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5" r:id="rId5"/>
    <p:sldMasterId id="2147483675" r:id="rId6"/>
  </p:sldMasterIdLst>
  <p:notesMasterIdLst>
    <p:notesMasterId r:id="rId26"/>
  </p:notesMasterIdLst>
  <p:sldIdLst>
    <p:sldId id="383" r:id="rId7"/>
    <p:sldId id="257" r:id="rId8"/>
    <p:sldId id="2147376327" r:id="rId9"/>
    <p:sldId id="2147376328" r:id="rId10"/>
    <p:sldId id="2147376326" r:id="rId11"/>
    <p:sldId id="2147376399" r:id="rId12"/>
    <p:sldId id="2147376400" r:id="rId13"/>
    <p:sldId id="2147376401" r:id="rId14"/>
    <p:sldId id="2147376408" r:id="rId15"/>
    <p:sldId id="2147376407" r:id="rId16"/>
    <p:sldId id="2147376406" r:id="rId17"/>
    <p:sldId id="2147376402" r:id="rId18"/>
    <p:sldId id="2147376405" r:id="rId19"/>
    <p:sldId id="2147376412" r:id="rId20"/>
    <p:sldId id="2147376409" r:id="rId21"/>
    <p:sldId id="2147376410" r:id="rId22"/>
    <p:sldId id="2147376413" r:id="rId23"/>
    <p:sldId id="2147376415" r:id="rId24"/>
    <p:sldId id="21473763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516BEB-FEEE-2B91-0956-4F8E49C6BCDF}" name="Powell, Rhys" initials="RP" userId="S::csrrwp@hants.gov.uk::8669755d-4287-483d-a935-3baec043670f" providerId="AD"/>
  <p188:author id="{820897EF-79BD-F8EA-1791-6DB4E24371F0}" name="Jarvie, Katherine" initials="KJ" userId="S::cshtstkj@hants.gov.uk::63e2aba9-45e9-4bf7-b45f-1a6623fe349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etts, Jayne" userId="afab52b3-ef15-4d2c-b5cf-37d3b9deb748" providerId="ADAL" clId="{A397A0BC-A5D6-471F-9EAE-28CE5101BAD6}"/>
    <pc:docChg chg="delSld">
      <pc:chgData name="Ricketts, Jayne" userId="afab52b3-ef15-4d2c-b5cf-37d3b9deb748" providerId="ADAL" clId="{A397A0BC-A5D6-471F-9EAE-28CE5101BAD6}" dt="2025-05-22T09:19:09.947" v="0" actId="47"/>
      <pc:docMkLst>
        <pc:docMk/>
      </pc:docMkLst>
      <pc:sldChg chg="del">
        <pc:chgData name="Ricketts, Jayne" userId="afab52b3-ef15-4d2c-b5cf-37d3b9deb748" providerId="ADAL" clId="{A397A0BC-A5D6-471F-9EAE-28CE5101BAD6}" dt="2025-05-22T09:19:09.947" v="0" actId="47"/>
        <pc:sldMkLst>
          <pc:docMk/>
          <pc:sldMk cId="365665703" sldId="21473764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aseline="0"/>
              <a:t>Pupils Transported per year</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lineChart>
        <c:grouping val="standard"/>
        <c:varyColors val="0"/>
        <c:ser>
          <c:idx val="0"/>
          <c:order val="0"/>
          <c:tx>
            <c:strRef>
              <c:f>Sheet1!$A$2</c:f>
              <c:strCache>
                <c:ptCount val="1"/>
                <c:pt idx="0">
                  <c:v>SEN (excl. Post-16)</c:v>
                </c:pt>
              </c:strCache>
            </c:strRef>
          </c:tx>
          <c:spPr>
            <a:ln w="28575" cap="rnd">
              <a:solidFill>
                <a:schemeClr val="accent1"/>
              </a:solidFill>
              <a:round/>
            </a:ln>
            <a:effectLst/>
          </c:spPr>
          <c:marker>
            <c:symbol val="none"/>
          </c:marker>
          <c:cat>
            <c:strRef>
              <c:f>Sheet1!$B$1:$D$1</c:f>
              <c:strCache>
                <c:ptCount val="3"/>
                <c:pt idx="0">
                  <c:v>21/22</c:v>
                </c:pt>
                <c:pt idx="1">
                  <c:v>22/23</c:v>
                </c:pt>
                <c:pt idx="2">
                  <c:v>23/24</c:v>
                </c:pt>
              </c:strCache>
            </c:strRef>
          </c:cat>
          <c:val>
            <c:numRef>
              <c:f>Sheet1!$B$2:$D$2</c:f>
              <c:numCache>
                <c:formatCode>#,##0</c:formatCode>
                <c:ptCount val="3"/>
                <c:pt idx="0">
                  <c:v>2787</c:v>
                </c:pt>
                <c:pt idx="1">
                  <c:v>2959</c:v>
                </c:pt>
                <c:pt idx="2">
                  <c:v>3195</c:v>
                </c:pt>
              </c:numCache>
            </c:numRef>
          </c:val>
          <c:smooth val="0"/>
          <c:extLst>
            <c:ext xmlns:c16="http://schemas.microsoft.com/office/drawing/2014/chart" uri="{C3380CC4-5D6E-409C-BE32-E72D297353CC}">
              <c16:uniqueId val="{00000000-C296-41FE-85E4-2F9C15118714}"/>
            </c:ext>
          </c:extLst>
        </c:ser>
        <c:ser>
          <c:idx val="1"/>
          <c:order val="1"/>
          <c:tx>
            <c:strRef>
              <c:f>Sheet1!$A$3</c:f>
              <c:strCache>
                <c:ptCount val="1"/>
                <c:pt idx="0">
                  <c:v>Mainstream</c:v>
                </c:pt>
              </c:strCache>
            </c:strRef>
          </c:tx>
          <c:spPr>
            <a:ln w="28575" cap="rnd">
              <a:solidFill>
                <a:schemeClr val="accent2"/>
              </a:solidFill>
              <a:round/>
            </a:ln>
            <a:effectLst/>
          </c:spPr>
          <c:marker>
            <c:symbol val="none"/>
          </c:marker>
          <c:cat>
            <c:strRef>
              <c:f>Sheet1!$B$1:$D$1</c:f>
              <c:strCache>
                <c:ptCount val="3"/>
                <c:pt idx="0">
                  <c:v>21/22</c:v>
                </c:pt>
                <c:pt idx="1">
                  <c:v>22/23</c:v>
                </c:pt>
                <c:pt idx="2">
                  <c:v>23/24</c:v>
                </c:pt>
              </c:strCache>
            </c:strRef>
          </c:cat>
          <c:val>
            <c:numRef>
              <c:f>Sheet1!$B$3:$D$3</c:f>
              <c:numCache>
                <c:formatCode>#,##0</c:formatCode>
                <c:ptCount val="3"/>
                <c:pt idx="0">
                  <c:v>9160</c:v>
                </c:pt>
                <c:pt idx="1">
                  <c:v>9360</c:v>
                </c:pt>
                <c:pt idx="2">
                  <c:v>9722</c:v>
                </c:pt>
              </c:numCache>
            </c:numRef>
          </c:val>
          <c:smooth val="0"/>
          <c:extLst>
            <c:ext xmlns:c16="http://schemas.microsoft.com/office/drawing/2014/chart" uri="{C3380CC4-5D6E-409C-BE32-E72D297353CC}">
              <c16:uniqueId val="{00000001-C296-41FE-85E4-2F9C15118714}"/>
            </c:ext>
          </c:extLst>
        </c:ser>
        <c:dLbls>
          <c:showLegendKey val="0"/>
          <c:showVal val="0"/>
          <c:showCatName val="0"/>
          <c:showSerName val="0"/>
          <c:showPercent val="0"/>
          <c:showBubbleSize val="0"/>
        </c:dLbls>
        <c:smooth val="0"/>
        <c:axId val="835874416"/>
        <c:axId val="835871536"/>
        <c:extLst>
          <c:ext xmlns:c15="http://schemas.microsoft.com/office/drawing/2012/chart" uri="{02D57815-91ED-43cb-92C2-25804820EDAC}">
            <c15:filteredLineSeries>
              <c15:ser>
                <c:idx val="2"/>
                <c:order val="2"/>
                <c:tx>
                  <c:strRef>
                    <c:extLst>
                      <c:ext uri="{02D57815-91ED-43cb-92C2-25804820EDAC}">
                        <c15:formulaRef>
                          <c15:sqref>Sheet1!$A$4</c15:sqref>
                        </c15:formulaRef>
                      </c:ext>
                    </c:extLst>
                    <c:strCache>
                      <c:ptCount val="1"/>
                    </c:strCache>
                  </c:strRef>
                </c:tx>
                <c:spPr>
                  <a:ln w="28575" cap="rnd">
                    <a:solidFill>
                      <a:schemeClr val="accent3"/>
                    </a:solidFill>
                    <a:round/>
                  </a:ln>
                  <a:effectLst/>
                </c:spPr>
                <c:marker>
                  <c:symbol val="none"/>
                </c:marker>
                <c:cat>
                  <c:strRef>
                    <c:extLst>
                      <c:ext uri="{02D57815-91ED-43cb-92C2-25804820EDAC}">
                        <c15:formulaRef>
                          <c15:sqref>Sheet1!$B$1:$D$1</c15:sqref>
                        </c15:formulaRef>
                      </c:ext>
                    </c:extLst>
                    <c:strCache>
                      <c:ptCount val="3"/>
                      <c:pt idx="0">
                        <c:v>21/22</c:v>
                      </c:pt>
                      <c:pt idx="1">
                        <c:v>22/23</c:v>
                      </c:pt>
                      <c:pt idx="2">
                        <c:v>23/24</c:v>
                      </c:pt>
                    </c:strCache>
                  </c:strRef>
                </c:cat>
                <c:val>
                  <c:numRef>
                    <c:extLst>
                      <c:ext uri="{02D57815-91ED-43cb-92C2-25804820EDAC}">
                        <c15:formulaRef>
                          <c15:sqref>Sheet1!$B$4:$D$4</c15:sqref>
                        </c15:formulaRef>
                      </c:ext>
                    </c:extLst>
                    <c:numCache>
                      <c:formatCode>General</c:formatCode>
                      <c:ptCount val="3"/>
                    </c:numCache>
                  </c:numRef>
                </c:val>
                <c:smooth val="0"/>
                <c:extLst>
                  <c:ext xmlns:c16="http://schemas.microsoft.com/office/drawing/2014/chart" uri="{C3380CC4-5D6E-409C-BE32-E72D297353CC}">
                    <c16:uniqueId val="{00000002-C296-41FE-85E4-2F9C1511871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Sheet1!$A$5</c15:sqref>
                        </c15:formulaRef>
                      </c:ext>
                    </c:extLst>
                    <c:strCache>
                      <c:ptCount val="1"/>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Sheet1!$B$1:$D$1</c15:sqref>
                        </c15:formulaRef>
                      </c:ext>
                    </c:extLst>
                    <c:strCache>
                      <c:ptCount val="3"/>
                      <c:pt idx="0">
                        <c:v>21/22</c:v>
                      </c:pt>
                      <c:pt idx="1">
                        <c:v>22/23</c:v>
                      </c:pt>
                      <c:pt idx="2">
                        <c:v>23/24</c:v>
                      </c:pt>
                    </c:strCache>
                  </c:strRef>
                </c:cat>
                <c:val>
                  <c:numRef>
                    <c:extLst xmlns:c15="http://schemas.microsoft.com/office/drawing/2012/chart">
                      <c:ext xmlns:c15="http://schemas.microsoft.com/office/drawing/2012/chart" uri="{02D57815-91ED-43cb-92C2-25804820EDAC}">
                        <c15:formulaRef>
                          <c15:sqref>Sheet1!$B$5:$D$5</c15:sqref>
                        </c15:formulaRef>
                      </c:ext>
                    </c:extLst>
                    <c:numCache>
                      <c:formatCode>General</c:formatCode>
                      <c:ptCount val="3"/>
                    </c:numCache>
                  </c:numRef>
                </c:val>
                <c:smooth val="0"/>
                <c:extLst xmlns:c15="http://schemas.microsoft.com/office/drawing/2012/chart">
                  <c:ext xmlns:c16="http://schemas.microsoft.com/office/drawing/2014/chart" uri="{C3380CC4-5D6E-409C-BE32-E72D297353CC}">
                    <c16:uniqueId val="{00000003-C296-41FE-85E4-2F9C15118714}"/>
                  </c:ext>
                </c:extLst>
              </c15:ser>
            </c15:filteredLineSeries>
          </c:ext>
        </c:extLst>
      </c:lineChart>
      <c:catAx>
        <c:axId val="83587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871536"/>
        <c:crosses val="autoZero"/>
        <c:auto val="1"/>
        <c:lblAlgn val="ctr"/>
        <c:lblOffset val="100"/>
        <c:noMultiLvlLbl val="0"/>
      </c:catAx>
      <c:valAx>
        <c:axId val="835871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5874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549513-747B-4444-AAE9-8B20AA03F211}"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BA0AEB03-EA7E-42F1-87A9-5331954ED040}">
      <dgm:prSet/>
      <dgm:spPr/>
      <dgm:t>
        <a:bodyPr/>
        <a:lstStyle/>
        <a:p>
          <a:pPr>
            <a:lnSpc>
              <a:spcPct val="100000"/>
            </a:lnSpc>
          </a:pPr>
          <a:r>
            <a:rPr lang="en-GB">
              <a:latin typeface="Arial"/>
              <a:ea typeface="+mn-ea"/>
              <a:cs typeface="Arial"/>
            </a:rPr>
            <a:t>Invoices on hold.</a:t>
          </a:r>
        </a:p>
        <a:p>
          <a:pPr>
            <a:lnSpc>
              <a:spcPct val="100000"/>
            </a:lnSpc>
          </a:pPr>
          <a:r>
            <a:rPr lang="en-GB">
              <a:latin typeface="Arial"/>
              <a:ea typeface="+mn-ea"/>
              <a:cs typeface="Arial"/>
            </a:rPr>
            <a:t>Affected operators will be contacted. Details will follow.</a:t>
          </a:r>
          <a:endParaRPr lang="en-US">
            <a:latin typeface="Arial"/>
            <a:ea typeface="+mn-ea"/>
            <a:cs typeface="Arial"/>
          </a:endParaRPr>
        </a:p>
      </dgm:t>
    </dgm:pt>
    <dgm:pt modelId="{9F1DA6B6-5932-4710-8A87-D7CA94551BC9}" type="parTrans" cxnId="{8776AEAF-B534-4C95-B8CB-61601FA86AC8}">
      <dgm:prSet/>
      <dgm:spPr/>
      <dgm:t>
        <a:bodyPr/>
        <a:lstStyle/>
        <a:p>
          <a:endParaRPr lang="en-US">
            <a:latin typeface="Arial" panose="020B0604020202020204" pitchFamily="34" charset="0"/>
            <a:cs typeface="Arial" panose="020B0604020202020204" pitchFamily="34" charset="0"/>
          </a:endParaRPr>
        </a:p>
      </dgm:t>
    </dgm:pt>
    <dgm:pt modelId="{3DF9F08D-43A1-41AF-8C11-327729CA61E6}" type="sibTrans" cxnId="{8776AEAF-B534-4C95-B8CB-61601FA86AC8}">
      <dgm:prSet/>
      <dgm:spPr/>
      <dgm:t>
        <a:bodyPr/>
        <a:lstStyle/>
        <a:p>
          <a:endParaRPr lang="en-US">
            <a:latin typeface="Arial" panose="020B0604020202020204" pitchFamily="34" charset="0"/>
            <a:cs typeface="Arial" panose="020B0604020202020204" pitchFamily="34" charset="0"/>
          </a:endParaRPr>
        </a:p>
      </dgm:t>
    </dgm:pt>
    <dgm:pt modelId="{C89FCF7D-1831-4D46-A32A-56D1FA686D4B}">
      <dgm:prSet/>
      <dgm:spPr/>
      <dgm:t>
        <a:bodyPr/>
        <a:lstStyle/>
        <a:p>
          <a:pPr>
            <a:lnSpc>
              <a:spcPct val="100000"/>
            </a:lnSpc>
          </a:pPr>
          <a:r>
            <a:rPr lang="en-GB">
              <a:latin typeface="Arial"/>
              <a:ea typeface="+mn-ea"/>
              <a:cs typeface="Arial"/>
            </a:rPr>
            <a:t>Invoices submitted in advance will be rejected. </a:t>
          </a:r>
        </a:p>
        <a:p>
          <a:pPr>
            <a:lnSpc>
              <a:spcPct val="100000"/>
            </a:lnSpc>
          </a:pPr>
          <a:r>
            <a:rPr lang="en-GB">
              <a:latin typeface="Arial"/>
              <a:ea typeface="+mn-ea"/>
              <a:cs typeface="Arial"/>
            </a:rPr>
            <a:t>Invoices should be submitted: not earlier than the last academic day of the month during which the transport is provided.</a:t>
          </a:r>
          <a:endParaRPr lang="en-US">
            <a:latin typeface="Arial"/>
            <a:ea typeface="+mn-ea"/>
            <a:cs typeface="Arial"/>
          </a:endParaRPr>
        </a:p>
      </dgm:t>
    </dgm:pt>
    <dgm:pt modelId="{2231C2EB-B185-4576-9B7C-17A0AA82DC60}" type="parTrans" cxnId="{654D14F3-CEED-4931-9348-279B9A046D60}">
      <dgm:prSet/>
      <dgm:spPr/>
      <dgm:t>
        <a:bodyPr/>
        <a:lstStyle/>
        <a:p>
          <a:endParaRPr lang="en-US">
            <a:latin typeface="Arial" panose="020B0604020202020204" pitchFamily="34" charset="0"/>
            <a:cs typeface="Arial" panose="020B0604020202020204" pitchFamily="34" charset="0"/>
          </a:endParaRPr>
        </a:p>
      </dgm:t>
    </dgm:pt>
    <dgm:pt modelId="{0F190C50-268A-4106-B671-547E88539D39}" type="sibTrans" cxnId="{654D14F3-CEED-4931-9348-279B9A046D60}">
      <dgm:prSet/>
      <dgm:spPr/>
      <dgm:t>
        <a:bodyPr/>
        <a:lstStyle/>
        <a:p>
          <a:endParaRPr lang="en-US">
            <a:latin typeface="Arial" panose="020B0604020202020204" pitchFamily="34" charset="0"/>
            <a:cs typeface="Arial" panose="020B0604020202020204" pitchFamily="34" charset="0"/>
          </a:endParaRPr>
        </a:p>
      </dgm:t>
    </dgm:pt>
    <dgm:pt modelId="{9B1CE488-B282-415E-8D1D-CF6963E0066B}">
      <dgm:prSet/>
      <dgm:spPr/>
      <dgm:t>
        <a:bodyPr/>
        <a:lstStyle/>
        <a:p>
          <a:pPr>
            <a:lnSpc>
              <a:spcPct val="100000"/>
            </a:lnSpc>
          </a:pPr>
          <a:r>
            <a:rPr lang="en-GB">
              <a:latin typeface="Arial"/>
              <a:ea typeface="+mn-ea"/>
              <a:cs typeface="Arial"/>
            </a:rPr>
            <a:t>Purchase order format for the 2025/26 financial year has been communicated by email. Please make sure to use the correct PO numbers to avoid rejections and payment delays.</a:t>
          </a:r>
          <a:endParaRPr lang="en-US">
            <a:latin typeface="Arial"/>
            <a:ea typeface="+mn-ea"/>
            <a:cs typeface="Arial"/>
          </a:endParaRPr>
        </a:p>
      </dgm:t>
    </dgm:pt>
    <dgm:pt modelId="{46978255-C283-4BD8-8CDF-448C72696EA2}" type="parTrans" cxnId="{B011899E-4EEF-4923-B3EC-78D653141F56}">
      <dgm:prSet/>
      <dgm:spPr/>
      <dgm:t>
        <a:bodyPr/>
        <a:lstStyle/>
        <a:p>
          <a:endParaRPr lang="en-US">
            <a:latin typeface="Arial" panose="020B0604020202020204" pitchFamily="34" charset="0"/>
            <a:cs typeface="Arial" panose="020B0604020202020204" pitchFamily="34" charset="0"/>
          </a:endParaRPr>
        </a:p>
      </dgm:t>
    </dgm:pt>
    <dgm:pt modelId="{B0A173EE-10E6-4D8B-9DBB-6CE7BE4F006B}" type="sibTrans" cxnId="{B011899E-4EEF-4923-B3EC-78D653141F56}">
      <dgm:prSet/>
      <dgm:spPr/>
      <dgm:t>
        <a:bodyPr/>
        <a:lstStyle/>
        <a:p>
          <a:endParaRPr lang="en-US">
            <a:latin typeface="Arial" panose="020B0604020202020204" pitchFamily="34" charset="0"/>
            <a:cs typeface="Arial" panose="020B0604020202020204" pitchFamily="34" charset="0"/>
          </a:endParaRPr>
        </a:p>
      </dgm:t>
    </dgm:pt>
    <dgm:pt modelId="{15EDCF28-B2FD-46D0-B075-06BC61144F7A}" type="pres">
      <dgm:prSet presAssocID="{4D549513-747B-4444-AAE9-8B20AA03F211}" presName="root" presStyleCnt="0">
        <dgm:presLayoutVars>
          <dgm:dir/>
          <dgm:resizeHandles val="exact"/>
        </dgm:presLayoutVars>
      </dgm:prSet>
      <dgm:spPr/>
    </dgm:pt>
    <dgm:pt modelId="{CABCD41D-28E2-4815-9E52-48720619684C}" type="pres">
      <dgm:prSet presAssocID="{BA0AEB03-EA7E-42F1-87A9-5331954ED040}" presName="compNode" presStyleCnt="0"/>
      <dgm:spPr/>
    </dgm:pt>
    <dgm:pt modelId="{7C150011-4A81-4029-8B29-A1B7CD7D03A1}" type="pres">
      <dgm:prSet presAssocID="{BA0AEB03-EA7E-42F1-87A9-5331954ED040}" presName="bgRect" presStyleLbl="bgShp" presStyleIdx="0" presStyleCnt="3"/>
      <dgm:spPr/>
    </dgm:pt>
    <dgm:pt modelId="{45752680-2F6A-4B29-9D23-2D9B5A4881B3}" type="pres">
      <dgm:prSet presAssocID="{BA0AEB03-EA7E-42F1-87A9-5331954ED04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Check"/>
        </a:ext>
      </dgm:extLst>
    </dgm:pt>
    <dgm:pt modelId="{D5E02291-3BB6-4CD2-9CC3-97DD4AE4EAE9}" type="pres">
      <dgm:prSet presAssocID="{BA0AEB03-EA7E-42F1-87A9-5331954ED040}" presName="spaceRect" presStyleCnt="0"/>
      <dgm:spPr/>
    </dgm:pt>
    <dgm:pt modelId="{6C551207-5856-4759-8158-12A8EFDF7734}" type="pres">
      <dgm:prSet presAssocID="{BA0AEB03-EA7E-42F1-87A9-5331954ED040}" presName="parTx" presStyleLbl="revTx" presStyleIdx="0" presStyleCnt="3">
        <dgm:presLayoutVars>
          <dgm:chMax val="0"/>
          <dgm:chPref val="0"/>
        </dgm:presLayoutVars>
      </dgm:prSet>
      <dgm:spPr/>
    </dgm:pt>
    <dgm:pt modelId="{ACDAC7DC-ACC0-4EA0-998D-A10F77E2182D}" type="pres">
      <dgm:prSet presAssocID="{3DF9F08D-43A1-41AF-8C11-327729CA61E6}" presName="sibTrans" presStyleCnt="0"/>
      <dgm:spPr/>
    </dgm:pt>
    <dgm:pt modelId="{21AAE8AD-1530-4D32-A7BF-19183CCDFAA6}" type="pres">
      <dgm:prSet presAssocID="{C89FCF7D-1831-4D46-A32A-56D1FA686D4B}" presName="compNode" presStyleCnt="0"/>
      <dgm:spPr/>
    </dgm:pt>
    <dgm:pt modelId="{D2B2D282-51B3-4B8F-8C5B-FCA8BD7BFF29}" type="pres">
      <dgm:prSet presAssocID="{C89FCF7D-1831-4D46-A32A-56D1FA686D4B}" presName="bgRect" presStyleLbl="bgShp" presStyleIdx="1" presStyleCnt="3"/>
      <dgm:spPr/>
    </dgm:pt>
    <dgm:pt modelId="{AFF38E5C-1760-4B6E-8E78-C3F957C85BAC}" type="pres">
      <dgm:prSet presAssocID="{C89FCF7D-1831-4D46-A32A-56D1FA686D4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envelope"/>
        </a:ext>
      </dgm:extLst>
    </dgm:pt>
    <dgm:pt modelId="{36EA8F11-63D7-436B-A75B-C2DE0816EAC5}" type="pres">
      <dgm:prSet presAssocID="{C89FCF7D-1831-4D46-A32A-56D1FA686D4B}" presName="spaceRect" presStyleCnt="0"/>
      <dgm:spPr/>
    </dgm:pt>
    <dgm:pt modelId="{5AC09D8C-8CE9-471E-960A-A2E8C296C298}" type="pres">
      <dgm:prSet presAssocID="{C89FCF7D-1831-4D46-A32A-56D1FA686D4B}" presName="parTx" presStyleLbl="revTx" presStyleIdx="1" presStyleCnt="3">
        <dgm:presLayoutVars>
          <dgm:chMax val="0"/>
          <dgm:chPref val="0"/>
        </dgm:presLayoutVars>
      </dgm:prSet>
      <dgm:spPr/>
    </dgm:pt>
    <dgm:pt modelId="{A71E9824-6A6A-4786-BA19-FBB430ED917C}" type="pres">
      <dgm:prSet presAssocID="{0F190C50-268A-4106-B671-547E88539D39}" presName="sibTrans" presStyleCnt="0"/>
      <dgm:spPr/>
    </dgm:pt>
    <dgm:pt modelId="{E9C386F2-526E-48BE-A0DE-D343F7AEA420}" type="pres">
      <dgm:prSet presAssocID="{9B1CE488-B282-415E-8D1D-CF6963E0066B}" presName="compNode" presStyleCnt="0"/>
      <dgm:spPr/>
    </dgm:pt>
    <dgm:pt modelId="{7B4F0DA2-6F97-4454-AC2E-15F3F939EED6}" type="pres">
      <dgm:prSet presAssocID="{9B1CE488-B282-415E-8D1D-CF6963E0066B}" presName="bgRect" presStyleLbl="bgShp" presStyleIdx="2" presStyleCnt="3"/>
      <dgm:spPr/>
    </dgm:pt>
    <dgm:pt modelId="{B1EDAA7D-E234-42BB-8FC0-9C40BDC16739}" type="pres">
      <dgm:prSet presAssocID="{9B1CE488-B282-415E-8D1D-CF6963E0066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F33CE885-739A-4675-86E0-6F60F7F6C1F9}" type="pres">
      <dgm:prSet presAssocID="{9B1CE488-B282-415E-8D1D-CF6963E0066B}" presName="spaceRect" presStyleCnt="0"/>
      <dgm:spPr/>
    </dgm:pt>
    <dgm:pt modelId="{54F9055E-6B46-46A8-B96F-A6B813FB13CA}" type="pres">
      <dgm:prSet presAssocID="{9B1CE488-B282-415E-8D1D-CF6963E0066B}" presName="parTx" presStyleLbl="revTx" presStyleIdx="2" presStyleCnt="3">
        <dgm:presLayoutVars>
          <dgm:chMax val="0"/>
          <dgm:chPref val="0"/>
        </dgm:presLayoutVars>
      </dgm:prSet>
      <dgm:spPr/>
    </dgm:pt>
  </dgm:ptLst>
  <dgm:cxnLst>
    <dgm:cxn modelId="{198F0B13-97C2-404A-8FEE-99A28604316D}" type="presOf" srcId="{4D549513-747B-4444-AAE9-8B20AA03F211}" destId="{15EDCF28-B2FD-46D0-B075-06BC61144F7A}" srcOrd="0" destOrd="0" presId="urn:microsoft.com/office/officeart/2018/2/layout/IconVerticalSolidList"/>
    <dgm:cxn modelId="{47477159-0B9E-4525-B51E-0753EA73DC47}" type="presOf" srcId="{9B1CE488-B282-415E-8D1D-CF6963E0066B}" destId="{54F9055E-6B46-46A8-B96F-A6B813FB13CA}" srcOrd="0" destOrd="0" presId="urn:microsoft.com/office/officeart/2018/2/layout/IconVerticalSolidList"/>
    <dgm:cxn modelId="{B011899E-4EEF-4923-B3EC-78D653141F56}" srcId="{4D549513-747B-4444-AAE9-8B20AA03F211}" destId="{9B1CE488-B282-415E-8D1D-CF6963E0066B}" srcOrd="2" destOrd="0" parTransId="{46978255-C283-4BD8-8CDF-448C72696EA2}" sibTransId="{B0A173EE-10E6-4D8B-9DBB-6CE7BE4F006B}"/>
    <dgm:cxn modelId="{8776AEAF-B534-4C95-B8CB-61601FA86AC8}" srcId="{4D549513-747B-4444-AAE9-8B20AA03F211}" destId="{BA0AEB03-EA7E-42F1-87A9-5331954ED040}" srcOrd="0" destOrd="0" parTransId="{9F1DA6B6-5932-4710-8A87-D7CA94551BC9}" sibTransId="{3DF9F08D-43A1-41AF-8C11-327729CA61E6}"/>
    <dgm:cxn modelId="{262269BE-1E78-47A8-A120-35FC852A0497}" type="presOf" srcId="{C89FCF7D-1831-4D46-A32A-56D1FA686D4B}" destId="{5AC09D8C-8CE9-471E-960A-A2E8C296C298}" srcOrd="0" destOrd="0" presId="urn:microsoft.com/office/officeart/2018/2/layout/IconVerticalSolidList"/>
    <dgm:cxn modelId="{654D14F3-CEED-4931-9348-279B9A046D60}" srcId="{4D549513-747B-4444-AAE9-8B20AA03F211}" destId="{C89FCF7D-1831-4D46-A32A-56D1FA686D4B}" srcOrd="1" destOrd="0" parTransId="{2231C2EB-B185-4576-9B7C-17A0AA82DC60}" sibTransId="{0F190C50-268A-4106-B671-547E88539D39}"/>
    <dgm:cxn modelId="{D7E2B3FE-4832-45F2-8AB9-D8EAF5C248E8}" type="presOf" srcId="{BA0AEB03-EA7E-42F1-87A9-5331954ED040}" destId="{6C551207-5856-4759-8158-12A8EFDF7734}" srcOrd="0" destOrd="0" presId="urn:microsoft.com/office/officeart/2018/2/layout/IconVerticalSolidList"/>
    <dgm:cxn modelId="{58099DC5-9D1E-467E-8B9D-03704444B2A4}" type="presParOf" srcId="{15EDCF28-B2FD-46D0-B075-06BC61144F7A}" destId="{CABCD41D-28E2-4815-9E52-48720619684C}" srcOrd="0" destOrd="0" presId="urn:microsoft.com/office/officeart/2018/2/layout/IconVerticalSolidList"/>
    <dgm:cxn modelId="{B06CA320-DD2A-4FFA-907A-E29C014A5FCA}" type="presParOf" srcId="{CABCD41D-28E2-4815-9E52-48720619684C}" destId="{7C150011-4A81-4029-8B29-A1B7CD7D03A1}" srcOrd="0" destOrd="0" presId="urn:microsoft.com/office/officeart/2018/2/layout/IconVerticalSolidList"/>
    <dgm:cxn modelId="{1735B9B4-3BF1-4712-AF2D-9D5C08533B20}" type="presParOf" srcId="{CABCD41D-28E2-4815-9E52-48720619684C}" destId="{45752680-2F6A-4B29-9D23-2D9B5A4881B3}" srcOrd="1" destOrd="0" presId="urn:microsoft.com/office/officeart/2018/2/layout/IconVerticalSolidList"/>
    <dgm:cxn modelId="{5DA3CD09-0BB4-4B5C-BF61-631A4AFC5886}" type="presParOf" srcId="{CABCD41D-28E2-4815-9E52-48720619684C}" destId="{D5E02291-3BB6-4CD2-9CC3-97DD4AE4EAE9}" srcOrd="2" destOrd="0" presId="urn:microsoft.com/office/officeart/2018/2/layout/IconVerticalSolidList"/>
    <dgm:cxn modelId="{49FE51DA-3898-4B47-8EB2-A4DA8C392DAE}" type="presParOf" srcId="{CABCD41D-28E2-4815-9E52-48720619684C}" destId="{6C551207-5856-4759-8158-12A8EFDF7734}" srcOrd="3" destOrd="0" presId="urn:microsoft.com/office/officeart/2018/2/layout/IconVerticalSolidList"/>
    <dgm:cxn modelId="{2003FA43-F0C8-4CCD-A156-571A052CF364}" type="presParOf" srcId="{15EDCF28-B2FD-46D0-B075-06BC61144F7A}" destId="{ACDAC7DC-ACC0-4EA0-998D-A10F77E2182D}" srcOrd="1" destOrd="0" presId="urn:microsoft.com/office/officeart/2018/2/layout/IconVerticalSolidList"/>
    <dgm:cxn modelId="{FD9A7596-01A0-43AA-AAE6-E79F75BC8005}" type="presParOf" srcId="{15EDCF28-B2FD-46D0-B075-06BC61144F7A}" destId="{21AAE8AD-1530-4D32-A7BF-19183CCDFAA6}" srcOrd="2" destOrd="0" presId="urn:microsoft.com/office/officeart/2018/2/layout/IconVerticalSolidList"/>
    <dgm:cxn modelId="{3377EA8F-58D7-423D-B44E-7F80B94D7F33}" type="presParOf" srcId="{21AAE8AD-1530-4D32-A7BF-19183CCDFAA6}" destId="{D2B2D282-51B3-4B8F-8C5B-FCA8BD7BFF29}" srcOrd="0" destOrd="0" presId="urn:microsoft.com/office/officeart/2018/2/layout/IconVerticalSolidList"/>
    <dgm:cxn modelId="{53554AED-7C95-44A4-B7A2-C13E31D9AF9A}" type="presParOf" srcId="{21AAE8AD-1530-4D32-A7BF-19183CCDFAA6}" destId="{AFF38E5C-1760-4B6E-8E78-C3F957C85BAC}" srcOrd="1" destOrd="0" presId="urn:microsoft.com/office/officeart/2018/2/layout/IconVerticalSolidList"/>
    <dgm:cxn modelId="{C864FF2F-F66E-4416-96FB-21FA1ECD3AF1}" type="presParOf" srcId="{21AAE8AD-1530-4D32-A7BF-19183CCDFAA6}" destId="{36EA8F11-63D7-436B-A75B-C2DE0816EAC5}" srcOrd="2" destOrd="0" presId="urn:microsoft.com/office/officeart/2018/2/layout/IconVerticalSolidList"/>
    <dgm:cxn modelId="{FD384A8C-D2A2-4D10-9E7C-1719D6CE1AA2}" type="presParOf" srcId="{21AAE8AD-1530-4D32-A7BF-19183CCDFAA6}" destId="{5AC09D8C-8CE9-471E-960A-A2E8C296C298}" srcOrd="3" destOrd="0" presId="urn:microsoft.com/office/officeart/2018/2/layout/IconVerticalSolidList"/>
    <dgm:cxn modelId="{3AB702A3-3993-4E90-9E9F-6CFDB4521426}" type="presParOf" srcId="{15EDCF28-B2FD-46D0-B075-06BC61144F7A}" destId="{A71E9824-6A6A-4786-BA19-FBB430ED917C}" srcOrd="3" destOrd="0" presId="urn:microsoft.com/office/officeart/2018/2/layout/IconVerticalSolidList"/>
    <dgm:cxn modelId="{F179CF1D-5E8F-4EBB-9ACE-AFB27A1B0A43}" type="presParOf" srcId="{15EDCF28-B2FD-46D0-B075-06BC61144F7A}" destId="{E9C386F2-526E-48BE-A0DE-D343F7AEA420}" srcOrd="4" destOrd="0" presId="urn:microsoft.com/office/officeart/2018/2/layout/IconVerticalSolidList"/>
    <dgm:cxn modelId="{123E1FFD-4220-4CD2-B0E2-78EA07D6921F}" type="presParOf" srcId="{E9C386F2-526E-48BE-A0DE-D343F7AEA420}" destId="{7B4F0DA2-6F97-4454-AC2E-15F3F939EED6}" srcOrd="0" destOrd="0" presId="urn:microsoft.com/office/officeart/2018/2/layout/IconVerticalSolidList"/>
    <dgm:cxn modelId="{CF0F0F45-6570-45C6-BFF1-38AC965DFAAA}" type="presParOf" srcId="{E9C386F2-526E-48BE-A0DE-D343F7AEA420}" destId="{B1EDAA7D-E234-42BB-8FC0-9C40BDC16739}" srcOrd="1" destOrd="0" presId="urn:microsoft.com/office/officeart/2018/2/layout/IconVerticalSolidList"/>
    <dgm:cxn modelId="{7EE22B85-0244-47BF-9DC7-4894E56E4D7A}" type="presParOf" srcId="{E9C386F2-526E-48BE-A0DE-D343F7AEA420}" destId="{F33CE885-739A-4675-86E0-6F60F7F6C1F9}" srcOrd="2" destOrd="0" presId="urn:microsoft.com/office/officeart/2018/2/layout/IconVerticalSolidList"/>
    <dgm:cxn modelId="{D060A6B5-CC5F-4003-8484-ACE6C0CADE7C}" type="presParOf" srcId="{E9C386F2-526E-48BE-A0DE-D343F7AEA420}" destId="{54F9055E-6B46-46A8-B96F-A6B813FB13C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50011-4A81-4029-8B29-A1B7CD7D03A1}">
      <dsp:nvSpPr>
        <dsp:cNvPr id="0" name=""/>
        <dsp:cNvSpPr/>
      </dsp:nvSpPr>
      <dsp:spPr>
        <a:xfrm>
          <a:off x="0" y="600"/>
          <a:ext cx="10667955" cy="140490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752680-2F6A-4B29-9D23-2D9B5A4881B3}">
      <dsp:nvSpPr>
        <dsp:cNvPr id="0" name=""/>
        <dsp:cNvSpPr/>
      </dsp:nvSpPr>
      <dsp:spPr>
        <a:xfrm>
          <a:off x="424983" y="316703"/>
          <a:ext cx="772696" cy="7726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51207-5856-4759-8158-12A8EFDF7734}">
      <dsp:nvSpPr>
        <dsp:cNvPr id="0" name=""/>
        <dsp:cNvSpPr/>
      </dsp:nvSpPr>
      <dsp:spPr>
        <a:xfrm>
          <a:off x="1622663" y="600"/>
          <a:ext cx="9045291" cy="140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86" tIns="148686" rIns="148686" bIns="148686" numCol="1" spcCol="1270" anchor="ctr" anchorCtr="0">
          <a:noAutofit/>
        </a:bodyPr>
        <a:lstStyle/>
        <a:p>
          <a:pPr marL="0" lvl="0" indent="0" algn="l" defTabSz="1022350">
            <a:lnSpc>
              <a:spcPct val="100000"/>
            </a:lnSpc>
            <a:spcBef>
              <a:spcPct val="0"/>
            </a:spcBef>
            <a:spcAft>
              <a:spcPct val="35000"/>
            </a:spcAft>
            <a:buNone/>
          </a:pPr>
          <a:r>
            <a:rPr lang="en-GB" sz="2300" kern="1200">
              <a:latin typeface="Arial"/>
              <a:ea typeface="+mn-ea"/>
              <a:cs typeface="Arial"/>
            </a:rPr>
            <a:t>Invoices on hold.</a:t>
          </a:r>
        </a:p>
        <a:p>
          <a:pPr marL="0" lvl="0" indent="0" algn="l" defTabSz="1022350">
            <a:lnSpc>
              <a:spcPct val="100000"/>
            </a:lnSpc>
            <a:spcBef>
              <a:spcPct val="0"/>
            </a:spcBef>
            <a:spcAft>
              <a:spcPct val="35000"/>
            </a:spcAft>
            <a:buNone/>
          </a:pPr>
          <a:r>
            <a:rPr lang="en-GB" sz="2300" kern="1200">
              <a:latin typeface="Arial"/>
              <a:ea typeface="+mn-ea"/>
              <a:cs typeface="Arial"/>
            </a:rPr>
            <a:t>Affected operators will be contacted. Details will follow.</a:t>
          </a:r>
          <a:endParaRPr lang="en-US" sz="2300" kern="1200">
            <a:latin typeface="Arial"/>
            <a:ea typeface="+mn-ea"/>
            <a:cs typeface="Arial"/>
          </a:endParaRPr>
        </a:p>
      </dsp:txBody>
      <dsp:txXfrm>
        <a:off x="1622663" y="600"/>
        <a:ext cx="9045291" cy="1404903"/>
      </dsp:txXfrm>
    </dsp:sp>
    <dsp:sp modelId="{D2B2D282-51B3-4B8F-8C5B-FCA8BD7BFF29}">
      <dsp:nvSpPr>
        <dsp:cNvPr id="0" name=""/>
        <dsp:cNvSpPr/>
      </dsp:nvSpPr>
      <dsp:spPr>
        <a:xfrm>
          <a:off x="0" y="1756729"/>
          <a:ext cx="10667955" cy="140490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F38E5C-1760-4B6E-8E78-C3F957C85BAC}">
      <dsp:nvSpPr>
        <dsp:cNvPr id="0" name=""/>
        <dsp:cNvSpPr/>
      </dsp:nvSpPr>
      <dsp:spPr>
        <a:xfrm>
          <a:off x="424983" y="2072833"/>
          <a:ext cx="772696" cy="7726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C09D8C-8CE9-471E-960A-A2E8C296C298}">
      <dsp:nvSpPr>
        <dsp:cNvPr id="0" name=""/>
        <dsp:cNvSpPr/>
      </dsp:nvSpPr>
      <dsp:spPr>
        <a:xfrm>
          <a:off x="1622663" y="1756729"/>
          <a:ext cx="9045291" cy="140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86" tIns="148686" rIns="148686" bIns="148686" numCol="1" spcCol="1270" anchor="ctr" anchorCtr="0">
          <a:noAutofit/>
        </a:bodyPr>
        <a:lstStyle/>
        <a:p>
          <a:pPr marL="0" lvl="0" indent="0" algn="l" defTabSz="1022350">
            <a:lnSpc>
              <a:spcPct val="100000"/>
            </a:lnSpc>
            <a:spcBef>
              <a:spcPct val="0"/>
            </a:spcBef>
            <a:spcAft>
              <a:spcPct val="35000"/>
            </a:spcAft>
            <a:buNone/>
          </a:pPr>
          <a:r>
            <a:rPr lang="en-GB" sz="2300" kern="1200">
              <a:latin typeface="Arial"/>
              <a:ea typeface="+mn-ea"/>
              <a:cs typeface="Arial"/>
            </a:rPr>
            <a:t>Invoices submitted in advance will be rejected. </a:t>
          </a:r>
        </a:p>
        <a:p>
          <a:pPr marL="0" lvl="0" indent="0" algn="l" defTabSz="1022350">
            <a:lnSpc>
              <a:spcPct val="100000"/>
            </a:lnSpc>
            <a:spcBef>
              <a:spcPct val="0"/>
            </a:spcBef>
            <a:spcAft>
              <a:spcPct val="35000"/>
            </a:spcAft>
            <a:buNone/>
          </a:pPr>
          <a:r>
            <a:rPr lang="en-GB" sz="2300" kern="1200">
              <a:latin typeface="Arial"/>
              <a:ea typeface="+mn-ea"/>
              <a:cs typeface="Arial"/>
            </a:rPr>
            <a:t>Invoices should be submitted: not earlier than the last academic day of the month during which the transport is provided.</a:t>
          </a:r>
          <a:endParaRPr lang="en-US" sz="2300" kern="1200">
            <a:latin typeface="Arial"/>
            <a:ea typeface="+mn-ea"/>
            <a:cs typeface="Arial"/>
          </a:endParaRPr>
        </a:p>
      </dsp:txBody>
      <dsp:txXfrm>
        <a:off x="1622663" y="1756729"/>
        <a:ext cx="9045291" cy="1404903"/>
      </dsp:txXfrm>
    </dsp:sp>
    <dsp:sp modelId="{7B4F0DA2-6F97-4454-AC2E-15F3F939EED6}">
      <dsp:nvSpPr>
        <dsp:cNvPr id="0" name=""/>
        <dsp:cNvSpPr/>
      </dsp:nvSpPr>
      <dsp:spPr>
        <a:xfrm>
          <a:off x="0" y="3512859"/>
          <a:ext cx="10667955" cy="140490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EDAA7D-E234-42BB-8FC0-9C40BDC16739}">
      <dsp:nvSpPr>
        <dsp:cNvPr id="0" name=""/>
        <dsp:cNvSpPr/>
      </dsp:nvSpPr>
      <dsp:spPr>
        <a:xfrm>
          <a:off x="424983" y="3828962"/>
          <a:ext cx="772696" cy="7726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F9055E-6B46-46A8-B96F-A6B813FB13CA}">
      <dsp:nvSpPr>
        <dsp:cNvPr id="0" name=""/>
        <dsp:cNvSpPr/>
      </dsp:nvSpPr>
      <dsp:spPr>
        <a:xfrm>
          <a:off x="1622663" y="3512859"/>
          <a:ext cx="9045291" cy="1404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686" tIns="148686" rIns="148686" bIns="148686" numCol="1" spcCol="1270" anchor="ctr" anchorCtr="0">
          <a:noAutofit/>
        </a:bodyPr>
        <a:lstStyle/>
        <a:p>
          <a:pPr marL="0" lvl="0" indent="0" algn="l" defTabSz="1022350">
            <a:lnSpc>
              <a:spcPct val="100000"/>
            </a:lnSpc>
            <a:spcBef>
              <a:spcPct val="0"/>
            </a:spcBef>
            <a:spcAft>
              <a:spcPct val="35000"/>
            </a:spcAft>
            <a:buNone/>
          </a:pPr>
          <a:r>
            <a:rPr lang="en-GB" sz="2300" kern="1200">
              <a:latin typeface="Arial"/>
              <a:ea typeface="+mn-ea"/>
              <a:cs typeface="Arial"/>
            </a:rPr>
            <a:t>Purchase order format for the 2025/26 financial year has been communicated by email. Please make sure to use the correct PO numbers to avoid rejections and payment delays.</a:t>
          </a:r>
          <a:endParaRPr lang="en-US" sz="2300" kern="1200">
            <a:latin typeface="Arial"/>
            <a:ea typeface="+mn-ea"/>
            <a:cs typeface="Arial"/>
          </a:endParaRPr>
        </a:p>
      </dsp:txBody>
      <dsp:txXfrm>
        <a:off x="1622663" y="3512859"/>
        <a:ext cx="9045291" cy="14049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D393B-2F00-41F1-BFFE-3C257744CFD9}" type="datetimeFigureOut">
              <a:rPr lang="en-GB" smtClean="0"/>
              <a:t>22/05/2025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10F38-61B5-4464-A496-92F1E0A112B7}" type="slidenum">
              <a:rPr lang="en-GB" smtClean="0"/>
              <a:t>‹#›</a:t>
            </a:fld>
            <a:endParaRPr lang="en-GB"/>
          </a:p>
        </p:txBody>
      </p:sp>
    </p:spTree>
    <p:extLst>
      <p:ext uri="{BB962C8B-B14F-4D97-AF65-F5344CB8AC3E}">
        <p14:creationId xmlns:p14="http://schemas.microsoft.com/office/powerpoint/2010/main" val="3146558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0189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FD928-FDA7-6EDF-94A1-74BFBCB34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26093-332E-D870-BFCF-456E08AEA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4535F3-3514-8D90-885E-1F8B1603DA0E}"/>
              </a:ext>
            </a:extLst>
          </p:cNvPr>
          <p:cNvSpPr>
            <a:spLocks noGrp="1"/>
          </p:cNvSpPr>
          <p:nvPr>
            <p:ph type="body" idx="1"/>
          </p:nvPr>
        </p:nvSpPr>
        <p:spPr/>
        <p:txBody>
          <a:bodyPr/>
          <a:lstStyle/>
          <a:p>
            <a:pPr marL="171450" indent="-171450">
              <a:buFont typeface="Arial" panose="020B0604020202020204" pitchFamily="34" charset="0"/>
              <a:buChar char="•"/>
            </a:pPr>
            <a:r>
              <a:rPr lang="en-GB"/>
              <a:t>In line with bordering local authorities such as Surrey and West Sussex we have introduced a mileage variation rate. </a:t>
            </a:r>
          </a:p>
          <a:p>
            <a:pPr marL="171450" indent="-171450">
              <a:buFont typeface="Arial" panose="020B0604020202020204" pitchFamily="34" charset="0"/>
              <a:buChar char="•"/>
            </a:pPr>
            <a:r>
              <a:rPr lang="en-GB"/>
              <a:t>The Council’s is on screen. </a:t>
            </a:r>
          </a:p>
          <a:p>
            <a:pPr marL="171450" indent="-171450">
              <a:buFont typeface="Arial" panose="020B0604020202020204" pitchFamily="34" charset="0"/>
              <a:buChar char="•"/>
            </a:pPr>
            <a:r>
              <a:rPr lang="en-GB"/>
              <a:t>Commissioners will use these rates for any changes in the total daily mileage rates on new or existing contracts. </a:t>
            </a:r>
          </a:p>
          <a:p>
            <a:pPr marL="171450" indent="-171450">
              <a:buFont typeface="Arial" panose="020B0604020202020204" pitchFamily="34" charset="0"/>
              <a:buChar char="•"/>
            </a:pPr>
            <a:r>
              <a:rPr lang="en-GB"/>
              <a:t>Other factors may also be taking into consideration on an individual basis – 5 miles in one area may not be the same as 5 miles in another. </a:t>
            </a:r>
          </a:p>
          <a:p>
            <a:pPr marL="171450" indent="-171450">
              <a:buFont typeface="Arial" panose="020B0604020202020204" pitchFamily="34" charset="0"/>
              <a:buChar char="•"/>
            </a:pPr>
            <a:r>
              <a:rPr lang="en-GB"/>
              <a:t>Regardless changes to contract will be mutually agreed and any party may give notice to terminate a route. </a:t>
            </a:r>
          </a:p>
        </p:txBody>
      </p:sp>
      <p:sp>
        <p:nvSpPr>
          <p:cNvPr id="4" name="Slide Number Placeholder 3">
            <a:extLst>
              <a:ext uri="{FF2B5EF4-FFF2-40B4-BE49-F238E27FC236}">
                <a16:creationId xmlns:a16="http://schemas.microsoft.com/office/drawing/2014/main" id="{FC589B92-A35A-06D4-A8C2-4CCDA7F759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2555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9551F-05B4-92EB-08E6-6853800A1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6EB96-7DEE-3F80-D160-B00B6AD6C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647C6-C38D-7FBB-A404-FB960108AD78}"/>
              </a:ext>
            </a:extLst>
          </p:cNvPr>
          <p:cNvSpPr>
            <a:spLocks noGrp="1"/>
          </p:cNvSpPr>
          <p:nvPr>
            <p:ph type="body" idx="1"/>
          </p:nvPr>
        </p:nvSpPr>
        <p:spPr/>
        <p:txBody>
          <a:bodyPr/>
          <a:lstStyle/>
          <a:p>
            <a:pPr marL="171450" indent="-171450">
              <a:buFont typeface="Arial" panose="020B0604020202020204" pitchFamily="34" charset="0"/>
              <a:buChar char="•"/>
            </a:pPr>
            <a:r>
              <a:rPr lang="en-GB"/>
              <a:t>The School transport service has reintroduced the deadline extension feature ensuring there is enhanced competition on E-auctions and the Council achieves best value for money on school transport routes.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If a bid is received within the last two minutes of a tender submission deadline, the deadline will be extended for a further two minutes from the point of this bid to allow further bids to be received.</a:t>
            </a:r>
          </a:p>
          <a:p>
            <a:pPr marL="171450" indent="-171450">
              <a:buFont typeface="Arial" panose="020B0604020202020204" pitchFamily="34" charset="0"/>
              <a:buChar char="•"/>
            </a:pPr>
            <a:r>
              <a:rPr lang="en-GB"/>
              <a:t>The deadline will continue to be extended from the time of each subsequent bid until no new bids are received.</a:t>
            </a:r>
          </a:p>
          <a:p>
            <a:pPr marL="171450" indent="-171450">
              <a:buFont typeface="Arial" panose="020B0604020202020204" pitchFamily="34" charset="0"/>
              <a:buChar char="•"/>
            </a:pPr>
            <a:r>
              <a:rPr lang="en-GB"/>
              <a:t>The commissioning team will then proceed to award the contract to the supplier with the lowest tendered price as per the usual process. </a:t>
            </a:r>
          </a:p>
        </p:txBody>
      </p:sp>
      <p:sp>
        <p:nvSpPr>
          <p:cNvPr id="4" name="Slide Number Placeholder 3">
            <a:extLst>
              <a:ext uri="{FF2B5EF4-FFF2-40B4-BE49-F238E27FC236}">
                <a16:creationId xmlns:a16="http://schemas.microsoft.com/office/drawing/2014/main" id="{6D85C900-2E59-2720-BA5D-8FE102A231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6696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93E70-9088-36A4-13F2-B6A1FF592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82E03-DD04-9273-73B2-122BE36D5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C24E31-FDC1-AABA-7C5D-53BF286785DE}"/>
              </a:ext>
            </a:extLst>
          </p:cNvPr>
          <p:cNvSpPr>
            <a:spLocks noGrp="1"/>
          </p:cNvSpPr>
          <p:nvPr>
            <p:ph type="body" idx="1"/>
          </p:nvPr>
        </p:nvSpPr>
        <p:spPr/>
        <p:txBody>
          <a:bodyPr/>
          <a:lstStyle/>
          <a:p>
            <a:r>
              <a:rPr lang="en-GB"/>
              <a:t>KJ </a:t>
            </a:r>
          </a:p>
        </p:txBody>
      </p:sp>
      <p:sp>
        <p:nvSpPr>
          <p:cNvPr id="4" name="Slide Number Placeholder 3">
            <a:extLst>
              <a:ext uri="{FF2B5EF4-FFF2-40B4-BE49-F238E27FC236}">
                <a16:creationId xmlns:a16="http://schemas.microsoft.com/office/drawing/2014/main" id="{BB6C95A3-542D-0AA3-53FC-D173919764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137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BC714-D9E0-C8FA-E6FB-96DBFBC98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30B87-1D72-F1B6-774F-D7B3A7BCB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8C035-FF87-442A-2B5E-BADF6B85EF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Michelle to present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safety and well being of the children and young people we transport is of the upmost importance.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Work on both process is currently underway to (a) make them as similar as possible and (b) streamline the process for operators.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process for authorising Op PAs is currently under review with a view to streamlining it as much as possible.  The shop has been introduced for booking training. </a:t>
            </a:r>
          </a:p>
          <a:p>
            <a:endParaRPr lang="en-GB" sz="1200"/>
          </a:p>
          <a:p>
            <a:r>
              <a:rPr lang="en-GB" sz="1200"/>
              <a:t>Operator PAs is a growing requirement for school transport.  There are no plans to reduce the number of HCC PAs but new PA requirements will be tendered as Operator PAs more often than not.  </a:t>
            </a:r>
          </a:p>
          <a:p>
            <a:r>
              <a:rPr lang="en-GB" sz="1200"/>
              <a:t>As with drivers, PAs need to be authorised upfront, i.e. before a route commences.   Before tendering for a route with an Op PA, you must have one ready to go.</a:t>
            </a:r>
          </a:p>
          <a:p>
            <a:endParaRPr lang="en-GB"/>
          </a:p>
          <a:p>
            <a:r>
              <a:rPr lang="en-GB"/>
              <a:t>Try to have your drivers/PAs authorised before tendering for a route on which you wish to put them on.  Not being able to provide a driver or PA will result in going to the next bidder.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i="0" u="none" strike="noStrike" kern="1200" cap="none" spc="0" normalizeH="0" baseline="0" noProof="0">
              <a:ln>
                <a:noFill/>
              </a:ln>
              <a:solidFill>
                <a:srgbClr val="08314C"/>
              </a:solidFill>
              <a:effectLst/>
              <a:uLnTx/>
              <a:uFillTx/>
              <a:latin typeface="Arial"/>
              <a:cs typeface="Arial"/>
            </a:endParaRPr>
          </a:p>
          <a:p>
            <a:endParaRPr lang="en-GB"/>
          </a:p>
          <a:p>
            <a:endParaRPr lang="en-GB"/>
          </a:p>
        </p:txBody>
      </p:sp>
      <p:sp>
        <p:nvSpPr>
          <p:cNvPr id="4" name="Slide Number Placeholder 3">
            <a:extLst>
              <a:ext uri="{FF2B5EF4-FFF2-40B4-BE49-F238E27FC236}">
                <a16:creationId xmlns:a16="http://schemas.microsoft.com/office/drawing/2014/main" id="{7C768932-E212-6DA8-FD42-A487CD98B2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2821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5BE3B-B608-4DA9-E2BE-1500C4226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65560-AD2E-133D-0B36-40B16B214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3A134-121F-CC59-C9A9-EB4898D304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C52E832-8DB6-0F5E-D0A4-11E9FEB46A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2906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792D4-D000-27D6-276C-787F544B3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CB90D-B4BE-1237-0201-B9CED143B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2ECDE-3A5A-A446-2BBA-9ABF423E829F}"/>
              </a:ext>
            </a:extLst>
          </p:cNvPr>
          <p:cNvSpPr>
            <a:spLocks noGrp="1"/>
          </p:cNvSpPr>
          <p:nvPr>
            <p:ph type="body" idx="1"/>
          </p:nvPr>
        </p:nvSpPr>
        <p:spPr/>
        <p:txBody>
          <a:bodyPr/>
          <a:lstStyle/>
          <a:p>
            <a:r>
              <a:rPr lang="en-GB" u="sng"/>
              <a:t>KJ Old Bundles</a:t>
            </a:r>
          </a:p>
          <a:p>
            <a:r>
              <a:rPr lang="en-GB" u="none"/>
              <a:t>Commissioning Manager will cover off summer tendering so this slide focusses on bundle routes.</a:t>
            </a:r>
          </a:p>
          <a:p>
            <a:r>
              <a:rPr lang="en-GB" u="none"/>
              <a:t>Give overview of what a bundle is. </a:t>
            </a:r>
          </a:p>
          <a:p>
            <a:endParaRPr lang="en-GB" u="none"/>
          </a:p>
          <a:p>
            <a:r>
              <a:rPr lang="en-GB" u="none"/>
              <a:t>Bundles with only a couple of routes remaining will most likely be tendered as BAU and aren’t included in the table above. </a:t>
            </a:r>
          </a:p>
          <a:p>
            <a:endParaRPr lang="en-GB" u="none"/>
          </a:p>
          <a:p>
            <a:r>
              <a:rPr lang="en-GB" u="none"/>
              <a:t>T</a:t>
            </a:r>
            <a:r>
              <a:rPr lang="en-GB"/>
              <a:t>endering may not be done in the same way as when the bundle was first tendered. We are currently doing comparisons between regular routes and bundle routes to see whether bundles are still more cost effective. </a:t>
            </a:r>
          </a:p>
          <a:p>
            <a:endParaRPr lang="en-GB"/>
          </a:p>
          <a:p>
            <a:r>
              <a:rPr lang="en-GB"/>
              <a:t>We may look to retender bundles differently to how we have done in the past, such as using lots based on geographical area, tendering for a certain number and type of vehicles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u="sng"/>
          </a:p>
          <a:p>
            <a:endParaRPr lang="en-GB"/>
          </a:p>
        </p:txBody>
      </p:sp>
      <p:sp>
        <p:nvSpPr>
          <p:cNvPr id="4" name="Slide Number Placeholder 3">
            <a:extLst>
              <a:ext uri="{FF2B5EF4-FFF2-40B4-BE49-F238E27FC236}">
                <a16:creationId xmlns:a16="http://schemas.microsoft.com/office/drawing/2014/main" id="{03AC8B1D-C34C-F614-9D6D-E3FADCFD76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968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KJ</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Operators raised feedback that they do not know when invoices are put on hold creating uncertainty.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still receiving invoices submitted in advance.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38110F38-61B5-4464-A496-92F1E0A112B7}" type="slidenum">
              <a:rPr lang="en-GB" smtClean="0"/>
              <a:t>16</a:t>
            </a:fld>
            <a:endParaRPr lang="en-GB"/>
          </a:p>
        </p:txBody>
      </p:sp>
    </p:spTree>
    <p:extLst>
      <p:ext uri="{BB962C8B-B14F-4D97-AF65-F5344CB8AC3E}">
        <p14:creationId xmlns:p14="http://schemas.microsoft.com/office/powerpoint/2010/main" val="2215997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AB3FE-24A7-676B-46F7-0028FFD6B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3B5C9-75A5-05AD-9EB5-C4826404E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4C9CC-1317-C4BB-47BF-9DFB7914BA7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8E8561-27E7-5FA4-973F-B279A6FBE1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806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C42D2-28C7-35A2-4283-AD6DF2B88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E57B7-5F49-B6BE-9153-33B8E14EE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4FA92-B169-7423-B2E8-F43A8AA2BBDB}"/>
              </a:ext>
            </a:extLst>
          </p:cNvPr>
          <p:cNvSpPr>
            <a:spLocks noGrp="1"/>
          </p:cNvSpPr>
          <p:nvPr>
            <p:ph type="body" idx="1"/>
          </p:nvPr>
        </p:nvSpPr>
        <p:spPr/>
        <p:txBody>
          <a:bodyPr/>
          <a:lstStyle/>
          <a:p>
            <a:pPr marL="171450" indent="-171450">
              <a:buFont typeface="Arial" panose="020B0604020202020204" pitchFamily="34" charset="0"/>
              <a:buChar char="•"/>
            </a:pPr>
            <a:r>
              <a:rPr lang="en-GB"/>
              <a:t>The School transport service has reintroduced the deadline extension feature ensuring there is enhanced competition on E-auctions and the Council achieves best value for money on school transport routes.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If a bid is received within the last two minutes of a tender submission deadline, the deadline will be extended for a further two minutes from the point of this bid to allow further bids to be received.</a:t>
            </a:r>
          </a:p>
          <a:p>
            <a:pPr marL="171450" indent="-171450">
              <a:buFont typeface="Arial" panose="020B0604020202020204" pitchFamily="34" charset="0"/>
              <a:buChar char="•"/>
            </a:pPr>
            <a:r>
              <a:rPr lang="en-GB"/>
              <a:t>The deadline will continue to be extended from the time of each subsequent bid until no new bids are received.</a:t>
            </a:r>
          </a:p>
          <a:p>
            <a:pPr marL="171450" indent="-171450">
              <a:buFont typeface="Arial" panose="020B0604020202020204" pitchFamily="34" charset="0"/>
              <a:buChar char="•"/>
            </a:pPr>
            <a:r>
              <a:rPr lang="en-GB"/>
              <a:t>The commissioning team will then proceed to award the contract to the supplier with the lowest tendered price as per the usual process. </a:t>
            </a:r>
          </a:p>
        </p:txBody>
      </p:sp>
      <p:sp>
        <p:nvSpPr>
          <p:cNvPr id="4" name="Slide Number Placeholder 3">
            <a:extLst>
              <a:ext uri="{FF2B5EF4-FFF2-40B4-BE49-F238E27FC236}">
                <a16:creationId xmlns:a16="http://schemas.microsoft.com/office/drawing/2014/main" id="{074AA234-A043-CFD1-7135-9BC63C7A8B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4849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E83870AD-E437-46DF-8797-66CEEFF03978}" type="slidenum">
              <a:rPr kumimoji="0" lang="en-GB" sz="13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656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7810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0670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2958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1151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The DPS for the provision of passenger transport services is the framework which all suppliers must join if they wish to tender for a Hampshire transport contract.  Although the majority of the contracts tendered are school transport journeys, you will also find Adult Health and Care, community transport and local bus tenders are also tendered through the DPS. </a:t>
            </a:r>
          </a:p>
          <a:p>
            <a:endParaRPr lang="en-GB" u="sng"/>
          </a:p>
          <a:p>
            <a:r>
              <a:rPr lang="en-GB" u="sng"/>
              <a:t>There is a steady supply of operators joining the DPS – this currently stands at 360 approved suppliers. </a:t>
            </a:r>
          </a:p>
          <a:p>
            <a:endParaRPr lang="en-GB" u="sng"/>
          </a:p>
          <a:p>
            <a:r>
              <a:rPr lang="en-GB" u="sng"/>
              <a:t>DPS Bids </a:t>
            </a:r>
            <a:endParaRPr lang="en-GB"/>
          </a:p>
          <a:p>
            <a:r>
              <a:rPr lang="en-GB"/>
              <a:t>Approx 360 Approved suppliers to date. </a:t>
            </a:r>
          </a:p>
          <a:p>
            <a:r>
              <a:rPr lang="en-GB"/>
              <a:t>This has resulted in increased competition, with the average number of bids received has almost doubled compared with the start of the DPS in April 2023.</a:t>
            </a:r>
            <a:endParaRPr lang="en-US"/>
          </a:p>
          <a:p>
            <a:r>
              <a:rPr lang="en-GB"/>
              <a:t>In the last quarter (January – March 2025) the average number of bids received on tender was 11 and some received as many as 24 bids. </a:t>
            </a:r>
          </a:p>
          <a:p>
            <a:r>
              <a:rPr lang="en-GB"/>
              <a:t>Demonstrates the success of the DPS and the benefit of using the E-auction function</a:t>
            </a:r>
          </a:p>
          <a:p>
            <a:endParaRPr lang="en-GB"/>
          </a:p>
          <a:p>
            <a:r>
              <a:rPr lang="en-GB" u="sng"/>
              <a:t>Insurances </a:t>
            </a:r>
          </a:p>
          <a:p>
            <a:r>
              <a:rPr lang="en-GB"/>
              <a:t>There have been a growing issue of updated insurance documents and licences being uploaded late. Please do not ignore requests for these updated documents for expiring documents. The team that operate the DPS usually send out reminders regularly prior to these documents expiring. </a:t>
            </a:r>
          </a:p>
          <a:p>
            <a:r>
              <a:rPr lang="en-GB"/>
              <a:t>Timeframes – we ask for 5 working – Cut off – 3 licences, and 2 insurance – if there is an issue, we have time to address this. </a:t>
            </a:r>
          </a:p>
          <a:p>
            <a:endParaRPr lang="en-GB"/>
          </a:p>
          <a:p>
            <a:r>
              <a:rPr lang="en-GB"/>
              <a:t>We have a </a:t>
            </a:r>
            <a:r>
              <a:rPr lang="en-GB" b="1"/>
              <a:t>clear directive</a:t>
            </a:r>
            <a:r>
              <a:rPr lang="en-GB"/>
              <a:t> that unless we see </a:t>
            </a:r>
            <a:r>
              <a:rPr lang="en-GB" b="1"/>
              <a:t>evidence of valid insurance or licence documents</a:t>
            </a:r>
            <a:r>
              <a:rPr lang="en-GB"/>
              <a:t>, a route can not run. Failure to provide these therefore will result in all your existing routes being suspended, cancelled and possibly retendered.</a:t>
            </a:r>
          </a:p>
          <a:p>
            <a:r>
              <a:rPr lang="en-GB"/>
              <a:t>Please do not ignore these reminders and ensure that you get the required documents to the DPS team within a reasonable timeframe.</a:t>
            </a:r>
          </a:p>
          <a:p>
            <a:endParaRPr lang="en-GB"/>
          </a:p>
          <a:p>
            <a:r>
              <a:rPr lang="en-GB" u="sng"/>
              <a:t>Suspensions</a:t>
            </a:r>
          </a:p>
          <a:p>
            <a:r>
              <a:rPr lang="en-GB"/>
              <a:t>This includes 35 suspensions issued for not accepting a tender upon award, 21 suspensions for failure to provide or maintain the relevant insurances or licences and 15 suspensions for handing back a contract within the first 6 months of the call-off or not adhering to the DPS terms around serving notice on routes.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2958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5B394-6B11-DF9C-909B-8BD4EEE8E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8ADF0-4F27-E171-58D6-D02679730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E0BB3-C2EE-18AE-C21B-D7C4FA1664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96E9293-FD86-A068-BAB9-D399973CF6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981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5475F-7EDC-6DAC-B729-14B18F4EC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1B580-2DE2-666C-5D9F-80A2729B1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7E905-A9D9-E987-ED5A-F3597DABD465}"/>
              </a:ext>
            </a:extLst>
          </p:cNvPr>
          <p:cNvSpPr>
            <a:spLocks noGrp="1"/>
          </p:cNvSpPr>
          <p:nvPr>
            <p:ph type="body" idx="1"/>
          </p:nvPr>
        </p:nvSpPr>
        <p:spPr/>
        <p:txBody>
          <a:bodyPr/>
          <a:lstStyle/>
          <a:p>
            <a:pPr marL="171450" indent="-171450">
              <a:buFont typeface="Arial" panose="020B0604020202020204" pitchFamily="34" charset="0"/>
              <a:buChar char="•"/>
            </a:pPr>
            <a:r>
              <a:rPr lang="en-GB"/>
              <a:t>Responsibility to ensure that any bid can be honoured, and should you be identified as the winning bidder that the bid will be accepted.</a:t>
            </a:r>
          </a:p>
          <a:p>
            <a:pPr marL="171450" indent="-171450">
              <a:buFont typeface="Arial" panose="020B0604020202020204" pitchFamily="34" charset="0"/>
              <a:buChar char="•"/>
            </a:pPr>
            <a:r>
              <a:rPr lang="en-GB"/>
              <a:t>Collusive bidding is illegal, any suspected instances of collusion or attempts to distort the competition will be investigated and acted upon appropriately.</a:t>
            </a:r>
          </a:p>
          <a:p>
            <a:pPr marL="171450" indent="-171450">
              <a:buFont typeface="Arial" panose="020B0604020202020204" pitchFamily="34" charset="0"/>
              <a:buChar char="•"/>
            </a:pPr>
            <a:r>
              <a:rPr lang="en-GB"/>
              <a:t>Reminder that all the tender rules can be found on every tender published on InTend, any queries about the process or the specific requirement should come via the correspondence function on InTend.</a:t>
            </a:r>
          </a:p>
          <a:p>
            <a:pPr marL="171450" indent="-171450">
              <a:buFont typeface="Arial" panose="020B0604020202020204" pitchFamily="34" charset="0"/>
              <a:buChar char="•"/>
            </a:pPr>
            <a:r>
              <a:rPr lang="en-GB"/>
              <a:t>The full route requirement is included within the tender documentation and will include details of the pick ups, young peoples needs and whether there is a PA requirement </a:t>
            </a:r>
          </a:p>
          <a:p>
            <a:pPr marL="171450" indent="-171450">
              <a:buFont typeface="Arial" panose="020B0604020202020204" pitchFamily="34" charset="0"/>
              <a:buChar char="•"/>
            </a:pPr>
            <a:endParaRPr lang="en-GB"/>
          </a:p>
          <a:p>
            <a:endParaRPr lang="en-GB"/>
          </a:p>
        </p:txBody>
      </p:sp>
      <p:sp>
        <p:nvSpPr>
          <p:cNvPr id="4" name="Slide Number Placeholder 3">
            <a:extLst>
              <a:ext uri="{FF2B5EF4-FFF2-40B4-BE49-F238E27FC236}">
                <a16:creationId xmlns:a16="http://schemas.microsoft.com/office/drawing/2014/main" id="{ECA2B7C4-51CA-BBFE-0614-92C11C7E07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009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83F9-2F6A-C6E2-04CD-78C26F0E6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5B390-3179-67CA-DC28-2F5D9D64D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58EF6-2F20-9E0E-FE11-3BEC50878060}"/>
              </a:ext>
            </a:extLst>
          </p:cNvPr>
          <p:cNvSpPr>
            <a:spLocks noGrp="1"/>
          </p:cNvSpPr>
          <p:nvPr>
            <p:ph type="body" idx="1"/>
          </p:nvPr>
        </p:nvSpPr>
        <p:spPr/>
        <p:txBody>
          <a:bodyPr/>
          <a:lstStyle/>
          <a:p>
            <a:pPr marL="171450" indent="-171450">
              <a:buFont typeface="Arial" panose="020B0604020202020204" pitchFamily="34" charset="0"/>
              <a:buChar char="•"/>
            </a:pPr>
            <a:r>
              <a:rPr lang="en-GB"/>
              <a:t>All contracts should be operated in accordance with the contract specification unless agreed by the Council in writing beforehand. </a:t>
            </a:r>
          </a:p>
          <a:p>
            <a:pPr marL="171450" indent="-171450">
              <a:buFont typeface="Arial" panose="020B0604020202020204" pitchFamily="34" charset="0"/>
              <a:buChar char="•"/>
            </a:pPr>
            <a:r>
              <a:rPr lang="en-GB"/>
              <a:t>This means you must not transport passengers to any destination other than those specified on the route schedule (after school clubs, parent’s new address etc.)</a:t>
            </a:r>
          </a:p>
          <a:p>
            <a:pPr marL="171450" indent="-171450">
              <a:buFont typeface="Arial" panose="020B0604020202020204" pitchFamily="34" charset="0"/>
              <a:buChar char="•"/>
            </a:pPr>
            <a:r>
              <a:rPr lang="en-GB"/>
              <a:t>Merge routes with existing routes that you operate, whilst continuing to invoice for two separate routes – safeguarding issue</a:t>
            </a:r>
          </a:p>
          <a:p>
            <a:pPr marL="171450" indent="-171450">
              <a:buFont typeface="Arial" panose="020B0604020202020204" pitchFamily="34" charset="0"/>
              <a:buChar char="•"/>
            </a:pPr>
            <a:r>
              <a:rPr lang="en-GB"/>
              <a:t>Move passengers around onto different routes that you operate.</a:t>
            </a:r>
          </a:p>
          <a:p>
            <a:pPr marL="171450" indent="-171450">
              <a:buFont typeface="Arial" panose="020B0604020202020204" pitchFamily="34" charset="0"/>
              <a:buChar char="•"/>
            </a:pPr>
            <a:r>
              <a:rPr lang="en-GB"/>
              <a:t>Invoices should only be submitted for services delivered in accordance with the contract. You will not be reimbursed for any additional cost associated with unapproved changes to a route.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Failure to inform the Council of any of these changes may result in the Council issuing a suspension notice from the DPS (preventing bidding for a period of time), termination notice (not permitted to see or submit any bids for tenders) and/or raising a credit note to recuperate all losses. </a:t>
            </a:r>
          </a:p>
        </p:txBody>
      </p:sp>
      <p:sp>
        <p:nvSpPr>
          <p:cNvPr id="4" name="Slide Number Placeholder 3">
            <a:extLst>
              <a:ext uri="{FF2B5EF4-FFF2-40B4-BE49-F238E27FC236}">
                <a16:creationId xmlns:a16="http://schemas.microsoft.com/office/drawing/2014/main" id="{1E3FB013-B5B0-2CB9-D12F-0F41EFCC00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110F38-61B5-4464-A496-92F1E0A112B7}"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394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9D8344E3-FCCE-D1E8-C36A-78EFEDBAB259}"/>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130044716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AA4A241-EDF5-4185-9491-1FA3410AB7C4}"/>
              </a:ext>
            </a:extLst>
          </p:cNvPr>
          <p:cNvSpPr>
            <a:spLocks noGrp="1"/>
          </p:cNvSpPr>
          <p:nvPr>
            <p:ph type="title"/>
          </p:nvPr>
        </p:nvSpPr>
        <p:spPr>
          <a:xfrm>
            <a:off x="632407" y="260933"/>
            <a:ext cx="10949199" cy="61838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4311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B24A-DFF3-1621-0DD5-4E60474E83E8}"/>
              </a:ext>
            </a:extLst>
          </p:cNvPr>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EF50CE-A927-B422-0548-2F3CF27EE553}"/>
              </a:ext>
            </a:extLst>
          </p:cNvPr>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3F281E-2745-9DA2-B7D9-A707CA82034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36C59D-F6DE-96D0-ADF5-01324AE159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0394D9-2377-9B2A-846B-BEEF5418B3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6C14A09-9145-E0C8-9920-CF3A15D1BFB2}"/>
              </a:ext>
            </a:extLst>
          </p:cNvPr>
          <p:cNvSpPr>
            <a:spLocks noGrp="1"/>
          </p:cNvSpPr>
          <p:nvPr>
            <p:ph type="dt" sz="half" idx="10"/>
          </p:nvPr>
        </p:nvSpPr>
        <p:spPr/>
        <p:txBody>
          <a:bodyPr/>
          <a:lstStyle/>
          <a:p>
            <a:fld id="{DC738205-276C-4E7A-818E-D517508FBD57}" type="datetimeFigureOut">
              <a:rPr lang="en-GB" smtClean="0"/>
              <a:t>22/05/2025</a:t>
            </a:fld>
            <a:endParaRPr lang="en-GB"/>
          </a:p>
        </p:txBody>
      </p:sp>
      <p:sp>
        <p:nvSpPr>
          <p:cNvPr id="8" name="Footer Placeholder 7">
            <a:extLst>
              <a:ext uri="{FF2B5EF4-FFF2-40B4-BE49-F238E27FC236}">
                <a16:creationId xmlns:a16="http://schemas.microsoft.com/office/drawing/2014/main" id="{4889E091-3818-4ED5-0470-1E6C513F7C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0C0BDB-9F6C-6B7C-0CFD-FCDEF48798A3}"/>
              </a:ext>
            </a:extLst>
          </p:cNvPr>
          <p:cNvSpPr>
            <a:spLocks noGrp="1"/>
          </p:cNvSpPr>
          <p:nvPr>
            <p:ph type="sldNum" sz="quarter" idx="12"/>
          </p:nvPr>
        </p:nvSpPr>
        <p:spPr/>
        <p:txBody>
          <a:bodyPr/>
          <a:lstStyle/>
          <a:p>
            <a:fld id="{595FE3BE-2458-4F1E-B14A-26183DB05515}" type="slidenum">
              <a:rPr lang="en-GB" smtClean="0"/>
              <a:t>‹#›</a:t>
            </a:fld>
            <a:endParaRPr lang="en-GB"/>
          </a:p>
        </p:txBody>
      </p:sp>
    </p:spTree>
    <p:extLst>
      <p:ext uri="{BB962C8B-B14F-4D97-AF65-F5344CB8AC3E}">
        <p14:creationId xmlns:p14="http://schemas.microsoft.com/office/powerpoint/2010/main" val="3499387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3BC7C5-70BB-F71E-E687-FDC89024F74D}"/>
              </a:ext>
            </a:extLst>
          </p:cNvPr>
          <p:cNvSpPr>
            <a:spLocks noGrp="1"/>
          </p:cNvSpPr>
          <p:nvPr>
            <p:ph type="dt" sz="half" idx="10"/>
          </p:nvPr>
        </p:nvSpPr>
        <p:spPr/>
        <p:txBody>
          <a:bodyPr/>
          <a:lstStyle/>
          <a:p>
            <a:fld id="{4A0AD56E-0437-4F1F-A067-A71F5F072428}" type="datetime1">
              <a:rPr lang="en-GB" smtClean="0"/>
              <a:t>22/05/2025</a:t>
            </a:fld>
            <a:endParaRPr lang="en-GB"/>
          </a:p>
        </p:txBody>
      </p:sp>
      <p:sp>
        <p:nvSpPr>
          <p:cNvPr id="3" name="Footer Placeholder 2">
            <a:extLst>
              <a:ext uri="{FF2B5EF4-FFF2-40B4-BE49-F238E27FC236}">
                <a16:creationId xmlns:a16="http://schemas.microsoft.com/office/drawing/2014/main" id="{FF4CD786-D0A9-5653-7827-A8BE40D10E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D32850-2E15-17EC-1439-2C4757171513}"/>
              </a:ext>
            </a:extLst>
          </p:cNvPr>
          <p:cNvSpPr>
            <a:spLocks noGrp="1"/>
          </p:cNvSpPr>
          <p:nvPr>
            <p:ph type="sldNum" sz="quarter" idx="12"/>
          </p:nvPr>
        </p:nvSpPr>
        <p:spPr/>
        <p:txBody>
          <a:bodyPr/>
          <a:lstStyle/>
          <a:p>
            <a:fld id="{C9F27707-F49D-4D39-805D-38EBAD749066}" type="slidenum">
              <a:rPr lang="en-GB" smtClean="0"/>
              <a:t>‹#›</a:t>
            </a:fld>
            <a:endParaRPr lang="en-GB"/>
          </a:p>
        </p:txBody>
      </p:sp>
    </p:spTree>
    <p:extLst>
      <p:ext uri="{BB962C8B-B14F-4D97-AF65-F5344CB8AC3E}">
        <p14:creationId xmlns:p14="http://schemas.microsoft.com/office/powerpoint/2010/main" val="989765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1010005165"/>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528025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3626000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1170680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3835759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1063918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399738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508ED1C-93B8-F765-F5A1-D739AA88F0CD}"/>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ADD64CD5-C2D6-E5D4-A5CB-6F75488A3D1B}"/>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189536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218228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77"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134608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541401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8BC39B0-0000-AC40-B562-437E96B15031}" type="datetimeFigureOut">
              <a:rPr lang="en-US" smtClean="0"/>
              <a:t>5/22/2025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7FEABE-B870-9740-A746-164C0697AE17}" type="slidenum">
              <a:rPr lang="en-US" smtClean="0"/>
              <a:t>‹#›</a:t>
            </a:fld>
            <a:endParaRPr lang="en-US"/>
          </a:p>
        </p:txBody>
      </p:sp>
    </p:spTree>
    <p:extLst>
      <p:ext uri="{BB962C8B-B14F-4D97-AF65-F5344CB8AC3E}">
        <p14:creationId xmlns:p14="http://schemas.microsoft.com/office/powerpoint/2010/main" val="90740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EAA7BA0-EF08-30D8-085A-B34682ECC82F}"/>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01DE3926-4D74-F006-40D7-61E10545FC24}"/>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165055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54017566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685845" y="2215946"/>
            <a:ext cx="10667955" cy="3936547"/>
          </a:xfrm>
          <a:prstGeom prst="rect">
            <a:avLst/>
          </a:prstGeom>
        </p:spPr>
        <p:txBody>
          <a:bodyPr numCol="2"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two columns of text. Body copy style in two columns of text. Body copy style in two columns of text. Body copy style in two columns of text. Body copy style in two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993332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685845" y="2215946"/>
            <a:ext cx="10667955" cy="3936547"/>
          </a:xfrm>
          <a:prstGeom prst="rect">
            <a:avLst/>
          </a:prstGeom>
        </p:spPr>
        <p:txBody>
          <a:bodyPr wrap="square" numCol="3" spcCol="1944000">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 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three columns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3142974840"/>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B443-B769-4F6D-BCEC-DF7AF89620F2}"/>
              </a:ext>
            </a:extLst>
          </p:cNvPr>
          <p:cNvSpPr>
            <a:spLocks noGrp="1"/>
          </p:cNvSpPr>
          <p:nvPr>
            <p:ph type="ctrTitle"/>
          </p:nvPr>
        </p:nvSpPr>
        <p:spPr>
          <a:xfrm>
            <a:off x="1777042" y="1984075"/>
            <a:ext cx="8632166" cy="1610266"/>
          </a:xfrm>
        </p:spPr>
        <p:txBody>
          <a:bodyPr anchor="b"/>
          <a:lstStyle>
            <a:lvl1pPr algn="l">
              <a:defRPr sz="48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99446CF-CFFE-4739-A1A6-42ABD1D04788}"/>
              </a:ext>
            </a:extLst>
          </p:cNvPr>
          <p:cNvSpPr>
            <a:spLocks noGrp="1"/>
          </p:cNvSpPr>
          <p:nvPr>
            <p:ph type="subTitle" idx="1"/>
          </p:nvPr>
        </p:nvSpPr>
        <p:spPr>
          <a:xfrm>
            <a:off x="1777042" y="3755554"/>
            <a:ext cx="8632166" cy="496137"/>
          </a:xfrm>
          <a:prstGeom prst="rect">
            <a:avLst/>
          </a:prstGeom>
        </p:spPr>
        <p:txBody>
          <a:bodyPr/>
          <a:lstStyle>
            <a:lvl1pPr marL="0" indent="0" algn="l">
              <a:buNone/>
              <a:defRPr sz="2200">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US"/>
              <a:t>Click to edit Master subtitle style</a:t>
            </a:r>
          </a:p>
          <a:p>
            <a:endParaRPr lang="en-US"/>
          </a:p>
          <a:p>
            <a:pPr marL="0" marR="0" lvl="0" indent="0" algn="l" defTabSz="914355" rtl="0" eaLnBrk="1" fontAlgn="base" latinLnBrk="0" hangingPunct="1">
              <a:lnSpc>
                <a:spcPct val="90000"/>
              </a:lnSpc>
              <a:spcBef>
                <a:spcPts val="1000"/>
              </a:spcBef>
              <a:spcAft>
                <a:spcPct val="0"/>
              </a:spcAft>
              <a:buClrTx/>
              <a:buSzTx/>
              <a:buFont typeface="Arial" panose="020B0604020202020204" pitchFamily="34" charset="0"/>
              <a:buNone/>
              <a:tabLst/>
              <a:defRPr/>
            </a:pPr>
            <a:endParaRPr lang="en-US"/>
          </a:p>
          <a:p>
            <a:pPr marL="0" marR="0" lvl="0" indent="0" algn="l" defTabSz="914355" rtl="0" eaLnBrk="1" fontAlgn="base" latinLnBrk="0" hangingPunct="1">
              <a:lnSpc>
                <a:spcPct val="90000"/>
              </a:lnSpc>
              <a:spcBef>
                <a:spcPts val="1000"/>
              </a:spcBef>
              <a:spcAft>
                <a:spcPct val="0"/>
              </a:spcAft>
              <a:buClrTx/>
              <a:buSzTx/>
              <a:buFont typeface="Arial" panose="020B0604020202020204" pitchFamily="34" charset="0"/>
              <a:buNone/>
              <a:tabLst/>
              <a:defRPr/>
            </a:pPr>
            <a:endParaRPr lang="en-GB"/>
          </a:p>
          <a:p>
            <a:endParaRPr lang="en-GB"/>
          </a:p>
        </p:txBody>
      </p:sp>
      <p:sp>
        <p:nvSpPr>
          <p:cNvPr id="7" name="Subtitle 2">
            <a:extLst>
              <a:ext uri="{FF2B5EF4-FFF2-40B4-BE49-F238E27FC236}">
                <a16:creationId xmlns:a16="http://schemas.microsoft.com/office/drawing/2014/main" id="{1E525649-4432-409B-967C-534351DD9952}"/>
              </a:ext>
            </a:extLst>
          </p:cNvPr>
          <p:cNvSpPr txBox="1">
            <a:spLocks/>
          </p:cNvSpPr>
          <p:nvPr userDrawn="1"/>
        </p:nvSpPr>
        <p:spPr>
          <a:xfrm>
            <a:off x="1524000" y="4389756"/>
            <a:ext cx="9144000" cy="496137"/>
          </a:xfrm>
          <a:prstGeom prst="rect">
            <a:avLst/>
          </a:prstGeom>
        </p:spPr>
        <p:txBody>
          <a:bodyPr/>
          <a:lstStyle>
            <a:lvl1pPr marL="0" indent="0" algn="l" rtl="0" eaLnBrk="1" fontAlgn="base" hangingPunct="1">
              <a:lnSpc>
                <a:spcPct val="90000"/>
              </a:lnSpc>
              <a:spcBef>
                <a:spcPts val="1000"/>
              </a:spcBef>
              <a:spcAft>
                <a:spcPct val="0"/>
              </a:spcAft>
              <a:buFont typeface="Arial" panose="020B0604020202020204" pitchFamily="34" charset="0"/>
              <a:buNone/>
              <a:defRPr sz="2200" kern="1200">
                <a:solidFill>
                  <a:schemeClr val="accent1"/>
                </a:solidFill>
                <a:latin typeface="Segoe UI" panose="020B0502040204020203" pitchFamily="34" charset="0"/>
                <a:ea typeface="+mn-ea"/>
                <a:cs typeface="Segoe UI" panose="020B0502040204020203" pitchFamily="34" charset="0"/>
              </a:defRPr>
            </a:lvl1pPr>
            <a:lvl2pPr marL="457200" indent="0" algn="ctr" rtl="0" eaLnBrk="1" fontAlgn="base" hangingPunct="1">
              <a:lnSpc>
                <a:spcPct val="90000"/>
              </a:lnSpc>
              <a:spcBef>
                <a:spcPts val="500"/>
              </a:spcBef>
              <a:spcAft>
                <a:spcPct val="0"/>
              </a:spcAft>
              <a:buFont typeface="Courier New" panose="02070309020205020404" pitchFamily="49"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rtl="0" eaLnBrk="1" fontAlgn="base" hangingPunct="1">
              <a:lnSpc>
                <a:spcPct val="90000"/>
              </a:lnSpc>
              <a:spcBef>
                <a:spcPts val="500"/>
              </a:spcBef>
              <a:spcAft>
                <a:spcPct val="0"/>
              </a:spcAft>
              <a:buFont typeface="Wingdings" panose="05000000000000000000" pitchFamily="2" charset="2"/>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rtl="0" eaLnBrk="1" fontAlgn="base" hangingPunct="1">
              <a:lnSpc>
                <a:spcPct val="90000"/>
              </a:lnSpc>
              <a:spcBef>
                <a:spcPts val="500"/>
              </a:spcBef>
              <a:spcAft>
                <a:spcPct val="0"/>
              </a:spcAft>
              <a:buFont typeface="Wingdings" panose="05000000000000000000" pitchFamily="2" charset="2"/>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200"/>
          </a:p>
          <a:p>
            <a:endParaRPr lang="en-GB" sz="2200"/>
          </a:p>
        </p:txBody>
      </p:sp>
    </p:spTree>
    <p:extLst>
      <p:ext uri="{BB962C8B-B14F-4D97-AF65-F5344CB8AC3E}">
        <p14:creationId xmlns:p14="http://schemas.microsoft.com/office/powerpoint/2010/main" val="4043529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429" y="1280477"/>
            <a:ext cx="11518265" cy="484661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E1C00166-2A86-40C4-B3E8-E111FE6477C3}"/>
              </a:ext>
            </a:extLst>
          </p:cNvPr>
          <p:cNvSpPr>
            <a:spLocks noGrp="1" noChangeArrowheads="1"/>
          </p:cNvSpPr>
          <p:nvPr>
            <p:ph type="title"/>
          </p:nvPr>
        </p:nvSpPr>
        <p:spPr bwMode="auto">
          <a:xfrm>
            <a:off x="336430" y="102171"/>
            <a:ext cx="10087731" cy="61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841866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7AA4A241-EDF5-4185-9491-1FA3410AB7C4}"/>
              </a:ext>
            </a:extLst>
          </p:cNvPr>
          <p:cNvSpPr>
            <a:spLocks noGrp="1"/>
          </p:cNvSpPr>
          <p:nvPr>
            <p:ph type="title"/>
          </p:nvPr>
        </p:nvSpPr>
        <p:spPr>
          <a:xfrm>
            <a:off x="632407" y="260933"/>
            <a:ext cx="10949199" cy="61838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077415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2.jpe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AEB82-BA05-B409-C41D-B7EBDC79F7A2}"/>
              </a:ext>
            </a:extLst>
          </p:cNvPr>
          <p:cNvPicPr>
            <a:picLocks noChangeAspect="1"/>
          </p:cNvPicPr>
          <p:nvPr userDrawn="1"/>
        </p:nvPicPr>
        <p:blipFill>
          <a:blip r:embed="rId5"/>
          <a:srcRect/>
          <a:stretch/>
        </p:blipFill>
        <p:spPr>
          <a:xfrm>
            <a:off x="2" y="223"/>
            <a:ext cx="12192396" cy="6857776"/>
          </a:xfrm>
          <a:prstGeom prst="rect">
            <a:avLst/>
          </a:prstGeom>
        </p:spPr>
      </p:pic>
    </p:spTree>
    <p:extLst>
      <p:ext uri="{BB962C8B-B14F-4D97-AF65-F5344CB8AC3E}">
        <p14:creationId xmlns:p14="http://schemas.microsoft.com/office/powerpoint/2010/main" val="22155333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AEB82-BA05-B409-C41D-B7EBDC79F7A2}"/>
              </a:ext>
            </a:extLst>
          </p:cNvPr>
          <p:cNvPicPr>
            <a:picLocks noChangeAspect="1"/>
          </p:cNvPicPr>
          <p:nvPr userDrawn="1"/>
        </p:nvPicPr>
        <p:blipFill>
          <a:blip r:embed="rId11"/>
          <a:srcRect/>
          <a:stretch/>
        </p:blipFill>
        <p:spPr>
          <a:xfrm>
            <a:off x="2" y="223"/>
            <a:ext cx="12192396" cy="6857777"/>
          </a:xfrm>
          <a:prstGeom prst="rect">
            <a:avLst/>
          </a:prstGeom>
        </p:spPr>
      </p:pic>
    </p:spTree>
    <p:extLst>
      <p:ext uri="{BB962C8B-B14F-4D97-AF65-F5344CB8AC3E}">
        <p14:creationId xmlns:p14="http://schemas.microsoft.com/office/powerpoint/2010/main" val="148768726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Lst>
  <p:txStyles>
    <p:title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AEB82-BA05-B409-C41D-B7EBDC79F7A2}"/>
              </a:ext>
            </a:extLst>
          </p:cNvPr>
          <p:cNvPicPr>
            <a:picLocks noChangeAspect="1"/>
          </p:cNvPicPr>
          <p:nvPr userDrawn="1"/>
        </p:nvPicPr>
        <p:blipFill>
          <a:blip r:embed="rId13"/>
          <a:srcRect/>
          <a:stretch/>
        </p:blipFill>
        <p:spPr>
          <a:xfrm>
            <a:off x="2" y="223"/>
            <a:ext cx="12192396" cy="6857777"/>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7112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355" rtl="0" eaLnBrk="1" latinLnBrk="0" hangingPunct="1">
        <a:lnSpc>
          <a:spcPct val="90000"/>
        </a:lnSpc>
        <a:spcBef>
          <a:spcPct val="0"/>
        </a:spcBef>
        <a:buNone/>
        <a:defRPr sz="4400" kern="1200">
          <a:solidFill>
            <a:srgbClr val="08314C"/>
          </a:solidFill>
          <a:latin typeface="Gill Sans MT" panose="020B0502020104020203" pitchFamily="34" charset="77"/>
          <a:ea typeface="+mj-ea"/>
          <a:cs typeface="+mj-cs"/>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Gill Sans MT" panose="020B0502020104020203" pitchFamily="34" charset="77"/>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Gill Sans MT" panose="020B0502020104020203" pitchFamily="34" charset="77"/>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Gill Sans MT" panose="020B0502020104020203" pitchFamily="34" charset="77"/>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Gill Sans MT" panose="020B0502020104020203" pitchFamily="34" charset="77"/>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Gill Sans MT" panose="020B0502020104020203" pitchFamily="34" charset="77"/>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documents.hants.gov.uk/passenger-transport/AuthorisedDrivers-FactSheet.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cuments.hants.gov.uk/passenger-transport/OperatorPassengerAssistantsGuidance.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hants.gov.uk/transport/transportoperators/procurement#step-4"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educationforms.apps.hants.gov.uk/p/school-transport-enquiry"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chart" Target="../charts/char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06AAB3-9021-56D3-025F-013B2DFC1891}"/>
              </a:ext>
            </a:extLst>
          </p:cNvPr>
          <p:cNvSpPr txBox="1"/>
          <p:nvPr/>
        </p:nvSpPr>
        <p:spPr>
          <a:xfrm>
            <a:off x="677466" y="2022096"/>
            <a:ext cx="10837069" cy="830997"/>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Supplier Forum</a:t>
            </a:r>
          </a:p>
        </p:txBody>
      </p:sp>
      <p:sp>
        <p:nvSpPr>
          <p:cNvPr id="3" name="TextBox 2">
            <a:extLst>
              <a:ext uri="{FF2B5EF4-FFF2-40B4-BE49-F238E27FC236}">
                <a16:creationId xmlns:a16="http://schemas.microsoft.com/office/drawing/2014/main" id="{2D5F5578-08DD-1F8E-9FE8-BB7697CC082C}"/>
              </a:ext>
            </a:extLst>
          </p:cNvPr>
          <p:cNvSpPr txBox="1"/>
          <p:nvPr/>
        </p:nvSpPr>
        <p:spPr>
          <a:xfrm>
            <a:off x="677466" y="3712521"/>
            <a:ext cx="10818813" cy="1200329"/>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April/May 2025</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6709999-7468-7B66-3AE1-623994B838BF}"/>
              </a:ext>
            </a:extLst>
          </p:cNvPr>
          <p:cNvSpPr txBox="1"/>
          <p:nvPr/>
        </p:nvSpPr>
        <p:spPr>
          <a:xfrm>
            <a:off x="1904420" y="6118328"/>
            <a:ext cx="10123487" cy="415498"/>
          </a:xfrm>
          <a:prstGeom prst="rect">
            <a:avLst/>
          </a:prstGeom>
          <a:noFill/>
        </p:spPr>
        <p:txBody>
          <a:bodyPr wrap="square" rtlCol="0">
            <a:spAutoFit/>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School Transport</a:t>
            </a:r>
          </a:p>
        </p:txBody>
      </p:sp>
    </p:spTree>
    <p:extLst>
      <p:ext uri="{BB962C8B-B14F-4D97-AF65-F5344CB8AC3E}">
        <p14:creationId xmlns:p14="http://schemas.microsoft.com/office/powerpoint/2010/main" val="388611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F5CB8-324B-5A85-7769-2E65B7E6AE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A391C6-AA14-A5DD-3A10-1927D5A110A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Tender Process – Recent Updates</a:t>
            </a:r>
          </a:p>
        </p:txBody>
      </p:sp>
      <p:sp>
        <p:nvSpPr>
          <p:cNvPr id="6" name="Content Placeholder 5">
            <a:extLst>
              <a:ext uri="{FF2B5EF4-FFF2-40B4-BE49-F238E27FC236}">
                <a16:creationId xmlns:a16="http://schemas.microsoft.com/office/drawing/2014/main" id="{F7018D9B-C2BF-BE91-C0FE-8C57FC8555C6}"/>
              </a:ext>
            </a:extLst>
          </p:cNvPr>
          <p:cNvSpPr txBox="1">
            <a:spLocks/>
          </p:cNvSpPr>
          <p:nvPr/>
        </p:nvSpPr>
        <p:spPr>
          <a:xfrm>
            <a:off x="838200" y="1825625"/>
            <a:ext cx="10515600" cy="4562475"/>
          </a:xfrm>
          <a:prstGeom prst="rect">
            <a:avLst/>
          </a:prstGeom>
        </p:spPr>
        <p:txBody>
          <a:bodyPr vert="horz" lIns="91440" tIns="45720" rIns="91440" bIns="45720" rtlCol="0" anchor="t">
            <a:norm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77" marR="0" lvl="1" indent="0" algn="l" defTabSz="914355" rtl="0" eaLnBrk="1" fontAlgn="auto" latinLnBrk="0" hangingPunct="1">
              <a:lnSpc>
                <a:spcPct val="90000"/>
              </a:lnSpc>
              <a:spcBef>
                <a:spcPts val="500"/>
              </a:spcBef>
              <a:spcAft>
                <a:spcPts val="0"/>
              </a:spcAft>
              <a:buClrTx/>
              <a:buSzTx/>
              <a:buNone/>
              <a:tabLst/>
              <a:defRPr/>
            </a:pPr>
            <a:endParaRPr kumimoji="0" lang="en-GB" sz="24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endParaRPr>
          </a:p>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134EE607-7DFF-4D68-DC74-C0C24F2882B6}"/>
              </a:ext>
            </a:extLst>
          </p:cNvPr>
          <p:cNvSpPr>
            <a:spLocks noGrp="1"/>
          </p:cNvSpPr>
          <p:nvPr>
            <p:ph sz="half" idx="1"/>
          </p:nvPr>
        </p:nvSpPr>
        <p:spPr>
          <a:xfrm>
            <a:off x="838200" y="2373311"/>
            <a:ext cx="5181600" cy="3048000"/>
          </a:xfrm>
        </p:spPr>
        <p:txBody>
          <a:bodyPr vert="horz" lIns="91440" tIns="45720" rIns="91440" bIns="45720" rtlCol="0" anchor="ctr">
            <a:normAutofit lnSpcReduction="10000"/>
          </a:bodyPr>
          <a:lstStyle/>
          <a:p>
            <a:pPr marL="685165" lvl="1" indent="-227965">
              <a:defRPr/>
            </a:pPr>
            <a:r>
              <a:rPr lang="en-GB">
                <a:latin typeface="Arial"/>
                <a:cs typeface="Arial"/>
              </a:rPr>
              <a:t>The School Transport Service has introduced mileage variation rates for any changes in the total daily mileage on new or existing contracts. </a:t>
            </a:r>
            <a:endParaRPr lang="en-US">
              <a:latin typeface="Arial"/>
              <a:cs typeface="Arial"/>
            </a:endParaRPr>
          </a:p>
          <a:p>
            <a:pPr marL="685165" lvl="1" indent="-227965">
              <a:defRPr/>
            </a:pPr>
            <a:r>
              <a:rPr lang="en-GB">
                <a:latin typeface="Arial"/>
                <a:cs typeface="Arial"/>
              </a:rPr>
              <a:t>Any changes to contracts will be mutually agreed and any party may give notice to terminate the route. </a:t>
            </a:r>
          </a:p>
        </p:txBody>
      </p:sp>
      <p:graphicFrame>
        <p:nvGraphicFramePr>
          <p:cNvPr id="10" name="Content Placeholder 9">
            <a:extLst>
              <a:ext uri="{FF2B5EF4-FFF2-40B4-BE49-F238E27FC236}">
                <a16:creationId xmlns:a16="http://schemas.microsoft.com/office/drawing/2014/main" id="{2267C005-63AB-FC61-CE27-AA13151BB32B}"/>
              </a:ext>
            </a:extLst>
          </p:cNvPr>
          <p:cNvGraphicFramePr>
            <a:graphicFrameLocks noGrp="1"/>
          </p:cNvGraphicFramePr>
          <p:nvPr>
            <p:ph sz="half" idx="2"/>
            <p:extLst>
              <p:ext uri="{D42A27DB-BD31-4B8C-83A1-F6EECF244321}">
                <p14:modId xmlns:p14="http://schemas.microsoft.com/office/powerpoint/2010/main" val="2002173224"/>
              </p:ext>
            </p:extLst>
          </p:nvPr>
        </p:nvGraphicFramePr>
        <p:xfrm>
          <a:off x="6172202" y="2290762"/>
          <a:ext cx="5321300" cy="3632199"/>
        </p:xfrm>
        <a:graphic>
          <a:graphicData uri="http://schemas.openxmlformats.org/drawingml/2006/table">
            <a:tbl>
              <a:tblPr firstRow="1" firstCol="1" bandRow="1"/>
              <a:tblGrid>
                <a:gridCol w="2576432">
                  <a:extLst>
                    <a:ext uri="{9D8B030D-6E8A-4147-A177-3AD203B41FA5}">
                      <a16:colId xmlns:a16="http://schemas.microsoft.com/office/drawing/2014/main" val="1576065815"/>
                    </a:ext>
                  </a:extLst>
                </a:gridCol>
                <a:gridCol w="2744868">
                  <a:extLst>
                    <a:ext uri="{9D8B030D-6E8A-4147-A177-3AD203B41FA5}">
                      <a16:colId xmlns:a16="http://schemas.microsoft.com/office/drawing/2014/main" val="301868125"/>
                    </a:ext>
                  </a:extLst>
                </a:gridCol>
              </a:tblGrid>
              <a:tr h="1000928">
                <a:tc>
                  <a:txBody>
                    <a:bodyPr/>
                    <a:lstStyle/>
                    <a:p>
                      <a:pPr algn="ctr">
                        <a:lnSpc>
                          <a:spcPct val="106000"/>
                        </a:lnSpc>
                        <a:spcBef>
                          <a:spcPts val="600"/>
                        </a:spcBef>
                        <a:spcAft>
                          <a:spcPts val="600"/>
                        </a:spcAft>
                        <a:buNone/>
                      </a:pPr>
                      <a:r>
                        <a:rPr lang="en-GB" sz="2000" b="1" kern="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Increase/Decrease to Total Daily Mileage</a:t>
                      </a:r>
                      <a:endParaRPr lang="en-GB" sz="2000" kern="15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0" marR="61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2000" b="1" kern="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Price Increase/Decrease Per Mile</a:t>
                      </a:r>
                      <a:endParaRPr lang="en-GB" sz="2000" kern="15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0" marR="61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7020299"/>
                  </a:ext>
                </a:extLst>
              </a:tr>
              <a:tr h="526255">
                <a:tc>
                  <a:txBody>
                    <a:bodyPr/>
                    <a:lstStyle/>
                    <a:p>
                      <a:pPr algn="ctr">
                        <a:lnSpc>
                          <a:spcPct val="106000"/>
                        </a:lnSpc>
                        <a:spcBef>
                          <a:spcPts val="600"/>
                        </a:spcBef>
                        <a:spcAft>
                          <a:spcPts val="600"/>
                        </a:spcAft>
                        <a:buNone/>
                      </a:pPr>
                      <a:r>
                        <a:rPr lang="en-GB" sz="2000" kern="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0 - 2.99 miles </a:t>
                      </a:r>
                      <a:endParaRPr lang="en-GB" sz="2000" kern="15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0" marR="61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2000" kern="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GB" sz="2000" kern="15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0" marR="61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8558588"/>
                  </a:ext>
                </a:extLst>
              </a:tr>
              <a:tr h="1052508">
                <a:tc>
                  <a:txBody>
                    <a:bodyPr/>
                    <a:lstStyle/>
                    <a:p>
                      <a:pPr algn="ctr">
                        <a:lnSpc>
                          <a:spcPct val="106000"/>
                        </a:lnSpc>
                        <a:spcAft>
                          <a:spcPts val="800"/>
                        </a:spcAft>
                        <a:buNone/>
                      </a:pPr>
                      <a:r>
                        <a:rPr lang="en-GB" sz="2000" kern="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3 - 9.99 miles</a:t>
                      </a:r>
                      <a:endParaRPr lang="en-GB" sz="2000" kern="15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0" marR="61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2000" kern="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£2.00</a:t>
                      </a:r>
                      <a:endParaRPr lang="en-GB" sz="2000" kern="15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0" marR="61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9193840"/>
                  </a:ext>
                </a:extLst>
              </a:tr>
              <a:tr h="1052508">
                <a:tc>
                  <a:txBody>
                    <a:bodyPr/>
                    <a:lstStyle/>
                    <a:p>
                      <a:pPr algn="ctr">
                        <a:lnSpc>
                          <a:spcPct val="106000"/>
                        </a:lnSpc>
                        <a:spcAft>
                          <a:spcPts val="800"/>
                        </a:spcAft>
                        <a:buNone/>
                      </a:pPr>
                      <a:r>
                        <a:rPr lang="en-GB" sz="2000" kern="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10 miles and over</a:t>
                      </a:r>
                      <a:endParaRPr lang="en-GB" sz="2000" kern="15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0" marR="61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6000"/>
                        </a:lnSpc>
                        <a:spcAft>
                          <a:spcPts val="800"/>
                        </a:spcAft>
                        <a:buNone/>
                      </a:pPr>
                      <a:r>
                        <a:rPr lang="en-GB" sz="2000" kern="0">
                          <a:solidFill>
                            <a:schemeClr val="tx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£3.00</a:t>
                      </a:r>
                      <a:endParaRPr lang="en-GB" sz="2000" kern="15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720" marR="617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8493446"/>
                  </a:ext>
                </a:extLst>
              </a:tr>
            </a:tbl>
          </a:graphicData>
        </a:graphic>
      </p:graphicFrame>
    </p:spTree>
    <p:extLst>
      <p:ext uri="{BB962C8B-B14F-4D97-AF65-F5344CB8AC3E}">
        <p14:creationId xmlns:p14="http://schemas.microsoft.com/office/powerpoint/2010/main" val="2383263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0FA3-A3B3-3AC4-F4F4-12EFD69B933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533CEB-0D54-A634-09A6-79102C974A6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Tender Process – Recent Updates  </a:t>
            </a:r>
          </a:p>
        </p:txBody>
      </p:sp>
      <p:sp>
        <p:nvSpPr>
          <p:cNvPr id="6" name="Content Placeholder 5">
            <a:extLst>
              <a:ext uri="{FF2B5EF4-FFF2-40B4-BE49-F238E27FC236}">
                <a16:creationId xmlns:a16="http://schemas.microsoft.com/office/drawing/2014/main" id="{C3D77E91-BB7F-38A0-A012-EB0C88E08010}"/>
              </a:ext>
            </a:extLst>
          </p:cNvPr>
          <p:cNvSpPr txBox="1">
            <a:spLocks/>
          </p:cNvSpPr>
          <p:nvPr/>
        </p:nvSpPr>
        <p:spPr>
          <a:xfrm>
            <a:off x="838200" y="1825625"/>
            <a:ext cx="10515600" cy="4052661"/>
          </a:xfrm>
          <a:prstGeom prst="rect">
            <a:avLst/>
          </a:prstGeom>
        </p:spPr>
        <p:txBody>
          <a:bodyPr vert="horz" lIns="91440" tIns="45720" rIns="91440" bIns="45720" rtlCol="0" anchor="t">
            <a:norm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165" lvl="1" indent="-227965">
              <a:defRPr/>
            </a:pPr>
            <a:r>
              <a:rPr kumimoji="0" lang="en-GB" sz="2400" b="0" i="0" u="none" strike="noStrike" kern="1200" cap="none" spc="0" normalizeH="0" baseline="0" noProof="0">
                <a:ln>
                  <a:noFill/>
                </a:ln>
                <a:solidFill>
                  <a:srgbClr val="08314C"/>
                </a:solidFill>
                <a:effectLst/>
                <a:uLnTx/>
                <a:uFillTx/>
                <a:latin typeface="Arial"/>
                <a:cs typeface="Arial"/>
              </a:rPr>
              <a:t>The School Transport Service has reintroduced the deadline extension feature ensuring there is enhanced competition on E-auctions and that the Council achieves best value for money for </a:t>
            </a:r>
            <a:r>
              <a:rPr lang="en-GB">
                <a:latin typeface="Arial"/>
                <a:cs typeface="Arial"/>
              </a:rPr>
              <a:t>school transport routes.</a:t>
            </a:r>
          </a:p>
          <a:p>
            <a:pPr marL="457200" lvl="1" indent="0">
              <a:buNone/>
              <a:defRPr/>
            </a:pPr>
            <a:r>
              <a:rPr lang="en-GB">
                <a:latin typeface="Arial"/>
                <a:cs typeface="Arial"/>
              </a:rPr>
              <a:t> </a:t>
            </a:r>
            <a:endParaRPr lang="en-US">
              <a:latin typeface="Arial"/>
              <a:cs typeface="Arial"/>
            </a:endParaRPr>
          </a:p>
          <a:p>
            <a:pPr marL="1142365" lvl="2" indent="-227965">
              <a:buFont typeface="Wingdings" panose="020B0604020202020204" pitchFamily="34" charset="0"/>
              <a:buChar char="§"/>
              <a:defRPr/>
            </a:pPr>
            <a:r>
              <a:rPr lang="en-GB">
                <a:latin typeface="Arial"/>
                <a:cs typeface="Arial"/>
              </a:rPr>
              <a:t>If a bid is received within the last two minutes of a tender’s submission deadline, then this deadline will be extended for two minutes to allow further bids to be received </a:t>
            </a:r>
          </a:p>
          <a:p>
            <a:pPr marL="1142365" lvl="2" indent="-227965">
              <a:buFont typeface="Wingdings" panose="020B0604020202020204" pitchFamily="34" charset="0"/>
              <a:buChar char="§"/>
              <a:defRPr/>
            </a:pPr>
            <a:r>
              <a:rPr lang="en-GB">
                <a:latin typeface="Arial"/>
                <a:cs typeface="Arial"/>
              </a:rPr>
              <a:t>The deadline will be extended from the time of each subsequent bid until no new bids are received. </a:t>
            </a:r>
          </a:p>
          <a:p>
            <a:pPr marL="1142365" lvl="2" indent="-227965">
              <a:buFont typeface="Wingdings" panose="020B0604020202020204" pitchFamily="34" charset="0"/>
              <a:buChar char="§"/>
              <a:defRPr/>
            </a:pPr>
            <a:r>
              <a:rPr lang="en-GB">
                <a:latin typeface="Arial"/>
                <a:cs typeface="Arial"/>
              </a:rPr>
              <a:t>The Commissioning Team will then proceed to award the contract to the supplier with the winning bid as per the usual process. </a:t>
            </a:r>
          </a:p>
          <a:p>
            <a:pPr marL="456565" lvl="1" indent="0">
              <a:buNone/>
              <a:defRPr/>
            </a:pPr>
            <a:r>
              <a:rPr kumimoji="0" lang="en-GB" sz="2400" b="0" i="0" u="none" strike="noStrike" kern="1200" cap="none" spc="0" normalizeH="0" baseline="0" noProof="0">
                <a:ln>
                  <a:noFill/>
                </a:ln>
                <a:solidFill>
                  <a:srgbClr val="08314C"/>
                </a:solidFill>
                <a:effectLst/>
                <a:uLnTx/>
                <a:uFillTx/>
                <a:latin typeface="Arial"/>
                <a:cs typeface="Arial"/>
              </a:rPr>
              <a:t> </a:t>
            </a:r>
            <a:endParaRPr lang="en-GB" sz="2400" b="0" i="0" u="none" strike="noStrike" kern="1200" cap="none" spc="0" normalizeH="0" baseline="0" noProof="0">
              <a:ln>
                <a:noFill/>
              </a:ln>
              <a:solidFill>
                <a:srgbClr val="08314C"/>
              </a:solidFill>
              <a:effectLst/>
              <a:uLnTx/>
              <a:uFillTx/>
              <a:latin typeface="Arial"/>
              <a:cs typeface="Arial"/>
            </a:endParaRPr>
          </a:p>
          <a:p>
            <a:pPr marL="685165" lvl="1" indent="-227965">
              <a:defRPr/>
            </a:pPr>
            <a:endParaRPr lang="en-GB" sz="2400" b="0" i="0" u="none" strike="noStrike" kern="1200" cap="none" spc="0" normalizeH="0" baseline="0" noProof="0">
              <a:ln>
                <a:noFill/>
              </a:ln>
              <a:solidFill>
                <a:srgbClr val="08314C"/>
              </a:solidFill>
              <a:effectLst/>
              <a:uLnTx/>
              <a:uFillTx/>
            </a:endParaRPr>
          </a:p>
          <a:p>
            <a:pPr marL="685165" lvl="1" indent="-227965">
              <a:defRPr/>
            </a:pPr>
            <a:endParaRPr lang="en-GB" sz="2400" b="0" i="0" u="none" strike="noStrike" kern="1200" cap="none" spc="0" normalizeH="0" baseline="0" noProof="0">
              <a:ln>
                <a:noFill/>
              </a:ln>
              <a:solidFill>
                <a:srgbClr val="08314C"/>
              </a:solidFill>
              <a:effectLst/>
              <a:uLnTx/>
              <a:uFillTx/>
            </a:endParaRPr>
          </a:p>
        </p:txBody>
      </p:sp>
    </p:spTree>
    <p:extLst>
      <p:ext uri="{BB962C8B-B14F-4D97-AF65-F5344CB8AC3E}">
        <p14:creationId xmlns:p14="http://schemas.microsoft.com/office/powerpoint/2010/main" val="421448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7266C30-223C-0FE3-3678-68589E643A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E94E02-0A8F-AC39-8D20-23C8D6FA79C7}"/>
              </a:ext>
            </a:extLst>
          </p:cNvPr>
          <p:cNvSpPr txBox="1"/>
          <p:nvPr/>
        </p:nvSpPr>
        <p:spPr>
          <a:xfrm>
            <a:off x="677466" y="2022096"/>
            <a:ext cx="10837069" cy="830997"/>
          </a:xfrm>
          <a:prstGeom prst="rect">
            <a:avLst/>
          </a:prstGeom>
          <a:noFill/>
        </p:spPr>
        <p:txBody>
          <a:bodyPr wrap="square" lIns="91440" tIns="45720" rIns="91440" bIns="45720" rtlCol="0" anchor="t">
            <a:spAutoFit/>
          </a:bodyPr>
          <a:lstStyle/>
          <a:p>
            <a:pPr defTabSz="228600">
              <a:defRPr/>
            </a:pPr>
            <a:r>
              <a:rPr kumimoji="0" lang="en-US" sz="4800" b="1" i="0" u="none" strike="noStrike" kern="1200" cap="none" spc="0" normalizeH="0" baseline="0" noProof="0" err="1">
                <a:ln>
                  <a:noFill/>
                </a:ln>
                <a:solidFill>
                  <a:prstClr val="white"/>
                </a:solidFill>
                <a:effectLst/>
                <a:uLnTx/>
                <a:uFillTx/>
                <a:latin typeface="Arial"/>
                <a:cs typeface="Arial"/>
              </a:rPr>
              <a:t>Authorisatio</a:t>
            </a:r>
            <a:r>
              <a:rPr lang="en-US" sz="4800" b="1">
                <a:solidFill>
                  <a:prstClr val="white"/>
                </a:solidFill>
                <a:latin typeface="Arial"/>
                <a:cs typeface="Arial"/>
              </a:rPr>
              <a:t>n</a:t>
            </a:r>
            <a:r>
              <a:rPr kumimoji="0" lang="en-US" sz="4800" b="1" i="0" u="none" strike="noStrike" kern="1200" cap="none" spc="0" normalizeH="0" baseline="0" noProof="0">
                <a:ln>
                  <a:noFill/>
                </a:ln>
                <a:solidFill>
                  <a:prstClr val="white"/>
                </a:solidFill>
                <a:effectLst/>
                <a:uLnTx/>
                <a:uFillTx/>
                <a:latin typeface="Arial"/>
                <a:cs typeface="Arial"/>
              </a:rPr>
              <a:t> </a:t>
            </a:r>
            <a:r>
              <a:rPr lang="en-US" sz="4800" b="1">
                <a:solidFill>
                  <a:prstClr val="white"/>
                </a:solidFill>
                <a:latin typeface="Arial"/>
                <a:cs typeface="Arial"/>
              </a:rPr>
              <a:t>Processes </a:t>
            </a:r>
            <a:endParaRPr kumimoji="0" lang="en-US" sz="4800" b="1" i="0" u="none" strike="noStrike" kern="1200" cap="none" spc="0" normalizeH="0" baseline="0" noProof="0">
              <a:ln>
                <a:noFill/>
              </a:ln>
              <a:solidFill>
                <a:prstClr val="white"/>
              </a:solidFill>
              <a:effectLst/>
              <a:uLnTx/>
              <a:uFillTx/>
              <a:latin typeface="Arial"/>
              <a:cs typeface="Arial"/>
            </a:endParaRPr>
          </a:p>
        </p:txBody>
      </p:sp>
      <p:sp>
        <p:nvSpPr>
          <p:cNvPr id="6" name="TextBox 5">
            <a:extLst>
              <a:ext uri="{FF2B5EF4-FFF2-40B4-BE49-F238E27FC236}">
                <a16:creationId xmlns:a16="http://schemas.microsoft.com/office/drawing/2014/main" id="{113EA029-EA28-7391-0DB3-DAC1DC8D0570}"/>
              </a:ext>
            </a:extLst>
          </p:cNvPr>
          <p:cNvSpPr txBox="1"/>
          <p:nvPr/>
        </p:nvSpPr>
        <p:spPr>
          <a:xfrm>
            <a:off x="1904420" y="6118328"/>
            <a:ext cx="10123487" cy="415498"/>
          </a:xfrm>
          <a:prstGeom prst="rect">
            <a:avLst/>
          </a:prstGeom>
          <a:noFill/>
        </p:spPr>
        <p:txBody>
          <a:bodyPr wrap="square" rtlCol="0">
            <a:spAutoFit/>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School Transport</a:t>
            </a:r>
          </a:p>
        </p:txBody>
      </p:sp>
    </p:spTree>
    <p:extLst>
      <p:ext uri="{BB962C8B-B14F-4D97-AF65-F5344CB8AC3E}">
        <p14:creationId xmlns:p14="http://schemas.microsoft.com/office/powerpoint/2010/main" val="2074173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5F3D0-C568-DE9A-D7A6-95C6FA6A43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BBAEBF-B9A2-9F9E-6FDE-D2E92AE0B0C2}"/>
              </a:ext>
            </a:extLst>
          </p:cNvPr>
          <p:cNvSpPr txBox="1">
            <a:spLocks/>
          </p:cNvSpPr>
          <p:nvPr/>
        </p:nvSpPr>
        <p:spPr>
          <a:xfrm>
            <a:off x="838200" y="365125"/>
            <a:ext cx="10515600" cy="1143635"/>
          </a:xfrm>
          <a:prstGeom prst="rect">
            <a:avLst/>
          </a:prstGeom>
        </p:spPr>
        <p:txBody>
          <a:bodyPr vert="horz" lIns="91440" tIns="45720" rIns="91440" bIns="45720" rtlCol="0" anchor="ctr">
            <a:normAutofit fontScale="92500" lnSpcReduction="10000"/>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endParaRPr>
          </a:p>
          <a:p>
            <a:pPr marL="0" marR="0" lvl="0" indent="0" algn="l" defTabSz="914355" rtl="0" eaLnBrk="1" fontAlgn="auto" latinLnBrk="0" hangingPunct="1">
              <a:lnSpc>
                <a:spcPct val="90000"/>
              </a:lnSpc>
              <a:spcBef>
                <a:spcPct val="0"/>
              </a:spcBef>
              <a:spcAft>
                <a:spcPts val="0"/>
              </a:spcAft>
              <a:buClrTx/>
              <a:buSzTx/>
              <a:buFontTx/>
              <a:buNone/>
              <a:tabLst/>
              <a:defRPr/>
            </a:pPr>
            <a:r>
              <a:rPr lang="en-GB"/>
              <a:t>Requirements</a:t>
            </a:r>
            <a:r>
              <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 </a:t>
            </a:r>
          </a:p>
          <a:p>
            <a:pPr marL="0" marR="0" lvl="0" indent="0" algn="l" defTabSz="914355"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endParaRPr>
          </a:p>
        </p:txBody>
      </p:sp>
      <p:graphicFrame>
        <p:nvGraphicFramePr>
          <p:cNvPr id="2" name="Table 1">
            <a:extLst>
              <a:ext uri="{FF2B5EF4-FFF2-40B4-BE49-F238E27FC236}">
                <a16:creationId xmlns:a16="http://schemas.microsoft.com/office/drawing/2014/main" id="{DDF6634B-683F-B89E-A8FC-DCCE2BFB522E}"/>
              </a:ext>
            </a:extLst>
          </p:cNvPr>
          <p:cNvGraphicFramePr>
            <a:graphicFrameLocks noGrp="1"/>
          </p:cNvGraphicFramePr>
          <p:nvPr>
            <p:extLst>
              <p:ext uri="{D42A27DB-BD31-4B8C-83A1-F6EECF244321}">
                <p14:modId xmlns:p14="http://schemas.microsoft.com/office/powerpoint/2010/main" val="1275587286"/>
              </p:ext>
            </p:extLst>
          </p:nvPr>
        </p:nvGraphicFramePr>
        <p:xfrm>
          <a:off x="907288" y="2142675"/>
          <a:ext cx="10257536" cy="2770223"/>
        </p:xfrm>
        <a:graphic>
          <a:graphicData uri="http://schemas.openxmlformats.org/drawingml/2006/table">
            <a:tbl>
              <a:tblPr firstRow="1" bandRow="1">
                <a:tableStyleId>{5C22544A-7EE6-4342-B048-85BDC9FD1C3A}</a:tableStyleId>
              </a:tblPr>
              <a:tblGrid>
                <a:gridCol w="4944872">
                  <a:extLst>
                    <a:ext uri="{9D8B030D-6E8A-4147-A177-3AD203B41FA5}">
                      <a16:colId xmlns:a16="http://schemas.microsoft.com/office/drawing/2014/main" val="1405068972"/>
                    </a:ext>
                  </a:extLst>
                </a:gridCol>
                <a:gridCol w="5312664">
                  <a:extLst>
                    <a:ext uri="{9D8B030D-6E8A-4147-A177-3AD203B41FA5}">
                      <a16:colId xmlns:a16="http://schemas.microsoft.com/office/drawing/2014/main" val="161815168"/>
                    </a:ext>
                  </a:extLst>
                </a:gridCol>
              </a:tblGrid>
              <a:tr h="411866">
                <a:tc>
                  <a:txBody>
                    <a:bodyPr/>
                    <a:lstStyle/>
                    <a:p>
                      <a:r>
                        <a:rPr lang="en-GB"/>
                        <a:t>Driver</a:t>
                      </a:r>
                    </a:p>
                  </a:txBody>
                  <a:tcPr/>
                </a:tc>
                <a:tc>
                  <a:txBody>
                    <a:bodyPr/>
                    <a:lstStyle/>
                    <a:p>
                      <a:r>
                        <a:rPr lang="en-GB"/>
                        <a:t>Passenger Assistant</a:t>
                      </a:r>
                    </a:p>
                  </a:txBody>
                  <a:tcPr/>
                </a:tc>
                <a:extLst>
                  <a:ext uri="{0D108BD9-81ED-4DB2-BD59-A6C34878D82A}">
                    <a16:rowId xmlns:a16="http://schemas.microsoft.com/office/drawing/2014/main" val="767232400"/>
                  </a:ext>
                </a:extLst>
              </a:tr>
              <a:tr h="710893">
                <a:tc>
                  <a: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a:t>Enhanced DBS – ‘Other Workforce’ or ‘Child and Adult Workforce’</a:t>
                      </a:r>
                    </a:p>
                  </a:txBody>
                  <a:tcPr/>
                </a:tc>
                <a:tc>
                  <a: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a:t>Enhanced DBS – ‘Other Workforce’ or ‘Child and Adult Workforce’</a:t>
                      </a:r>
                    </a:p>
                  </a:txBody>
                  <a:tcPr/>
                </a:tc>
                <a:extLst>
                  <a:ext uri="{0D108BD9-81ED-4DB2-BD59-A6C34878D82A}">
                    <a16:rowId xmlns:a16="http://schemas.microsoft.com/office/drawing/2014/main" val="625546150"/>
                  </a:ext>
                </a:extLst>
              </a:tr>
              <a:tr h="411866">
                <a:tc>
                  <a: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a:t>Appropriate drivers/taxi licences</a:t>
                      </a:r>
                    </a:p>
                  </a:txBody>
                  <a:tcPr/>
                </a:tc>
                <a:tc>
                  <a: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a:t>Induction/Customer Service Training</a:t>
                      </a:r>
                    </a:p>
                  </a:txBody>
                  <a:tcPr/>
                </a:tc>
                <a:extLst>
                  <a:ext uri="{0D108BD9-81ED-4DB2-BD59-A6C34878D82A}">
                    <a16:rowId xmlns:a16="http://schemas.microsoft.com/office/drawing/2014/main" val="3496028847"/>
                  </a:ext>
                </a:extLst>
              </a:tr>
              <a:tr h="411866">
                <a:tc>
                  <a:txBody>
                    <a:bodyPr/>
                    <a:lstStyle/>
                    <a:p>
                      <a:endParaRPr lang="en-GB"/>
                    </a:p>
                  </a:txBody>
                  <a:tcPr/>
                </a:tc>
                <a:tc>
                  <a: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a:t>Certified Emergency First Aid Training</a:t>
                      </a:r>
                    </a:p>
                  </a:txBody>
                  <a:tcPr/>
                </a:tc>
                <a:extLst>
                  <a:ext uri="{0D108BD9-81ED-4DB2-BD59-A6C34878D82A}">
                    <a16:rowId xmlns:a16="http://schemas.microsoft.com/office/drawing/2014/main" val="1212262397"/>
                  </a:ext>
                </a:extLst>
              </a:tr>
              <a:tr h="411866">
                <a:tc>
                  <a:txBody>
                    <a:bodyPr/>
                    <a:lstStyle/>
                    <a:p>
                      <a:endParaRPr lang="en-GB"/>
                    </a:p>
                  </a:txBody>
                  <a:tcPr/>
                </a:tc>
                <a:tc>
                  <a: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a:t>Safeguarding Training</a:t>
                      </a:r>
                    </a:p>
                  </a:txBody>
                  <a:tcPr/>
                </a:tc>
                <a:extLst>
                  <a:ext uri="{0D108BD9-81ED-4DB2-BD59-A6C34878D82A}">
                    <a16:rowId xmlns:a16="http://schemas.microsoft.com/office/drawing/2014/main" val="3544549590"/>
                  </a:ext>
                </a:extLst>
              </a:tr>
              <a:tr h="411866">
                <a:tc>
                  <a:txBody>
                    <a:bodyPr/>
                    <a:lstStyle/>
                    <a:p>
                      <a:endParaRPr lang="en-GB"/>
                    </a:p>
                  </a:txBody>
                  <a:tcPr/>
                </a:tc>
                <a:tc>
                  <a: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a:t>Promoting Positive Behaviour Training</a:t>
                      </a:r>
                    </a:p>
                  </a:txBody>
                  <a:tcPr/>
                </a:tc>
                <a:extLst>
                  <a:ext uri="{0D108BD9-81ED-4DB2-BD59-A6C34878D82A}">
                    <a16:rowId xmlns:a16="http://schemas.microsoft.com/office/drawing/2014/main" val="3385916774"/>
                  </a:ext>
                </a:extLst>
              </a:tr>
            </a:tbl>
          </a:graphicData>
        </a:graphic>
      </p:graphicFrame>
      <p:sp>
        <p:nvSpPr>
          <p:cNvPr id="4" name="TextBox 3">
            <a:extLst>
              <a:ext uri="{FF2B5EF4-FFF2-40B4-BE49-F238E27FC236}">
                <a16:creationId xmlns:a16="http://schemas.microsoft.com/office/drawing/2014/main" id="{15B08F66-B012-29CD-D109-6B86D2037BE9}"/>
              </a:ext>
            </a:extLst>
          </p:cNvPr>
          <p:cNvSpPr txBox="1"/>
          <p:nvPr/>
        </p:nvSpPr>
        <p:spPr>
          <a:xfrm>
            <a:off x="342138" y="5160039"/>
            <a:ext cx="10712958" cy="968470"/>
          </a:xfrm>
          <a:prstGeom prst="rect">
            <a:avLst/>
          </a:prstGeom>
          <a:noFill/>
        </p:spPr>
        <p:txBody>
          <a:bodyPr wrap="square">
            <a:spAutoFit/>
          </a:bodyPr>
          <a:lstStyle/>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hlinkClick r:id="rId3"/>
              </a:rPr>
              <a:t>Link to </a:t>
            </a:r>
            <a:r>
              <a:rPr lang="en-US" err="1">
                <a:hlinkClick r:id="rId3"/>
              </a:rPr>
              <a:t>Authorised</a:t>
            </a:r>
            <a:r>
              <a:rPr lang="en-US">
                <a:hlinkClick r:id="rId3"/>
              </a:rPr>
              <a:t> Driver Process</a:t>
            </a:r>
            <a:endParaRPr lang="en-GB"/>
          </a:p>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hlinkClick r:id="rId4"/>
              </a:rPr>
              <a:t>Link to </a:t>
            </a:r>
            <a:r>
              <a:rPr lang="en-US" err="1">
                <a:hlinkClick r:id="rId4"/>
              </a:rPr>
              <a:t>Authorised</a:t>
            </a:r>
            <a:r>
              <a:rPr lang="en-US">
                <a:hlinkClick r:id="rId4"/>
              </a:rPr>
              <a:t> Operator PA Process</a:t>
            </a:r>
            <a:endParaRPr lang="en-US"/>
          </a:p>
          <a:p>
            <a:pPr marL="457177" marR="0" lvl="1" algn="l" defTabSz="914355" rtl="0" eaLnBrk="1" fontAlgn="auto" latinLnBrk="0" hangingPunct="1">
              <a:lnSpc>
                <a:spcPct val="90000"/>
              </a:lnSpc>
              <a:spcBef>
                <a:spcPts val="500"/>
              </a:spcBef>
              <a:spcAft>
                <a:spcPts val="0"/>
              </a:spcAft>
              <a:buClrTx/>
              <a:buSzTx/>
              <a:tabLst/>
              <a:defRPr/>
            </a:pPr>
            <a:endParaRPr lang="en-US"/>
          </a:p>
        </p:txBody>
      </p:sp>
      <p:sp>
        <p:nvSpPr>
          <p:cNvPr id="3" name="TextBox 2">
            <a:extLst>
              <a:ext uri="{FF2B5EF4-FFF2-40B4-BE49-F238E27FC236}">
                <a16:creationId xmlns:a16="http://schemas.microsoft.com/office/drawing/2014/main" id="{B7DFBEF6-A9BF-C04B-1988-5A8324CF1FFB}"/>
              </a:ext>
            </a:extLst>
          </p:cNvPr>
          <p:cNvSpPr txBox="1"/>
          <p:nvPr/>
        </p:nvSpPr>
        <p:spPr>
          <a:xfrm>
            <a:off x="398756" y="1434919"/>
            <a:ext cx="10712958" cy="424732"/>
          </a:xfrm>
          <a:prstGeom prst="rect">
            <a:avLst/>
          </a:prstGeom>
          <a:noFill/>
        </p:spPr>
        <p:txBody>
          <a:bodyPr wrap="square">
            <a:spAutoFit/>
          </a:bodyPr>
          <a:lstStyle/>
          <a:p>
            <a:pPr marL="457177" marR="0" lvl="1" algn="l" defTabSz="914355" rtl="0" eaLnBrk="1" fontAlgn="auto" latinLnBrk="0" hangingPunct="1">
              <a:lnSpc>
                <a:spcPct val="90000"/>
              </a:lnSpc>
              <a:spcBef>
                <a:spcPts val="500"/>
              </a:spcBef>
              <a:spcAft>
                <a:spcPts val="0"/>
              </a:spcAft>
              <a:buClrTx/>
              <a:buSzTx/>
              <a:tabLst/>
              <a:defRPr/>
            </a:pPr>
            <a:r>
              <a:rPr kumimoji="0" lang="en-US" sz="24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To work as both a driver and a PA </a:t>
            </a:r>
            <a:r>
              <a:rPr lang="en-US" sz="2400">
                <a:solidFill>
                  <a:srgbClr val="08314C"/>
                </a:solidFill>
                <a:latin typeface="Arial" panose="020B0604020202020204" pitchFamily="34" charset="0"/>
                <a:cs typeface="Arial" panose="020B0604020202020204" pitchFamily="34" charset="0"/>
              </a:rPr>
              <a:t>both </a:t>
            </a:r>
            <a:r>
              <a:rPr lang="en-US" sz="2400" err="1">
                <a:solidFill>
                  <a:srgbClr val="08314C"/>
                </a:solidFill>
                <a:latin typeface="Arial" panose="020B0604020202020204" pitchFamily="34" charset="0"/>
                <a:cs typeface="Arial" panose="020B0604020202020204" pitchFamily="34" charset="0"/>
              </a:rPr>
              <a:t>authorisations</a:t>
            </a:r>
            <a:r>
              <a:rPr lang="en-US" sz="2400">
                <a:solidFill>
                  <a:srgbClr val="08314C"/>
                </a:solidFill>
                <a:latin typeface="Arial" panose="020B0604020202020204" pitchFamily="34" charset="0"/>
                <a:cs typeface="Arial" panose="020B0604020202020204" pitchFamily="34" charset="0"/>
              </a:rPr>
              <a:t> must be in place:</a:t>
            </a:r>
            <a:endParaRPr kumimoji="0" lang="en-GB" sz="24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5545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E69902F-DEF9-CCDF-A9FC-46A8479294B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3F9031-EC19-DF93-B5E5-07E247D05EC4}"/>
              </a:ext>
            </a:extLst>
          </p:cNvPr>
          <p:cNvSpPr txBox="1"/>
          <p:nvPr/>
        </p:nvSpPr>
        <p:spPr>
          <a:xfrm>
            <a:off x="677466" y="2022096"/>
            <a:ext cx="10837069" cy="830997"/>
          </a:xfrm>
          <a:prstGeom prst="rect">
            <a:avLst/>
          </a:prstGeom>
          <a:noFill/>
        </p:spPr>
        <p:txBody>
          <a:bodyPr wrap="square" lIns="91440" tIns="45720" rIns="91440" bIns="45720" rtlCol="0" anchor="t">
            <a:spAutoFit/>
          </a:bodyPr>
          <a:lstStyle/>
          <a:p>
            <a:pPr defTabSz="228600">
              <a:defRPr/>
            </a:pPr>
            <a:r>
              <a:rPr lang="en-US" sz="4800" b="1">
                <a:solidFill>
                  <a:prstClr val="white"/>
                </a:solidFill>
                <a:latin typeface="Arial"/>
                <a:cs typeface="Arial"/>
              </a:rPr>
              <a:t>Service Updates </a:t>
            </a:r>
            <a:endPar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F995AC3-C4EA-29F3-78F2-6E98F272DCF4}"/>
              </a:ext>
            </a:extLst>
          </p:cNvPr>
          <p:cNvSpPr txBox="1"/>
          <p:nvPr/>
        </p:nvSpPr>
        <p:spPr>
          <a:xfrm>
            <a:off x="1904420" y="6118328"/>
            <a:ext cx="10123487" cy="415498"/>
          </a:xfrm>
          <a:prstGeom prst="rect">
            <a:avLst/>
          </a:prstGeom>
          <a:noFill/>
        </p:spPr>
        <p:txBody>
          <a:bodyPr wrap="square" rtlCol="0">
            <a:spAutoFit/>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School Transport</a:t>
            </a:r>
          </a:p>
        </p:txBody>
      </p:sp>
    </p:spTree>
    <p:extLst>
      <p:ext uri="{BB962C8B-B14F-4D97-AF65-F5344CB8AC3E}">
        <p14:creationId xmlns:p14="http://schemas.microsoft.com/office/powerpoint/2010/main" val="123208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DB04-D356-7507-CBFD-FE67207AB26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B5C47A-3E7C-EA0C-3154-76E9D92A96E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lang="en-GB"/>
              <a:t>Contracts</a:t>
            </a:r>
            <a:endPar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endParaRPr>
          </a:p>
        </p:txBody>
      </p:sp>
      <p:sp>
        <p:nvSpPr>
          <p:cNvPr id="6" name="Content Placeholder 5">
            <a:extLst>
              <a:ext uri="{FF2B5EF4-FFF2-40B4-BE49-F238E27FC236}">
                <a16:creationId xmlns:a16="http://schemas.microsoft.com/office/drawing/2014/main" id="{B195225C-75FC-F07F-AF5F-2ED799F83303}"/>
              </a:ext>
            </a:extLst>
          </p:cNvPr>
          <p:cNvSpPr txBox="1">
            <a:spLocks/>
          </p:cNvSpPr>
          <p:nvPr/>
        </p:nvSpPr>
        <p:spPr>
          <a:xfrm>
            <a:off x="838200" y="1856509"/>
            <a:ext cx="10515600" cy="1175977"/>
          </a:xfrm>
          <a:prstGeom prst="rect">
            <a:avLst/>
          </a:prstGeom>
        </p:spPr>
        <p:txBody>
          <a:bodyPr vert="horz" lIns="91440" tIns="45720" rIns="91440" bIns="45720" rtlCol="0" anchor="t">
            <a:normAutofit fontScale="92500"/>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165" marR="0" lvl="1" indent="-227965"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8314C"/>
                </a:solidFill>
                <a:effectLst/>
                <a:uLnTx/>
                <a:uFillTx/>
                <a:latin typeface="Arial"/>
                <a:cs typeface="Arial"/>
              </a:rPr>
              <a:t>SEN School bundles ending July 2025 </a:t>
            </a:r>
            <a:r>
              <a:rPr lang="en-GB">
                <a:latin typeface="Arial"/>
                <a:cs typeface="Arial"/>
              </a:rPr>
              <a:t>are in process of being extended.</a:t>
            </a:r>
          </a:p>
          <a:p>
            <a:pPr marL="457200" marR="0" lvl="1" indent="0" algn="l" defTabSz="914355" rtl="0" eaLnBrk="1" fontAlgn="auto" latinLnBrk="0" hangingPunct="1">
              <a:lnSpc>
                <a:spcPct val="90000"/>
              </a:lnSpc>
              <a:spcBef>
                <a:spcPts val="500"/>
              </a:spcBef>
              <a:spcAft>
                <a:spcPts val="0"/>
              </a:spcAft>
              <a:buClrTx/>
              <a:buSzTx/>
              <a:buNone/>
              <a:tabLst/>
              <a:defRPr/>
            </a:pPr>
            <a:r>
              <a:rPr lang="en-GB">
                <a:latin typeface="Arial"/>
                <a:cs typeface="Arial"/>
              </a:rPr>
              <a:t>  </a:t>
            </a:r>
          </a:p>
          <a:p>
            <a:pPr marL="685165" marR="0" lvl="1" indent="-227965"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latin typeface="Arial"/>
                <a:cs typeface="Arial"/>
              </a:rPr>
              <a:t>SEN School bundles ending 2026:</a:t>
            </a:r>
            <a:endParaRPr lang="en-GB" sz="2400" b="0" i="0" u="none" strike="noStrike" kern="1200" cap="none" spc="0" normalizeH="0" baseline="0" noProof="0">
              <a:ln>
                <a:noFill/>
              </a:ln>
              <a:solidFill>
                <a:srgbClr val="08314C"/>
              </a:solidFill>
              <a:effectLst/>
              <a:uLnTx/>
              <a:uFillTx/>
            </a:endParaRPr>
          </a:p>
        </p:txBody>
      </p:sp>
      <p:graphicFrame>
        <p:nvGraphicFramePr>
          <p:cNvPr id="2" name="Table 1">
            <a:extLst>
              <a:ext uri="{FF2B5EF4-FFF2-40B4-BE49-F238E27FC236}">
                <a16:creationId xmlns:a16="http://schemas.microsoft.com/office/drawing/2014/main" id="{7A917328-BAE2-A370-79BF-85822F1C9799}"/>
              </a:ext>
            </a:extLst>
          </p:cNvPr>
          <p:cNvGraphicFramePr>
            <a:graphicFrameLocks noGrp="1"/>
          </p:cNvGraphicFramePr>
          <p:nvPr>
            <p:extLst>
              <p:ext uri="{D42A27DB-BD31-4B8C-83A1-F6EECF244321}">
                <p14:modId xmlns:p14="http://schemas.microsoft.com/office/powerpoint/2010/main" val="1707765655"/>
              </p:ext>
            </p:extLst>
          </p:nvPr>
        </p:nvGraphicFramePr>
        <p:xfrm>
          <a:off x="1163782" y="3429000"/>
          <a:ext cx="9864436" cy="2654069"/>
        </p:xfrm>
        <a:graphic>
          <a:graphicData uri="http://schemas.openxmlformats.org/drawingml/2006/table">
            <a:tbl>
              <a:tblPr firstRow="1" bandRow="1">
                <a:tableStyleId>{5C22544A-7EE6-4342-B048-85BDC9FD1C3A}</a:tableStyleId>
              </a:tblPr>
              <a:tblGrid>
                <a:gridCol w="3121891">
                  <a:extLst>
                    <a:ext uri="{9D8B030D-6E8A-4147-A177-3AD203B41FA5}">
                      <a16:colId xmlns:a16="http://schemas.microsoft.com/office/drawing/2014/main" val="2413902549"/>
                    </a:ext>
                  </a:extLst>
                </a:gridCol>
                <a:gridCol w="2299854">
                  <a:extLst>
                    <a:ext uri="{9D8B030D-6E8A-4147-A177-3AD203B41FA5}">
                      <a16:colId xmlns:a16="http://schemas.microsoft.com/office/drawing/2014/main" val="2548860064"/>
                    </a:ext>
                  </a:extLst>
                </a:gridCol>
                <a:gridCol w="2198255">
                  <a:extLst>
                    <a:ext uri="{9D8B030D-6E8A-4147-A177-3AD203B41FA5}">
                      <a16:colId xmlns:a16="http://schemas.microsoft.com/office/drawing/2014/main" val="1999503480"/>
                    </a:ext>
                  </a:extLst>
                </a:gridCol>
                <a:gridCol w="2244436">
                  <a:extLst>
                    <a:ext uri="{9D8B030D-6E8A-4147-A177-3AD203B41FA5}">
                      <a16:colId xmlns:a16="http://schemas.microsoft.com/office/drawing/2014/main" val="2281496344"/>
                    </a:ext>
                  </a:extLst>
                </a:gridCol>
              </a:tblGrid>
              <a:tr h="370840">
                <a:tc>
                  <a:txBody>
                    <a:bodyPr/>
                    <a:lstStyle/>
                    <a:p>
                      <a:r>
                        <a:rPr lang="en-GB"/>
                        <a:t>School</a:t>
                      </a:r>
                    </a:p>
                  </a:txBody>
                  <a:tcPr/>
                </a:tc>
                <a:tc>
                  <a:txBody>
                    <a:bodyPr/>
                    <a:lstStyle/>
                    <a:p>
                      <a:r>
                        <a:rPr lang="en-GB"/>
                        <a:t>Number of Routes</a:t>
                      </a:r>
                    </a:p>
                  </a:txBody>
                  <a:tcPr/>
                </a:tc>
                <a:tc>
                  <a:txBody>
                    <a:bodyPr/>
                    <a:lstStyle/>
                    <a:p>
                      <a:r>
                        <a:rPr lang="en-GB"/>
                        <a:t>End Date</a:t>
                      </a:r>
                    </a:p>
                  </a:txBody>
                  <a:tcPr/>
                </a:tc>
                <a:tc>
                  <a:txBody>
                    <a:bodyPr/>
                    <a:lstStyle/>
                    <a:p>
                      <a:r>
                        <a:rPr lang="en-GB"/>
                        <a:t>Extension Options</a:t>
                      </a:r>
                    </a:p>
                  </a:txBody>
                  <a:tcPr/>
                </a:tc>
                <a:extLst>
                  <a:ext uri="{0D108BD9-81ED-4DB2-BD59-A6C34878D82A}">
                    <a16:rowId xmlns:a16="http://schemas.microsoft.com/office/drawing/2014/main" val="3310933708"/>
                  </a:ext>
                </a:extLst>
              </a:tr>
              <a:tr h="370840">
                <a:tc>
                  <a:txBody>
                    <a:bodyPr/>
                    <a:lstStyle/>
                    <a:p>
                      <a:r>
                        <a:rPr lang="en-GB"/>
                        <a:t>Wolverdene </a:t>
                      </a:r>
                    </a:p>
                  </a:txBody>
                  <a:tcPr/>
                </a:tc>
                <a:tc>
                  <a:txBody>
                    <a:bodyPr/>
                    <a:lstStyle/>
                    <a:p>
                      <a:r>
                        <a:rPr lang="en-GB"/>
                        <a:t>19</a:t>
                      </a:r>
                    </a:p>
                  </a:txBody>
                  <a:tcPr/>
                </a:tc>
                <a:tc>
                  <a:txBody>
                    <a:bodyPr/>
                    <a:lstStyle/>
                    <a:p>
                      <a:r>
                        <a:rPr lang="en-GB"/>
                        <a:t>July 2026</a:t>
                      </a:r>
                    </a:p>
                  </a:txBody>
                  <a:tcPr/>
                </a:tc>
                <a:tc>
                  <a:txBody>
                    <a:bodyPr/>
                    <a:lstStyle/>
                    <a:p>
                      <a:r>
                        <a:rPr lang="en-GB"/>
                        <a:t>No</a:t>
                      </a:r>
                    </a:p>
                  </a:txBody>
                  <a:tcPr/>
                </a:tc>
                <a:extLst>
                  <a:ext uri="{0D108BD9-81ED-4DB2-BD59-A6C34878D82A}">
                    <a16:rowId xmlns:a16="http://schemas.microsoft.com/office/drawing/2014/main" val="3631574859"/>
                  </a:ext>
                </a:extLst>
              </a:tr>
              <a:tr h="429029">
                <a:tc>
                  <a:txBody>
                    <a:bodyPr/>
                    <a:lstStyle/>
                    <a:p>
                      <a:r>
                        <a:rPr lang="en-GB"/>
                        <a:t>Coxlease </a:t>
                      </a:r>
                    </a:p>
                  </a:txBody>
                  <a:tcPr/>
                </a:tc>
                <a:tc>
                  <a:txBody>
                    <a:bodyPr/>
                    <a:lstStyle/>
                    <a:p>
                      <a:r>
                        <a:rPr lang="en-GB"/>
                        <a:t>16</a:t>
                      </a:r>
                    </a:p>
                  </a:txBody>
                  <a:tcPr/>
                </a:tc>
                <a:tc>
                  <a:txBody>
                    <a:bodyPr/>
                    <a:lstStyle/>
                    <a:p>
                      <a:r>
                        <a:rPr lang="en-GB"/>
                        <a:t>April 2026</a:t>
                      </a:r>
                    </a:p>
                  </a:txBody>
                  <a:tcPr/>
                </a:tc>
                <a:tc>
                  <a:txBody>
                    <a:bodyPr/>
                    <a:lstStyle/>
                    <a:p>
                      <a:r>
                        <a:rPr lang="en-GB"/>
                        <a:t>Yes</a:t>
                      </a:r>
                    </a:p>
                  </a:txBody>
                  <a:tcPr/>
                </a:tc>
                <a:extLst>
                  <a:ext uri="{0D108BD9-81ED-4DB2-BD59-A6C34878D82A}">
                    <a16:rowId xmlns:a16="http://schemas.microsoft.com/office/drawing/2014/main" val="3956293467"/>
                  </a:ext>
                </a:extLst>
              </a:tr>
              <a:tr h="370840">
                <a:tc>
                  <a:txBody>
                    <a:bodyPr/>
                    <a:lstStyle/>
                    <a:p>
                      <a:r>
                        <a:rPr lang="en-GB"/>
                        <a:t>Baycroft</a:t>
                      </a:r>
                    </a:p>
                  </a:txBody>
                  <a:tcPr/>
                </a:tc>
                <a:tc>
                  <a:txBody>
                    <a:bodyPr/>
                    <a:lstStyle/>
                    <a:p>
                      <a:r>
                        <a:rPr lang="en-GB"/>
                        <a:t>14</a:t>
                      </a:r>
                    </a:p>
                  </a:txBody>
                  <a:tcPr/>
                </a:tc>
                <a:tc>
                  <a:txBody>
                    <a:bodyPr/>
                    <a:lstStyle/>
                    <a:p>
                      <a:r>
                        <a:rPr lang="en-GB"/>
                        <a:t>July 2026</a:t>
                      </a:r>
                    </a:p>
                  </a:txBody>
                  <a:tcPr/>
                </a:tc>
                <a:tc>
                  <a:txBody>
                    <a:bodyPr/>
                    <a:lstStyle/>
                    <a:p>
                      <a:r>
                        <a:rPr lang="en-GB"/>
                        <a:t>Yes</a:t>
                      </a:r>
                    </a:p>
                  </a:txBody>
                  <a:tcPr/>
                </a:tc>
                <a:extLst>
                  <a:ext uri="{0D108BD9-81ED-4DB2-BD59-A6C34878D82A}">
                    <a16:rowId xmlns:a16="http://schemas.microsoft.com/office/drawing/2014/main" val="2501735550"/>
                  </a:ext>
                </a:extLst>
              </a:tr>
              <a:tr h="370840">
                <a:tc>
                  <a:txBody>
                    <a:bodyPr/>
                    <a:lstStyle/>
                    <a:p>
                      <a:r>
                        <a:rPr lang="en-GB"/>
                        <a:t>Rachel Maddocks</a:t>
                      </a:r>
                    </a:p>
                  </a:txBody>
                  <a:tcPr/>
                </a:tc>
                <a:tc>
                  <a:txBody>
                    <a:bodyPr/>
                    <a:lstStyle/>
                    <a:p>
                      <a:r>
                        <a:rPr lang="en-GB"/>
                        <a:t>5</a:t>
                      </a:r>
                    </a:p>
                  </a:txBody>
                  <a:tcPr/>
                </a:tc>
                <a:tc>
                  <a:txBody>
                    <a:bodyPr/>
                    <a:lstStyle/>
                    <a:p>
                      <a:r>
                        <a:rPr lang="en-GB"/>
                        <a:t>December 2026</a:t>
                      </a:r>
                    </a:p>
                  </a:txBody>
                  <a:tcPr/>
                </a:tc>
                <a:tc>
                  <a:txBody>
                    <a:bodyPr/>
                    <a:lstStyle/>
                    <a:p>
                      <a:r>
                        <a:rPr lang="en-GB"/>
                        <a:t>Yes</a:t>
                      </a:r>
                    </a:p>
                  </a:txBody>
                  <a:tcPr/>
                </a:tc>
                <a:extLst>
                  <a:ext uri="{0D108BD9-81ED-4DB2-BD59-A6C34878D82A}">
                    <a16:rowId xmlns:a16="http://schemas.microsoft.com/office/drawing/2014/main" val="3512945815"/>
                  </a:ext>
                </a:extLst>
              </a:tr>
              <a:tr h="370840">
                <a:tc>
                  <a:txBody>
                    <a:bodyPr/>
                    <a:lstStyle/>
                    <a:p>
                      <a:r>
                        <a:rPr lang="en-GB"/>
                        <a:t>Southlands </a:t>
                      </a:r>
                    </a:p>
                  </a:txBody>
                  <a:tcPr/>
                </a:tc>
                <a:tc>
                  <a:txBody>
                    <a:bodyPr/>
                    <a:lstStyle/>
                    <a:p>
                      <a:r>
                        <a:rPr lang="en-GB"/>
                        <a:t>6</a:t>
                      </a:r>
                    </a:p>
                  </a:txBody>
                  <a:tcPr/>
                </a:tc>
                <a:tc>
                  <a:txBody>
                    <a:bodyPr/>
                    <a:lstStyle/>
                    <a:p>
                      <a:r>
                        <a:rPr lang="en-GB"/>
                        <a:t>March 2026</a:t>
                      </a:r>
                    </a:p>
                  </a:txBody>
                  <a:tcPr/>
                </a:tc>
                <a:tc>
                  <a:txBody>
                    <a:bodyPr/>
                    <a:lstStyle/>
                    <a:p>
                      <a:r>
                        <a:rPr lang="en-GB"/>
                        <a:t>Yes</a:t>
                      </a:r>
                    </a:p>
                  </a:txBody>
                  <a:tcPr/>
                </a:tc>
                <a:extLst>
                  <a:ext uri="{0D108BD9-81ED-4DB2-BD59-A6C34878D82A}">
                    <a16:rowId xmlns:a16="http://schemas.microsoft.com/office/drawing/2014/main" val="90419916"/>
                  </a:ext>
                </a:extLst>
              </a:tr>
              <a:tr h="370840">
                <a:tc>
                  <a:txBody>
                    <a:bodyPr/>
                    <a:lstStyle/>
                    <a:p>
                      <a:r>
                        <a:rPr lang="en-GB"/>
                        <a:t>Glenwood</a:t>
                      </a:r>
                    </a:p>
                  </a:txBody>
                  <a:tcPr/>
                </a:tc>
                <a:tc>
                  <a:txBody>
                    <a:bodyPr/>
                    <a:lstStyle/>
                    <a:p>
                      <a:r>
                        <a:rPr lang="en-GB"/>
                        <a:t>6</a:t>
                      </a:r>
                    </a:p>
                  </a:txBody>
                  <a:tcPr/>
                </a:tc>
                <a:tc>
                  <a:txBody>
                    <a:bodyPr/>
                    <a:lstStyle/>
                    <a:p>
                      <a:r>
                        <a:rPr lang="en-GB"/>
                        <a:t>April 2026</a:t>
                      </a:r>
                    </a:p>
                  </a:txBody>
                  <a:tcPr/>
                </a:tc>
                <a:tc>
                  <a:txBody>
                    <a:bodyPr/>
                    <a:lstStyle/>
                    <a:p>
                      <a:r>
                        <a:rPr lang="en-GB"/>
                        <a:t>Yes</a:t>
                      </a:r>
                    </a:p>
                  </a:txBody>
                  <a:tcPr/>
                </a:tc>
                <a:extLst>
                  <a:ext uri="{0D108BD9-81ED-4DB2-BD59-A6C34878D82A}">
                    <a16:rowId xmlns:a16="http://schemas.microsoft.com/office/drawing/2014/main" val="3454029804"/>
                  </a:ext>
                </a:extLst>
              </a:tr>
            </a:tbl>
          </a:graphicData>
        </a:graphic>
      </p:graphicFrame>
    </p:spTree>
    <p:extLst>
      <p:ext uri="{BB962C8B-B14F-4D97-AF65-F5344CB8AC3E}">
        <p14:creationId xmlns:p14="http://schemas.microsoft.com/office/powerpoint/2010/main" val="1902882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8F857-4D4A-53D6-9A70-934280E4387F}"/>
              </a:ext>
            </a:extLst>
          </p:cNvPr>
          <p:cNvSpPr>
            <a:spLocks noGrp="1"/>
          </p:cNvSpPr>
          <p:nvPr>
            <p:ph type="title"/>
          </p:nvPr>
        </p:nvSpPr>
        <p:spPr>
          <a:xfrm>
            <a:off x="685845" y="365126"/>
            <a:ext cx="10667955" cy="1325563"/>
          </a:xfrm>
        </p:spPr>
        <p:txBody>
          <a:bodyPr anchor="ctr">
            <a:normAutofit/>
          </a:bodyPr>
          <a:lstStyle/>
          <a:p>
            <a:r>
              <a:rPr lang="en-GB">
                <a:latin typeface="Arial"/>
                <a:cs typeface="Arial"/>
              </a:rPr>
              <a:t>Finance</a:t>
            </a:r>
          </a:p>
        </p:txBody>
      </p:sp>
      <p:graphicFrame>
        <p:nvGraphicFramePr>
          <p:cNvPr id="18" name="Content Placeholder 2">
            <a:extLst>
              <a:ext uri="{FF2B5EF4-FFF2-40B4-BE49-F238E27FC236}">
                <a16:creationId xmlns:a16="http://schemas.microsoft.com/office/drawing/2014/main" id="{05DDB753-2430-9D0C-C8DC-7AC65439BD4E}"/>
              </a:ext>
            </a:extLst>
          </p:cNvPr>
          <p:cNvGraphicFramePr>
            <a:graphicFrameLocks noGrp="1"/>
          </p:cNvGraphicFramePr>
          <p:nvPr>
            <p:ph idx="13"/>
            <p:extLst>
              <p:ext uri="{D42A27DB-BD31-4B8C-83A1-F6EECF244321}">
                <p14:modId xmlns:p14="http://schemas.microsoft.com/office/powerpoint/2010/main" val="2747899998"/>
              </p:ext>
            </p:extLst>
          </p:nvPr>
        </p:nvGraphicFramePr>
        <p:xfrm>
          <a:off x="685844" y="1413164"/>
          <a:ext cx="10667955" cy="491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88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BC8EE-5F2B-B4B6-CCF9-68BC6C9ABB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EC6C11-600C-1521-D438-734CD275DB3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a:defRPr/>
            </a:pPr>
            <a:r>
              <a:rPr lang="en-GB">
                <a:latin typeface="Arial"/>
                <a:cs typeface="Arial"/>
              </a:rPr>
              <a:t>Commissioning – Summer Update </a:t>
            </a:r>
            <a:endPar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endParaRPr>
          </a:p>
        </p:txBody>
      </p:sp>
      <p:sp>
        <p:nvSpPr>
          <p:cNvPr id="6" name="Content Placeholder 5">
            <a:extLst>
              <a:ext uri="{FF2B5EF4-FFF2-40B4-BE49-F238E27FC236}">
                <a16:creationId xmlns:a16="http://schemas.microsoft.com/office/drawing/2014/main" id="{5E4A29E4-55A0-2140-7290-4575224C3383}"/>
              </a:ext>
            </a:extLst>
          </p:cNvPr>
          <p:cNvSpPr txBox="1">
            <a:spLocks/>
          </p:cNvSpPr>
          <p:nvPr/>
        </p:nvSpPr>
        <p:spPr>
          <a:xfrm>
            <a:off x="465992" y="2084996"/>
            <a:ext cx="10515600" cy="4343235"/>
          </a:xfrm>
          <a:prstGeom prst="rect">
            <a:avLst/>
          </a:prstGeom>
        </p:spPr>
        <p:txBody>
          <a:bodyPr vert="horz" lIns="91440" tIns="45720" rIns="91440" bIns="45720" rtlCol="0" anchor="t">
            <a:norm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defRPr/>
            </a:pPr>
            <a:r>
              <a:rPr lang="en-GB" sz="2400" b="1" i="0" u="none" strike="noStrike" kern="1200" cap="none" spc="0" normalizeH="0" baseline="0" noProof="0">
                <a:ln>
                  <a:noFill/>
                </a:ln>
                <a:solidFill>
                  <a:srgbClr val="08314C"/>
                </a:solidFill>
                <a:effectLst/>
                <a:uLnTx/>
                <a:uFillTx/>
                <a:latin typeface="Arial"/>
                <a:cs typeface="Arial"/>
              </a:rPr>
              <a:t>School Transport Application Deadlines</a:t>
            </a:r>
          </a:p>
          <a:p>
            <a:pPr marL="1256665" lvl="2" indent="-342900">
              <a:defRPr/>
            </a:pPr>
            <a:r>
              <a:rPr lang="en-GB" b="0" i="0" u="none" strike="noStrike" kern="1200" cap="none" spc="0" normalizeH="0" baseline="0" noProof="0">
                <a:ln>
                  <a:noFill/>
                </a:ln>
                <a:solidFill>
                  <a:srgbClr val="08314C"/>
                </a:solidFill>
                <a:effectLst/>
                <a:uLnTx/>
                <a:uFillTx/>
                <a:latin typeface="Arial"/>
                <a:cs typeface="Arial"/>
              </a:rPr>
              <a:t>Mainstream Education: </a:t>
            </a:r>
            <a:r>
              <a:rPr lang="en-GB" b="1" i="0" u="none" strike="noStrike" kern="1200" cap="none" spc="0" normalizeH="0" baseline="0" noProof="0">
                <a:ln>
                  <a:noFill/>
                </a:ln>
                <a:solidFill>
                  <a:srgbClr val="08314C"/>
                </a:solidFill>
                <a:effectLst/>
                <a:uLnTx/>
                <a:uFillTx/>
                <a:latin typeface="Arial"/>
                <a:cs typeface="Arial"/>
              </a:rPr>
              <a:t>31st May 2025</a:t>
            </a:r>
          </a:p>
          <a:p>
            <a:pPr marL="1256665" lvl="2" indent="-342900">
              <a:defRPr/>
            </a:pPr>
            <a:r>
              <a:rPr lang="en-GB" b="0" i="0" u="none" strike="noStrike" kern="1200" cap="none" spc="0" normalizeH="0" baseline="0" noProof="0">
                <a:ln>
                  <a:noFill/>
                </a:ln>
                <a:solidFill>
                  <a:srgbClr val="08314C"/>
                </a:solidFill>
                <a:effectLst/>
                <a:uLnTx/>
                <a:uFillTx/>
                <a:latin typeface="Arial"/>
                <a:cs typeface="Arial"/>
              </a:rPr>
              <a:t>Post 16 &amp; SEN: </a:t>
            </a:r>
            <a:r>
              <a:rPr lang="en-GB" b="1" i="0" u="none" strike="noStrike" kern="1200" cap="none" spc="0" normalizeH="0" baseline="0" noProof="0">
                <a:ln>
                  <a:noFill/>
                </a:ln>
                <a:solidFill>
                  <a:srgbClr val="08314C"/>
                </a:solidFill>
                <a:effectLst/>
                <a:uLnTx/>
                <a:uFillTx/>
                <a:latin typeface="Arial"/>
                <a:cs typeface="Arial"/>
              </a:rPr>
              <a:t>30th June 2025</a:t>
            </a:r>
          </a:p>
          <a:p>
            <a:pPr marL="800100" lvl="1" indent="-342900">
              <a:defRPr/>
            </a:pPr>
            <a:endParaRPr lang="en-GB" sz="2400" b="0" i="0" u="none" strike="noStrike" kern="1200" cap="none" spc="0" normalizeH="0" baseline="0" noProof="0">
              <a:ln>
                <a:noFill/>
              </a:ln>
              <a:solidFill>
                <a:srgbClr val="08314C"/>
              </a:solidFill>
              <a:effectLst/>
              <a:uLnTx/>
              <a:uFillTx/>
            </a:endParaRPr>
          </a:p>
          <a:p>
            <a:pPr marL="800100" lvl="1" indent="-342900">
              <a:defRPr/>
            </a:pPr>
            <a:r>
              <a:rPr lang="en-GB" b="1">
                <a:latin typeface="Arial"/>
                <a:cs typeface="Arial"/>
              </a:rPr>
              <a:t>Summer Tendering</a:t>
            </a:r>
          </a:p>
          <a:p>
            <a:pPr marL="1257277" lvl="2" indent="-342900">
              <a:defRPr/>
            </a:pPr>
            <a:r>
              <a:rPr lang="en-GB" b="1" i="0" u="none" strike="noStrike" kern="1200" cap="none" spc="0" normalizeH="0" baseline="0" noProof="0">
                <a:ln>
                  <a:noFill/>
                </a:ln>
                <a:solidFill>
                  <a:srgbClr val="08314C"/>
                </a:solidFill>
                <a:effectLst/>
                <a:uLnTx/>
                <a:uFillTx/>
                <a:latin typeface="Arial"/>
                <a:cs typeface="Arial"/>
              </a:rPr>
              <a:t>Approximately 650 routes are ending in July.</a:t>
            </a:r>
            <a:r>
              <a:rPr lang="en-GB" i="0" u="none" strike="noStrike" kern="1200" cap="none" spc="0" normalizeH="0" baseline="0" noProof="0">
                <a:ln>
                  <a:noFill/>
                </a:ln>
                <a:solidFill>
                  <a:srgbClr val="08314C"/>
                </a:solidFill>
                <a:effectLst/>
                <a:uLnTx/>
                <a:uFillTx/>
                <a:latin typeface="Arial"/>
                <a:cs typeface="Arial"/>
              </a:rPr>
              <a:t> </a:t>
            </a:r>
            <a:endParaRPr lang="en-GB">
              <a:latin typeface="Arial"/>
              <a:cs typeface="Arial"/>
            </a:endParaRPr>
          </a:p>
          <a:p>
            <a:pPr marL="1257277" lvl="2" indent="-342900">
              <a:defRPr/>
            </a:pPr>
            <a:r>
              <a:rPr lang="en-GB" i="0" u="none" strike="noStrike" kern="1200" cap="none" spc="0" normalizeH="0" baseline="0" noProof="0">
                <a:ln>
                  <a:noFill/>
                </a:ln>
                <a:solidFill>
                  <a:srgbClr val="08314C"/>
                </a:solidFill>
                <a:effectLst/>
                <a:uLnTx/>
                <a:uFillTx/>
                <a:latin typeface="Arial"/>
                <a:cs typeface="Arial"/>
              </a:rPr>
              <a:t>Of these routes </a:t>
            </a:r>
            <a:r>
              <a:rPr lang="en-GB" b="1" i="0" u="none" strike="noStrike" kern="1200" cap="none" spc="0" normalizeH="0" baseline="0" noProof="0">
                <a:ln>
                  <a:noFill/>
                </a:ln>
                <a:solidFill>
                  <a:srgbClr val="08314C"/>
                </a:solidFill>
                <a:effectLst/>
                <a:uLnTx/>
                <a:uFillTx/>
                <a:latin typeface="Arial"/>
                <a:cs typeface="Arial"/>
              </a:rPr>
              <a:t>310 have extension options. </a:t>
            </a:r>
            <a:r>
              <a:rPr lang="en-GB">
                <a:latin typeface="Arial"/>
                <a:cs typeface="Arial"/>
              </a:rPr>
              <a:t>We may not take up all of these extensions. </a:t>
            </a:r>
            <a:endParaRPr lang="en-GB" i="0" u="none" strike="noStrike" kern="1200" cap="none" spc="0" normalizeH="0" baseline="0" noProof="0">
              <a:ln>
                <a:noFill/>
              </a:ln>
              <a:solidFill>
                <a:srgbClr val="08314C"/>
              </a:solidFill>
              <a:effectLst/>
              <a:uLnTx/>
              <a:uFillTx/>
              <a:latin typeface="Arial"/>
              <a:cs typeface="Arial"/>
            </a:endParaRPr>
          </a:p>
          <a:p>
            <a:pPr marL="1257277" lvl="2" indent="-342900">
              <a:defRPr/>
            </a:pPr>
            <a:r>
              <a:rPr lang="en-GB" b="0" i="0" u="none" strike="noStrike" kern="1200" cap="none" spc="0" normalizeH="0" baseline="0" noProof="0">
                <a:ln>
                  <a:noFill/>
                </a:ln>
                <a:solidFill>
                  <a:srgbClr val="08314C"/>
                </a:solidFill>
                <a:effectLst/>
                <a:uLnTx/>
                <a:uFillTx/>
                <a:latin typeface="Arial"/>
                <a:cs typeface="Arial"/>
              </a:rPr>
              <a:t>Routes that are due to be tendered this summer will be published on our website ahead of time and will detail whether a route requires an operator passenger assistant. </a:t>
            </a:r>
            <a:r>
              <a:rPr lang="en-GB">
                <a:latin typeface="Arial"/>
                <a:cs typeface="Arial"/>
              </a:rPr>
              <a:t>Updates</a:t>
            </a:r>
            <a:r>
              <a:rPr lang="en-GB" b="0" i="0" u="none" strike="noStrike" kern="1200" cap="none" spc="0" normalizeH="0" baseline="0" noProof="0">
                <a:ln>
                  <a:noFill/>
                </a:ln>
                <a:solidFill>
                  <a:srgbClr val="08314C"/>
                </a:solidFill>
                <a:effectLst/>
                <a:uLnTx/>
                <a:uFillTx/>
                <a:latin typeface="Arial"/>
                <a:cs typeface="Arial"/>
              </a:rPr>
              <a:t> can be accessed at the following: </a:t>
            </a:r>
            <a:r>
              <a:rPr lang="en-GB" b="0" i="0" u="none" strike="noStrike" kern="1200" cap="none" spc="0" normalizeH="0" baseline="0" noProof="0">
                <a:ln>
                  <a:noFill/>
                </a:ln>
                <a:solidFill>
                  <a:srgbClr val="08314C"/>
                </a:solidFill>
                <a:effectLst/>
                <a:uLnTx/>
                <a:uFillTx/>
                <a:latin typeface="Arial"/>
                <a:cs typeface="Arial"/>
                <a:hlinkClick r:id="rId3"/>
              </a:rPr>
              <a:t>https://www.hants.gov.uk/transport/transportoperators/procurement#step-4</a:t>
            </a:r>
            <a:r>
              <a:rPr lang="en-GB" b="0" i="0" u="none" strike="noStrike" kern="1200" cap="none" spc="0" normalizeH="0" baseline="0" noProof="0">
                <a:ln>
                  <a:noFill/>
                </a:ln>
                <a:solidFill>
                  <a:srgbClr val="08314C"/>
                </a:solidFill>
                <a:effectLst/>
                <a:uLnTx/>
                <a:uFillTx/>
                <a:latin typeface="Arial"/>
                <a:cs typeface="Arial"/>
              </a:rPr>
              <a:t> </a:t>
            </a:r>
          </a:p>
          <a:p>
            <a:pPr marL="913765" lvl="2" indent="0">
              <a:buNone/>
              <a:defRPr/>
            </a:pPr>
            <a:endParaRPr lang="en-GB" b="0" i="0" u="none" strike="noStrike" kern="1200" cap="none" spc="0" normalizeH="0" baseline="0" noProof="0">
              <a:ln>
                <a:noFill/>
              </a:ln>
              <a:solidFill>
                <a:srgbClr val="08314C"/>
              </a:solidFill>
              <a:effectLst/>
              <a:uLnTx/>
              <a:uFillTx/>
            </a:endParaRPr>
          </a:p>
          <a:p>
            <a:pPr marL="800100" lvl="1" indent="-342900">
              <a:defRPr/>
            </a:pPr>
            <a:endParaRPr lang="en-GB" b="0" i="0" u="none" strike="noStrike" kern="1200" cap="none" spc="0" normalizeH="0" baseline="0" noProof="0">
              <a:ln>
                <a:noFill/>
              </a:ln>
              <a:solidFill>
                <a:srgbClr val="08314C"/>
              </a:solidFill>
              <a:effectLst/>
              <a:uLnTx/>
              <a:uFillTx/>
            </a:endParaRPr>
          </a:p>
          <a:p>
            <a:pPr marL="800100" lvl="1" indent="-342900">
              <a:defRPr/>
            </a:pPr>
            <a:endParaRPr lang="en-GB" sz="2400" b="0" i="0" u="none" strike="noStrike" kern="1200" cap="none" spc="0" normalizeH="0" baseline="0" noProof="0">
              <a:ln>
                <a:noFill/>
              </a:ln>
              <a:solidFill>
                <a:srgbClr val="08314C"/>
              </a:solidFill>
              <a:effectLst/>
              <a:uLnTx/>
              <a:uFillTx/>
            </a:endParaRPr>
          </a:p>
          <a:p>
            <a:pPr marL="800100" lvl="1" indent="-342900">
              <a:defRPr/>
            </a:pPr>
            <a:endParaRPr lang="en-GB" sz="2400" b="0" i="0" u="none" strike="noStrike" kern="1200" cap="none" spc="0" normalizeH="0" baseline="0" noProof="0">
              <a:ln>
                <a:noFill/>
              </a:ln>
              <a:solidFill>
                <a:srgbClr val="08314C"/>
              </a:solidFill>
              <a:effectLst/>
              <a:uLnTx/>
              <a:uFillTx/>
            </a:endParaRPr>
          </a:p>
          <a:p>
            <a:pPr marL="685165" lvl="1" indent="-227965">
              <a:defRPr/>
            </a:pPr>
            <a:endParaRPr lang="en-GB"/>
          </a:p>
          <a:p>
            <a:pPr marL="685165" lvl="1" indent="-227965">
              <a:defRPr/>
            </a:pPr>
            <a:endParaRPr lang="en-GB"/>
          </a:p>
        </p:txBody>
      </p:sp>
    </p:spTree>
    <p:extLst>
      <p:ext uri="{BB962C8B-B14F-4D97-AF65-F5344CB8AC3E}">
        <p14:creationId xmlns:p14="http://schemas.microsoft.com/office/powerpoint/2010/main" val="3312688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2FDC-F84C-DCEF-800B-4B7B80D154D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583B32A-F8E8-7C5F-FCA2-8D5BB147148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Contacting School Transport</a:t>
            </a:r>
          </a:p>
        </p:txBody>
      </p:sp>
      <p:sp>
        <p:nvSpPr>
          <p:cNvPr id="6" name="Content Placeholder 5">
            <a:extLst>
              <a:ext uri="{FF2B5EF4-FFF2-40B4-BE49-F238E27FC236}">
                <a16:creationId xmlns:a16="http://schemas.microsoft.com/office/drawing/2014/main" id="{FA32E513-2575-DDFE-667A-5BF0D05936F2}"/>
              </a:ext>
            </a:extLst>
          </p:cNvPr>
          <p:cNvSpPr txBox="1">
            <a:spLocks/>
          </p:cNvSpPr>
          <p:nvPr/>
        </p:nvSpPr>
        <p:spPr>
          <a:xfrm>
            <a:off x="838200" y="1432334"/>
            <a:ext cx="10515600" cy="4879976"/>
          </a:xfrm>
          <a:prstGeom prst="rect">
            <a:avLst/>
          </a:prstGeom>
        </p:spPr>
        <p:txBody>
          <a:bodyPr vert="horz" lIns="91440" tIns="45720" rIns="91440" bIns="45720" rtlCol="0" anchor="t">
            <a:normAutofit fontScale="92500"/>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 indent="0">
              <a:buNone/>
              <a:defRPr/>
            </a:pPr>
            <a:r>
              <a:rPr kumimoji="0" lang="en-GB" b="0" i="0" u="none" strike="noStrike" kern="1200" cap="none" spc="0" normalizeH="0" baseline="0" noProof="0">
                <a:ln>
                  <a:noFill/>
                </a:ln>
                <a:solidFill>
                  <a:srgbClr val="08314C"/>
                </a:solidFill>
                <a:effectLst/>
                <a:uLnTx/>
                <a:uFillTx/>
                <a:latin typeface="Arial"/>
                <a:cs typeface="Arial"/>
              </a:rPr>
              <a:t>As per the recent communication, from 27 May the School </a:t>
            </a:r>
            <a:r>
              <a:rPr lang="en-GB">
                <a:latin typeface="Arial"/>
                <a:cs typeface="Arial"/>
              </a:rPr>
              <a:t>T</a:t>
            </a:r>
            <a:r>
              <a:rPr kumimoji="0" lang="en-GB" b="0" i="0" u="none" strike="noStrike" kern="1200" cap="none" spc="0" normalizeH="0" baseline="0" noProof="0" err="1">
                <a:ln>
                  <a:noFill/>
                </a:ln>
                <a:solidFill>
                  <a:srgbClr val="08314C"/>
                </a:solidFill>
                <a:effectLst/>
                <a:uLnTx/>
                <a:uFillTx/>
                <a:latin typeface="Arial"/>
                <a:cs typeface="Arial"/>
              </a:rPr>
              <a:t>ransport</a:t>
            </a:r>
            <a:r>
              <a:rPr kumimoji="0" lang="en-GB" b="0" i="0" u="none" strike="noStrike" kern="1200" cap="none" spc="0" normalizeH="0" baseline="0" noProof="0">
                <a:ln>
                  <a:noFill/>
                </a:ln>
                <a:solidFill>
                  <a:srgbClr val="08314C"/>
                </a:solidFill>
                <a:effectLst/>
                <a:uLnTx/>
                <a:uFillTx/>
                <a:latin typeface="Arial"/>
                <a:cs typeface="Arial"/>
              </a:rPr>
              <a:t> service will only be accepting calls regarding emergencies.  </a:t>
            </a:r>
            <a:endParaRPr lang="en-GB">
              <a:latin typeface="Arial"/>
              <a:cs typeface="Arial"/>
            </a:endParaRPr>
          </a:p>
          <a:p>
            <a:pPr marL="23" indent="0">
              <a:buNone/>
              <a:defRPr/>
            </a:pPr>
            <a:r>
              <a:rPr lang="en-GB">
                <a:latin typeface="Arial"/>
                <a:cs typeface="Arial"/>
              </a:rPr>
              <a:t>The emergency phoneline can only be used to </a:t>
            </a:r>
            <a:r>
              <a:rPr lang="en-GB" i="1">
                <a:latin typeface="Arial"/>
                <a:cs typeface="Arial"/>
              </a:rPr>
              <a:t>report accidents, cancellations within 24 hours, or raise immediate safeguarding concerns</a:t>
            </a:r>
            <a:r>
              <a:rPr lang="en-GB">
                <a:latin typeface="Arial"/>
                <a:cs typeface="Arial"/>
              </a:rPr>
              <a:t>. </a:t>
            </a:r>
          </a:p>
          <a:p>
            <a:pPr marL="23" indent="0">
              <a:buNone/>
              <a:defRPr/>
            </a:pPr>
            <a:r>
              <a:rPr lang="en-GB">
                <a:latin typeface="Arial"/>
                <a:cs typeface="Arial"/>
              </a:rPr>
              <a:t>You will be able to reach the emergency phoneline by calling 01962 846924. </a:t>
            </a:r>
          </a:p>
          <a:p>
            <a:pPr marL="23" indent="0">
              <a:buNone/>
              <a:defRPr/>
            </a:pPr>
            <a:r>
              <a:rPr lang="en-GB">
                <a:latin typeface="Arial"/>
                <a:cs typeface="Arial"/>
              </a:rPr>
              <a:t>This phoneline is only to be used in an emergency – for calls about anything else, you will be redirected to </a:t>
            </a:r>
            <a:r>
              <a:rPr lang="en-GB">
                <a:latin typeface="Arial"/>
                <a:cs typeface="Arial"/>
                <a:hlinkClick r:id="rId3">
                  <a:extLst>
                    <a:ext uri="{A12FA001-AC4F-418D-AE19-62706E023703}">
                      <ahyp:hlinkClr xmlns:ahyp="http://schemas.microsoft.com/office/drawing/2018/hyperlinkcolor" val="tx"/>
                    </a:ext>
                  </a:extLst>
                </a:hlinkClick>
              </a:rPr>
              <a:t>the online enquiry form.</a:t>
            </a:r>
            <a:endParaRPr lang="en-GB" sz="2400">
              <a:latin typeface="Arial"/>
              <a:cs typeface="Arial"/>
            </a:endParaRPr>
          </a:p>
          <a:p>
            <a:pPr marL="23" indent="0">
              <a:buNone/>
              <a:defRPr/>
            </a:pPr>
            <a:r>
              <a:rPr lang="en-GB" sz="2600">
                <a:latin typeface="Arial"/>
                <a:cs typeface="Arial"/>
              </a:rPr>
              <a:t>Please DO NOT call any other numbers you have may have stored for school transport contacts as we cannot guarantee these staff will be available. </a:t>
            </a:r>
            <a:endParaRPr lang="en-GB" sz="2600" b="0" i="0" u="none" strike="noStrike" kern="1200" cap="none" spc="0" normalizeH="0" baseline="0" noProof="0">
              <a:ln>
                <a:noFill/>
              </a:ln>
              <a:solidFill>
                <a:srgbClr val="08314C"/>
              </a:solidFill>
              <a:effectLst/>
              <a:uLnTx/>
              <a:uFillTx/>
            </a:endParaRPr>
          </a:p>
          <a:p>
            <a:pPr marL="685165" lvl="1" indent="-227965">
              <a:defRPr/>
            </a:pPr>
            <a:endParaRPr lang="en-GB" sz="2400" b="0" i="0" u="none" strike="noStrike" kern="1200" cap="none" spc="0" normalizeH="0" baseline="0" noProof="0">
              <a:ln>
                <a:noFill/>
              </a:ln>
              <a:solidFill>
                <a:srgbClr val="08314C"/>
              </a:solidFill>
              <a:effectLst/>
              <a:uLnTx/>
              <a:uFillTx/>
            </a:endParaRPr>
          </a:p>
        </p:txBody>
      </p:sp>
    </p:spTree>
    <p:extLst>
      <p:ext uri="{BB962C8B-B14F-4D97-AF65-F5344CB8AC3E}">
        <p14:creationId xmlns:p14="http://schemas.microsoft.com/office/powerpoint/2010/main" val="92016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299A3B-E3FB-87B7-87F4-18F783B6628F}"/>
              </a:ext>
            </a:extLst>
          </p:cNvPr>
          <p:cNvSpPr txBox="1"/>
          <p:nvPr/>
        </p:nvSpPr>
        <p:spPr>
          <a:xfrm>
            <a:off x="677466" y="2022096"/>
            <a:ext cx="10837069" cy="1169551"/>
          </a:xfrm>
          <a:prstGeom prst="rect">
            <a:avLst/>
          </a:prstGeom>
          <a:noFill/>
        </p:spPr>
        <p:txBody>
          <a:bodyPr wrap="square" lIns="91440" tIns="45720" rIns="91440" bIns="45720" rtlCol="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solidFill>
                <a:effectLst/>
                <a:uLnTx/>
                <a:uFillTx/>
                <a:latin typeface="Arial"/>
                <a:ea typeface="+mn-ea"/>
                <a:cs typeface="Arial"/>
              </a:rPr>
              <a:t>Questions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882D7DB-C822-3E70-84B9-C71DE85D6094}"/>
              </a:ext>
            </a:extLst>
          </p:cNvPr>
          <p:cNvSpPr txBox="1"/>
          <p:nvPr/>
        </p:nvSpPr>
        <p:spPr>
          <a:xfrm>
            <a:off x="1372792" y="6118328"/>
            <a:ext cx="10123487" cy="415498"/>
          </a:xfrm>
          <a:prstGeom prst="rect">
            <a:avLst/>
          </a:prstGeom>
          <a:noFill/>
        </p:spPr>
        <p:txBody>
          <a:bodyPr wrap="square" rtlCol="0">
            <a:spAutoFit/>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School Transport</a:t>
            </a:r>
          </a:p>
        </p:txBody>
      </p:sp>
    </p:spTree>
    <p:extLst>
      <p:ext uri="{BB962C8B-B14F-4D97-AF65-F5344CB8AC3E}">
        <p14:creationId xmlns:p14="http://schemas.microsoft.com/office/powerpoint/2010/main" val="4158992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5467F-BE57-F512-9527-9E50DB1633A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ctr" defTabSz="914355"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Agenda</a:t>
            </a:r>
          </a:p>
        </p:txBody>
      </p:sp>
      <p:sp>
        <p:nvSpPr>
          <p:cNvPr id="6" name="Content Placeholder 5">
            <a:extLst>
              <a:ext uri="{FF2B5EF4-FFF2-40B4-BE49-F238E27FC236}">
                <a16:creationId xmlns:a16="http://schemas.microsoft.com/office/drawing/2014/main" id="{EA84D5BE-F725-9A98-7148-B0B3CFEB2DDB}"/>
              </a:ext>
            </a:extLst>
          </p:cNvPr>
          <p:cNvSpPr txBox="1">
            <a:spLocks/>
          </p:cNvSpPr>
          <p:nvPr/>
        </p:nvSpPr>
        <p:spPr>
          <a:xfrm>
            <a:off x="838199" y="1825625"/>
            <a:ext cx="11081657" cy="4052661"/>
          </a:xfrm>
          <a:prstGeom prst="rect">
            <a:avLst/>
          </a:prstGeom>
        </p:spPr>
        <p:txBody>
          <a:bodyPr vert="horz" lIns="91440" tIns="45720" rIns="91440" bIns="45720" rtlCol="0" anchor="t">
            <a:normAutofit fontScale="77500" lnSpcReduction="20000"/>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marR="0" lvl="0" indent="-227965" algn="l" defTabSz="914355"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08314C"/>
                </a:solidFill>
                <a:effectLst/>
                <a:uLnTx/>
                <a:uFillTx/>
                <a:latin typeface="Arial"/>
                <a:cs typeface="Arial"/>
              </a:rPr>
              <a:t>Introduction</a:t>
            </a:r>
          </a:p>
          <a:p>
            <a:pPr marL="227965" marR="0" lvl="0" indent="-227965" algn="l" defTabSz="914355"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08314C"/>
                </a:solidFill>
                <a:effectLst/>
                <a:uLnTx/>
                <a:uFillTx/>
                <a:latin typeface="Arial"/>
                <a:cs typeface="Arial"/>
              </a:rPr>
              <a:t>DPS Trends </a:t>
            </a:r>
            <a:endParaRPr lang="en-GB" sz="2800" b="0" i="0" u="none" strike="noStrike" kern="1200" cap="none" spc="0" normalizeH="0" baseline="0" noProof="0">
              <a:ln>
                <a:noFill/>
              </a:ln>
              <a:solidFill>
                <a:srgbClr val="08314C"/>
              </a:solidFill>
              <a:effectLst/>
              <a:uLnTx/>
              <a:uFillTx/>
              <a:latin typeface="Arial"/>
              <a:cs typeface="Arial"/>
            </a:endParaRPr>
          </a:p>
          <a:p>
            <a:pPr marL="227965" indent="-227965">
              <a:lnSpc>
                <a:spcPct val="150000"/>
              </a:lnSpc>
              <a:defRPr/>
            </a:pPr>
            <a:r>
              <a:rPr lang="en-GB">
                <a:latin typeface="Arial"/>
                <a:cs typeface="Arial"/>
              </a:rPr>
              <a:t>Tender Process </a:t>
            </a:r>
            <a:endParaRPr lang="en-GB" sz="2800" b="0" i="0" u="none" strike="noStrike" kern="1200" cap="none" spc="0" normalizeH="0" baseline="0" noProof="0">
              <a:ln>
                <a:noFill/>
              </a:ln>
              <a:solidFill>
                <a:srgbClr val="08314C"/>
              </a:solidFill>
              <a:effectLst/>
              <a:uLnTx/>
              <a:uFillTx/>
              <a:latin typeface="Arial" panose="020B0604020202020204" pitchFamily="34" charset="0"/>
              <a:cs typeface="Arial" panose="020B0604020202020204" pitchFamily="34" charset="0"/>
            </a:endParaRPr>
          </a:p>
          <a:p>
            <a:pPr marL="227965" indent="-227965">
              <a:lnSpc>
                <a:spcPct val="150000"/>
              </a:lnSpc>
              <a:defRPr/>
            </a:pPr>
            <a:r>
              <a:rPr lang="en-GB">
                <a:latin typeface="Arial"/>
                <a:cs typeface="Arial"/>
              </a:rPr>
              <a:t>Authorisation Processes</a:t>
            </a:r>
          </a:p>
          <a:p>
            <a:pPr marL="227965" indent="-227965">
              <a:lnSpc>
                <a:spcPct val="150000"/>
              </a:lnSpc>
              <a:defRPr/>
            </a:pPr>
            <a:r>
              <a:rPr lang="en-GB">
                <a:latin typeface="Arial"/>
                <a:cs typeface="Arial"/>
              </a:rPr>
              <a:t>Service Updates </a:t>
            </a:r>
          </a:p>
          <a:p>
            <a:pPr marL="227965" indent="-227965">
              <a:lnSpc>
                <a:spcPct val="150000"/>
              </a:lnSpc>
              <a:defRPr/>
            </a:pPr>
            <a:r>
              <a:rPr lang="en-GB" sz="2800" b="0" i="0" u="none" strike="noStrike" kern="1200" cap="none" spc="0" normalizeH="0" baseline="0" noProof="0">
                <a:ln>
                  <a:noFill/>
                </a:ln>
                <a:solidFill>
                  <a:srgbClr val="08314C"/>
                </a:solidFill>
                <a:effectLst/>
                <a:uLnTx/>
                <a:uFillTx/>
                <a:latin typeface="Arial"/>
                <a:cs typeface="Arial"/>
              </a:rPr>
              <a:t>Contacting School Transport</a:t>
            </a:r>
          </a:p>
          <a:p>
            <a:pPr marL="227965" marR="0" lvl="0" indent="-227965" algn="l" defTabSz="914355"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08314C"/>
                </a:solidFill>
                <a:effectLst/>
                <a:uLnTx/>
                <a:uFillTx/>
                <a:latin typeface="Arial"/>
                <a:cs typeface="Arial"/>
              </a:rPr>
              <a:t>AOB/Questions</a:t>
            </a:r>
            <a:endParaRPr lang="en-GB" sz="2800" b="0" i="0" u="none" strike="noStrike" kern="1200" cap="none" spc="0" normalizeH="0" baseline="0" noProof="0">
              <a:ln>
                <a:noFill/>
              </a:ln>
              <a:solidFill>
                <a:srgbClr val="08314C"/>
              </a:solidFill>
              <a:effectLst/>
              <a:uLnTx/>
              <a:uFillTx/>
              <a:latin typeface="Arial"/>
              <a:cs typeface="Arial"/>
            </a:endParaRPr>
          </a:p>
          <a:p>
            <a:pPr marL="227965" marR="0" lvl="0" indent="-227965" algn="l" defTabSz="914355"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0" i="0" u="none" strike="noStrike" kern="1200" cap="none" spc="0" normalizeH="0" baseline="0" noProof="0">
              <a:ln>
                <a:noFill/>
              </a:ln>
              <a:solidFill>
                <a:srgbClr val="08314C"/>
              </a:solidFill>
              <a:effectLst/>
              <a:uLnTx/>
              <a:uFillTx/>
            </a:endParaRPr>
          </a:p>
          <a:p>
            <a:pPr marL="227965" marR="0" lvl="0" indent="-227965" algn="l" defTabSz="914355"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0" i="0" u="none" strike="noStrike" kern="1200" cap="none" spc="0" normalizeH="0" baseline="0" noProof="0">
              <a:ln>
                <a:noFill/>
              </a:ln>
              <a:solidFill>
                <a:srgbClr val="08314C"/>
              </a:solidFill>
              <a:effectLst/>
              <a:uLnTx/>
              <a:uFillTx/>
            </a:endParaRPr>
          </a:p>
        </p:txBody>
      </p:sp>
    </p:spTree>
    <p:extLst>
      <p:ext uri="{BB962C8B-B14F-4D97-AF65-F5344CB8AC3E}">
        <p14:creationId xmlns:p14="http://schemas.microsoft.com/office/powerpoint/2010/main" val="31655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88E2A4-7B61-90E3-0A56-5282A18B738A}"/>
              </a:ext>
            </a:extLst>
          </p:cNvPr>
          <p:cNvPicPr>
            <a:picLocks noChangeAspect="1"/>
          </p:cNvPicPr>
          <p:nvPr/>
        </p:nvPicPr>
        <p:blipFill>
          <a:blip r:embed="rId3"/>
          <a:stretch>
            <a:fillRect/>
          </a:stretch>
        </p:blipFill>
        <p:spPr>
          <a:xfrm>
            <a:off x="744710" y="1588000"/>
            <a:ext cx="4658375" cy="3815295"/>
          </a:xfrm>
          <a:prstGeom prst="rect">
            <a:avLst/>
          </a:prstGeom>
        </p:spPr>
      </p:pic>
      <p:pic>
        <p:nvPicPr>
          <p:cNvPr id="12" name="Picture 11">
            <a:extLst>
              <a:ext uri="{FF2B5EF4-FFF2-40B4-BE49-F238E27FC236}">
                <a16:creationId xmlns:a16="http://schemas.microsoft.com/office/drawing/2014/main" id="{F32ABCB7-983D-2116-C1AF-89D63E1DC608}"/>
              </a:ext>
            </a:extLst>
          </p:cNvPr>
          <p:cNvPicPr>
            <a:picLocks noChangeAspect="1"/>
          </p:cNvPicPr>
          <p:nvPr/>
        </p:nvPicPr>
        <p:blipFill>
          <a:blip r:embed="rId4"/>
          <a:stretch>
            <a:fillRect/>
          </a:stretch>
        </p:blipFill>
        <p:spPr>
          <a:xfrm>
            <a:off x="6255566" y="273007"/>
            <a:ext cx="3972759" cy="2629986"/>
          </a:xfrm>
          <a:prstGeom prst="rect">
            <a:avLst/>
          </a:prstGeom>
        </p:spPr>
      </p:pic>
      <p:sp>
        <p:nvSpPr>
          <p:cNvPr id="4" name="Title 4">
            <a:extLst>
              <a:ext uri="{FF2B5EF4-FFF2-40B4-BE49-F238E27FC236}">
                <a16:creationId xmlns:a16="http://schemas.microsoft.com/office/drawing/2014/main" id="{ECA7D484-30D3-2EB7-17D0-A4D03E4CD90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Introduction</a:t>
            </a:r>
          </a:p>
        </p:txBody>
      </p:sp>
      <p:graphicFrame>
        <p:nvGraphicFramePr>
          <p:cNvPr id="2" name="Chart 1">
            <a:extLst>
              <a:ext uri="{FF2B5EF4-FFF2-40B4-BE49-F238E27FC236}">
                <a16:creationId xmlns:a16="http://schemas.microsoft.com/office/drawing/2014/main" id="{0E1A1DEF-479B-16B1-A10A-4C44CDBD3105}"/>
              </a:ext>
            </a:extLst>
          </p:cNvPr>
          <p:cNvGraphicFramePr>
            <a:graphicFrameLocks/>
          </p:cNvGraphicFramePr>
          <p:nvPr/>
        </p:nvGraphicFramePr>
        <p:xfrm>
          <a:off x="6324245" y="3370808"/>
          <a:ext cx="3835400" cy="24241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12693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D2BC99-2F1B-A74A-C37F-9C220AD79D3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Introduction</a:t>
            </a:r>
          </a:p>
        </p:txBody>
      </p:sp>
      <p:sp>
        <p:nvSpPr>
          <p:cNvPr id="6" name="Content Placeholder 5">
            <a:extLst>
              <a:ext uri="{FF2B5EF4-FFF2-40B4-BE49-F238E27FC236}">
                <a16:creationId xmlns:a16="http://schemas.microsoft.com/office/drawing/2014/main" id="{1DA12C32-ED6A-0B8A-27AC-B42880E3AA7B}"/>
              </a:ext>
            </a:extLst>
          </p:cNvPr>
          <p:cNvSpPr txBox="1">
            <a:spLocks/>
          </p:cNvSpPr>
          <p:nvPr/>
        </p:nvSpPr>
        <p:spPr>
          <a:xfrm>
            <a:off x="838200" y="1825625"/>
            <a:ext cx="10515600" cy="4052661"/>
          </a:xfrm>
          <a:prstGeom prst="rect">
            <a:avLst/>
          </a:prstGeom>
        </p:spPr>
        <p:txBody>
          <a:bodyPr vert="horz" lIns="91440" tIns="45720" rIns="91440" bIns="45720" rtlCol="0" anchor="t">
            <a:norm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marR="0" lvl="0" indent="-227965" algn="l" defTabSz="914355"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08314C"/>
                </a:solidFill>
                <a:effectLst/>
                <a:uLnTx/>
                <a:uFillTx/>
                <a:latin typeface="Arial"/>
                <a:cs typeface="Arial"/>
              </a:rPr>
              <a:t>Financial Pressures</a:t>
            </a:r>
            <a:endParaRPr lang="en-US">
              <a:latin typeface="Arial"/>
              <a:cs typeface="Arial"/>
            </a:endParaRPr>
          </a:p>
          <a:p>
            <a:pPr marL="685165" lvl="1" indent="-227965">
              <a:lnSpc>
                <a:spcPct val="150000"/>
              </a:lnSpc>
              <a:defRPr/>
            </a:pPr>
            <a:r>
              <a:rPr kumimoji="0" lang="en-GB" sz="2400" b="0" i="0" u="none" strike="noStrike" kern="1200" cap="none" spc="0" normalizeH="0" baseline="0" noProof="0">
                <a:ln>
                  <a:noFill/>
                </a:ln>
                <a:solidFill>
                  <a:srgbClr val="08314C"/>
                </a:solidFill>
                <a:effectLst/>
                <a:uLnTx/>
                <a:uFillTx/>
                <a:latin typeface="Arial"/>
                <a:cs typeface="Arial"/>
              </a:rPr>
              <a:t>Initiatives underway including </a:t>
            </a:r>
            <a:r>
              <a:rPr lang="en-GB">
                <a:latin typeface="Arial"/>
                <a:cs typeface="Arial"/>
              </a:rPr>
              <a:t>updating the tendering process, review of solo routes</a:t>
            </a:r>
            <a:r>
              <a:rPr kumimoji="0" lang="en-GB" sz="2400" b="0" i="0" u="none" strike="noStrike" kern="1200" cap="none" spc="0" normalizeH="0" baseline="0" noProof="0">
                <a:ln>
                  <a:noFill/>
                </a:ln>
                <a:solidFill>
                  <a:srgbClr val="08314C"/>
                </a:solidFill>
                <a:effectLst/>
                <a:uLnTx/>
                <a:uFillTx/>
                <a:latin typeface="Arial"/>
                <a:cs typeface="Arial"/>
              </a:rPr>
              <a:t>, </a:t>
            </a:r>
            <a:r>
              <a:rPr lang="en-GB">
                <a:latin typeface="Arial"/>
                <a:cs typeface="Arial"/>
              </a:rPr>
              <a:t>reassessing children's passenger assistant requirements and the </a:t>
            </a:r>
            <a:r>
              <a:rPr kumimoji="0" lang="en-GB" sz="2400" b="0" i="0" u="none" strike="noStrike" kern="1200" cap="none" spc="0" normalizeH="0" baseline="0" noProof="0">
                <a:ln>
                  <a:noFill/>
                </a:ln>
                <a:solidFill>
                  <a:srgbClr val="08314C"/>
                </a:solidFill>
                <a:effectLst/>
                <a:uLnTx/>
                <a:uFillTx/>
                <a:latin typeface="Arial"/>
                <a:cs typeface="Arial"/>
              </a:rPr>
              <a:t>Policy Consultation</a:t>
            </a:r>
            <a:r>
              <a:rPr lang="en-GB">
                <a:latin typeface="Arial"/>
                <a:cs typeface="Arial"/>
              </a:rPr>
              <a:t>.</a:t>
            </a:r>
            <a:br>
              <a:rPr lang="en-GB" sz="2400" b="0" i="0" u="none" strike="noStrike" kern="1200" cap="none" spc="0" normalizeH="0" baseline="0" noProof="0">
                <a:ln>
                  <a:noFill/>
                </a:ln>
                <a:effectLst/>
                <a:uLnTx/>
                <a:uFillTx/>
                <a:latin typeface="Arial" panose="020B0604020202020204" pitchFamily="34" charset="0"/>
                <a:cs typeface="Arial" panose="020B0604020202020204" pitchFamily="34" charset="0"/>
              </a:rPr>
            </a:br>
            <a:endParaRPr lang="en-GB" sz="800" b="0" i="0" u="none" strike="noStrike" kern="1200" cap="none" spc="0" normalizeH="0" baseline="0" noProof="0">
              <a:ln>
                <a:noFill/>
              </a:ln>
              <a:solidFill>
                <a:srgbClr val="08314C"/>
              </a:solidFill>
              <a:effectLst/>
              <a:uLnTx/>
              <a:uFillTx/>
              <a:latin typeface="Arial"/>
              <a:cs typeface="Arial"/>
            </a:endParaRPr>
          </a:p>
        </p:txBody>
      </p:sp>
    </p:spTree>
    <p:extLst>
      <p:ext uri="{BB962C8B-B14F-4D97-AF65-F5344CB8AC3E}">
        <p14:creationId xmlns:p14="http://schemas.microsoft.com/office/powerpoint/2010/main" val="554614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EE21394-2BBC-ACF5-0CE6-6E78C53CA1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0D9692-5950-1B49-FB40-7B9DD0CC1EF2}"/>
              </a:ext>
            </a:extLst>
          </p:cNvPr>
          <p:cNvSpPr txBox="1"/>
          <p:nvPr/>
        </p:nvSpPr>
        <p:spPr>
          <a:xfrm>
            <a:off x="677466" y="2022096"/>
            <a:ext cx="10837069" cy="830997"/>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DPS Trends</a:t>
            </a:r>
          </a:p>
        </p:txBody>
      </p:sp>
      <p:sp>
        <p:nvSpPr>
          <p:cNvPr id="6" name="TextBox 5">
            <a:extLst>
              <a:ext uri="{FF2B5EF4-FFF2-40B4-BE49-F238E27FC236}">
                <a16:creationId xmlns:a16="http://schemas.microsoft.com/office/drawing/2014/main" id="{D439C2BA-88FB-7FA1-E502-1878F6C90AE7}"/>
              </a:ext>
            </a:extLst>
          </p:cNvPr>
          <p:cNvSpPr txBox="1"/>
          <p:nvPr/>
        </p:nvSpPr>
        <p:spPr>
          <a:xfrm>
            <a:off x="1904420" y="6118328"/>
            <a:ext cx="10123487" cy="415498"/>
          </a:xfrm>
          <a:prstGeom prst="rect">
            <a:avLst/>
          </a:prstGeom>
          <a:noFill/>
        </p:spPr>
        <p:txBody>
          <a:bodyPr wrap="square" rtlCol="0">
            <a:spAutoFit/>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School Transport</a:t>
            </a:r>
          </a:p>
        </p:txBody>
      </p:sp>
    </p:spTree>
    <p:extLst>
      <p:ext uri="{BB962C8B-B14F-4D97-AF65-F5344CB8AC3E}">
        <p14:creationId xmlns:p14="http://schemas.microsoft.com/office/powerpoint/2010/main" val="2936829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D2BC99-2F1B-A74A-C37F-9C220AD79D3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DPS for the Provision of Passenger Transport Services.</a:t>
            </a:r>
          </a:p>
        </p:txBody>
      </p:sp>
      <p:sp>
        <p:nvSpPr>
          <p:cNvPr id="6" name="Content Placeholder 5">
            <a:extLst>
              <a:ext uri="{FF2B5EF4-FFF2-40B4-BE49-F238E27FC236}">
                <a16:creationId xmlns:a16="http://schemas.microsoft.com/office/drawing/2014/main" id="{1DA12C32-ED6A-0B8A-27AC-B42880E3AA7B}"/>
              </a:ext>
            </a:extLst>
          </p:cNvPr>
          <p:cNvSpPr txBox="1">
            <a:spLocks/>
          </p:cNvSpPr>
          <p:nvPr/>
        </p:nvSpPr>
        <p:spPr>
          <a:xfrm>
            <a:off x="838200" y="1783080"/>
            <a:ext cx="10728960" cy="4818888"/>
          </a:xfrm>
          <a:prstGeom prst="rect">
            <a:avLst/>
          </a:prstGeom>
        </p:spPr>
        <p:txBody>
          <a:bodyPr vert="horz" lIns="91440" tIns="45720" rIns="91440" bIns="45720" rtlCol="0" anchor="t">
            <a:normAutofit fontScale="70000" lnSpcReduction="20000"/>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defRPr/>
            </a:pPr>
            <a:r>
              <a:rPr lang="en-GB" b="1">
                <a:latin typeface="Arial"/>
                <a:cs typeface="Arial"/>
              </a:rPr>
              <a:t>Trends: </a:t>
            </a:r>
          </a:p>
          <a:p>
            <a:pPr marL="457200" lvl="1" indent="0">
              <a:buNone/>
              <a:defRPr/>
            </a:pPr>
            <a:r>
              <a:rPr lang="en-GB">
                <a:latin typeface="Arial"/>
                <a:cs typeface="Arial"/>
              </a:rPr>
              <a:t>An overall growth</a:t>
            </a:r>
            <a:r>
              <a:rPr kumimoji="0" lang="en-GB" sz="2400" b="0" i="0" u="none" strike="noStrike" kern="1200" cap="none" spc="0" normalizeH="0" baseline="0" noProof="0">
                <a:ln>
                  <a:noFill/>
                </a:ln>
                <a:solidFill>
                  <a:srgbClr val="08314C"/>
                </a:solidFill>
                <a:effectLst/>
                <a:uLnTx/>
                <a:uFillTx/>
                <a:latin typeface="Arial"/>
                <a:cs typeface="Arial"/>
              </a:rPr>
              <a:t> in the </a:t>
            </a:r>
            <a:r>
              <a:rPr lang="en-GB">
                <a:latin typeface="Arial"/>
                <a:cs typeface="Arial"/>
              </a:rPr>
              <a:t>number of suppliers applying to join the DPS and the number of bids per tender.</a:t>
            </a:r>
            <a:endParaRPr lang="en-GB" sz="2400" b="0" i="0" u="none" strike="noStrike" kern="1200" cap="none" spc="0" normalizeH="0" baseline="0" noProof="0">
              <a:ln>
                <a:noFill/>
              </a:ln>
              <a:solidFill>
                <a:srgbClr val="08314C"/>
              </a:solidFill>
              <a:effectLst/>
              <a:uLnTx/>
              <a:uFillTx/>
            </a:endParaRPr>
          </a:p>
          <a:p>
            <a:pPr marL="456565" marR="0" lvl="1" indent="0" algn="l" defTabSz="914355" rtl="0" eaLnBrk="1" fontAlgn="auto" latinLnBrk="0" hangingPunct="1">
              <a:lnSpc>
                <a:spcPct val="90000"/>
              </a:lnSpc>
              <a:spcBef>
                <a:spcPts val="500"/>
              </a:spcBef>
              <a:spcAft>
                <a:spcPts val="0"/>
              </a:spcAft>
              <a:buClrTx/>
              <a:buSzTx/>
              <a:buNone/>
              <a:tabLst/>
              <a:defRPr/>
            </a:pPr>
            <a:endParaRPr lang="en-GB" sz="2400" b="0" i="0" u="none" strike="noStrike" kern="1200" cap="none" spc="0" normalizeH="0" baseline="0" noProof="0">
              <a:ln>
                <a:noFill/>
              </a:ln>
              <a:solidFill>
                <a:srgbClr val="08314C"/>
              </a:solidFill>
              <a:effectLst/>
              <a:uLnTx/>
              <a:uFillTx/>
            </a:endParaRPr>
          </a:p>
          <a:p>
            <a:pPr marL="457200" lvl="1" indent="0">
              <a:buNone/>
              <a:defRPr/>
            </a:pPr>
            <a:r>
              <a:rPr lang="en-GB" b="1">
                <a:latin typeface="Arial"/>
                <a:cs typeface="Arial"/>
              </a:rPr>
              <a:t>Insurance</a:t>
            </a:r>
            <a:r>
              <a:rPr kumimoji="0" lang="en-GB" sz="2400" b="1" i="0" u="none" strike="noStrike" kern="1200" cap="none" spc="0" normalizeH="0" baseline="0" noProof="0">
                <a:ln>
                  <a:noFill/>
                </a:ln>
                <a:solidFill>
                  <a:srgbClr val="08314C"/>
                </a:solidFill>
                <a:effectLst/>
                <a:uLnTx/>
                <a:uFillTx/>
                <a:latin typeface="Arial"/>
                <a:cs typeface="Arial"/>
              </a:rPr>
              <a:t> or L</a:t>
            </a:r>
            <a:r>
              <a:rPr lang="en-GB" b="1">
                <a:latin typeface="Arial"/>
                <a:cs typeface="Arial"/>
              </a:rPr>
              <a:t>icence Documents</a:t>
            </a:r>
            <a:endParaRPr lang="en-GB" b="1"/>
          </a:p>
          <a:p>
            <a:pPr marL="1142365" lvl="2" indent="-227965">
              <a:lnSpc>
                <a:spcPct val="120000"/>
              </a:lnSpc>
              <a:buFont typeface="Wingdings" panose="020B0604020202020204" pitchFamily="34" charset="0"/>
              <a:buChar char="§"/>
              <a:defRPr/>
            </a:pPr>
            <a:r>
              <a:rPr lang="en-GB" sz="2100">
                <a:latin typeface="Arial"/>
                <a:cs typeface="Arial"/>
              </a:rPr>
              <a:t>Supplier are required to self-serve via Intend; documents should be uploaded to the ‘Company Document’ section of the account</a:t>
            </a:r>
          </a:p>
          <a:p>
            <a:pPr marL="1142365" lvl="2" indent="-227965">
              <a:lnSpc>
                <a:spcPct val="120000"/>
              </a:lnSpc>
              <a:buFont typeface="Wingdings" panose="020B0604020202020204" pitchFamily="34" charset="0"/>
              <a:buChar char="§"/>
              <a:defRPr/>
            </a:pPr>
            <a:r>
              <a:rPr lang="en-GB" sz="2100">
                <a:latin typeface="Arial"/>
                <a:cs typeface="Arial"/>
              </a:rPr>
              <a:t>Please do not ignore requests for insurance or up to date licencing information</a:t>
            </a:r>
          </a:p>
          <a:p>
            <a:pPr marL="1142365" lvl="2" indent="-227965">
              <a:lnSpc>
                <a:spcPct val="120000"/>
              </a:lnSpc>
              <a:buFont typeface="Wingdings" panose="020B0604020202020204" pitchFamily="34" charset="0"/>
              <a:buChar char="§"/>
              <a:defRPr/>
            </a:pPr>
            <a:r>
              <a:rPr lang="en-GB" sz="2100">
                <a:latin typeface="Arial"/>
                <a:cs typeface="Arial"/>
              </a:rPr>
              <a:t>Failure to provide these within specified timeframes will result in existing routes being cancelled and possibly being retendered. </a:t>
            </a:r>
          </a:p>
          <a:p>
            <a:pPr marL="457200" marR="0" lvl="1" indent="0" algn="l" defTabSz="914355" rtl="0" eaLnBrk="1" fontAlgn="auto" latinLnBrk="0" hangingPunct="1">
              <a:lnSpc>
                <a:spcPct val="90000"/>
              </a:lnSpc>
              <a:spcBef>
                <a:spcPts val="500"/>
              </a:spcBef>
              <a:spcAft>
                <a:spcPts val="0"/>
              </a:spcAft>
              <a:buClrTx/>
              <a:buSzTx/>
              <a:buNone/>
              <a:tabLst/>
              <a:defRPr/>
            </a:pPr>
            <a:endParaRPr lang="en-GB" b="1">
              <a:solidFill>
                <a:srgbClr val="08314C"/>
              </a:solidFill>
              <a:latin typeface="Arial"/>
              <a:cs typeface="Arial"/>
            </a:endParaRPr>
          </a:p>
          <a:p>
            <a:pPr marL="457200" marR="0" lvl="1" indent="0" algn="l" defTabSz="914355" rtl="0" eaLnBrk="1" fontAlgn="auto" latinLnBrk="0" hangingPunct="1">
              <a:lnSpc>
                <a:spcPct val="90000"/>
              </a:lnSpc>
              <a:spcBef>
                <a:spcPts val="500"/>
              </a:spcBef>
              <a:spcAft>
                <a:spcPts val="0"/>
              </a:spcAft>
              <a:buClrTx/>
              <a:buSzTx/>
              <a:buNone/>
              <a:tabLst/>
              <a:defRPr/>
            </a:pPr>
            <a:r>
              <a:rPr lang="en-GB" b="1">
                <a:solidFill>
                  <a:srgbClr val="08314C"/>
                </a:solidFill>
                <a:latin typeface="Arial"/>
                <a:cs typeface="Arial"/>
              </a:rPr>
              <a:t>Supplier </a:t>
            </a:r>
            <a:r>
              <a:rPr lang="en-GB" b="1">
                <a:latin typeface="Arial"/>
                <a:cs typeface="Arial"/>
              </a:rPr>
              <a:t>C</a:t>
            </a:r>
            <a:r>
              <a:rPr lang="en-GB" b="1">
                <a:solidFill>
                  <a:srgbClr val="08314C"/>
                </a:solidFill>
                <a:latin typeface="Arial"/>
                <a:cs typeface="Arial"/>
              </a:rPr>
              <a:t>ompliance</a:t>
            </a:r>
          </a:p>
          <a:p>
            <a:pPr marL="457200" marR="0" lvl="1" indent="0" algn="l" defTabSz="914355" rtl="0" eaLnBrk="1" fontAlgn="auto" latinLnBrk="0" hangingPunct="1">
              <a:lnSpc>
                <a:spcPct val="90000"/>
              </a:lnSpc>
              <a:spcBef>
                <a:spcPts val="500"/>
              </a:spcBef>
              <a:spcAft>
                <a:spcPts val="0"/>
              </a:spcAft>
              <a:buClrTx/>
              <a:buSzTx/>
              <a:buNone/>
              <a:tabLst/>
              <a:defRPr/>
            </a:pPr>
            <a:r>
              <a:rPr lang="en-GB">
                <a:solidFill>
                  <a:srgbClr val="08314C"/>
                </a:solidFill>
                <a:latin typeface="Arial"/>
                <a:cs typeface="Arial"/>
              </a:rPr>
              <a:t>Since this time last year, the </a:t>
            </a:r>
            <a:r>
              <a:rPr lang="en-GB">
                <a:latin typeface="Arial"/>
                <a:cs typeface="Arial"/>
              </a:rPr>
              <a:t>Council have issued 89 Supplier Suspensions;</a:t>
            </a:r>
            <a:endParaRPr lang="en-GB" sz="2400" b="0" i="0" u="none" strike="noStrike" kern="1200" cap="none" spc="0" normalizeH="0" baseline="0" noProof="0">
              <a:ln>
                <a:noFill/>
              </a:ln>
              <a:effectLst/>
              <a:uLnTx/>
              <a:uFillTx/>
              <a:latin typeface="Arial"/>
              <a:cs typeface="Arial"/>
            </a:endParaRPr>
          </a:p>
          <a:p>
            <a:pPr marL="1142365" lvl="2" indent="-227965">
              <a:lnSpc>
                <a:spcPct val="120000"/>
              </a:lnSpc>
              <a:buFont typeface="Wingdings" panose="020B0604020202020204" pitchFamily="34" charset="0"/>
              <a:buChar char="§"/>
              <a:defRPr/>
            </a:pPr>
            <a:r>
              <a:rPr lang="en-GB" sz="2100">
                <a:latin typeface="Arial"/>
                <a:cs typeface="Arial"/>
              </a:rPr>
              <a:t>Failure to provide licence or insurance documents</a:t>
            </a:r>
          </a:p>
          <a:p>
            <a:pPr marL="1142365" lvl="2" indent="-227965">
              <a:lnSpc>
                <a:spcPct val="120000"/>
              </a:lnSpc>
              <a:buFont typeface="Wingdings" panose="020B0604020202020204" pitchFamily="34" charset="0"/>
              <a:buChar char="§"/>
              <a:defRPr/>
            </a:pPr>
            <a:r>
              <a:rPr lang="en-GB" sz="2100">
                <a:latin typeface="Arial"/>
                <a:cs typeface="Arial"/>
              </a:rPr>
              <a:t>Not accepting a contract after submitting a winning bid</a:t>
            </a:r>
          </a:p>
          <a:p>
            <a:pPr marL="1142365" lvl="2" indent="-227965">
              <a:lnSpc>
                <a:spcPct val="120000"/>
              </a:lnSpc>
              <a:buFont typeface="Wingdings" panose="020B0604020202020204" pitchFamily="34" charset="0"/>
              <a:buChar char="§"/>
              <a:defRPr/>
            </a:pPr>
            <a:r>
              <a:rPr lang="en-GB" sz="2100">
                <a:latin typeface="Arial"/>
                <a:cs typeface="Arial"/>
              </a:rPr>
              <a:t>Handing back contracts within the first 6 months</a:t>
            </a:r>
          </a:p>
          <a:p>
            <a:pPr marL="1142365" lvl="2" indent="-227965">
              <a:lnSpc>
                <a:spcPct val="120000"/>
              </a:lnSpc>
              <a:buFont typeface="Wingdings" panose="020B0604020202020204" pitchFamily="34" charset="0"/>
              <a:buChar char="§"/>
              <a:defRPr/>
            </a:pPr>
            <a:r>
              <a:rPr lang="en-GB" sz="2100">
                <a:latin typeface="Arial"/>
                <a:cs typeface="Arial"/>
              </a:rPr>
              <a:t>Failure to notify us of legal action / traffic commissioner actions or rulings</a:t>
            </a:r>
          </a:p>
          <a:p>
            <a:pPr marL="1142365" lvl="2" indent="-227965">
              <a:lnSpc>
                <a:spcPct val="120000"/>
              </a:lnSpc>
              <a:buFont typeface="Wingdings" panose="020B0604020202020204" pitchFamily="34" charset="0"/>
              <a:buChar char="§"/>
              <a:defRPr/>
            </a:pPr>
            <a:r>
              <a:rPr lang="en-GB" sz="2100">
                <a:latin typeface="Arial"/>
                <a:cs typeface="Arial"/>
              </a:rPr>
              <a:t>Not rectifying issues related to delivery, quality, performance or management of a contract</a:t>
            </a:r>
            <a:endParaRPr lang="en-GB" sz="2100"/>
          </a:p>
        </p:txBody>
      </p:sp>
    </p:spTree>
    <p:extLst>
      <p:ext uri="{BB962C8B-B14F-4D97-AF65-F5344CB8AC3E}">
        <p14:creationId xmlns:p14="http://schemas.microsoft.com/office/powerpoint/2010/main" val="3105217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4AD5547-A29A-1308-04C5-EAEFFD2C35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8956B2-B0C1-F8D4-E9C1-7D7C808AE08E}"/>
              </a:ext>
            </a:extLst>
          </p:cNvPr>
          <p:cNvSpPr txBox="1"/>
          <p:nvPr/>
        </p:nvSpPr>
        <p:spPr>
          <a:xfrm>
            <a:off x="677466" y="2022096"/>
            <a:ext cx="10837069" cy="830997"/>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Tender Process </a:t>
            </a:r>
          </a:p>
        </p:txBody>
      </p:sp>
      <p:sp>
        <p:nvSpPr>
          <p:cNvPr id="6" name="TextBox 5">
            <a:extLst>
              <a:ext uri="{FF2B5EF4-FFF2-40B4-BE49-F238E27FC236}">
                <a16:creationId xmlns:a16="http://schemas.microsoft.com/office/drawing/2014/main" id="{C4C99EDE-AA98-9706-4D11-8D27F112D4B8}"/>
              </a:ext>
            </a:extLst>
          </p:cNvPr>
          <p:cNvSpPr txBox="1"/>
          <p:nvPr/>
        </p:nvSpPr>
        <p:spPr>
          <a:xfrm>
            <a:off x="1904420" y="6118328"/>
            <a:ext cx="10123487" cy="415498"/>
          </a:xfrm>
          <a:prstGeom prst="rect">
            <a:avLst/>
          </a:prstGeom>
          <a:noFill/>
        </p:spPr>
        <p:txBody>
          <a:bodyPr wrap="square" rtlCol="0">
            <a:spAutoFit/>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School Transport</a:t>
            </a:r>
          </a:p>
        </p:txBody>
      </p:sp>
    </p:spTree>
    <p:extLst>
      <p:ext uri="{BB962C8B-B14F-4D97-AF65-F5344CB8AC3E}">
        <p14:creationId xmlns:p14="http://schemas.microsoft.com/office/powerpoint/2010/main" val="2187081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B52C4-1C0F-004F-4C3E-5117B52108A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E910BFF-3C6F-C884-788C-91F534F061E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Tender Process </a:t>
            </a:r>
          </a:p>
        </p:txBody>
      </p:sp>
      <p:sp>
        <p:nvSpPr>
          <p:cNvPr id="6" name="Content Placeholder 5">
            <a:extLst>
              <a:ext uri="{FF2B5EF4-FFF2-40B4-BE49-F238E27FC236}">
                <a16:creationId xmlns:a16="http://schemas.microsoft.com/office/drawing/2014/main" id="{6402659C-D152-DB1E-6C59-952A176B0F2A}"/>
              </a:ext>
            </a:extLst>
          </p:cNvPr>
          <p:cNvSpPr txBox="1">
            <a:spLocks/>
          </p:cNvSpPr>
          <p:nvPr/>
        </p:nvSpPr>
        <p:spPr>
          <a:xfrm>
            <a:off x="838200" y="1825625"/>
            <a:ext cx="10515600" cy="4052661"/>
          </a:xfrm>
          <a:prstGeom prst="rect">
            <a:avLst/>
          </a:prstGeom>
        </p:spPr>
        <p:txBody>
          <a:bodyPr vert="horz" lIns="91440" tIns="45720" rIns="91440" bIns="45720" rtlCol="0" anchor="t">
            <a:normAutofit/>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All bids submitted are </a:t>
            </a:r>
            <a:r>
              <a:rPr kumimoji="0" lang="en-GB" sz="2400" b="1"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legally binding</a:t>
            </a:r>
            <a:r>
              <a:rPr kumimoji="0" lang="en-GB" sz="24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 As an operator, it’s your responsibility to ensure that any bid can be honoured, and should you be identified as the winning bidder that the bid will be accepted.</a:t>
            </a:r>
          </a:p>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b="1"/>
              <a:t>Collusive bidding is illegal</a:t>
            </a:r>
            <a:r>
              <a:rPr lang="en-GB"/>
              <a:t>, any suspected instances of collusion or attempts to distort the competition will be investigated and acted upon appropriately.</a:t>
            </a:r>
          </a:p>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Details of all the </a:t>
            </a:r>
            <a:r>
              <a:rPr lang="en-GB"/>
              <a:t>tender rules can be found on every tender published via InTend, with the full requirement of the route included within the tender documentation. </a:t>
            </a:r>
          </a:p>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GB"/>
              <a:t>If unsure on any of details, please use the correspondence function on InTend relating to specific tenders. </a:t>
            </a:r>
          </a:p>
        </p:txBody>
      </p:sp>
    </p:spTree>
    <p:extLst>
      <p:ext uri="{BB962C8B-B14F-4D97-AF65-F5344CB8AC3E}">
        <p14:creationId xmlns:p14="http://schemas.microsoft.com/office/powerpoint/2010/main" val="2760867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E36B2-25F8-6368-43DF-DC2D41E777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436A30-67C2-310A-A745-F82CBFF11E4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355" rtl="0" eaLnBrk="1" latinLnBrk="0" hangingPunct="1">
              <a:lnSpc>
                <a:spcPct val="90000"/>
              </a:lnSpc>
              <a:spcBef>
                <a:spcPct val="0"/>
              </a:spcBef>
              <a:buNone/>
              <a:defRPr sz="4400" b="1" kern="1200">
                <a:solidFill>
                  <a:srgbClr val="08314C"/>
                </a:solidFill>
                <a:latin typeface="Arial" panose="020B0604020202020204" pitchFamily="34" charset="0"/>
                <a:ea typeface="+mj-ea"/>
                <a:cs typeface="Arial" panose="020B0604020202020204" pitchFamily="34" charset="0"/>
              </a:defRPr>
            </a:lvl1pPr>
          </a:lstStyle>
          <a:p>
            <a:pPr marL="0" marR="0" lvl="0" indent="0" algn="l" defTabSz="914355"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rgbClr val="08314C"/>
                </a:solidFill>
                <a:effectLst/>
                <a:uLnTx/>
                <a:uFillTx/>
                <a:latin typeface="Arial" panose="020B0604020202020204" pitchFamily="34" charset="0"/>
                <a:ea typeface="+mj-ea"/>
                <a:cs typeface="Arial" panose="020B0604020202020204" pitchFamily="34" charset="0"/>
              </a:rPr>
              <a:t>Tender Process</a:t>
            </a:r>
          </a:p>
        </p:txBody>
      </p:sp>
      <p:sp>
        <p:nvSpPr>
          <p:cNvPr id="6" name="Content Placeholder 5">
            <a:extLst>
              <a:ext uri="{FF2B5EF4-FFF2-40B4-BE49-F238E27FC236}">
                <a16:creationId xmlns:a16="http://schemas.microsoft.com/office/drawing/2014/main" id="{E43EFCED-2DFC-D5A3-045C-18E8E3734205}"/>
              </a:ext>
            </a:extLst>
          </p:cNvPr>
          <p:cNvSpPr txBox="1">
            <a:spLocks/>
          </p:cNvSpPr>
          <p:nvPr/>
        </p:nvSpPr>
        <p:spPr>
          <a:xfrm>
            <a:off x="838200" y="1524001"/>
            <a:ext cx="10515600" cy="4635500"/>
          </a:xfrm>
          <a:prstGeom prst="rect">
            <a:avLst/>
          </a:prstGeom>
        </p:spPr>
        <p:txBody>
          <a:bodyPr vert="horz" lIns="91440" tIns="45720" rIns="91440" bIns="45720" rtlCol="0" anchor="t">
            <a:normAutofit fontScale="92500" lnSpcReduction="20000"/>
          </a:bodyPr>
          <a:lst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rgbClr val="08314C"/>
                </a:solidFill>
                <a:latin typeface="Arial" panose="020B0604020202020204" pitchFamily="34" charset="0"/>
                <a:ea typeface="+mn-ea"/>
                <a:cs typeface="Arial" panose="020B0604020202020204" pitchFamily="34" charset="0"/>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rgbClr val="08314C"/>
                </a:solidFill>
                <a:latin typeface="Arial" panose="020B0604020202020204" pitchFamily="34" charset="0"/>
                <a:ea typeface="+mn-ea"/>
                <a:cs typeface="Arial" panose="020B0604020202020204" pitchFamily="34" charset="0"/>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rgbClr val="08314C"/>
                </a:solidFill>
                <a:latin typeface="Arial" panose="020B0604020202020204" pitchFamily="34" charset="0"/>
                <a:ea typeface="+mn-ea"/>
                <a:cs typeface="Arial" panose="020B0604020202020204" pitchFamily="34" charset="0"/>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rgbClr val="08314C"/>
                </a:solidFill>
                <a:latin typeface="Arial" panose="020B0604020202020204" pitchFamily="34" charset="0"/>
                <a:ea typeface="+mn-ea"/>
                <a:cs typeface="Arial" panose="020B0604020202020204" pitchFamily="34" charset="0"/>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If awarded a contract,  the route should be operated in accordance with the contract specification unless agreed by the Council in writing and invoices should only be submitted for services delivered. This means you must not:</a:t>
            </a:r>
          </a:p>
          <a:p>
            <a:pPr lvl="2">
              <a:defRPr/>
            </a:pPr>
            <a:r>
              <a:rPr lang="en-GB" sz="2400"/>
              <a:t>Merge routes with existing routes that you operate, whilst continuing to invoice for two separate routes.</a:t>
            </a:r>
          </a:p>
          <a:p>
            <a:pPr lvl="2">
              <a:defRPr/>
            </a:pPr>
            <a:r>
              <a:rPr kumimoji="0" lang="en-GB" sz="240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Move passengers onto different routes that you operate.</a:t>
            </a:r>
          </a:p>
          <a:p>
            <a:pPr lvl="2">
              <a:defRPr/>
            </a:pPr>
            <a:r>
              <a:rPr lang="en-GB" sz="2400"/>
              <a:t>Transport passengers to any destination other than those specified on the route schedule (e.g. after school clubs, parent’s new address).</a:t>
            </a:r>
          </a:p>
          <a:p>
            <a:pPr marL="914354" lvl="2" indent="0">
              <a:buNone/>
              <a:defRPr/>
            </a:pPr>
            <a:endParaRPr kumimoji="0" lang="en-GB" b="0"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endParaRPr>
          </a:p>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600" b="1"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Failure to inform the Council of any of these changes may result in the Council issuing a suspension, termination notice and/or raising a credit note to recuperate all losses.</a:t>
            </a:r>
          </a:p>
          <a:p>
            <a:pPr marL="685766" marR="0" lvl="1" indent="-228589" algn="l" defTabSz="914355"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600" b="1" i="0" u="none" strike="noStrike" kern="1200" cap="none" spc="0" normalizeH="0" baseline="0" noProof="0">
                <a:ln>
                  <a:noFill/>
                </a:ln>
                <a:solidFill>
                  <a:srgbClr val="08314C"/>
                </a:solidFill>
                <a:effectLst/>
                <a:uLnTx/>
                <a:uFillTx/>
                <a:latin typeface="Arial" panose="020B0604020202020204" pitchFamily="34" charset="0"/>
                <a:ea typeface="+mn-ea"/>
                <a:cs typeface="Arial" panose="020B0604020202020204" pitchFamily="34" charset="0"/>
              </a:rPr>
              <a:t>You will not be reimbursed for any additional costs associated with unapproved changes to a route.</a:t>
            </a:r>
          </a:p>
        </p:txBody>
      </p:sp>
    </p:spTree>
    <p:extLst>
      <p:ext uri="{BB962C8B-B14F-4D97-AF65-F5344CB8AC3E}">
        <p14:creationId xmlns:p14="http://schemas.microsoft.com/office/powerpoint/2010/main" val="46750211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Slide-Deck Ed copy AUG 2023" id="{29AFD8F9-2CEA-4F72-A048-DF9D47640A45}" vid="{3490478A-5C6A-49E7-8299-D279BD059A6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_x0020_Name xmlns="529dbede-9a21-4c98-bd25-561eb1d7c03a" xsi:nil="true"/>
    <Project_x0020_Tag10 xmlns="529dbede-9a21-4c98-bd25-561eb1d7c03a" xsi:nil="true"/>
    <Project_x0020_Tag2 xmlns="529dbede-9a21-4c98-bd25-561eb1d7c03a" xsi:nil="true"/>
    <Project_x0020_Tag8 xmlns="529dbede-9a21-4c98-bd25-561eb1d7c03a" xsi:nil="true"/>
    <Project_x0020_Tag5 xmlns="529dbede-9a21-4c98-bd25-561eb1d7c03a" xsi:nil="true"/>
    <Project_x0020_Number xmlns="529dbede-9a21-4c98-bd25-561eb1d7c03a" xsi:nil="true"/>
    <Project_x0020_Tag1 xmlns="529dbede-9a21-4c98-bd25-561eb1d7c03a" xsi:nil="true"/>
    <Project_x0020_Tag4 xmlns="529dbede-9a21-4c98-bd25-561eb1d7c03a" xsi:nil="true"/>
    <Project_x0020_Tag7 xmlns="529dbede-9a21-4c98-bd25-561eb1d7c03a" xsi:nil="true"/>
    <lcf76f155ced4ddcb4097134ff3c332f xmlns="529dbede-9a21-4c98-bd25-561eb1d7c03a">
      <Terms xmlns="http://schemas.microsoft.com/office/infopath/2007/PartnerControls"/>
    </lcf76f155ced4ddcb4097134ff3c332f>
    <Project_x0020_Tag3 xmlns="529dbede-9a21-4c98-bd25-561eb1d7c03a" xsi:nil="true"/>
    <Project_x0020_Tag6 xmlns="529dbede-9a21-4c98-bd25-561eb1d7c03a" xsi:nil="true"/>
    <Project_x0020_Tag9 xmlns="529dbede-9a21-4c98-bd25-561eb1d7c0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588EB135B82F41965EF439C25644A0" ma:contentTypeVersion="27" ma:contentTypeDescription="Create a new document." ma:contentTypeScope="" ma:versionID="742acff8aba0999753304b5e5b0695fc">
  <xsd:schema xmlns:xsd="http://www.w3.org/2001/XMLSchema" xmlns:xs="http://www.w3.org/2001/XMLSchema" xmlns:p="http://schemas.microsoft.com/office/2006/metadata/properties" xmlns:ns2="529dbede-9a21-4c98-bd25-561eb1d7c03a" xmlns:ns3="1d81dfde-83e5-4469-8ef6-137e5146d5b2" targetNamespace="http://schemas.microsoft.com/office/2006/metadata/properties" ma:root="true" ma:fieldsID="4afbd1d32b5324d206cc477718e6fca8" ns2:_="" ns3:_="">
    <xsd:import namespace="529dbede-9a21-4c98-bd25-561eb1d7c03a"/>
    <xsd:import namespace="1d81dfde-83e5-4469-8ef6-137e5146d5b2"/>
    <xsd:element name="properties">
      <xsd:complexType>
        <xsd:sequence>
          <xsd:element name="documentManagement">
            <xsd:complexType>
              <xsd:all>
                <xsd:element ref="ns2:Project_x0020_Name" minOccurs="0"/>
                <xsd:element ref="ns2:Project_x0020_Number" minOccurs="0"/>
                <xsd:element ref="ns2:Project_x0020_Tag1" minOccurs="0"/>
                <xsd:element ref="ns2:Project_x0020_Tag10" minOccurs="0"/>
                <xsd:element ref="ns2:Project_x0020_Tag2" minOccurs="0"/>
                <xsd:element ref="ns2:Project_x0020_Tag3" minOccurs="0"/>
                <xsd:element ref="ns2:Project_x0020_Tag4" minOccurs="0"/>
                <xsd:element ref="ns2:Project_x0020_Tag5" minOccurs="0"/>
                <xsd:element ref="ns2:Project_x0020_Tag6" minOccurs="0"/>
                <xsd:element ref="ns2:Project_x0020_Tag7" minOccurs="0"/>
                <xsd:element ref="ns2:Project_x0020_Tag8" minOccurs="0"/>
                <xsd:element ref="ns2:Project_x0020_Tag9"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dbede-9a21-4c98-bd25-561eb1d7c03a" elementFormDefault="qualified">
    <xsd:import namespace="http://schemas.microsoft.com/office/2006/documentManagement/types"/>
    <xsd:import namespace="http://schemas.microsoft.com/office/infopath/2007/PartnerControls"/>
    <xsd:element name="Project_x0020_Name" ma:index="8" nillable="true" ma:displayName="Project Name" ma:internalName="Project_x0020_Name">
      <xsd:simpleType>
        <xsd:restriction base="dms:Text">
          <xsd:maxLength value="255"/>
        </xsd:restriction>
      </xsd:simpleType>
    </xsd:element>
    <xsd:element name="Project_x0020_Number" ma:index="9" nillable="true" ma:displayName="Project Number" ma:internalName="Project_x0020_Number">
      <xsd:simpleType>
        <xsd:restriction base="dms:Text">
          <xsd:maxLength value="255"/>
        </xsd:restriction>
      </xsd:simpleType>
    </xsd:element>
    <xsd:element name="Project_x0020_Tag1" ma:index="10" nillable="true" ma:displayName="Project Tag1" ma:internalName="Project_x0020_Tag1">
      <xsd:simpleType>
        <xsd:restriction base="dms:Text">
          <xsd:maxLength value="255"/>
        </xsd:restriction>
      </xsd:simpleType>
    </xsd:element>
    <xsd:element name="Project_x0020_Tag10" ma:index="11" nillable="true" ma:displayName="Project Tag10" ma:internalName="Project_x0020_Tag10">
      <xsd:simpleType>
        <xsd:restriction base="dms:Text">
          <xsd:maxLength value="255"/>
        </xsd:restriction>
      </xsd:simpleType>
    </xsd:element>
    <xsd:element name="Project_x0020_Tag2" ma:index="12" nillable="true" ma:displayName="Project Tag2" ma:internalName="Project_x0020_Tag2">
      <xsd:simpleType>
        <xsd:restriction base="dms:Text">
          <xsd:maxLength value="255"/>
        </xsd:restriction>
      </xsd:simpleType>
    </xsd:element>
    <xsd:element name="Project_x0020_Tag3" ma:index="13" nillable="true" ma:displayName="Project Tag3" ma:internalName="Project_x0020_Tag3">
      <xsd:simpleType>
        <xsd:restriction base="dms:Text">
          <xsd:maxLength value="255"/>
        </xsd:restriction>
      </xsd:simpleType>
    </xsd:element>
    <xsd:element name="Project_x0020_Tag4" ma:index="14" nillable="true" ma:displayName="Project Tag4" ma:internalName="Project_x0020_Tag4">
      <xsd:simpleType>
        <xsd:restriction base="dms:Text">
          <xsd:maxLength value="255"/>
        </xsd:restriction>
      </xsd:simpleType>
    </xsd:element>
    <xsd:element name="Project_x0020_Tag5" ma:index="15" nillable="true" ma:displayName="Project Tag5" ma:internalName="Project_x0020_Tag5">
      <xsd:simpleType>
        <xsd:restriction base="dms:Text">
          <xsd:maxLength value="255"/>
        </xsd:restriction>
      </xsd:simpleType>
    </xsd:element>
    <xsd:element name="Project_x0020_Tag6" ma:index="16" nillable="true" ma:displayName="Project Tag6" ma:internalName="Project_x0020_Tag6">
      <xsd:simpleType>
        <xsd:restriction base="dms:Text">
          <xsd:maxLength value="255"/>
        </xsd:restriction>
      </xsd:simpleType>
    </xsd:element>
    <xsd:element name="Project_x0020_Tag7" ma:index="17" nillable="true" ma:displayName="Project Tag7" ma:internalName="Project_x0020_Tag7">
      <xsd:simpleType>
        <xsd:restriction base="dms:Text">
          <xsd:maxLength value="255"/>
        </xsd:restriction>
      </xsd:simpleType>
    </xsd:element>
    <xsd:element name="Project_x0020_Tag8" ma:index="18" nillable="true" ma:displayName="Project Tag8" ma:internalName="Project_x0020_Tag8">
      <xsd:simpleType>
        <xsd:restriction base="dms:Text">
          <xsd:maxLength value="255"/>
        </xsd:restriction>
      </xsd:simpleType>
    </xsd:element>
    <xsd:element name="Project_x0020_Tag9" ma:index="19" nillable="true" ma:displayName="Project Tag9" ma:internalName="Project_x0020_Tag9">
      <xsd:simpleType>
        <xsd:restriction base="dms:Text">
          <xsd:maxLength value="255"/>
        </xsd:restriction>
      </xsd:simple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DateTaken" ma:index="33" nillable="true" ma:displayName="MediaServiceDateTaken" ma:hidden="true" ma:indexed="true" ma:internalName="MediaServiceDateTaken" ma:readOnly="true">
      <xsd:simpleType>
        <xsd:restriction base="dms:Text"/>
      </xsd:simpleType>
    </xsd:element>
    <xsd:element name="MediaLengthInSeconds" ma:index="3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81dfde-83e5-4469-8ef6-137e5146d5b2"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ADB5E8-F659-4A3D-B64E-55B16C95A81B}">
  <ds:schemaRefs>
    <ds:schemaRef ds:uri="http://purl.org/dc/elements/1.1/"/>
    <ds:schemaRef ds:uri="http://schemas.microsoft.com/office/2006/documentManagement/types"/>
    <ds:schemaRef ds:uri="529dbede-9a21-4c98-bd25-561eb1d7c03a"/>
    <ds:schemaRef ds:uri="http://purl.org/dc/dcmitype/"/>
    <ds:schemaRef ds:uri="http://schemas.microsoft.com/office/2006/metadata/properties"/>
    <ds:schemaRef ds:uri="1d81dfde-83e5-4469-8ef6-137e5146d5b2"/>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A207C383-F533-4A3F-B4F7-30C4EA9D57B6}">
  <ds:schemaRefs>
    <ds:schemaRef ds:uri="http://schemas.microsoft.com/sharepoint/v3/contenttype/forms"/>
  </ds:schemaRefs>
</ds:datastoreItem>
</file>

<file path=customXml/itemProps3.xml><?xml version="1.0" encoding="utf-8"?>
<ds:datastoreItem xmlns:ds="http://schemas.openxmlformats.org/officeDocument/2006/customXml" ds:itemID="{4A3A43D1-0E77-4278-A6E3-F66AF9AA0EA0}">
  <ds:schemaRefs>
    <ds:schemaRef ds:uri="1d81dfde-83e5-4469-8ef6-137e5146d5b2"/>
    <ds:schemaRef ds:uri="529dbede-9a21-4c98-bd25-561eb1d7c0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2440</Words>
  <Application>Microsoft Office PowerPoint</Application>
  <PresentationFormat>Widescreen</PresentationFormat>
  <Paragraphs>236</Paragraphs>
  <Slides>19</Slides>
  <Notes>19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Aptos</vt:lpstr>
      <vt:lpstr>Arial</vt:lpstr>
      <vt:lpstr>Calibri</vt:lpstr>
      <vt:lpstr>Gill Sans MT</vt:lpstr>
      <vt:lpstr>Wingdings</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Powell, Rhys</dc:creator>
  <cp:lastModifiedBy>Ricketts, Jayne</cp:lastModifiedBy>
  <cp:revision>2</cp:revision>
  <dcterms:created xsi:type="dcterms:W3CDTF">2025-01-06T11:08:42Z</dcterms:created>
  <dcterms:modified xsi:type="dcterms:W3CDTF">2025-05-22T09:19:19Z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0x010100DC588EB135B82F41965EF439C25644A0</vt:lpwstr>
  </property>
  <property fmtid="{D5CDD505-2E9C-101B-9397-08002B2CF9AE}" pid="3" name="Project">
    <vt:lpwstr/>
  </property>
  <property fmtid="{D5CDD505-2E9C-101B-9397-08002B2CF9AE}" pid="4" name="Document_x0020_Type">
    <vt:lpwstr/>
  </property>
  <property fmtid="{D5CDD505-2E9C-101B-9397-08002B2CF9AE}" pid="5" name="MediaServiceImageTags">
    <vt:lpwstr/>
  </property>
  <property fmtid="{D5CDD505-2E9C-101B-9397-08002B2CF9AE}" pid="6" name="p0d8195855fa43a683a636204937a661">
    <vt:lpwstr/>
  </property>
  <property fmtid="{D5CDD505-2E9C-101B-9397-08002B2CF9AE}" pid="7" name="hc632fe273cb498aa970207d30c3b1d8">
    <vt:lpwstr/>
  </property>
  <property fmtid="{D5CDD505-2E9C-101B-9397-08002B2CF9AE}" pid="8" name="TaxCatchAll">
    <vt:lpwstr/>
  </property>
  <property fmtid="{D5CDD505-2E9C-101B-9397-08002B2CF9AE}" pid="9" name="Document Type">
    <vt:lpwstr/>
  </property>
</Properties>
</file>