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76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4424A-61C3-113A-3344-74EC585C31B9}" v="10" dt="2025-01-28T16:03:34.611"/>
    <p1510:client id="{70F7FF7B-E796-BC47-CCC5-29DEB8B06C16}" v="19" dt="2025-01-28T16:06:11.758"/>
    <p1510:client id="{9B55A853-E865-7FD1-DCBE-1CAB071AD7AB}" v="160" dt="2025-01-28T14:57:49.849"/>
    <p1510:client id="{EEA2BC40-FE20-B061-918B-37ABDE4109E9}" v="149" dt="2025-01-28T15:59:34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468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0025B0-B379-1004-120F-291B3900F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76209-312B-5D69-638F-4AF2D2D808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FB422-4992-3349-9D1A-0DF13A5ACED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A6EE3-0809-668D-99D8-40AD31735A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AF9AB-5C8D-8B44-77A3-DD2996297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1E97-F75B-E84E-B071-BDBB79EC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3333-7D64-4D5D-91DA-3A726FEE3CA5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152DE-66F8-4F3D-90C1-9FA2C90F4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52DE-66F8-4F3D-90C1-9FA2C90F4C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1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52DE-66F8-4F3D-90C1-9FA2C90F4C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9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52DE-66F8-4F3D-90C1-9FA2C90F4C59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9" y="1119568"/>
            <a:ext cx="1337475" cy="18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5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52DE-66F8-4F3D-90C1-9FA2C90F4C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2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53187"/>
            <a:ext cx="10363200" cy="99508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76867"/>
            <a:ext cx="8534400" cy="5042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1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2695"/>
            <a:ext cx="10972800" cy="4785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924" y="1913383"/>
            <a:ext cx="11399520" cy="1125682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7765" y="2897842"/>
            <a:ext cx="8525436" cy="587935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3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3031"/>
            <a:ext cx="5384800" cy="4777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83031"/>
            <a:ext cx="5384800" cy="4777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7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8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3903"/>
            <a:ext cx="10972800" cy="497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69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kefreehampshire.co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smokes?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smokes?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645" y="1567544"/>
            <a:ext cx="109866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/>
              <a:t>Question 7</a:t>
            </a:r>
          </a:p>
          <a:p>
            <a:r>
              <a:rPr lang="en-GB" altLang="en-US" sz="2800" dirty="0"/>
              <a:t>What is the estimated cost of smoking to health and social care in Hampshire?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645" y="3162665"/>
            <a:ext cx="10979687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/>
              <a:t>Answer</a:t>
            </a:r>
          </a:p>
          <a:p>
            <a:r>
              <a:rPr lang="en-GB" sz="2800" dirty="0">
                <a:ea typeface="+mn-lt"/>
                <a:cs typeface="+mn-lt"/>
              </a:rPr>
              <a:t>Around £67.3 million annually. This includes the cost of treating smoking-related diseases and providing social care.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7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reasons people start smoking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6312"/>
            <a:ext cx="10970791" cy="4494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sz="2800" dirty="0"/>
              <a:t>Curiosity</a:t>
            </a:r>
          </a:p>
          <a:p>
            <a:r>
              <a:rPr lang="en-GB" altLang="en-US" sz="2800" dirty="0"/>
              <a:t>Peer pressure</a:t>
            </a:r>
          </a:p>
          <a:p>
            <a:r>
              <a:rPr lang="en-GB" altLang="en-US" sz="2800" dirty="0"/>
              <a:t>Media influence</a:t>
            </a:r>
          </a:p>
          <a:p>
            <a:r>
              <a:rPr lang="en-GB" altLang="en-US" sz="2800" dirty="0"/>
              <a:t>Family members smoke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Stress and family problems (the belief that smoking can reduce stress is a common myth)</a:t>
            </a:r>
          </a:p>
          <a:p>
            <a:r>
              <a:rPr lang="en-GB" altLang="en-US" sz="2800" dirty="0"/>
              <a:t>Under the influence of alcohol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403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Reasons people find it hard to quit smoking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6312"/>
            <a:ext cx="10965226" cy="4157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sz="2800" dirty="0">
                <a:latin typeface="Helvetica"/>
                <a:cs typeface="Helvetica"/>
              </a:rPr>
              <a:t>They are addicted to the nicotine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They use it as a way to cope with problems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They don’t know how to stop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They think they have too much stress in their lives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They think they will quit ‘later’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They don’t know the benefits of stopping/risks of smoking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94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Reasons why people would stop smoking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2695"/>
            <a:ext cx="8229600" cy="42809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sz="2800" dirty="0"/>
              <a:t>Improved health and fitness</a:t>
            </a:r>
          </a:p>
          <a:p>
            <a:r>
              <a:rPr lang="en-GB" altLang="en-US" sz="2800" dirty="0"/>
              <a:t>More money </a:t>
            </a:r>
          </a:p>
          <a:p>
            <a:r>
              <a:rPr lang="en-GB" altLang="en-US" sz="2800" dirty="0"/>
              <a:t>They’ll smell fresher</a:t>
            </a:r>
          </a:p>
          <a:p>
            <a:r>
              <a:rPr lang="en-GB" altLang="en-US" sz="2800" dirty="0"/>
              <a:t>Better concentration 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More control over emotions and mood	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More control over own wellbeing</a:t>
            </a:r>
            <a:endParaRPr lang="en-GB" altLang="en-US" sz="2800" dirty="0">
              <a:cs typeface="Helvetica"/>
            </a:endParaRPr>
          </a:p>
          <a:p>
            <a:r>
              <a:rPr lang="en-GB" altLang="en-US" sz="2800" dirty="0"/>
              <a:t>Reduced risk of illness in later life</a:t>
            </a:r>
          </a:p>
          <a:p>
            <a:endParaRPr lang="en-GB" alt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52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people stop smoking?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sz="2800" dirty="0">
                <a:latin typeface="Helvetica"/>
                <a:cs typeface="Helvetica"/>
              </a:rPr>
              <a:t>Use Hampshire Stop Smoking Services (see </a:t>
            </a:r>
            <a:r>
              <a:rPr lang="en-GB" sz="2800" dirty="0">
                <a:latin typeface="Helvetica"/>
                <a:cs typeface="Helvetica"/>
                <a:hlinkClick r:id="rId3"/>
              </a:rPr>
              <a:t>www.smokefreehampshire.co.uk</a:t>
            </a:r>
            <a:r>
              <a:rPr lang="en-GB" sz="2800" dirty="0">
                <a:latin typeface="Helvetica"/>
                <a:cs typeface="Helvetica"/>
              </a:rPr>
              <a:t>)</a:t>
            </a:r>
            <a:endParaRPr lang="en-GB" dirty="0">
              <a:cs typeface="Helvetica"/>
            </a:endParaRPr>
          </a:p>
          <a:p>
            <a:pPr>
              <a:defRPr/>
            </a:pPr>
            <a:r>
              <a:rPr lang="en-GB" sz="2800" dirty="0"/>
              <a:t>Use online support</a:t>
            </a:r>
          </a:p>
          <a:p>
            <a:pPr>
              <a:defRPr/>
            </a:pPr>
            <a:r>
              <a:rPr lang="en-GB" sz="2800" dirty="0">
                <a:latin typeface="Helvetica"/>
                <a:cs typeface="Helvetica"/>
              </a:rPr>
              <a:t>Use nicotine replacement therapy such as patches/gum</a:t>
            </a:r>
          </a:p>
          <a:p>
            <a:pPr>
              <a:defRPr/>
            </a:pPr>
            <a:r>
              <a:rPr lang="en-GB" sz="2800" dirty="0"/>
              <a:t>Consider switching to an electronic cigarette</a:t>
            </a:r>
          </a:p>
          <a:p>
            <a:pPr>
              <a:defRPr/>
            </a:pPr>
            <a:r>
              <a:rPr lang="en-GB" sz="2800" dirty="0"/>
              <a:t>Gain support from family and friends</a:t>
            </a:r>
          </a:p>
          <a:p>
            <a:pPr>
              <a:defRPr/>
            </a:pPr>
            <a:r>
              <a:rPr lang="en-GB" sz="2800" dirty="0"/>
              <a:t>Visit a doctor/health professional</a:t>
            </a:r>
          </a:p>
          <a:p>
            <a:pPr>
              <a:defRPr/>
            </a:pPr>
            <a:r>
              <a:rPr lang="en-GB" sz="2800" dirty="0"/>
              <a:t>Focus on the benefits of quitting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9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4010"/>
            <a:ext cx="10972800" cy="860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Helvetica"/>
                <a:cs typeface="Helvetica"/>
              </a:rPr>
              <a:t>To help young people understand the reasons why people smoke and approaches they could use to stop smoking.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1A0DFE-FC39-2C6C-3A2F-13D6D0CAB79D}"/>
              </a:ext>
            </a:extLst>
          </p:cNvPr>
          <p:cNvSpPr txBox="1">
            <a:spLocks/>
          </p:cNvSpPr>
          <p:nvPr/>
        </p:nvSpPr>
        <p:spPr>
          <a:xfrm>
            <a:off x="609600" y="2241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6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Learning outcomes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980463-87C3-2EC4-8AD2-AFDCD76026C5}"/>
              </a:ext>
            </a:extLst>
          </p:cNvPr>
          <p:cNvSpPr txBox="1">
            <a:spLocks/>
          </p:cNvSpPr>
          <p:nvPr/>
        </p:nvSpPr>
        <p:spPr>
          <a:xfrm>
            <a:off x="605425" y="3372245"/>
            <a:ext cx="10983238" cy="2582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Helvetica"/>
                <a:cs typeface="Helvetica"/>
              </a:rPr>
              <a:t>To help young people understand the reasons why people smoke and approaches they could use to stop smoking.</a:t>
            </a:r>
          </a:p>
          <a:p>
            <a:pPr>
              <a:defRPr/>
            </a:pPr>
            <a:r>
              <a:rPr lang="en-GB" dirty="0">
                <a:latin typeface="Helvetica"/>
                <a:cs typeface="Helvetica"/>
              </a:rPr>
              <a:t>Explain how daily life might be for a young smoker.</a:t>
            </a:r>
            <a:endParaRPr lang="en-GB" dirty="0">
              <a:cs typeface="Helvetica"/>
            </a:endParaRPr>
          </a:p>
          <a:p>
            <a:pPr>
              <a:defRPr/>
            </a:pPr>
            <a:r>
              <a:rPr lang="en-GB" dirty="0">
                <a:latin typeface="Helvetica"/>
                <a:cs typeface="Helvetica"/>
              </a:rPr>
              <a:t>State some of the local and national statistics around smoking.</a:t>
            </a:r>
          </a:p>
          <a:p>
            <a:pPr>
              <a:defRPr/>
            </a:pPr>
            <a:r>
              <a:rPr lang="en-GB" dirty="0">
                <a:latin typeface="Helvetica"/>
                <a:cs typeface="Helvetica"/>
              </a:rPr>
              <a:t>Give reasons that some people smoke .</a:t>
            </a:r>
            <a:endParaRPr lang="en-GB" dirty="0">
              <a:cs typeface="Helvetica"/>
            </a:endParaRPr>
          </a:p>
          <a:p>
            <a:pPr>
              <a:defRPr/>
            </a:pPr>
            <a:r>
              <a:rPr lang="en-GB" dirty="0">
                <a:latin typeface="Helvetica"/>
                <a:cs typeface="Helvetica"/>
              </a:rPr>
              <a:t>Give examples of how people can stop smoking.</a:t>
            </a:r>
            <a:endParaRPr lang="en-GB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272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day in the life of a smoker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GB" sz="2800" dirty="0">
                <a:latin typeface="Helvetica"/>
                <a:cs typeface="Helvetica"/>
              </a:rPr>
              <a:t>In groups, draw or write a short timeline for a day in the life of a smoker.</a:t>
            </a:r>
          </a:p>
          <a:p>
            <a:pPr marL="0" indent="0">
              <a:buNone/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GB" sz="2800" dirty="0"/>
              <a:t>Think about cravings, cost, health and relationships.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01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Who smokes?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250" y="1567544"/>
            <a:ext cx="10975977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>
                <a:latin typeface="Helvetica"/>
                <a:cs typeface="Helvetica"/>
              </a:rPr>
              <a:t>Question 1</a:t>
            </a:r>
            <a:endParaRPr lang="en-GB" altLang="en-US" sz="2800" dirty="0">
              <a:latin typeface="Helvetica"/>
              <a:cs typeface="Helvetica"/>
            </a:endParaRPr>
          </a:p>
          <a:p>
            <a:r>
              <a:rPr lang="en-GB" altLang="en-US" sz="2800" dirty="0">
                <a:latin typeface="Helvetica"/>
                <a:cs typeface="Helvetica"/>
              </a:rPr>
              <a:t>In 2023, what percentage of adults in England reported smoking?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250" y="3162665"/>
            <a:ext cx="10974432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>
                <a:latin typeface="Helvetica" pitchFamily="2" charset="0"/>
              </a:rPr>
              <a:t>Answer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In 2023, 11.9% of adults reported smoking, compared with 22% in 2006 and 39% in 1980.</a:t>
            </a:r>
          </a:p>
        </p:txBody>
      </p:sp>
    </p:spTree>
    <p:extLst>
      <p:ext uri="{BB962C8B-B14F-4D97-AF65-F5344CB8AC3E}">
        <p14:creationId xmlns:p14="http://schemas.microsoft.com/office/powerpoint/2010/main" val="37556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smokes?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250" y="1567544"/>
            <a:ext cx="1097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/>
              <a:t>Question 2</a:t>
            </a:r>
          </a:p>
          <a:p>
            <a:r>
              <a:rPr lang="en-GB" altLang="en-US" sz="2800" dirty="0"/>
              <a:t>What percentage of adults who are or were regular smokers began smoking in adulthood?</a:t>
            </a:r>
            <a:endParaRPr lang="en-GB" altLang="en-US" sz="2800" dirty="0">
              <a:latin typeface="Helvetic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645" y="3162665"/>
            <a:ext cx="10987337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>
                <a:latin typeface="Helvetica" pitchFamily="2" charset="0"/>
              </a:rPr>
              <a:t>Answer</a:t>
            </a:r>
          </a:p>
          <a:p>
            <a:r>
              <a:rPr lang="en-GB" altLang="en-US" sz="2800" dirty="0">
                <a:latin typeface="Helvetica"/>
                <a:cs typeface="Helvetica"/>
              </a:rPr>
              <a:t>Approximately 30% of people who are or have been regular smokers began smoking during adulthood (18 and over). Around 70% began smoking before they were 18.</a:t>
            </a:r>
          </a:p>
        </p:txBody>
      </p:sp>
    </p:spTree>
    <p:extLst>
      <p:ext uri="{BB962C8B-B14F-4D97-AF65-F5344CB8AC3E}">
        <p14:creationId xmlns:p14="http://schemas.microsoft.com/office/powerpoint/2010/main" val="32942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smokes?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646" y="1567544"/>
            <a:ext cx="10984004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/>
              <a:t>Question 3</a:t>
            </a:r>
          </a:p>
          <a:p>
            <a:r>
              <a:rPr lang="en-GB" altLang="en-US" sz="2800" dirty="0"/>
              <a:t>Of young people aged 11-15, what percentage have </a:t>
            </a:r>
            <a:r>
              <a:rPr lang="en-GB" altLang="en-US" sz="2800" b="1" dirty="0"/>
              <a:t>NOT</a:t>
            </a:r>
            <a:r>
              <a:rPr lang="en-GB" altLang="en-US" sz="2800" dirty="0"/>
              <a:t> tried smoking?</a:t>
            </a:r>
            <a:endParaRPr lang="en-GB" altLang="en-US" sz="2800" dirty="0">
              <a:latin typeface="Helvetic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646" y="3162665"/>
            <a:ext cx="10980482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>
                <a:latin typeface="Helvetica" pitchFamily="2" charset="0"/>
              </a:rPr>
              <a:t>Answer</a:t>
            </a:r>
          </a:p>
          <a:p>
            <a:r>
              <a:rPr lang="en-GB" altLang="en-US" sz="2800" dirty="0"/>
              <a:t>Approximately 89% of 11-15 year olds have </a:t>
            </a:r>
            <a:r>
              <a:rPr lang="en-GB" altLang="en-US" sz="2800" b="1" dirty="0"/>
              <a:t>NOT </a:t>
            </a:r>
            <a:r>
              <a:rPr lang="en-GB" altLang="en-US" sz="2800" dirty="0"/>
              <a:t>tried smoking, according to 2023 data.</a:t>
            </a:r>
            <a:endParaRPr lang="en-GB" altLang="en-US" sz="28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312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smokes?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644" y="1567544"/>
            <a:ext cx="11198473" cy="18607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/>
              <a:t>Question 4</a:t>
            </a:r>
          </a:p>
          <a:p>
            <a:pPr>
              <a:defRPr/>
            </a:pPr>
            <a:r>
              <a:rPr lang="en-GB" sz="2800" dirty="0"/>
              <a:t>What percentage of young people aged between 11 and 15</a:t>
            </a:r>
            <a:br>
              <a:rPr lang="en-GB" sz="2800" dirty="0"/>
            </a:br>
            <a:r>
              <a:rPr lang="en-GB" sz="2800" dirty="0"/>
              <a:t>in England are </a:t>
            </a:r>
            <a:r>
              <a:rPr lang="en-GB" sz="2800" b="1" dirty="0"/>
              <a:t>NOT</a:t>
            </a:r>
            <a:r>
              <a:rPr lang="en-GB" sz="2800" dirty="0"/>
              <a:t> regular smokers?</a:t>
            </a:r>
            <a:r>
              <a:rPr lang="en-GB" sz="2800" i="1" dirty="0"/>
              <a:t> </a:t>
            </a:r>
            <a:r>
              <a:rPr lang="en-GB" sz="2800" b="1" i="1" dirty="0"/>
              <a:t>Note:</a:t>
            </a:r>
            <a:r>
              <a:rPr lang="en-GB" sz="2800" i="1" dirty="0"/>
              <a:t> Regular young smokers are classed as smoking at least one cigarette per week.</a:t>
            </a:r>
            <a:endParaRPr lang="en-GB" sz="2800" i="1" dirty="0"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969A5-552A-64E0-CF91-6978D7BB5263}"/>
              </a:ext>
            </a:extLst>
          </p:cNvPr>
          <p:cNvSpPr/>
          <p:nvPr/>
        </p:nvSpPr>
        <p:spPr>
          <a:xfrm>
            <a:off x="604645" y="3606902"/>
            <a:ext cx="10410196" cy="1877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3200" b="1" dirty="0"/>
              <a:t>Answer</a:t>
            </a:r>
          </a:p>
          <a:p>
            <a:pPr>
              <a:defRPr/>
            </a:pPr>
            <a:r>
              <a:rPr lang="en-GB" sz="2800" dirty="0"/>
              <a:t>99% of young people are </a:t>
            </a:r>
            <a:r>
              <a:rPr lang="en-GB" sz="2800" b="1" dirty="0"/>
              <a:t>NOT</a:t>
            </a:r>
            <a:r>
              <a:rPr lang="en-GB" sz="2800" dirty="0"/>
              <a:t> regular smokers. 1% of 11-15 year olds admit to being regular smokers (that is at least one cigarette per week, according to 2023 data).</a:t>
            </a:r>
            <a:endParaRPr lang="en-GB" sz="28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999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smokes?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645" y="1567544"/>
            <a:ext cx="10978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/>
              <a:t>Question 5</a:t>
            </a:r>
          </a:p>
          <a:p>
            <a:r>
              <a:rPr lang="en-GB" altLang="en-US" sz="2800" dirty="0"/>
              <a:t>Is the percentage of young people who smoke in Hampshire higher or lower than the national average?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645" y="3162665"/>
            <a:ext cx="10981773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/>
              <a:t>Answer</a:t>
            </a:r>
          </a:p>
          <a:p>
            <a:r>
              <a:rPr lang="en-GB" sz="2800" dirty="0"/>
              <a:t>About the same. </a:t>
            </a:r>
            <a:r>
              <a:rPr lang="en-GB" sz="2800" dirty="0">
                <a:ea typeface="+mn-lt"/>
                <a:cs typeface="+mn-lt"/>
              </a:rPr>
              <a:t>In the 2023 #BeeWell survey of secondary school pupils (Years 8 and 10), 3% reported currently or previously using tobacco.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50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smokes?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249" y="1567544"/>
            <a:ext cx="10973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/>
              <a:t>Question 6</a:t>
            </a:r>
          </a:p>
          <a:p>
            <a:r>
              <a:rPr lang="en-GB" altLang="en-US" sz="2800" dirty="0"/>
              <a:t>Of current smokers aged 16 and over what percentage want to give up?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645" y="3162665"/>
            <a:ext cx="10980483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b="1" dirty="0"/>
              <a:t>Answer</a:t>
            </a:r>
          </a:p>
          <a:p>
            <a:r>
              <a:rPr lang="en-GB" altLang="en-US" sz="2800" dirty="0"/>
              <a:t>63% of smokers want to give up and 75% have tried to give up in the past.</a:t>
            </a:r>
            <a:endParaRPr lang="en-GB" altLang="en-US" sz="28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505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moke free 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C78CD54290945B4B507217C9E515E" ma:contentTypeVersion="16" ma:contentTypeDescription="Create a new document." ma:contentTypeScope="" ma:versionID="8ef695bc6caf5449db5f9b083931763f">
  <xsd:schema xmlns:xsd="http://www.w3.org/2001/XMLSchema" xmlns:xs="http://www.w3.org/2001/XMLSchema" xmlns:p="http://schemas.microsoft.com/office/2006/metadata/properties" xmlns:ns2="94a50df7-253c-4c60-8332-2ed5ae23abd5" xmlns:ns3="56b13485-ef72-40c3-95d5-20484a6d0217" xmlns:ns4="c5dbf80e-f509-45f6-9fe5-406e3eefabbb" targetNamespace="http://schemas.microsoft.com/office/2006/metadata/properties" ma:root="true" ma:fieldsID="b13998936c7cc7aa6cacc86d4ff3cfe4" ns2:_="" ns3:_="" ns4:_="">
    <xsd:import namespace="94a50df7-253c-4c60-8332-2ed5ae23abd5"/>
    <xsd:import namespace="56b13485-ef72-40c3-95d5-20484a6d0217"/>
    <xsd:import namespace="c5dbf80e-f509-45f6-9fe5-406e3eefab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0df7-253c-4c60-8332-2ed5ae23ab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13485-ef72-40c3-95d5-20484a6d02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c5dbf34-c73a-430c-9290-9174ad787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d480b66-6f8d-4b3f-baf4-3b602d8c7c19}" ma:internalName="TaxCatchAll" ma:showField="CatchAllData" ma:web="94a50df7-253c-4c60-8332-2ed5ae23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dbf80e-f509-45f6-9fe5-406e3eefabbb" xsi:nil="true"/>
    <_dlc_DocId xmlns="94a50df7-253c-4c60-8332-2ed5ae23abd5">CMADOCID-622055444-95029</_dlc_DocId>
    <_dlc_DocIdUrl xmlns="94a50df7-253c-4c60-8332-2ed5ae23abd5">
      <Url>https://hants.sharepoint.com/sites/CMA/_layouts/15/DocIdRedir.aspx?ID=CMADOCID-622055444-95029</Url>
      <Description>CMADOCID-622055444-95029</Description>
    </_dlc_DocIdUrl>
    <lcf76f155ced4ddcb4097134ff3c332f xmlns="56b13485-ef72-40c3-95d5-20484a6d0217">
      <Terms xmlns="http://schemas.microsoft.com/office/infopath/2007/PartnerControls"/>
    </lcf76f155ced4ddcb4097134ff3c332f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5F9570-5254-4D09-9B4E-35CBFD54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50df7-253c-4c60-8332-2ed5ae23abd5"/>
    <ds:schemaRef ds:uri="56b13485-ef72-40c3-95d5-20484a6d0217"/>
    <ds:schemaRef ds:uri="c5dbf80e-f509-45f6-9fe5-406e3eefa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C33B81-5D55-4357-B434-1618AA0FEB41}">
  <ds:schemaRefs>
    <ds:schemaRef ds:uri="http://schemas.microsoft.com/office/2006/metadata/properties"/>
    <ds:schemaRef ds:uri="http://schemas.microsoft.com/office/infopath/2007/PartnerControls"/>
    <ds:schemaRef ds:uri="c5dbf80e-f509-45f6-9fe5-406e3eefabbb"/>
    <ds:schemaRef ds:uri="http://schemas.microsoft.com/sharepoint/v3"/>
    <ds:schemaRef ds:uri="94a50df7-253c-4c60-8332-2ed5ae23abd5"/>
    <ds:schemaRef ds:uri="56b13485-ef72-40c3-95d5-20484a6d0217"/>
  </ds:schemaRefs>
</ds:datastoreItem>
</file>

<file path=customXml/itemProps3.xml><?xml version="1.0" encoding="utf-8"?>
<ds:datastoreItem xmlns:ds="http://schemas.openxmlformats.org/officeDocument/2006/customXml" ds:itemID="{F302C2EB-96E7-4C1F-BAAB-6466544F4E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1CDFDA-C7D5-4466-9F72-E89C710BC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656</Words>
  <Application>Microsoft Office PowerPoint</Application>
  <PresentationFormat>Widescreen</PresentationFormat>
  <Paragraphs>83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Who smokes?</vt:lpstr>
      <vt:lpstr>Purpose of session</vt:lpstr>
      <vt:lpstr>A day in the life of a smoker</vt:lpstr>
      <vt:lpstr>Who smokes? quiz</vt:lpstr>
      <vt:lpstr>Who smokes? quiz</vt:lpstr>
      <vt:lpstr>Who smokes? quiz</vt:lpstr>
      <vt:lpstr>Who smokes? quiz</vt:lpstr>
      <vt:lpstr>Who smokes? quiz</vt:lpstr>
      <vt:lpstr>Who smokes? quiz</vt:lpstr>
      <vt:lpstr>Who smokes? quiz</vt:lpstr>
      <vt:lpstr>Common reasons people start smoking</vt:lpstr>
      <vt:lpstr>Reasons people find it hard to quit smoking</vt:lpstr>
      <vt:lpstr>Reasons why people would stop smoking</vt:lpstr>
      <vt:lpstr>How can people stop smoking?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cxccfn</dc:creator>
  <cp:lastModifiedBy>Kitcher, Matthew</cp:lastModifiedBy>
  <cp:revision>119</cp:revision>
  <dcterms:created xsi:type="dcterms:W3CDTF">2018-05-14T09:57:54Z</dcterms:created>
  <dcterms:modified xsi:type="dcterms:W3CDTF">2025-08-14T15:31:43Z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0x010100E30C78CD54290945B4B507217C9E515E</vt:lpwstr>
  </property>
  <property fmtid="{D5CDD505-2E9C-101B-9397-08002B2CF9AE}" pid="3" name="_dlc_policyId">
    <vt:lpwstr>0x0101004E1B537BC2B2AD43A5AF5311D732D3AA|1208973698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5" name="_dlc_DocIdItemGuid">
    <vt:lpwstr>e1c2d56c-dc4b-4041-b0e5-ea150d9785e3</vt:lpwstr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Communications">
    <vt:lpwstr>2;#Marketing|fa355185-4756-46dc-8201-fb829d0f80f8</vt:lpwstr>
  </property>
  <property fmtid="{D5CDD505-2E9C-101B-9397-08002B2CF9AE}" pid="9" name="Document Type">
    <vt:lpwstr/>
  </property>
</Properties>
</file>