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5"/>
  </p:sldMasterIdLst>
  <p:notesMasterIdLst>
    <p:notesMasterId r:id="rId12"/>
  </p:notesMasterIdLst>
  <p:handoutMasterIdLst>
    <p:handoutMasterId r:id="rId13"/>
  </p:handoutMasterIdLst>
  <p:sldIdLst>
    <p:sldId id="268" r:id="rId6"/>
    <p:sldId id="269" r:id="rId7"/>
    <p:sldId id="270" r:id="rId8"/>
    <p:sldId id="292" r:id="rId9"/>
    <p:sldId id="271" r:id="rId10"/>
    <p:sldId id="298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91C5619-8645-3B97-FC2C-4C36D20E97A1}" v="93" dt="2025-01-29T12:12:43.959"/>
    <p1510:client id="{D6804E8E-8C59-2B17-5E1C-27974C04453E}" v="12" dt="2025-01-28T14:45:52.56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865" autoAdjust="0"/>
    <p:restoredTop sz="94422" autoAdjust="0"/>
  </p:normalViewPr>
  <p:slideViewPr>
    <p:cSldViewPr snapToGrid="0">
      <p:cViewPr varScale="1">
        <p:scale>
          <a:sx n="120" d="100"/>
          <a:sy n="120" d="100"/>
        </p:scale>
        <p:origin x="126" y="90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97" d="100"/>
          <a:sy n="97" d="100"/>
        </p:scale>
        <p:origin x="3120" y="20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handoutMaster" Target="handoutMasters/handoutMaster1.xml"/><Relationship Id="rId18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1.xml"/><Relationship Id="rId15" Type="http://schemas.openxmlformats.org/officeDocument/2006/relationships/viewProps" Target="viewProps.xml"/><Relationship Id="rId10" Type="http://schemas.openxmlformats.org/officeDocument/2006/relationships/slide" Target="slides/slide5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2D0025B0-B379-1004-120F-291B3900F144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7476209-312B-5D69-638F-4AF2D2D80818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5DFB422-4992-3349-9D1A-0DF13A5ACED1}" type="datetimeFigureOut">
              <a:rPr lang="en-US" smtClean="0"/>
              <a:t>8/15/2025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45A6EE3-0809-668D-99D8-40AD31735A59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88AF9AB-5C8D-8B44-77A3-DD299629705D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F801E97-F75B-E84E-B071-BDBB79EC6F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184255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E143333-7D64-4D5D-91DA-3A726FEE3CA5}" type="datetimeFigureOut">
              <a:rPr lang="en-GB" smtClean="0"/>
              <a:t>15/08/2025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2A152DE-66F8-4F3D-90C1-9FA2C90F4C5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444571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2A152DE-66F8-4F3D-90C1-9FA2C90F4C59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678921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953187"/>
            <a:ext cx="10363200" cy="995082"/>
          </a:xfrm>
        </p:spPr>
        <p:txBody>
          <a:bodyPr>
            <a:normAutofit/>
          </a:bodyPr>
          <a:lstStyle>
            <a:lvl1pPr algn="ctr">
              <a:defRPr sz="4800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176867"/>
            <a:ext cx="8534400" cy="504266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261379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382695"/>
            <a:ext cx="10972800" cy="478513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721600" y="594928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>
                    <a:lumMod val="50000"/>
                  </a:schemeClr>
                </a:solidFill>
                <a:latin typeface="Helvetica" pitchFamily="2" charset="0"/>
              </a:defRPr>
            </a:lvl1pPr>
          </a:lstStyle>
          <a:p>
            <a:r>
              <a:rPr lang="en-GB" dirty="0"/>
              <a:t>Produced May 2018</a:t>
            </a: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40150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  <a:latin typeface="Helvetica" pitchFamily="2" charset="0"/>
              </a:defRPr>
            </a:lvl1pPr>
          </a:lstStyle>
          <a:p>
            <a:fld id="{6F89239F-63E3-4302-8CAA-98453C3C67E9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166787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44924" y="1913383"/>
            <a:ext cx="11399520" cy="1125682"/>
          </a:xfrm>
        </p:spPr>
        <p:txBody>
          <a:bodyPr anchor="t"/>
          <a:lstStyle>
            <a:lvl1pPr algn="ctr">
              <a:defRPr sz="4000" b="0" cap="none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37765" y="2897842"/>
            <a:ext cx="8525436" cy="587935"/>
          </a:xfrm>
        </p:spPr>
        <p:txBody>
          <a:bodyPr anchor="b"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721600" y="594928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>
                    <a:lumMod val="50000"/>
                  </a:schemeClr>
                </a:solidFill>
                <a:latin typeface="Helvetica" pitchFamily="2" charset="0"/>
              </a:defRPr>
            </a:lvl1pPr>
          </a:lstStyle>
          <a:p>
            <a:r>
              <a:rPr lang="en-GB" dirty="0"/>
              <a:t>Produced May 2018</a:t>
            </a: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40150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  <a:latin typeface="Helvetica" pitchFamily="2" charset="0"/>
              </a:defRPr>
            </a:lvl1pPr>
          </a:lstStyle>
          <a:p>
            <a:fld id="{6F89239F-63E3-4302-8CAA-98453C3C67E9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803770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383031"/>
            <a:ext cx="5384800" cy="477774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383031"/>
            <a:ext cx="5384800" cy="477774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721600" y="594928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>
                    <a:lumMod val="50000"/>
                  </a:schemeClr>
                </a:solidFill>
                <a:latin typeface="Helvetica" pitchFamily="2" charset="0"/>
              </a:defRPr>
            </a:lvl1pPr>
          </a:lstStyle>
          <a:p>
            <a:r>
              <a:rPr lang="en-GB" dirty="0"/>
              <a:t>Produced May 2018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40150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  <a:latin typeface="Helvetica" pitchFamily="2" charset="0"/>
              </a:defRPr>
            </a:lvl1pPr>
          </a:lstStyle>
          <a:p>
            <a:fld id="{6F89239F-63E3-4302-8CAA-98453C3C67E9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150788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721600" y="594928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>
                    <a:lumMod val="50000"/>
                  </a:schemeClr>
                </a:solidFill>
                <a:latin typeface="Helvetica" pitchFamily="2" charset="0"/>
              </a:defRPr>
            </a:lvl1pPr>
          </a:lstStyle>
          <a:p>
            <a:r>
              <a:rPr lang="en-GB" dirty="0"/>
              <a:t>Produced May 2018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40150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  <a:latin typeface="Helvetica" pitchFamily="2" charset="0"/>
              </a:defRPr>
            </a:lvl1pPr>
          </a:lstStyle>
          <a:p>
            <a:fld id="{6F89239F-63E3-4302-8CAA-98453C3C67E9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778679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7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373903"/>
            <a:ext cx="10972800" cy="497855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721600" y="594928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>
                    <a:lumMod val="50000"/>
                  </a:schemeClr>
                </a:solidFill>
                <a:latin typeface="Helvetica" pitchFamily="2" charset="0"/>
              </a:defRPr>
            </a:lvl1pPr>
          </a:lstStyle>
          <a:p>
            <a:r>
              <a:rPr lang="en-GB" dirty="0"/>
              <a:t>Produced May 2018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40150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  <a:latin typeface="Helvetica" pitchFamily="2" charset="0"/>
              </a:defRPr>
            </a:lvl1pPr>
          </a:lstStyle>
          <a:p>
            <a:fld id="{6F89239F-63E3-4302-8CAA-98453C3C67E9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496919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5" r:id="rId5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6"/>
          </a:solidFill>
          <a:latin typeface="Helvetica" pitchFamily="2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Helvetica" pitchFamily="2" charset="0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Helvetica" pitchFamily="2" charset="0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Helvetica" pitchFamily="2" charset="0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600" kern="1200">
          <a:solidFill>
            <a:schemeClr val="tx1"/>
          </a:solidFill>
          <a:latin typeface="Helvetica" pitchFamily="2" charset="0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1400" kern="1200">
          <a:solidFill>
            <a:schemeClr val="tx1"/>
          </a:solidFill>
          <a:latin typeface="Helvetica" pitchFamily="2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ash.org.uk/uploads/190913-ASH-Factsheet_Youth-Smoking.pdf?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hants.gov.uk/socialcareandhealth/smokefreeme" TargetMode="External"/><Relationship Id="rId2" Type="http://schemas.openxmlformats.org/officeDocument/2006/relationships/hyperlink" Target="http://www.stop-illegal-tobacco.co.uk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smokefreehampshire.co.uk" TargetMode="Externa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://www.nhs.uk/live-well/quit-smoking/using-e-cigarettes-to-stop-smoking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mokefreehampshire.co.uk/" TargetMode="External"/><Relationship Id="rId2" Type="http://schemas.openxmlformats.org/officeDocument/2006/relationships/hyperlink" Target="http://www.hants.gov.uk/socialcareandhealth/smokefreeme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ncsct.co.uk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953187"/>
            <a:ext cx="9970936" cy="995082"/>
          </a:xfrm>
        </p:spPr>
        <p:txBody>
          <a:bodyPr>
            <a:normAutofit/>
          </a:bodyPr>
          <a:lstStyle/>
          <a:p>
            <a:r>
              <a:rPr lang="en-US" dirty="0"/>
              <a:t>Training for Staff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What do staff need to know about smoking and vaping?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32164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1110623" cy="1143000"/>
          </a:xfrm>
        </p:spPr>
        <p:txBody>
          <a:bodyPr>
            <a:normAutofit/>
          </a:bodyPr>
          <a:lstStyle/>
          <a:p>
            <a:r>
              <a:rPr kumimoji="0" lang="en-GB" sz="44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+mn-lt"/>
                <a:ea typeface="+mj-ea"/>
                <a:cs typeface="+mj-cs"/>
              </a:rPr>
              <a:t>What do staff need to know about smoking?</a:t>
            </a:r>
            <a:endParaRPr lang="en-GB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417638"/>
            <a:ext cx="10972800" cy="4389953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2200" dirty="0">
                <a:latin typeface="Helvetica"/>
                <a:cs typeface="Helvetica"/>
              </a:rPr>
              <a:t>80% of smokers start before the age of 20.</a:t>
            </a:r>
            <a:endParaRPr lang="en-US" sz="2200" dirty="0"/>
          </a:p>
          <a:p>
            <a:r>
              <a:rPr lang="en-US" sz="2200" dirty="0">
                <a:latin typeface="Helvetica"/>
                <a:cs typeface="Helvetica"/>
              </a:rPr>
              <a:t>The younger the age of uptake, the more likely the chances of harm.</a:t>
            </a:r>
            <a:endParaRPr lang="en-US" sz="2200" dirty="0">
              <a:cs typeface="Helvetica"/>
            </a:endParaRPr>
          </a:p>
          <a:p>
            <a:r>
              <a:rPr lang="en-US" sz="2200" dirty="0">
                <a:latin typeface="Helvetica"/>
                <a:cs typeface="Helvetica"/>
              </a:rPr>
              <a:t>Cigarettes contain over 4,000 chemicals, 69 of which are known to cause cancer.</a:t>
            </a:r>
          </a:p>
          <a:p>
            <a:r>
              <a:rPr lang="en-US" sz="2200" dirty="0">
                <a:latin typeface="Helvetica"/>
                <a:cs typeface="Helvetica"/>
              </a:rPr>
              <a:t>There is a notable association between smoking and other substances e.g. drugs and alcohol.</a:t>
            </a:r>
          </a:p>
          <a:p>
            <a:r>
              <a:rPr lang="en-US" sz="2200" dirty="0">
                <a:latin typeface="Helvetica"/>
                <a:cs typeface="Helvetica"/>
              </a:rPr>
              <a:t>Smokers are more likely to get coughs/colds and be absent from school.</a:t>
            </a:r>
            <a:endParaRPr lang="en-US" sz="2200" dirty="0">
              <a:cs typeface="Helvetica"/>
            </a:endParaRPr>
          </a:p>
          <a:p>
            <a:r>
              <a:rPr lang="en-US" sz="2200" dirty="0">
                <a:latin typeface="Helvetica"/>
                <a:cs typeface="Helvetica"/>
              </a:rPr>
              <a:t>It is illegal for a shop to sell cigarettes or vapes to someone under the age of 18.</a:t>
            </a:r>
          </a:p>
          <a:p>
            <a:pPr marL="0" indent="0">
              <a:buNone/>
            </a:pPr>
            <a:endParaRPr lang="en-US" sz="1800" dirty="0">
              <a:latin typeface="Helvetica"/>
              <a:cs typeface="Helvetica"/>
            </a:endParaRPr>
          </a:p>
          <a:p>
            <a:pPr marL="0" indent="0">
              <a:buNone/>
            </a:pPr>
            <a:r>
              <a:rPr lang="en-US" sz="1800" dirty="0">
                <a:latin typeface="Helvetica"/>
                <a:cs typeface="Helvetica"/>
              </a:rPr>
              <a:t>Source: </a:t>
            </a:r>
            <a:r>
              <a:rPr lang="en-US" sz="1800" dirty="0">
                <a:latin typeface="Helvetica"/>
                <a:cs typeface="Helvetica"/>
                <a:hlinkClick r:id="rId3"/>
              </a:rPr>
              <a:t>Action on Smoking and Health (ASH). </a:t>
            </a:r>
            <a:r>
              <a:rPr lang="en-US" sz="1800" i="1" dirty="0">
                <a:latin typeface="Helvetica"/>
                <a:cs typeface="Helvetica"/>
                <a:hlinkClick r:id="rId3"/>
              </a:rPr>
              <a:t>Young People and Smoking</a:t>
            </a:r>
            <a:r>
              <a:rPr lang="en-US" sz="1800" dirty="0">
                <a:latin typeface="Helvetica"/>
                <a:cs typeface="Helvetica"/>
                <a:hlinkClick r:id="rId3"/>
              </a:rPr>
              <a:t>. September 2019</a:t>
            </a:r>
            <a:endParaRPr lang="en-US" sz="2200">
              <a:latin typeface="Helvetica"/>
              <a:cs typeface="Helvetica"/>
            </a:endParaRPr>
          </a:p>
        </p:txBody>
      </p:sp>
    </p:spTree>
    <p:extLst>
      <p:ext uri="{BB962C8B-B14F-4D97-AF65-F5344CB8AC3E}">
        <p14:creationId xmlns:p14="http://schemas.microsoft.com/office/powerpoint/2010/main" val="32427280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kumimoji="0" lang="en-GB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Helvetica"/>
                <a:cs typeface="Helvetica"/>
              </a:rPr>
              <a:t>The </a:t>
            </a:r>
            <a:r>
              <a:rPr lang="en-GB" dirty="0">
                <a:latin typeface="Helvetica"/>
                <a:cs typeface="Helvetica"/>
              </a:rPr>
              <a:t>school</a:t>
            </a:r>
            <a:r>
              <a:rPr kumimoji="0" lang="en-GB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Helvetica"/>
                <a:cs typeface="Helvetica"/>
              </a:rPr>
              <a:t> </a:t>
            </a:r>
            <a:r>
              <a:rPr lang="en-GB" dirty="0">
                <a:latin typeface="Helvetica"/>
                <a:cs typeface="Helvetica"/>
              </a:rPr>
              <a:t>policy</a:t>
            </a:r>
            <a:r>
              <a:rPr kumimoji="0" lang="en-GB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Helvetica"/>
                <a:cs typeface="Helvetica"/>
              </a:rPr>
              <a:t> </a:t>
            </a:r>
            <a:endParaRPr lang="en-GB" dirty="0">
              <a:latin typeface="Helvetica"/>
              <a:cs typeface="Helvetica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1" y="1361819"/>
            <a:ext cx="7562849" cy="4680752"/>
          </a:xfrm>
        </p:spPr>
        <p:txBody>
          <a:bodyPr vert="horz" lIns="91440" tIns="45720" rIns="91440" bIns="45720" rtlCol="0" anchor="t">
            <a:normAutofit fontScale="85000" lnSpcReduction="20000"/>
          </a:bodyPr>
          <a:lstStyle/>
          <a:p>
            <a:r>
              <a:rPr lang="en-US" sz="2400" dirty="0">
                <a:latin typeface="Helvetica"/>
                <a:cs typeface="Helvetica"/>
              </a:rPr>
              <a:t>The school site is smokefree. This includes </a:t>
            </a:r>
            <a:r>
              <a:rPr lang="en-US" sz="2400" dirty="0">
                <a:solidFill>
                  <a:schemeClr val="bg1">
                    <a:lumMod val="50000"/>
                  </a:schemeClr>
                </a:solidFill>
                <a:latin typeface="Helvetica"/>
                <a:cs typeface="Helvetica"/>
              </a:rPr>
              <a:t>[insert specific details to site </a:t>
            </a:r>
            <a:r>
              <a:rPr lang="en-US" dirty="0">
                <a:solidFill>
                  <a:schemeClr val="bg1">
                    <a:lumMod val="50000"/>
                  </a:schemeClr>
                </a:solidFill>
                <a:latin typeface="Helvetica"/>
                <a:cs typeface="Helvetica"/>
              </a:rPr>
              <a:t>and areas that are sometimes used by smokers against policy]</a:t>
            </a:r>
            <a:r>
              <a:rPr lang="en-US" dirty="0">
                <a:latin typeface="Helvetica"/>
                <a:cs typeface="Helvetica"/>
              </a:rPr>
              <a:t>.</a:t>
            </a:r>
            <a:endParaRPr lang="en-US" sz="2400">
              <a:cs typeface="Helvetica"/>
            </a:endParaRPr>
          </a:p>
          <a:p>
            <a:r>
              <a:rPr lang="en-US" sz="2400" dirty="0">
                <a:latin typeface="Helvetica"/>
                <a:cs typeface="Helvetica"/>
              </a:rPr>
              <a:t>The school Smokefree Champion is </a:t>
            </a:r>
            <a:r>
              <a:rPr lang="en-US" sz="2400" dirty="0">
                <a:solidFill>
                  <a:schemeClr val="bg1">
                    <a:lumMod val="50000"/>
                  </a:schemeClr>
                </a:solidFill>
                <a:latin typeface="Helvetica"/>
                <a:cs typeface="Helvetica"/>
              </a:rPr>
              <a:t>[insert name</a:t>
            </a:r>
            <a:r>
              <a:rPr lang="en-US" dirty="0">
                <a:solidFill>
                  <a:schemeClr val="bg1">
                    <a:lumMod val="50000"/>
                  </a:schemeClr>
                </a:solidFill>
                <a:latin typeface="Helvetica"/>
                <a:cs typeface="Helvetica"/>
              </a:rPr>
              <a:t>]</a:t>
            </a:r>
            <a:r>
              <a:rPr lang="en-US" dirty="0">
                <a:latin typeface="Helvetica"/>
                <a:cs typeface="Helvetica"/>
              </a:rPr>
              <a:t>.</a:t>
            </a:r>
            <a:endParaRPr lang="en-US" sz="2400" dirty="0">
              <a:cs typeface="Helvetica"/>
            </a:endParaRPr>
          </a:p>
          <a:p>
            <a:pPr marL="0" indent="0">
              <a:lnSpc>
                <a:spcPct val="120000"/>
              </a:lnSpc>
              <a:buNone/>
            </a:pPr>
            <a:endParaRPr lang="en-US" dirty="0">
              <a:latin typeface="Helvetica"/>
              <a:cs typeface="Helvetica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en-US" sz="2400" dirty="0">
                <a:latin typeface="Helvetica"/>
                <a:cs typeface="Helvetica"/>
              </a:rPr>
              <a:t>A ‘whole setting’ approach to smoking is required to </a:t>
            </a:r>
            <a:endParaRPr lang="en-US">
              <a:latin typeface="Helvetica"/>
              <a:cs typeface="Helvetica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en-US" sz="2400" dirty="0">
                <a:latin typeface="Helvetica"/>
                <a:cs typeface="Helvetica"/>
              </a:rPr>
              <a:t>change the culture. This includes:</a:t>
            </a:r>
          </a:p>
          <a:p>
            <a:pPr marL="0" indent="0">
              <a:buNone/>
            </a:pPr>
            <a:endParaRPr lang="en-US" sz="2400" dirty="0"/>
          </a:p>
          <a:p>
            <a:pPr marL="575945"/>
            <a:r>
              <a:rPr lang="en-US" sz="2400" dirty="0"/>
              <a:t>Strong Smokefree Policy </a:t>
            </a:r>
            <a:endParaRPr lang="en-US" sz="2400" dirty="0">
              <a:cs typeface="Helvetica" pitchFamily="2" charset="0"/>
            </a:endParaRPr>
          </a:p>
          <a:p>
            <a:pPr marL="575945"/>
            <a:r>
              <a:rPr lang="en-US" sz="2400" dirty="0"/>
              <a:t>Leadership support</a:t>
            </a:r>
            <a:endParaRPr lang="en-US" sz="2400" dirty="0">
              <a:cs typeface="Helvetica" pitchFamily="2" charset="0"/>
            </a:endParaRPr>
          </a:p>
          <a:p>
            <a:pPr marL="575945"/>
            <a:r>
              <a:rPr lang="en-US" sz="2400" dirty="0"/>
              <a:t>Communicating with families</a:t>
            </a:r>
            <a:endParaRPr lang="en-US" sz="2400" dirty="0">
              <a:cs typeface="Helvetica" pitchFamily="2" charset="0"/>
            </a:endParaRPr>
          </a:p>
          <a:p>
            <a:pPr marL="575945"/>
            <a:r>
              <a:rPr lang="en-US" sz="2400" dirty="0"/>
              <a:t>Support to quit</a:t>
            </a:r>
            <a:endParaRPr lang="en-US" sz="2400" dirty="0">
              <a:cs typeface="Helvetica" pitchFamily="2" charset="0"/>
            </a:endParaRPr>
          </a:p>
          <a:p>
            <a:pPr marL="575945"/>
            <a:r>
              <a:rPr lang="en-US" sz="2400" dirty="0"/>
              <a:t>Clear and consistent messages through education </a:t>
            </a:r>
            <a:endParaRPr lang="en-US" sz="2400" dirty="0">
              <a:cs typeface="Helvetica" pitchFamily="2" charset="0"/>
            </a:endParaRPr>
          </a:p>
          <a:p>
            <a:pPr marL="575945"/>
            <a:r>
              <a:rPr lang="en-US" sz="2400" dirty="0"/>
              <a:t>Peer education </a:t>
            </a:r>
            <a:endParaRPr lang="en-US" sz="2400" dirty="0">
              <a:cs typeface="Helvetica" pitchFamily="2" charset="0"/>
            </a:endParaRPr>
          </a:p>
          <a:p>
            <a:pPr marL="0" indent="0">
              <a:buNone/>
            </a:pPr>
            <a:endParaRPr lang="en-GB" sz="2400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95CDB61-5C1E-58D9-1698-2FFD88DD9D6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36585" y="1360296"/>
            <a:ext cx="3453494" cy="34534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20171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kumimoji="0" lang="en-GB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Helvetica"/>
                <a:cs typeface="Helvetica"/>
              </a:rPr>
              <a:t>How can staff support the </a:t>
            </a:r>
            <a:r>
              <a:rPr lang="en-GB" dirty="0">
                <a:latin typeface="Helvetica"/>
                <a:cs typeface="Helvetica"/>
              </a:rPr>
              <a:t>whole</a:t>
            </a:r>
            <a:r>
              <a:rPr kumimoji="0" lang="en-GB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Helvetica"/>
                <a:cs typeface="Helvetica"/>
              </a:rPr>
              <a:t> </a:t>
            </a:r>
            <a:r>
              <a:rPr lang="en-GB" dirty="0">
                <a:latin typeface="Helvetica"/>
                <a:cs typeface="Helvetica"/>
              </a:rPr>
              <a:t>settings</a:t>
            </a:r>
            <a:r>
              <a:rPr kumimoji="0" lang="en-GB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Helvetica"/>
                <a:cs typeface="Helvetica"/>
              </a:rPr>
              <a:t> approach?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382695"/>
            <a:ext cx="10972800" cy="4445611"/>
          </a:xfrm>
        </p:spPr>
        <p:txBody>
          <a:bodyPr vert="horz" lIns="91440" tIns="45720" rIns="91440" bIns="45720" rtlCol="0" anchor="t">
            <a:normAutofit fontScale="92500" lnSpcReduction="10000"/>
          </a:bodyPr>
          <a:lstStyle/>
          <a:p>
            <a:r>
              <a:rPr lang="en-US" sz="2000" dirty="0"/>
              <a:t>Recognise your place as role models. Follow policy on smoking and vaping.</a:t>
            </a:r>
            <a:r>
              <a:rPr lang="en-GB" sz="2000" dirty="0"/>
              <a:t> Support is available if you would like help to stop smoking.</a:t>
            </a:r>
          </a:p>
          <a:p>
            <a:r>
              <a:rPr lang="en-GB" sz="2000" dirty="0">
                <a:latin typeface="Helvetica"/>
                <a:cs typeface="Helvetica"/>
              </a:rPr>
              <a:t>Report breaches of the policy promptly – do not turn a blind-eye.</a:t>
            </a:r>
            <a:endParaRPr lang="en-GB" sz="2000">
              <a:cs typeface="Helvetica"/>
            </a:endParaRPr>
          </a:p>
          <a:p>
            <a:r>
              <a:rPr lang="en-GB" sz="2000" dirty="0">
                <a:latin typeface="Helvetica"/>
                <a:cs typeface="Helvetica"/>
              </a:rPr>
              <a:t>If you are aware of a place that is selling illicit tobacco or vapes, or carrying out underage sales, report it to: </a:t>
            </a:r>
            <a:r>
              <a:rPr lang="en-GB" sz="2000" dirty="0">
                <a:latin typeface="Helvetica"/>
                <a:cs typeface="Helvetica"/>
                <a:hlinkClick r:id="rId2"/>
              </a:rPr>
              <a:t>www.stop-illegal-tobacco.co.uk</a:t>
            </a:r>
          </a:p>
          <a:p>
            <a:r>
              <a:rPr lang="en-GB" sz="2000" dirty="0">
                <a:latin typeface="Helvetica"/>
                <a:cs typeface="Helvetica"/>
              </a:rPr>
              <a:t>Incorporate smoking related topics into lessons where you can. Tobacco can fit into a variety of subject areas including media, geography, health and social care. </a:t>
            </a:r>
            <a:r>
              <a:rPr lang="en-GB" sz="2100" dirty="0">
                <a:latin typeface="Helvetica"/>
                <a:cs typeface="Helvetica"/>
              </a:rPr>
              <a:t>Visit </a:t>
            </a:r>
            <a:r>
              <a:rPr lang="en-GB" sz="2100" dirty="0">
                <a:latin typeface="Helvetica"/>
                <a:cs typeface="Helvetica"/>
                <a:hlinkClick r:id="rId3"/>
              </a:rPr>
              <a:t>www.hants.gov.uk/socialcareandhealth/smokefreeme</a:t>
            </a:r>
            <a:r>
              <a:rPr lang="en-GB" sz="2100" dirty="0">
                <a:latin typeface="Helvetica"/>
                <a:cs typeface="Helvetica"/>
              </a:rPr>
              <a:t> for ideas.</a:t>
            </a:r>
          </a:p>
          <a:p>
            <a:r>
              <a:rPr lang="en-GB" sz="2000" dirty="0">
                <a:latin typeface="Helvetica"/>
                <a:cs typeface="Helvetica"/>
              </a:rPr>
              <a:t>Recognise the need to support, rather than judge students who smoke. They are likely to have a nicotine addiction and should be offered support to quit. Refer them to </a:t>
            </a:r>
            <a:r>
              <a:rPr lang="en-GB" sz="2000" dirty="0">
                <a:solidFill>
                  <a:schemeClr val="bg1">
                    <a:lumMod val="50000"/>
                  </a:schemeClr>
                </a:solidFill>
                <a:latin typeface="Helvetica"/>
                <a:cs typeface="Helvetica"/>
              </a:rPr>
              <a:t>[Insert name of Smokefree Champion or school nurse] </a:t>
            </a:r>
            <a:r>
              <a:rPr lang="en-GB" sz="2000" dirty="0">
                <a:latin typeface="Helvetica"/>
                <a:cs typeface="Helvetica"/>
              </a:rPr>
              <a:t>who can refer them on to </a:t>
            </a:r>
            <a:r>
              <a:rPr lang="en-GB" sz="2000" dirty="0">
                <a:latin typeface="Helvetica"/>
                <a:cs typeface="Helvetica"/>
                <a:hlinkClick r:id="rId4"/>
              </a:rPr>
              <a:t>www.smokefreehampshire.co.uk</a:t>
            </a:r>
            <a:r>
              <a:rPr lang="en-GB" sz="2000" dirty="0">
                <a:latin typeface="Helvetica"/>
                <a:cs typeface="Helvetica"/>
              </a:rPr>
              <a:t> for support.</a:t>
            </a:r>
            <a:endParaRPr lang="en-GB" sz="2000">
              <a:cs typeface="Helvetica"/>
            </a:endParaRPr>
          </a:p>
          <a:p>
            <a:r>
              <a:rPr lang="en-GB" sz="2000" dirty="0"/>
              <a:t>If a student is undertaking a quit attempt, be supportive and understanding of the fact that they may be temporarily distracted more easily and find it difficult in class.</a:t>
            </a:r>
          </a:p>
          <a:p>
            <a:r>
              <a:rPr lang="en-GB" sz="2000" dirty="0">
                <a:latin typeface="Helvetica"/>
                <a:cs typeface="Helvetica"/>
              </a:rPr>
              <a:t>Send clear messages about vaping (next slide).</a:t>
            </a:r>
            <a:endParaRPr lang="en-GB" sz="2000" dirty="0">
              <a:cs typeface="Helvetica"/>
            </a:endParaRPr>
          </a:p>
          <a:p>
            <a:endParaRPr lang="en-GB" sz="2000" dirty="0"/>
          </a:p>
          <a:p>
            <a:endParaRPr lang="en-GB" sz="2000" dirty="0"/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4526124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>
            <a:extLst>
              <a:ext uri="{FF2B5EF4-FFF2-40B4-BE49-F238E27FC236}">
                <a16:creationId xmlns:a16="http://schemas.microsoft.com/office/drawing/2014/main" id="{B2757D3B-F4D1-18ED-DA5A-6EB47D7599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74638"/>
            <a:ext cx="9858375" cy="1143000"/>
          </a:xfrm>
        </p:spPr>
        <p:txBody>
          <a:bodyPr>
            <a:normAutofit/>
          </a:bodyPr>
          <a:lstStyle/>
          <a:p>
            <a:r>
              <a:rPr lang="en-GB" sz="4400" dirty="0"/>
              <a:t>What do I need to know about vaping?</a:t>
            </a:r>
            <a:endParaRPr lang="en-US" sz="4400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12477A49-9533-F249-BDBF-54B15C24E9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417638"/>
            <a:ext cx="10972800" cy="4506083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sz="1600" dirty="0">
                <a:latin typeface="Helvetica"/>
                <a:cs typeface="Helvetica"/>
              </a:rPr>
              <a:t>95% less harmful than cigarettes, although not completely risk-free.</a:t>
            </a:r>
          </a:p>
          <a:p>
            <a:r>
              <a:rPr lang="en-US" sz="1600" dirty="0">
                <a:latin typeface="Helvetica"/>
                <a:cs typeface="Helvetica"/>
              </a:rPr>
              <a:t>Vapes contain only a fraction of the chemicals found in cigarettes.</a:t>
            </a:r>
          </a:p>
          <a:p>
            <a:r>
              <a:rPr lang="en-US" sz="1600" dirty="0">
                <a:latin typeface="Helvetica"/>
                <a:cs typeface="Helvetica"/>
              </a:rPr>
              <a:t>Although vapes are thought to be much less harmful than cigarettes, we do not yet know the long-term impact of some of the chemicals. Short-term effects include coughing, headaches, sore throat and dizziness. Some </a:t>
            </a:r>
            <a:r>
              <a:rPr lang="en-US" sz="1600" dirty="0" err="1">
                <a:latin typeface="Helvetica"/>
                <a:cs typeface="Helvetica"/>
              </a:rPr>
              <a:t>flavourings</a:t>
            </a:r>
            <a:r>
              <a:rPr lang="en-US" sz="1600" dirty="0">
                <a:latin typeface="Helvetica"/>
                <a:cs typeface="Helvetica"/>
              </a:rPr>
              <a:t> can cause allergic reactions. Vapes can also come with or without nicotine in them, which is addictive, especially to young people.</a:t>
            </a:r>
            <a:endParaRPr lang="en-US" sz="1600">
              <a:cs typeface="Helvetica"/>
            </a:endParaRPr>
          </a:p>
          <a:p>
            <a:r>
              <a:rPr lang="en-US" sz="1600" dirty="0">
                <a:latin typeface="Helvetica"/>
                <a:cs typeface="Helvetica"/>
              </a:rPr>
              <a:t>For young people, the key message </a:t>
            </a:r>
            <a:r>
              <a:rPr lang="en-US" sz="1600" i="1" dirty="0">
                <a:latin typeface="Helvetica"/>
                <a:cs typeface="Helvetica"/>
              </a:rPr>
              <a:t>is, </a:t>
            </a:r>
            <a:r>
              <a:rPr lang="en-US" sz="1600" i="1" dirty="0">
                <a:solidFill>
                  <a:schemeClr val="accent6"/>
                </a:solidFill>
                <a:latin typeface="Helvetica"/>
                <a:cs typeface="Helvetica"/>
              </a:rPr>
              <a:t>‘If you don’t smoke then don’t vape. If you do smoke, switching to a vape may be beneficial to your health</a:t>
            </a:r>
            <a:r>
              <a:rPr lang="en-US" sz="1600" dirty="0">
                <a:solidFill>
                  <a:schemeClr val="accent6"/>
                </a:solidFill>
                <a:latin typeface="Helvetica"/>
                <a:cs typeface="Helvetica"/>
              </a:rPr>
              <a:t>’.</a:t>
            </a:r>
          </a:p>
          <a:p>
            <a:r>
              <a:rPr lang="en-US" sz="1600" dirty="0">
                <a:latin typeface="Helvetica"/>
                <a:cs typeface="Helvetica"/>
              </a:rPr>
              <a:t>Vapes are subject to age restrictions – no under 18s.</a:t>
            </a:r>
          </a:p>
          <a:p>
            <a:r>
              <a:rPr lang="en-US" sz="1600" dirty="0">
                <a:latin typeface="Helvetica"/>
                <a:cs typeface="Helvetica"/>
              </a:rPr>
              <a:t>No evidence to suggest that they cause harm to others through second-hand </a:t>
            </a:r>
            <a:r>
              <a:rPr lang="en-US" sz="1600" dirty="0" err="1">
                <a:latin typeface="Helvetica"/>
                <a:cs typeface="Helvetica"/>
              </a:rPr>
              <a:t>vapour</a:t>
            </a:r>
            <a:r>
              <a:rPr lang="en-US" sz="1600" dirty="0">
                <a:latin typeface="Helvetica"/>
                <a:cs typeface="Helvetica"/>
              </a:rPr>
              <a:t>.</a:t>
            </a:r>
          </a:p>
          <a:p>
            <a:r>
              <a:rPr lang="en-US" sz="1600" dirty="0">
                <a:latin typeface="Helvetica"/>
                <a:cs typeface="Helvetica"/>
              </a:rPr>
              <a:t>A useful tool for quitting smoking, only if used exclusively (many people smoke cigarettes as well).</a:t>
            </a:r>
          </a:p>
          <a:p>
            <a:r>
              <a:rPr lang="en-US" sz="1600" dirty="0">
                <a:latin typeface="Helvetica"/>
                <a:cs typeface="Helvetica"/>
              </a:rPr>
              <a:t>Smokefree site policy includes vapes as it is difficult to differentiate the </a:t>
            </a:r>
            <a:r>
              <a:rPr lang="en-US" sz="1600" dirty="0" err="1">
                <a:latin typeface="Helvetica"/>
                <a:cs typeface="Helvetica"/>
              </a:rPr>
              <a:t>vapour</a:t>
            </a:r>
            <a:r>
              <a:rPr lang="en-US" sz="1600" dirty="0">
                <a:latin typeface="Helvetica"/>
                <a:cs typeface="Helvetica"/>
              </a:rPr>
              <a:t> and smoke. Also, to discourage use with young people as a ‘novelty item’.</a:t>
            </a:r>
          </a:p>
          <a:p>
            <a:r>
              <a:rPr lang="en-US" sz="1600" dirty="0">
                <a:latin typeface="Helvetica"/>
                <a:cs typeface="Helvetica"/>
              </a:rPr>
              <a:t>There’s no evidence to suggest that vapes increase the likelihood of young people progressing to smoking tobacco.</a:t>
            </a:r>
          </a:p>
          <a:p>
            <a:r>
              <a:rPr lang="en-US" sz="1600" dirty="0">
                <a:latin typeface="Helvetica"/>
                <a:cs typeface="Helvetica"/>
              </a:rPr>
              <a:t>Vapes should be used only with the correct charger and e-liquid sourced from a reputable UK company. Beware of young people buying online. In the US there are no restrictions on the levels of nicotine found in liquids. </a:t>
            </a:r>
          </a:p>
          <a:p>
            <a:r>
              <a:rPr lang="en-US" sz="1600" dirty="0">
                <a:latin typeface="Helvetica"/>
                <a:cs typeface="Helvetica"/>
              </a:rPr>
              <a:t>More information can be found at </a:t>
            </a:r>
            <a:r>
              <a:rPr lang="en-US" sz="1600" dirty="0">
                <a:latin typeface="Helvetica"/>
                <a:cs typeface="Helvetica"/>
                <a:hlinkClick r:id="rId2"/>
              </a:rPr>
              <a:t>www.nhs.uk/live-well/quit-smoking/using-e-cigarettes-to-stop-smoking</a:t>
            </a:r>
            <a:endParaRPr lang="en-US" sz="1600" dirty="0">
              <a:latin typeface="Helvetica"/>
              <a:cs typeface="Helvetica"/>
            </a:endParaRPr>
          </a:p>
          <a:p>
            <a:pPr marL="0" indent="0">
              <a:buNone/>
            </a:pPr>
            <a:endParaRPr lang="en-US" sz="1600" dirty="0">
              <a:cs typeface="Helvetica"/>
            </a:endParaRPr>
          </a:p>
        </p:txBody>
      </p:sp>
    </p:spTree>
    <p:extLst>
      <p:ext uri="{BB962C8B-B14F-4D97-AF65-F5344CB8AC3E}">
        <p14:creationId xmlns:p14="http://schemas.microsoft.com/office/powerpoint/2010/main" val="37556783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>
            <a:extLst>
              <a:ext uri="{FF2B5EF4-FFF2-40B4-BE49-F238E27FC236}">
                <a16:creationId xmlns:a16="http://schemas.microsoft.com/office/drawing/2014/main" id="{B2757D3B-F4D1-18ED-DA5A-6EB47D7599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74638"/>
            <a:ext cx="10800522" cy="1143000"/>
          </a:xfrm>
        </p:spPr>
        <p:txBody>
          <a:bodyPr>
            <a:normAutofit/>
          </a:bodyPr>
          <a:lstStyle/>
          <a:p>
            <a:r>
              <a:rPr lang="en-GB" sz="4400" dirty="0"/>
              <a:t>Where can I get more information?</a:t>
            </a:r>
            <a:endParaRPr lang="en-US" sz="4400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12477A49-9533-F249-BDBF-54B15C24E9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417638"/>
            <a:ext cx="10972800" cy="4506083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GB" sz="2000" b="1" dirty="0">
                <a:latin typeface="Helvetica"/>
                <a:cs typeface="Helvetica"/>
              </a:rPr>
              <a:t>Smokefree Me</a:t>
            </a:r>
            <a:r>
              <a:rPr lang="en-GB" sz="2000" dirty="0">
                <a:latin typeface="Helvetica"/>
                <a:cs typeface="Helvetica"/>
              </a:rPr>
              <a:t> – This site contains lesson plans and information for the whole settings approach to smoking – </a:t>
            </a:r>
            <a:r>
              <a:rPr lang="en-GB" sz="2000" dirty="0">
                <a:latin typeface="Helvetica"/>
                <a:cs typeface="Helvetica"/>
                <a:hlinkClick r:id="rId2"/>
              </a:rPr>
              <a:t>www.hants.gov.uk/socialcareandhealth/smokefreeme</a:t>
            </a:r>
            <a:endParaRPr lang="en-GB" sz="2000">
              <a:latin typeface="Helvetica"/>
              <a:cs typeface="Helvetica"/>
            </a:endParaRPr>
          </a:p>
          <a:p>
            <a:pPr marL="0" indent="0">
              <a:buNone/>
            </a:pPr>
            <a:endParaRPr lang="en-GB" sz="2000" dirty="0">
              <a:latin typeface="Helvetica"/>
              <a:cs typeface="Helvetica"/>
            </a:endParaRPr>
          </a:p>
          <a:p>
            <a:pPr marL="0" indent="0">
              <a:buNone/>
            </a:pPr>
            <a:r>
              <a:rPr lang="en-US" sz="2000" b="1" dirty="0">
                <a:effectLst/>
                <a:latin typeface="Arial"/>
                <a:ea typeface="Calibri" panose="020F0502020204030204" pitchFamily="34" charset="0"/>
                <a:cs typeface="Arial"/>
              </a:rPr>
              <a:t>Smokefree Hampshire</a:t>
            </a:r>
            <a:r>
              <a:rPr lang="en-US" sz="2000" dirty="0">
                <a:effectLst/>
                <a:latin typeface="Arial"/>
                <a:ea typeface="Calibri" panose="020F0502020204030204" pitchFamily="34" charset="0"/>
                <a:cs typeface="Arial"/>
              </a:rPr>
              <a:t> </a:t>
            </a:r>
            <a:r>
              <a:rPr lang="en-US" sz="2000" dirty="0">
                <a:latin typeface="Arial"/>
                <a:ea typeface="Calibri" panose="020F0502020204030204" pitchFamily="34" charset="0"/>
                <a:cs typeface="Arial"/>
              </a:rPr>
              <a:t>– Hampshire's Stop Smoking Service </a:t>
            </a:r>
            <a:r>
              <a:rPr lang="en-US" sz="2000" dirty="0">
                <a:effectLst/>
                <a:latin typeface="Arial"/>
                <a:ea typeface="Calibri" panose="020F0502020204030204" pitchFamily="34" charset="0"/>
                <a:cs typeface="Arial"/>
              </a:rPr>
              <a:t>offer a free and confidential service to help you quit smoking. </a:t>
            </a:r>
            <a:r>
              <a:rPr lang="en-GB" sz="2000" dirty="0">
                <a:solidFill>
                  <a:srgbClr val="000000"/>
                </a:solidFill>
                <a:effectLst/>
                <a:latin typeface="Arial"/>
                <a:ea typeface="Calibri" panose="020F0502020204030204" pitchFamily="34" charset="0"/>
                <a:cs typeface="Arial"/>
              </a:rPr>
              <a:t>They provide free, expert advice and guidance on quitting smoking, along with access to stop smoking medications such as nicotine replacement therapy or Varenicline. They also offer a vape voucher scheme, should you choose to quit tobacco using an electronic cigarette</a:t>
            </a:r>
            <a:r>
              <a:rPr lang="en-GB" sz="2000" dirty="0">
                <a:solidFill>
                  <a:srgbClr val="000000"/>
                </a:solidFill>
                <a:latin typeface="Arial"/>
                <a:ea typeface="Calibri" panose="020F0502020204030204" pitchFamily="34" charset="0"/>
                <a:cs typeface="Arial"/>
              </a:rPr>
              <a:t> – </a:t>
            </a:r>
            <a:r>
              <a:rPr lang="en-GB" sz="2000" dirty="0">
                <a:latin typeface="Arial"/>
                <a:cs typeface="Arial"/>
                <a:hlinkClick r:id="rId3"/>
              </a:rPr>
              <a:t>www.smokefreehampshire.co.uk</a:t>
            </a:r>
            <a:endParaRPr lang="en-GB" sz="2000">
              <a:latin typeface="Arial"/>
              <a:cs typeface="Arial"/>
            </a:endParaRPr>
          </a:p>
          <a:p>
            <a:pPr marL="0" indent="0">
              <a:buNone/>
            </a:pPr>
            <a:endParaRPr lang="en-GB" sz="2000" dirty="0">
              <a:latin typeface="Helvetica"/>
              <a:cs typeface="Helvetica"/>
            </a:endParaRPr>
          </a:p>
          <a:p>
            <a:pPr marL="0" indent="0">
              <a:buNone/>
            </a:pPr>
            <a:r>
              <a:rPr lang="en-GB" sz="2000" b="1" dirty="0">
                <a:latin typeface="Helvetica"/>
                <a:cs typeface="Helvetica"/>
              </a:rPr>
              <a:t>National Centre for Smoking Cessation Training </a:t>
            </a:r>
            <a:r>
              <a:rPr lang="en-GB" sz="2000" dirty="0">
                <a:latin typeface="Helvetica"/>
                <a:cs typeface="Helvetica"/>
              </a:rPr>
              <a:t>– Provides lots of free online training courses on all aspects of smoking cessation – </a:t>
            </a:r>
            <a:r>
              <a:rPr lang="en-GB" sz="2000" dirty="0">
                <a:latin typeface="Helvetica"/>
                <a:cs typeface="Helvetica"/>
                <a:hlinkClick r:id="rId4"/>
              </a:rPr>
              <a:t>www.ncsct.co.uk</a:t>
            </a:r>
            <a:r>
              <a:rPr lang="en-GB" sz="2000" dirty="0">
                <a:latin typeface="Helvetica"/>
                <a:cs typeface="Helvetica"/>
              </a:rPr>
              <a:t> 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349641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moke free me">
      <a:majorFont>
        <a:latin typeface="Helvetica"/>
        <a:ea typeface=""/>
        <a:cs typeface=""/>
      </a:majorFont>
      <a:minorFont>
        <a:latin typeface="Helvetic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30C78CD54290945B4B507217C9E515E" ma:contentTypeVersion="16" ma:contentTypeDescription="Create a new document." ma:contentTypeScope="" ma:versionID="8ef695bc6caf5449db5f9b083931763f">
  <xsd:schema xmlns:xsd="http://www.w3.org/2001/XMLSchema" xmlns:xs="http://www.w3.org/2001/XMLSchema" xmlns:p="http://schemas.microsoft.com/office/2006/metadata/properties" xmlns:ns2="94a50df7-253c-4c60-8332-2ed5ae23abd5" xmlns:ns3="56b13485-ef72-40c3-95d5-20484a6d0217" xmlns:ns4="c5dbf80e-f509-45f6-9fe5-406e3eefabbb" targetNamespace="http://schemas.microsoft.com/office/2006/metadata/properties" ma:root="true" ma:fieldsID="b13998936c7cc7aa6cacc86d4ff3cfe4" ns2:_="" ns3:_="" ns4:_="">
    <xsd:import namespace="94a50df7-253c-4c60-8332-2ed5ae23abd5"/>
    <xsd:import namespace="56b13485-ef72-40c3-95d5-20484a6d0217"/>
    <xsd:import namespace="c5dbf80e-f509-45f6-9fe5-406e3eefabbb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3:lcf76f155ced4ddcb4097134ff3c332f" minOccurs="0"/>
                <xsd:element ref="ns4:TaxCatchAll" minOccurs="0"/>
                <xsd:element ref="ns3:MediaServiceMetadata" minOccurs="0"/>
                <xsd:element ref="ns3:MediaServiceFastMetadata" minOccurs="0"/>
                <xsd:element ref="ns3:MediaServiceSearchProperties" minOccurs="0"/>
                <xsd:element ref="ns3:MediaServiceObjectDetectorVersion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LengthInSeconds" minOccurs="0"/>
                <xsd:element ref="ns3:MediaServiceLocation" minOccurs="0"/>
                <xsd:element ref="ns2:SharedWithUsers" minOccurs="0"/>
                <xsd:element ref="ns2:SharedWithDetails" minOccurs="0"/>
                <xsd:element ref="ns3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4a50df7-253c-4c60-8332-2ed5ae23abd5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dexed="true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SharedWithUsers" ma:index="2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6b13485-ef72-40c3-95d5-20484a6d0217" elementFormDefault="qualified">
    <xsd:import namespace="http://schemas.microsoft.com/office/2006/documentManagement/types"/>
    <xsd:import namespace="http://schemas.microsoft.com/office/infopath/2007/PartnerControls"/>
    <xsd:element name="lcf76f155ced4ddcb4097134ff3c332f" ma:index="12" nillable="true" ma:taxonomy="true" ma:internalName="lcf76f155ced4ddcb4097134ff3c332f" ma:taxonomyFieldName="MediaServiceImageTags" ma:displayName="Image Tags" ma:readOnly="false" ma:fieldId="{5cf76f15-5ced-4ddc-b409-7134ff3c332f}" ma:taxonomyMulti="true" ma:sspId="3c5dbf34-c73a-430c-9290-9174ad78773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Metadata" ma:index="14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5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6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7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9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0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2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22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3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5dbf80e-f509-45f6-9fe5-406e3eefabbb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bd480b66-6f8d-4b3f-baf4-3b602d8c7c19}" ma:internalName="TaxCatchAll" ma:showField="CatchAllData" ma:web="94a50df7-253c-4c60-8332-2ed5ae23abd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c5dbf80e-f509-45f6-9fe5-406e3eefabbb" xsi:nil="true"/>
    <_dlc_DocId xmlns="94a50df7-253c-4c60-8332-2ed5ae23abd5">CMADOCID-622055444-95078</_dlc_DocId>
    <_dlc_DocIdUrl xmlns="94a50df7-253c-4c60-8332-2ed5ae23abd5">
      <Url>https://hants.sharepoint.com/sites/CMA/_layouts/15/DocIdRedir.aspx?ID=CMADOCID-622055444-95078</Url>
      <Description>CMADOCID-622055444-95078</Description>
    </_dlc_DocIdUrl>
    <lcf76f155ced4ddcb4097134ff3c332f xmlns="56b13485-ef72-40c3-95d5-20484a6d0217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CEFDC908-253E-4956-9C98-0C368B9B288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4a50df7-253c-4c60-8332-2ed5ae23abd5"/>
    <ds:schemaRef ds:uri="56b13485-ef72-40c3-95d5-20484a6d0217"/>
    <ds:schemaRef ds:uri="c5dbf80e-f509-45f6-9fe5-406e3eefabb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9F1CDFDA-C7D5-4466-9F72-E89C710BC9E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F302C2EB-96E7-4C1F-BAAB-6466544F4EB6}">
  <ds:schemaRefs>
    <ds:schemaRef ds:uri="http://schemas.microsoft.com/sharepoint/events"/>
  </ds:schemaRefs>
</ds:datastoreItem>
</file>

<file path=customXml/itemProps4.xml><?xml version="1.0" encoding="utf-8"?>
<ds:datastoreItem xmlns:ds="http://schemas.openxmlformats.org/officeDocument/2006/customXml" ds:itemID="{F7C33B81-5D55-4357-B434-1618AA0FEB41}">
  <ds:schemaRefs>
    <ds:schemaRef ds:uri="http://schemas.microsoft.com/office/infopath/2007/PartnerControls"/>
    <ds:schemaRef ds:uri="http://purl.org/dc/dcmitype/"/>
    <ds:schemaRef ds:uri="http://schemas.microsoft.com/office/2006/documentManagement/types"/>
    <ds:schemaRef ds:uri="http://www.w3.org/XML/1998/namespace"/>
    <ds:schemaRef ds:uri="http://purl.org/dc/elements/1.1/"/>
    <ds:schemaRef ds:uri="c5dbf80e-f509-45f6-9fe5-406e3eefabbb"/>
    <ds:schemaRef ds:uri="http://schemas.openxmlformats.org/package/2006/metadata/core-properties"/>
    <ds:schemaRef ds:uri="56b13485-ef72-40c3-95d5-20484a6d0217"/>
    <ds:schemaRef ds:uri="94a50df7-253c-4c60-8332-2ed5ae23abd5"/>
    <ds:schemaRef ds:uri="http://schemas.microsoft.com/office/2006/metadata/properties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255</TotalTime>
  <Words>811</Words>
  <Application>Microsoft Office PowerPoint</Application>
  <PresentationFormat>Widescreen</PresentationFormat>
  <Paragraphs>50</Paragraphs>
  <Slides>6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Training for Staff</vt:lpstr>
      <vt:lpstr>What do staff need to know about smoking?</vt:lpstr>
      <vt:lpstr>The school policy </vt:lpstr>
      <vt:lpstr>How can staff support the whole settings approach?</vt:lpstr>
      <vt:lpstr>What do I need to know about vaping?</vt:lpstr>
      <vt:lpstr>Where can I get more information?</vt:lpstr>
    </vt:vector>
  </TitlesOfParts>
  <Company>Hampshire County Council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cxccfn</dc:creator>
  <cp:lastModifiedBy>Cotton, Sophie</cp:lastModifiedBy>
  <cp:revision>67</cp:revision>
  <dcterms:created xsi:type="dcterms:W3CDTF">2018-05-14T09:57:54Z</dcterms:created>
  <dcterms:modified xsi:type="dcterms:W3CDTF">2025-08-15T07:53:11Z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0x010100E30C78CD54290945B4B507217C9E515E</vt:lpwstr>
  </property>
  <property fmtid="{D5CDD505-2E9C-101B-9397-08002B2CF9AE}" pid="3" name="_dlc_policyId">
    <vt:lpwstr>0x0101004E1B537BC2B2AD43A5AF5311D732D3AA|1208973698</vt:lpwstr>
  </property>
  <property fmtid="{D5CDD505-2E9C-101B-9397-08002B2CF9AE}" pid="4" name="ItemRetentionFormula">
    <vt:lpwstr>&lt;formula id="Microsoft.Office.RecordsManagement.PolicyFeatures.Expiration.Formula.BuiltIn"&gt;&lt;number&gt;2&lt;/number&gt;&lt;property&gt;Modified&lt;/property&gt;&lt;propertyId&gt;28cf69c5-fa48-462a-b5cd-27b6f9d2bd5f&lt;/propertyId&gt;&lt;period&gt;years&lt;/period&gt;&lt;/formula&gt;</vt:lpwstr>
  </property>
  <property fmtid="{D5CDD505-2E9C-101B-9397-08002B2CF9AE}" pid="5" name="_dlc_DocIdItemGuid">
    <vt:lpwstr>2decec11-8d0d-4a30-88a9-9257930f7640</vt:lpwstr>
  </property>
  <property fmtid="{D5CDD505-2E9C-101B-9397-08002B2CF9AE}" pid="6" name="MediaServiceImageTags">
    <vt:lpwstr/>
  </property>
  <property fmtid="{D5CDD505-2E9C-101B-9397-08002B2CF9AE}" pid="7" name="lcf76f155ced4ddcb4097134ff3c332f">
    <vt:lpwstr/>
  </property>
  <property fmtid="{D5CDD505-2E9C-101B-9397-08002B2CF9AE}" pid="8" name="Communications">
    <vt:lpwstr>2;#Marketing|fa355185-4756-46dc-8201-fb829d0f80f8</vt:lpwstr>
  </property>
  <property fmtid="{D5CDD505-2E9C-101B-9397-08002B2CF9AE}" pid="9" name="Document Type">
    <vt:lpwstr/>
  </property>
</Properties>
</file>