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2"/>
  </p:notesMasterIdLst>
  <p:handoutMasterIdLst>
    <p:handoutMasterId r:id="rId13"/>
  </p:handoutMasterIdLst>
  <p:sldIdLst>
    <p:sldId id="268" r:id="rId6"/>
    <p:sldId id="269" r:id="rId7"/>
    <p:sldId id="270" r:id="rId8"/>
    <p:sldId id="292" r:id="rId9"/>
    <p:sldId id="271" r:id="rId10"/>
    <p:sldId id="29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7203C0-7939-4BDB-68ED-C463EBF59E5D}" v="25" dt="2025-01-28T14:43:36.659"/>
    <p1510:client id="{BFE1E855-F364-CABC-D0B5-0D3217B4967B}" v="293" dt="2025-01-29T11:07:59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5" autoAdjust="0"/>
    <p:restoredTop sz="94422" autoAdjust="0"/>
  </p:normalViewPr>
  <p:slideViewPr>
    <p:cSldViewPr snapToGrid="0">
      <p:cViewPr varScale="1">
        <p:scale>
          <a:sx n="120" d="100"/>
          <a:sy n="120" d="100"/>
        </p:scale>
        <p:origin x="12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9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sh.org.uk/uploads/190913-ASH-Factsheet_Youth-Smoking.pdf?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nts.gov.uk/socialcareandhealth/smokefreeme" TargetMode="External"/><Relationship Id="rId2" Type="http://schemas.openxmlformats.org/officeDocument/2006/relationships/hyperlink" Target="http://www.stop-illegal-tobacco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mokefreehampshire.co.uk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hs.uk/live-well/quit-smoking/using-e-cigarettes-to-stop-smok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okefreehampshire.co.uk" TargetMode="External"/><Relationship Id="rId2" Type="http://schemas.openxmlformats.org/officeDocument/2006/relationships/hyperlink" Target="http://www.hants.gov.uk/socialcareandhealth/smokefreem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csct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9970936" cy="995082"/>
          </a:xfrm>
        </p:spPr>
        <p:txBody>
          <a:bodyPr>
            <a:normAutofit/>
          </a:bodyPr>
          <a:lstStyle/>
          <a:p>
            <a:r>
              <a:rPr lang="en-US" dirty="0"/>
              <a:t>Training for Staff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do staff need to know about smoking and vaping?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/>
          </a:bodyPr>
          <a:lstStyle/>
          <a:p>
            <a:r>
              <a:rPr kumimoji="0" lang="en-GB" sz="4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What do staff need to know about smoking?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Helvetica"/>
                <a:cs typeface="Helvetica"/>
              </a:rPr>
              <a:t>80% of smokers start before the age of 20.</a:t>
            </a:r>
            <a:endParaRPr lang="en-US" sz="2200" dirty="0"/>
          </a:p>
          <a:p>
            <a:r>
              <a:rPr lang="en-US" sz="2200" dirty="0">
                <a:latin typeface="Helvetica"/>
                <a:cs typeface="Helvetica"/>
              </a:rPr>
              <a:t>The younger the age of uptake, the more likely the chances of harm.</a:t>
            </a:r>
            <a:endParaRPr lang="en-US" sz="2200" dirty="0">
              <a:cs typeface="Helvetica"/>
            </a:endParaRPr>
          </a:p>
          <a:p>
            <a:r>
              <a:rPr lang="en-US" sz="2200" dirty="0">
                <a:latin typeface="Helvetica"/>
                <a:cs typeface="Helvetica"/>
              </a:rPr>
              <a:t>Cigarettes contain over 4,000 chemicals, 69 of which are known to cause cancer.</a:t>
            </a:r>
          </a:p>
          <a:p>
            <a:r>
              <a:rPr lang="en-US" sz="2200" dirty="0">
                <a:latin typeface="Helvetica"/>
                <a:cs typeface="Helvetica"/>
              </a:rPr>
              <a:t>There is a notable association between smoking and other substances e.g. drugs and alcohol.</a:t>
            </a:r>
          </a:p>
          <a:p>
            <a:r>
              <a:rPr lang="en-US" sz="2200" dirty="0">
                <a:latin typeface="Helvetica"/>
                <a:cs typeface="Helvetica"/>
              </a:rPr>
              <a:t>Smokers are more likely to get coughs/colds and be absent from college.</a:t>
            </a:r>
            <a:endParaRPr lang="en-US" sz="2200" dirty="0">
              <a:cs typeface="Helvetica"/>
            </a:endParaRPr>
          </a:p>
          <a:p>
            <a:r>
              <a:rPr lang="en-US" sz="2200" dirty="0">
                <a:latin typeface="Helvetica"/>
                <a:cs typeface="Helvetica"/>
              </a:rPr>
              <a:t>It is illegal for a shop to sell cigarettes or vapes to someone under the age of 18.</a:t>
            </a:r>
          </a:p>
          <a:p>
            <a:endParaRPr lang="en-US" sz="2200" dirty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sz="1800" dirty="0">
                <a:latin typeface="Helvetica"/>
                <a:cs typeface="Helvetica"/>
              </a:rPr>
              <a:t>Source: </a:t>
            </a:r>
            <a:r>
              <a:rPr lang="en-US" sz="1800" dirty="0">
                <a:latin typeface="Helvetica"/>
                <a:cs typeface="Helvetica"/>
                <a:hlinkClick r:id="rId3"/>
              </a:rPr>
              <a:t>Action on Smoking and Health (ASH). </a:t>
            </a:r>
            <a:r>
              <a:rPr lang="en-US" sz="1800" i="1" dirty="0">
                <a:latin typeface="Helvetica"/>
                <a:cs typeface="Helvetica"/>
                <a:hlinkClick r:id="rId3"/>
              </a:rPr>
              <a:t>Young People and Smoking</a:t>
            </a:r>
            <a:r>
              <a:rPr lang="en-US" sz="1800" dirty="0">
                <a:latin typeface="Helvetica"/>
                <a:cs typeface="Helvetica"/>
                <a:hlinkClick r:id="rId3"/>
              </a:rPr>
              <a:t>. September 2019</a:t>
            </a:r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The </a:t>
            </a:r>
            <a:r>
              <a:rPr lang="en-GB" dirty="0">
                <a:latin typeface="Helvetica"/>
                <a:cs typeface="Helvetica"/>
              </a:rPr>
              <a:t>college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</a:t>
            </a:r>
            <a:r>
              <a:rPr lang="en-GB" dirty="0">
                <a:latin typeface="Helvetica"/>
                <a:cs typeface="Helvetica"/>
              </a:rPr>
              <a:t>policy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</a:t>
            </a:r>
            <a:endParaRPr lang="en-GB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361819"/>
            <a:ext cx="7562849" cy="470162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400" dirty="0">
                <a:latin typeface="Helvetica"/>
                <a:cs typeface="Helvetica"/>
              </a:rPr>
              <a:t>The college site is smokefree. This includes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[insert specific details to site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]</a:t>
            </a:r>
            <a:r>
              <a:rPr lang="en-US" dirty="0">
                <a:latin typeface="Helvetica"/>
                <a:cs typeface="Helvetica"/>
              </a:rPr>
              <a:t>.</a:t>
            </a:r>
            <a:endParaRPr lang="en-US" sz="2400" dirty="0"/>
          </a:p>
          <a:p>
            <a:r>
              <a:rPr lang="en-US" sz="2400" dirty="0">
                <a:latin typeface="Helvetica"/>
                <a:cs typeface="Helvetica"/>
              </a:rPr>
              <a:t>The college Smokefree Champion is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[insert name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]</a:t>
            </a:r>
            <a:r>
              <a:rPr lang="en-US" dirty="0">
                <a:latin typeface="Helvetica"/>
                <a:cs typeface="Helvetica"/>
              </a:rPr>
              <a:t>.</a:t>
            </a:r>
            <a:endParaRPr lang="en-US" sz="2400" dirty="0">
              <a:cs typeface="Helvetica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latin typeface="Helvetica"/>
              <a:cs typeface="Helvetic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Helvetica"/>
                <a:cs typeface="Helvetica"/>
              </a:rPr>
              <a:t>A ‘whole setting’ approach to smoking is required to </a:t>
            </a:r>
            <a:endParaRPr lang="en-US">
              <a:latin typeface="Helvetica"/>
              <a:cs typeface="Helvetic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Helvetica"/>
                <a:cs typeface="Helvetica"/>
              </a:rPr>
              <a:t>change the culture. This includes:</a:t>
            </a:r>
          </a:p>
          <a:p>
            <a:pPr marL="0" indent="0">
              <a:buNone/>
            </a:pPr>
            <a:endParaRPr lang="en-US" sz="2400" dirty="0"/>
          </a:p>
          <a:p>
            <a:pPr marL="575945"/>
            <a:r>
              <a:rPr lang="en-US" sz="2400" dirty="0"/>
              <a:t>Strong Smokefree Policy 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Leadership support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Communicating with families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Support to quit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Clear and consistent messages through education </a:t>
            </a:r>
            <a:endParaRPr lang="en-US" sz="2400" dirty="0">
              <a:cs typeface="Helvetica" pitchFamily="2" charset="0"/>
            </a:endParaRPr>
          </a:p>
          <a:p>
            <a:pPr marL="575945"/>
            <a:r>
              <a:rPr lang="en-US" sz="2400" dirty="0"/>
              <a:t>Peer education </a:t>
            </a:r>
            <a:endParaRPr lang="en-US" sz="2400" dirty="0">
              <a:cs typeface="Helvetica" pitchFamily="2" charset="0"/>
            </a:endParaRPr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5CDB61-5C1E-58D9-1698-2FFD88DD9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7380" y="1360296"/>
            <a:ext cx="3453494" cy="345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01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How can staff support the </a:t>
            </a:r>
            <a:r>
              <a:rPr lang="en-GB" dirty="0">
                <a:latin typeface="Helvetica"/>
                <a:cs typeface="Helvetica"/>
              </a:rPr>
              <a:t>whole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</a:t>
            </a:r>
            <a:r>
              <a:rPr lang="en-GB" dirty="0">
                <a:latin typeface="Helvetica"/>
                <a:cs typeface="Helvetica"/>
              </a:rPr>
              <a:t>settings</a:t>
            </a:r>
            <a:r>
              <a:rPr kumimoji="0"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approach?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44561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000" dirty="0">
                <a:latin typeface="Helvetica"/>
                <a:cs typeface="Helvetica"/>
              </a:rPr>
              <a:t>Recognise your place as role models. Follow policy on smoking and vaping.</a:t>
            </a:r>
            <a:r>
              <a:rPr lang="en-GB" sz="2000" dirty="0">
                <a:latin typeface="Helvetica"/>
                <a:cs typeface="Helvetica"/>
              </a:rPr>
              <a:t> Support is available if you would like help to stop smoking.</a:t>
            </a:r>
          </a:p>
          <a:p>
            <a:r>
              <a:rPr lang="en-GB" sz="2000" dirty="0">
                <a:latin typeface="Helvetica"/>
                <a:cs typeface="Helvetica"/>
              </a:rPr>
              <a:t>Report breaches of the policy promptly – do not turn a blind-eye.</a:t>
            </a:r>
          </a:p>
          <a:p>
            <a:r>
              <a:rPr lang="en-GB" sz="2000" dirty="0">
                <a:latin typeface="Helvetica"/>
                <a:cs typeface="Helvetica"/>
              </a:rPr>
              <a:t>If you are aware of a place that is selling illicit tobacco or vapes, or carrying out underage sales, report it to: </a:t>
            </a:r>
            <a:r>
              <a:rPr lang="en-GB" sz="2000" dirty="0">
                <a:latin typeface="Helvetica"/>
                <a:cs typeface="Helvetica"/>
                <a:hlinkClick r:id="rId2"/>
              </a:rPr>
              <a:t>www.stop-illegal-tobacco.co.uk</a:t>
            </a:r>
            <a:endParaRPr lang="en-GB" sz="2000" dirty="0">
              <a:cs typeface="Helvetica"/>
            </a:endParaRPr>
          </a:p>
          <a:p>
            <a:r>
              <a:rPr lang="en-GB" sz="2000" dirty="0">
                <a:latin typeface="Helvetica"/>
                <a:cs typeface="Helvetica"/>
              </a:rPr>
              <a:t>Incorporate smoking related topics into lessons where you can. Tobacco can fit into a variety of subject areas including media, geography, health and social care. Visit </a:t>
            </a:r>
            <a:r>
              <a:rPr lang="en-GB" sz="2000" dirty="0">
                <a:latin typeface="Helvetica"/>
                <a:cs typeface="Helvetica"/>
                <a:hlinkClick r:id="rId3"/>
              </a:rPr>
              <a:t>www.hants.gov.uk/socialcareandhealth/smokefreeme</a:t>
            </a:r>
            <a:r>
              <a:rPr lang="en-GB" sz="2000" dirty="0">
                <a:latin typeface="Helvetica"/>
                <a:cs typeface="Helvetica"/>
              </a:rPr>
              <a:t> for ideas. </a:t>
            </a:r>
            <a:endParaRPr lang="en-GB" sz="2000" dirty="0">
              <a:cs typeface="Helvetica"/>
            </a:endParaRPr>
          </a:p>
          <a:p>
            <a:r>
              <a:rPr lang="en-GB" sz="2000" dirty="0">
                <a:latin typeface="Helvetica"/>
                <a:cs typeface="Helvetica"/>
              </a:rPr>
              <a:t>Recognise the need to support, rather than judge students who smoke. They are likely to have a nicotine addiction and should be offered support to quit. Refer them to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[Insert name of Smokefree Champion or college nurse] </a:t>
            </a:r>
            <a:r>
              <a:rPr lang="en-GB" sz="2000" dirty="0">
                <a:latin typeface="Helvetica"/>
                <a:cs typeface="Helvetica"/>
              </a:rPr>
              <a:t>who can refer them on to </a:t>
            </a:r>
            <a:r>
              <a:rPr lang="en-GB" sz="2000" dirty="0">
                <a:latin typeface="Helvetica"/>
                <a:cs typeface="Helvetica"/>
                <a:hlinkClick r:id="rId4"/>
              </a:rPr>
              <a:t>www.smokefreehampshire.co.uk</a:t>
            </a:r>
            <a:r>
              <a:rPr lang="en-GB" sz="2000" dirty="0">
                <a:latin typeface="Helvetica"/>
                <a:cs typeface="Helvetica"/>
              </a:rPr>
              <a:t> for support.</a:t>
            </a:r>
            <a:endParaRPr lang="en-GB" dirty="0">
              <a:cs typeface="Helvetica" pitchFamily="2" charset="0"/>
            </a:endParaRPr>
          </a:p>
          <a:p>
            <a:r>
              <a:rPr lang="en-GB" sz="2000" dirty="0">
                <a:latin typeface="Helvetica"/>
                <a:cs typeface="Helvetica"/>
              </a:rPr>
              <a:t>If a student is undertaking a quit attempt, be supportive and understanding of the fact that they may be temporarily distracted more easily and find it difficult in class.</a:t>
            </a:r>
          </a:p>
          <a:p>
            <a:r>
              <a:rPr lang="en-GB" sz="2000" dirty="0">
                <a:latin typeface="Helvetica"/>
                <a:cs typeface="Helvetica"/>
              </a:rPr>
              <a:t>Send clear messages about vaping (next slide).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52612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2757D3B-F4D1-18ED-DA5A-6EB47D759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858375" cy="1143000"/>
          </a:xfrm>
        </p:spPr>
        <p:txBody>
          <a:bodyPr>
            <a:normAutofit/>
          </a:bodyPr>
          <a:lstStyle/>
          <a:p>
            <a:r>
              <a:rPr lang="en-GB" sz="4400" dirty="0"/>
              <a:t>What do I need to know about vaping?</a:t>
            </a:r>
            <a:endParaRPr lang="en-US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77A49-9533-F249-BDBF-54B15C24E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0608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600" dirty="0">
                <a:latin typeface="Helvetica"/>
                <a:cs typeface="Helvetica"/>
              </a:rPr>
              <a:t>95% less harmful than cigarettes, although not completely risk-free.</a:t>
            </a:r>
          </a:p>
          <a:p>
            <a:r>
              <a:rPr lang="en-US" sz="1600" dirty="0">
                <a:latin typeface="Helvetica"/>
                <a:cs typeface="Helvetica"/>
              </a:rPr>
              <a:t>Vapes contain only a fraction of the chemicals found in cigarettes.</a:t>
            </a:r>
          </a:p>
          <a:p>
            <a:r>
              <a:rPr lang="en-US" sz="1600" dirty="0">
                <a:latin typeface="Helvetica"/>
                <a:cs typeface="Helvetica"/>
              </a:rPr>
              <a:t>Although vapes are thought to be much less harmful than cigarettes, we do not yet know the long-term impact of some of the chemicals. Short-term effects include coughing, headaches, sore throat and dizziness. Some </a:t>
            </a:r>
            <a:r>
              <a:rPr lang="en-US" sz="1600" dirty="0" err="1">
                <a:latin typeface="Helvetica"/>
                <a:cs typeface="Helvetica"/>
              </a:rPr>
              <a:t>flavourings</a:t>
            </a:r>
            <a:r>
              <a:rPr lang="en-US" sz="1600" dirty="0">
                <a:latin typeface="Helvetica"/>
                <a:cs typeface="Helvetica"/>
              </a:rPr>
              <a:t> can cause allergic reactions. Vapes can also come with or without nicotine in them, which is addictive, especially to young people. </a:t>
            </a:r>
            <a:endParaRPr lang="en-US" sz="1600" dirty="0">
              <a:cs typeface="Helvetica"/>
            </a:endParaRPr>
          </a:p>
          <a:p>
            <a:r>
              <a:rPr lang="en-US" sz="1600" dirty="0">
                <a:latin typeface="Helvetica"/>
                <a:cs typeface="Helvetica"/>
              </a:rPr>
              <a:t>For young people, the key message </a:t>
            </a:r>
            <a:r>
              <a:rPr lang="en-US" sz="1600" i="1" dirty="0">
                <a:latin typeface="Helvetica"/>
                <a:cs typeface="Helvetica"/>
              </a:rPr>
              <a:t>is, </a:t>
            </a:r>
            <a:r>
              <a:rPr lang="en-US" sz="1600" i="1" dirty="0">
                <a:solidFill>
                  <a:schemeClr val="accent6"/>
                </a:solidFill>
                <a:latin typeface="Helvetica"/>
                <a:cs typeface="Helvetica"/>
              </a:rPr>
              <a:t>‘If you don’t smoke then don’t vape. If you do smoke, switching to a vape may be beneficial to your health</a:t>
            </a:r>
            <a:r>
              <a:rPr lang="en-US" sz="1600" dirty="0">
                <a:solidFill>
                  <a:schemeClr val="accent6"/>
                </a:solidFill>
                <a:latin typeface="Helvetica"/>
                <a:cs typeface="Helvetica"/>
              </a:rPr>
              <a:t>’.</a:t>
            </a:r>
          </a:p>
          <a:p>
            <a:r>
              <a:rPr lang="en-US" sz="1600" dirty="0">
                <a:latin typeface="Helvetica"/>
                <a:cs typeface="Helvetica"/>
              </a:rPr>
              <a:t>Vapes are subject to age restrictions – no under 18s.</a:t>
            </a:r>
          </a:p>
          <a:p>
            <a:r>
              <a:rPr lang="en-US" sz="1600" dirty="0">
                <a:latin typeface="Helvetica"/>
                <a:cs typeface="Helvetica"/>
              </a:rPr>
              <a:t>No evidence to suggest that they cause harm to others through second-hand </a:t>
            </a:r>
            <a:r>
              <a:rPr lang="en-US" sz="1600" dirty="0" err="1">
                <a:latin typeface="Helvetica"/>
                <a:cs typeface="Helvetica"/>
              </a:rPr>
              <a:t>vapour</a:t>
            </a:r>
            <a:r>
              <a:rPr lang="en-US" sz="1600" dirty="0">
                <a:latin typeface="Helvetica"/>
                <a:cs typeface="Helvetica"/>
              </a:rPr>
              <a:t>.</a:t>
            </a:r>
          </a:p>
          <a:p>
            <a:r>
              <a:rPr lang="en-US" sz="1600" dirty="0">
                <a:latin typeface="Helvetica"/>
                <a:cs typeface="Helvetica"/>
              </a:rPr>
              <a:t>A useful tool for quitting smoking, only if used exclusively (many people smoke cigarettes as well).</a:t>
            </a:r>
          </a:p>
          <a:p>
            <a:r>
              <a:rPr lang="en-US" sz="1600" dirty="0">
                <a:latin typeface="Helvetica"/>
                <a:cs typeface="Helvetica"/>
              </a:rPr>
              <a:t>Smokefree site policy includes vapes, as it is difficult to differentiate the </a:t>
            </a:r>
            <a:r>
              <a:rPr lang="en-US" sz="1600" dirty="0" err="1">
                <a:latin typeface="Helvetica"/>
                <a:cs typeface="Helvetica"/>
              </a:rPr>
              <a:t>vapour</a:t>
            </a:r>
            <a:r>
              <a:rPr lang="en-US" sz="1600" dirty="0">
                <a:latin typeface="Helvetica"/>
                <a:cs typeface="Helvetica"/>
              </a:rPr>
              <a:t> and smoke. Also, to discourage use with young people as a ‘novelty item’.</a:t>
            </a:r>
          </a:p>
          <a:p>
            <a:r>
              <a:rPr lang="en-US" sz="1600" dirty="0">
                <a:latin typeface="Helvetica"/>
                <a:cs typeface="Helvetica"/>
              </a:rPr>
              <a:t>There’s no evidence to suggest that vapes increase the likelihood of young people progressing to smoking tobacco.</a:t>
            </a:r>
          </a:p>
          <a:p>
            <a:r>
              <a:rPr lang="en-US" sz="1600" dirty="0">
                <a:latin typeface="Helvetica"/>
                <a:cs typeface="Helvetica"/>
              </a:rPr>
              <a:t>Vapes should be used only with the correct charger and e-liquid sourced from a reputable UK company. Beware of young people buying online. In the US there are no restrictions on the levels of nicotine found in liquids. </a:t>
            </a:r>
          </a:p>
          <a:p>
            <a:r>
              <a:rPr lang="en-US" sz="1600" dirty="0">
                <a:latin typeface="Helvetica"/>
                <a:cs typeface="Helvetica"/>
              </a:rPr>
              <a:t>More information can be found at </a:t>
            </a:r>
            <a:r>
              <a:rPr lang="en-US" sz="1600" dirty="0">
                <a:latin typeface="Helvetica"/>
                <a:cs typeface="Helvetica"/>
                <a:hlinkClick r:id="rId2"/>
              </a:rPr>
              <a:t>www.nhs.uk/live-well/quit-smoking/using-e-cigarettes-to-stop-smoking</a:t>
            </a:r>
            <a:endParaRPr lang="en-GB" sz="1600">
              <a:latin typeface="Helvetica"/>
              <a:cs typeface="Helvetica"/>
            </a:endParaRPr>
          </a:p>
          <a:p>
            <a:pPr marL="0" indent="0">
              <a:buNone/>
            </a:pPr>
            <a:endParaRPr lang="en-US" sz="1600" dirty="0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5567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2757D3B-F4D1-18ED-DA5A-6EB47D759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800522" cy="1143000"/>
          </a:xfrm>
        </p:spPr>
        <p:txBody>
          <a:bodyPr>
            <a:normAutofit/>
          </a:bodyPr>
          <a:lstStyle/>
          <a:p>
            <a:r>
              <a:rPr lang="en-GB" sz="4400" dirty="0"/>
              <a:t>Where can I get more information?</a:t>
            </a:r>
            <a:endParaRPr lang="en-US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77A49-9533-F249-BDBF-54B15C24E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38902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000" b="1" dirty="0">
                <a:latin typeface="Helvetica"/>
                <a:cs typeface="Helvetica"/>
              </a:rPr>
              <a:t>Smokefree Me</a:t>
            </a:r>
            <a:r>
              <a:rPr lang="en-GB" sz="2000" dirty="0">
                <a:latin typeface="Helvetica"/>
                <a:cs typeface="Helvetica"/>
              </a:rPr>
              <a:t> – This site contains lesson plans and information for the whole settings approach to smoking – </a:t>
            </a:r>
            <a:r>
              <a:rPr lang="en-GB" sz="2000" dirty="0">
                <a:latin typeface="Helvetica"/>
                <a:cs typeface="Helvetica"/>
                <a:hlinkClick r:id="rId2"/>
              </a:rPr>
              <a:t>www.hants.gov.uk/socialcareandhealth/smokefreeme</a:t>
            </a:r>
            <a:endParaRPr lang="en-GB" sz="2000" dirty="0">
              <a:cs typeface="Helvetica"/>
            </a:endParaRPr>
          </a:p>
          <a:p>
            <a:pPr marL="0" indent="0">
              <a:buNone/>
            </a:pPr>
            <a:endParaRPr lang="en-GB" sz="2000" dirty="0">
              <a:cs typeface="Helvetica"/>
            </a:endParaRPr>
          </a:p>
          <a:p>
            <a:pPr marL="0" indent="0">
              <a:buNone/>
            </a:pPr>
            <a:r>
              <a:rPr lang="en-US" sz="2000" b="1" dirty="0">
                <a:effectLst/>
                <a:latin typeface="Arial"/>
                <a:ea typeface="Calibri"/>
                <a:cs typeface="Times New Roman"/>
              </a:rPr>
              <a:t>Smokefree Hampshire</a:t>
            </a:r>
            <a:r>
              <a:rPr lang="en-US" sz="2000" dirty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n-US" sz="2000" dirty="0">
                <a:latin typeface="Arial"/>
                <a:ea typeface="Calibri"/>
                <a:cs typeface="Times New Roman"/>
              </a:rPr>
              <a:t>– Hampshire's Stop Smoking Service </a:t>
            </a:r>
            <a:r>
              <a:rPr lang="en-US" sz="2000" dirty="0">
                <a:effectLst/>
                <a:latin typeface="Arial"/>
                <a:ea typeface="Calibri"/>
                <a:cs typeface="Times New Roman"/>
              </a:rPr>
              <a:t>offer a free and confidential service to help you quit smoking. </a:t>
            </a:r>
            <a:r>
              <a:rPr lang="en-GB" sz="2000" dirty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They provide free, expert advice and guidance on quitting smoking, along with access to stop smoking medications such as nicotine replacement therapy or Varenicline. They also offer a vape voucher scheme, should you choose to quit tobacco using an electronic cigarette</a:t>
            </a:r>
            <a:r>
              <a:rPr lang="en-GB" sz="20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 – </a:t>
            </a:r>
            <a:r>
              <a:rPr lang="en-GB" sz="2000" dirty="0">
                <a:solidFill>
                  <a:srgbClr val="000000"/>
                </a:solidFill>
                <a:latin typeface="Arial"/>
                <a:ea typeface="Calibri"/>
                <a:cs typeface="Times New Roman"/>
                <a:hlinkClick r:id="rId3"/>
              </a:rPr>
              <a:t>www</a:t>
            </a:r>
            <a:r>
              <a:rPr lang="en-GB" sz="2000" dirty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  <a:hlinkClick r:id="rId3"/>
              </a:rPr>
              <a:t>.</a:t>
            </a:r>
            <a:r>
              <a:rPr lang="en-GB" sz="2000" dirty="0">
                <a:solidFill>
                  <a:srgbClr val="000000"/>
                </a:solidFill>
                <a:latin typeface="Arial"/>
                <a:ea typeface="Calibri"/>
                <a:cs typeface="Times New Roman"/>
                <a:hlinkClick r:id="rId3"/>
              </a:rPr>
              <a:t>smokefreehampshire.co.uk</a:t>
            </a:r>
            <a:endParaRPr lang="en-GB" sz="2000">
              <a:effectLst/>
              <a:latin typeface="Arial"/>
              <a:ea typeface="Calibri"/>
              <a:cs typeface="Times New Roman"/>
            </a:endParaRPr>
          </a:p>
          <a:p>
            <a:pPr marL="0" indent="0">
              <a:buNone/>
            </a:pPr>
            <a:endParaRPr lang="en-GB" sz="2000" dirty="0">
              <a:ea typeface="Calibri"/>
              <a:cs typeface="Helvetica" pitchFamily="2" charset="0"/>
            </a:endParaRPr>
          </a:p>
          <a:p>
            <a:pPr marL="0" indent="0">
              <a:buNone/>
            </a:pPr>
            <a:r>
              <a:rPr lang="en-GB" sz="2000" b="1" dirty="0">
                <a:latin typeface="Helvetica"/>
                <a:cs typeface="Helvetica"/>
              </a:rPr>
              <a:t>National Centre for Smoking Cessation Training </a:t>
            </a:r>
            <a:r>
              <a:rPr lang="en-GB" sz="2000" dirty="0">
                <a:latin typeface="Helvetica"/>
                <a:cs typeface="Helvetica"/>
              </a:rPr>
              <a:t>– Provides lots of free online training courses on all aspects of smoking cessation – </a:t>
            </a:r>
            <a:r>
              <a:rPr lang="en-GB" sz="2000" dirty="0">
                <a:latin typeface="Helvetica"/>
                <a:cs typeface="Helvetica"/>
                <a:hlinkClick r:id="rId4"/>
              </a:rPr>
              <a:t>www.ncsct.co.uk</a:t>
            </a:r>
            <a:r>
              <a:rPr lang="en-GB" sz="2000" dirty="0">
                <a:latin typeface="Helvetica"/>
                <a:cs typeface="Helvetic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496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CMADOCID-622055444-95049</_dlc_DocId>
    <_dlc_DocIdUrl xmlns="94a50df7-253c-4c60-8332-2ed5ae23abd5">
      <Url>https://hants.sharepoint.com/sites/CMA/_layouts/15/DocIdRedir.aspx?ID=CMADOCID-622055444-95049</Url>
      <Description>CMADOCID-622055444-95049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C33B81-5D55-4357-B434-1618AA0FEB41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c5dbf80e-f509-45f6-9fe5-406e3eefabbb"/>
    <ds:schemaRef ds:uri="http://schemas.openxmlformats.org/package/2006/metadata/core-properties"/>
    <ds:schemaRef ds:uri="56b13485-ef72-40c3-95d5-20484a6d0217"/>
    <ds:schemaRef ds:uri="94a50df7-253c-4c60-8332-2ed5ae23abd5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FE6F4C0-E5C3-409E-9F21-89CF5A0A15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801</Words>
  <Application>Microsoft Office PowerPoint</Application>
  <PresentationFormat>Widescreen</PresentationFormat>
  <Paragraphs>50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Training for Staff</vt:lpstr>
      <vt:lpstr>What do staff need to know about smoking?</vt:lpstr>
      <vt:lpstr>The college policy </vt:lpstr>
      <vt:lpstr>How can staff support the whole settings approach?</vt:lpstr>
      <vt:lpstr>What do I need to know about vaping?</vt:lpstr>
      <vt:lpstr>Where can I get more information?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Cotton, Sophie</cp:lastModifiedBy>
  <cp:revision>113</cp:revision>
  <dcterms:created xsi:type="dcterms:W3CDTF">2018-05-14T09:57:54Z</dcterms:created>
  <dcterms:modified xsi:type="dcterms:W3CDTF">2025-08-15T08:12:45Z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c8b5d1eb-b7f7-420c-ae37-3e5a1ecb33f1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