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8" r:id="rId6"/>
    <p:sldId id="26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39A89-1F2A-585A-FCFA-7F1B27F5D23E}" v="42" dt="2025-01-29T09:38:05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8" autoAdjust="0"/>
    <p:restoredTop sz="94554" autoAdjust="0"/>
  </p:normalViewPr>
  <p:slideViewPr>
    <p:cSldViewPr snapToGrid="0">
      <p:cViewPr>
        <p:scale>
          <a:sx n="95" d="100"/>
          <a:sy n="95" d="100"/>
        </p:scale>
        <p:origin x="2192" y="9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025B0-B379-1004-120F-291B3900F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76209-312B-5D69-638F-4AF2D2D808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B422-4992-3349-9D1A-0DF13A5ACED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A6EE3-0809-668D-99D8-40AD31735A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AF9AB-5C8D-8B44-77A3-DD2996297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1E97-F75B-E84E-B071-BDBB79EC6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3333-7D64-4D5D-91DA-3A726FEE3CA5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152DE-66F8-4F3D-90C1-9FA2C90F4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A152DE-66F8-4F3D-90C1-9FA2C90F4C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5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53187"/>
            <a:ext cx="10363200" cy="995082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76867"/>
            <a:ext cx="8534400" cy="50426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1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2695"/>
            <a:ext cx="10972800" cy="4785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924" y="1913383"/>
            <a:ext cx="11399520" cy="1125682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765" y="2897842"/>
            <a:ext cx="8525436" cy="587935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3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3031"/>
            <a:ext cx="5384800" cy="4777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83031"/>
            <a:ext cx="5384800" cy="4777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7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3903"/>
            <a:ext cx="10972800" cy="497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59492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Produced May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15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F89239F-63E3-4302-8CAA-98453C3C67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9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6"/>
          </a:solidFill>
          <a:latin typeface="Helvetic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effectLst/>
                <a:latin typeface="Helvetica" pitchFamily="2" charset="0"/>
              </a:rPr>
              <a:t>Tobacco and the environment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9D176-8125-5982-196F-80D03D45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64D370-F052-ABB0-6092-01D57488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FD794-D095-ED4A-F0F0-B4B926FBF434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6. Blend the tobacco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E2255-3387-76EC-F66D-542DBADBDBC0}"/>
              </a:ext>
            </a:extLst>
          </p:cNvPr>
          <p:cNvSpPr txBox="1"/>
          <p:nvPr/>
        </p:nvSpPr>
        <p:spPr>
          <a:xfrm>
            <a:off x="7241851" y="1417638"/>
            <a:ext cx="4518747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Chemicals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are added to the dry tobacco to make cigarettes: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burn properly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taste different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deliver nicotine more effectively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The exact mix of chemicals added is often a closely guarded secret</a:t>
            </a: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959C93-B9FE-3459-5813-566EAC4B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" y="2061883"/>
            <a:ext cx="6118218" cy="40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3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9597-BB45-343B-7E40-3A8C90F9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E838CA-07BD-E84A-861C-1590C024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0E7C5-74D2-31CC-FB54-B05CA320BC5B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7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Manufacture</a:t>
            </a:r>
            <a:endParaRPr lang="en-US" sz="2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76183D5-C660-22D4-3523-439BAA66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73" y="1417638"/>
            <a:ext cx="5760993" cy="45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1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E0C3-E3FE-98DB-0348-3B66899C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79646"/>
                </a:solidFill>
                <a:latin typeface="Helvetica"/>
                <a:cs typeface="Helvetica"/>
              </a:rPr>
              <a:t>What is the impact</a:t>
            </a:r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/>
                <a:cs typeface="Helvetica"/>
              </a:rPr>
              <a:t> on the environment?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92315-530D-35E0-5D13-D78D2E998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do the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pesticides and fertilisers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affect the environment?</a:t>
            </a:r>
            <a:b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does the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use of the land 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for tobacco growing affect the countries’ population?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does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pollution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the manufacture of cigarettes impact the environment?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does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litter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from cigarettes affect the environment?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74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2695"/>
            <a:ext cx="10972800" cy="952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To help young people to develop their own understanding and opinion regarding the 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long-term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impact of tobacco on their world.</a:t>
            </a:r>
            <a:endParaRPr lang="en-GB" sz="2800" dirty="0">
              <a:latin typeface="Helvetica"/>
              <a:cs typeface="Helvetic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3B078A-75DE-B64D-5660-FC03A798AF64}"/>
              </a:ext>
            </a:extLst>
          </p:cNvPr>
          <p:cNvSpPr txBox="1">
            <a:spLocks/>
          </p:cNvSpPr>
          <p:nvPr/>
        </p:nvSpPr>
        <p:spPr>
          <a:xfrm>
            <a:off x="609600" y="2286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Learning</a:t>
            </a:r>
            <a:r>
              <a:rPr lang="en-GB" sz="2400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 </a:t>
            </a:r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outcomes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B21A3E-22BC-89D2-4308-F299C34544D9}"/>
              </a:ext>
            </a:extLst>
          </p:cNvPr>
          <p:cNvSpPr txBox="1">
            <a:spLocks/>
          </p:cNvSpPr>
          <p:nvPr/>
        </p:nvSpPr>
        <p:spPr>
          <a:xfrm>
            <a:off x="609600" y="3394057"/>
            <a:ext cx="10972800" cy="1973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Describe the main processes of tobacco production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r>
              <a:rPr lang="en-US" sz="28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Give examples of how tobacco can impact the environment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r>
              <a:rPr lang="en-US" sz="28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Give some key facts on smoking and the environment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r>
              <a:rPr lang="en-US" sz="28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Express an opinion on the impact of tobacco on the environment</a:t>
            </a:r>
            <a:r>
              <a:rPr lang="en-GB" sz="28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272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DC6-F19A-CC8D-6E63-3AB91592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What are cigarettes made of?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26F4-1C22-E6CE-401E-5E7DCEA94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026" y="1518593"/>
            <a:ext cx="5548829" cy="36592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Cigarettes are made from tobacco leaves</a:t>
            </a:r>
          </a:p>
          <a:p>
            <a:pPr marL="0" indent="0" algn="l" rtl="0" fontAlgn="base">
              <a:buNone/>
            </a:pPr>
            <a:endParaRPr lang="en-GB" sz="20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fontAlgn="base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Tobacco is grown in places all over the world. The top </a:t>
            </a:r>
            <a:r>
              <a:rPr lang="en-GB" sz="2000" dirty="0">
                <a:solidFill>
                  <a:srgbClr val="000000"/>
                </a:solidFill>
                <a:latin typeface="Helvetica"/>
                <a:cs typeface="Helvetica"/>
              </a:rPr>
              <a:t>five 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producers are:</a:t>
            </a:r>
            <a:endParaRPr lang="en-US" sz="2000" b="0" i="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marL="0" indent="0" algn="l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Helvetica"/>
              <a:cs typeface="Helvetica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China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Brazil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United States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Malawi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46AF88-8AF6-EEF9-3E8A-C909ED2A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8593"/>
            <a:ext cx="5486400" cy="36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2A7241-4FF5-1573-3C11-E241813A0858}"/>
              </a:ext>
            </a:extLst>
          </p:cNvPr>
          <p:cNvSpPr txBox="1">
            <a:spLocks/>
          </p:cNvSpPr>
          <p:nvPr/>
        </p:nvSpPr>
        <p:spPr>
          <a:xfrm>
            <a:off x="609600" y="5548727"/>
            <a:ext cx="10847942" cy="499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Tobacco leaves contain nicotine which is the addictive part of a cigarette</a:t>
            </a: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4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DA4B-85A0-B0F1-1B6B-3ECB3F41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48" y="2213991"/>
            <a:ext cx="9772503" cy="1761661"/>
          </a:xfrm>
        </p:spPr>
        <p:txBody>
          <a:bodyPr>
            <a:noAutofit/>
          </a:bodyPr>
          <a:lstStyle/>
          <a:p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How might cigarette production affect the environment?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261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BC17-2A89-DAAB-901A-4790DD4D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E19ECD-874C-3EE1-EA97-7F3C7AF2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4149"/>
            <a:ext cx="5486400" cy="36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ECDBB-DA1D-F7FF-B611-6544FACA061A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1. Grow the tobacco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E72DE-21E6-943E-7F2A-E6F949FB2FBF}"/>
              </a:ext>
            </a:extLst>
          </p:cNvPr>
          <p:cNvSpPr txBox="1"/>
          <p:nvPr/>
        </p:nvSpPr>
        <p:spPr>
          <a:xfrm>
            <a:off x="6470374" y="2365636"/>
            <a:ext cx="51120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The tobacco plant is a large leafy crop. Almost all the plant is used in cigarette production, with different parts making higher and lower grade products.</a:t>
            </a:r>
          </a:p>
          <a:p>
            <a:endParaRPr lang="en-GB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Tobacco farmers use pesticides and fertilisers as required by the tobacco companies.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76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D376608-7BFB-7007-7EDC-A2C11E70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93" y="3338879"/>
            <a:ext cx="3902705" cy="26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3F72957-7928-1376-91B1-1F39BCC0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4069"/>
            <a:ext cx="3902704" cy="26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E20B4-07C2-B8C5-4CF6-4227DA67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EBED8-D4D9-37EF-07F4-361D2EDA9B0A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2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Harvest the tobacco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BF94A-81B1-921D-8653-37B7710FBDE1}"/>
              </a:ext>
            </a:extLst>
          </p:cNvPr>
          <p:cNvSpPr txBox="1"/>
          <p:nvPr/>
        </p:nvSpPr>
        <p:spPr>
          <a:xfrm>
            <a:off x="7933718" y="1517465"/>
            <a:ext cx="3881862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Harvesting tobacco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– </a:t>
            </a:r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child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Helvetica"/>
                <a:cs typeface="Helvetica"/>
              </a:rPr>
              <a:t>labour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is often involved in this process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. Children as young as 5 years old sometimes pick tobacco and can get sick from doing this. They develop ‘</a:t>
            </a:r>
            <a:r>
              <a:rPr lang="en-GB" sz="2400" b="1" i="0" u="none" strike="noStrike" dirty="0">
                <a:solidFill>
                  <a:srgbClr val="00B050"/>
                </a:solidFill>
                <a:effectLst/>
                <a:latin typeface="Helvetica"/>
                <a:cs typeface="Helvetica"/>
              </a:rPr>
              <a:t>Green Tobacco Sickness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’ from absorbing the chemicals through their skin. This leads to sickness and muscle weakness.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​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965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CCA1C4-B08C-0B4D-3861-6FC2DB77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DBEB2-06FA-2DEA-47FA-281F22987621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3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Cure the tobacco</a:t>
            </a:r>
            <a:endParaRPr 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CB3678-722E-14FB-B4EE-865A9DED1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1188"/>
            <a:ext cx="5705634" cy="38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2694B3-9629-2160-CB64-F19C905D3D27}"/>
              </a:ext>
            </a:extLst>
          </p:cNvPr>
          <p:cNvSpPr txBox="1"/>
          <p:nvPr/>
        </p:nvSpPr>
        <p:spPr>
          <a:xfrm>
            <a:off x="6707256" y="3258670"/>
            <a:ext cx="4991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Tobacco is ‘cured’ (dried out) often by storing in airtight barns with continual smoky fires.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88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5F01F8-1778-8144-C1B2-74C856B9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38D71-203B-E159-B6E6-22F96B88826E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Helvetica" pitchFamily="2" charset="0"/>
              </a:rPr>
              <a:t>4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. Sort into different grades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E1E530-08E7-B5D4-39F9-9FE6266C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1237"/>
            <a:ext cx="5713786" cy="37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F4D56-5A32-68BF-DF55-A26BD220BB93}"/>
              </a:ext>
            </a:extLst>
          </p:cNvPr>
          <p:cNvSpPr txBox="1"/>
          <p:nvPr/>
        </p:nvSpPr>
        <p:spPr>
          <a:xfrm>
            <a:off x="6707256" y="3083858"/>
            <a:ext cx="5021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Dried leaves are sorted by hand to work out which are the best and which should go into different products.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50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1C77-8536-F67A-CEA4-40516EBA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E55099-36E7-A0F1-5BA9-D95EB808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b="0" i="0" u="none" strike="noStrike" dirty="0">
                <a:solidFill>
                  <a:srgbClr val="F79646"/>
                </a:solidFill>
                <a:effectLst/>
                <a:latin typeface="Helvetica" pitchFamily="2" charset="0"/>
              </a:rPr>
              <a:t>How are cigarettes made?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BAED7-F995-B1E3-5F74-62AB1BEB318C}"/>
              </a:ext>
            </a:extLst>
          </p:cNvPr>
          <p:cNvSpPr txBox="1"/>
          <p:nvPr/>
        </p:nvSpPr>
        <p:spPr>
          <a:xfrm>
            <a:off x="609600" y="141763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5. Shred the tobacco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37CF7F7-AAF2-6BB0-D6A8-5FAFA5D6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1188"/>
            <a:ext cx="5707296" cy="37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CF6D4-94E7-A468-B0FE-EA185D71F147}"/>
              </a:ext>
            </a:extLst>
          </p:cNvPr>
          <p:cNvSpPr txBox="1"/>
          <p:nvPr/>
        </p:nvSpPr>
        <p:spPr>
          <a:xfrm>
            <a:off x="6844553" y="3429000"/>
            <a:ext cx="451874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Machines are used to shred the tobacco</a:t>
            </a:r>
            <a:r>
              <a:rPr lang="en-GB" sz="2400" dirty="0">
                <a:solidFill>
                  <a:srgbClr val="000000"/>
                </a:solidFill>
                <a:latin typeface="Helvetica"/>
                <a:cs typeface="Helvetica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69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moke free 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bf80e-f509-45f6-9fe5-406e3eefabbb" xsi:nil="true"/>
    <_dlc_DocId xmlns="94a50df7-253c-4c60-8332-2ed5ae23abd5">CMADOCID-622055444-95025</_dlc_DocId>
    <_dlc_DocIdUrl xmlns="94a50df7-253c-4c60-8332-2ed5ae23abd5">
      <Url>https://hants.sharepoint.com/sites/CMA/_layouts/15/DocIdRedir.aspx?ID=CMADOCID-622055444-95025</Url>
      <Description>CMADOCID-622055444-95025</Description>
    </_dlc_DocIdUrl>
    <lcf76f155ced4ddcb4097134ff3c332f xmlns="56b13485-ef72-40c3-95d5-20484a6d0217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C78CD54290945B4B507217C9E515E" ma:contentTypeVersion="16" ma:contentTypeDescription="Create a new document." ma:contentTypeScope="" ma:versionID="8ef695bc6caf5449db5f9b083931763f">
  <xsd:schema xmlns:xsd="http://www.w3.org/2001/XMLSchema" xmlns:xs="http://www.w3.org/2001/XMLSchema" xmlns:p="http://schemas.microsoft.com/office/2006/metadata/properties" xmlns:ns2="94a50df7-253c-4c60-8332-2ed5ae23abd5" xmlns:ns3="56b13485-ef72-40c3-95d5-20484a6d0217" xmlns:ns4="c5dbf80e-f509-45f6-9fe5-406e3eefabbb" targetNamespace="http://schemas.microsoft.com/office/2006/metadata/properties" ma:root="true" ma:fieldsID="b13998936c7cc7aa6cacc86d4ff3cfe4" ns2:_="" ns3:_="" ns4:_="">
    <xsd:import namespace="94a50df7-253c-4c60-8332-2ed5ae23abd5"/>
    <xsd:import namespace="56b13485-ef72-40c3-95d5-20484a6d0217"/>
    <xsd:import namespace="c5dbf80e-f509-45f6-9fe5-406e3eefab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0df7-253c-4c60-8332-2ed5ae23ab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13485-ef72-40c3-95d5-20484a6d02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c5dbf34-c73a-430c-9290-9174ad787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bf80e-f509-45f6-9fe5-406e3eefabb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d480b66-6f8d-4b3f-baf4-3b602d8c7c19}" ma:internalName="TaxCatchAll" ma:showField="CatchAllData" ma:web="94a50df7-253c-4c60-8332-2ed5ae23a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C33B81-5D55-4357-B434-1618AA0FEB41}">
  <ds:schemaRefs>
    <ds:schemaRef ds:uri="56b13485-ef72-40c3-95d5-20484a6d0217"/>
    <ds:schemaRef ds:uri="http://www.w3.org/XML/1998/namespace"/>
    <ds:schemaRef ds:uri="http://purl.org/dc/elements/1.1/"/>
    <ds:schemaRef ds:uri="c5dbf80e-f509-45f6-9fe5-406e3eefabbb"/>
    <ds:schemaRef ds:uri="http://schemas.microsoft.com/office/2006/documentManagement/types"/>
    <ds:schemaRef ds:uri="94a50df7-253c-4c60-8332-2ed5ae23abd5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02C2EB-96E7-4C1F-BAAB-6466544F4EB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1CDFDA-C7D5-4466-9F72-E89C710BC9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7922059-C787-4D16-9FAB-13800B528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50df7-253c-4c60-8332-2ed5ae23abd5"/>
    <ds:schemaRef ds:uri="56b13485-ef72-40c3-95d5-20484a6d0217"/>
    <ds:schemaRef ds:uri="c5dbf80e-f509-45f6-9fe5-406e3eefa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424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Tobacco and the environment</vt:lpstr>
      <vt:lpstr>Purpose of session</vt:lpstr>
      <vt:lpstr>What are cigarettes made of?</vt:lpstr>
      <vt:lpstr>How might cigarette production affect the environment?</vt:lpstr>
      <vt:lpstr>How are cigarettes made?</vt:lpstr>
      <vt:lpstr>How are cigarettes made?</vt:lpstr>
      <vt:lpstr>How are cigarettes made?</vt:lpstr>
      <vt:lpstr>How are cigarettes made?</vt:lpstr>
      <vt:lpstr>How are cigarettes made?</vt:lpstr>
      <vt:lpstr>How are cigarettes made?</vt:lpstr>
      <vt:lpstr>How are cigarettes made?</vt:lpstr>
      <vt:lpstr>What is the impact on the environment?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cxccfn</dc:creator>
  <cp:lastModifiedBy>Chang, Michelle</cp:lastModifiedBy>
  <cp:revision>39</cp:revision>
  <dcterms:created xsi:type="dcterms:W3CDTF">2018-05-14T09:57:54Z</dcterms:created>
  <dcterms:modified xsi:type="dcterms:W3CDTF">2025-08-14T15:24:48Z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0x010100E30C78CD54290945B4B507217C9E515E</vt:lpwstr>
  </property>
  <property fmtid="{D5CDD505-2E9C-101B-9397-08002B2CF9AE}" pid="3" name="_dlc_policyId">
    <vt:lpwstr>0x0101004E1B537BC2B2AD43A5AF5311D732D3AA|1208973698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id="Microsoft.Office.RecordsManagement.PolicyFeatures.Expiration.Formula.BuiltIn"&gt;&lt;number&gt;2&lt;/number&gt;&lt;property&gt;Modified&lt;/property&gt;&lt;propertyId&gt;28cf69c5-fa48-462a-b5cd-27b6f9d2bd5f&lt;/propertyId&gt;&lt;period&gt;years&lt;/period&gt;&lt;/formula&gt;</vt:lpwstr>
  </property>
  <property fmtid="{D5CDD505-2E9C-101B-9397-08002B2CF9AE}" pid="5" name="_dlc_DocIdItemGuid">
    <vt:lpwstr>61525a81-b4ec-4d87-8ac1-cb4f88f849b8</vt:lpwstr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Communications">
    <vt:lpwstr>2;#Marketing|fa355185-4756-46dc-8201-fb829d0f80f8</vt:lpwstr>
  </property>
  <property fmtid="{D5CDD505-2E9C-101B-9397-08002B2CF9AE}" pid="9" name="Document Type">
    <vt:lpwstr/>
  </property>
</Properties>
</file>