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9"/>
  </p:notesMasterIdLst>
  <p:handoutMasterIdLst>
    <p:handoutMasterId r:id="rId20"/>
  </p:handoutMasterIdLst>
  <p:sldIdLst>
    <p:sldId id="268" r:id="rId6"/>
    <p:sldId id="269" r:id="rId7"/>
    <p:sldId id="271" r:id="rId8"/>
    <p:sldId id="286" r:id="rId9"/>
    <p:sldId id="295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E53B40-8C24-4956-53ED-43632A80DFC8}" v="1066" dt="2025-06-24T11:25:25.4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4357" autoAdjust="0"/>
  </p:normalViewPr>
  <p:slideViewPr>
    <p:cSldViewPr snapToGrid="0">
      <p:cViewPr varScale="1">
        <p:scale>
          <a:sx n="104" d="100"/>
          <a:sy n="104" d="100"/>
        </p:scale>
        <p:origin x="85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3120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0025B0-B379-1004-120F-291B3900F1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476209-312B-5D69-638F-4AF2D2D808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FB422-4992-3349-9D1A-0DF13A5ACED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5A6EE3-0809-668D-99D8-40AD31735A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8AF9AB-5C8D-8B44-77A3-DD29962970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01E97-F75B-E84E-B071-BDBB79EC6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42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143333-7D64-4D5D-91DA-3A726FEE3CA5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A152DE-66F8-4F3D-90C1-9FA2C90F4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457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53187"/>
            <a:ext cx="10363200" cy="995082"/>
          </a:xfrm>
        </p:spPr>
        <p:txBody>
          <a:bodyPr>
            <a:normAutofit/>
          </a:bodyPr>
          <a:lstStyle>
            <a:lvl1pPr algn="ctr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176867"/>
            <a:ext cx="8534400" cy="50426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613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47851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667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4924" y="1913383"/>
            <a:ext cx="11399520" cy="1125682"/>
          </a:xfrm>
        </p:spPr>
        <p:txBody>
          <a:bodyPr anchor="t"/>
          <a:lstStyle>
            <a:lvl1pPr algn="ctr">
              <a:defRPr sz="4000" b="0" cap="none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37765" y="2897842"/>
            <a:ext cx="8525436" cy="587935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037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07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867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73903"/>
            <a:ext cx="10972800" cy="497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69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6"/>
          </a:solidFill>
          <a:latin typeface="Helvetica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Helvetica"/>
                <a:cs typeface="Helvetica"/>
              </a:rPr>
              <a:t>Tobacco and the developing world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216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53261-950E-CF10-9F85-3DA70249F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map of the world&#10;&#10;AI-generated content may be incorrect.">
            <a:extLst>
              <a:ext uri="{FF2B5EF4-FFF2-40B4-BE49-F238E27FC236}">
                <a16:creationId xmlns:a16="http://schemas.microsoft.com/office/drawing/2014/main" id="{C1D16F70-1CE5-7682-C5AA-FDD443798E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525" y="895350"/>
            <a:ext cx="7600950" cy="506730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3F49D5E-A453-8697-4CA4-5523DCB75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Helvetica"/>
                <a:cs typeface="Helvetica"/>
              </a:rPr>
              <a:t>Tobacco and the developing world</a:t>
            </a:r>
            <a:endParaRPr lang="en-GB" dirty="0">
              <a:cs typeface="Helvetica" pitchFamily="2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592E362-71E3-0B36-BFBF-A96AC02F7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3243"/>
            <a:ext cx="10972800" cy="114076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True or false?</a:t>
            </a:r>
            <a:endParaRPr lang="en-GB" sz="2800" dirty="0">
              <a:solidFill>
                <a:srgbClr val="000000"/>
              </a:solidFill>
              <a:latin typeface="Helvetica"/>
              <a:cs typeface="Helvetica"/>
            </a:endParaRPr>
          </a:p>
          <a:p>
            <a:pPr marL="0" indent="0">
              <a:buNone/>
            </a:pPr>
            <a:r>
              <a:rPr lang="en-GB" sz="2800" dirty="0">
                <a:latin typeface="Helvetica"/>
                <a:cs typeface="Helvetica"/>
              </a:rPr>
              <a:t>Tobacco is an easy crop to cultivate and grow.</a:t>
            </a:r>
            <a:endParaRPr lang="en-GB" sz="2800" dirty="0">
              <a:cs typeface="Helvetica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508E4AE-7A59-5752-CD71-997140C714C3}"/>
              </a:ext>
            </a:extLst>
          </p:cNvPr>
          <p:cNvSpPr txBox="1">
            <a:spLocks/>
          </p:cNvSpPr>
          <p:nvPr/>
        </p:nvSpPr>
        <p:spPr>
          <a:xfrm>
            <a:off x="605425" y="3313299"/>
            <a:ext cx="10984005" cy="15329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False</a:t>
            </a:r>
            <a:endParaRPr lang="en-GB" sz="2800" b="1" dirty="0">
              <a:solidFill>
                <a:srgbClr val="000000"/>
              </a:solidFill>
              <a:cs typeface="Helvetica" pitchFamily="2" charset="0"/>
            </a:endParaRPr>
          </a:p>
          <a:p>
            <a:pPr marL="0" indent="0">
              <a:buNone/>
            </a:pPr>
            <a:r>
              <a:rPr lang="en-GB" sz="2800" dirty="0">
                <a:latin typeface="Helvetica"/>
                <a:cs typeface="Helvetica"/>
              </a:rPr>
              <a:t>Tobacco is a sensitive plant. The process is labour intensive and requires many pesticides and fertilisers.</a:t>
            </a:r>
            <a:endParaRPr lang="en-GB" sz="2800" dirty="0">
              <a:cs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968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C82C03-25D0-7D85-2BAE-BD627CC27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map of the world&#10;&#10;AI-generated content may be incorrect.">
            <a:extLst>
              <a:ext uri="{FF2B5EF4-FFF2-40B4-BE49-F238E27FC236}">
                <a16:creationId xmlns:a16="http://schemas.microsoft.com/office/drawing/2014/main" id="{6E9E257A-B2FD-D702-530F-5C79F06980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525" y="895350"/>
            <a:ext cx="7600950" cy="506730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B1804C7-8FE7-DF83-CBE6-6485A8F3E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Helvetica"/>
                <a:cs typeface="Helvetica"/>
              </a:rPr>
              <a:t>Tobacco and the developing world</a:t>
            </a:r>
            <a:endParaRPr lang="en-GB" dirty="0">
              <a:cs typeface="Helvetica" pitchFamily="2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E44DA52-FFA4-57F2-28C8-DACFBFE90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3243"/>
            <a:ext cx="10972800" cy="114076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True or false?</a:t>
            </a:r>
            <a:endParaRPr lang="en-GB" sz="2800" dirty="0">
              <a:solidFill>
                <a:srgbClr val="000000"/>
              </a:solidFill>
              <a:latin typeface="Helvetica"/>
              <a:cs typeface="Helvetica"/>
            </a:endParaRPr>
          </a:p>
          <a:p>
            <a:pPr marL="0" indent="0">
              <a:buNone/>
            </a:pPr>
            <a:r>
              <a:rPr lang="en-GB" sz="2800" dirty="0">
                <a:latin typeface="Helvetica"/>
                <a:cs typeface="Helvetica"/>
              </a:rPr>
              <a:t>Tobacco farming can make a small farmer in Brazil rich.</a:t>
            </a:r>
            <a:endParaRPr lang="en-GB" sz="2800" dirty="0">
              <a:cs typeface="Helvetica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454B790-0AFF-2814-2E01-5F3DFFE57E93}"/>
              </a:ext>
            </a:extLst>
          </p:cNvPr>
          <p:cNvSpPr txBox="1">
            <a:spLocks/>
          </p:cNvSpPr>
          <p:nvPr/>
        </p:nvSpPr>
        <p:spPr>
          <a:xfrm>
            <a:off x="605425" y="3313299"/>
            <a:ext cx="10984005" cy="19139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False</a:t>
            </a:r>
            <a:endParaRPr lang="en-GB" sz="2800" b="1" dirty="0">
              <a:solidFill>
                <a:srgbClr val="000000"/>
              </a:solidFill>
              <a:cs typeface="Helvetica" pitchFamily="2" charset="0"/>
            </a:endParaRPr>
          </a:p>
          <a:p>
            <a:pPr marL="0" indent="0">
              <a:buNone/>
            </a:pPr>
            <a:r>
              <a:rPr lang="en-GB" sz="2800" dirty="0">
                <a:latin typeface="Helvetica"/>
                <a:cs typeface="Helvetica"/>
              </a:rPr>
              <a:t>Farmers can often find themselves making a loss due to the situations they are placed in by the larger tobacco companies, e.g. paying a high price for fertiliser, receiving low pay for produce.</a:t>
            </a:r>
            <a:endParaRPr lang="en-GB" sz="2800" dirty="0">
              <a:cs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177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DDCE1A-9083-42B2-D495-A383B1D419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map of the world&#10;&#10;AI-generated content may be incorrect.">
            <a:extLst>
              <a:ext uri="{FF2B5EF4-FFF2-40B4-BE49-F238E27FC236}">
                <a16:creationId xmlns:a16="http://schemas.microsoft.com/office/drawing/2014/main" id="{6F22B77B-9957-B28A-140B-E25D460B4B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525" y="895350"/>
            <a:ext cx="7600950" cy="506730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630A050-7DEB-33E3-CB28-F71AC130B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Helvetica"/>
                <a:cs typeface="Helvetica"/>
              </a:rPr>
              <a:t>Tobacco and the developing world</a:t>
            </a:r>
            <a:endParaRPr lang="en-GB" dirty="0">
              <a:cs typeface="Helvetica" pitchFamily="2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0A27CAA-0976-D981-4B21-923618D72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3243"/>
            <a:ext cx="10972800" cy="148815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True or false?</a:t>
            </a:r>
            <a:endParaRPr lang="en-GB" sz="2800" dirty="0">
              <a:solidFill>
                <a:srgbClr val="000000"/>
              </a:solidFill>
              <a:latin typeface="Helvetica"/>
              <a:cs typeface="Helvetica"/>
            </a:endParaRPr>
          </a:p>
          <a:p>
            <a:pPr marL="0" indent="0">
              <a:buNone/>
            </a:pPr>
            <a:r>
              <a:rPr lang="en-GB" sz="2800" dirty="0">
                <a:latin typeface="Helvetica"/>
                <a:cs typeface="Helvetica"/>
              </a:rPr>
              <a:t>In all countries there are laws to protect farmers from dangerous conditions and children from child labour.</a:t>
            </a:r>
            <a:endParaRPr lang="en-GB" sz="2800" dirty="0">
              <a:cs typeface="Helvetica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26B98EB-AF29-5B95-43FD-BE0FD4951DB3}"/>
              </a:ext>
            </a:extLst>
          </p:cNvPr>
          <p:cNvSpPr txBox="1">
            <a:spLocks/>
          </p:cNvSpPr>
          <p:nvPr/>
        </p:nvSpPr>
        <p:spPr>
          <a:xfrm>
            <a:off x="605425" y="3313299"/>
            <a:ext cx="10984005" cy="19139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False</a:t>
            </a:r>
            <a:endParaRPr lang="en-GB" sz="2800" b="1" dirty="0">
              <a:solidFill>
                <a:srgbClr val="000000"/>
              </a:solidFill>
              <a:cs typeface="Helvetica" pitchFamily="2" charset="0"/>
            </a:endParaRPr>
          </a:p>
          <a:p>
            <a:pPr marL="0" indent="0">
              <a:buNone/>
            </a:pPr>
            <a:r>
              <a:rPr lang="en-GB" sz="2800" dirty="0">
                <a:latin typeface="Helvetica"/>
                <a:cs typeface="Helvetica"/>
              </a:rPr>
              <a:t>Child labour takes place in many countries. Farmers in many developing countries work without clothing to protect them from the harmful chemicals involved in tobacco production.</a:t>
            </a:r>
            <a:endParaRPr lang="en-GB" sz="2800" dirty="0">
              <a:cs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1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9DB66-6C20-CA0A-D705-26E0A6400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map of the world&#10;&#10;AI-generated content may be incorrect.">
            <a:extLst>
              <a:ext uri="{FF2B5EF4-FFF2-40B4-BE49-F238E27FC236}">
                <a16:creationId xmlns:a16="http://schemas.microsoft.com/office/drawing/2014/main" id="{02D57520-7A07-D729-1BA4-B860802516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525" y="895350"/>
            <a:ext cx="7600950" cy="506730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7E5A70-F251-7797-6653-B13AE2F9C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cs typeface="Helvetica" pitchFamily="2" charset="0"/>
              </a:rPr>
              <a:t>Key facts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4FC025B-6C40-EF6E-813B-AB3CA4EA8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3243"/>
            <a:ext cx="10972800" cy="4547357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457200" indent="-457200"/>
            <a:r>
              <a:rPr lang="en-GB" sz="2800" dirty="0">
                <a:latin typeface="Helvetica"/>
                <a:cs typeface="Helvetica"/>
              </a:rPr>
              <a:t>In developing countries, a poorer population spends lots of their income on tobacco.</a:t>
            </a:r>
            <a:endParaRPr lang="en-US" sz="2800">
              <a:latin typeface="Helvetica"/>
              <a:cs typeface="Helvetica"/>
            </a:endParaRPr>
          </a:p>
          <a:p>
            <a:pPr marL="457200" indent="-457200"/>
            <a:r>
              <a:rPr lang="en-GB" sz="2800" dirty="0">
                <a:latin typeface="Helvetica"/>
                <a:cs typeface="Helvetica"/>
              </a:rPr>
              <a:t>Tobacco farmers in developing countries risk huge financial losses if the crop fails.</a:t>
            </a:r>
            <a:endParaRPr lang="en-GB" sz="2800">
              <a:latin typeface="Helvetica"/>
              <a:cs typeface="Helvetica"/>
            </a:endParaRPr>
          </a:p>
          <a:p>
            <a:pPr marL="457200" indent="-457200"/>
            <a:r>
              <a:rPr lang="en-GB" sz="2800" dirty="0">
                <a:latin typeface="Helvetica"/>
                <a:cs typeface="Helvetica"/>
              </a:rPr>
              <a:t>Farmers can be exploited by a few tobacco companies who buy almost all the land.</a:t>
            </a:r>
            <a:endParaRPr lang="en-GB" sz="2800">
              <a:latin typeface="Helvetica"/>
              <a:cs typeface="Helvetica"/>
            </a:endParaRPr>
          </a:p>
          <a:p>
            <a:pPr marL="457200" indent="-457200"/>
            <a:r>
              <a:rPr lang="en-GB" sz="2800" dirty="0">
                <a:latin typeface="Helvetica"/>
                <a:cs typeface="Helvetica"/>
              </a:rPr>
              <a:t>Most of the profit from tobacco growing goes to the tobacco companies, the developing countries remain in debt and poverty.</a:t>
            </a:r>
            <a:endParaRPr lang="en-GB" sz="2800">
              <a:latin typeface="Helvetica"/>
              <a:cs typeface="Helvetica"/>
            </a:endParaRPr>
          </a:p>
          <a:p>
            <a:pPr marL="457200" indent="-457200"/>
            <a:r>
              <a:rPr lang="en-GB" sz="2800" dirty="0">
                <a:latin typeface="Helvetica"/>
                <a:cs typeface="Helvetica"/>
              </a:rPr>
              <a:t>In developing countries where there are few laws to control smoking, tobacco companies are free to promote cigarettes to the younger generation.</a:t>
            </a:r>
          </a:p>
        </p:txBody>
      </p:sp>
    </p:spTree>
    <p:extLst>
      <p:ext uri="{BB962C8B-B14F-4D97-AF65-F5344CB8AC3E}">
        <p14:creationId xmlns:p14="http://schemas.microsoft.com/office/powerpoint/2010/main" val="3510400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Purpose of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04254"/>
            <a:ext cx="10972800" cy="95288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To </a:t>
            </a:r>
            <a:r>
              <a:rPr lang="en-GB" dirty="0">
                <a:solidFill>
                  <a:srgbClr val="000000"/>
                </a:solidFill>
                <a:latin typeface="Helvetica"/>
                <a:cs typeface="Helvetica"/>
              </a:rPr>
              <a:t>help you understand how tobacco production impacts on developing countries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.</a:t>
            </a:r>
            <a:endParaRPr lang="en-US" dirty="0"/>
          </a:p>
          <a:p>
            <a:endParaRPr lang="en-GB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B3B078A-75DE-B64D-5660-FC03A798AF64}"/>
              </a:ext>
            </a:extLst>
          </p:cNvPr>
          <p:cNvSpPr txBox="1">
            <a:spLocks/>
          </p:cNvSpPr>
          <p:nvPr/>
        </p:nvSpPr>
        <p:spPr>
          <a:xfrm>
            <a:off x="609600" y="2061802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Learning</a:t>
            </a:r>
            <a:r>
              <a:rPr lang="en-GB" sz="2400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 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outcomes</a:t>
            </a:r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DB21A3E-22BC-89D2-4308-F299C34544D9}"/>
              </a:ext>
            </a:extLst>
          </p:cNvPr>
          <p:cNvSpPr txBox="1">
            <a:spLocks/>
          </p:cNvSpPr>
          <p:nvPr/>
        </p:nvSpPr>
        <p:spPr>
          <a:xfrm>
            <a:off x="609600" y="3122732"/>
            <a:ext cx="10972800" cy="287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Helvetica"/>
                <a:cs typeface="Helvetica"/>
              </a:rPr>
              <a:t>Explain the impact of tobacco production on developing countries.</a:t>
            </a:r>
          </a:p>
          <a:p>
            <a:r>
              <a:rPr lang="en-US" dirty="0">
                <a:latin typeface="Helvetica"/>
                <a:cs typeface="Helvetica"/>
              </a:rPr>
              <a:t>Describe how the prevalence of smoking in developing countries differs from the developed world.</a:t>
            </a:r>
          </a:p>
          <a:p>
            <a:r>
              <a:rPr lang="en-US" dirty="0">
                <a:latin typeface="Helvetica"/>
                <a:cs typeface="Helvetica"/>
              </a:rPr>
              <a:t>Give examples of how tobacco production can affect the lives of children in the developing world.</a:t>
            </a:r>
          </a:p>
          <a:p>
            <a:r>
              <a:rPr lang="en-US" dirty="0">
                <a:latin typeface="Helvetica"/>
                <a:cs typeface="Helvetica"/>
              </a:rPr>
              <a:t>Understand the moral implications of tobacco companies’ work in developing countries. </a:t>
            </a:r>
          </a:p>
          <a:p>
            <a:pPr marL="0" indent="0">
              <a:buNone/>
            </a:pPr>
            <a:endParaRPr lang="en-US" dirty="0">
              <a:cs typeface="Helvetica"/>
            </a:endParaRPr>
          </a:p>
          <a:p>
            <a:pPr marL="0" indent="0" algn="l">
              <a:buNone/>
            </a:pPr>
            <a:endParaRPr lang="en-GB" sz="2800" b="0" i="0" dirty="0">
              <a:solidFill>
                <a:srgbClr val="000000"/>
              </a:solidFill>
              <a:effectLst/>
              <a:cs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728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map of the world&#10;&#10;AI-generated content may be incorrect.">
            <a:extLst>
              <a:ext uri="{FF2B5EF4-FFF2-40B4-BE49-F238E27FC236}">
                <a16:creationId xmlns:a16="http://schemas.microsoft.com/office/drawing/2014/main" id="{A35479D4-70CF-3BE9-A62D-2CDEF18A62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525" y="895350"/>
            <a:ext cx="7600950" cy="506730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52B5635-CA5A-7299-A5C6-5332D7955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Helvetica"/>
                <a:cs typeface="Helvetica"/>
              </a:rPr>
              <a:t>What is a 'developing' country?</a:t>
            </a:r>
            <a:endParaRPr lang="en-GB" dirty="0">
              <a:cs typeface="Helvetica" pitchFamily="2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C9E406D-379A-A7E1-5DB2-E6A171786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24448"/>
            <a:ext cx="10972800" cy="473156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spcBef>
                <a:spcPts val="20"/>
              </a:spcBef>
              <a:buNone/>
            </a:pP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A country that has a standard of living or level of industrial production that is below what is possible if they had financial help. Often agricultural and under industrialised. </a:t>
            </a:r>
            <a:endParaRPr lang="en-US" dirty="0"/>
          </a:p>
          <a:p>
            <a:pPr marL="0" indent="0">
              <a:spcBef>
                <a:spcPts val="20"/>
              </a:spcBef>
              <a:buNone/>
            </a:pPr>
            <a:endParaRPr lang="en-GB" sz="2800" dirty="0">
              <a:solidFill>
                <a:srgbClr val="000000"/>
              </a:solidFill>
              <a:latin typeface="Helvetica"/>
              <a:cs typeface="Helvetica"/>
            </a:endParaRPr>
          </a:p>
          <a:p>
            <a:pPr marL="0" indent="0">
              <a:spcBef>
                <a:spcPts val="20"/>
              </a:spcBef>
              <a:buNone/>
            </a:pP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Examples of developing countries:</a:t>
            </a:r>
            <a:endParaRPr lang="en-GB" b="1" dirty="0"/>
          </a:p>
          <a:p>
            <a:pPr marL="457200" indent="-457200">
              <a:spcBef>
                <a:spcPts val="20"/>
              </a:spcBef>
            </a:pP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Ethiopia</a:t>
            </a:r>
            <a:endParaRPr lang="en-GB" dirty="0">
              <a:cs typeface="Helvetica" pitchFamily="2" charset="0"/>
            </a:endParaRPr>
          </a:p>
          <a:p>
            <a:pPr marL="457200" indent="-457200">
              <a:spcBef>
                <a:spcPts val="20"/>
              </a:spcBef>
            </a:pP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Bangladesh</a:t>
            </a:r>
            <a:endParaRPr lang="en-GB" dirty="0">
              <a:cs typeface="Helvetica" pitchFamily="2" charset="0"/>
            </a:endParaRPr>
          </a:p>
          <a:p>
            <a:pPr marL="457200" indent="-457200">
              <a:spcBef>
                <a:spcPts val="20"/>
              </a:spcBef>
            </a:pP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Sierra Leone</a:t>
            </a:r>
            <a:endParaRPr lang="en-GB" dirty="0">
              <a:cs typeface="Helvetica" pitchFamily="2" charset="0"/>
            </a:endParaRPr>
          </a:p>
          <a:p>
            <a:pPr marL="457200" indent="-457200">
              <a:spcBef>
                <a:spcPts val="20"/>
              </a:spcBef>
            </a:pPr>
            <a:endParaRPr lang="en-GB" sz="2800" dirty="0">
              <a:solidFill>
                <a:srgbClr val="000000"/>
              </a:solidFill>
              <a:latin typeface="Helvetica"/>
              <a:cs typeface="Helvetica"/>
            </a:endParaRPr>
          </a:p>
          <a:p>
            <a:pPr marL="0" indent="0">
              <a:spcBef>
                <a:spcPts val="20"/>
              </a:spcBef>
              <a:buNone/>
            </a:pP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Examples of developed countries:</a:t>
            </a:r>
            <a:endParaRPr lang="en-GB" b="1" dirty="0"/>
          </a:p>
          <a:p>
            <a:pPr marL="457200" indent="-457200">
              <a:spcBef>
                <a:spcPts val="20"/>
              </a:spcBef>
            </a:pP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USA</a:t>
            </a:r>
            <a:endParaRPr lang="en-GB" dirty="0">
              <a:cs typeface="Helvetica" pitchFamily="2" charset="0"/>
            </a:endParaRPr>
          </a:p>
          <a:p>
            <a:pPr marL="457200" indent="-457200">
              <a:spcBef>
                <a:spcPts val="20"/>
              </a:spcBef>
            </a:pP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UK</a:t>
            </a:r>
            <a:endParaRPr lang="en-GB" dirty="0">
              <a:cs typeface="Helvetica" pitchFamily="2" charset="0"/>
            </a:endParaRPr>
          </a:p>
          <a:p>
            <a:pPr marL="457200" indent="-457200">
              <a:spcBef>
                <a:spcPts val="20"/>
              </a:spcBef>
            </a:pP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France</a:t>
            </a:r>
            <a:endParaRPr lang="en-GB" dirty="0">
              <a:cs typeface="Helvetica" pitchFamily="2" charset="0"/>
            </a:endParaRPr>
          </a:p>
          <a:p>
            <a:pPr marL="0" indent="0">
              <a:spcBef>
                <a:spcPts val="20"/>
              </a:spcBef>
              <a:buNone/>
            </a:pPr>
            <a:endParaRPr lang="en-GB" sz="2800" dirty="0">
              <a:solidFill>
                <a:srgbClr val="000000"/>
              </a:solidFill>
              <a:latin typeface="Helvetica"/>
              <a:cs typeface="Helvetica"/>
            </a:endParaRPr>
          </a:p>
          <a:p>
            <a:pPr marL="0" indent="0">
              <a:buNone/>
            </a:pPr>
            <a:endParaRPr lang="en-GB" sz="2800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700316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2483CE-B7BC-2ECE-EAD0-279AE0900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map of the world&#10;&#10;AI-generated content may be incorrect.">
            <a:extLst>
              <a:ext uri="{FF2B5EF4-FFF2-40B4-BE49-F238E27FC236}">
                <a16:creationId xmlns:a16="http://schemas.microsoft.com/office/drawing/2014/main" id="{931D1C4A-BE33-ECA3-0100-5672A84BAC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525" y="895350"/>
            <a:ext cx="7600950" cy="506730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FBF0024-D9F9-98E2-31D8-F1748B34C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Helvetica"/>
                <a:cs typeface="Helvetica"/>
              </a:rPr>
              <a:t>Tobacco and the developing world</a:t>
            </a:r>
            <a:endParaRPr lang="en-GB" dirty="0">
              <a:cs typeface="Helvetica" pitchFamily="2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64231CD-322C-6F73-606A-27B2532AC4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3243"/>
            <a:ext cx="10961595" cy="103991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Bef>
                <a:spcPts val="20"/>
              </a:spcBef>
              <a:buNone/>
            </a:pP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True or false?</a:t>
            </a:r>
            <a:r>
              <a:rPr lang="en-GB" sz="2800" b="1" dirty="0">
                <a:solidFill>
                  <a:srgbClr val="000000"/>
                </a:solidFill>
                <a:cs typeface="Helvetica" pitchFamily="2" charset="0"/>
              </a:rPr>
              <a:t> </a:t>
            </a:r>
          </a:p>
          <a:p>
            <a:pPr marL="0" indent="0">
              <a:spcBef>
                <a:spcPts val="20"/>
              </a:spcBef>
              <a:buNone/>
            </a:pPr>
            <a:r>
              <a:rPr lang="en-GB" sz="2800" dirty="0">
                <a:latin typeface="Helvetica"/>
                <a:cs typeface="Helvetica"/>
              </a:rPr>
              <a:t>Most smokers in the world live in richer countries.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A892EB0-19F3-0EE3-5000-7DD45FBD6560}"/>
              </a:ext>
            </a:extLst>
          </p:cNvPr>
          <p:cNvSpPr txBox="1">
            <a:spLocks/>
          </p:cNvSpPr>
          <p:nvPr/>
        </p:nvSpPr>
        <p:spPr>
          <a:xfrm>
            <a:off x="605425" y="3425358"/>
            <a:ext cx="10972800" cy="14881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20"/>
              </a:spcBef>
              <a:buNone/>
            </a:pP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False</a:t>
            </a:r>
            <a:endParaRPr lang="en-GB" sz="2800" b="1" dirty="0">
              <a:solidFill>
                <a:srgbClr val="000000"/>
              </a:solidFill>
              <a:cs typeface="Helvetica" pitchFamily="2" charset="0"/>
            </a:endParaRPr>
          </a:p>
          <a:p>
            <a:pPr marL="0" indent="0">
              <a:spcBef>
                <a:spcPts val="20"/>
              </a:spcBef>
              <a:buNone/>
            </a:pPr>
            <a:r>
              <a:rPr lang="en-GB" sz="2800" dirty="0">
                <a:latin typeface="Helvetica"/>
                <a:cs typeface="Helvetica"/>
              </a:rPr>
              <a:t>There are around 1.3 billion smokers worldwide but most (over 80%) live in low to middle income countries, i.e. poorer countries.</a:t>
            </a:r>
          </a:p>
          <a:p>
            <a:pPr marL="0" indent="0">
              <a:buNone/>
            </a:pPr>
            <a:endParaRPr lang="en-GB" sz="2800" b="1" dirty="0">
              <a:cs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34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7C3D76-4A1F-30ED-020E-73E5A2093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map of the world&#10;&#10;AI-generated content may be incorrect.">
            <a:extLst>
              <a:ext uri="{FF2B5EF4-FFF2-40B4-BE49-F238E27FC236}">
                <a16:creationId xmlns:a16="http://schemas.microsoft.com/office/drawing/2014/main" id="{7575C8E0-F41D-C329-6FBA-954A63BE75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525" y="895350"/>
            <a:ext cx="7600950" cy="506730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654E55-ABAB-9D41-D188-A77B66ACB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Helvetica"/>
                <a:cs typeface="Helvetica"/>
              </a:rPr>
              <a:t>Tobacco and the developing world</a:t>
            </a:r>
            <a:endParaRPr lang="en-GB" dirty="0">
              <a:cs typeface="Helvetica" pitchFamily="2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4BC6B57-842C-C053-A87A-8AFAD2147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3243"/>
            <a:ext cx="10961595" cy="154418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True or false?</a:t>
            </a:r>
            <a:endParaRPr lang="en-GB" sz="2800" dirty="0">
              <a:solidFill>
                <a:srgbClr val="000000"/>
              </a:solidFill>
              <a:cs typeface="Helvetica" pitchFamily="2" charset="0"/>
            </a:endParaRPr>
          </a:p>
          <a:p>
            <a:pPr marL="0" indent="0">
              <a:buNone/>
            </a:pPr>
            <a:r>
              <a:rPr lang="en-GB" sz="2800" dirty="0">
                <a:latin typeface="Helvetica"/>
                <a:cs typeface="Helvetica"/>
              </a:rPr>
              <a:t>The amount of tobacco used in Britain, America, Canada and Australia is likely to fall in the coming years.</a:t>
            </a:r>
            <a:endParaRPr lang="en-GB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625A82C-E5EF-1D87-3FC6-7D9950071D33}"/>
              </a:ext>
            </a:extLst>
          </p:cNvPr>
          <p:cNvSpPr txBox="1">
            <a:spLocks/>
          </p:cNvSpPr>
          <p:nvPr/>
        </p:nvSpPr>
        <p:spPr>
          <a:xfrm>
            <a:off x="605425" y="3425358"/>
            <a:ext cx="10972800" cy="15553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True</a:t>
            </a:r>
            <a:endParaRPr lang="en-GB" sz="2800" dirty="0">
              <a:solidFill>
                <a:srgbClr val="000000"/>
              </a:solidFill>
              <a:cs typeface="Helvetica" pitchFamily="2" charset="0"/>
            </a:endParaRPr>
          </a:p>
          <a:p>
            <a:pPr marL="0" indent="0">
              <a:buNone/>
            </a:pPr>
            <a:r>
              <a:rPr lang="en-GB" sz="2800" dirty="0">
                <a:latin typeface="Helvetica"/>
                <a:cs typeface="Helvetica"/>
              </a:rPr>
              <a:t>Laws placed on tobacco companies and education means that the number of smokers in these developed countries continues to fall.</a:t>
            </a:r>
            <a:endParaRPr lang="en-GB" sz="2800" dirty="0">
              <a:cs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97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E1573-BCBE-0D17-FE5D-E08F9A335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map of the world&#10;&#10;AI-generated content may be incorrect.">
            <a:extLst>
              <a:ext uri="{FF2B5EF4-FFF2-40B4-BE49-F238E27FC236}">
                <a16:creationId xmlns:a16="http://schemas.microsoft.com/office/drawing/2014/main" id="{E5F0A6D4-C3B7-2E6D-6ECF-514CECF86C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525" y="895350"/>
            <a:ext cx="7600950" cy="506730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E960CCF-B428-5E03-2258-7495E75A9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Helvetica"/>
                <a:cs typeface="Helvetica"/>
              </a:rPr>
              <a:t>Tobacco and the developing world</a:t>
            </a:r>
            <a:endParaRPr lang="en-GB" dirty="0">
              <a:cs typeface="Helvetica" pitchFamily="2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54AAB1C-C5DC-B82B-E4A1-D2846BE57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3243"/>
            <a:ext cx="10972800" cy="114076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True or false?</a:t>
            </a:r>
            <a:endParaRPr lang="en-GB" sz="2800">
              <a:solidFill>
                <a:srgbClr val="000000"/>
              </a:solidFill>
              <a:cs typeface="Helvetica" pitchFamily="2" charset="0"/>
            </a:endParaRPr>
          </a:p>
          <a:p>
            <a:pPr marL="0" indent="0">
              <a:buNone/>
            </a:pPr>
            <a:r>
              <a:rPr lang="en-GB" sz="2800" dirty="0">
                <a:latin typeface="Helvetica"/>
                <a:cs typeface="Helvetica"/>
              </a:rPr>
              <a:t>More men than women smoke in the world.</a:t>
            </a:r>
            <a:endParaRPr lang="en-GB" sz="2800" dirty="0">
              <a:cs typeface="Helvetica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FBE1BB8-9F42-4A6B-EF8D-4070D09D49EF}"/>
              </a:ext>
            </a:extLst>
          </p:cNvPr>
          <p:cNvSpPr txBox="1">
            <a:spLocks/>
          </p:cNvSpPr>
          <p:nvPr/>
        </p:nvSpPr>
        <p:spPr>
          <a:xfrm>
            <a:off x="605425" y="3313299"/>
            <a:ext cx="10984005" cy="19139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800" b="1" dirty="0">
                <a:solidFill>
                  <a:srgbClr val="000000"/>
                </a:solidFill>
                <a:cs typeface="Helvetica" pitchFamily="2" charset="0"/>
              </a:rPr>
              <a:t>True</a:t>
            </a:r>
          </a:p>
          <a:p>
            <a:pPr marL="0" indent="0">
              <a:buNone/>
            </a:pPr>
            <a:r>
              <a:rPr lang="en-GB" sz="2800" dirty="0">
                <a:latin typeface="Helvetica"/>
                <a:cs typeface="Helvetica"/>
              </a:rPr>
              <a:t>Of the approximate 1.3 billion people that smoke cigarettes or other products worldwide, around one billion are men and 250 million are women.</a:t>
            </a:r>
            <a:endParaRPr lang="en-GB" sz="2800" dirty="0">
              <a:cs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492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BA182D-A968-AC30-8FDD-4F8B42DDB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map of the world&#10;&#10;AI-generated content may be incorrect.">
            <a:extLst>
              <a:ext uri="{FF2B5EF4-FFF2-40B4-BE49-F238E27FC236}">
                <a16:creationId xmlns:a16="http://schemas.microsoft.com/office/drawing/2014/main" id="{44661F9C-5B12-B3EC-F2FD-3395DF571F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525" y="895350"/>
            <a:ext cx="7600950" cy="506730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FAFCEDE-649C-B56C-5A28-0B6205AD1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Helvetica"/>
                <a:cs typeface="Helvetica"/>
              </a:rPr>
              <a:t>Tobacco and the developing world</a:t>
            </a:r>
            <a:endParaRPr lang="en-GB" dirty="0">
              <a:cs typeface="Helvetica" pitchFamily="2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B24D874-2355-718A-20F8-CB076601A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3243"/>
            <a:ext cx="10972800" cy="152176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True or false?</a:t>
            </a:r>
            <a:endParaRPr lang="en-GB" sz="2800">
              <a:solidFill>
                <a:srgbClr val="000000"/>
              </a:solidFill>
              <a:cs typeface="Helvetica" pitchFamily="2" charset="0"/>
            </a:endParaRPr>
          </a:p>
          <a:p>
            <a:pPr marL="0" indent="0">
              <a:buNone/>
            </a:pPr>
            <a:r>
              <a:rPr lang="en-GB" sz="2800" dirty="0">
                <a:latin typeface="Helvetica"/>
                <a:cs typeface="Helvetica"/>
              </a:rPr>
              <a:t>Tobacco companies are likely to target women across the world in the coming years.</a:t>
            </a:r>
            <a:endParaRPr lang="en-GB" sz="2800" dirty="0">
              <a:cs typeface="Helvetica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84DB218-FBDC-2125-20BD-026EEB440536}"/>
              </a:ext>
            </a:extLst>
          </p:cNvPr>
          <p:cNvSpPr txBox="1">
            <a:spLocks/>
          </p:cNvSpPr>
          <p:nvPr/>
        </p:nvSpPr>
        <p:spPr>
          <a:xfrm>
            <a:off x="605425" y="3313299"/>
            <a:ext cx="10984005" cy="15329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800" b="1" dirty="0">
                <a:solidFill>
                  <a:srgbClr val="000000"/>
                </a:solidFill>
                <a:cs typeface="Helvetica" pitchFamily="2" charset="0"/>
              </a:rPr>
              <a:t>True</a:t>
            </a:r>
          </a:p>
          <a:p>
            <a:pPr marL="0" indent="0">
              <a:buNone/>
            </a:pPr>
            <a:r>
              <a:rPr lang="en-GB" sz="2800" dirty="0">
                <a:latin typeface="Helvetica"/>
                <a:cs typeface="Helvetica"/>
              </a:rPr>
              <a:t>Changes in traditions and cultures mean that an increasing number of women are starting to smoke.</a:t>
            </a:r>
            <a:endParaRPr lang="en-GB" sz="2800" dirty="0">
              <a:cs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48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27CBC8-BC3F-019F-E88C-297C858D1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map of the world&#10;&#10;AI-generated content may be incorrect.">
            <a:extLst>
              <a:ext uri="{FF2B5EF4-FFF2-40B4-BE49-F238E27FC236}">
                <a16:creationId xmlns:a16="http://schemas.microsoft.com/office/drawing/2014/main" id="{0833CD44-77A2-B334-F91D-F3ABABB9C8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525" y="895350"/>
            <a:ext cx="7600950" cy="506730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69F58A8-39A4-1B99-C9E9-462881A16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Helvetica"/>
                <a:cs typeface="Helvetica"/>
              </a:rPr>
              <a:t>Tobacco and the developing world</a:t>
            </a:r>
            <a:endParaRPr lang="en-GB" dirty="0">
              <a:cs typeface="Helvetica" pitchFamily="2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A5182E2-75DE-EDFD-50D4-1CEF79C0E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3243"/>
            <a:ext cx="10972800" cy="149935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True or false?</a:t>
            </a:r>
            <a:endParaRPr lang="en-GB" sz="2800">
              <a:solidFill>
                <a:srgbClr val="000000"/>
              </a:solidFill>
              <a:cs typeface="Helvetica" pitchFamily="2" charset="0"/>
            </a:endParaRPr>
          </a:p>
          <a:p>
            <a:pPr marL="0" indent="0">
              <a:buNone/>
            </a:pPr>
            <a:r>
              <a:rPr lang="en-GB" sz="2800" dirty="0">
                <a:latin typeface="Helvetica"/>
                <a:cs typeface="Helvetica"/>
              </a:rPr>
              <a:t>The Chinese State Government gets funding from tobacco companies.</a:t>
            </a:r>
            <a:endParaRPr lang="en-GB" sz="2800" dirty="0">
              <a:cs typeface="Helvetica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C3A3BCD-F52B-FE28-C4C6-DB6AB3D3AE9E}"/>
              </a:ext>
            </a:extLst>
          </p:cNvPr>
          <p:cNvSpPr txBox="1">
            <a:spLocks/>
          </p:cNvSpPr>
          <p:nvPr/>
        </p:nvSpPr>
        <p:spPr>
          <a:xfrm>
            <a:off x="605425" y="3313299"/>
            <a:ext cx="10984005" cy="5916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357136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9C0540-75E2-11F9-D36E-308BD2ADB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map of the world&#10;&#10;AI-generated content may be incorrect.">
            <a:extLst>
              <a:ext uri="{FF2B5EF4-FFF2-40B4-BE49-F238E27FC236}">
                <a16:creationId xmlns:a16="http://schemas.microsoft.com/office/drawing/2014/main" id="{618B4CDA-800A-EFDB-2AD5-ED03AEE2B8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525" y="895350"/>
            <a:ext cx="7600950" cy="506730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E886122-95B9-F03B-3871-2FF213A81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Helvetica"/>
                <a:cs typeface="Helvetica"/>
              </a:rPr>
              <a:t>Tobacco and the developing world</a:t>
            </a:r>
            <a:endParaRPr lang="en-GB" dirty="0">
              <a:cs typeface="Helvetica" pitchFamily="2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AD6823A-1D83-80D0-DB83-951F7BEA1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3243"/>
            <a:ext cx="10972800" cy="15105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True or false?</a:t>
            </a:r>
            <a:endParaRPr lang="en-GB" sz="2800" dirty="0">
              <a:solidFill>
                <a:srgbClr val="000000"/>
              </a:solidFill>
              <a:latin typeface="Helvetica"/>
              <a:cs typeface="Helvetica"/>
            </a:endParaRPr>
          </a:p>
          <a:p>
            <a:pPr marL="0" indent="0">
              <a:buNone/>
            </a:pPr>
            <a:r>
              <a:rPr lang="en-GB" sz="2800" dirty="0">
                <a:latin typeface="Helvetica"/>
                <a:cs typeface="Helvetica"/>
              </a:rPr>
              <a:t>Cigarette smoking in China accounts for one of every four cigarettes smoked globally.</a:t>
            </a:r>
            <a:endParaRPr lang="en-GB" sz="2800" dirty="0">
              <a:cs typeface="Helvetica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5B4DCE8-6FE8-8CF5-7F12-1A6E5500A9DA}"/>
              </a:ext>
            </a:extLst>
          </p:cNvPr>
          <p:cNvSpPr txBox="1">
            <a:spLocks/>
          </p:cNvSpPr>
          <p:nvPr/>
        </p:nvSpPr>
        <p:spPr>
          <a:xfrm>
            <a:off x="605425" y="3313299"/>
            <a:ext cx="10984005" cy="15217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False</a:t>
            </a:r>
            <a:endParaRPr lang="en-GB" sz="2800" b="1" dirty="0">
              <a:solidFill>
                <a:srgbClr val="000000"/>
              </a:solidFill>
              <a:cs typeface="Helvetica" pitchFamily="2" charset="0"/>
            </a:endParaRPr>
          </a:p>
          <a:p>
            <a:pPr marL="0" indent="0">
              <a:buNone/>
            </a:pPr>
            <a:r>
              <a:rPr lang="en-GB" sz="2800" dirty="0">
                <a:latin typeface="Helvetica"/>
                <a:cs typeface="Helvetica"/>
              </a:rPr>
              <a:t>It's more than that. Cigarette smoking in China accounts for one of every three cigarettes smoked globally.</a:t>
            </a:r>
            <a:endParaRPr lang="en-GB" sz="2800" dirty="0">
              <a:cs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858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moke free m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0C78CD54290945B4B507217C9E515E" ma:contentTypeVersion="16" ma:contentTypeDescription="Create a new document." ma:contentTypeScope="" ma:versionID="8ef695bc6caf5449db5f9b083931763f">
  <xsd:schema xmlns:xsd="http://www.w3.org/2001/XMLSchema" xmlns:xs="http://www.w3.org/2001/XMLSchema" xmlns:p="http://schemas.microsoft.com/office/2006/metadata/properties" xmlns:ns2="94a50df7-253c-4c60-8332-2ed5ae23abd5" xmlns:ns3="56b13485-ef72-40c3-95d5-20484a6d0217" xmlns:ns4="c5dbf80e-f509-45f6-9fe5-406e3eefabbb" targetNamespace="http://schemas.microsoft.com/office/2006/metadata/properties" ma:root="true" ma:fieldsID="b13998936c7cc7aa6cacc86d4ff3cfe4" ns2:_="" ns3:_="" ns4:_="">
    <xsd:import namespace="94a50df7-253c-4c60-8332-2ed5ae23abd5"/>
    <xsd:import namespace="56b13485-ef72-40c3-95d5-20484a6d0217"/>
    <xsd:import namespace="c5dbf80e-f509-45f6-9fe5-406e3eefabb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lcf76f155ced4ddcb4097134ff3c332f" minOccurs="0"/>
                <xsd:element ref="ns4:TaxCatchAll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50df7-253c-4c60-8332-2ed5ae23abd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b13485-ef72-40c3-95d5-20484a6d021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3c5dbf34-c73a-430c-9290-9174ad7877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dbf80e-f509-45f6-9fe5-406e3eefabb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d480b66-6f8d-4b3f-baf4-3b602d8c7c19}" ma:internalName="TaxCatchAll" ma:showField="CatchAllData" ma:web="94a50df7-253c-4c60-8332-2ed5ae23ab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dbf80e-f509-45f6-9fe5-406e3eefabbb" xsi:nil="true"/>
    <_dlc_DocId xmlns="94a50df7-253c-4c60-8332-2ed5ae23abd5">CMADOCID-622055444-95271</_dlc_DocId>
    <_dlc_DocIdUrl xmlns="94a50df7-253c-4c60-8332-2ed5ae23abd5">
      <Url>https://hants.sharepoint.com/sites/CMA/_layouts/15/DocIdRedir.aspx?ID=CMADOCID-622055444-95271</Url>
      <Description>CMADOCID-622055444-95271</Description>
    </_dlc_DocIdUrl>
    <lcf76f155ced4ddcb4097134ff3c332f xmlns="56b13485-ef72-40c3-95d5-20484a6d0217">
      <Terms xmlns="http://schemas.microsoft.com/office/infopath/2007/PartnerControls"/>
    </lcf76f155ced4ddcb4097134ff3c332f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9F1CDFDA-C7D5-4466-9F72-E89C710BC9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69D6EF-2AC7-4106-9357-5E7D2148C4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a50df7-253c-4c60-8332-2ed5ae23abd5"/>
    <ds:schemaRef ds:uri="56b13485-ef72-40c3-95d5-20484a6d0217"/>
    <ds:schemaRef ds:uri="c5dbf80e-f509-45f6-9fe5-406e3eefab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C33B81-5D55-4357-B434-1618AA0FEB41}">
  <ds:schemaRefs>
    <ds:schemaRef ds:uri="http://schemas.microsoft.com/office/2006/documentManagement/types"/>
    <ds:schemaRef ds:uri="94a50df7-253c-4c60-8332-2ed5ae23abd5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  <ds:schemaRef ds:uri="c5dbf80e-f509-45f6-9fe5-406e3eefabbb"/>
    <ds:schemaRef ds:uri="56b13485-ef72-40c3-95d5-20484a6d0217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F302C2EB-96E7-4C1F-BAAB-6466544F4EB6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629</Words>
  <Application>Microsoft Office PowerPoint</Application>
  <PresentationFormat>Widescreen</PresentationFormat>
  <Paragraphs>70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Tobacco and the developing world</vt:lpstr>
      <vt:lpstr>Purpose of session</vt:lpstr>
      <vt:lpstr>What is a 'developing' country?</vt:lpstr>
      <vt:lpstr>Tobacco and the developing world</vt:lpstr>
      <vt:lpstr>Tobacco and the developing world</vt:lpstr>
      <vt:lpstr>Tobacco and the developing world</vt:lpstr>
      <vt:lpstr>Tobacco and the developing world</vt:lpstr>
      <vt:lpstr>Tobacco and the developing world</vt:lpstr>
      <vt:lpstr>Tobacco and the developing world</vt:lpstr>
      <vt:lpstr>Tobacco and the developing world</vt:lpstr>
      <vt:lpstr>Tobacco and the developing world</vt:lpstr>
      <vt:lpstr>Tobacco and the developing world</vt:lpstr>
      <vt:lpstr>Key facts</vt:lpstr>
    </vt:vector>
  </TitlesOfParts>
  <Company>Hampshire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cxccfn</dc:creator>
  <cp:lastModifiedBy>Kitcher, Matthew</cp:lastModifiedBy>
  <cp:revision>291</cp:revision>
  <dcterms:created xsi:type="dcterms:W3CDTF">2018-05-14T09:57:54Z</dcterms:created>
  <dcterms:modified xsi:type="dcterms:W3CDTF">2025-08-14T15:29:54Z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0x010100E30C78CD54290945B4B507217C9E515E</vt:lpwstr>
  </property>
  <property fmtid="{D5CDD505-2E9C-101B-9397-08002B2CF9AE}" pid="3" name="_dlc_policyId">
    <vt:lpwstr>0x0101004E1B537BC2B2AD43A5AF5311D732D3AA|1208973698</vt:lpwstr>
  </property>
  <property fmtid="{D5CDD505-2E9C-101B-9397-08002B2CF9AE}" pid="4" name="ItemRetentionFormula">
    <vt:lpwstr>&lt;formula id="Microsoft.Office.RecordsManagement.PolicyFeatures.Expiration.Formula.BuiltIn"&gt;&lt;number&gt;2&lt;/number&gt;&lt;property&gt;Modified&lt;/property&gt;&lt;propertyId&gt;28cf69c5-fa48-462a-b5cd-27b6f9d2bd5f&lt;/propertyId&gt;&lt;period&gt;years&lt;/period&gt;&lt;/formula&gt;</vt:lpwstr>
  </property>
  <property fmtid="{D5CDD505-2E9C-101B-9397-08002B2CF9AE}" pid="5" name="_dlc_DocIdItemGuid">
    <vt:lpwstr>ca6afae6-8604-4606-9062-8d3e25729416</vt:lpwstr>
  </property>
  <property fmtid="{D5CDD505-2E9C-101B-9397-08002B2CF9AE}" pid="6" name="MediaServiceImageTags">
    <vt:lpwstr/>
  </property>
  <property fmtid="{D5CDD505-2E9C-101B-9397-08002B2CF9AE}" pid="7" name="lcf76f155ced4ddcb4097134ff3c332f">
    <vt:lpwstr/>
  </property>
  <property fmtid="{D5CDD505-2E9C-101B-9397-08002B2CF9AE}" pid="8" name="Communications">
    <vt:lpwstr>2;#Marketing|fa355185-4756-46dc-8201-fb829d0f80f8</vt:lpwstr>
  </property>
  <property fmtid="{D5CDD505-2E9C-101B-9397-08002B2CF9AE}" pid="9" name="Document Type">
    <vt:lpwstr/>
  </property>
</Properties>
</file>