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68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97039-212C-AB82-CD89-7EB6B31F1E31}" v="60" dt="2025-01-28T14:52:11.897"/>
    <p1510:client id="{8978D086-C580-6026-EE1B-96D8B29461B9}" v="47" dt="2025-01-28T15:50:11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94558" autoAdjust="0"/>
  </p:normalViewPr>
  <p:slideViewPr>
    <p:cSldViewPr snapToGrid="0">
      <p:cViewPr varScale="1">
        <p:scale>
          <a:sx n="116" d="100"/>
          <a:sy n="116" d="100"/>
        </p:scale>
        <p:origin x="103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0025B0-B379-1004-120F-291B3900F1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76209-312B-5D69-638F-4AF2D2D808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FB422-4992-3349-9D1A-0DF13A5ACED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A6EE3-0809-668D-99D8-40AD31735A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AF9AB-5C8D-8B44-77A3-DD29962970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01E97-F75B-E84E-B071-BDBB79EC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42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3333-7D64-4D5D-91DA-3A726FEE3CA5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152DE-66F8-4F3D-90C1-9FA2C90F4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53187"/>
            <a:ext cx="10363200" cy="995082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76867"/>
            <a:ext cx="8534400" cy="5042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1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2695"/>
            <a:ext cx="10972800" cy="4785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59492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Produced May 2018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1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F89239F-63E3-4302-8CAA-98453C3C67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67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924" y="1913383"/>
            <a:ext cx="11399520" cy="1125682"/>
          </a:xfrm>
        </p:spPr>
        <p:txBody>
          <a:bodyPr anchor="t"/>
          <a:lstStyle>
            <a:lvl1pPr algn="ctr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7765" y="2897842"/>
            <a:ext cx="8525436" cy="587935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59492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Produced May 2018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1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F89239F-63E3-4302-8CAA-98453C3C67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3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83031"/>
            <a:ext cx="5384800" cy="4777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83031"/>
            <a:ext cx="5384800" cy="4777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59492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Produced May 2018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1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F89239F-63E3-4302-8CAA-98453C3C67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7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59492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Produced May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1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F89239F-63E3-4302-8CAA-98453C3C67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86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3903"/>
            <a:ext cx="10972800" cy="497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59492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Produced May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1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F89239F-63E3-4302-8CAA-98453C3C67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69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6"/>
          </a:solidFill>
          <a:latin typeface="Helvetica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GQQEp6yi_K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effectLst/>
                <a:latin typeface="Helvetica" pitchFamily="2" charset="0"/>
              </a:rPr>
              <a:t>The true cost of smoking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1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DA64-5F25-BE17-DA75-1A908812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The harms of illegal tobacco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21C18-6F63-6778-C616-640565194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All tobacco is harmful, but cheap, illegal tobacco is not regulated. So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,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you don’t know what is in it or where it comes from. </a:t>
            </a:r>
            <a:br>
              <a:rPr lang="en-GB" b="0" i="0" u="none" strike="noStrike" dirty="0">
                <a:effectLst/>
                <a:latin typeface="Helvetica" pitchFamily="2" charset="0"/>
              </a:rPr>
            </a:br>
            <a:endParaRPr lang="en-GB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Makes it easier for children and young people to start smoking and become addicted.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b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Makes your community attractive to criminals.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b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Draws otherwise honest people into dealing with criminals.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b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Can help fund organised crime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6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6C9F-205E-0FCE-4F7D-234C1300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Spotting illegal tobacco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9B6AD-5308-0EFB-14C1-7901C3BF0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Really cheap prices (less than £3.50 a pack)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Foreign health warnings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Poor print/colour on packets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Unusual taste or smell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B65F109-2ECF-6D95-FB7F-FFCD3C01D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26" y="3349127"/>
            <a:ext cx="3591499" cy="26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0BE93233-D0E2-FD87-0FFF-679213939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60" y="2246123"/>
            <a:ext cx="5060414" cy="37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68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4A5C-6A45-57AA-676C-F091DD57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/>
                <a:cs typeface="Helvetica"/>
              </a:rPr>
              <a:t>Illegal </a:t>
            </a:r>
            <a:r>
              <a:rPr lang="en-GB" dirty="0">
                <a:solidFill>
                  <a:srgbClr val="F79646"/>
                </a:solidFill>
                <a:latin typeface="Helvetica"/>
                <a:cs typeface="Helvetica"/>
              </a:rPr>
              <a:t>tobacco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8A62F-087B-89C1-5C39-DA2AA031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17391"/>
            <a:ext cx="4678496" cy="18809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GB" sz="2800">
                <a:latin typeface="Helvetica"/>
                <a:cs typeface="Helvetica"/>
              </a:rPr>
              <a:t>YouTube video:</a:t>
            </a:r>
            <a:endParaRPr lang="en-GB" sz="28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GB" sz="2800" dirty="0">
                <a:latin typeface="Helvetica"/>
                <a:cs typeface="Helvetica"/>
                <a:hlinkClick r:id="rId2"/>
              </a:rPr>
              <a:t>Illegal Tobacco – See it, Report it, Stop it!</a:t>
            </a:r>
            <a:endParaRPr lang="en-GB" sz="2800">
              <a:cs typeface="Helvetica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35118C6-1E46-FF46-252B-7078B662E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83" y="1130265"/>
            <a:ext cx="6320102" cy="47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5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0F66A15-A7A3-EAD9-3BEF-EFB02D9F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35" y="2686412"/>
            <a:ext cx="5484564" cy="365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38E0C3-E3FE-98DB-0348-3B66899C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What does smoking cost?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92315-530D-35E0-5D13-D78D2E998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2695"/>
            <a:ext cx="6540347" cy="5122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How much is a packet of 20 cigarettes?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4D83BD-3DD2-C68D-D88B-7F85A14EDECC}"/>
              </a:ext>
            </a:extLst>
          </p:cNvPr>
          <p:cNvSpPr txBox="1">
            <a:spLocks/>
          </p:cNvSpPr>
          <p:nvPr/>
        </p:nvSpPr>
        <p:spPr>
          <a:xfrm>
            <a:off x="609599" y="2077754"/>
            <a:ext cx="6936955" cy="7425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£16.35*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per pack (to avoid increasing prices on the Budget, some cigarette companies have reduced packet sizes to 18 or 19)</a:t>
            </a:r>
            <a:endParaRPr lang="en-GB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F28A0-F4BC-84E2-334E-FB21C4F6F65F}"/>
              </a:ext>
            </a:extLst>
          </p:cNvPr>
          <p:cNvSpPr txBox="1"/>
          <p:nvPr/>
        </p:nvSpPr>
        <p:spPr>
          <a:xfrm>
            <a:off x="609599" y="3589369"/>
            <a:ext cx="6097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How much is this per cigarette?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E13A9-208A-494F-2EC0-DFF3388A436B}"/>
              </a:ext>
            </a:extLst>
          </p:cNvPr>
          <p:cNvSpPr txBox="1"/>
          <p:nvPr/>
        </p:nvSpPr>
        <p:spPr>
          <a:xfrm>
            <a:off x="609599" y="4359791"/>
            <a:ext cx="609783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Approx </a:t>
            </a:r>
            <a:r>
              <a:rPr lang="en-GB" sz="2400" dirty="0">
                <a:solidFill>
                  <a:srgbClr val="000000"/>
                </a:solidFill>
                <a:latin typeface="Helvetica"/>
                <a:cs typeface="Helvetica"/>
              </a:rPr>
              <a:t>82p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739F8-2114-B8DD-6D50-6AF8C44B8F6B}"/>
              </a:ext>
            </a:extLst>
          </p:cNvPr>
          <p:cNvSpPr txBox="1"/>
          <p:nvPr/>
        </p:nvSpPr>
        <p:spPr>
          <a:xfrm>
            <a:off x="609599" y="5013640"/>
            <a:ext cx="609783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/>
                <a:ea typeface="Calibri"/>
                <a:cs typeface="Helvetica"/>
              </a:rPr>
              <a:t>*Correct as per average price </a:t>
            </a:r>
            <a:r>
              <a:rPr lang="en-GB" sz="2400" dirty="0">
                <a:solidFill>
                  <a:srgbClr val="000000"/>
                </a:solidFill>
                <a:latin typeface="Helvetica"/>
                <a:ea typeface="Calibri"/>
                <a:cs typeface="Helvetica"/>
              </a:rPr>
              <a:t>Nov 2024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9774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0B3B-7D8F-5FF8-2E9D-A1F9E2AC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The cost to the family finance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E7B35A-78AB-1B3B-845D-D64590634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35" y="2686412"/>
            <a:ext cx="5484564" cy="365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09B1E8-10D4-66B4-C5A0-B0090CDB89EE}"/>
              </a:ext>
            </a:extLst>
          </p:cNvPr>
          <p:cNvSpPr txBox="1"/>
          <p:nvPr/>
        </p:nvSpPr>
        <p:spPr>
          <a:xfrm>
            <a:off x="609600" y="1417638"/>
            <a:ext cx="109619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Marcus and Janine have 2 children aged 2 and 6. Marcus and Janine both smoke. Marcus smokes about 20 a day and Janine smokes 10. Together how much do they spend on cigarettes?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A82F49-7CF6-AAED-D930-CA8E5287DB5C}"/>
              </a:ext>
            </a:extLst>
          </p:cNvPr>
          <p:cNvSpPr txBox="1"/>
          <p:nvPr/>
        </p:nvSpPr>
        <p:spPr>
          <a:xfrm>
            <a:off x="609600" y="3068469"/>
            <a:ext cx="1814112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A </a:t>
            </a:r>
            <a:r>
              <a:rPr lang="en-GB" sz="2800" dirty="0">
                <a:solidFill>
                  <a:srgbClr val="000000"/>
                </a:solidFill>
                <a:latin typeface="Helvetica"/>
                <a:cs typeface="Helvetica"/>
              </a:rPr>
              <a:t>week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A </a:t>
            </a:r>
            <a:r>
              <a:rPr lang="en-GB" sz="2800" dirty="0">
                <a:solidFill>
                  <a:srgbClr val="000000"/>
                </a:solidFill>
                <a:latin typeface="Helvetica"/>
                <a:cs typeface="Helvetica"/>
              </a:rPr>
              <a:t>month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Helvetica" pitchFamily="2" charset="0"/>
              <a:cs typeface="Helvetica"/>
            </a:endParaRPr>
          </a:p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A </a:t>
            </a:r>
            <a:r>
              <a:rPr lang="en-GB" sz="2800" dirty="0">
                <a:solidFill>
                  <a:srgbClr val="000000"/>
                </a:solidFill>
                <a:latin typeface="Helvetica"/>
                <a:cs typeface="Helvetica"/>
              </a:rPr>
              <a:t>year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130D73-F4C3-8441-DA13-01AB7CECDCE7}"/>
              </a:ext>
            </a:extLst>
          </p:cNvPr>
          <p:cNvSpPr txBox="1"/>
          <p:nvPr/>
        </p:nvSpPr>
        <p:spPr>
          <a:xfrm>
            <a:off x="609600" y="5024863"/>
            <a:ext cx="5405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What else could they have spent this money on?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8EB1B-455F-B843-1C27-284043526EB3}"/>
              </a:ext>
            </a:extLst>
          </p:cNvPr>
          <p:cNvSpPr txBox="1"/>
          <p:nvPr/>
        </p:nvSpPr>
        <p:spPr>
          <a:xfrm>
            <a:off x="2751461" y="3051927"/>
            <a:ext cx="181411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£</a:t>
            </a:r>
            <a:r>
              <a:rPr lang="en-GB" sz="2400" dirty="0">
                <a:solidFill>
                  <a:srgbClr val="000000"/>
                </a:solidFill>
                <a:latin typeface="Helvetica"/>
                <a:cs typeface="Helvetica"/>
              </a:rPr>
              <a:t>171.68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101CC-7CCD-6E5A-EAC3-3A0EACA6EB5A}"/>
              </a:ext>
            </a:extLst>
          </p:cNvPr>
          <p:cNvSpPr txBox="1"/>
          <p:nvPr/>
        </p:nvSpPr>
        <p:spPr>
          <a:xfrm>
            <a:off x="2751461" y="3499740"/>
            <a:ext cx="140189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£</a:t>
            </a:r>
            <a:r>
              <a:rPr lang="en-GB" sz="2400" dirty="0">
                <a:solidFill>
                  <a:srgbClr val="000000"/>
                </a:solidFill>
                <a:latin typeface="Helvetica"/>
                <a:cs typeface="Helvetica"/>
              </a:rPr>
              <a:t>735.75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231CC1-FEF3-536C-FD6A-7BA12826A445}"/>
              </a:ext>
            </a:extLst>
          </p:cNvPr>
          <p:cNvSpPr txBox="1"/>
          <p:nvPr/>
        </p:nvSpPr>
        <p:spPr>
          <a:xfrm>
            <a:off x="2751461" y="3969963"/>
            <a:ext cx="1819213" cy="472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£</a:t>
            </a:r>
            <a:r>
              <a:rPr lang="en-GB" sz="2400" dirty="0">
                <a:solidFill>
                  <a:srgbClr val="000000"/>
                </a:solidFill>
                <a:latin typeface="Helvetica"/>
                <a:cs typeface="Helvetica"/>
              </a:rPr>
              <a:t>8,951.63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724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8DA7-E24B-E239-DD77-E5FC7B21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What is the cost of smoking?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DD02C-EFA1-1422-7B78-D515C3B5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151"/>
            <a:ext cx="10972800" cy="4785136"/>
          </a:xfrm>
        </p:spPr>
        <p:txBody>
          <a:bodyPr>
            <a:normAutofit/>
          </a:bodyPr>
          <a:lstStyle/>
          <a:p>
            <a:pPr algn="l" rtl="0" fontAlgn="base"/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Environment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– Pollution, deforestation, litter.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Communities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– Exploitation of farmers, child labour, exacerbation of poverty.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Health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– Early deaths of population. Impact on families caring for people with smoking related illness.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Economy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- Costs of treating smoking related illness.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GB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2070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C462-551C-3FEA-1DDE-DF8F9DBF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Environment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20EB1-6A1E-E1AD-A2DF-977D8A67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35194"/>
            <a:ext cx="6088655" cy="4004553"/>
          </a:xfrm>
        </p:spPr>
        <p:txBody>
          <a:bodyPr>
            <a:normAutofit/>
          </a:bodyPr>
          <a:lstStyle/>
          <a:p>
            <a:pPr algn="l" rtl="0" fontAlgn="base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Growing tobacco requires lots of hazardous fertilisers and pesticides.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b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200,000 hectares of land are cleared each year for the growing of tobacco. </a:t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Transportation and production of tobacco involves lots of fossil fuels.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b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Cigarette butts are the most common form of litter and do not biodegrade.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E8EF28D-42B9-FEFF-A86D-4AC6A179E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32" y="1806767"/>
            <a:ext cx="4864444" cy="324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358B-6D44-DC16-F3B1-380B70CF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Communities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59510-E982-62B3-6F86-6FDC0C05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7611"/>
            <a:ext cx="6705600" cy="4617048"/>
          </a:xfrm>
        </p:spPr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Certain ethnic groups and communities around the world are more likely to smoke, putting a strain on their health systems.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Child labour is used in many tobacco growing countries with whole families working in the fields. Children are therefore unable to get an education.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Where tobacco is farmed, deprived communities are exploited for labour and poverty is made worse.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Illness from smoking often leads to unemployment and exacerbates poverty.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444A9E7-E80B-AC60-2E3F-780CC30B4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96"/>
          <a:stretch/>
        </p:blipFill>
        <p:spPr bwMode="auto">
          <a:xfrm>
            <a:off x="7594072" y="1417638"/>
            <a:ext cx="3988328" cy="45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97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95B8-FA54-2699-B263-4CB137AE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Health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7D1E8-7A3A-E55E-AABD-A066D1015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117"/>
            <a:ext cx="5372559" cy="4577430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Half of all smokers will die early as a result of their addiction.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People with smoking related illnesses require care from family members. For children of smokers, this can result in them becoming young carers, affecting their education and future prospects.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Smoking causes a third of all deaths from house fires in England.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5674F3F-D66E-0AE5-D15F-E38BCCA70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92" y="1337029"/>
            <a:ext cx="5209889" cy="418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1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4D768-12D3-3F5D-C828-DB8466FE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Economic costs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C6B3-8C7D-8DCB-8713-01A43CBCE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99640"/>
            <a:ext cx="5945436" cy="3211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It is estimated that smoking costs the UK society £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21.8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billion a year. This includes the cost of treating people with smoking related illness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.</a:t>
            </a:r>
            <a:endParaRPr lang="en-GB" b="0" i="0" u="none" strike="noStrike" dirty="0">
              <a:solidFill>
                <a:srgbClr val="000000"/>
              </a:solidFill>
              <a:effectLst/>
              <a:latin typeface="Helvetica"/>
              <a:cs typeface="Helvetica"/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Although the UK Government receives tax from cigarettes, this is around £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7.1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billion a year (less than the cost to society).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D1D2772-45EC-41CA-C17C-471149AD4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92" y="1548766"/>
            <a:ext cx="5121658" cy="41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6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660E-70EC-3BFB-C418-E833A00E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Illegal tobacco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E768C-30C6-5DC5-F29C-F81B027F9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 rtl="0" fontAlgn="base">
              <a:buNone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What is </a:t>
            </a:r>
            <a:r>
              <a:rPr lang="en-GB" sz="2800" dirty="0">
                <a:solidFill>
                  <a:srgbClr val="000000"/>
                </a:solidFill>
                <a:latin typeface="Helvetica"/>
                <a:cs typeface="Helvetica"/>
              </a:rPr>
              <a:t>illegal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Helvetica"/>
                <a:cs typeface="Helvetica"/>
              </a:rPr>
              <a:t>tobacco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?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Smuggled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- Generally legitimately manufactured products, but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illegally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transported, brought into and sold in the UK.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b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Bootlegged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- Purchased legally in quantity in a country with low taxation and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illegally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brought into and sold in the UK.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b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Counterfeit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- Manufactured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illegally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from inferior materials. More often manufactured abroad, but sometimes in the UK.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1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moke free m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dbf80e-f509-45f6-9fe5-406e3eefabbb" xsi:nil="true"/>
    <_dlc_DocId xmlns="94a50df7-253c-4c60-8332-2ed5ae23abd5">CMADOCID-622055444-95027</_dlc_DocId>
    <_dlc_DocIdUrl xmlns="94a50df7-253c-4c60-8332-2ed5ae23abd5">
      <Url>https://hants.sharepoint.com/sites/CMA/_layouts/15/DocIdRedir.aspx?ID=CMADOCID-622055444-95027</Url>
      <Description>CMADOCID-622055444-95027</Description>
    </_dlc_DocIdUrl>
    <lcf76f155ced4ddcb4097134ff3c332f xmlns="56b13485-ef72-40c3-95d5-20484a6d0217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C78CD54290945B4B507217C9E515E" ma:contentTypeVersion="16" ma:contentTypeDescription="Create a new document." ma:contentTypeScope="" ma:versionID="8ef695bc6caf5449db5f9b083931763f">
  <xsd:schema xmlns:xsd="http://www.w3.org/2001/XMLSchema" xmlns:xs="http://www.w3.org/2001/XMLSchema" xmlns:p="http://schemas.microsoft.com/office/2006/metadata/properties" xmlns:ns2="94a50df7-253c-4c60-8332-2ed5ae23abd5" xmlns:ns3="56b13485-ef72-40c3-95d5-20484a6d0217" xmlns:ns4="c5dbf80e-f509-45f6-9fe5-406e3eefabbb" targetNamespace="http://schemas.microsoft.com/office/2006/metadata/properties" ma:root="true" ma:fieldsID="b13998936c7cc7aa6cacc86d4ff3cfe4" ns2:_="" ns3:_="" ns4:_="">
    <xsd:import namespace="94a50df7-253c-4c60-8332-2ed5ae23abd5"/>
    <xsd:import namespace="56b13485-ef72-40c3-95d5-20484a6d0217"/>
    <xsd:import namespace="c5dbf80e-f509-45f6-9fe5-406e3eefabb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50df7-253c-4c60-8332-2ed5ae23abd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13485-ef72-40c3-95d5-20484a6d02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c5dbf34-c73a-430c-9290-9174ad7877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bf80e-f509-45f6-9fe5-406e3eefabb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d480b66-6f8d-4b3f-baf4-3b602d8c7c19}" ma:internalName="TaxCatchAll" ma:showField="CatchAllData" ma:web="94a50df7-253c-4c60-8332-2ed5ae23ab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1CDFDA-C7D5-4466-9F72-E89C710BC9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2C2EB-96E7-4C1F-BAAB-6466544F4EB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7C33B81-5D55-4357-B434-1618AA0FEB41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c5dbf80e-f509-45f6-9fe5-406e3eefabbb"/>
    <ds:schemaRef ds:uri="56b13485-ef72-40c3-95d5-20484a6d0217"/>
    <ds:schemaRef ds:uri="94a50df7-253c-4c60-8332-2ed5ae23abd5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6009F4A-E2F3-42DE-AA71-6B8B4698FD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50df7-253c-4c60-8332-2ed5ae23abd5"/>
    <ds:schemaRef ds:uri="56b13485-ef72-40c3-95d5-20484a6d0217"/>
    <ds:schemaRef ds:uri="c5dbf80e-f509-45f6-9fe5-406e3eefab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636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true cost of smoking</vt:lpstr>
      <vt:lpstr>What does smoking cost?</vt:lpstr>
      <vt:lpstr>The cost to the family finance</vt:lpstr>
      <vt:lpstr>What is the cost of smoking?</vt:lpstr>
      <vt:lpstr>Environment</vt:lpstr>
      <vt:lpstr>Communities</vt:lpstr>
      <vt:lpstr>Health</vt:lpstr>
      <vt:lpstr>Economic costs</vt:lpstr>
      <vt:lpstr>Illegal tobacco</vt:lpstr>
      <vt:lpstr>The harms of illegal tobacco</vt:lpstr>
      <vt:lpstr>Spotting illegal tobacco</vt:lpstr>
      <vt:lpstr>Illegal tobacco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cxccfn</dc:creator>
  <cp:lastModifiedBy>Chang, Michelle</cp:lastModifiedBy>
  <cp:revision>61</cp:revision>
  <dcterms:created xsi:type="dcterms:W3CDTF">2018-05-14T09:57:54Z</dcterms:created>
  <dcterms:modified xsi:type="dcterms:W3CDTF">2025-08-14T15:24:42Z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0x010100E30C78CD54290945B4B507217C9E515E</vt:lpwstr>
  </property>
  <property fmtid="{D5CDD505-2E9C-101B-9397-08002B2CF9AE}" pid="3" name="_dlc_policyId">
    <vt:lpwstr>0x0101004E1B537BC2B2AD43A5AF5311D732D3AA|1208973698</vt:lpwstr>
  </property>
  <property fmtid="{D5CDD505-2E9C-101B-9397-08002B2CF9AE}" pid="4" name="ItemRetentionFormula">
    <vt:lpwstr>&lt;formula id="Microsoft.Office.RecordsManagement.PolicyFeatures.Expiration.Formula.BuiltIn"&gt;&lt;number&gt;2&lt;/number&gt;&lt;property&gt;Modified&lt;/property&gt;&lt;propertyId&gt;28cf69c5-fa48-462a-b5cd-27b6f9d2bd5f&lt;/propertyId&gt;&lt;period&gt;years&lt;/period&gt;&lt;/formula&gt;</vt:lpwstr>
  </property>
  <property fmtid="{D5CDD505-2E9C-101B-9397-08002B2CF9AE}" pid="5" name="_dlc_DocIdItemGuid">
    <vt:lpwstr>c4bce90b-759e-4717-81a3-6a65ffa593a9</vt:lpwstr>
  </property>
  <property fmtid="{D5CDD505-2E9C-101B-9397-08002B2CF9AE}" pid="6" name="MediaServiceImageTags">
    <vt:lpwstr/>
  </property>
  <property fmtid="{D5CDD505-2E9C-101B-9397-08002B2CF9AE}" pid="7" name="lcf76f155ced4ddcb4097134ff3c332f">
    <vt:lpwstr/>
  </property>
  <property fmtid="{D5CDD505-2E9C-101B-9397-08002B2CF9AE}" pid="8" name="Communications">
    <vt:lpwstr>2;#Marketing|fa355185-4756-46dc-8201-fb829d0f80f8</vt:lpwstr>
  </property>
  <property fmtid="{D5CDD505-2E9C-101B-9397-08002B2CF9AE}" pid="9" name="Document Type">
    <vt:lpwstr/>
  </property>
</Properties>
</file>