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9"/>
  </p:notesMasterIdLst>
  <p:handoutMasterIdLst>
    <p:handoutMasterId r:id="rId20"/>
  </p:handoutMasterIdLst>
  <p:sldIdLst>
    <p:sldId id="268" r:id="rId6"/>
    <p:sldId id="269" r:id="rId7"/>
    <p:sldId id="270" r:id="rId8"/>
    <p:sldId id="292" r:id="rId9"/>
    <p:sldId id="271" r:id="rId10"/>
    <p:sldId id="287" r:id="rId11"/>
    <p:sldId id="293" r:id="rId12"/>
    <p:sldId id="288" r:id="rId13"/>
    <p:sldId id="294" r:id="rId14"/>
    <p:sldId id="295" r:id="rId15"/>
    <p:sldId id="296" r:id="rId16"/>
    <p:sldId id="267" r:id="rId17"/>
    <p:sldId id="29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4A69830-4814-FF47-6772-7F2BE7EFD042}" name="Chan, Elise" initials="EC" userId="S::cxpuech@hants.gov.uk::f8d02016-a5fe-4da4-9c05-16ee54ec802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CA1BF3-7A8B-4EE3-0F67-74493E267006}" v="9" dt="2025-06-24T12:58:21.1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5" autoAdjust="0"/>
    <p:restoredTop sz="94422" autoAdjust="0"/>
  </p:normalViewPr>
  <p:slideViewPr>
    <p:cSldViewPr snapToGrid="0">
      <p:cViewPr varScale="1">
        <p:scale>
          <a:sx n="58" d="100"/>
          <a:sy n="58" d="100"/>
        </p:scale>
        <p:origin x="876"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7" d="100"/>
          <a:sy n="97" d="100"/>
        </p:scale>
        <p:origin x="3120" y="2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0025B0-B379-1004-120F-291B3900F14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7476209-312B-5D69-638F-4AF2D2D8081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DFB422-4992-3349-9D1A-0DF13A5ACED1}" type="datetimeFigureOut">
              <a:rPr lang="en-US" smtClean="0"/>
              <a:t>8/15/2025</a:t>
            </a:fld>
            <a:endParaRPr lang="en-US"/>
          </a:p>
        </p:txBody>
      </p:sp>
      <p:sp>
        <p:nvSpPr>
          <p:cNvPr id="4" name="Footer Placeholder 3">
            <a:extLst>
              <a:ext uri="{FF2B5EF4-FFF2-40B4-BE49-F238E27FC236}">
                <a16:creationId xmlns:a16="http://schemas.microsoft.com/office/drawing/2014/main" id="{645A6EE3-0809-668D-99D8-40AD31735A5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88AF9AB-5C8D-8B44-77A3-DD299629705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F801E97-F75B-E84E-B071-BDBB79EC6F19}" type="slidenum">
              <a:rPr lang="en-US" smtClean="0"/>
              <a:t>‹#›</a:t>
            </a:fld>
            <a:endParaRPr lang="en-US"/>
          </a:p>
        </p:txBody>
      </p:sp>
    </p:spTree>
    <p:extLst>
      <p:ext uri="{BB962C8B-B14F-4D97-AF65-F5344CB8AC3E}">
        <p14:creationId xmlns:p14="http://schemas.microsoft.com/office/powerpoint/2010/main" val="781842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143333-7D64-4D5D-91DA-3A726FEE3CA5}" type="datetimeFigureOut">
              <a:rPr lang="en-GB" smtClean="0"/>
              <a:t>15/08/2025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A152DE-66F8-4F3D-90C1-9FA2C90F4C59}" type="slidenum">
              <a:rPr lang="en-GB" smtClean="0"/>
              <a:t>‹#›</a:t>
            </a:fld>
            <a:endParaRPr lang="en-GB"/>
          </a:p>
        </p:txBody>
      </p:sp>
    </p:spTree>
    <p:extLst>
      <p:ext uri="{BB962C8B-B14F-4D97-AF65-F5344CB8AC3E}">
        <p14:creationId xmlns:p14="http://schemas.microsoft.com/office/powerpoint/2010/main" val="1344457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2</a:t>
            </a:fld>
            <a:endParaRPr lang="en-GB"/>
          </a:p>
        </p:txBody>
      </p:sp>
    </p:spTree>
    <p:extLst>
      <p:ext uri="{BB962C8B-B14F-4D97-AF65-F5344CB8AC3E}">
        <p14:creationId xmlns:p14="http://schemas.microsoft.com/office/powerpoint/2010/main" val="2967892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6</a:t>
            </a:fld>
            <a:endParaRPr lang="en-GB"/>
          </a:p>
        </p:txBody>
      </p:sp>
    </p:spTree>
    <p:extLst>
      <p:ext uri="{BB962C8B-B14F-4D97-AF65-F5344CB8AC3E}">
        <p14:creationId xmlns:p14="http://schemas.microsoft.com/office/powerpoint/2010/main" val="2692783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7</a:t>
            </a:fld>
            <a:endParaRPr lang="en-GB"/>
          </a:p>
        </p:txBody>
      </p:sp>
    </p:spTree>
    <p:extLst>
      <p:ext uri="{BB962C8B-B14F-4D97-AF65-F5344CB8AC3E}">
        <p14:creationId xmlns:p14="http://schemas.microsoft.com/office/powerpoint/2010/main" val="904790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8</a:t>
            </a:fld>
            <a:endParaRPr lang="en-GB"/>
          </a:p>
        </p:txBody>
      </p:sp>
    </p:spTree>
    <p:extLst>
      <p:ext uri="{BB962C8B-B14F-4D97-AF65-F5344CB8AC3E}">
        <p14:creationId xmlns:p14="http://schemas.microsoft.com/office/powerpoint/2010/main" val="1951407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9</a:t>
            </a:fld>
            <a:endParaRPr lang="en-GB"/>
          </a:p>
        </p:txBody>
      </p:sp>
    </p:spTree>
    <p:extLst>
      <p:ext uri="{BB962C8B-B14F-4D97-AF65-F5344CB8AC3E}">
        <p14:creationId xmlns:p14="http://schemas.microsoft.com/office/powerpoint/2010/main" val="313989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10</a:t>
            </a:fld>
            <a:endParaRPr lang="en-GB"/>
          </a:p>
        </p:txBody>
      </p:sp>
    </p:spTree>
    <p:extLst>
      <p:ext uri="{BB962C8B-B14F-4D97-AF65-F5344CB8AC3E}">
        <p14:creationId xmlns:p14="http://schemas.microsoft.com/office/powerpoint/2010/main" val="2982791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11</a:t>
            </a:fld>
            <a:endParaRPr lang="en-GB"/>
          </a:p>
        </p:txBody>
      </p:sp>
    </p:spTree>
    <p:extLst>
      <p:ext uri="{BB962C8B-B14F-4D97-AF65-F5344CB8AC3E}">
        <p14:creationId xmlns:p14="http://schemas.microsoft.com/office/powerpoint/2010/main" val="1651694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13</a:t>
            </a:fld>
            <a:endParaRPr lang="en-GB"/>
          </a:p>
        </p:txBody>
      </p:sp>
    </p:spTree>
    <p:extLst>
      <p:ext uri="{BB962C8B-B14F-4D97-AF65-F5344CB8AC3E}">
        <p14:creationId xmlns:p14="http://schemas.microsoft.com/office/powerpoint/2010/main" val="3830247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53187"/>
            <a:ext cx="10363200" cy="995082"/>
          </a:xfrm>
        </p:spPr>
        <p:txBody>
          <a:bodyPr>
            <a:normAutofit/>
          </a:bodyPr>
          <a:lstStyle>
            <a:lvl1pPr algn="ctr">
              <a:defRPr sz="4800" baseline="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828800" y="3176867"/>
            <a:ext cx="8534400" cy="504266"/>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322613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a:xfrm>
            <a:off x="609600" y="1382695"/>
            <a:ext cx="10972800" cy="4785136"/>
          </a:xfrm>
        </p:spPr>
        <p:txBody>
          <a:bodyPr/>
          <a:lstStyle>
            <a:lvl1pPr>
              <a:defRPr sz="2400"/>
            </a:lvl1pPr>
            <a:lvl2pPr>
              <a:defRPr sz="2000"/>
            </a:lvl2pPr>
            <a:lvl3pPr>
              <a:defRPr sz="1800"/>
            </a:lvl3pPr>
            <a:lvl4pPr>
              <a:defRPr sz="16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8"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321667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4924" y="1913383"/>
            <a:ext cx="11399520" cy="1125682"/>
          </a:xfrm>
        </p:spPr>
        <p:txBody>
          <a:bodyPr anchor="t"/>
          <a:lstStyle>
            <a:lvl1pPr algn="ctr">
              <a:defRPr sz="4000" b="0" cap="none"/>
            </a:lvl1pPr>
          </a:lstStyle>
          <a:p>
            <a:r>
              <a:rPr lang="en-US" dirty="0"/>
              <a:t>Click to edit master title style</a:t>
            </a:r>
            <a:endParaRPr lang="en-GB" dirty="0"/>
          </a:p>
        </p:txBody>
      </p:sp>
      <p:sp>
        <p:nvSpPr>
          <p:cNvPr id="3" name="Text Placeholder 2"/>
          <p:cNvSpPr>
            <a:spLocks noGrp="1"/>
          </p:cNvSpPr>
          <p:nvPr>
            <p:ph type="body" idx="1"/>
          </p:nvPr>
        </p:nvSpPr>
        <p:spPr>
          <a:xfrm>
            <a:off x="1837765" y="2897842"/>
            <a:ext cx="8525436" cy="587935"/>
          </a:xfrm>
        </p:spPr>
        <p:txBody>
          <a:bodyPr anchor="b">
            <a:normAutofit/>
          </a:bodyPr>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8"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288037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383031"/>
            <a:ext cx="5384800" cy="4777740"/>
          </a:xfrm>
        </p:spPr>
        <p:txBody>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97600" y="1383031"/>
            <a:ext cx="5384800" cy="4777740"/>
          </a:xfrm>
        </p:spPr>
        <p:txBody>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9"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515078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6"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11778679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09600" y="1373903"/>
            <a:ext cx="10972800" cy="49785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6"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2449691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5" r:id="rId5"/>
  </p:sldLayoutIdLst>
  <p:txStyles>
    <p:titleStyle>
      <a:lvl1pPr algn="l" defTabSz="914400" rtl="0" eaLnBrk="1" latinLnBrk="0" hangingPunct="1">
        <a:spcBef>
          <a:spcPct val="0"/>
        </a:spcBef>
        <a:buNone/>
        <a:defRPr sz="4000" kern="1200">
          <a:solidFill>
            <a:schemeClr val="accent6"/>
          </a:solidFill>
          <a:latin typeface="Helvetica" pitchFamily="2"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Helvetica" pitchFamily="2"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Helvetica" pitchFamily="2"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Helvetica" pitchFamily="2"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Helvetica" pitchFamily="2"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400" kern="1200">
          <a:solidFill>
            <a:schemeClr val="tx1"/>
          </a:solidFill>
          <a:latin typeface="Helvetica" pitchFamily="2"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nhs.uk/live-well/quit-smoking/using-e-cigarettes-to-stop-smok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mokefreehampshire.co.uk/"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citizensadvice.org.uk/consumer/get-more-help/report-to-trading-standard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smokefreehampshire.co.u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creativecommons.org/licenses/by-sa/3.0/" TargetMode="External"/><Relationship Id="rId3" Type="http://schemas.openxmlformats.org/officeDocument/2006/relationships/hyperlink" Target="http://www.smokefreehampshire.co.uk" TargetMode="External"/><Relationship Id="rId7" Type="http://schemas.openxmlformats.org/officeDocument/2006/relationships/hyperlink" Target="https://www.proyectoallen.com.ar/3/?p=708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hyperlink" Target="http://www.talktofrank.com/drug/tobacco" TargetMode="External"/><Relationship Id="rId4" Type="http://schemas.openxmlformats.org/officeDocument/2006/relationships/hyperlink" Target="http://www.nhs.uk/better-health/quit-smokin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digital.nhs.uk/data-and-information/publications/statistical/smoking-drinking-and-drug-use-among-young-people-in-england/2023"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beewellprogramme.org/wp-content/uploads/2024/09/HIPS-Headline-Findings-2024-2.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researchoutreach.org/articles/no-safe-level-smoking-heart-disease-stroke/"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hoosehelp.com/topics/addictions/39-reasons-why-life-is-better-without-a-heavy-marijuana-habit"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itizensadvice.org.uk/consumer/get-more-help/report-to-trading-standard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smokefreehampshire.co.u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53187"/>
            <a:ext cx="9970936" cy="995082"/>
          </a:xfrm>
        </p:spPr>
        <p:txBody>
          <a:bodyPr>
            <a:normAutofit/>
          </a:bodyPr>
          <a:lstStyle/>
          <a:p>
            <a:r>
              <a:rPr lang="en-US" dirty="0">
                <a:latin typeface="Helvetica"/>
                <a:cs typeface="Helvetica"/>
              </a:rPr>
              <a:t>Smoking and vaping</a:t>
            </a:r>
            <a:endParaRPr lang="en-GB" dirty="0"/>
          </a:p>
        </p:txBody>
      </p:sp>
      <p:sp>
        <p:nvSpPr>
          <p:cNvPr id="3" name="Subtitle 2"/>
          <p:cNvSpPr>
            <a:spLocks noGrp="1"/>
          </p:cNvSpPr>
          <p:nvPr>
            <p:ph type="subTitle" idx="1"/>
          </p:nvPr>
        </p:nvSpPr>
        <p:spPr/>
        <p:txBody>
          <a:bodyPr vert="horz" lIns="91440" tIns="45720" rIns="91440" bIns="45720" rtlCol="0" anchor="t">
            <a:normAutofit/>
          </a:bodyPr>
          <a:lstStyle/>
          <a:p>
            <a:r>
              <a:rPr lang="en-US" dirty="0">
                <a:latin typeface="Helvetica"/>
                <a:cs typeface="Helvetica"/>
              </a:rPr>
              <a:t>Presentation to parents of college-aged students</a:t>
            </a:r>
            <a:endParaRPr lang="en-GB" dirty="0">
              <a:latin typeface="Helvetica"/>
              <a:cs typeface="Helvetica"/>
            </a:endParaRPr>
          </a:p>
        </p:txBody>
      </p:sp>
    </p:spTree>
    <p:extLst>
      <p:ext uri="{BB962C8B-B14F-4D97-AF65-F5344CB8AC3E}">
        <p14:creationId xmlns:p14="http://schemas.microsoft.com/office/powerpoint/2010/main" val="133216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lang="en-GB" dirty="0">
                <a:latin typeface="Helvetica"/>
                <a:cs typeface="Helvetica"/>
              </a:rPr>
              <a:t>E-cigarettes/vaping</a:t>
            </a:r>
          </a:p>
        </p:txBody>
      </p:sp>
      <p:sp>
        <p:nvSpPr>
          <p:cNvPr id="3" name="Content Placeholder 2"/>
          <p:cNvSpPr>
            <a:spLocks noGrp="1"/>
          </p:cNvSpPr>
          <p:nvPr>
            <p:ph idx="1"/>
          </p:nvPr>
        </p:nvSpPr>
        <p:spPr>
          <a:xfrm>
            <a:off x="609600" y="1417638"/>
            <a:ext cx="10972800" cy="4601499"/>
          </a:xfrm>
        </p:spPr>
        <p:txBody>
          <a:bodyPr vert="horz" lIns="91440" tIns="45720" rIns="91440" bIns="45720" rtlCol="0" anchor="t">
            <a:normAutofit fontScale="70000" lnSpcReduction="20000"/>
          </a:bodyPr>
          <a:lstStyle/>
          <a:p>
            <a:r>
              <a:rPr lang="en-US" sz="2400" dirty="0"/>
              <a:t>95% less harmful than cigarettes, although not completely risk-free.</a:t>
            </a:r>
          </a:p>
          <a:p>
            <a:r>
              <a:rPr lang="en-US" sz="2400" dirty="0"/>
              <a:t>Vapes contain only a fraction of the chemicals found in cigarettes.</a:t>
            </a:r>
          </a:p>
          <a:p>
            <a:r>
              <a:rPr lang="en-US" sz="2400" dirty="0"/>
              <a:t>They come with or without nicotine in them. Whilst relatively harmless, the nicotine will still be addictive.</a:t>
            </a:r>
          </a:p>
          <a:p>
            <a:r>
              <a:rPr lang="en-US" sz="2400" dirty="0">
                <a:latin typeface="Helvetica"/>
                <a:cs typeface="Helvetica"/>
              </a:rPr>
              <a:t>For young people the key message </a:t>
            </a:r>
            <a:r>
              <a:rPr lang="en-US" sz="2400" i="1" dirty="0">
                <a:latin typeface="Helvetica"/>
                <a:cs typeface="Helvetica"/>
              </a:rPr>
              <a:t>is</a:t>
            </a:r>
            <a:r>
              <a:rPr lang="en-US" i="1" dirty="0">
                <a:latin typeface="Helvetica"/>
                <a:cs typeface="Helvetica"/>
              </a:rPr>
              <a:t>,</a:t>
            </a:r>
            <a:r>
              <a:rPr lang="en-US" sz="2400" i="1" dirty="0">
                <a:latin typeface="Helvetica"/>
                <a:cs typeface="Helvetica"/>
              </a:rPr>
              <a:t> </a:t>
            </a:r>
            <a:r>
              <a:rPr lang="en-US" sz="2400" i="1" dirty="0">
                <a:solidFill>
                  <a:schemeClr val="accent6"/>
                </a:solidFill>
                <a:latin typeface="Helvetica"/>
                <a:cs typeface="Helvetica"/>
              </a:rPr>
              <a:t>‘If you don’t smoke then don’t vape. If you do smoke, switching to a vape may be beneficial to your health</a:t>
            </a:r>
            <a:r>
              <a:rPr lang="en-US" sz="2400" dirty="0">
                <a:solidFill>
                  <a:schemeClr val="accent6"/>
                </a:solidFill>
                <a:latin typeface="Helvetica"/>
                <a:cs typeface="Helvetica"/>
              </a:rPr>
              <a:t>’.</a:t>
            </a:r>
          </a:p>
          <a:p>
            <a:r>
              <a:rPr lang="en-US" sz="2400" dirty="0">
                <a:latin typeface="Helvetica"/>
                <a:cs typeface="Helvetica"/>
              </a:rPr>
              <a:t>Vapes are subject to age restrictions –</a:t>
            </a:r>
            <a:r>
              <a:rPr lang="en-US" dirty="0">
                <a:latin typeface="Helvetica"/>
                <a:cs typeface="Helvetica"/>
              </a:rPr>
              <a:t> no</a:t>
            </a:r>
            <a:r>
              <a:rPr lang="en-US" sz="2400" dirty="0">
                <a:latin typeface="Helvetica"/>
                <a:cs typeface="Helvetica"/>
              </a:rPr>
              <a:t> </a:t>
            </a:r>
            <a:r>
              <a:rPr lang="en-US" dirty="0">
                <a:latin typeface="Helvetica"/>
                <a:cs typeface="Helvetica"/>
              </a:rPr>
              <a:t>under</a:t>
            </a:r>
            <a:r>
              <a:rPr lang="en-US" sz="2400" dirty="0">
                <a:latin typeface="Helvetica"/>
                <a:cs typeface="Helvetica"/>
              </a:rPr>
              <a:t> 18s.</a:t>
            </a:r>
          </a:p>
          <a:p>
            <a:r>
              <a:rPr lang="en-US" dirty="0">
                <a:latin typeface="Helvetica"/>
                <a:cs typeface="Helvetica"/>
              </a:rPr>
              <a:t>There is no</a:t>
            </a:r>
            <a:r>
              <a:rPr lang="en-US" sz="2400" dirty="0">
                <a:latin typeface="Helvetica"/>
                <a:cs typeface="Helvetica"/>
              </a:rPr>
              <a:t> evidence to suggest that they cause harm to others through second-hand </a:t>
            </a:r>
            <a:r>
              <a:rPr lang="en-US" sz="2400" dirty="0" err="1">
                <a:latin typeface="Helvetica"/>
                <a:cs typeface="Helvetica"/>
              </a:rPr>
              <a:t>vapour</a:t>
            </a:r>
            <a:r>
              <a:rPr lang="en-US" sz="2400" dirty="0">
                <a:latin typeface="Helvetica"/>
                <a:cs typeface="Helvetica"/>
              </a:rPr>
              <a:t>.</a:t>
            </a:r>
          </a:p>
          <a:p>
            <a:r>
              <a:rPr lang="en-US" sz="2400" dirty="0">
                <a:latin typeface="Helvetica"/>
                <a:cs typeface="Helvetica"/>
              </a:rPr>
              <a:t>A useful </a:t>
            </a:r>
            <a:r>
              <a:rPr lang="en-US" dirty="0">
                <a:latin typeface="Helvetica"/>
                <a:cs typeface="Helvetica"/>
              </a:rPr>
              <a:t>tool</a:t>
            </a:r>
            <a:r>
              <a:rPr lang="en-US" sz="2400" dirty="0">
                <a:latin typeface="Helvetica"/>
                <a:cs typeface="Helvetica"/>
              </a:rPr>
              <a:t> for quitting smoking, only if used exclusively (many people smoke cigarettes as well).</a:t>
            </a:r>
          </a:p>
          <a:p>
            <a:r>
              <a:rPr lang="en-US" sz="2400" dirty="0">
                <a:latin typeface="Helvetica"/>
                <a:cs typeface="Helvetica"/>
              </a:rPr>
              <a:t>Smokefree site policy includes vapes as it is difficult to differentiate the </a:t>
            </a:r>
            <a:r>
              <a:rPr lang="en-US" sz="2400" dirty="0" err="1">
                <a:latin typeface="Helvetica"/>
                <a:cs typeface="Helvetica"/>
              </a:rPr>
              <a:t>vapour</a:t>
            </a:r>
            <a:r>
              <a:rPr lang="en-US" sz="2400" dirty="0">
                <a:latin typeface="Helvetica"/>
                <a:cs typeface="Helvetica"/>
              </a:rPr>
              <a:t> and smoke. Also, to discourage use with young people as </a:t>
            </a:r>
            <a:r>
              <a:rPr lang="en-US" dirty="0">
                <a:latin typeface="Helvetica"/>
                <a:cs typeface="Helvetica"/>
              </a:rPr>
              <a:t>a </a:t>
            </a:r>
            <a:r>
              <a:rPr lang="en-US" sz="2400" dirty="0">
                <a:latin typeface="Helvetica"/>
                <a:cs typeface="Helvetica"/>
              </a:rPr>
              <a:t>‘novelty item</a:t>
            </a:r>
            <a:r>
              <a:rPr lang="en-US" dirty="0">
                <a:latin typeface="Helvetica"/>
                <a:cs typeface="Helvetica"/>
              </a:rPr>
              <a:t>’.</a:t>
            </a:r>
            <a:endParaRPr lang="en-US" sz="2400" dirty="0">
              <a:latin typeface="Helvetica"/>
              <a:cs typeface="Helvetica"/>
            </a:endParaRPr>
          </a:p>
          <a:p>
            <a:r>
              <a:rPr lang="en-US" sz="2400" dirty="0"/>
              <a:t>There’s no evidence to suggest that vapes increase likelihood of young people progressing to smoking tobacco.</a:t>
            </a:r>
          </a:p>
          <a:p>
            <a:r>
              <a:rPr lang="en-US" sz="2400" dirty="0"/>
              <a:t>Vapes should be used only with the correct charger and e-liquid sourced from a reputable UK company. Beware of young people buying online. In the US there are no restrictions on the levels of nicotine found in liquids. </a:t>
            </a:r>
          </a:p>
          <a:p>
            <a:r>
              <a:rPr lang="en-US" sz="2400" dirty="0">
                <a:latin typeface="Helvetica"/>
                <a:cs typeface="Helvetica"/>
              </a:rPr>
              <a:t>More information can be found </a:t>
            </a:r>
            <a:r>
              <a:rPr lang="en-US" dirty="0">
                <a:latin typeface="Helvetica"/>
                <a:cs typeface="Helvetica"/>
              </a:rPr>
              <a:t>here: </a:t>
            </a:r>
            <a:r>
              <a:rPr lang="en-US" dirty="0">
                <a:latin typeface="Helvetica"/>
                <a:cs typeface="Helvetica"/>
                <a:hlinkClick r:id="rId3"/>
              </a:rPr>
              <a:t>www.nhs.uk/live-well/quit-smoking/using-e-cigarettes-to-stop-smoking/</a:t>
            </a:r>
            <a:endParaRPr lang="en-GB" sz="2400">
              <a:latin typeface="Helvetica"/>
              <a:cs typeface="Helvetica"/>
              <a:hlinkClick r:id="rId3"/>
            </a:endParaRPr>
          </a:p>
          <a:p>
            <a:pPr marL="0" indent="0">
              <a:buNone/>
            </a:pPr>
            <a:endParaRPr lang="en-US" sz="2400" dirty="0">
              <a:cs typeface="Helvetica" pitchFamily="2" charset="0"/>
            </a:endParaRPr>
          </a:p>
        </p:txBody>
      </p:sp>
    </p:spTree>
    <p:extLst>
      <p:ext uri="{BB962C8B-B14F-4D97-AF65-F5344CB8AC3E}">
        <p14:creationId xmlns:p14="http://schemas.microsoft.com/office/powerpoint/2010/main" val="2696817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lang="en-GB" dirty="0"/>
              <a:t>What if my college age child vapes?</a:t>
            </a:r>
            <a:endParaRPr lang="en-GB" dirty="0">
              <a:latin typeface="+mn-lt"/>
            </a:endParaRPr>
          </a:p>
        </p:txBody>
      </p:sp>
      <p:sp>
        <p:nvSpPr>
          <p:cNvPr id="3" name="Content Placeholder 2"/>
          <p:cNvSpPr>
            <a:spLocks noGrp="1"/>
          </p:cNvSpPr>
          <p:nvPr>
            <p:ph idx="1"/>
          </p:nvPr>
        </p:nvSpPr>
        <p:spPr>
          <a:xfrm>
            <a:off x="609600" y="1417638"/>
            <a:ext cx="10972800" cy="4601499"/>
          </a:xfrm>
        </p:spPr>
        <p:txBody>
          <a:bodyPr vert="horz" lIns="91440" tIns="45720" rIns="91440" bIns="45720" rtlCol="0" anchor="t">
            <a:noAutofit/>
          </a:bodyPr>
          <a:lstStyle/>
          <a:p>
            <a:pPr>
              <a:lnSpc>
                <a:spcPct val="90000"/>
              </a:lnSpc>
              <a:spcBef>
                <a:spcPts val="576"/>
              </a:spcBef>
            </a:pPr>
            <a:r>
              <a:rPr lang="en-US" sz="1200" dirty="0">
                <a:latin typeface="Helvetica"/>
                <a:cs typeface="Helvetica"/>
              </a:rPr>
              <a:t>Don’t panic and be patient. Remember that vaping is much less harmful than smoking and it is unlikely to lead to smoking tobacco.</a:t>
            </a:r>
          </a:p>
          <a:p>
            <a:pPr>
              <a:lnSpc>
                <a:spcPct val="90000"/>
              </a:lnSpc>
              <a:spcBef>
                <a:spcPts val="576"/>
              </a:spcBef>
            </a:pPr>
            <a:r>
              <a:rPr lang="en-US" sz="1200" dirty="0">
                <a:latin typeface="Helvetica"/>
                <a:cs typeface="Helvetica"/>
              </a:rPr>
              <a:t>Try to find out if they are using the vape to stop smoking or if they are simply using it for fun/novelty.</a:t>
            </a:r>
          </a:p>
          <a:p>
            <a:pPr marL="0" indent="0">
              <a:lnSpc>
                <a:spcPct val="90000"/>
              </a:lnSpc>
              <a:spcBef>
                <a:spcPts val="576"/>
              </a:spcBef>
              <a:buNone/>
            </a:pPr>
            <a:endParaRPr lang="en-US" sz="1200" dirty="0">
              <a:solidFill>
                <a:schemeClr val="accent6"/>
              </a:solidFill>
            </a:endParaRPr>
          </a:p>
          <a:p>
            <a:pPr marL="0" indent="0">
              <a:lnSpc>
                <a:spcPct val="90000"/>
              </a:lnSpc>
              <a:spcBef>
                <a:spcPts val="576"/>
              </a:spcBef>
              <a:buNone/>
            </a:pPr>
            <a:r>
              <a:rPr lang="en-US" sz="1200" dirty="0">
                <a:solidFill>
                  <a:schemeClr val="accent6"/>
                </a:solidFill>
              </a:rPr>
              <a:t>My child switched from smoking to a vape</a:t>
            </a:r>
          </a:p>
          <a:p>
            <a:pPr>
              <a:lnSpc>
                <a:spcPct val="90000"/>
              </a:lnSpc>
              <a:spcBef>
                <a:spcPts val="576"/>
              </a:spcBef>
            </a:pPr>
            <a:r>
              <a:rPr lang="en-US" sz="1200" dirty="0">
                <a:latin typeface="Helvetica"/>
                <a:cs typeface="Helvetica"/>
              </a:rPr>
              <a:t>Congratulate them on the switch, which will help protect their health.</a:t>
            </a:r>
            <a:endParaRPr lang="en-US" sz="1200" dirty="0">
              <a:cs typeface="Helvetica"/>
            </a:endParaRPr>
          </a:p>
          <a:p>
            <a:pPr>
              <a:lnSpc>
                <a:spcPct val="90000"/>
              </a:lnSpc>
              <a:spcBef>
                <a:spcPts val="576"/>
              </a:spcBef>
            </a:pPr>
            <a:r>
              <a:rPr lang="en-US" sz="1200" dirty="0">
                <a:latin typeface="Helvetica"/>
                <a:cs typeface="Helvetica"/>
              </a:rPr>
              <a:t>Ask them if they would consider using licensed medications such as patches and gum. Contact </a:t>
            </a:r>
            <a:r>
              <a:rPr lang="en-US" sz="1200" dirty="0">
                <a:latin typeface="Helvetica"/>
                <a:cs typeface="Helvetica"/>
                <a:hlinkClick r:id="rId3"/>
              </a:rPr>
              <a:t>www.smokefreehampshire.co.uk</a:t>
            </a:r>
            <a:r>
              <a:rPr lang="en-US" sz="1200" dirty="0">
                <a:latin typeface="Helvetica"/>
                <a:cs typeface="Helvetica"/>
              </a:rPr>
              <a:t> to access these.</a:t>
            </a:r>
          </a:p>
          <a:p>
            <a:pPr>
              <a:lnSpc>
                <a:spcPct val="90000"/>
              </a:lnSpc>
              <a:spcBef>
                <a:spcPts val="576"/>
              </a:spcBef>
            </a:pPr>
            <a:r>
              <a:rPr lang="en-US" sz="1200" dirty="0">
                <a:latin typeface="Helvetica"/>
                <a:cs typeface="Helvetica"/>
              </a:rPr>
              <a:t>Remind them that it is important not to ‘dual use’ i.e. smoke and vape.</a:t>
            </a:r>
          </a:p>
          <a:p>
            <a:pPr>
              <a:lnSpc>
                <a:spcPct val="90000"/>
              </a:lnSpc>
              <a:spcBef>
                <a:spcPts val="576"/>
              </a:spcBef>
            </a:pPr>
            <a:r>
              <a:rPr lang="en-US" sz="1200" dirty="0">
                <a:latin typeface="Helvetica"/>
                <a:cs typeface="Helvetica"/>
              </a:rPr>
              <a:t>Find out if their vape contains nicotine. If they are struggling to quit tobacco using a vape, they may need one with a higher level of nicotine.</a:t>
            </a:r>
          </a:p>
          <a:p>
            <a:pPr>
              <a:lnSpc>
                <a:spcPct val="90000"/>
              </a:lnSpc>
              <a:spcBef>
                <a:spcPts val="576"/>
              </a:spcBef>
            </a:pPr>
            <a:r>
              <a:rPr lang="en-US" sz="1200" dirty="0">
                <a:latin typeface="Helvetica"/>
                <a:cs typeface="Helvetica"/>
              </a:rPr>
              <a:t>Ensure their vape is from a reputable UK supplier and charged safely at all times. </a:t>
            </a:r>
          </a:p>
          <a:p>
            <a:pPr>
              <a:lnSpc>
                <a:spcPct val="90000"/>
              </a:lnSpc>
              <a:spcBef>
                <a:spcPts val="576"/>
              </a:spcBef>
            </a:pPr>
            <a:r>
              <a:rPr lang="en-US" sz="1200" dirty="0">
                <a:latin typeface="Helvetica"/>
                <a:cs typeface="Helvetica"/>
              </a:rPr>
              <a:t>Discuss their long-term plan for quitting the vape.</a:t>
            </a:r>
            <a:endParaRPr lang="en-US" sz="1200">
              <a:cs typeface="Helvetica"/>
            </a:endParaRPr>
          </a:p>
          <a:p>
            <a:pPr>
              <a:lnSpc>
                <a:spcPct val="90000"/>
              </a:lnSpc>
              <a:spcBef>
                <a:spcPts val="576"/>
              </a:spcBef>
            </a:pPr>
            <a:r>
              <a:rPr lang="en-US" sz="1200" dirty="0">
                <a:latin typeface="Helvetica"/>
                <a:cs typeface="Helvetica"/>
              </a:rPr>
              <a:t>Remind them of the UK age restrictions if they are under 18 and report underage sales to the local trading standards team by calling 0300 999 6999, or report via Citizens Advice by calling 0808 223 1133 or via their online form: </a:t>
            </a:r>
            <a:r>
              <a:rPr lang="en-GB" sz="1300" dirty="0">
                <a:latin typeface="Helvetica"/>
                <a:cs typeface="Helvetica"/>
                <a:hlinkClick r:id="rId4"/>
              </a:rPr>
              <a:t>www.citizensadvice.org.uk/consumer/get-more-help/report-to-trading-standards/</a:t>
            </a:r>
            <a:endParaRPr lang="en-US" sz="1200">
              <a:cs typeface="Helvetica"/>
            </a:endParaRPr>
          </a:p>
          <a:p>
            <a:pPr marL="285750" indent="-285750">
              <a:lnSpc>
                <a:spcPct val="90000"/>
              </a:lnSpc>
              <a:spcBef>
                <a:spcPts val="576"/>
              </a:spcBef>
              <a:buFontTx/>
              <a:buChar char="-"/>
            </a:pPr>
            <a:endParaRPr lang="en-US" sz="1200" dirty="0">
              <a:solidFill>
                <a:srgbClr val="000000"/>
              </a:solidFill>
            </a:endParaRPr>
          </a:p>
          <a:p>
            <a:pPr marL="0" indent="0">
              <a:lnSpc>
                <a:spcPct val="90000"/>
              </a:lnSpc>
              <a:spcBef>
                <a:spcPts val="576"/>
              </a:spcBef>
              <a:buNone/>
            </a:pPr>
            <a:r>
              <a:rPr lang="en-US" sz="1200" dirty="0">
                <a:solidFill>
                  <a:schemeClr val="accent6"/>
                </a:solidFill>
              </a:rPr>
              <a:t>My child is vaping for fun/novelty</a:t>
            </a:r>
          </a:p>
          <a:p>
            <a:pPr>
              <a:lnSpc>
                <a:spcPct val="90000"/>
              </a:lnSpc>
              <a:spcBef>
                <a:spcPts val="576"/>
              </a:spcBef>
            </a:pPr>
            <a:r>
              <a:rPr lang="en-US" sz="1200" dirty="0">
                <a:latin typeface="Helvetica"/>
                <a:cs typeface="Helvetica"/>
              </a:rPr>
              <a:t>Acknowledge the appeal and clever marketing of vapes and different </a:t>
            </a:r>
            <a:r>
              <a:rPr lang="en-US" sz="1200" dirty="0" err="1">
                <a:latin typeface="Helvetica"/>
                <a:cs typeface="Helvetica"/>
              </a:rPr>
              <a:t>flavours</a:t>
            </a:r>
            <a:r>
              <a:rPr lang="en-US" sz="1200" dirty="0">
                <a:latin typeface="Helvetica"/>
                <a:cs typeface="Helvetica"/>
              </a:rPr>
              <a:t>.</a:t>
            </a:r>
            <a:endParaRPr lang="en-US" sz="1200" dirty="0"/>
          </a:p>
          <a:p>
            <a:pPr>
              <a:lnSpc>
                <a:spcPct val="90000"/>
              </a:lnSpc>
              <a:spcBef>
                <a:spcPts val="576"/>
              </a:spcBef>
            </a:pPr>
            <a:r>
              <a:rPr lang="en-US" sz="1200" dirty="0">
                <a:latin typeface="Helvetica"/>
                <a:cs typeface="Helvetica"/>
              </a:rPr>
              <a:t>Ensure they understand the likely implications of using a vape that contains nicotine (i.e. addiction).</a:t>
            </a:r>
          </a:p>
          <a:p>
            <a:pPr>
              <a:lnSpc>
                <a:spcPct val="90000"/>
              </a:lnSpc>
              <a:spcBef>
                <a:spcPts val="576"/>
              </a:spcBef>
            </a:pPr>
            <a:r>
              <a:rPr lang="en-US" sz="1200" dirty="0">
                <a:latin typeface="Helvetica"/>
                <a:cs typeface="Helvetica"/>
              </a:rPr>
              <a:t>Ask how they feel about it.</a:t>
            </a:r>
            <a:endParaRPr lang="en-US" sz="1200" dirty="0">
              <a:cs typeface="Helvetica"/>
            </a:endParaRPr>
          </a:p>
          <a:p>
            <a:pPr>
              <a:lnSpc>
                <a:spcPct val="90000"/>
              </a:lnSpc>
              <a:spcBef>
                <a:spcPts val="576"/>
              </a:spcBef>
            </a:pPr>
            <a:r>
              <a:rPr lang="en-US" sz="1200" dirty="0">
                <a:latin typeface="Helvetica"/>
                <a:cs typeface="Helvetica"/>
              </a:rPr>
              <a:t>Ask about their long-term plans for use.</a:t>
            </a:r>
          </a:p>
          <a:p>
            <a:pPr>
              <a:lnSpc>
                <a:spcPct val="90000"/>
              </a:lnSpc>
              <a:spcBef>
                <a:spcPts val="576"/>
              </a:spcBef>
            </a:pPr>
            <a:r>
              <a:rPr lang="en-US" sz="1200" dirty="0">
                <a:latin typeface="Helvetica"/>
                <a:cs typeface="Helvetica"/>
              </a:rPr>
              <a:t>Ensure their vape is from a reputable UK supplier and charged safely at all times. </a:t>
            </a:r>
          </a:p>
          <a:p>
            <a:pPr marL="285750" indent="-285750">
              <a:lnSpc>
                <a:spcPct val="90000"/>
              </a:lnSpc>
              <a:buFontTx/>
              <a:buChar char="-"/>
            </a:pPr>
            <a:endParaRPr lang="en-US" sz="1200" dirty="0"/>
          </a:p>
          <a:p>
            <a:pPr marL="285750" indent="-285750">
              <a:lnSpc>
                <a:spcPct val="90000"/>
              </a:lnSpc>
              <a:buFontTx/>
              <a:buChar char="-"/>
            </a:pPr>
            <a:endParaRPr lang="en-US" sz="1200" b="1" dirty="0"/>
          </a:p>
          <a:p>
            <a:pPr>
              <a:lnSpc>
                <a:spcPct val="90000"/>
              </a:lnSpc>
            </a:pPr>
            <a:endParaRPr lang="en-GB" sz="1200" dirty="0"/>
          </a:p>
          <a:p>
            <a:pPr marL="285750" indent="-285750">
              <a:lnSpc>
                <a:spcPct val="90000"/>
              </a:lnSpc>
              <a:buFontTx/>
              <a:buChar char="-"/>
            </a:pPr>
            <a:endParaRPr lang="en-US" sz="1200" dirty="0"/>
          </a:p>
          <a:p>
            <a:pPr marL="285750" indent="-285750">
              <a:lnSpc>
                <a:spcPct val="90000"/>
              </a:lnSpc>
              <a:buFontTx/>
              <a:buChar char="-"/>
            </a:pPr>
            <a:endParaRPr lang="en-US" sz="1200" dirty="0"/>
          </a:p>
          <a:p>
            <a:pPr marL="285750" indent="-285750">
              <a:lnSpc>
                <a:spcPct val="90000"/>
              </a:lnSpc>
              <a:buFontTx/>
              <a:buChar char="-"/>
            </a:pPr>
            <a:endParaRPr lang="en-US" sz="1200" dirty="0"/>
          </a:p>
          <a:p>
            <a:pPr>
              <a:lnSpc>
                <a:spcPct val="90000"/>
              </a:lnSpc>
            </a:pPr>
            <a:endParaRPr lang="en-US" sz="1200" dirty="0"/>
          </a:p>
        </p:txBody>
      </p:sp>
    </p:spTree>
    <p:extLst>
      <p:ext uri="{BB962C8B-B14F-4D97-AF65-F5344CB8AC3E}">
        <p14:creationId xmlns:p14="http://schemas.microsoft.com/office/powerpoint/2010/main" val="1882878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BC2D5-9785-4894-820F-C1B224409348}"/>
              </a:ext>
            </a:extLst>
          </p:cNvPr>
          <p:cNvSpPr>
            <a:spLocks noGrp="1"/>
          </p:cNvSpPr>
          <p:nvPr>
            <p:ph type="title"/>
          </p:nvPr>
        </p:nvSpPr>
        <p:spPr/>
        <p:txBody>
          <a:bodyPr/>
          <a:lstStyle/>
          <a:p>
            <a:r>
              <a:rPr lang="en-US" dirty="0"/>
              <a:t>Benefits of a </a:t>
            </a:r>
            <a:r>
              <a:rPr lang="en-US" dirty="0" err="1"/>
              <a:t>smokefree</a:t>
            </a:r>
            <a:r>
              <a:rPr lang="en-US" dirty="0"/>
              <a:t> home</a:t>
            </a:r>
            <a:endParaRPr lang="en-GB" dirty="0"/>
          </a:p>
        </p:txBody>
      </p:sp>
      <p:sp>
        <p:nvSpPr>
          <p:cNvPr id="3" name="Content Placeholder 2">
            <a:extLst>
              <a:ext uri="{FF2B5EF4-FFF2-40B4-BE49-F238E27FC236}">
                <a16:creationId xmlns:a16="http://schemas.microsoft.com/office/drawing/2014/main" id="{EEAB1E2B-BB03-472A-BF7C-85DA165995D0}"/>
              </a:ext>
            </a:extLst>
          </p:cNvPr>
          <p:cNvSpPr>
            <a:spLocks noGrp="1"/>
          </p:cNvSpPr>
          <p:nvPr>
            <p:ph idx="1"/>
          </p:nvPr>
        </p:nvSpPr>
        <p:spPr/>
        <p:txBody>
          <a:bodyPr vert="horz" lIns="91440" tIns="45720" rIns="91440" bIns="45720" rtlCol="0" anchor="t">
            <a:normAutofit/>
          </a:bodyPr>
          <a:lstStyle/>
          <a:p>
            <a:r>
              <a:rPr lang="en-US" sz="2000" dirty="0">
                <a:latin typeface="Helvetica"/>
                <a:cs typeface="Helvetica"/>
              </a:rPr>
              <a:t>A smokefree home is one where no-one </a:t>
            </a:r>
            <a:r>
              <a:rPr lang="en-US" sz="2000" b="1" dirty="0">
                <a:latin typeface="Helvetica"/>
                <a:cs typeface="Helvetica"/>
              </a:rPr>
              <a:t>ever</a:t>
            </a:r>
            <a:r>
              <a:rPr lang="en-US" sz="2000" dirty="0">
                <a:latin typeface="Helvetica"/>
                <a:cs typeface="Helvetica"/>
              </a:rPr>
              <a:t> smokes in the house. </a:t>
            </a:r>
          </a:p>
          <a:p>
            <a:r>
              <a:rPr lang="en-US" sz="2000" dirty="0">
                <a:latin typeface="Helvetica"/>
                <a:cs typeface="Helvetica"/>
              </a:rPr>
              <a:t>Children who live in a household where one or more family members smoke are twice as likely to become smokers themselves. </a:t>
            </a:r>
          </a:p>
          <a:p>
            <a:r>
              <a:rPr lang="en-US" sz="2000" dirty="0">
                <a:latin typeface="Helvetica"/>
                <a:cs typeface="Helvetica"/>
              </a:rPr>
              <a:t>Opening a window is not sufficient, as 80% of chemicals in smoke are invisible. Opening a window often blows smoke straight back in.</a:t>
            </a:r>
          </a:p>
          <a:p>
            <a:r>
              <a:rPr lang="en-US" sz="2000" dirty="0">
                <a:latin typeface="Helvetica"/>
                <a:cs typeface="Helvetica"/>
              </a:rPr>
              <a:t>Toxins from cigarette smoke get into house dust and overtime become more harmful</a:t>
            </a:r>
          </a:p>
          <a:p>
            <a:r>
              <a:rPr lang="en-US" sz="2000" dirty="0">
                <a:latin typeface="Helvetica"/>
                <a:cs typeface="Helvetica"/>
              </a:rPr>
              <a:t>Children who are regularly exposed are more likely to suffer from respiratory illnesses, get more coughs and colds, and are more at risk of lung cancer and heart disease in later life. </a:t>
            </a:r>
          </a:p>
          <a:p>
            <a:r>
              <a:rPr lang="en-US" sz="2000" dirty="0">
                <a:latin typeface="Helvetica"/>
                <a:cs typeface="Helvetica"/>
              </a:rPr>
              <a:t>Make your home smokefree by taking at least seven steps away from the door to smoke.</a:t>
            </a:r>
          </a:p>
          <a:p>
            <a:r>
              <a:rPr lang="en-US" sz="2000" dirty="0">
                <a:latin typeface="Helvetica"/>
                <a:cs typeface="Helvetica"/>
              </a:rPr>
              <a:t>Consider quitting and get support from </a:t>
            </a:r>
            <a:r>
              <a:rPr lang="en-US" sz="2000" dirty="0">
                <a:latin typeface="Helvetica"/>
                <a:cs typeface="Helvetica"/>
                <a:hlinkClick r:id="rId2"/>
              </a:rPr>
              <a:t>www.smokefreehampshire.co.uk</a:t>
            </a:r>
          </a:p>
        </p:txBody>
      </p:sp>
      <p:pic>
        <p:nvPicPr>
          <p:cNvPr id="4" name="Picture 3">
            <a:extLst>
              <a:ext uri="{FF2B5EF4-FFF2-40B4-BE49-F238E27FC236}">
                <a16:creationId xmlns:a16="http://schemas.microsoft.com/office/drawing/2014/main" id="{2151D379-9967-4083-89B6-79033D054A06}"/>
              </a:ext>
            </a:extLst>
          </p:cNvPr>
          <p:cNvPicPr>
            <a:picLocks noChangeAspect="1"/>
          </p:cNvPicPr>
          <p:nvPr/>
        </p:nvPicPr>
        <p:blipFill>
          <a:blip r:embed="rId3"/>
          <a:stretch>
            <a:fillRect/>
          </a:stretch>
        </p:blipFill>
        <p:spPr>
          <a:xfrm>
            <a:off x="0" y="6092456"/>
            <a:ext cx="12192000" cy="765544"/>
          </a:xfrm>
          <a:prstGeom prst="rect">
            <a:avLst/>
          </a:prstGeom>
        </p:spPr>
      </p:pic>
    </p:spTree>
    <p:extLst>
      <p:ext uri="{BB962C8B-B14F-4D97-AF65-F5344CB8AC3E}">
        <p14:creationId xmlns:p14="http://schemas.microsoft.com/office/powerpoint/2010/main" val="3983251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lang="en-GB" dirty="0"/>
              <a:t>Useful links</a:t>
            </a:r>
            <a:endParaRPr lang="en-GB" dirty="0">
              <a:latin typeface="+mn-lt"/>
            </a:endParaRPr>
          </a:p>
        </p:txBody>
      </p:sp>
      <p:sp>
        <p:nvSpPr>
          <p:cNvPr id="3" name="Content Placeholder 2"/>
          <p:cNvSpPr>
            <a:spLocks noGrp="1"/>
          </p:cNvSpPr>
          <p:nvPr>
            <p:ph idx="1"/>
          </p:nvPr>
        </p:nvSpPr>
        <p:spPr>
          <a:xfrm>
            <a:off x="5853249" y="1417638"/>
            <a:ext cx="5729151" cy="3609856"/>
          </a:xfrm>
        </p:spPr>
        <p:txBody>
          <a:bodyPr vert="horz" lIns="91440" tIns="45720" rIns="91440" bIns="45720" rtlCol="0" anchor="t">
            <a:normAutofit/>
          </a:bodyPr>
          <a:lstStyle/>
          <a:p>
            <a:r>
              <a:rPr lang="en-US" sz="2000" b="1" dirty="0">
                <a:latin typeface="Helvetica"/>
                <a:cs typeface="Helvetica"/>
              </a:rPr>
              <a:t>Smokefree Hampshire</a:t>
            </a:r>
            <a:r>
              <a:rPr lang="en-US" sz="2000" dirty="0">
                <a:latin typeface="Helvetica"/>
                <a:cs typeface="Helvetica"/>
              </a:rPr>
              <a:t> – Your Hampshire Stop Smoking Service – </a:t>
            </a:r>
            <a:r>
              <a:rPr lang="en-US" sz="2000" dirty="0">
                <a:latin typeface="Helvetica"/>
                <a:cs typeface="Helvetica"/>
                <a:hlinkClick r:id="rId3"/>
              </a:rPr>
              <a:t>www.smokefreehampshire.co.uk</a:t>
            </a:r>
            <a:endParaRPr lang="en-US" sz="2000" dirty="0">
              <a:latin typeface="Helvetica"/>
              <a:cs typeface="Helvetica"/>
            </a:endParaRPr>
          </a:p>
          <a:p>
            <a:r>
              <a:rPr lang="en-US" sz="2000" b="1" dirty="0">
                <a:latin typeface="Helvetica"/>
                <a:cs typeface="Helvetica"/>
              </a:rPr>
              <a:t>Better Health NHS</a:t>
            </a:r>
            <a:r>
              <a:rPr lang="en-US" sz="2000" dirty="0">
                <a:latin typeface="Helvetica"/>
                <a:cs typeface="Helvetica"/>
              </a:rPr>
              <a:t> – Support to help you quit smoking – </a:t>
            </a:r>
            <a:r>
              <a:rPr lang="en-US" sz="2000" dirty="0">
                <a:latin typeface="Helvetica"/>
                <a:cs typeface="Helvetica"/>
                <a:hlinkClick r:id="rId4"/>
              </a:rPr>
              <a:t>https://www.nhs.uk/better-health/quit-smoking/</a:t>
            </a:r>
          </a:p>
          <a:p>
            <a:r>
              <a:rPr lang="en-GB" sz="2000" b="1" dirty="0">
                <a:latin typeface="Helvetica"/>
                <a:cs typeface="Helvetica"/>
              </a:rPr>
              <a:t>FRANK</a:t>
            </a:r>
            <a:r>
              <a:rPr lang="en-GB" sz="2000" dirty="0">
                <a:latin typeface="Helvetica"/>
                <a:cs typeface="Helvetica"/>
              </a:rPr>
              <a:t> – Honest information about </a:t>
            </a:r>
            <a:r>
              <a:rPr lang="en-GB" sz="2000">
                <a:latin typeface="Helvetica"/>
                <a:cs typeface="Helvetica"/>
              </a:rPr>
              <a:t>tobacco </a:t>
            </a:r>
            <a:r>
              <a:rPr lang="en-US" sz="2000">
                <a:latin typeface="Helvetica"/>
                <a:cs typeface="Helvetica"/>
              </a:rPr>
              <a:t>– </a:t>
            </a:r>
            <a:r>
              <a:rPr lang="en-GB" sz="2000" dirty="0">
                <a:latin typeface="Helvetica"/>
                <a:cs typeface="Helvetica"/>
                <a:hlinkClick r:id="rId5"/>
              </a:rPr>
              <a:t>www.talktofrank.com/drug/tobacco</a:t>
            </a:r>
            <a:endParaRPr lang="en-GB" sz="2000">
              <a:cs typeface="Helvetica"/>
            </a:endParaRPr>
          </a:p>
        </p:txBody>
      </p:sp>
      <p:pic>
        <p:nvPicPr>
          <p:cNvPr id="4" name="Picture 3" descr="A sign on a wall&#10;&#10;Description automatically generated with low confidence">
            <a:extLst>
              <a:ext uri="{FF2B5EF4-FFF2-40B4-BE49-F238E27FC236}">
                <a16:creationId xmlns:a16="http://schemas.microsoft.com/office/drawing/2014/main" id="{EB580AFE-7DC5-CFB5-9377-DCEAE8751877}"/>
              </a:ext>
            </a:extLst>
          </p:cNvPr>
          <p:cNvPicPr>
            <a:picLocks noChangeAspect="1"/>
          </p:cNvPicPr>
          <p:nvPr/>
        </p:nvPicPr>
        <p:blipFill rotWithShape="1">
          <a:blip r:embed="rId6">
            <a:extLst>
              <a:ext uri="{837473B0-CC2E-450A-ABE3-18F120FF3D39}">
                <a1611:picAttrSrcUrl xmlns:a1611="http://schemas.microsoft.com/office/drawing/2016/11/main" r:id="rId7"/>
              </a:ext>
            </a:extLst>
          </a:blip>
          <a:srcRect r="-2" b="2460"/>
          <a:stretch/>
        </p:blipFill>
        <p:spPr>
          <a:xfrm>
            <a:off x="609600" y="1417638"/>
            <a:ext cx="5074920" cy="3712464"/>
          </a:xfrm>
          <a:prstGeom prst="rect">
            <a:avLst/>
          </a:prstGeom>
        </p:spPr>
      </p:pic>
      <p:sp>
        <p:nvSpPr>
          <p:cNvPr id="5" name="TextBox 4">
            <a:extLst>
              <a:ext uri="{FF2B5EF4-FFF2-40B4-BE49-F238E27FC236}">
                <a16:creationId xmlns:a16="http://schemas.microsoft.com/office/drawing/2014/main" id="{CDA840CA-7B10-E333-0A2E-8FC12A2ECEFA}"/>
              </a:ext>
            </a:extLst>
          </p:cNvPr>
          <p:cNvSpPr txBox="1"/>
          <p:nvPr/>
        </p:nvSpPr>
        <p:spPr>
          <a:xfrm>
            <a:off x="3142370" y="4930047"/>
            <a:ext cx="2542150" cy="200055"/>
          </a:xfrm>
          <a:prstGeom prst="rect">
            <a:avLst/>
          </a:prstGeom>
          <a:solidFill>
            <a:srgbClr val="000000"/>
          </a:solidFill>
        </p:spPr>
        <p:txBody>
          <a:bodyPr wrap="square" rtlCol="0">
            <a:spAutoFit/>
          </a:bodyPr>
          <a:lstStyle/>
          <a:p>
            <a:pPr algn="r">
              <a:spcAft>
                <a:spcPts val="600"/>
              </a:spcAft>
            </a:pPr>
            <a:r>
              <a:rPr lang="en-GB" sz="700" dirty="0">
                <a:solidFill>
                  <a:srgbClr val="FFFFFF"/>
                </a:solidFill>
                <a:hlinkClick r:id="rId7" tooltip="https://www.proyectoallen.com.ar/3/?p=7080">
                  <a:extLst>
                    <a:ext uri="{A12FA001-AC4F-418D-AE19-62706E023703}">
                      <ahyp:hlinkClr xmlns:ahyp="http://schemas.microsoft.com/office/drawing/2018/hyperlinkcolor" val="tx"/>
                    </a:ext>
                  </a:extLst>
                </a:hlinkClick>
              </a:rPr>
              <a:t>This Photo</a:t>
            </a:r>
            <a:r>
              <a:rPr lang="en-GB" sz="700" dirty="0">
                <a:solidFill>
                  <a:srgbClr val="FFFFFF"/>
                </a:solidFill>
              </a:rPr>
              <a:t> by Unknown Author is licensed under </a:t>
            </a:r>
            <a:r>
              <a:rPr lang="en-GB" sz="700" dirty="0">
                <a:solidFill>
                  <a:srgbClr val="FFFFFF"/>
                </a:solidFill>
                <a:hlinkClick r:id="rId8" tooltip="https://creativecommons.org/licenses/by-sa/3.0/">
                  <a:extLst>
                    <a:ext uri="{A12FA001-AC4F-418D-AE19-62706E023703}">
                      <ahyp:hlinkClr xmlns:ahyp="http://schemas.microsoft.com/office/drawing/2018/hyperlinkcolor" val="tx"/>
                    </a:ext>
                  </a:extLst>
                </a:hlinkClick>
              </a:rPr>
              <a:t>CC BY-SA</a:t>
            </a:r>
            <a:endParaRPr lang="en-GB" sz="700" dirty="0">
              <a:solidFill>
                <a:srgbClr val="FFFFFF"/>
              </a:solidFill>
            </a:endParaRPr>
          </a:p>
        </p:txBody>
      </p:sp>
    </p:spTree>
    <p:extLst>
      <p:ext uri="{BB962C8B-B14F-4D97-AF65-F5344CB8AC3E}">
        <p14:creationId xmlns:p14="http://schemas.microsoft.com/office/powerpoint/2010/main" val="265083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kumimoji="0" lang="en-GB" i="0" u="none" strike="noStrike" kern="1200" cap="none" spc="0" normalizeH="0" baseline="0" noProof="0" dirty="0">
                <a:ln>
                  <a:noFill/>
                </a:ln>
                <a:effectLst/>
                <a:uLnTx/>
                <a:uFillTx/>
                <a:latin typeface="+mn-lt"/>
                <a:ea typeface="+mj-ea"/>
                <a:cs typeface="+mj-cs"/>
              </a:rPr>
              <a:t>How many young people smoke/vape?</a:t>
            </a:r>
            <a:r>
              <a:rPr kumimoji="0" lang="en-GB" sz="4400" i="0" u="none" strike="noStrike" kern="1200" cap="none" spc="0" normalizeH="0" baseline="0" noProof="0" dirty="0">
                <a:ln>
                  <a:noFill/>
                </a:ln>
                <a:effectLst/>
                <a:uLnTx/>
                <a:uFillTx/>
                <a:latin typeface="+mn-lt"/>
                <a:ea typeface="+mj-ea"/>
                <a:cs typeface="+mj-cs"/>
              </a:rPr>
              <a:t> </a:t>
            </a:r>
            <a:endParaRPr lang="en-GB" dirty="0">
              <a:latin typeface="+mn-lt"/>
            </a:endParaRPr>
          </a:p>
        </p:txBody>
      </p:sp>
      <p:sp>
        <p:nvSpPr>
          <p:cNvPr id="3" name="Content Placeholder 2"/>
          <p:cNvSpPr>
            <a:spLocks noGrp="1"/>
          </p:cNvSpPr>
          <p:nvPr>
            <p:ph idx="1"/>
          </p:nvPr>
        </p:nvSpPr>
        <p:spPr>
          <a:xfrm>
            <a:off x="609600" y="1417638"/>
            <a:ext cx="10972800" cy="4389953"/>
          </a:xfrm>
        </p:spPr>
        <p:txBody>
          <a:bodyPr vert="horz" lIns="91440" tIns="45720" rIns="91440" bIns="45720" rtlCol="0" anchor="t">
            <a:normAutofit fontScale="85000" lnSpcReduction="20000"/>
          </a:bodyPr>
          <a:lstStyle/>
          <a:p>
            <a:pPr marL="0" indent="0" algn="just">
              <a:lnSpc>
                <a:spcPct val="110000"/>
              </a:lnSpc>
              <a:spcBef>
                <a:spcPts val="576"/>
              </a:spcBef>
              <a:buNone/>
            </a:pPr>
            <a:r>
              <a:rPr lang="en-US" sz="3200" dirty="0">
                <a:solidFill>
                  <a:schemeClr val="accent6"/>
                </a:solidFill>
                <a:latin typeface="Helvetica" panose="020B0604020202020204" pitchFamily="34" charset="0"/>
                <a:cs typeface="Helvetica" panose="020B0604020202020204" pitchFamily="34" charset="0"/>
              </a:rPr>
              <a:t>England</a:t>
            </a:r>
          </a:p>
          <a:p>
            <a:pPr>
              <a:buSzPct val="119000"/>
            </a:pPr>
            <a:r>
              <a:rPr lang="en-US" sz="2600" dirty="0">
                <a:solidFill>
                  <a:srgbClr val="000000"/>
                </a:solidFill>
                <a:latin typeface="Helvetica"/>
                <a:cs typeface="Helvetica"/>
              </a:rPr>
              <a:t>In 2023, 11% of 11-15-year-olds have ever tried smoking, 3% are classed as current smokers. </a:t>
            </a:r>
          </a:p>
          <a:p>
            <a:pPr>
              <a:buSzPct val="119000"/>
            </a:pPr>
            <a:r>
              <a:rPr lang="en-US" sz="2600" dirty="0">
                <a:solidFill>
                  <a:srgbClr val="000000"/>
                </a:solidFill>
                <a:latin typeface="Helvetica"/>
                <a:cs typeface="Helvetica"/>
              </a:rPr>
              <a:t>In 2023, 25% of 11-15-year-olds reported having ever tried vaping, 9% are classed as currently using e-cigarettes. </a:t>
            </a:r>
            <a:endParaRPr lang="en-GB" dirty="0"/>
          </a:p>
          <a:p>
            <a:pPr marL="0" indent="0">
              <a:buNone/>
            </a:pPr>
            <a:endParaRPr lang="en-US" sz="900" dirty="0">
              <a:solidFill>
                <a:srgbClr val="000000"/>
              </a:solidFill>
              <a:latin typeface="Helvetica"/>
              <a:cs typeface="Helvetica"/>
            </a:endParaRPr>
          </a:p>
          <a:p>
            <a:pPr marL="0" indent="0">
              <a:buNone/>
            </a:pPr>
            <a:endParaRPr lang="en-US" sz="900" dirty="0">
              <a:solidFill>
                <a:srgbClr val="000000"/>
              </a:solidFill>
              <a:latin typeface="Helvetica"/>
              <a:cs typeface="Helvetica"/>
            </a:endParaRPr>
          </a:p>
          <a:p>
            <a:pPr marL="0" indent="0">
              <a:buNone/>
            </a:pPr>
            <a:r>
              <a:rPr lang="en-GB" sz="1200" dirty="0">
                <a:solidFill>
                  <a:srgbClr val="000000"/>
                </a:solidFill>
                <a:latin typeface="Helvetica"/>
                <a:cs typeface="Helvetica"/>
              </a:rPr>
              <a:t>Data taken from: </a:t>
            </a:r>
            <a:r>
              <a:rPr lang="en-GB" sz="1200" dirty="0">
                <a:solidFill>
                  <a:srgbClr val="000000"/>
                </a:solidFill>
                <a:latin typeface="Helvetica"/>
                <a:cs typeface="Helvetica"/>
                <a:hlinkClick r:id="rId3"/>
              </a:rPr>
              <a:t>Smoking, Drinking and Drug Use among Young People in England, 2023 - NHS England Digital</a:t>
            </a:r>
            <a:endParaRPr lang="en-GB" sz="1200">
              <a:cs typeface="Helvetica"/>
            </a:endParaRPr>
          </a:p>
          <a:p>
            <a:pPr marL="0" indent="0">
              <a:buNone/>
            </a:pPr>
            <a:endParaRPr lang="en-US" sz="900" dirty="0">
              <a:solidFill>
                <a:srgbClr val="000000"/>
              </a:solidFill>
              <a:latin typeface="Helvetica"/>
              <a:cs typeface="Helvetica"/>
            </a:endParaRPr>
          </a:p>
          <a:p>
            <a:pPr marL="0" indent="0">
              <a:buNone/>
            </a:pPr>
            <a:endParaRPr lang="en-US" sz="900" dirty="0">
              <a:solidFill>
                <a:srgbClr val="000000"/>
              </a:solidFill>
              <a:latin typeface="Helvetica"/>
              <a:cs typeface="Helvetica"/>
            </a:endParaRPr>
          </a:p>
          <a:p>
            <a:pPr marL="0" indent="0">
              <a:buNone/>
            </a:pPr>
            <a:r>
              <a:rPr lang="en-GB" sz="3200" dirty="0">
                <a:solidFill>
                  <a:schemeClr val="accent6"/>
                </a:solidFill>
                <a:latin typeface="Helvetica"/>
                <a:cs typeface="Helvetica"/>
              </a:rPr>
              <a:t>Hampshire</a:t>
            </a:r>
            <a:endParaRPr lang="en-US" sz="2600" dirty="0">
              <a:solidFill>
                <a:schemeClr val="accent6"/>
              </a:solidFill>
              <a:latin typeface="Helvetica"/>
              <a:cs typeface="Helvetica"/>
            </a:endParaRPr>
          </a:p>
          <a:p>
            <a:pPr>
              <a:lnSpc>
                <a:spcPct val="110000"/>
              </a:lnSpc>
              <a:spcBef>
                <a:spcPts val="576"/>
              </a:spcBef>
              <a:buSzPct val="116000"/>
              <a:tabLst>
                <a:tab pos="457200" algn="l"/>
              </a:tabLst>
            </a:pPr>
            <a:r>
              <a:rPr lang="en-GB" sz="2600" dirty="0">
                <a:solidFill>
                  <a:srgbClr val="000000"/>
                </a:solidFill>
                <a:latin typeface="Helvetica"/>
                <a:cs typeface="Helvetica"/>
              </a:rPr>
              <a:t>In the 2023 #BeeWell survey of secondary school pupils in Years 8 and 10, 10% reported currently or previously using e-cigarettes, and 3% reported currently or previously using tobacco. </a:t>
            </a:r>
            <a:endParaRPr lang="en-GB" sz="2600" dirty="0">
              <a:solidFill>
                <a:srgbClr val="000000"/>
              </a:solidFill>
              <a:cs typeface="Helvetica"/>
            </a:endParaRPr>
          </a:p>
          <a:p>
            <a:pPr marL="0" indent="0" algn="just">
              <a:buNone/>
            </a:pPr>
            <a:endParaRPr lang="en-GB" sz="1200" dirty="0">
              <a:latin typeface="Helvetica" panose="020B0604020202020204" pitchFamily="34" charset="0"/>
              <a:cs typeface="Helvetica" panose="020B0604020202020204" pitchFamily="34" charset="0"/>
            </a:endParaRPr>
          </a:p>
          <a:p>
            <a:pPr marL="0" indent="0" algn="just">
              <a:buNone/>
            </a:pPr>
            <a:r>
              <a:rPr lang="en-GB" sz="1200" dirty="0">
                <a:latin typeface="Helvetica"/>
                <a:cs typeface="Helvetica"/>
              </a:rPr>
              <a:t>Data taken from: </a:t>
            </a:r>
            <a:r>
              <a:rPr lang="en-GB" sz="1200" dirty="0">
                <a:latin typeface="Helvetica"/>
                <a:cs typeface="Helvetica"/>
                <a:hlinkClick r:id="rId4"/>
              </a:rPr>
              <a:t>Hampshire, Isle of Wight, Portsmouth and Southampton #BeWell Headline Findings, Survey 2023 – bewellprogramme.org</a:t>
            </a:r>
            <a:endParaRPr lang="en-GB" sz="1200">
              <a:latin typeface="Helvetica"/>
              <a:ea typeface="Calibri"/>
              <a:cs typeface="Helvetica"/>
            </a:endParaRPr>
          </a:p>
          <a:p>
            <a:pPr marL="0" indent="0" algn="just">
              <a:buNone/>
            </a:pPr>
            <a:endParaRPr lang="en-GB" sz="1200" dirty="0">
              <a:latin typeface="Helvetica"/>
              <a:ea typeface="Calibri"/>
              <a:cs typeface="Helvetica"/>
            </a:endParaRPr>
          </a:p>
        </p:txBody>
      </p:sp>
    </p:spTree>
    <p:extLst>
      <p:ext uri="{BB962C8B-B14F-4D97-AF65-F5344CB8AC3E}">
        <p14:creationId xmlns:p14="http://schemas.microsoft.com/office/powerpoint/2010/main" val="3242728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kumimoji="0" lang="en-GB" i="0" u="none" strike="noStrike" kern="1200" cap="none" spc="0" normalizeH="0" baseline="0" noProof="0" dirty="0">
                <a:ln>
                  <a:noFill/>
                </a:ln>
                <a:effectLst/>
                <a:uLnTx/>
                <a:uFillTx/>
                <a:latin typeface="Helvetica" panose="020B0604020202020204" pitchFamily="34" charset="0"/>
                <a:cs typeface="Helvetica" panose="020B0604020202020204" pitchFamily="34" charset="0"/>
              </a:rPr>
              <a:t>Just some of the risks of smoking</a:t>
            </a:r>
            <a:endParaRPr lang="en-GB"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609601" y="1382695"/>
            <a:ext cx="7562849" cy="4785136"/>
          </a:xfrm>
        </p:spPr>
        <p:txBody>
          <a:bodyPr vert="horz" lIns="91440" tIns="45720" rIns="91440" bIns="45720" rtlCol="0" anchor="t">
            <a:normAutofit/>
          </a:bodyPr>
          <a:lstStyle/>
          <a:p>
            <a:pPr>
              <a:lnSpc>
                <a:spcPct val="90000"/>
              </a:lnSpc>
              <a:spcBef>
                <a:spcPts val="576"/>
              </a:spcBef>
            </a:pPr>
            <a:r>
              <a:rPr lang="en-GB" sz="2000" b="0" i="0" u="none" strike="noStrike" dirty="0">
                <a:solidFill>
                  <a:srgbClr val="000000"/>
                </a:solidFill>
                <a:effectLst/>
                <a:latin typeface="Helvetica"/>
                <a:cs typeface="Helvetica"/>
              </a:rPr>
              <a:t>Causes permanent damage to the lungs - 84% of lung cancers are caused by smoking. </a:t>
            </a:r>
          </a:p>
          <a:p>
            <a:pPr>
              <a:lnSpc>
                <a:spcPct val="90000"/>
              </a:lnSpc>
              <a:spcBef>
                <a:spcPts val="576"/>
              </a:spcBef>
            </a:pPr>
            <a:r>
              <a:rPr lang="en-GB" sz="2000" b="0" i="0" u="none" strike="noStrike" dirty="0">
                <a:solidFill>
                  <a:srgbClr val="000000"/>
                </a:solidFill>
                <a:effectLst/>
                <a:latin typeface="Helvetica"/>
                <a:cs typeface="Helvetica"/>
              </a:rPr>
              <a:t>Smokers get more </a:t>
            </a:r>
            <a:r>
              <a:rPr lang="en-GB" sz="2000" dirty="0">
                <a:solidFill>
                  <a:srgbClr val="000000"/>
                </a:solidFill>
                <a:latin typeface="Helvetica"/>
                <a:cs typeface="Helvetica"/>
              </a:rPr>
              <a:t>coughs and colds,</a:t>
            </a:r>
            <a:r>
              <a:rPr lang="en-GB" sz="2000" b="0" i="0" u="none" strike="noStrike" dirty="0">
                <a:solidFill>
                  <a:srgbClr val="000000"/>
                </a:solidFill>
                <a:effectLst/>
                <a:latin typeface="Helvetica"/>
                <a:cs typeface="Helvetica"/>
              </a:rPr>
              <a:t> and have an increased risk of pneumonia.</a:t>
            </a:r>
          </a:p>
          <a:p>
            <a:pPr>
              <a:lnSpc>
                <a:spcPct val="90000"/>
              </a:lnSpc>
              <a:spcBef>
                <a:spcPts val="576"/>
              </a:spcBef>
            </a:pPr>
            <a:r>
              <a:rPr lang="en-GB" sz="2000" b="0" i="0" u="none" strike="noStrike" dirty="0">
                <a:solidFill>
                  <a:srgbClr val="000000"/>
                </a:solidFill>
                <a:effectLst/>
                <a:latin typeface="Helvetica"/>
                <a:cs typeface="Helvetica"/>
              </a:rPr>
              <a:t>Increased blood pressure and increased risk of a heart attack or a stroke</a:t>
            </a:r>
            <a:r>
              <a:rPr lang="en-GB" sz="2000" dirty="0">
                <a:solidFill>
                  <a:srgbClr val="000000"/>
                </a:solidFill>
                <a:latin typeface="Helvetica"/>
                <a:cs typeface="Helvetica"/>
              </a:rPr>
              <a:t>.</a:t>
            </a:r>
            <a:endParaRPr lang="en-GB" sz="2000" b="0" i="0" u="none" strike="noStrike" dirty="0">
              <a:solidFill>
                <a:srgbClr val="000000"/>
              </a:solidFill>
              <a:effectLst/>
              <a:latin typeface="Helvetica"/>
              <a:cs typeface="Helvetica"/>
            </a:endParaRPr>
          </a:p>
          <a:p>
            <a:pPr>
              <a:lnSpc>
                <a:spcPct val="90000"/>
              </a:lnSpc>
              <a:spcBef>
                <a:spcPts val="576"/>
              </a:spcBef>
            </a:pPr>
            <a:r>
              <a:rPr lang="en-GB" sz="2000" b="0" i="0" u="none" strike="noStrike" dirty="0">
                <a:solidFill>
                  <a:srgbClr val="000000"/>
                </a:solidFill>
                <a:effectLst/>
                <a:latin typeface="Helvetica"/>
                <a:cs typeface="Helvetica"/>
              </a:rPr>
              <a:t>Smoking increases the chances of getting stomach cancer or stomach ulcers</a:t>
            </a:r>
            <a:r>
              <a:rPr lang="en-GB" sz="2000" dirty="0">
                <a:solidFill>
                  <a:srgbClr val="000000"/>
                </a:solidFill>
                <a:latin typeface="Helvetica"/>
                <a:cs typeface="Helvetica"/>
              </a:rPr>
              <a:t>.</a:t>
            </a:r>
            <a:endParaRPr lang="en-GB" sz="2000" b="0" i="0" u="none" strike="noStrike" dirty="0">
              <a:solidFill>
                <a:srgbClr val="000000"/>
              </a:solidFill>
              <a:effectLst/>
              <a:latin typeface="Helvetica"/>
              <a:cs typeface="Helvetica"/>
            </a:endParaRPr>
          </a:p>
          <a:p>
            <a:pPr>
              <a:lnSpc>
                <a:spcPct val="90000"/>
              </a:lnSpc>
              <a:spcBef>
                <a:spcPts val="576"/>
              </a:spcBef>
            </a:pPr>
            <a:r>
              <a:rPr lang="en-GB" sz="2000" b="0" i="0" u="none" strike="noStrike" dirty="0">
                <a:solidFill>
                  <a:srgbClr val="000000"/>
                </a:solidFill>
                <a:effectLst/>
                <a:latin typeface="Helvetica"/>
                <a:cs typeface="Helvetica"/>
              </a:rPr>
              <a:t>Smoking can age skin, </a:t>
            </a:r>
            <a:r>
              <a:rPr lang="en-GB" sz="2000" dirty="0">
                <a:solidFill>
                  <a:srgbClr val="000000"/>
                </a:solidFill>
                <a:latin typeface="Helvetica"/>
                <a:cs typeface="Helvetica"/>
              </a:rPr>
              <a:t>making</a:t>
            </a:r>
            <a:r>
              <a:rPr lang="en-GB" sz="2000" b="0" i="0" u="none" strike="noStrike" dirty="0">
                <a:solidFill>
                  <a:srgbClr val="000000"/>
                </a:solidFill>
                <a:effectLst/>
                <a:latin typeface="Helvetica"/>
                <a:cs typeface="Helvetica"/>
              </a:rPr>
              <a:t> it look dull and lead to wrinkles</a:t>
            </a:r>
            <a:r>
              <a:rPr lang="en-GB" sz="2000" dirty="0">
                <a:solidFill>
                  <a:srgbClr val="000000"/>
                </a:solidFill>
                <a:latin typeface="Helvetica"/>
                <a:cs typeface="Helvetica"/>
              </a:rPr>
              <a:t>.</a:t>
            </a:r>
            <a:endParaRPr lang="en-GB" sz="2000" b="0" i="0" u="none" strike="noStrike" dirty="0">
              <a:solidFill>
                <a:srgbClr val="000000"/>
              </a:solidFill>
              <a:effectLst/>
              <a:latin typeface="Helvetica"/>
              <a:cs typeface="Helvetica"/>
            </a:endParaRPr>
          </a:p>
          <a:p>
            <a:pPr>
              <a:lnSpc>
                <a:spcPct val="90000"/>
              </a:lnSpc>
              <a:spcBef>
                <a:spcPts val="576"/>
              </a:spcBef>
            </a:pPr>
            <a:r>
              <a:rPr lang="en-GB" sz="2000" b="0" i="0" u="none" strike="noStrike" dirty="0">
                <a:solidFill>
                  <a:srgbClr val="000000"/>
                </a:solidFill>
                <a:effectLst/>
                <a:latin typeface="Helvetica"/>
                <a:cs typeface="Helvetica"/>
              </a:rPr>
              <a:t>There is an increased chance of bones being weakened (especially in women</a:t>
            </a:r>
            <a:r>
              <a:rPr lang="en-GB" sz="2000">
                <a:solidFill>
                  <a:srgbClr val="000000"/>
                </a:solidFill>
                <a:latin typeface="Helvetica"/>
                <a:cs typeface="Helvetica"/>
              </a:rPr>
              <a:t>).</a:t>
            </a:r>
            <a:r>
              <a:rPr lang="en-GB" sz="2000" b="0" i="0" u="none" strike="noStrike" dirty="0">
                <a:solidFill>
                  <a:srgbClr val="000000"/>
                </a:solidFill>
                <a:effectLst/>
                <a:latin typeface="Helvetica"/>
                <a:cs typeface="Helvetica"/>
              </a:rPr>
              <a:t> </a:t>
            </a:r>
          </a:p>
          <a:p>
            <a:pPr>
              <a:lnSpc>
                <a:spcPct val="90000"/>
              </a:lnSpc>
              <a:spcBef>
                <a:spcPts val="576"/>
              </a:spcBef>
            </a:pPr>
            <a:r>
              <a:rPr lang="en-GB" sz="2000" b="0" i="0" u="none" strike="noStrike" dirty="0">
                <a:solidFill>
                  <a:srgbClr val="000000"/>
                </a:solidFill>
                <a:effectLst/>
                <a:latin typeface="Helvetica"/>
                <a:cs typeface="Helvetica"/>
              </a:rPr>
              <a:t>Bad breath, discoloured teeth and gum disease can result from smoking</a:t>
            </a:r>
            <a:r>
              <a:rPr lang="en-GB" sz="2000" dirty="0">
                <a:solidFill>
                  <a:srgbClr val="000000"/>
                </a:solidFill>
                <a:latin typeface="Helvetica"/>
                <a:cs typeface="Helvetica"/>
              </a:rPr>
              <a:t>.</a:t>
            </a:r>
            <a:r>
              <a:rPr lang="en-GB" sz="2000" b="0" i="0" u="none" strike="noStrike" dirty="0">
                <a:solidFill>
                  <a:srgbClr val="000000"/>
                </a:solidFill>
                <a:effectLst/>
                <a:latin typeface="Helvetica"/>
                <a:cs typeface="Helvetica"/>
              </a:rPr>
              <a:t> </a:t>
            </a:r>
          </a:p>
          <a:p>
            <a:pPr>
              <a:lnSpc>
                <a:spcPct val="90000"/>
              </a:lnSpc>
              <a:spcBef>
                <a:spcPts val="576"/>
              </a:spcBef>
            </a:pPr>
            <a:r>
              <a:rPr lang="en-GB" sz="2000" b="0" i="0" u="none" strike="noStrike" dirty="0">
                <a:solidFill>
                  <a:srgbClr val="000000"/>
                </a:solidFill>
                <a:effectLst/>
                <a:latin typeface="Helvetica"/>
                <a:cs typeface="Helvetica"/>
              </a:rPr>
              <a:t>There is an increased risk of infertility and cervical cancer</a:t>
            </a:r>
            <a:r>
              <a:rPr lang="en-GB" sz="2000" dirty="0">
                <a:solidFill>
                  <a:srgbClr val="000000"/>
                </a:solidFill>
                <a:latin typeface="Helvetica"/>
                <a:cs typeface="Helvetica"/>
              </a:rPr>
              <a:t>.</a:t>
            </a:r>
            <a:endParaRPr lang="en-GB" sz="2000" b="0" i="0" u="none" strike="noStrike" dirty="0">
              <a:solidFill>
                <a:srgbClr val="000000"/>
              </a:solidFill>
              <a:effectLst/>
              <a:latin typeface="Helvetica"/>
              <a:cs typeface="Helvetica"/>
            </a:endParaRPr>
          </a:p>
        </p:txBody>
      </p:sp>
      <p:pic>
        <p:nvPicPr>
          <p:cNvPr id="5" name="Picture 4">
            <a:extLst>
              <a:ext uri="{FF2B5EF4-FFF2-40B4-BE49-F238E27FC236}">
                <a16:creationId xmlns:a16="http://schemas.microsoft.com/office/drawing/2014/main" id="{3A312B82-EA14-31CF-650F-4B252E39F803}"/>
              </a:ext>
              <a:ext uri="{C183D7F6-B498-43B3-948B-1728B52AA6E4}">
                <adec:decorative xmlns:adec="http://schemas.microsoft.com/office/drawing/2017/decorative" val="1"/>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17984" r="36555" b="-1"/>
          <a:stretch/>
        </p:blipFill>
        <p:spPr>
          <a:xfrm>
            <a:off x="8507800" y="1417638"/>
            <a:ext cx="2863074" cy="4203837"/>
          </a:xfrm>
          <a:prstGeom prst="rect">
            <a:avLst/>
          </a:prstGeom>
        </p:spPr>
      </p:pic>
      <p:sp>
        <p:nvSpPr>
          <p:cNvPr id="6" name="TextBox 5">
            <a:extLst>
              <a:ext uri="{FF2B5EF4-FFF2-40B4-BE49-F238E27FC236}">
                <a16:creationId xmlns:a16="http://schemas.microsoft.com/office/drawing/2014/main" id="{52DCCAB1-2DB4-B3B7-36F9-932415E3F8A9}"/>
              </a:ext>
            </a:extLst>
          </p:cNvPr>
          <p:cNvSpPr txBox="1"/>
          <p:nvPr/>
        </p:nvSpPr>
        <p:spPr>
          <a:xfrm>
            <a:off x="8862721" y="5385290"/>
            <a:ext cx="2508153" cy="200055"/>
          </a:xfrm>
          <a:prstGeom prst="rect">
            <a:avLst/>
          </a:prstGeom>
          <a:solidFill>
            <a:srgbClr val="000000"/>
          </a:solidFill>
        </p:spPr>
        <p:txBody>
          <a:bodyPr wrap="square" rtlCol="0">
            <a:spAutoFit/>
          </a:bodyPr>
          <a:lstStyle/>
          <a:p>
            <a:pPr algn="r">
              <a:spcAft>
                <a:spcPts val="600"/>
              </a:spcAft>
            </a:pPr>
            <a:r>
              <a:rPr lang="en-GB" sz="700" dirty="0">
                <a:solidFill>
                  <a:srgbClr val="FFFFFF"/>
                </a:solidFill>
                <a:hlinkClick r:id="rId3" tooltip="https://researchoutreach.org/articles/no-safe-level-smoking-heart-disease-stroke/">
                  <a:extLst>
                    <a:ext uri="{A12FA001-AC4F-418D-AE19-62706E023703}">
                      <ahyp:hlinkClr xmlns:ahyp="http://schemas.microsoft.com/office/drawing/2018/hyperlinkcolor" val="tx"/>
                    </a:ext>
                  </a:extLst>
                </a:hlinkClick>
              </a:rPr>
              <a:t>This Photo</a:t>
            </a:r>
            <a:r>
              <a:rPr lang="en-GB" sz="700" dirty="0">
                <a:solidFill>
                  <a:srgbClr val="FFFFFF"/>
                </a:solidFill>
              </a:rPr>
              <a:t> by Unknown Author is licensed under </a:t>
            </a:r>
            <a:r>
              <a:rPr lang="en-GB" sz="700" dirty="0">
                <a:solidFill>
                  <a:srgbClr val="FFFFFF"/>
                </a:solidFill>
                <a:hlinkClick r:id="rId4" tooltip="https://creativecommons.org/licenses/by/3.0/">
                  <a:extLst>
                    <a:ext uri="{A12FA001-AC4F-418D-AE19-62706E023703}">
                      <ahyp:hlinkClr xmlns:ahyp="http://schemas.microsoft.com/office/drawing/2018/hyperlinkcolor" val="tx"/>
                    </a:ext>
                  </a:extLst>
                </a:hlinkClick>
              </a:rPr>
              <a:t>CC BY</a:t>
            </a:r>
            <a:endParaRPr lang="en-GB" sz="700" dirty="0">
              <a:solidFill>
                <a:srgbClr val="FFFFFF"/>
              </a:solidFill>
            </a:endParaRPr>
          </a:p>
        </p:txBody>
      </p:sp>
    </p:spTree>
    <p:extLst>
      <p:ext uri="{BB962C8B-B14F-4D97-AF65-F5344CB8AC3E}">
        <p14:creationId xmlns:p14="http://schemas.microsoft.com/office/powerpoint/2010/main" val="3772017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kumimoji="0" lang="en-GB" i="0" u="none" strike="noStrike" kern="1200" cap="none" spc="0" normalizeH="0" baseline="0" noProof="0" dirty="0">
                <a:ln>
                  <a:noFill/>
                </a:ln>
                <a:effectLst/>
                <a:uLnTx/>
                <a:uFillTx/>
                <a:latin typeface="Helvetica" panose="020B0604020202020204" pitchFamily="34" charset="0"/>
                <a:cs typeface="Helvetica" panose="020B0604020202020204" pitchFamily="34" charset="0"/>
              </a:rPr>
              <a:t>Risks for young </a:t>
            </a:r>
            <a:r>
              <a:rPr lang="en-GB" dirty="0">
                <a:latin typeface="Helvetica" panose="020B0604020202020204" pitchFamily="34" charset="0"/>
                <a:cs typeface="Helvetica" panose="020B0604020202020204" pitchFamily="34" charset="0"/>
              </a:rPr>
              <a:t>p</a:t>
            </a:r>
            <a:r>
              <a:rPr kumimoji="0" lang="en-GB" i="0" u="none" strike="noStrike" kern="1200" cap="none" spc="0" normalizeH="0" baseline="0" noProof="0" dirty="0" err="1">
                <a:ln>
                  <a:noFill/>
                </a:ln>
                <a:effectLst/>
                <a:uLnTx/>
                <a:uFillTx/>
                <a:latin typeface="Helvetica" panose="020B0604020202020204" pitchFamily="34" charset="0"/>
                <a:cs typeface="Helvetica" panose="020B0604020202020204" pitchFamily="34" charset="0"/>
              </a:rPr>
              <a:t>eople</a:t>
            </a:r>
            <a:endParaRPr kumimoji="0" lang="en-GB" i="0" u="none" strike="noStrike" kern="1200" cap="none" spc="0" normalizeH="0" baseline="0" noProof="0" dirty="0">
              <a:ln>
                <a:noFill/>
              </a:ln>
              <a:effectLst/>
              <a:uLnTx/>
              <a:uFillTx/>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a:xfrm>
            <a:off x="609600" y="1382695"/>
            <a:ext cx="10972800" cy="4785136"/>
          </a:xfrm>
        </p:spPr>
        <p:txBody>
          <a:bodyPr vert="horz" lIns="91440" tIns="45720" rIns="91440" bIns="45720" rtlCol="0" anchor="t">
            <a:normAutofit/>
          </a:bodyPr>
          <a:lstStyle/>
          <a:p>
            <a:pPr>
              <a:lnSpc>
                <a:spcPct val="90000"/>
              </a:lnSpc>
              <a:spcBef>
                <a:spcPts val="576"/>
              </a:spcBef>
              <a:buSzPct val="108000"/>
            </a:pPr>
            <a:r>
              <a:rPr lang="en-US" sz="2000" dirty="0">
                <a:solidFill>
                  <a:srgbClr val="000000"/>
                </a:solidFill>
                <a:latin typeface="Helvetica"/>
                <a:cs typeface="Helvetica"/>
              </a:rPr>
              <a:t>Starting a lifelong nicotine addiction with catastrophic consequences for health and finance.</a:t>
            </a:r>
            <a:endParaRPr lang="en-US" sz="2000" dirty="0">
              <a:solidFill>
                <a:srgbClr val="000000"/>
              </a:solidFill>
            </a:endParaRPr>
          </a:p>
          <a:p>
            <a:pPr>
              <a:lnSpc>
                <a:spcPct val="90000"/>
              </a:lnSpc>
              <a:spcBef>
                <a:spcPts val="576"/>
              </a:spcBef>
              <a:buSzPct val="108000"/>
            </a:pPr>
            <a:r>
              <a:rPr lang="en-GB" sz="2000" dirty="0">
                <a:solidFill>
                  <a:srgbClr val="000000"/>
                </a:solidFill>
                <a:latin typeface="Helvetica"/>
                <a:cs typeface="Helvetica"/>
              </a:rPr>
              <a:t>Reduced concentration due to addiction, impacting on learning and focus in the classroom.</a:t>
            </a:r>
            <a:endParaRPr lang="en-GB" sz="2000" dirty="0">
              <a:solidFill>
                <a:srgbClr val="000000"/>
              </a:solidFill>
              <a:cs typeface="Helvetica"/>
            </a:endParaRPr>
          </a:p>
          <a:p>
            <a:pPr>
              <a:lnSpc>
                <a:spcPct val="90000"/>
              </a:lnSpc>
              <a:spcBef>
                <a:spcPts val="576"/>
              </a:spcBef>
              <a:buSzPct val="108000"/>
            </a:pPr>
            <a:r>
              <a:rPr lang="en-GB" sz="2000" dirty="0">
                <a:solidFill>
                  <a:srgbClr val="000000"/>
                </a:solidFill>
                <a:latin typeface="Helvetica"/>
                <a:cs typeface="Helvetica"/>
              </a:rPr>
              <a:t>More time absent from school with coughs and colds.</a:t>
            </a:r>
            <a:endParaRPr lang="en-GB" sz="2000" dirty="0">
              <a:solidFill>
                <a:srgbClr val="000000"/>
              </a:solidFill>
              <a:cs typeface="Helvetica"/>
            </a:endParaRPr>
          </a:p>
          <a:p>
            <a:pPr>
              <a:lnSpc>
                <a:spcPct val="90000"/>
              </a:lnSpc>
              <a:spcBef>
                <a:spcPts val="576"/>
              </a:spcBef>
              <a:buSzPct val="108000"/>
            </a:pPr>
            <a:r>
              <a:rPr lang="en-GB" sz="2000" dirty="0">
                <a:solidFill>
                  <a:srgbClr val="000000"/>
                </a:solidFill>
                <a:latin typeface="Helvetica"/>
                <a:cs typeface="Helvetica"/>
              </a:rPr>
              <a:t>Smoking leads to increased risk of moving onto other illicit substances.</a:t>
            </a:r>
            <a:endParaRPr lang="en-GB" sz="2000" dirty="0">
              <a:solidFill>
                <a:srgbClr val="000000"/>
              </a:solidFill>
              <a:cs typeface="Helvetica"/>
            </a:endParaRPr>
          </a:p>
          <a:p>
            <a:pPr>
              <a:lnSpc>
                <a:spcPct val="90000"/>
              </a:lnSpc>
              <a:spcBef>
                <a:spcPts val="576"/>
              </a:spcBef>
              <a:buSzPct val="108000"/>
            </a:pPr>
            <a:r>
              <a:rPr lang="en-GB" sz="2000" dirty="0">
                <a:solidFill>
                  <a:srgbClr val="000000"/>
                </a:solidFill>
                <a:latin typeface="Helvetica"/>
                <a:cs typeface="Helvetica"/>
              </a:rPr>
              <a:t>Increased risky behaviour to ‘conceal’ smoking from adults in charge.</a:t>
            </a:r>
            <a:endParaRPr lang="en-GB" sz="2000" dirty="0">
              <a:solidFill>
                <a:srgbClr val="000000"/>
              </a:solidFill>
              <a:cs typeface="Helvetica"/>
            </a:endParaRPr>
          </a:p>
          <a:p>
            <a:pPr>
              <a:lnSpc>
                <a:spcPct val="90000"/>
              </a:lnSpc>
              <a:spcBef>
                <a:spcPts val="576"/>
              </a:spcBef>
              <a:buSzPct val="108000"/>
            </a:pPr>
            <a:r>
              <a:rPr lang="en-GB" sz="2000" dirty="0">
                <a:solidFill>
                  <a:srgbClr val="000000"/>
                </a:solidFill>
                <a:latin typeface="Helvetica"/>
                <a:cs typeface="Helvetica"/>
              </a:rPr>
              <a:t>Increased risk of teenage acne and exacerbation of other illnesses, e.g. eczema, asthma and psoriasis.</a:t>
            </a:r>
          </a:p>
        </p:txBody>
      </p:sp>
    </p:spTree>
    <p:extLst>
      <p:ext uri="{BB962C8B-B14F-4D97-AF65-F5344CB8AC3E}">
        <p14:creationId xmlns:p14="http://schemas.microsoft.com/office/powerpoint/2010/main" val="2452612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12477A49-9533-F249-BDBF-54B15C24E97A}"/>
              </a:ext>
            </a:extLst>
          </p:cNvPr>
          <p:cNvSpPr>
            <a:spLocks noGrp="1"/>
          </p:cNvSpPr>
          <p:nvPr>
            <p:ph idx="1"/>
          </p:nvPr>
        </p:nvSpPr>
        <p:spPr>
          <a:xfrm>
            <a:off x="609600" y="1427643"/>
            <a:ext cx="10972800" cy="3013486"/>
          </a:xfrm>
        </p:spPr>
        <p:txBody>
          <a:bodyPr vert="horz" lIns="91440" tIns="45720" rIns="91440" bIns="45720" rtlCol="0" anchor="t">
            <a:normAutofit/>
          </a:bodyPr>
          <a:lstStyle/>
          <a:p>
            <a:pPr>
              <a:buClr>
                <a:schemeClr val="tx1"/>
              </a:buClr>
            </a:pPr>
            <a:r>
              <a:rPr lang="en-US" sz="2000" dirty="0"/>
              <a:t>Boredom</a:t>
            </a:r>
          </a:p>
          <a:p>
            <a:pPr>
              <a:buClr>
                <a:schemeClr val="tx1"/>
              </a:buClr>
            </a:pPr>
            <a:r>
              <a:rPr lang="en-US" sz="2000" dirty="0"/>
              <a:t>Curiosity</a:t>
            </a:r>
          </a:p>
          <a:p>
            <a:pPr>
              <a:buClr>
                <a:schemeClr val="tx1"/>
              </a:buClr>
            </a:pPr>
            <a:r>
              <a:rPr lang="en-US" sz="2000" dirty="0">
                <a:latin typeface="Helvetica"/>
                <a:cs typeface="Helvetica"/>
              </a:rPr>
              <a:t>Because older family members smoke</a:t>
            </a:r>
          </a:p>
          <a:p>
            <a:pPr>
              <a:buClr>
                <a:schemeClr val="tx1"/>
              </a:buClr>
            </a:pPr>
            <a:r>
              <a:rPr lang="en-US" sz="2000" dirty="0"/>
              <a:t>To fit in with friend</a:t>
            </a:r>
            <a:r>
              <a:rPr lang="en-GB" sz="2000" dirty="0"/>
              <a:t>s</a:t>
            </a:r>
          </a:p>
          <a:p>
            <a:pPr>
              <a:buClr>
                <a:schemeClr val="tx1"/>
              </a:buClr>
            </a:pPr>
            <a:r>
              <a:rPr lang="en-GB" sz="2000" dirty="0"/>
              <a:t>They think it will help with stress and problems – this is particularly the case for college students</a:t>
            </a:r>
          </a:p>
          <a:p>
            <a:pPr>
              <a:buClr>
                <a:schemeClr val="tx1"/>
              </a:buClr>
            </a:pPr>
            <a:r>
              <a:rPr lang="en-GB" sz="2000" dirty="0"/>
              <a:t>They think it will help them stay thin</a:t>
            </a:r>
          </a:p>
          <a:p>
            <a:pPr>
              <a:buClr>
                <a:schemeClr val="tx1"/>
              </a:buClr>
            </a:pPr>
            <a:r>
              <a:rPr lang="en-GB" sz="2000" dirty="0"/>
              <a:t>To be rebellious</a:t>
            </a:r>
          </a:p>
        </p:txBody>
      </p:sp>
      <p:sp>
        <p:nvSpPr>
          <p:cNvPr id="5" name="Title 1">
            <a:extLst>
              <a:ext uri="{FF2B5EF4-FFF2-40B4-BE49-F238E27FC236}">
                <a16:creationId xmlns:a16="http://schemas.microsoft.com/office/drawing/2014/main" id="{CCB48B12-1EB1-C53D-3DF2-5ADDB82E2135}"/>
              </a:ext>
            </a:extLst>
          </p:cNvPr>
          <p:cNvSpPr>
            <a:spLocks noGrp="1"/>
          </p:cNvSpPr>
          <p:nvPr>
            <p:ph type="title"/>
          </p:nvPr>
        </p:nvSpPr>
        <p:spPr>
          <a:xfrm>
            <a:off x="609600" y="274638"/>
            <a:ext cx="10972800" cy="1143000"/>
          </a:xfrm>
        </p:spPr>
        <p:txBody>
          <a:bodyPr>
            <a:normAutofit/>
          </a:bodyPr>
          <a:lstStyle/>
          <a:p>
            <a:r>
              <a:rPr lang="en-GB" dirty="0">
                <a:latin typeface="Helvetica"/>
                <a:cs typeface="Helvetica"/>
              </a:rPr>
              <a:t>They know the risks, so why do they smoke?</a:t>
            </a:r>
            <a:endParaRPr lang="en-GB" i="0" u="none" strike="noStrike" kern="1200" cap="none" spc="0" normalizeH="0" baseline="0" noProof="0" dirty="0">
              <a:ln>
                <a:noFill/>
              </a:ln>
              <a:effectLst/>
              <a:uLnTx/>
              <a:uFillTx/>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755678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6038852" cy="1143000"/>
          </a:xfrm>
        </p:spPr>
        <p:txBody>
          <a:bodyPr>
            <a:normAutofit/>
          </a:bodyPr>
          <a:lstStyle/>
          <a:p>
            <a:r>
              <a:rPr lang="en-GB" dirty="0"/>
              <a:t>Benefits of quitting for all</a:t>
            </a:r>
            <a:endParaRPr lang="en-GB" dirty="0">
              <a:latin typeface="+mn-lt"/>
            </a:endParaRPr>
          </a:p>
        </p:txBody>
      </p:sp>
      <p:sp>
        <p:nvSpPr>
          <p:cNvPr id="3" name="Content Placeholder 2"/>
          <p:cNvSpPr>
            <a:spLocks noGrp="1"/>
          </p:cNvSpPr>
          <p:nvPr>
            <p:ph idx="1"/>
          </p:nvPr>
        </p:nvSpPr>
        <p:spPr>
          <a:xfrm>
            <a:off x="609599" y="1417638"/>
            <a:ext cx="5486401" cy="4389953"/>
          </a:xfrm>
        </p:spPr>
        <p:txBody>
          <a:bodyPr vert="horz" lIns="91440" tIns="45720" rIns="91440" bIns="45720" rtlCol="0" anchor="t">
            <a:normAutofit/>
          </a:bodyPr>
          <a:lstStyle/>
          <a:p>
            <a:r>
              <a:rPr lang="en-US" sz="2000" dirty="0">
                <a:latin typeface="Helvetica"/>
                <a:cs typeface="Helvetica"/>
              </a:rPr>
              <a:t>Increase in oxygen levels, leading to increased energy levels.</a:t>
            </a:r>
            <a:endParaRPr lang="en-US" sz="2000" dirty="0"/>
          </a:p>
          <a:p>
            <a:r>
              <a:rPr lang="en-US" sz="2000" dirty="0">
                <a:latin typeface="Helvetica"/>
                <a:cs typeface="Helvetica"/>
              </a:rPr>
              <a:t>Improved sense of taste and smell.</a:t>
            </a:r>
          </a:p>
          <a:p>
            <a:r>
              <a:rPr lang="en-US" sz="2000" dirty="0">
                <a:latin typeface="Helvetica"/>
                <a:cs typeface="Helvetica"/>
              </a:rPr>
              <a:t>Breathing becomes easier.</a:t>
            </a:r>
            <a:endParaRPr lang="en-US" sz="2000" dirty="0">
              <a:cs typeface="Helvetica"/>
            </a:endParaRPr>
          </a:p>
          <a:p>
            <a:r>
              <a:rPr lang="en-US" sz="2000" dirty="0">
                <a:latin typeface="Helvetica"/>
                <a:cs typeface="Helvetica"/>
              </a:rPr>
              <a:t>Risk or heart attack reduces.</a:t>
            </a:r>
            <a:endParaRPr lang="en-US" sz="2000" dirty="0">
              <a:cs typeface="Helvetica"/>
            </a:endParaRPr>
          </a:p>
          <a:p>
            <a:r>
              <a:rPr lang="en-US" sz="2000" dirty="0">
                <a:latin typeface="Helvetica"/>
                <a:cs typeface="Helvetica"/>
              </a:rPr>
              <a:t>Risk of lung cancer reduces.</a:t>
            </a:r>
            <a:endParaRPr lang="en-US" sz="2000" dirty="0">
              <a:cs typeface="Helvetica"/>
            </a:endParaRPr>
          </a:p>
          <a:p>
            <a:endParaRPr lang="en-GB" dirty="0"/>
          </a:p>
          <a:p>
            <a:pPr marL="0" indent="0">
              <a:buNone/>
            </a:pPr>
            <a:endParaRPr lang="en-GB" dirty="0"/>
          </a:p>
        </p:txBody>
      </p:sp>
      <p:pic>
        <p:nvPicPr>
          <p:cNvPr id="4" name="Picture 3" descr="A picture containing sky, grass, outdoor, sunset&#10;&#10;Description automatically generated">
            <a:extLst>
              <a:ext uri="{FF2B5EF4-FFF2-40B4-BE49-F238E27FC236}">
                <a16:creationId xmlns:a16="http://schemas.microsoft.com/office/drawing/2014/main" id="{0D020D2E-A882-8CA5-9AC1-23AED39FC792}"/>
              </a:ext>
            </a:extLst>
          </p:cNvPr>
          <p:cNvPicPr>
            <a:picLocks noChangeAspect="1"/>
          </p:cNvPicPr>
          <p:nvPr/>
        </p:nvPicPr>
        <p:blipFill rotWithShape="1">
          <a:blip r:embed="rId3">
            <a:extLst>
              <a:ext uri="{837473B0-CC2E-450A-ABE3-18F120FF3D39}">
                <a1611:picAttrSrcUrl xmlns:a1611="http://schemas.microsoft.com/office/drawing/2016/11/main" r:id="rId4"/>
              </a:ext>
            </a:extLst>
          </a:blip>
          <a:srcRect r="-2" b="2460"/>
          <a:stretch/>
        </p:blipFill>
        <p:spPr>
          <a:xfrm>
            <a:off x="6648453" y="2198254"/>
            <a:ext cx="4933945" cy="3609337"/>
          </a:xfrm>
          <a:prstGeom prst="rect">
            <a:avLst/>
          </a:prstGeom>
        </p:spPr>
      </p:pic>
    </p:spTree>
    <p:extLst>
      <p:ext uri="{BB962C8B-B14F-4D97-AF65-F5344CB8AC3E}">
        <p14:creationId xmlns:p14="http://schemas.microsoft.com/office/powerpoint/2010/main" val="3216802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439149" cy="1143000"/>
          </a:xfrm>
        </p:spPr>
        <p:txBody>
          <a:bodyPr>
            <a:normAutofit/>
          </a:bodyPr>
          <a:lstStyle/>
          <a:p>
            <a:r>
              <a:rPr lang="en-GB" dirty="0"/>
              <a:t>Benefits of quitting for young people</a:t>
            </a:r>
            <a:endParaRPr lang="en-GB" dirty="0">
              <a:latin typeface="+mn-lt"/>
            </a:endParaRPr>
          </a:p>
        </p:txBody>
      </p:sp>
      <p:sp>
        <p:nvSpPr>
          <p:cNvPr id="3" name="Content Placeholder 2"/>
          <p:cNvSpPr>
            <a:spLocks noGrp="1"/>
          </p:cNvSpPr>
          <p:nvPr>
            <p:ph idx="1"/>
          </p:nvPr>
        </p:nvSpPr>
        <p:spPr>
          <a:xfrm>
            <a:off x="609599" y="1417638"/>
            <a:ext cx="10972799" cy="4389953"/>
          </a:xfrm>
        </p:spPr>
        <p:txBody>
          <a:bodyPr vert="horz" lIns="91440" tIns="45720" rIns="91440" bIns="45720" rtlCol="0" anchor="t">
            <a:noAutofit/>
          </a:bodyPr>
          <a:lstStyle/>
          <a:p>
            <a:pPr marL="0" indent="0">
              <a:lnSpc>
                <a:spcPct val="90000"/>
              </a:lnSpc>
              <a:buClr>
                <a:schemeClr val="tx1"/>
              </a:buClr>
              <a:buNone/>
            </a:pPr>
            <a:r>
              <a:rPr lang="en-US" sz="2000" dirty="0">
                <a:latin typeface="Helvetica"/>
                <a:cs typeface="Helvetica"/>
              </a:rPr>
              <a:t>Young people often don’t feel any ill effects from smoking. Focusing on other benefits of quitting is important:</a:t>
            </a:r>
          </a:p>
          <a:p>
            <a:pPr>
              <a:lnSpc>
                <a:spcPct val="90000"/>
              </a:lnSpc>
              <a:buClr>
                <a:schemeClr val="tx1"/>
              </a:buClr>
            </a:pPr>
            <a:endParaRPr lang="en-US" sz="2000" dirty="0"/>
          </a:p>
          <a:p>
            <a:pPr>
              <a:lnSpc>
                <a:spcPct val="90000"/>
              </a:lnSpc>
              <a:buClr>
                <a:schemeClr val="tx1"/>
              </a:buClr>
              <a:buSzPct val="104000"/>
            </a:pPr>
            <a:r>
              <a:rPr lang="en-US" sz="2000" dirty="0">
                <a:latin typeface="Helvetica"/>
                <a:cs typeface="Helvetica"/>
              </a:rPr>
              <a:t>You will smell fresher and have better smelling breath.</a:t>
            </a:r>
            <a:endParaRPr lang="en-US" sz="2000" dirty="0">
              <a:cs typeface="Helvetica"/>
            </a:endParaRPr>
          </a:p>
          <a:p>
            <a:pPr>
              <a:lnSpc>
                <a:spcPct val="90000"/>
              </a:lnSpc>
              <a:buClr>
                <a:schemeClr val="tx1"/>
              </a:buClr>
              <a:buSzPct val="104000"/>
            </a:pPr>
            <a:r>
              <a:rPr lang="en-US" sz="2000" dirty="0">
                <a:latin typeface="Helvetica"/>
                <a:cs typeface="Helvetica"/>
              </a:rPr>
              <a:t>You are likely to be better at sport.</a:t>
            </a:r>
            <a:endParaRPr lang="en-US" sz="2000" dirty="0">
              <a:cs typeface="Helvetica"/>
            </a:endParaRPr>
          </a:p>
          <a:p>
            <a:pPr>
              <a:lnSpc>
                <a:spcPct val="90000"/>
              </a:lnSpc>
              <a:buClr>
                <a:schemeClr val="tx1"/>
              </a:buClr>
              <a:buSzPct val="104000"/>
            </a:pPr>
            <a:r>
              <a:rPr lang="en-US" sz="2000" dirty="0">
                <a:latin typeface="Helvetica"/>
                <a:cs typeface="Helvetica"/>
              </a:rPr>
              <a:t>You are likely to have clearer skin.</a:t>
            </a:r>
            <a:endParaRPr lang="en-US" sz="2000" dirty="0">
              <a:cs typeface="Helvetica"/>
            </a:endParaRPr>
          </a:p>
          <a:p>
            <a:pPr>
              <a:lnSpc>
                <a:spcPct val="90000"/>
              </a:lnSpc>
              <a:buClr>
                <a:schemeClr val="tx1"/>
              </a:buClr>
              <a:buSzPct val="104000"/>
            </a:pPr>
            <a:r>
              <a:rPr lang="en-US" sz="2000" dirty="0">
                <a:latin typeface="Helvetica"/>
                <a:cs typeface="Helvetica"/>
              </a:rPr>
              <a:t>Saying ‘no’  builds confidence. You can be your own person.</a:t>
            </a:r>
          </a:p>
          <a:p>
            <a:pPr>
              <a:lnSpc>
                <a:spcPct val="90000"/>
              </a:lnSpc>
              <a:buClr>
                <a:schemeClr val="tx1"/>
              </a:buClr>
              <a:buSzPct val="104000"/>
            </a:pPr>
            <a:r>
              <a:rPr lang="en-US" sz="2000" dirty="0">
                <a:latin typeface="Helvetica"/>
                <a:cs typeface="Helvetica"/>
              </a:rPr>
              <a:t>You will have more time.</a:t>
            </a:r>
            <a:endParaRPr lang="en-US" sz="2000" dirty="0">
              <a:cs typeface="Helvetica"/>
            </a:endParaRPr>
          </a:p>
          <a:p>
            <a:pPr>
              <a:lnSpc>
                <a:spcPct val="90000"/>
              </a:lnSpc>
              <a:buClr>
                <a:schemeClr val="tx1"/>
              </a:buClr>
              <a:buSzPct val="104000"/>
            </a:pPr>
            <a:r>
              <a:rPr lang="en-US" sz="2000" dirty="0">
                <a:latin typeface="Helvetica"/>
                <a:cs typeface="Helvetica"/>
              </a:rPr>
              <a:t>You won’t be falling for the tricks of tobacco companies.</a:t>
            </a:r>
            <a:endParaRPr lang="en-US" sz="2000" dirty="0">
              <a:cs typeface="Helvetica"/>
            </a:endParaRPr>
          </a:p>
          <a:p>
            <a:pPr>
              <a:lnSpc>
                <a:spcPct val="90000"/>
              </a:lnSpc>
              <a:buClr>
                <a:schemeClr val="tx1"/>
              </a:buClr>
              <a:buSzPct val="104000"/>
            </a:pPr>
            <a:r>
              <a:rPr lang="en-US" sz="2000" dirty="0">
                <a:latin typeface="Helvetica"/>
                <a:cs typeface="Helvetica"/>
              </a:rPr>
              <a:t>You can protect the environment (cigarettes cause pollution).</a:t>
            </a:r>
            <a:endParaRPr lang="en-US" sz="2000" dirty="0">
              <a:cs typeface="Helvetica"/>
            </a:endParaRPr>
          </a:p>
          <a:p>
            <a:pPr>
              <a:lnSpc>
                <a:spcPct val="90000"/>
              </a:lnSpc>
              <a:buClr>
                <a:schemeClr val="tx1"/>
              </a:buClr>
              <a:buSzPct val="104000"/>
            </a:pPr>
            <a:r>
              <a:rPr lang="en-US" sz="2000" dirty="0">
                <a:latin typeface="Helvetica"/>
                <a:cs typeface="Helvetica"/>
              </a:rPr>
              <a:t>You will have more money for other things.</a:t>
            </a:r>
            <a:endParaRPr lang="en-US" sz="2000" dirty="0">
              <a:cs typeface="Helvetica"/>
            </a:endParaRPr>
          </a:p>
          <a:p>
            <a:pPr>
              <a:lnSpc>
                <a:spcPct val="90000"/>
              </a:lnSpc>
              <a:buClr>
                <a:schemeClr val="tx1"/>
              </a:buClr>
              <a:buSzPct val="104000"/>
            </a:pPr>
            <a:r>
              <a:rPr lang="en-US" sz="2000" dirty="0">
                <a:latin typeface="Helvetica"/>
                <a:cs typeface="Helvetica"/>
              </a:rPr>
              <a:t>Easier when they enter a smokefree workplace.</a:t>
            </a:r>
            <a:endParaRPr lang="en-US" sz="2000" dirty="0">
              <a:cs typeface="Helvetica"/>
            </a:endParaRPr>
          </a:p>
          <a:p>
            <a:pPr marL="0" indent="0">
              <a:buClr>
                <a:schemeClr val="accent1"/>
              </a:buClr>
              <a:buNone/>
            </a:pPr>
            <a:endParaRPr lang="en-GB" sz="1800" dirty="0"/>
          </a:p>
          <a:p>
            <a:endParaRPr lang="en-GB" sz="1800" dirty="0"/>
          </a:p>
          <a:p>
            <a:pPr marL="0" indent="0">
              <a:buNone/>
            </a:pPr>
            <a:endParaRPr lang="en-GB" sz="1800" dirty="0"/>
          </a:p>
        </p:txBody>
      </p:sp>
    </p:spTree>
    <p:extLst>
      <p:ext uri="{BB962C8B-B14F-4D97-AF65-F5344CB8AC3E}">
        <p14:creationId xmlns:p14="http://schemas.microsoft.com/office/powerpoint/2010/main" val="2744159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110623" cy="1143000"/>
          </a:xfrm>
        </p:spPr>
        <p:txBody>
          <a:bodyPr>
            <a:normAutofit/>
          </a:bodyPr>
          <a:lstStyle/>
          <a:p>
            <a:r>
              <a:rPr lang="en-GB" dirty="0"/>
              <a:t>What to do if your child smokes</a:t>
            </a:r>
            <a:endParaRPr lang="en-GB" dirty="0">
              <a:latin typeface="+mn-lt"/>
            </a:endParaRPr>
          </a:p>
        </p:txBody>
      </p:sp>
      <p:sp>
        <p:nvSpPr>
          <p:cNvPr id="3" name="Content Placeholder 2"/>
          <p:cNvSpPr>
            <a:spLocks noGrp="1"/>
          </p:cNvSpPr>
          <p:nvPr>
            <p:ph idx="1"/>
          </p:nvPr>
        </p:nvSpPr>
        <p:spPr>
          <a:xfrm>
            <a:off x="609600" y="1417638"/>
            <a:ext cx="10972800" cy="4601499"/>
          </a:xfrm>
        </p:spPr>
        <p:txBody>
          <a:bodyPr vert="horz" lIns="91440" tIns="45720" rIns="91440" bIns="45720" rtlCol="0" anchor="t">
            <a:normAutofit fontScale="55000" lnSpcReduction="20000"/>
          </a:bodyPr>
          <a:lstStyle/>
          <a:p>
            <a:pPr>
              <a:lnSpc>
                <a:spcPct val="110000"/>
              </a:lnSpc>
              <a:spcBef>
                <a:spcPts val="576"/>
              </a:spcBef>
            </a:pPr>
            <a:r>
              <a:rPr lang="en-GB" dirty="0">
                <a:latin typeface="Helvetica"/>
                <a:cs typeface="Helvetica"/>
              </a:rPr>
              <a:t>Don’t panic! It is very likely that they will soon quit and even if they don’t stop immediately, talking about the effects and different ways to quit will be helpful for the future.</a:t>
            </a:r>
          </a:p>
          <a:p>
            <a:pPr>
              <a:lnSpc>
                <a:spcPct val="110000"/>
              </a:lnSpc>
              <a:spcBef>
                <a:spcPts val="576"/>
              </a:spcBef>
            </a:pPr>
            <a:r>
              <a:rPr lang="en-GB" dirty="0">
                <a:latin typeface="Helvetica"/>
                <a:cs typeface="Helvetica"/>
              </a:rPr>
              <a:t>Find a time to talk to them when there are no distractions.</a:t>
            </a:r>
          </a:p>
          <a:p>
            <a:pPr>
              <a:lnSpc>
                <a:spcPct val="110000"/>
              </a:lnSpc>
              <a:spcBef>
                <a:spcPts val="576"/>
              </a:spcBef>
            </a:pPr>
            <a:r>
              <a:rPr lang="en-GB" dirty="0">
                <a:latin typeface="Helvetica"/>
                <a:cs typeface="Helvetica"/>
              </a:rPr>
              <a:t>Be respectful of the fact that they are at an age where they will be making decisions for themselves that affect health.</a:t>
            </a:r>
          </a:p>
          <a:p>
            <a:pPr>
              <a:lnSpc>
                <a:spcPct val="110000"/>
              </a:lnSpc>
              <a:spcBef>
                <a:spcPts val="576"/>
              </a:spcBef>
            </a:pPr>
            <a:r>
              <a:rPr lang="en-GB" dirty="0">
                <a:latin typeface="Helvetica"/>
                <a:cs typeface="Helvetica"/>
              </a:rPr>
              <a:t>Be calm and make them feel listened to.</a:t>
            </a:r>
          </a:p>
          <a:p>
            <a:pPr>
              <a:lnSpc>
                <a:spcPct val="110000"/>
              </a:lnSpc>
              <a:spcBef>
                <a:spcPts val="576"/>
              </a:spcBef>
            </a:pPr>
            <a:r>
              <a:rPr lang="en-GB" dirty="0">
                <a:latin typeface="Helvetica"/>
                <a:cs typeface="Helvetica"/>
              </a:rPr>
              <a:t>Don’t challenge their behaviour or interrupt them.</a:t>
            </a:r>
          </a:p>
          <a:p>
            <a:pPr>
              <a:lnSpc>
                <a:spcPct val="110000"/>
              </a:lnSpc>
              <a:spcBef>
                <a:spcPts val="576"/>
              </a:spcBef>
            </a:pPr>
            <a:r>
              <a:rPr lang="en-GB" dirty="0">
                <a:latin typeface="Helvetica"/>
                <a:cs typeface="Helvetica"/>
              </a:rPr>
              <a:t>Ask why they smoke.</a:t>
            </a:r>
          </a:p>
          <a:p>
            <a:pPr>
              <a:lnSpc>
                <a:spcPct val="110000"/>
              </a:lnSpc>
              <a:spcBef>
                <a:spcPts val="576"/>
              </a:spcBef>
            </a:pPr>
            <a:r>
              <a:rPr lang="en-GB" dirty="0">
                <a:latin typeface="Helvetica"/>
                <a:cs typeface="Helvetica"/>
              </a:rPr>
              <a:t>Ask how it makes them feel.</a:t>
            </a:r>
          </a:p>
          <a:p>
            <a:pPr>
              <a:lnSpc>
                <a:spcPct val="110000"/>
              </a:lnSpc>
              <a:spcBef>
                <a:spcPts val="576"/>
              </a:spcBef>
            </a:pPr>
            <a:r>
              <a:rPr lang="en-GB" dirty="0">
                <a:latin typeface="Helvetica"/>
                <a:cs typeface="Helvetica"/>
              </a:rPr>
              <a:t>Don’t lecture. When they are receptive, gently provide them with information on the benefits of quitting. </a:t>
            </a:r>
          </a:p>
          <a:p>
            <a:pPr>
              <a:lnSpc>
                <a:spcPct val="110000"/>
              </a:lnSpc>
              <a:spcBef>
                <a:spcPts val="576"/>
              </a:spcBef>
            </a:pPr>
            <a:r>
              <a:rPr lang="en-GB" dirty="0">
                <a:latin typeface="Helvetica"/>
                <a:cs typeface="Helvetica"/>
              </a:rPr>
              <a:t>Talk about the illnesses that they can ‘avoid’ by stopping.  </a:t>
            </a:r>
          </a:p>
          <a:p>
            <a:pPr>
              <a:lnSpc>
                <a:spcPct val="110000"/>
              </a:lnSpc>
              <a:spcBef>
                <a:spcPts val="576"/>
              </a:spcBef>
            </a:pPr>
            <a:r>
              <a:rPr lang="en-GB" dirty="0">
                <a:latin typeface="Helvetica"/>
                <a:cs typeface="Helvetica"/>
              </a:rPr>
              <a:t>It is especially helpful with young people to explain how they can protect their appearance as smoking affects skin, hair and teeth. Find out what effects might be important to them.</a:t>
            </a:r>
          </a:p>
          <a:p>
            <a:pPr>
              <a:lnSpc>
                <a:spcPct val="110000"/>
              </a:lnSpc>
              <a:spcBef>
                <a:spcPts val="576"/>
              </a:spcBef>
            </a:pPr>
            <a:r>
              <a:rPr lang="en-GB" dirty="0">
                <a:latin typeface="Helvetica"/>
                <a:cs typeface="Helvetica"/>
              </a:rPr>
              <a:t>If you smoke yourself, acknowledge the fact. Explain that you want a better, smokefree life for them.</a:t>
            </a:r>
          </a:p>
          <a:p>
            <a:pPr>
              <a:lnSpc>
                <a:spcPct val="110000"/>
              </a:lnSpc>
              <a:spcBef>
                <a:spcPts val="576"/>
              </a:spcBef>
            </a:pPr>
            <a:r>
              <a:rPr lang="en-GB" dirty="0">
                <a:latin typeface="Helvetica"/>
                <a:cs typeface="Helvetica"/>
              </a:rPr>
              <a:t>Be sure you don’t ‘support’ them to smoke. Make your home and garden smokefree, don’t allow them access to your cigarettes or provide money for them. </a:t>
            </a:r>
          </a:p>
          <a:p>
            <a:pPr>
              <a:lnSpc>
                <a:spcPct val="110000"/>
              </a:lnSpc>
              <a:spcBef>
                <a:spcPts val="576"/>
              </a:spcBef>
            </a:pPr>
            <a:r>
              <a:rPr lang="en-GB" dirty="0">
                <a:latin typeface="Helvetica"/>
                <a:cs typeface="Helvetica"/>
              </a:rPr>
              <a:t>Try to find out where they get their cigarettes to ensure they are not counterfeit/illicit, which can be even more harmful. Remember that it is also illegal to sell tobacco or vapes to anyone under 18. Report illicit tobacco or underage sales to the local trading standards team by calling 0300 999 6999, or report via Citizens Advice by calling 0808 223 1133 or via their online form: </a:t>
            </a:r>
            <a:r>
              <a:rPr lang="en-GB" dirty="0">
                <a:latin typeface="Helvetica"/>
                <a:cs typeface="Helvetica"/>
                <a:hlinkClick r:id="rId3"/>
              </a:rPr>
              <a:t>www.citizensadvice.org.uk/consumer/get-more-help/report-to-trading-standards/</a:t>
            </a:r>
          </a:p>
          <a:p>
            <a:pPr>
              <a:lnSpc>
                <a:spcPct val="110000"/>
              </a:lnSpc>
              <a:spcBef>
                <a:spcPts val="576"/>
              </a:spcBef>
            </a:pPr>
            <a:endParaRPr lang="en-GB" dirty="0">
              <a:latin typeface="Helvetica"/>
              <a:cs typeface="Helvetica"/>
            </a:endParaRPr>
          </a:p>
        </p:txBody>
      </p:sp>
    </p:spTree>
    <p:extLst>
      <p:ext uri="{BB962C8B-B14F-4D97-AF65-F5344CB8AC3E}">
        <p14:creationId xmlns:p14="http://schemas.microsoft.com/office/powerpoint/2010/main" val="1000097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994199"/>
            <a:ext cx="10972800" cy="3442843"/>
          </a:xfrm>
        </p:spPr>
        <p:txBody>
          <a:bodyPr vert="horz" lIns="91440" tIns="45720" rIns="91440" bIns="45720" rtlCol="0" anchor="t">
            <a:normAutofit fontScale="55000" lnSpcReduction="20000"/>
          </a:bodyPr>
          <a:lstStyle/>
          <a:p>
            <a:pPr>
              <a:lnSpc>
                <a:spcPct val="110000"/>
              </a:lnSpc>
              <a:spcBef>
                <a:spcPts val="576"/>
              </a:spcBef>
            </a:pPr>
            <a:r>
              <a:rPr lang="en-GB" dirty="0">
                <a:latin typeface="Helvetica"/>
                <a:cs typeface="Helvetica"/>
              </a:rPr>
              <a:t>Suggest they write down why they want to quit smoking. Place this list or write in a location that can be seen, easily accessed and added to.</a:t>
            </a:r>
          </a:p>
          <a:p>
            <a:pPr>
              <a:lnSpc>
                <a:spcPct val="110000"/>
              </a:lnSpc>
              <a:spcBef>
                <a:spcPts val="576"/>
              </a:spcBef>
            </a:pPr>
            <a:r>
              <a:rPr lang="en-GB" dirty="0">
                <a:latin typeface="Helvetica"/>
                <a:cs typeface="Helvetica"/>
              </a:rPr>
              <a:t>Encourage them to set a quit day and mark it on a calendar. Make sure they don’t have any events, such as a party, that will undermine their chances of success in the first few days. </a:t>
            </a:r>
          </a:p>
          <a:p>
            <a:pPr>
              <a:lnSpc>
                <a:spcPct val="110000"/>
              </a:lnSpc>
              <a:spcBef>
                <a:spcPts val="576"/>
              </a:spcBef>
            </a:pPr>
            <a:r>
              <a:rPr lang="en-GB" dirty="0">
                <a:latin typeface="Helvetica"/>
                <a:cs typeface="Helvetica"/>
              </a:rPr>
              <a:t>Remove temptation – suggest they get rid of cigarettes and lighters. If you smoke, make sure your cigarettes are not in sight.  </a:t>
            </a:r>
          </a:p>
          <a:p>
            <a:pPr>
              <a:lnSpc>
                <a:spcPct val="110000"/>
              </a:lnSpc>
              <a:spcBef>
                <a:spcPts val="576"/>
              </a:spcBef>
            </a:pPr>
            <a:r>
              <a:rPr lang="en-GB" dirty="0">
                <a:latin typeface="Helvetica"/>
                <a:cs typeface="Helvetica"/>
              </a:rPr>
              <a:t>Remind them that ‘cutting down’ on smoking is not helpful as it makes the few cigarettes that they do smoke even more important to them and harder to quit. The best way is to stop suddenly – not even a puff.</a:t>
            </a:r>
          </a:p>
          <a:p>
            <a:pPr>
              <a:lnSpc>
                <a:spcPct val="110000"/>
              </a:lnSpc>
              <a:spcBef>
                <a:spcPts val="576"/>
              </a:spcBef>
            </a:pPr>
            <a:r>
              <a:rPr lang="en-GB" dirty="0">
                <a:latin typeface="Helvetica"/>
                <a:cs typeface="Helvetica"/>
              </a:rPr>
              <a:t>If you are a smoker yourself, consider quitting with them. Help is available for free from </a:t>
            </a:r>
            <a:r>
              <a:rPr lang="en-GB" dirty="0">
                <a:latin typeface="Helvetica"/>
                <a:cs typeface="Helvetica"/>
                <a:hlinkClick r:id="rId3"/>
              </a:rPr>
              <a:t>www.smokefreehampshire.co.uk</a:t>
            </a:r>
          </a:p>
          <a:p>
            <a:pPr>
              <a:lnSpc>
                <a:spcPct val="110000"/>
              </a:lnSpc>
              <a:spcBef>
                <a:spcPts val="576"/>
              </a:spcBef>
            </a:pPr>
            <a:r>
              <a:rPr lang="en-GB" dirty="0">
                <a:latin typeface="Helvetica"/>
                <a:cs typeface="Helvetica"/>
              </a:rPr>
              <a:t>Wash the clothes that smell like cigarette smoke. Clean any cars that smell like cigarette smoke.</a:t>
            </a:r>
          </a:p>
          <a:p>
            <a:pPr>
              <a:lnSpc>
                <a:spcPct val="110000"/>
              </a:lnSpc>
              <a:spcBef>
                <a:spcPts val="576"/>
              </a:spcBef>
            </a:pPr>
            <a:r>
              <a:rPr lang="en-GB" dirty="0">
                <a:latin typeface="Helvetica"/>
                <a:cs typeface="Helvetica"/>
              </a:rPr>
              <a:t>Ask for help from smokefreehampshire.co.uk – nicotine replacement patches, sprays and gum may be available to help your child quit.</a:t>
            </a:r>
          </a:p>
          <a:p>
            <a:pPr>
              <a:lnSpc>
                <a:spcPct val="110000"/>
              </a:lnSpc>
              <a:spcBef>
                <a:spcPts val="576"/>
              </a:spcBef>
            </a:pPr>
            <a:r>
              <a:rPr lang="en-GB" dirty="0">
                <a:latin typeface="Helvetica"/>
                <a:cs typeface="Helvetica"/>
              </a:rPr>
              <a:t>Ask your child what triggers their urge to smoke and how they can avoid them. Add a replacement, for instance a lollipop, mints or gum.</a:t>
            </a:r>
          </a:p>
          <a:p>
            <a:pPr>
              <a:lnSpc>
                <a:spcPct val="110000"/>
              </a:lnSpc>
              <a:spcBef>
                <a:spcPts val="576"/>
              </a:spcBef>
            </a:pPr>
            <a:r>
              <a:rPr lang="en-GB" dirty="0">
                <a:latin typeface="Helvetica"/>
                <a:cs typeface="Helvetica"/>
              </a:rPr>
              <a:t>Be prepared for your child to experience withdrawal symptoms. These may last from two to four weeks.</a:t>
            </a:r>
          </a:p>
          <a:p>
            <a:pPr>
              <a:lnSpc>
                <a:spcPct val="110000"/>
              </a:lnSpc>
              <a:spcBef>
                <a:spcPts val="576"/>
              </a:spcBef>
            </a:pPr>
            <a:r>
              <a:rPr lang="en-GB" dirty="0">
                <a:latin typeface="Helvetica"/>
                <a:cs typeface="Helvetica"/>
              </a:rPr>
              <a:t>If your child gives in, remind them that they have not failed and to keep going.</a:t>
            </a:r>
          </a:p>
          <a:p>
            <a:pPr>
              <a:lnSpc>
                <a:spcPct val="110000"/>
              </a:lnSpc>
              <a:spcBef>
                <a:spcPts val="576"/>
              </a:spcBef>
            </a:pPr>
            <a:r>
              <a:rPr lang="en-GB" dirty="0">
                <a:latin typeface="Helvetica"/>
                <a:cs typeface="Helvetica"/>
              </a:rPr>
              <a:t>Celebrate success. Be encouraging, not judgmental.</a:t>
            </a:r>
          </a:p>
          <a:p>
            <a:pPr>
              <a:lnSpc>
                <a:spcPct val="110000"/>
              </a:lnSpc>
              <a:spcBef>
                <a:spcPts val="576"/>
              </a:spcBef>
            </a:pPr>
            <a:r>
              <a:rPr lang="en-GB" dirty="0">
                <a:latin typeface="Helvetica"/>
                <a:cs typeface="Helvetica"/>
              </a:rPr>
              <a:t>Help your child to reward themselves every time they do not smoke.</a:t>
            </a:r>
          </a:p>
          <a:p>
            <a:pPr>
              <a:lnSpc>
                <a:spcPct val="110000"/>
              </a:lnSpc>
              <a:spcBef>
                <a:spcPts val="576"/>
              </a:spcBef>
            </a:pPr>
            <a:endParaRPr lang="en-GB" dirty="0"/>
          </a:p>
        </p:txBody>
      </p:sp>
      <p:sp>
        <p:nvSpPr>
          <p:cNvPr id="5" name="Title 1">
            <a:extLst>
              <a:ext uri="{FF2B5EF4-FFF2-40B4-BE49-F238E27FC236}">
                <a16:creationId xmlns:a16="http://schemas.microsoft.com/office/drawing/2014/main" id="{106BA716-77E0-8B53-3DA7-FA640299E421}"/>
              </a:ext>
            </a:extLst>
          </p:cNvPr>
          <p:cNvSpPr txBox="1">
            <a:spLocks/>
          </p:cNvSpPr>
          <p:nvPr/>
        </p:nvSpPr>
        <p:spPr>
          <a:xfrm>
            <a:off x="609600" y="566912"/>
            <a:ext cx="11110623"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6"/>
                </a:solidFill>
                <a:latin typeface="Helvetica" pitchFamily="2" charset="0"/>
                <a:ea typeface="+mj-ea"/>
                <a:cs typeface="+mj-cs"/>
              </a:defRPr>
            </a:lvl1pPr>
          </a:lstStyle>
          <a:p>
            <a:r>
              <a:rPr lang="en-GB" dirty="0">
                <a:latin typeface="Helvetica"/>
                <a:cs typeface="Helvetica"/>
              </a:rPr>
              <a:t>What to do if your college age child wants to quit smoking</a:t>
            </a:r>
            <a:endParaRPr lang="en-GB" dirty="0">
              <a:latin typeface="+mn-lt"/>
            </a:endParaRPr>
          </a:p>
        </p:txBody>
      </p:sp>
    </p:spTree>
    <p:extLst>
      <p:ext uri="{BB962C8B-B14F-4D97-AF65-F5344CB8AC3E}">
        <p14:creationId xmlns:p14="http://schemas.microsoft.com/office/powerpoint/2010/main" val="4263433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moke free m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TaxCatchAll xmlns="c5dbf80e-f509-45f6-9fe5-406e3eefabbb" xsi:nil="true"/>
    <_dlc_DocId xmlns="94a50df7-253c-4c60-8332-2ed5ae23abd5">CMADOCID-622055444-95047</_dlc_DocId>
    <_dlc_DocIdUrl xmlns="94a50df7-253c-4c60-8332-2ed5ae23abd5">
      <Url>https://hants.sharepoint.com/sites/CMA/_layouts/15/DocIdRedir.aspx?ID=CMADOCID-622055444-95047</Url>
      <Description>CMADOCID-622055444-95047</Description>
    </_dlc_DocIdUrl>
    <lcf76f155ced4ddcb4097134ff3c332f xmlns="56b13485-ef72-40c3-95d5-20484a6d0217">
      <Terms xmlns="http://schemas.microsoft.com/office/infopath/2007/PartnerControls"/>
    </lcf76f155ced4ddcb4097134ff3c332f>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E30C78CD54290945B4B507217C9E515E" ma:contentTypeVersion="16" ma:contentTypeDescription="Create a new document." ma:contentTypeScope="" ma:versionID="8ef695bc6caf5449db5f9b083931763f">
  <xsd:schema xmlns:xsd="http://www.w3.org/2001/XMLSchema" xmlns:xs="http://www.w3.org/2001/XMLSchema" xmlns:p="http://schemas.microsoft.com/office/2006/metadata/properties" xmlns:ns2="94a50df7-253c-4c60-8332-2ed5ae23abd5" xmlns:ns3="56b13485-ef72-40c3-95d5-20484a6d0217" xmlns:ns4="c5dbf80e-f509-45f6-9fe5-406e3eefabbb" targetNamespace="http://schemas.microsoft.com/office/2006/metadata/properties" ma:root="true" ma:fieldsID="b13998936c7cc7aa6cacc86d4ff3cfe4" ns2:_="" ns3:_="" ns4:_="">
    <xsd:import namespace="94a50df7-253c-4c60-8332-2ed5ae23abd5"/>
    <xsd:import namespace="56b13485-ef72-40c3-95d5-20484a6d0217"/>
    <xsd:import namespace="c5dbf80e-f509-45f6-9fe5-406e3eefabbb"/>
    <xsd:element name="properties">
      <xsd:complexType>
        <xsd:sequence>
          <xsd:element name="documentManagement">
            <xsd:complexType>
              <xsd:all>
                <xsd:element ref="ns2:_dlc_DocId" minOccurs="0"/>
                <xsd:element ref="ns2:_dlc_DocIdUrl" minOccurs="0"/>
                <xsd:element ref="ns2:_dlc_DocIdPersistId" minOccurs="0"/>
                <xsd:element ref="ns3:lcf76f155ced4ddcb4097134ff3c332f" minOccurs="0"/>
                <xsd:element ref="ns4:TaxCatchAll" minOccurs="0"/>
                <xsd:element ref="ns3:MediaServiceMetadata" minOccurs="0"/>
                <xsd:element ref="ns3:MediaServiceFastMetadata" minOccurs="0"/>
                <xsd:element ref="ns3:MediaServiceSearchProperties" minOccurs="0"/>
                <xsd:element ref="ns3:MediaServiceObjectDetectorVersion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2:SharedWithUsers" minOccurs="0"/>
                <xsd:element ref="ns2:SharedWithDetail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50df7-253c-4c60-8332-2ed5ae23abd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b13485-ef72-40c3-95d5-20484a6d0217" elementFormDefault="qualified">
    <xsd:import namespace="http://schemas.microsoft.com/office/2006/documentManagement/types"/>
    <xsd:import namespace="http://schemas.microsoft.com/office/infopath/2007/PartnerControls"/>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c5dbf34-c73a-430c-9290-9174ad787734" ma:termSetId="09814cd3-568e-fe90-9814-8d621ff8fb84" ma:anchorId="fba54fb3-c3e1-fe81-a776-ca4b69148c4d" ma:open="true" ma:isKeyword="false">
      <xsd:complexType>
        <xsd:sequence>
          <xsd:element ref="pc:Terms" minOccurs="0" maxOccurs="1"/>
        </xsd:sequence>
      </xsd:complex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dbf80e-f509-45f6-9fe5-406e3eefabb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bd480b66-6f8d-4b3f-baf4-3b602d8c7c19}" ma:internalName="TaxCatchAll" ma:showField="CatchAllData" ma:web="94a50df7-253c-4c60-8332-2ed5ae23ab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CDFDA-C7D5-4466-9F72-E89C710BC9E0}">
  <ds:schemaRefs>
    <ds:schemaRef ds:uri="http://schemas.microsoft.com/sharepoint/v3/contenttype/forms"/>
  </ds:schemaRefs>
</ds:datastoreItem>
</file>

<file path=customXml/itemProps2.xml><?xml version="1.0" encoding="utf-8"?>
<ds:datastoreItem xmlns:ds="http://schemas.openxmlformats.org/officeDocument/2006/customXml" ds:itemID="{F302C2EB-96E7-4C1F-BAAB-6466544F4EB6}">
  <ds:schemaRefs>
    <ds:schemaRef ds:uri="http://schemas.microsoft.com/sharepoint/events"/>
  </ds:schemaRefs>
</ds:datastoreItem>
</file>

<file path=customXml/itemProps3.xml><?xml version="1.0" encoding="utf-8"?>
<ds:datastoreItem xmlns:ds="http://schemas.openxmlformats.org/officeDocument/2006/customXml" ds:itemID="{F7C33B81-5D55-4357-B434-1618AA0FEB41}">
  <ds:schemaRefs>
    <ds:schemaRef ds:uri="http://schemas.microsoft.com/office/infopath/2007/PartnerControls"/>
    <ds:schemaRef ds:uri="http://purl.org/dc/dcmitype/"/>
    <ds:schemaRef ds:uri="http://schemas.microsoft.com/office/2006/documentManagement/types"/>
    <ds:schemaRef ds:uri="http://www.w3.org/XML/1998/namespace"/>
    <ds:schemaRef ds:uri="http://purl.org/dc/elements/1.1/"/>
    <ds:schemaRef ds:uri="c5dbf80e-f509-45f6-9fe5-406e3eefabbb"/>
    <ds:schemaRef ds:uri="http://schemas.openxmlformats.org/package/2006/metadata/core-properties"/>
    <ds:schemaRef ds:uri="56b13485-ef72-40c3-95d5-20484a6d0217"/>
    <ds:schemaRef ds:uri="94a50df7-253c-4c60-8332-2ed5ae23abd5"/>
    <ds:schemaRef ds:uri="http://schemas.microsoft.com/office/2006/metadata/properties"/>
    <ds:schemaRef ds:uri="http://purl.org/dc/terms/"/>
  </ds:schemaRefs>
</ds:datastoreItem>
</file>

<file path=customXml/itemProps4.xml><?xml version="1.0" encoding="utf-8"?>
<ds:datastoreItem xmlns:ds="http://schemas.openxmlformats.org/officeDocument/2006/customXml" ds:itemID="{A03D4B05-7823-4C09-84B9-D11FB86B86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50df7-253c-4c60-8332-2ed5ae23abd5"/>
    <ds:schemaRef ds:uri="56b13485-ef72-40c3-95d5-20484a6d0217"/>
    <ds:schemaRef ds:uri="c5dbf80e-f509-45f6-9fe5-406e3eefab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232</TotalTime>
  <Words>1879</Words>
  <Application>Microsoft Office PowerPoint</Application>
  <PresentationFormat>Widescreen</PresentationFormat>
  <Paragraphs>143</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Smoking and vaping</vt:lpstr>
      <vt:lpstr>How many young people smoke/vape? </vt:lpstr>
      <vt:lpstr>Just some of the risks of smoking</vt:lpstr>
      <vt:lpstr>Risks for young people</vt:lpstr>
      <vt:lpstr>They know the risks, so why do they smoke?</vt:lpstr>
      <vt:lpstr>Benefits of quitting for all</vt:lpstr>
      <vt:lpstr>Benefits of quitting for young people</vt:lpstr>
      <vt:lpstr>What to do if your child smokes</vt:lpstr>
      <vt:lpstr>PowerPoint Presentation</vt:lpstr>
      <vt:lpstr>E-cigarettes/vaping</vt:lpstr>
      <vt:lpstr>What if my college age child vapes?</vt:lpstr>
      <vt:lpstr>Benefits of a smokefree home</vt:lpstr>
      <vt:lpstr>Useful links</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cxccfn</dc:creator>
  <cp:lastModifiedBy>Chan, Elise</cp:lastModifiedBy>
  <cp:revision>225</cp:revision>
  <dcterms:created xsi:type="dcterms:W3CDTF">2018-05-14T09:57:54Z</dcterms:created>
  <dcterms:modified xsi:type="dcterms:W3CDTF">2025-08-15T08:11:24Z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0x010100E30C78CD54290945B4B507217C9E515E</vt:lpwstr>
  </property>
  <property fmtid="{D5CDD505-2E9C-101B-9397-08002B2CF9AE}" pid="3" name="_dlc_policyId">
    <vt:lpwstr>0x0101004E1B537BC2B2AD43A5AF5311D732D3AA|1208973698</vt:lpwstr>
  </property>
  <property fmtid="{D5CDD505-2E9C-101B-9397-08002B2CF9AE}" pid="4" name="ItemRetentionFormula">
    <vt:lpwstr>&lt;formula id="Microsoft.Office.RecordsManagement.PolicyFeatures.Expiration.Formula.BuiltIn"&gt;&lt;number&gt;2&lt;/number&gt;&lt;property&gt;Modified&lt;/property&gt;&lt;propertyId&gt;28cf69c5-fa48-462a-b5cd-27b6f9d2bd5f&lt;/propertyId&gt;&lt;period&gt;years&lt;/period&gt;&lt;/formula&gt;</vt:lpwstr>
  </property>
  <property fmtid="{D5CDD505-2E9C-101B-9397-08002B2CF9AE}" pid="5" name="_dlc_DocIdItemGuid">
    <vt:lpwstr>885768ec-ecfd-46df-95c8-28fe05f22682</vt:lpwstr>
  </property>
  <property fmtid="{D5CDD505-2E9C-101B-9397-08002B2CF9AE}" pid="6" name="MediaServiceImageTags">
    <vt:lpwstr/>
  </property>
  <property fmtid="{D5CDD505-2E9C-101B-9397-08002B2CF9AE}" pid="7" name="lcf76f155ced4ddcb4097134ff3c332f">
    <vt:lpwstr/>
  </property>
  <property fmtid="{D5CDD505-2E9C-101B-9397-08002B2CF9AE}" pid="8" name="Communications">
    <vt:lpwstr>2;#Marketing|fa355185-4756-46dc-8201-fb829d0f80f8</vt:lpwstr>
  </property>
  <property fmtid="{D5CDD505-2E9C-101B-9397-08002B2CF9AE}" pid="9" name="Document Type">
    <vt:lpwstr/>
  </property>
</Properties>
</file>