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handoutMasterIdLst>
    <p:handoutMasterId r:id="rId18"/>
  </p:handoutMasterIdLst>
  <p:sldIdLst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60EACA-77A7-5569-1184-230BCC0959E7}" v="44" dt="2025-01-29T09:30:02.0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13" autoAdjust="0"/>
    <p:restoredTop sz="94519" autoAdjust="0"/>
  </p:normalViewPr>
  <p:slideViewPr>
    <p:cSldViewPr snapToGrid="0">
      <p:cViewPr varScale="1">
        <p:scale>
          <a:sx n="105" d="100"/>
          <a:sy n="105" d="100"/>
        </p:scale>
        <p:origin x="216" y="4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effectLst/>
                <a:latin typeface="Helvetica"/>
                <a:cs typeface="Helvetica"/>
              </a:rPr>
              <a:t>Smoking and the </a:t>
            </a:r>
            <a:r>
              <a:rPr lang="en-GB" dirty="0">
                <a:latin typeface="Helvetica"/>
                <a:cs typeface="Helvetica"/>
              </a:rPr>
              <a:t>media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96799-3F37-AD46-CFA3-97772DD53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Summary - advertising by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tobacco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companies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22EC9-7E0E-02FE-6182-805A98284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677637"/>
            <a:ext cx="5486400" cy="38777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Use of cigarette packaging as a marketing tool –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even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a dropped packet in the street can be marketing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GB" sz="2800" b="0" i="0" u="none" strike="noStrike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71A0F4DD-0D7B-B6ED-4E57-702F2440FF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808" y="1503699"/>
            <a:ext cx="5158591" cy="4397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E506DAB-3409-3B06-B3FF-22091F30F3BB}"/>
              </a:ext>
            </a:extLst>
          </p:cNvPr>
          <p:cNvSpPr txBox="1"/>
          <p:nvPr/>
        </p:nvSpPr>
        <p:spPr>
          <a:xfrm>
            <a:off x="609600" y="4045789"/>
            <a:ext cx="6094206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2800" b="1" dirty="0">
                <a:solidFill>
                  <a:srgbClr val="000000"/>
                </a:solidFill>
                <a:latin typeface="Helvetica"/>
                <a:cs typeface="Helvetica"/>
              </a:rPr>
              <a:t>But, 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from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May 2017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all </a:t>
            </a:r>
            <a:br>
              <a:rPr lang="en-GB" sz="2800" b="0" i="0" u="none" strike="noStrike" dirty="0">
                <a:effectLst/>
                <a:latin typeface="Helvetica" pitchFamily="2" charset="0"/>
              </a:rPr>
            </a:b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cigarette packets in the UK </a:t>
            </a:r>
            <a:br>
              <a:rPr lang="en-GB" sz="2800" b="0" i="0" u="none" strike="noStrike" dirty="0">
                <a:effectLst/>
                <a:latin typeface="Helvetica" pitchFamily="2" charset="0"/>
              </a:rPr>
            </a:b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became standardised as shown. </a:t>
            </a:r>
            <a:endParaRPr lang="en-US" sz="28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05568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B95B9-7A09-79E9-AE25-04810DC7E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Summary - advertising by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tobacco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companies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710A1-6656-EAF1-8F52-FEF2580AD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There is some suggestion that the industry ‘may’ be using YouTube to get around laws by playing ‘pro-tobacco’ videos.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b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Smoking in films is still prevalent (although there are moves to limit this).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b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Festivals in the UK are sometimes sponsored by tobacco ‘rolling papers’ which are exempt from the ban. 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178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 of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952881"/>
          </a:xfrm>
        </p:spPr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 help young people understand how tobacco companies market their products.</a:t>
            </a: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3B078A-75DE-B64D-5660-FC03A798AF64}"/>
              </a:ext>
            </a:extLst>
          </p:cNvPr>
          <p:cNvSpPr txBox="1">
            <a:spLocks/>
          </p:cNvSpPr>
          <p:nvPr/>
        </p:nvSpPr>
        <p:spPr>
          <a:xfrm>
            <a:off x="609600" y="22860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Learning</a:t>
            </a:r>
            <a:r>
              <a:rPr lang="en-GB" sz="2400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outcomes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B21A3E-22BC-89D2-4308-F299C34544D9}"/>
              </a:ext>
            </a:extLst>
          </p:cNvPr>
          <p:cNvSpPr txBox="1">
            <a:spLocks/>
          </p:cNvSpPr>
          <p:nvPr/>
        </p:nvSpPr>
        <p:spPr>
          <a:xfrm>
            <a:off x="609600" y="3394057"/>
            <a:ext cx="10972800" cy="1973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Understand some of the strategies used in advertising and marketing campaigns.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Explain how image and stereotyping can be used in advertising campaigns, including those of tobacco companies. 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Reflect on what makes a good ‘anti-smoking’ campaign and the key elements they need to prevent smoking. 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CE81E-9F3E-28EA-3599-AAA2826DB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What is your favourite advert?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0BCA8-A20A-94C2-B316-561E958A7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35162"/>
            <a:ext cx="10972800" cy="4532669"/>
          </a:xfrm>
        </p:spPr>
        <p:txBody>
          <a:bodyPr>
            <a:normAutofit/>
          </a:bodyPr>
          <a:lstStyle/>
          <a:p>
            <a:pPr algn="l" rtl="0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What product is being advertised?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lnSpc>
                <a:spcPts val="2400"/>
              </a:lnSpc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Why do you like the advert?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lnSpc>
                <a:spcPts val="2400"/>
              </a:lnSpc>
              <a:buNone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GB" sz="32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Is the advert successful?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64214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D1ECA-47E6-65A2-DFE9-31D29B9CB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36003"/>
            <a:ext cx="10972800" cy="1143000"/>
          </a:xfrm>
        </p:spPr>
        <p:txBody>
          <a:bodyPr>
            <a:no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What are the elements of a successful marketing campaign?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16038-E287-0FC7-B185-15BD2B4B4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00922"/>
            <a:ext cx="10972800" cy="41669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Establish a goal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Know your audience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Clearly state your unique selling point (USP)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Choose your outlet wisely, i.e. where the advert will be seen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Follow up – once isn’t enough - e.g. Go Compare advert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Call to action – it calls the viewer to make a change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473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28904-3F32-1F74-71B9-1526DE2A2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89791"/>
            <a:ext cx="10972800" cy="1143000"/>
          </a:xfrm>
        </p:spPr>
        <p:txBody>
          <a:bodyPr>
            <a:no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Are people in adverts representative of the general public?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FAE8E-1E99-B823-A8DD-4C30546EF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765638"/>
            <a:ext cx="10972800" cy="1402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Advertising campaigns use unrealistic ‘ideals’. They do this to imply that buying the product brings you one step closer to becoming the image. </a:t>
            </a:r>
            <a:endParaRPr lang="en-US" sz="28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004BEC3-E5BE-CD70-A567-D2A1F2EFB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5620" y="2004961"/>
            <a:ext cx="3836893" cy="255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40A6F085-A971-9EA7-5A50-663A450D5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942" y="2004961"/>
            <a:ext cx="3836893" cy="255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169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old tobacco ads ">
            <a:extLst>
              <a:ext uri="{FF2B5EF4-FFF2-40B4-BE49-F238E27FC236}">
                <a16:creationId xmlns:a16="http://schemas.microsoft.com/office/drawing/2014/main" id="{0D21A7D8-C0FC-E9BA-CA69-FEFD035BB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639" y="-5986"/>
            <a:ext cx="9130722" cy="6333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160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old tobacco ads ">
            <a:extLst>
              <a:ext uri="{FF2B5EF4-FFF2-40B4-BE49-F238E27FC236}">
                <a16:creationId xmlns:a16="http://schemas.microsoft.com/office/drawing/2014/main" id="{D9562105-BDE4-D15F-B6DE-745897AFA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29" y="1"/>
            <a:ext cx="4737141" cy="634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122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old tobacco ads ">
            <a:extLst>
              <a:ext uri="{FF2B5EF4-FFF2-40B4-BE49-F238E27FC236}">
                <a16:creationId xmlns:a16="http://schemas.microsoft.com/office/drawing/2014/main" id="{DC008AE3-29F5-3D8E-1781-D247D3763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366" y="0"/>
            <a:ext cx="4991267" cy="6336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332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67CCD-4B91-5E6C-EAA1-23855538C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Summary - advertising by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tobacco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companies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1E278-ADE8-3B7E-DF79-4B6D52A80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92585"/>
            <a:ext cx="10972800" cy="2522331"/>
          </a:xfrm>
        </p:spPr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 Tobacco Advertising and Promotion Act ended most advertising in the UK in 2002. This meant no TV adverts, sports sponsorship, posters, magazines or billboards.</a:t>
            </a:r>
            <a:r>
              <a:rPr lang="en-US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GB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N.B. It is also illegal for a UK based company to directly advertise tobacco on the web.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F33A55-CF18-9B77-CB4E-EEC1B2B01E3D}"/>
              </a:ext>
            </a:extLst>
          </p:cNvPr>
          <p:cNvSpPr txBox="1"/>
          <p:nvPr/>
        </p:nvSpPr>
        <p:spPr>
          <a:xfrm>
            <a:off x="605215" y="4758804"/>
            <a:ext cx="1047525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So how might tobacco companies ‘get around’ these laws?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326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CMADOCID-622055444-95020</_dlc_DocId>
    <_dlc_DocIdUrl xmlns="94a50df7-253c-4c60-8332-2ed5ae23abd5">
      <Url>https://hants.sharepoint.com/sites/CMA/_layouts/15/DocIdRedir.aspx?ID=CMADOCID-622055444-95020</Url>
      <Description>CMADOCID-622055444-95020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0616D4-08EF-445D-BDF0-8D9864A43A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C33B81-5D55-4357-B434-1618AA0FEB41}">
  <ds:schemaRefs>
    <ds:schemaRef ds:uri="56b13485-ef72-40c3-95d5-20484a6d0217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c5dbf80e-f509-45f6-9fe5-406e3eefabbb"/>
    <ds:schemaRef ds:uri="http://schemas.openxmlformats.org/package/2006/metadata/core-properties"/>
    <ds:schemaRef ds:uri="94a50df7-253c-4c60-8332-2ed5ae23abd5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380</Words>
  <Application>Microsoft Office PowerPoint</Application>
  <PresentationFormat>Widescreen</PresentationFormat>
  <Paragraphs>34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Smoking and the media</vt:lpstr>
      <vt:lpstr>Purpose of session</vt:lpstr>
      <vt:lpstr>What is your favourite advert?</vt:lpstr>
      <vt:lpstr>What are the elements of a successful marketing campaign?</vt:lpstr>
      <vt:lpstr>Are people in adverts representative of the general public?</vt:lpstr>
      <vt:lpstr>PowerPoint Presentation</vt:lpstr>
      <vt:lpstr>PowerPoint Presentation</vt:lpstr>
      <vt:lpstr>PowerPoint Presentation</vt:lpstr>
      <vt:lpstr>Summary - advertising by tobacco companies</vt:lpstr>
      <vt:lpstr>Summary - advertising by tobacco companies</vt:lpstr>
      <vt:lpstr>Summary - advertising by tobacco companies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Chang, Michelle</cp:lastModifiedBy>
  <cp:revision>44</cp:revision>
  <dcterms:created xsi:type="dcterms:W3CDTF">2018-05-14T09:57:54Z</dcterms:created>
  <dcterms:modified xsi:type="dcterms:W3CDTF">2025-08-14T15:01:01Z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6a6c68fc-ece1-42b6-88fe-e0f815598859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