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3"/>
  </p:notesMasterIdLst>
  <p:handoutMasterIdLst>
    <p:handoutMasterId r:id="rId24"/>
  </p:handoutMasterIdLst>
  <p:sldIdLst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BEE14-FFD4-90E8-7DB8-BF8655B4A76E}" v="177" dt="2025-01-29T09:26:31.859"/>
    <p1510:client id="{58F5B7CF-C923-44FE-D5F2-45F7DC35736F}" v="17" dt="2025-01-28T13:28:32.6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357" autoAdjust="0"/>
  </p:normalViewPr>
  <p:slideViewPr>
    <p:cSldViewPr snapToGrid="0">
      <p:cViewPr varScale="1">
        <p:scale>
          <a:sx n="121" d="100"/>
          <a:sy n="121" d="100"/>
        </p:scale>
        <p:origin x="1800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op-illegal-tobacco.co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effectLst/>
                <a:latin typeface="Helvetica" pitchFamily="2" charset="0"/>
              </a:rPr>
              <a:t>Smoking and the law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F6EB7-7A6D-7D88-BDCD-3A555972C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FE760835-ACA8-61D5-03F7-712D573C6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896" y="2215022"/>
            <a:ext cx="6201104" cy="414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FD118A-70C3-83E3-04DB-1F4BF4F3F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What is a law?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3D934-287E-6673-5371-744F572B4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7931"/>
            <a:ext cx="5854262" cy="267429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 rtl="0" fontAlgn="base">
              <a:buNone/>
            </a:pPr>
            <a:r>
              <a:rPr lang="en-GB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 law is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A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rule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or body of rules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made by the legislature or other authority; legal.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 rule is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A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statement of what is allowed, for example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in a game or procedure.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One of the basic differences is that</a:t>
            </a:r>
            <a:r>
              <a:rPr lang="en-GB" sz="2000" dirty="0">
                <a:solidFill>
                  <a:srgbClr val="000000"/>
                </a:solidFill>
                <a:latin typeface="Helvetica"/>
                <a:cs typeface="Helvetica"/>
              </a:rPr>
              <a:t>,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while there may be consequences for breaking a rule, you can be prosecuted for breaking a law</a:t>
            </a:r>
            <a:r>
              <a:rPr lang="en-GB" sz="20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GB" sz="20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85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28ABB-AF83-B2A5-CA59-7BF1414B3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Scenario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23192-D185-A4FF-7A8F-A179D52F9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How would you deal with the scenario if you were a teacher </a:t>
            </a:r>
            <a:b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at your school?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Remember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you have seen your school Drug Education/</a:t>
            </a:r>
            <a:br>
              <a:rPr lang="en-GB" sz="2800" b="0" i="0" u="none" strike="noStrike" dirty="0">
                <a:effectLst/>
                <a:latin typeface="Helvetica" pitchFamily="2" charset="0"/>
              </a:rPr>
            </a:b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Policy – how does this help?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6778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1DB43-575E-D281-F924-D87CC7B1A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Scenario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E392B-49C9-2F9D-566A-295C8AFED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At a school celebration event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some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Year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9 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and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10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pupils are smoking outside the school gates. </a:t>
            </a: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One teacher walks past and ignores this, but a second teacher challenges the pupils. </a:t>
            </a: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 pupils reply by stating that it is not right for them to be in trouble for smoking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as they have seen teachers smoking.</a:t>
            </a:r>
            <a:endParaRPr lang="en-US" sz="2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76464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A426F-7B51-D73C-3859-FDE52692E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Scenario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96BDB-230F-1CBE-500B-05F645F8C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Whilst out shopping at the weekend, one of the teachers sees a group of pupils from the school smoking.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9863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33483-BF40-32A1-5F42-67DB6ACFB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Scenario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FC3C2-8F80-162C-BC18-38D89DD9B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school receives a complaint from a member of the public. </a:t>
            </a: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person states that several pupils are displaying poor behaviour and smoking in the street whilst travelling home from school.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3102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0C0C9-486E-E6E2-391A-9B5434968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Scenario 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B200C-2E9D-6D92-1E6E-246F1FE42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During a PSHE lesson on smoking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several pupils disclose the fact that they sometimes smoke. </a:t>
            </a: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When the teacher states that young people are not allowed by law to be sold cigarettes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the pupils reply with the fact that they get their cigarettes from a variety of places including older pupils, their parents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and one of the local shops.</a:t>
            </a:r>
            <a:endParaRPr lang="en-US" sz="2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05376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47834-1350-9235-B37B-3384F4A89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Scenario 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37958-BDDB-331B-35A9-CF49332CD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 parent comes into school at the end of the day and informs the staff that her child has been sold cigarettes by a pupil at the school.</a:t>
            </a: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When questioned, the parent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states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that they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do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not believe that it was during the school day.</a:t>
            </a:r>
            <a:endParaRPr lang="en-US" sz="2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99920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60430-C1AE-A103-96E8-AB8FA2274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1ECBD-E41C-7DF3-0E88-674BED671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If you are aware 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of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tobacco being 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sold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illegally in your area, you can share information anonymously to Trading Standards. Visit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  <a:hlinkClick r:id="rId2"/>
              </a:rPr>
              <a:t>www.stop-illegal-tobacco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  <a:hlinkClick r:id="rId2"/>
              </a:rPr>
              <a:t>.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  <a:hlinkClick r:id="rId2"/>
              </a:rPr>
              <a:t>co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  <a:hlinkClick r:id="rId2"/>
              </a:rPr>
              <a:t>.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  <a:hlinkClick r:id="rId2"/>
              </a:rPr>
              <a:t>uk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 or call 0300 999 6999.</a:t>
            </a:r>
            <a:endParaRPr lang="en-US" dirty="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57232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of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952881"/>
          </a:xfrm>
        </p:spPr>
        <p:txBody>
          <a:bodyPr>
            <a:normAutofit/>
          </a:bodyPr>
          <a:lstStyle/>
          <a:p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increase young people’s awareness of UK laws relating to smoking and the use of smoking policies in schools.</a:t>
            </a:r>
            <a:endParaRPr lang="en-GB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3B078A-75DE-B64D-5660-FC03A798AF64}"/>
              </a:ext>
            </a:extLst>
          </p:cNvPr>
          <p:cNvSpPr txBox="1">
            <a:spLocks/>
          </p:cNvSpPr>
          <p:nvPr/>
        </p:nvSpPr>
        <p:spPr>
          <a:xfrm>
            <a:off x="609600" y="2525695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Learning</a:t>
            </a:r>
            <a:r>
              <a:rPr lang="en-GB" sz="2400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outcomes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B21A3E-22BC-89D2-4308-F299C34544D9}"/>
              </a:ext>
            </a:extLst>
          </p:cNvPr>
          <p:cNvSpPr txBox="1">
            <a:spLocks/>
          </p:cNvSpPr>
          <p:nvPr/>
        </p:nvSpPr>
        <p:spPr>
          <a:xfrm>
            <a:off x="609600" y="3633752"/>
            <a:ext cx="10972800" cy="19738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Give at least 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examples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of UK laws that relate to smoking and </a:t>
            </a:r>
            <a:r>
              <a:rPr lang="en-GB" sz="2800" b="0" i="0" u="none" strike="noStrike" dirty="0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secondhand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smoke.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Explain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why we have laws around smoking in the UK.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Give 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different </a:t>
            </a: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viewpoints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on the existing UK laws.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14A5220-39F5-0BFE-B146-8A26411B9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000" y="1807779"/>
            <a:ext cx="6795438" cy="454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F93773-8757-BB7D-0BA9-C937AEC7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>
                <a:solidFill>
                  <a:srgbClr val="F79646"/>
                </a:solidFill>
                <a:effectLst/>
                <a:latin typeface="Helvetica" pitchFamily="2" charset="0"/>
              </a:rPr>
              <a:t>Activity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305B0-4103-1D3C-7481-7DBE58930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520" y="2382399"/>
            <a:ext cx="5370786" cy="209320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sz="36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Write down all the laws you are aware of relating to cigarettes </a:t>
            </a:r>
            <a:r>
              <a:rPr lang="en-GB" sz="3600" dirty="0">
                <a:solidFill>
                  <a:srgbClr val="000000"/>
                </a:solidFill>
                <a:latin typeface="Helvetica"/>
                <a:cs typeface="Helvetica"/>
              </a:rPr>
              <a:t>and smoking</a:t>
            </a:r>
            <a:r>
              <a:rPr lang="en-GB" sz="36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.</a:t>
            </a:r>
            <a:endParaRPr lang="en-US" sz="36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06930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804C3D0-358A-A15D-1836-BD6202B2E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3329" y="1148862"/>
            <a:ext cx="3652695" cy="501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2B5635-CA5A-7299-A5C6-5332D7955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A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selection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of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related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laws</a:t>
            </a:r>
            <a:endParaRPr lang="en-US" dirty="0">
              <a:cs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254D0-7123-FFC4-BDC2-628A5E038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64401"/>
            <a:ext cx="7725508" cy="3587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Health Act 2006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(Premises </a:t>
            </a: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and 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enforcement) Regulation</a:t>
            </a:r>
            <a:endParaRPr lang="en-GB" sz="2800" i="0" u="none" strike="noStrike" dirty="0">
              <a:solidFill>
                <a:srgbClr val="00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 rtl="0" fontAlgn="base">
              <a:buNone/>
            </a:pPr>
            <a:endParaRPr lang="en-GB" sz="2800" b="1" i="0" u="none" strike="noStrike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pPr marL="0" indent="0" algn="l" rtl="0" fontAlgn="base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 person who smokes in an ‘enclosed’ or ‘substantially enclosed’ public place is committing an offence.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</a:t>
            </a:r>
            <a:endParaRPr lang="en-US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031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E905A-7768-9031-EDB8-9E57957FA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A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selection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of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related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laws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BEBD8-0262-25FD-E150-42FE72005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65010"/>
            <a:ext cx="7467600" cy="568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Smoking in Cars and Other Vehicles 2015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4B6CCB8-8F47-0976-E576-AAAC23D35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697" y="2483081"/>
            <a:ext cx="4940703" cy="32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37AFBF-73E0-9492-263D-082F15BB159B}"/>
              </a:ext>
            </a:extLst>
          </p:cNvPr>
          <p:cNvSpPr txBox="1"/>
          <p:nvPr/>
        </p:nvSpPr>
        <p:spPr>
          <a:xfrm>
            <a:off x="609600" y="3040906"/>
            <a:ext cx="5759669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It is illegal to smoke in a private vehicle that is carrying someone under 18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or for the driver not to stop a passenger lighting up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15568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B0112-1522-A1EC-7DA3-AA2C4F78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A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selection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of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 related laws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3380D-61BE-42CA-BA71-C6A09DD56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40603"/>
            <a:ext cx="7186246" cy="39864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Children and Young Persons Act 1933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Section 7</a:t>
            </a:r>
          </a:p>
          <a:p>
            <a:pPr marL="0" indent="0" algn="l" rtl="0" fontAlgn="base">
              <a:buNone/>
            </a:pPr>
            <a:endParaRPr lang="en-GB" sz="2800" dirty="0">
              <a:solidFill>
                <a:srgbClr val="000000"/>
              </a:solidFill>
              <a:cs typeface="Helvetica"/>
            </a:endParaRPr>
          </a:p>
          <a:p>
            <a:pPr marL="0" indent="0" algn="l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Any person who sells </a:t>
            </a:r>
            <a:r>
              <a:rPr lang="en-GB" sz="2800" dirty="0">
                <a:latin typeface="Helvetica"/>
                <a:cs typeface="Helvetica"/>
              </a:rPr>
              <a:t>tobacco or cigarette papers to a person under the age of 18, </a:t>
            </a:r>
            <a:r>
              <a:rPr lang="en-GB" sz="2800">
                <a:latin typeface="Helvetica"/>
                <a:cs typeface="Helvetica"/>
              </a:rPr>
              <a:t>whether for the buyer's own use or not, shall be guilty of an offence.</a:t>
            </a:r>
            <a:endParaRPr lang="en-GB" sz="2800" dirty="0">
              <a:cs typeface="Helvetica" pitchFamily="2" charset="0"/>
            </a:endParaRPr>
          </a:p>
          <a:p>
            <a:endParaRPr lang="en-US" sz="2800" dirty="0">
              <a:cs typeface="Helvetica" pitchFamily="2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B1463F8-9ACA-17B0-924D-334FBD0CD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5666" y="1476680"/>
            <a:ext cx="3109425" cy="4518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593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38049-6240-A466-369F-9C42304C3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A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selection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of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 related laws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91CFE-C54E-CBB1-8DC6-1FBBA9A15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8516"/>
            <a:ext cx="6822831" cy="38619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Health Act 2009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Advertising and Point of Sale</a:t>
            </a:r>
            <a:endParaRPr lang="en-GB" sz="2800" i="0" u="none" strike="noStrike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marL="0" indent="0" algn="l" rtl="0" fontAlgn="base">
              <a:buNone/>
            </a:pPr>
            <a:endParaRPr lang="en-GB" sz="2800" dirty="0">
              <a:solidFill>
                <a:srgbClr val="000000"/>
              </a:solidFill>
              <a:cs typeface="Helvetica"/>
            </a:endParaRPr>
          </a:p>
          <a:p>
            <a:pPr marL="0" indent="0" algn="l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It is illegal to display tobacco products at the point of sale in large stores, such as supermarkets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dirty="0">
              <a:latin typeface="Helvetica"/>
              <a:cs typeface="Helvetica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728CB68B-0C49-D07A-803A-1E32C29D0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150" y="1417638"/>
            <a:ext cx="3257305" cy="4607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169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44A2-EAF1-FB19-DF88-5C37E187F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Why do we have laws on smoking?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21861-67CF-3F7D-A34E-AA83ADE4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protect non-smokers from the impact of </a:t>
            </a:r>
            <a:r>
              <a:rPr lang="en-GB" sz="28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encourage smokers to quit.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reduce the opportunities for marketing of cigarettes to young people who may be influenced to smoke.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promote the public health and reduce the costs to the UK taxpayer of treating smoking related illness. 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4256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276D9FF4-49F2-8EE8-59A4-5019C3087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896" y="2215022"/>
            <a:ext cx="6201104" cy="414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E8A0F5E-05DC-1DDF-126C-77FB3B4F5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How effective do you think the UK laws are?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6B1F3-F175-0723-9B15-1AF8C01BE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91851"/>
            <a:ext cx="6201104" cy="2674298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How effective are the UK laws at preventing young people from smoking?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How helpful are the UK laws to encouraging adults to stop smoking?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5077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CMADOCID-622055444-95017</_dlc_DocId>
    <_dlc_DocIdUrl xmlns="94a50df7-253c-4c60-8332-2ed5ae23abd5">
      <Url>https://hants.sharepoint.com/sites/CMA/_layouts/15/DocIdRedir.aspx?ID=CMADOCID-622055444-95017</Url>
      <Description>CMADOCID-622055444-95017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69D6EF-2AC7-4106-9357-5E7D2148C4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33B81-5D55-4357-B434-1618AA0FEB41}">
  <ds:schemaRefs>
    <ds:schemaRef ds:uri="http://schemas.microsoft.com/office/2006/documentManagement/types"/>
    <ds:schemaRef ds:uri="94a50df7-253c-4c60-8332-2ed5ae23abd5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c5dbf80e-f509-45f6-9fe5-406e3eefabbb"/>
    <ds:schemaRef ds:uri="56b13485-ef72-40c3-95d5-20484a6d021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681</Words>
  <Application>Microsoft Office PowerPoint</Application>
  <PresentationFormat>Widescreen</PresentationFormat>
  <Paragraphs>73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Smoking and the law</vt:lpstr>
      <vt:lpstr>Purpose of session</vt:lpstr>
      <vt:lpstr>Activity</vt:lpstr>
      <vt:lpstr>A selection of tobacco related laws</vt:lpstr>
      <vt:lpstr>A selection of tobacco related laws</vt:lpstr>
      <vt:lpstr>A selection of tobacco related laws</vt:lpstr>
      <vt:lpstr>A selection of tobacco related laws</vt:lpstr>
      <vt:lpstr>Why do we have laws on smoking?</vt:lpstr>
      <vt:lpstr>How effective do you think the UK laws are?</vt:lpstr>
      <vt:lpstr>What is a law?</vt:lpstr>
      <vt:lpstr>Scenario 1</vt:lpstr>
      <vt:lpstr>Scenario 2</vt:lpstr>
      <vt:lpstr>Scenario 3</vt:lpstr>
      <vt:lpstr>Scenario 4</vt:lpstr>
      <vt:lpstr>Scenario 5</vt:lpstr>
      <vt:lpstr>Scenario 6</vt:lpstr>
      <vt:lpstr>PowerPoint Presentation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Chang, Michelle</cp:lastModifiedBy>
  <cp:revision>87</cp:revision>
  <dcterms:created xsi:type="dcterms:W3CDTF">2018-05-14T09:57:54Z</dcterms:created>
  <dcterms:modified xsi:type="dcterms:W3CDTF">2025-08-14T15:01:15Z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c09562fe-392a-4279-a62e-f0a81f80c98d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