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4"/>
  </p:notesMasterIdLst>
  <p:handoutMasterIdLst>
    <p:handoutMasterId r:id="rId15"/>
  </p:handoutMasterIdLst>
  <p:sldIdLst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A24A3F-C88B-1159-AABC-AFE969E4065B}" v="32" dt="2025-01-28T10:48:45.602"/>
    <p1510:client id="{C0EAEB60-A172-2CDD-EA15-C33CE8B75A3C}" v="3" dt="2025-01-28T10:49:19.470"/>
    <p1510:client id="{FB2BDB0E-4374-7F13-8234-4A93FA59E684}" v="183" dt="2025-01-29T08:47:08.5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5" autoAdjust="0"/>
    <p:restoredTop sz="94422" autoAdjust="0"/>
  </p:normalViewPr>
  <p:slideViewPr>
    <p:cSldViewPr snapToGrid="0">
      <p:cViewPr varScale="1">
        <p:scale>
          <a:sx n="116" d="100"/>
          <a:sy n="116" d="100"/>
        </p:scale>
        <p:origin x="784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312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0025B0-B379-1004-120F-291B3900F1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476209-312B-5D69-638F-4AF2D2D808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FB422-4992-3349-9D1A-0DF13A5ACED1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5A6EE3-0809-668D-99D8-40AD31735A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AF9AB-5C8D-8B44-77A3-DD29962970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01E97-F75B-E84E-B071-BDBB79EC6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42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143333-7D64-4D5D-91DA-3A726FEE3CA5}" type="datetimeFigureOut">
              <a:rPr lang="en-GB" smtClean="0"/>
              <a:t>14/08/2025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A152DE-66F8-4F3D-90C1-9FA2C90F4C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457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53187"/>
            <a:ext cx="10363200" cy="995082"/>
          </a:xfrm>
        </p:spPr>
        <p:txBody>
          <a:bodyPr>
            <a:norm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176867"/>
            <a:ext cx="8534400" cy="50426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613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47851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67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4924" y="1913383"/>
            <a:ext cx="11399520" cy="1125682"/>
          </a:xfrm>
        </p:spPr>
        <p:txBody>
          <a:bodyPr anchor="t"/>
          <a:lstStyle>
            <a:lvl1pPr algn="ctr">
              <a:defRPr sz="4000" b="0" cap="none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7765" y="2897842"/>
            <a:ext cx="8525436" cy="587935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037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83031"/>
            <a:ext cx="5384800" cy="4777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07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86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73903"/>
            <a:ext cx="10972800" cy="497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21600" y="59492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GB" dirty="0"/>
              <a:t>Produced May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015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fld id="{6F89239F-63E3-4302-8CAA-98453C3C67E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69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6"/>
          </a:solidFill>
          <a:latin typeface="Helvetica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effectLst/>
                <a:latin typeface="Helvetica" pitchFamily="2" charset="0"/>
              </a:rPr>
              <a:t>Smoking and health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1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Purpose of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952881"/>
          </a:xfrm>
        </p:spPr>
        <p:txBody>
          <a:bodyPr>
            <a:normAutofit/>
          </a:bodyPr>
          <a:lstStyle/>
          <a:p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To help you understand the effects of smoking on health and to be aware of different attitudes to smoking.</a:t>
            </a:r>
            <a:endParaRPr lang="en-GB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B3B078A-75DE-B64D-5660-FC03A798AF64}"/>
              </a:ext>
            </a:extLst>
          </p:cNvPr>
          <p:cNvSpPr txBox="1">
            <a:spLocks/>
          </p:cNvSpPr>
          <p:nvPr/>
        </p:nvSpPr>
        <p:spPr>
          <a:xfrm>
            <a:off x="609600" y="2525695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Learning</a:t>
            </a:r>
            <a:r>
              <a:rPr lang="en-GB" sz="2400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 </a:t>
            </a:r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outcomes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DB21A3E-22BC-89D2-4308-F299C34544D9}"/>
              </a:ext>
            </a:extLst>
          </p:cNvPr>
          <p:cNvSpPr txBox="1">
            <a:spLocks/>
          </p:cNvSpPr>
          <p:nvPr/>
        </p:nvSpPr>
        <p:spPr>
          <a:xfrm>
            <a:off x="609600" y="3633752"/>
            <a:ext cx="10972800" cy="197383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Explain 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the effects of smoking on health.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Explain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 the risks of smoking to health.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sz="2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1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Describe 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different views that people have on smoking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42728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EC1C3-3E3A-D9C3-B2CA-5F5CF2648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536" y="2303318"/>
            <a:ext cx="10560927" cy="1125682"/>
          </a:xfrm>
        </p:spPr>
        <p:txBody>
          <a:bodyPr>
            <a:noAutofit/>
          </a:bodyPr>
          <a:lstStyle/>
          <a:p>
            <a:r>
              <a:rPr lang="en-GB" sz="54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Write down </a:t>
            </a:r>
            <a:r>
              <a:rPr lang="en-GB" sz="5400" dirty="0">
                <a:solidFill>
                  <a:srgbClr val="000000"/>
                </a:solidFill>
                <a:latin typeface="Helvetica"/>
                <a:cs typeface="Helvetica"/>
              </a:rPr>
              <a:t>one </a:t>
            </a:r>
            <a:r>
              <a:rPr lang="en-GB" sz="54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thing that you already know about smoking.</a:t>
            </a:r>
            <a:endParaRPr lang="en-US" sz="540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543597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8B4A9-8BEE-C18A-1254-DC7550BAD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A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smoker’s</a:t>
            </a:r>
            <a:r>
              <a:rPr lang="en-GB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 </a:t>
            </a:r>
            <a:r>
              <a:rPr lang="en-GB" dirty="0">
                <a:solidFill>
                  <a:srgbClr val="F79646"/>
                </a:solidFill>
                <a:latin typeface="Helvetica"/>
                <a:cs typeface="Helvetica"/>
              </a:rPr>
              <a:t>body</a:t>
            </a:r>
            <a:r>
              <a:rPr lang="en-GB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endParaRPr lang="en-US" dirty="0">
              <a:latin typeface="Helvetica"/>
              <a:cs typeface="Helvetica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F5AC003-E615-3948-4929-BD697E4565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011" y="590116"/>
            <a:ext cx="1871613" cy="5444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93CFB38-5DC8-B5AD-F3E0-BB2FFF49C829}"/>
              </a:ext>
            </a:extLst>
          </p:cNvPr>
          <p:cNvSpPr txBox="1"/>
          <p:nvPr/>
        </p:nvSpPr>
        <p:spPr>
          <a:xfrm>
            <a:off x="3790748" y="1417638"/>
            <a:ext cx="1200839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Addiction</a:t>
            </a:r>
            <a:endParaRPr lang="en-US" sz="2400" dirty="0">
              <a:cs typeface="Helvetic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E32F66-B635-2A4C-E7D2-ED92E9FEF3E1}"/>
              </a:ext>
            </a:extLst>
          </p:cNvPr>
          <p:cNvSpPr txBox="1"/>
          <p:nvPr/>
        </p:nvSpPr>
        <p:spPr>
          <a:xfrm>
            <a:off x="3282748" y="1854495"/>
            <a:ext cx="1699352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More wrinkles</a:t>
            </a:r>
            <a:endParaRPr lang="en-US" dirty="0">
              <a:cs typeface="Helvetica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4B082F-DDE3-8341-363E-312FE6E07BFC}"/>
              </a:ext>
            </a:extLst>
          </p:cNvPr>
          <p:cNvSpPr txBox="1"/>
          <p:nvPr/>
        </p:nvSpPr>
        <p:spPr>
          <a:xfrm>
            <a:off x="1943475" y="2291352"/>
            <a:ext cx="3047082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Increased risk of going deaf</a:t>
            </a:r>
            <a:endParaRPr lang="en-US" dirty="0">
              <a:cs typeface="Helvetic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CA519A-A69A-9183-9C50-5EC1425FBFF4}"/>
              </a:ext>
            </a:extLst>
          </p:cNvPr>
          <p:cNvSpPr txBox="1"/>
          <p:nvPr/>
        </p:nvSpPr>
        <p:spPr>
          <a:xfrm>
            <a:off x="1250748" y="2728210"/>
            <a:ext cx="3737472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Risk of throat cancer/mouth cancer</a:t>
            </a:r>
            <a:endParaRPr lang="en-US" dirty="0">
              <a:cs typeface="Helvetica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5F767D-8754-5F68-F758-D1902A400E6F}"/>
              </a:ext>
            </a:extLst>
          </p:cNvPr>
          <p:cNvSpPr txBox="1"/>
          <p:nvPr/>
        </p:nvSpPr>
        <p:spPr>
          <a:xfrm>
            <a:off x="2128202" y="3165067"/>
            <a:ext cx="2856123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Double risk of heart attack</a:t>
            </a:r>
            <a:endParaRPr lang="en-US" dirty="0">
              <a:cs typeface="Helvetica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1C889E-1E88-491C-2CD2-E06B4D0792A7}"/>
              </a:ext>
            </a:extLst>
          </p:cNvPr>
          <p:cNvSpPr txBox="1"/>
          <p:nvPr/>
        </p:nvSpPr>
        <p:spPr>
          <a:xfrm>
            <a:off x="546475" y="3601924"/>
            <a:ext cx="4443762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15-30 times more likely to get lung cancer</a:t>
            </a:r>
            <a:endParaRPr lang="en-US" dirty="0">
              <a:cs typeface="Helvetica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BABEB8-77F3-C079-B143-6918AE00C576}"/>
              </a:ext>
            </a:extLst>
          </p:cNvPr>
          <p:cNvSpPr txBox="1"/>
          <p:nvPr/>
        </p:nvSpPr>
        <p:spPr>
          <a:xfrm>
            <a:off x="2128202" y="4038781"/>
            <a:ext cx="2856123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Leukaemia (blood cancer)</a:t>
            </a:r>
            <a:endParaRPr lang="en-US" dirty="0">
              <a:cs typeface="Helvetica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72B36D-3B7C-77FE-3294-3AB5C166B2DF}"/>
              </a:ext>
            </a:extLst>
          </p:cNvPr>
          <p:cNvSpPr txBox="1"/>
          <p:nvPr/>
        </p:nvSpPr>
        <p:spPr>
          <a:xfrm>
            <a:off x="3375112" y="4475639"/>
            <a:ext cx="1611217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Yellow fingers</a:t>
            </a:r>
            <a:endParaRPr lang="en-US" dirty="0">
              <a:cs typeface="Helvetica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52AE5A6-7720-87D0-B42B-7E567E6A45A9}"/>
              </a:ext>
            </a:extLst>
          </p:cNvPr>
          <p:cNvSpPr txBox="1"/>
          <p:nvPr/>
        </p:nvSpPr>
        <p:spPr>
          <a:xfrm>
            <a:off x="3271202" y="4912496"/>
            <a:ext cx="1721386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Slower healing</a:t>
            </a:r>
            <a:endParaRPr lang="en-US" dirty="0">
              <a:cs typeface="Helvetica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52858C8-8987-2CC9-4296-8A966A7572EF}"/>
              </a:ext>
            </a:extLst>
          </p:cNvPr>
          <p:cNvSpPr txBox="1"/>
          <p:nvPr/>
        </p:nvSpPr>
        <p:spPr>
          <a:xfrm>
            <a:off x="1735657" y="5349353"/>
            <a:ext cx="3251354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Increased risk of osteoporosis</a:t>
            </a:r>
            <a:endParaRPr lang="en-US" dirty="0">
              <a:cs typeface="Helvetica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991A9C2-E46B-84AB-610F-8DC96949CEBC}"/>
              </a:ext>
            </a:extLst>
          </p:cNvPr>
          <p:cNvSpPr txBox="1"/>
          <p:nvPr/>
        </p:nvSpPr>
        <p:spPr>
          <a:xfrm>
            <a:off x="7216533" y="1422813"/>
            <a:ext cx="132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Smelly hair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76CE23A-BA25-78B3-E95D-1B7930C71D9C}"/>
              </a:ext>
            </a:extLst>
          </p:cNvPr>
          <p:cNvSpPr txBox="1"/>
          <p:nvPr/>
        </p:nvSpPr>
        <p:spPr>
          <a:xfrm>
            <a:off x="7216533" y="1858523"/>
            <a:ext cx="24264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Thinner hair/hair loss</a:t>
            </a: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5A923B5-EAB2-2FC6-C242-74C1EC44AF3E}"/>
              </a:ext>
            </a:extLst>
          </p:cNvPr>
          <p:cNvSpPr txBox="1"/>
          <p:nvPr/>
        </p:nvSpPr>
        <p:spPr>
          <a:xfrm>
            <a:off x="7216533" y="2294233"/>
            <a:ext cx="3982888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Increased risk of blindness/cataracts</a:t>
            </a:r>
            <a:endParaRPr lang="en-US" dirty="0">
              <a:latin typeface="Helvetica"/>
              <a:cs typeface="Helvetica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D1F0C87-E0A1-8ADE-603F-2706B5E5C949}"/>
              </a:ext>
            </a:extLst>
          </p:cNvPr>
          <p:cNvSpPr txBox="1"/>
          <p:nvPr/>
        </p:nvSpPr>
        <p:spPr>
          <a:xfrm>
            <a:off x="7216533" y="2729943"/>
            <a:ext cx="33518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6 x more likely to have a stroke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21AF2A1-65E9-6A41-053D-7592686BF720}"/>
              </a:ext>
            </a:extLst>
          </p:cNvPr>
          <p:cNvSpPr txBox="1"/>
          <p:nvPr/>
        </p:nvSpPr>
        <p:spPr>
          <a:xfrm>
            <a:off x="7216533" y="3165653"/>
            <a:ext cx="15085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Yellow teeth</a:t>
            </a:r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FE8E5F6-C034-D4C9-29E9-39D72BAA589A}"/>
              </a:ext>
            </a:extLst>
          </p:cNvPr>
          <p:cNvSpPr txBox="1"/>
          <p:nvPr/>
        </p:nvSpPr>
        <p:spPr>
          <a:xfrm>
            <a:off x="7216533" y="3601362"/>
            <a:ext cx="3473068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High blood pressure/blood clots</a:t>
            </a:r>
            <a:endParaRPr lang="en-US" dirty="0">
              <a:latin typeface="Helvetica"/>
              <a:cs typeface="Helvetica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C747789-F5A7-7CE8-82A4-5ADD035F506F}"/>
              </a:ext>
            </a:extLst>
          </p:cNvPr>
          <p:cNvSpPr txBox="1"/>
          <p:nvPr/>
        </p:nvSpPr>
        <p:spPr>
          <a:xfrm>
            <a:off x="7216533" y="4037072"/>
            <a:ext cx="24484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Lung disease (COPD)</a:t>
            </a:r>
            <a:endParaRPr lang="en-US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B92E4D2-F473-57A9-FC4E-75271D85778B}"/>
              </a:ext>
            </a:extLst>
          </p:cNvPr>
          <p:cNvSpPr txBox="1"/>
          <p:nvPr/>
        </p:nvSpPr>
        <p:spPr>
          <a:xfrm>
            <a:off x="7216533" y="4472782"/>
            <a:ext cx="3572219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Cancer of stomach/liver/bladder</a:t>
            </a:r>
            <a:endParaRPr lang="en-US" dirty="0">
              <a:latin typeface="Helvetica"/>
              <a:cs typeface="Helvetica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220C77A-FCB7-E2D0-0AB5-B8B4D441DFED}"/>
              </a:ext>
            </a:extLst>
          </p:cNvPr>
          <p:cNvSpPr txBox="1"/>
          <p:nvPr/>
        </p:nvSpPr>
        <p:spPr>
          <a:xfrm>
            <a:off x="7216533" y="4908492"/>
            <a:ext cx="39828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Worsening of eczema and psoriasis</a:t>
            </a:r>
            <a:endParaRPr lang="en-US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A2344EB-109F-B55F-D59D-73BB4F27D290}"/>
              </a:ext>
            </a:extLst>
          </p:cNvPr>
          <p:cNvSpPr txBox="1"/>
          <p:nvPr/>
        </p:nvSpPr>
        <p:spPr>
          <a:xfrm>
            <a:off x="7216533" y="5344202"/>
            <a:ext cx="37374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Risk of gangrene and amputation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123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e chart with numbers and a number of people&#10;&#10;AI-generated content may be incorrect.">
            <a:extLst>
              <a:ext uri="{FF2B5EF4-FFF2-40B4-BE49-F238E27FC236}">
                <a16:creationId xmlns:a16="http://schemas.microsoft.com/office/drawing/2014/main" id="{372C7BA8-6906-B3E8-120B-BBF6E5CB13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9794" y="2593235"/>
            <a:ext cx="5092874" cy="2998940"/>
          </a:xfrm>
          <a:prstGeom prst="rect">
            <a:avLst/>
          </a:prstGeom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D4B9A6-2D3E-A361-0A21-B4910B0D1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i="0" u="none" strike="noStrike" dirty="0">
                <a:solidFill>
                  <a:srgbClr val="F79646"/>
                </a:solidFill>
                <a:effectLst/>
                <a:latin typeface="Helvetica"/>
                <a:cs typeface="Helvetica"/>
              </a:rPr>
              <a:t>What are the risks of smoking?</a:t>
            </a:r>
            <a:endParaRPr lang="en-US">
              <a:latin typeface="Helvetica"/>
              <a:cs typeface="Helvetic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62D4F-0FEE-53F7-1670-39F043683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331"/>
            <a:ext cx="10972800" cy="7543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Smoking causes over half the preventable deaths in England and almost double all the other causes put together.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8672DA-72BB-20A0-BA88-6594898454A1}"/>
              </a:ext>
            </a:extLst>
          </p:cNvPr>
          <p:cNvSpPr txBox="1"/>
          <p:nvPr/>
        </p:nvSpPr>
        <p:spPr>
          <a:xfrm>
            <a:off x="609600" y="3739756"/>
            <a:ext cx="5356952" cy="12003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2400" dirty="0">
                <a:solidFill>
                  <a:srgbClr val="000000"/>
                </a:solidFill>
                <a:ea typeface="+mn-lt"/>
                <a:cs typeface="+mn-lt"/>
              </a:rPr>
              <a:t>In 2019, there were an estimated 74,600 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ea typeface="+mn-lt"/>
                <a:cs typeface="+mn-lt"/>
              </a:rPr>
              <a:t>deaths linked to smoking in </a:t>
            </a:r>
            <a:r>
              <a:rPr lang="en-GB" sz="2400" dirty="0">
                <a:solidFill>
                  <a:srgbClr val="000000"/>
                </a:solidFill>
                <a:ea typeface="+mn-lt"/>
                <a:cs typeface="+mn-lt"/>
              </a:rPr>
              <a:t>England.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880A7B-B04D-BA4B-3D90-379E3FDB99DC}"/>
              </a:ext>
            </a:extLst>
          </p:cNvPr>
          <p:cNvSpPr txBox="1"/>
          <p:nvPr/>
        </p:nvSpPr>
        <p:spPr>
          <a:xfrm>
            <a:off x="609600" y="2598003"/>
            <a:ext cx="6187807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>
              <a:buNone/>
            </a:pPr>
            <a:r>
              <a:rPr lang="en-GB" sz="2400" b="1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Causes of preventable deaths in England including smoking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80456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AFAD5-536C-133E-DC77-0B5F83124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What are the risks of smoking?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30A4E-BCA6-827D-38C8-6F980F2DA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82695"/>
            <a:ext cx="10972800" cy="80966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50 out 100 of all smokers will die from a smoking related illness before the </a:t>
            </a:r>
            <a:br>
              <a:rPr lang="en-GB" b="0" i="0" u="none" strike="noStrike" dirty="0">
                <a:effectLst/>
                <a:latin typeface="Helvetica" pitchFamily="2" charset="0"/>
              </a:rPr>
            </a:br>
            <a:r>
              <a:rPr lang="en-GB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age of 65</a:t>
            </a:r>
            <a:r>
              <a:rPr lang="en-GB" dirty="0">
                <a:solidFill>
                  <a:srgbClr val="000000"/>
                </a:solidFill>
                <a:latin typeface="Helvetica"/>
                <a:cs typeface="Helvetica"/>
              </a:rPr>
              <a:t>. </a:t>
            </a:r>
            <a:r>
              <a:rPr lang="en-GB" b="1" dirty="0">
                <a:solidFill>
                  <a:srgbClr val="000000"/>
                </a:solidFill>
                <a:latin typeface="Helvetica"/>
                <a:cs typeface="Helvetica"/>
              </a:rPr>
              <a:t>You've got better chances:</a:t>
            </a:r>
            <a:endParaRPr 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ABDE82-4CA5-3F1C-E454-044D1442E338}"/>
              </a:ext>
            </a:extLst>
          </p:cNvPr>
          <p:cNvSpPr txBox="1"/>
          <p:nvPr/>
        </p:nvSpPr>
        <p:spPr>
          <a:xfrm>
            <a:off x="609600" y="2339888"/>
            <a:ext cx="5486400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 rtl="0" fontAlgn="base"/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Base jumping (1 in 60 chance of dying)</a:t>
            </a:r>
            <a:endParaRPr lang="en-US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E32B4F85-B774-F0C0-315D-817F8C5D19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319" y="3318416"/>
            <a:ext cx="1841881" cy="2741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48E1AA4-8F4F-ABE4-BB7D-817FE2D94788}"/>
              </a:ext>
            </a:extLst>
          </p:cNvPr>
          <p:cNvSpPr txBox="1"/>
          <p:nvPr/>
        </p:nvSpPr>
        <p:spPr>
          <a:xfrm>
            <a:off x="6632154" y="2339887"/>
            <a:ext cx="51228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Climbing over 6000m in Himalayas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US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(12.6 in 100 of dying</a:t>
            </a:r>
            <a:r>
              <a:rPr lang="en-GB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  <a:endParaRPr lang="en-US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B43EF3F4-CAE2-AAC4-1373-9436A3FA0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9746" y="3346323"/>
            <a:ext cx="4178191" cy="2741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9701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9B103-20B2-181E-0819-4396FE0410B0}"/>
              </a:ext>
            </a:extLst>
          </p:cNvPr>
          <p:cNvSpPr txBox="1">
            <a:spLocks/>
          </p:cNvSpPr>
          <p:nvPr/>
        </p:nvSpPr>
        <p:spPr>
          <a:xfrm>
            <a:off x="1465530" y="948243"/>
            <a:ext cx="8912357" cy="112568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6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pPr algn="ctr" rtl="0" fontAlgn="base"/>
            <a:r>
              <a:rPr lang="en-GB" sz="6000" b="0" i="0" dirty="0">
                <a:solidFill>
                  <a:srgbClr val="000000"/>
                </a:solidFill>
                <a:effectLst/>
                <a:latin typeface="Helvetica" pitchFamily="2" charset="0"/>
              </a:rPr>
              <a:t>​</a:t>
            </a:r>
            <a:endParaRPr lang="en-GB" sz="6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en-GB" sz="6000" b="0" i="0" u="none" strike="noStrike" dirty="0">
                <a:solidFill>
                  <a:srgbClr val="000000"/>
                </a:solidFill>
                <a:effectLst/>
                <a:latin typeface="Helvetica" pitchFamily="2" charset="0"/>
              </a:rPr>
              <a:t>What would be the top health risks that you would worry about?</a:t>
            </a:r>
            <a:endParaRPr lang="en-US" sz="60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868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0C8ED-6BB6-C1B5-2064-E053D9C04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39042"/>
            <a:ext cx="10972800" cy="1143000"/>
          </a:xfrm>
        </p:spPr>
        <p:txBody>
          <a:bodyPr>
            <a:noAutofit/>
          </a:bodyPr>
          <a:lstStyle/>
          <a:p>
            <a:r>
              <a:rPr lang="en-GB" b="0" i="0" u="none" strike="noStrike" dirty="0">
                <a:solidFill>
                  <a:srgbClr val="F79646"/>
                </a:solidFill>
                <a:effectLst/>
                <a:latin typeface="Helvetica" pitchFamily="2" charset="0"/>
              </a:rPr>
              <a:t>If people know the effects of smoking, why do they still do it?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1ECC6-BC7A-2F0C-EA9A-F5CF22511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10656"/>
            <a:ext cx="10972800" cy="359692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They are addicted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r>
              <a:rPr lang="en-US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 fontAlgn="base"/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They down-play the risks – it’s easier to think that the risk is less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,</a:t>
            </a: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 than to stop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r>
              <a:rPr lang="en-US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They don’t know how to stop or don’t have the skills to stop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r>
              <a:rPr lang="en-US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They can’t imagine their life without cigarettes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r>
              <a:rPr lang="en-US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They can’t see the benefits of quitting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​</a:t>
            </a:r>
            <a:r>
              <a:rPr lang="en-US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2800" b="0" i="0" u="none" strike="noStrike" dirty="0">
                <a:solidFill>
                  <a:srgbClr val="000000"/>
                </a:solidFill>
                <a:effectLst/>
                <a:latin typeface="Helvetica"/>
                <a:cs typeface="Helvetica"/>
              </a:rPr>
              <a:t>They don’t think they will be able to do it – they lack confidence</a:t>
            </a:r>
            <a:r>
              <a:rPr lang="en-GB" sz="2800" dirty="0">
                <a:solidFill>
                  <a:srgbClr val="000000"/>
                </a:solidFill>
                <a:latin typeface="Helvetica"/>
                <a:cs typeface="Helvetica"/>
              </a:rPr>
              <a:t>.</a:t>
            </a:r>
            <a:endParaRPr lang="en-US" sz="2800" b="0" i="0" dirty="0">
              <a:solidFill>
                <a:srgbClr val="000000"/>
              </a:solidFill>
              <a:effectLst/>
              <a:latin typeface="Helvetica"/>
              <a:cs typeface="Helvetica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46095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moke free m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5dbf80e-f509-45f6-9fe5-406e3eefabbb" xsi:nil="true"/>
    <_dlc_DocId xmlns="94a50df7-253c-4c60-8332-2ed5ae23abd5">CMADOCID-622055444-95013</_dlc_DocId>
    <_dlc_DocIdUrl xmlns="94a50df7-253c-4c60-8332-2ed5ae23abd5">
      <Url>https://hants.sharepoint.com/sites/CMA/_layouts/15/DocIdRedir.aspx?ID=CMADOCID-622055444-95013</Url>
      <Description>CMADOCID-622055444-95013</Description>
    </_dlc_DocIdUrl>
    <lcf76f155ced4ddcb4097134ff3c332f xmlns="56b13485-ef72-40c3-95d5-20484a6d0217">
      <Terms xmlns="http://schemas.microsoft.com/office/infopath/2007/PartnerControls"/>
    </lcf76f155ced4ddcb4097134ff3c332f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0C78CD54290945B4B507217C9E515E" ma:contentTypeVersion="16" ma:contentTypeDescription="Create a new document." ma:contentTypeScope="" ma:versionID="8ef695bc6caf5449db5f9b083931763f">
  <xsd:schema xmlns:xsd="http://www.w3.org/2001/XMLSchema" xmlns:xs="http://www.w3.org/2001/XMLSchema" xmlns:p="http://schemas.microsoft.com/office/2006/metadata/properties" xmlns:ns2="94a50df7-253c-4c60-8332-2ed5ae23abd5" xmlns:ns3="56b13485-ef72-40c3-95d5-20484a6d0217" xmlns:ns4="c5dbf80e-f509-45f6-9fe5-406e3eefabbb" targetNamespace="http://schemas.microsoft.com/office/2006/metadata/properties" ma:root="true" ma:fieldsID="b13998936c7cc7aa6cacc86d4ff3cfe4" ns2:_="" ns3:_="" ns4:_="">
    <xsd:import namespace="94a50df7-253c-4c60-8332-2ed5ae23abd5"/>
    <xsd:import namespace="56b13485-ef72-40c3-95d5-20484a6d0217"/>
    <xsd:import namespace="c5dbf80e-f509-45f6-9fe5-406e3eefabb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4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2:SharedWithUsers" minOccurs="0"/>
                <xsd:element ref="ns2:SharedWithDetail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50df7-253c-4c60-8332-2ed5ae23abd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b13485-ef72-40c3-95d5-20484a6d021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3c5dbf34-c73a-430c-9290-9174ad7877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bf80e-f509-45f6-9fe5-406e3eefabb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d480b66-6f8d-4b3f-baf4-3b602d8c7c19}" ma:internalName="TaxCatchAll" ma:showField="CatchAllData" ma:web="94a50df7-253c-4c60-8332-2ed5ae23ab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C33B81-5D55-4357-B434-1618AA0FEB41}">
  <ds:schemaRefs>
    <ds:schemaRef ds:uri="94a50df7-253c-4c60-8332-2ed5ae23abd5"/>
    <ds:schemaRef ds:uri="http://schemas.microsoft.com/office/2006/documentManagement/types"/>
    <ds:schemaRef ds:uri="56b13485-ef72-40c3-95d5-20484a6d0217"/>
    <ds:schemaRef ds:uri="http://purl.org/dc/elements/1.1/"/>
    <ds:schemaRef ds:uri="c5dbf80e-f509-45f6-9fe5-406e3eefabbb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302C2EB-96E7-4C1F-BAAB-6466544F4EB6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9F1CDFDA-C7D5-4466-9F72-E89C710BC9E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1CB1686-D99C-457B-BF10-15EEB24335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50df7-253c-4c60-8332-2ed5ae23abd5"/>
    <ds:schemaRef ds:uri="56b13485-ef72-40c3-95d5-20484a6d0217"/>
    <ds:schemaRef ds:uri="c5dbf80e-f509-45f6-9fe5-406e3eefab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346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Smoking and health</vt:lpstr>
      <vt:lpstr>Purpose of session</vt:lpstr>
      <vt:lpstr>Write down one thing that you already know about smoking.</vt:lpstr>
      <vt:lpstr>A smoker’s body​</vt:lpstr>
      <vt:lpstr>What are the risks of smoking?</vt:lpstr>
      <vt:lpstr>What are the risks of smoking?</vt:lpstr>
      <vt:lpstr>PowerPoint Presentation</vt:lpstr>
      <vt:lpstr>If people know the effects of smoking, why do they still do it? </vt:lpstr>
    </vt:vector>
  </TitlesOfParts>
  <Company>Hampshire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cxccfn</dc:creator>
  <cp:lastModifiedBy>Chang, Michelle</cp:lastModifiedBy>
  <cp:revision>81</cp:revision>
  <dcterms:created xsi:type="dcterms:W3CDTF">2018-05-14T09:57:54Z</dcterms:created>
  <dcterms:modified xsi:type="dcterms:W3CDTF">2025-08-14T14:31:11Z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0x010100E30C78CD54290945B4B507217C9E515E</vt:lpwstr>
  </property>
  <property fmtid="{D5CDD505-2E9C-101B-9397-08002B2CF9AE}" pid="3" name="_dlc_policyId">
    <vt:lpwstr>0x0101004E1B537BC2B2AD43A5AF5311D732D3AA|1208973698</vt:lpwstr>
  </property>
  <property fmtid="{D5CDD505-2E9C-101B-9397-08002B2CF9AE}" pid="4" name="ItemRetentionFormula">
    <vt:lpwstr>&lt;formula id="Microsoft.Office.RecordsManagement.PolicyFeatures.Expiration.Formula.BuiltIn"&gt;&lt;number&gt;2&lt;/number&gt;&lt;property&gt;Modified&lt;/property&gt;&lt;propertyId&gt;28cf69c5-fa48-462a-b5cd-27b6f9d2bd5f&lt;/propertyId&gt;&lt;period&gt;years&lt;/period&gt;&lt;/formula&gt;</vt:lpwstr>
  </property>
  <property fmtid="{D5CDD505-2E9C-101B-9397-08002B2CF9AE}" pid="5" name="_dlc_DocIdItemGuid">
    <vt:lpwstr>7f7f32b5-d837-4df0-a1d9-b6895f902603</vt:lpwstr>
  </property>
  <property fmtid="{D5CDD505-2E9C-101B-9397-08002B2CF9AE}" pid="6" name="MediaServiceImageTags">
    <vt:lpwstr/>
  </property>
  <property fmtid="{D5CDD505-2E9C-101B-9397-08002B2CF9AE}" pid="7" name="lcf76f155ced4ddcb4097134ff3c332f">
    <vt:lpwstr/>
  </property>
  <property fmtid="{D5CDD505-2E9C-101B-9397-08002B2CF9AE}" pid="8" name="Communications">
    <vt:lpwstr>2;#Marketing|fa355185-4756-46dc-8201-fb829d0f80f8</vt:lpwstr>
  </property>
  <property fmtid="{D5CDD505-2E9C-101B-9397-08002B2CF9AE}" pid="9" name="Document Type">
    <vt:lpwstr/>
  </property>
</Properties>
</file>