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1"/>
  </p:notesMasterIdLst>
  <p:handoutMasterIdLst>
    <p:handoutMasterId r:id="rId22"/>
  </p:handoutMasterIdLst>
  <p:sldIdLst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6EE6AF-43AB-5685-1CA9-C8072E255826}" v="8" dt="2025-05-09T15:08:46.900"/>
    <p1510:client id="{F7F497C3-F2A0-8511-6DA0-900F8D836CF7}" v="13" dt="2025-05-09T15:04:23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5" autoAdjust="0"/>
    <p:restoredTop sz="94422" autoAdjust="0"/>
  </p:normalViewPr>
  <p:slideViewPr>
    <p:cSldViewPr snapToGrid="0">
      <p:cViewPr varScale="1">
        <p:scale>
          <a:sx n="116" d="100"/>
          <a:sy n="116" d="100"/>
        </p:scale>
        <p:origin x="784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152DE-66F8-4F3D-90C1-9FA2C90F4C5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57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mokefreehampshire.co.uk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dF7IhWv9Fg" TargetMode="External"/><Relationship Id="rId2" Type="http://schemas.openxmlformats.org/officeDocument/2006/relationships/hyperlink" Target="https://www.youtube.com/watch?v=advnxQ1EBd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 err="1">
                <a:effectLst/>
                <a:latin typeface="Helvetica" pitchFamily="2" charset="0"/>
              </a:rPr>
              <a:t>Secondhand</a:t>
            </a:r>
            <a:r>
              <a:rPr lang="en-GB" b="0" i="0" u="none" strike="noStrike" dirty="0">
                <a:effectLst/>
                <a:latin typeface="Helvetica" pitchFamily="2" charset="0"/>
              </a:rPr>
              <a:t> smoke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E9B08-C7CC-C155-B57E-F0DC95A18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How does </a:t>
            </a:r>
            <a:r>
              <a:rPr lang="en-GB" b="0" i="0" u="none" strike="noStrike" dirty="0" err="1">
                <a:solidFill>
                  <a:srgbClr val="F79646"/>
                </a:solidFill>
                <a:effectLst/>
                <a:latin typeface="Helvetica" pitchFamily="2" charset="0"/>
              </a:rPr>
              <a:t>secondhand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smoke affect children?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BFACE-1E37-AAB0-1B32-1309738A9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More likely to be off sick from school with coughs and colds.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algn="l" rtl="0" fontAlgn="base"/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More likely to smoke themselves.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endParaRPr lang="en-US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Affects social relationships if their house smells smoky, e.g. other parents may not want their child to visit. 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4547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5133F-5CFA-294F-4ACA-84D9AA381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03238"/>
            <a:ext cx="10972800" cy="1200727"/>
          </a:xfrm>
        </p:spPr>
        <p:txBody>
          <a:bodyPr>
            <a:no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How does </a:t>
            </a:r>
            <a:r>
              <a:rPr lang="en-GB" b="0" i="0" u="none" strike="noStrike" dirty="0" err="1">
                <a:solidFill>
                  <a:srgbClr val="F79646"/>
                </a:solidFill>
                <a:effectLst/>
                <a:latin typeface="Helvetica" pitchFamily="2" charset="0"/>
              </a:rPr>
              <a:t>secondhand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smoke affect a child into adulthood?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7B5FD-90EB-5FF1-D6CE-B59E1D027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01426"/>
            <a:ext cx="10972800" cy="3764374"/>
          </a:xfrm>
        </p:spPr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Increased risk of lung cancer in later life, even if the child does not become a smoker.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More likely to go on to smoke themselves.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Increased risk of developing cardiovascular disease as adults, even if they don’t smoke.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b="1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Remember: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Although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 is harmful, it is not as dangerous as if you smoked yourself. You don’t need to worry as there are steps you can take to reduce the amount of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 you breathe. 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978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3DA9E-4E31-AFBF-1606-0946255F7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How can you protect yourself?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3ED5C-7A1C-EBE8-DCA7-F8EF95880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Speak maturely to family members to ask them if they would like to stop smoking. Tell them about </a:t>
            </a:r>
            <a:r>
              <a:rPr lang="en-GB" sz="2800" b="0" i="0" u="sng" strike="noStrike" dirty="0">
                <a:solidFill>
                  <a:srgbClr val="0000FF"/>
                </a:solidFill>
                <a:effectLst/>
                <a:latin typeface="Helvetica"/>
                <a:cs typeface="Helvetica"/>
                <a:hlinkClick r:id="rId2"/>
              </a:rPr>
              <a:t>Smokefree Hampshire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Speak to family members in a sensible way about your concerns and ask if they would consider creating a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smokefree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home.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If you can’t have a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smokefree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home, try to keep your bedroom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smokefree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and stay away from smokers when they are having a cigarette.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Regularly open windows to air the building after someone has smoked inside. 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46684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A8226-BA86-C537-1980-CE07DBE91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Scenario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CD4A1-90D7-0750-EB50-9DA7283D2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35449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Tom is 6 years old and lives in a household with his mum, dad and </a:t>
            </a:r>
            <a:br>
              <a:rPr lang="en-GB" sz="2800" b="0" i="0" u="none" strike="noStrike" dirty="0">
                <a:effectLst/>
                <a:latin typeface="Helvetica" pitchFamily="2" charset="0"/>
              </a:rPr>
            </a:br>
            <a:r>
              <a:rPr lang="en-GB" sz="2800">
                <a:solidFill>
                  <a:srgbClr val="000000"/>
                </a:solidFill>
                <a:latin typeface="Helvetica"/>
                <a:cs typeface="Helvetica"/>
              </a:rPr>
              <a:t>6-month-old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baby brother. </a:t>
            </a:r>
          </a:p>
          <a:p>
            <a:pPr marL="0" indent="0">
              <a:buNone/>
            </a:pPr>
            <a:endParaRPr lang="en-GB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His mum and dad smoke 20 cigarettes a day. </a:t>
            </a:r>
          </a:p>
          <a:p>
            <a:pPr marL="0" indent="0">
              <a:buNone/>
            </a:pPr>
            <a:endParaRPr lang="en-GB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They do not smoke in the baby’s room but smoke in the kitchen and living room.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14698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A0B51-1A3F-A3A0-E5FA-FBE9A439A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Activity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0A82C-B32E-8BDD-A6B6-B0D210ECB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Write a persuasive letter to Tom’s parents explaining why they should make their home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smokefree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. Remember to include: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br>
              <a:rPr lang="en-US" sz="2800" b="0" i="0" dirty="0">
                <a:effectLst/>
                <a:latin typeface="Helvetica" pitchFamily="2" charset="0"/>
              </a:rPr>
            </a:br>
            <a:endParaRPr lang="en-US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 effects of </a:t>
            </a:r>
            <a:r>
              <a:rPr lang="en-GB" sz="2800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 on both children.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 benefits of making a home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smokefree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 steps that they can take to make a home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smokefree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. 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400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BE358-6A8B-A3EE-C2B8-AAA5A64D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Remember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FCC00-175F-306B-871F-3EDB553B5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Although </a:t>
            </a:r>
            <a:r>
              <a:rPr lang="en-GB" sz="3200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 is harmful, it is not as dangerous as if you smoked yourself. </a:t>
            </a:r>
          </a:p>
          <a:p>
            <a:pPr marL="0" indent="0">
              <a:buNone/>
            </a:pPr>
            <a:endParaRPr lang="en-GB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You don’t need to worry as there are steps you can take to reduce the amount of </a:t>
            </a:r>
            <a:r>
              <a:rPr lang="en-GB" sz="3200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 you breathe.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635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 of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952881"/>
          </a:xfrm>
        </p:spPr>
        <p:txBody>
          <a:bodyPr>
            <a:normAutofit/>
          </a:bodyPr>
          <a:lstStyle/>
          <a:p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 help you understand the dangers of </a:t>
            </a:r>
            <a:r>
              <a:rPr lang="en-GB" sz="2800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smoke.</a:t>
            </a:r>
            <a:endParaRPr lang="en-GB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3B078A-75DE-B64D-5660-FC03A798AF64}"/>
              </a:ext>
            </a:extLst>
          </p:cNvPr>
          <p:cNvSpPr txBox="1">
            <a:spLocks/>
          </p:cNvSpPr>
          <p:nvPr/>
        </p:nvSpPr>
        <p:spPr>
          <a:xfrm>
            <a:off x="609600" y="234577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Learning</a:t>
            </a:r>
            <a:r>
              <a:rPr lang="en-GB" sz="2400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outcomes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B21A3E-22BC-89D2-4308-F299C34544D9}"/>
              </a:ext>
            </a:extLst>
          </p:cNvPr>
          <p:cNvSpPr txBox="1">
            <a:spLocks/>
          </p:cNvSpPr>
          <p:nvPr/>
        </p:nvSpPr>
        <p:spPr>
          <a:xfrm>
            <a:off x="609600" y="3453835"/>
            <a:ext cx="10972800" cy="1973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Describe where </a:t>
            </a:r>
            <a:r>
              <a:rPr lang="en-GB" sz="2800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 can be found.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Explain the dangers of </a:t>
            </a:r>
            <a:r>
              <a:rPr lang="en-GB" sz="2800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 to children.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Describe ways to reduce exposure to </a:t>
            </a:r>
            <a:r>
              <a:rPr lang="en-GB" sz="2800" b="0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Write a persuasive argument to encourage a smoker not to smoke around children.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4D9E7-436C-F52E-B1B0-253363D6A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What is </a:t>
            </a:r>
            <a:r>
              <a:rPr lang="en-GB" b="0" i="0" u="none" strike="noStrike" dirty="0" err="1">
                <a:solidFill>
                  <a:srgbClr val="F79646"/>
                </a:solidFill>
                <a:effectLst/>
                <a:latin typeface="Helvetica" pitchFamily="2" charset="0"/>
              </a:rPr>
              <a:t>secondhand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smoke?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69FA8-86BA-DB24-05ED-9597D35FA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Secondhand smoke is the smoke that you breathe in from other peoples’ cigarettes.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</a:p>
          <a:p>
            <a:pPr marL="0" indent="0" algn="l" rtl="0" fontAlgn="base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 algn="l" rtl="0" fontAlgn="base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It includes the smoke that people exhale (breathe out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),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and the smoke created by the lit end of the cigarette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5880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521B6-941D-111F-050F-6FDC7398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3723"/>
            <a:ext cx="11167431" cy="1143000"/>
          </a:xfrm>
        </p:spPr>
        <p:txBody>
          <a:bodyPr>
            <a:no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Where do children breathe </a:t>
            </a:r>
            <a:r>
              <a:rPr lang="en-GB" b="0" i="0" u="none" strike="noStrike" dirty="0" err="1">
                <a:solidFill>
                  <a:srgbClr val="F79646"/>
                </a:solidFill>
                <a:effectLst/>
                <a:latin typeface="Helvetica" pitchFamily="2" charset="0"/>
              </a:rPr>
              <a:t>secondhand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smoke?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BF7C6-6A47-D2F4-095E-D11F67F27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26723"/>
            <a:ext cx="10972800" cy="400455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At home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sz="2000" b="0" i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At grandparents’ home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sz="2000" b="0" i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When visitors come around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sz="2000" b="0" i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Outside shopping centres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sz="2000" b="0" i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Around playgrounds when parents are smoking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sz="2000" b="0" i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Outside pubs and bars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 fontAlgn="base">
              <a:buNone/>
            </a:pP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Since October 2015 it has been against the law for an adult to smoke in a car with someone under 18 present.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endParaRPr lang="en-GB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sz="20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Where are you exposed to </a:t>
            </a:r>
            <a:r>
              <a:rPr lang="en-GB" sz="2000" b="1" i="0" u="none" strike="noStrike" dirty="0" err="1">
                <a:solidFill>
                  <a:srgbClr val="000000"/>
                </a:solidFill>
                <a:effectLst/>
                <a:latin typeface="Helvetica" pitchFamily="2" charset="0"/>
              </a:rPr>
              <a:t>secondhand</a:t>
            </a:r>
            <a:r>
              <a:rPr lang="en-GB" sz="20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smoke?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9411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4528E-5790-A27D-796C-BA7923B2E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287338"/>
            <a:ext cx="11239500" cy="1143000"/>
          </a:xfrm>
        </p:spPr>
        <p:txBody>
          <a:bodyPr>
            <a:no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How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does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 err="1">
                <a:solidFill>
                  <a:srgbClr val="F79646"/>
                </a:solidFill>
                <a:latin typeface="Helvetica"/>
                <a:cs typeface="Helvetica"/>
              </a:rPr>
              <a:t>secondhand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smoke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affect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children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?</a:t>
            </a:r>
            <a:endParaRPr lang="en-US" dirty="0">
              <a:latin typeface="Helvetica"/>
              <a:cs typeface="Helvetica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24EF057-A654-47DC-0B10-DB3AD2C6D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700" y="1430338"/>
            <a:ext cx="4546600" cy="45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52D6B179-1FD9-8352-F50A-3D4AEAB05F4D}"/>
              </a:ext>
            </a:extLst>
          </p:cNvPr>
          <p:cNvSpPr/>
          <p:nvPr/>
        </p:nvSpPr>
        <p:spPr>
          <a:xfrm>
            <a:off x="622300" y="1613972"/>
            <a:ext cx="3721100" cy="1640125"/>
          </a:xfrm>
          <a:prstGeom prst="wedgeRoundRectCallout">
            <a:avLst>
              <a:gd name="adj1" fmla="val 64491"/>
              <a:gd name="adj2" fmla="val 36974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How does </a:t>
            </a:r>
            <a:r>
              <a:rPr lang="en-GB" sz="2400" dirty="0" err="1">
                <a:solidFill>
                  <a:srgbClr val="000000"/>
                </a:solidFill>
                <a:latin typeface="Helvetica"/>
                <a:cs typeface="Helvetica"/>
              </a:rPr>
              <a:t>secondhand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smoke affect a child’s development?</a:t>
            </a:r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18AA9078-CB56-71CD-AC90-54AB0144ABA0}"/>
              </a:ext>
            </a:extLst>
          </p:cNvPr>
          <p:cNvSpPr/>
          <p:nvPr/>
        </p:nvSpPr>
        <p:spPr>
          <a:xfrm>
            <a:off x="622300" y="3653513"/>
            <a:ext cx="3721100" cy="1640125"/>
          </a:xfrm>
          <a:prstGeom prst="wedgeRoundRectCallout">
            <a:avLst>
              <a:gd name="adj1" fmla="val 68245"/>
              <a:gd name="adj2" fmla="val -42192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How does </a:t>
            </a:r>
            <a:r>
              <a:rPr lang="en-GB" sz="2400" dirty="0" err="1">
                <a:solidFill>
                  <a:srgbClr val="000000"/>
                </a:solidFill>
                <a:latin typeface="Helvetica"/>
                <a:cs typeface="Helvetica"/>
              </a:rPr>
              <a:t>secondhand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smoke affect a child’s breathing? </a:t>
            </a:r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6BE321A1-C3A2-F29A-B684-01D3F53537D9}"/>
              </a:ext>
            </a:extLst>
          </p:cNvPr>
          <p:cNvSpPr/>
          <p:nvPr/>
        </p:nvSpPr>
        <p:spPr>
          <a:xfrm>
            <a:off x="7994650" y="1654969"/>
            <a:ext cx="3721100" cy="1640125"/>
          </a:xfrm>
          <a:prstGeom prst="wedgeRoundRectCallout">
            <a:avLst>
              <a:gd name="adj1" fmla="val -66567"/>
              <a:gd name="adj2" fmla="val 39297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How will </a:t>
            </a:r>
            <a:r>
              <a:rPr lang="en-GB" sz="2400" dirty="0" err="1">
                <a:solidFill>
                  <a:srgbClr val="000000"/>
                </a:solidFill>
                <a:latin typeface="Helvetica"/>
                <a:cs typeface="Helvetica"/>
              </a:rPr>
              <a:t>secondhand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smoke affect the child socially?</a:t>
            </a:r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69C899C3-F083-E152-96B8-A1D966310B25}"/>
              </a:ext>
            </a:extLst>
          </p:cNvPr>
          <p:cNvSpPr/>
          <p:nvPr/>
        </p:nvSpPr>
        <p:spPr>
          <a:xfrm>
            <a:off x="7994650" y="3774837"/>
            <a:ext cx="3721100" cy="1978263"/>
          </a:xfrm>
          <a:prstGeom prst="wedgeRoundRectCallout">
            <a:avLst>
              <a:gd name="adj1" fmla="val -69980"/>
              <a:gd name="adj2" fmla="val -4587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What might be the </a:t>
            </a:r>
            <a:r>
              <a:rPr lang="en-GB" sz="2400" dirty="0">
                <a:solidFill>
                  <a:srgbClr val="000000"/>
                </a:solidFill>
                <a:latin typeface="Helvetica"/>
                <a:cs typeface="Helvetica"/>
              </a:rPr>
              <a:t>long-term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effects of </a:t>
            </a:r>
            <a:r>
              <a:rPr lang="en-GB" sz="2400" dirty="0">
                <a:solidFill>
                  <a:srgbClr val="000000"/>
                </a:solidFill>
                <a:latin typeface="Helvetica"/>
                <a:cs typeface="Helvetica"/>
              </a:rPr>
              <a:t>second-hand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smoke when the child grows up?</a:t>
            </a:r>
            <a:endParaRPr lang="en-US" sz="24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331636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4A020-A9F8-8A33-74F6-1024B7EA8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EE43A60-4832-4160-CE7E-B0D9BACD4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700" y="1430338"/>
            <a:ext cx="4546600" cy="45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B29E7436-7561-3DBE-661C-1F0E61A629A8}"/>
              </a:ext>
            </a:extLst>
          </p:cNvPr>
          <p:cNvSpPr/>
          <p:nvPr/>
        </p:nvSpPr>
        <p:spPr>
          <a:xfrm>
            <a:off x="622300" y="1305603"/>
            <a:ext cx="3898900" cy="2821897"/>
          </a:xfrm>
          <a:prstGeom prst="wedgeRoundRectCallout">
            <a:avLst>
              <a:gd name="adj1" fmla="val 61234"/>
              <a:gd name="adj2" fmla="val 3063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 fontAlgn="base"/>
            <a:r>
              <a:rPr lang="en-GB" sz="16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Development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Increase in ear infections 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Increased risk of middle ear disease (can lead to deafness)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Increased risk of cot death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Increased risk of bacterial meningitis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More coughs and colds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More likely to develop behavioural issues such as ADHD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9F7B8398-46DC-5672-C731-2D2AEBBF6EEE}"/>
              </a:ext>
            </a:extLst>
          </p:cNvPr>
          <p:cNvSpPr/>
          <p:nvPr/>
        </p:nvSpPr>
        <p:spPr>
          <a:xfrm>
            <a:off x="603252" y="4404060"/>
            <a:ext cx="3721100" cy="1572878"/>
          </a:xfrm>
          <a:prstGeom prst="wedgeRoundRectCallout">
            <a:avLst>
              <a:gd name="adj1" fmla="val 61078"/>
              <a:gd name="adj2" fmla="val -5682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rtl="0" fontAlgn="base"/>
            <a:r>
              <a:rPr lang="en-GB" sz="16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Breathing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Impaired lung function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More risk of chest infections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Increased risk of asthma/asthma made worse</a:t>
            </a:r>
            <a:endParaRPr lang="en-GB" sz="16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7C2E6FAF-6FBB-A0E7-D21F-308D76685C7F}"/>
              </a:ext>
            </a:extLst>
          </p:cNvPr>
          <p:cNvSpPr/>
          <p:nvPr/>
        </p:nvSpPr>
        <p:spPr>
          <a:xfrm>
            <a:off x="7670802" y="1305603"/>
            <a:ext cx="4044948" cy="2024062"/>
          </a:xfrm>
          <a:prstGeom prst="wedgeRoundRectCallout">
            <a:avLst>
              <a:gd name="adj1" fmla="val -55264"/>
              <a:gd name="adj2" fmla="val 6181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rtl="0" fontAlgn="base"/>
            <a:r>
              <a:rPr lang="en-GB" sz="16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Social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Clothes and hair likely to smell of smoke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Other children likely to comment on smell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Other parents may be less likely to allow their own child in the home</a:t>
            </a:r>
            <a:endParaRPr lang="en-GB" sz="16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BCCC2D6E-3D52-8B7B-A52B-3F7E2E143F87}"/>
              </a:ext>
            </a:extLst>
          </p:cNvPr>
          <p:cNvSpPr/>
          <p:nvPr/>
        </p:nvSpPr>
        <p:spPr>
          <a:xfrm>
            <a:off x="7670802" y="3710897"/>
            <a:ext cx="4044948" cy="2390776"/>
          </a:xfrm>
          <a:prstGeom prst="wedgeRoundRectCallout">
            <a:avLst>
              <a:gd name="adj1" fmla="val -69980"/>
              <a:gd name="adj2" fmla="val -4587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rtl="0" fontAlgn="base"/>
            <a:r>
              <a:rPr lang="en-GB" sz="16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Long term</a:t>
            </a:r>
            <a:r>
              <a:rPr lang="en-GB" sz="16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16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Increased risk of lung cancer in later life, even if the child does not </a:t>
            </a:r>
            <a:r>
              <a:rPr lang="en-GB" sz="1600" b="0" i="0" u="none" strike="noStrike">
                <a:solidFill>
                  <a:srgbClr val="000000"/>
                </a:solidFill>
                <a:effectLst/>
                <a:latin typeface="Helvetica"/>
                <a:cs typeface="Helvetica"/>
              </a:rPr>
              <a:t>become a smoker.</a:t>
            </a:r>
            <a:endParaRPr lang="en-GB" sz="1600" b="0" i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More likely to go on to smoke themselves</a:t>
            </a:r>
            <a:endParaRPr lang="en-GB" sz="16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marL="285750" indent="-285750" rtl="0" fontAlgn="base">
              <a:buFont typeface="Arial" panose="020B0604020202020204" pitchFamily="34" charset="0"/>
              <a:buChar char="•"/>
            </a:pP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Increased risk of developing cardiovascular disease as adults, even if they don’t smoke</a:t>
            </a:r>
            <a:endParaRPr lang="en-GB" sz="16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0EDF55F-DD45-25F3-F45F-F61B7CEFF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287338"/>
            <a:ext cx="11239500" cy="1143000"/>
          </a:xfrm>
        </p:spPr>
        <p:txBody>
          <a:bodyPr>
            <a:no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How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does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 err="1">
                <a:solidFill>
                  <a:srgbClr val="F79646"/>
                </a:solidFill>
                <a:latin typeface="Helvetica"/>
                <a:cs typeface="Helvetica"/>
              </a:rPr>
              <a:t>secondhand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smoke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affect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children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?</a:t>
            </a:r>
            <a:endParaRPr lang="en-US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26686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053067DA-9899-DADC-552B-12CF1FEF2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660" y="1417638"/>
            <a:ext cx="4531740" cy="4770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55926A-17F2-06EE-666E-8F9960139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rgbClr val="F79646"/>
                </a:solidFill>
                <a:latin typeface="Helvetica"/>
                <a:cs typeface="Helvetica"/>
              </a:rPr>
              <a:t>Secondhand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smoke also affects pets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BA119-E283-3F64-CB64-B24127435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42297"/>
            <a:ext cx="6896100" cy="29734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Dogs who live with a smoker are 60% more likely to develop lung cancer.</a:t>
            </a:r>
            <a:r>
              <a:rPr lang="en-GB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Cats living with smokers are twice as likely to get lymphoma (a type of cancer).</a:t>
            </a:r>
            <a:endParaRPr lang="en-GB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1914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98E6-FBF7-0733-B378-1071106A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NHS </a:t>
            </a:r>
            <a:r>
              <a:rPr lang="en-GB" dirty="0" err="1">
                <a:solidFill>
                  <a:srgbClr val="F79646"/>
                </a:solidFill>
                <a:latin typeface="Helvetica"/>
                <a:cs typeface="Helvetica"/>
              </a:rPr>
              <a:t>secondhand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smoke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ads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C89CD-9096-38AF-E70D-A0BC56AF6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endParaRPr lang="en-GB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GB" sz="3200" b="0" i="0" u="sng" strike="noStrike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Aptos"/>
                <a:hlinkClick r:id="rId2"/>
              </a:rPr>
              <a:t>NHS Fife's guide to the dangers of second hand smoke </a:t>
            </a:r>
            <a:r>
              <a:rPr lang="en-GB" sz="3200" u="sng" dirty="0">
                <a:solidFill>
                  <a:srgbClr val="0000FF"/>
                </a:solidFill>
                <a:highlight>
                  <a:srgbClr val="FFFFFF"/>
                </a:highlight>
                <a:latin typeface="Aptos"/>
                <a:hlinkClick r:id="rId2"/>
              </a:rPr>
              <a:t>– YouTube</a:t>
            </a:r>
            <a:r>
              <a:rPr lang="en-GB" sz="3200" b="0" i="0">
                <a:solidFill>
                  <a:srgbClr val="000000"/>
                </a:solidFill>
                <a:effectLst/>
                <a:latin typeface="Aptos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3200" b="0" i="0" u="sng" strike="noStrike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Aptos"/>
                <a:hlinkClick r:id="rId3"/>
              </a:rPr>
              <a:t>NHS Smokefree: Secondhand smoke campaign – YouTube</a:t>
            </a:r>
            <a:endParaRPr lang="en-GB" sz="3200" b="0" i="0" dirty="0">
              <a:solidFill>
                <a:srgbClr val="000000"/>
              </a:solidFill>
              <a:effectLst/>
              <a:latin typeface="Aptos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51512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ECA76-1B14-4BD0-7BEB-9523D2160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How does </a:t>
            </a:r>
            <a:r>
              <a:rPr lang="en-GB" b="0" i="0" u="none" strike="noStrike" dirty="0" err="1">
                <a:solidFill>
                  <a:srgbClr val="F79646"/>
                </a:solidFill>
                <a:effectLst/>
                <a:latin typeface="Helvetica" pitchFamily="2" charset="0"/>
              </a:rPr>
              <a:t>secondhand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smoke affect babies?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4FA94-8AAC-5E04-A447-323108011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Greater risk of Sudden Infant Death Syndrome (Cot Death).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sz="2800" b="0" i="0" dirty="0">
              <a:effectLst/>
              <a:latin typeface="Helvetica"/>
              <a:cs typeface="Helvetica"/>
            </a:endParaRPr>
          </a:p>
          <a:p>
            <a:endParaRPr lang="en-US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fontAlgn="base"/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Increased risk of ear infections and glue ear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dirty="0">
              <a:latin typeface="Helvetica"/>
            </a:endParaRPr>
          </a:p>
          <a:p>
            <a:endParaRPr lang="en-US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Increased risk of coughs, colds and chest infections.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sz="2800" b="0" i="0" dirty="0">
              <a:effectLst/>
              <a:latin typeface="Helvetica"/>
              <a:cs typeface="Helvetica"/>
            </a:endParaRPr>
          </a:p>
          <a:p>
            <a:endParaRPr lang="en-US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Asthma and other illnesses are made worse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effectLst/>
              <a:latin typeface="Helvetica"/>
            </a:endParaRPr>
          </a:p>
          <a:p>
            <a:endParaRPr lang="en-US" sz="28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More likely to have conditions such as ADHD and lower reasoning ability.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401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CMADOCID-622055444-95008</_dlc_DocId>
    <_dlc_DocIdUrl xmlns="94a50df7-253c-4c60-8332-2ed5ae23abd5">
      <Url>https://hants.sharepoint.com/sites/CMA/_layouts/15/DocIdRedir.aspx?ID=CMADOCID-622055444-95008</Url>
      <Description>CMADOCID-622055444-95008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12D55B-2F65-4719-AE37-62B770447C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7C33B81-5D55-4357-B434-1618AA0FEB41}">
  <ds:schemaRefs>
    <ds:schemaRef ds:uri="http://schemas.microsoft.com/office/2006/metadata/properties"/>
    <ds:schemaRef ds:uri="56b13485-ef72-40c3-95d5-20484a6d0217"/>
    <ds:schemaRef ds:uri="http://purl.org/dc/dcmitype/"/>
    <ds:schemaRef ds:uri="94a50df7-253c-4c60-8332-2ed5ae23abd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c5dbf80e-f509-45f6-9fe5-406e3eefabbb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872</Words>
  <Application>Microsoft Office PowerPoint</Application>
  <PresentationFormat>Widescreen</PresentationFormat>
  <Paragraphs>96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Secondhand smoke</vt:lpstr>
      <vt:lpstr>Purpose of session</vt:lpstr>
      <vt:lpstr>What is secondhand smoke?</vt:lpstr>
      <vt:lpstr>Where do children breathe secondhand smoke?</vt:lpstr>
      <vt:lpstr>How does secondhand smoke affect children?</vt:lpstr>
      <vt:lpstr>How does secondhand smoke affect children?</vt:lpstr>
      <vt:lpstr>Secondhand smoke also affects pets</vt:lpstr>
      <vt:lpstr>NHS secondhand smoke ads</vt:lpstr>
      <vt:lpstr>How does secondhand smoke affect babies?</vt:lpstr>
      <vt:lpstr>How does secondhand smoke affect children?</vt:lpstr>
      <vt:lpstr>How does secondhand smoke affect a child into adulthood? </vt:lpstr>
      <vt:lpstr>How can you protect yourself?</vt:lpstr>
      <vt:lpstr>Scenario</vt:lpstr>
      <vt:lpstr>Activity</vt:lpstr>
      <vt:lpstr>Remember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Chang, Michelle</cp:lastModifiedBy>
  <cp:revision>71</cp:revision>
  <dcterms:created xsi:type="dcterms:W3CDTF">2018-05-14T09:57:54Z</dcterms:created>
  <dcterms:modified xsi:type="dcterms:W3CDTF">2025-08-14T14:51:19Z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9a5c1e59-a59a-480e-83b3-03ccf40db000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