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2"/>
  </p:notesMasterIdLst>
  <p:handoutMasterIdLst>
    <p:handoutMasterId r:id="rId13"/>
  </p:handoutMasterIdLst>
  <p:sldIdLst>
    <p:sldId id="268" r:id="rId6"/>
    <p:sldId id="269" r:id="rId7"/>
    <p:sldId id="270" r:id="rId8"/>
    <p:sldId id="271" r:id="rId9"/>
    <p:sldId id="287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A86265-F559-C105-DF94-BD4D2442BCE7}" v="2" dt="2025-06-24T13:42:55.4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5" autoAdjust="0"/>
    <p:restoredTop sz="94422" autoAdjust="0"/>
  </p:normalViewPr>
  <p:slideViewPr>
    <p:cSldViewPr snapToGrid="0">
      <p:cViewPr varScale="1">
        <p:scale>
          <a:sx n="120" d="100"/>
          <a:sy n="120" d="100"/>
        </p:scale>
        <p:origin x="12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92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83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40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E22D393-8F3B-3F18-5B4B-DDD64880DDC2}"/>
              </a:ext>
            </a:extLst>
          </p:cNvPr>
          <p:cNvSpPr>
            <a:spLocks noGrp="1"/>
          </p:cNvSpPr>
          <p:nvPr/>
        </p:nvSpPr>
        <p:spPr>
          <a:xfrm>
            <a:off x="1116106" y="1717864"/>
            <a:ext cx="9970936" cy="995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 baseline="0">
                <a:solidFill>
                  <a:schemeClr val="bg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US" sz="4300" dirty="0">
                <a:latin typeface="Helvetica"/>
                <a:cs typeface="Helvetica"/>
              </a:rPr>
              <a:t>A ‘whole settings’ approach to</a:t>
            </a:r>
            <a:br>
              <a:rPr lang="en-US" sz="4300" dirty="0"/>
            </a:br>
            <a:r>
              <a:rPr lang="en-US" sz="4300" dirty="0">
                <a:latin typeface="Helvetica"/>
                <a:cs typeface="Helvetica"/>
              </a:rPr>
              <a:t>smoking in school</a:t>
            </a:r>
            <a:endParaRPr lang="en-GB" sz="4300" dirty="0">
              <a:latin typeface="Helvetica"/>
              <a:cs typeface="Helvetica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E7E0664-EA66-3EB0-79D3-30F290470FB8}"/>
              </a:ext>
            </a:extLst>
          </p:cNvPr>
          <p:cNvSpPr>
            <a:spLocks noGrp="1"/>
          </p:cNvSpPr>
          <p:nvPr/>
        </p:nvSpPr>
        <p:spPr>
          <a:xfrm>
            <a:off x="1828800" y="2919132"/>
            <a:ext cx="8534400" cy="504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Helvetica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Presentation for staff and SLT</a:t>
            </a:r>
            <a:endParaRPr lang="en-GB" dirty="0"/>
          </a:p>
          <a:p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E4FD755-02FD-5E1F-4CE6-9ECDFA1F589C}"/>
              </a:ext>
            </a:extLst>
          </p:cNvPr>
          <p:cNvSpPr txBox="1">
            <a:spLocks/>
          </p:cNvSpPr>
          <p:nvPr/>
        </p:nvSpPr>
        <p:spPr>
          <a:xfrm>
            <a:off x="1828800" y="4577603"/>
            <a:ext cx="8534400" cy="26894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Helvetica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Helvetica" pitchFamily="2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Helvetica"/>
                <a:cs typeface="Helvetica"/>
              </a:rPr>
              <a:t>When referring to smoking or smokefree, this applies to vaping and being vape-free</a:t>
            </a:r>
            <a:endParaRPr lang="en-US" sz="1600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 fontScale="90000"/>
          </a:bodyPr>
          <a:lstStyle/>
          <a:p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</a:rPr>
              <a:t>Why is preventing smoking in school important?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US" sz="3600" dirty="0">
                <a:latin typeface="Helvetica"/>
                <a:cs typeface="Helvetica"/>
              </a:rPr>
              <a:t>80% of smokers started before the age of 18.</a:t>
            </a:r>
            <a:endParaRPr lang="en-US" sz="3600" dirty="0"/>
          </a:p>
          <a:p>
            <a:r>
              <a:rPr lang="en-US" sz="3600" dirty="0">
                <a:latin typeface="Helvetica"/>
                <a:cs typeface="Helvetica"/>
              </a:rPr>
              <a:t>School has a responsibility to protect young people and prevent them </a:t>
            </a:r>
            <a:r>
              <a:rPr lang="en-US" sz="3600">
                <a:latin typeface="Helvetica"/>
                <a:cs typeface="Helvetica"/>
              </a:rPr>
              <a:t>from developing a life-long addiction.</a:t>
            </a:r>
            <a:endParaRPr lang="en-US" sz="3600">
              <a:cs typeface="Helvetica"/>
            </a:endParaRPr>
          </a:p>
          <a:p>
            <a:r>
              <a:rPr lang="en-US" sz="3600" dirty="0">
                <a:latin typeface="Helvetica"/>
                <a:cs typeface="Helvetica"/>
              </a:rPr>
              <a:t>School has a smokefree site policy but </a:t>
            </a:r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rPr>
              <a:t>[insert areas] </a:t>
            </a:r>
            <a:r>
              <a:rPr lang="en-US" sz="3600" dirty="0">
                <a:latin typeface="Helvetica"/>
                <a:cs typeface="Helvetica"/>
              </a:rPr>
              <a:t>are sometimes used </a:t>
            </a:r>
            <a:r>
              <a:rPr lang="en-US" sz="3600">
                <a:latin typeface="Helvetica"/>
                <a:cs typeface="Helvetica"/>
              </a:rPr>
              <a:t>for smoking. </a:t>
            </a:r>
          </a:p>
          <a:p>
            <a:r>
              <a:rPr lang="en-US" sz="3600" dirty="0">
                <a:latin typeface="Helvetica"/>
                <a:cs typeface="Helvetica"/>
              </a:rPr>
              <a:t>School should reinforce and model healthy </a:t>
            </a:r>
            <a:r>
              <a:rPr lang="en-US" sz="3600" dirty="0" err="1">
                <a:latin typeface="Helvetica"/>
                <a:cs typeface="Helvetica"/>
              </a:rPr>
              <a:t>behaviours</a:t>
            </a:r>
            <a:r>
              <a:rPr lang="en-US" sz="3600" dirty="0">
                <a:latin typeface="Helvetica"/>
                <a:cs typeface="Helvetica"/>
              </a:rPr>
              <a:t>.</a:t>
            </a:r>
            <a:endParaRPr lang="en-US" sz="3600" dirty="0"/>
          </a:p>
          <a:p>
            <a:r>
              <a:rPr lang="en-US" sz="3600" dirty="0">
                <a:latin typeface="Helvetica"/>
                <a:cs typeface="Helvetica"/>
              </a:rPr>
              <a:t>School should protect non-smokers from the effects of secondhand smoke.</a:t>
            </a:r>
            <a:endParaRPr lang="en-US" sz="3600" dirty="0">
              <a:cs typeface="Helvetica"/>
            </a:endParaRPr>
          </a:p>
          <a:p>
            <a:r>
              <a:rPr lang="en-US" sz="3600" dirty="0">
                <a:latin typeface="Helvetica"/>
                <a:cs typeface="Helvetica"/>
              </a:rPr>
              <a:t>Smokers are more likely to be absent from school due to sickness.</a:t>
            </a:r>
          </a:p>
          <a:p>
            <a:r>
              <a:rPr lang="en-US" sz="3600" dirty="0">
                <a:latin typeface="Helvetica"/>
                <a:cs typeface="Helvetica"/>
              </a:rPr>
              <a:t>Smoking on site creates litter.</a:t>
            </a:r>
            <a:endParaRPr lang="en-US" sz="3600" dirty="0">
              <a:cs typeface="Helvetica"/>
            </a:endParaRPr>
          </a:p>
          <a:p>
            <a:r>
              <a:rPr lang="en-US" sz="3600" dirty="0">
                <a:latin typeface="Helvetica"/>
                <a:cs typeface="Helvetica"/>
              </a:rPr>
              <a:t>To prepare students for a workplace with a no smoking policy.</a:t>
            </a:r>
            <a:endParaRPr lang="en-US" sz="3600" dirty="0">
              <a:cs typeface="Helvetica"/>
            </a:endParaRPr>
          </a:p>
          <a:p>
            <a:r>
              <a:rPr lang="en-US" sz="3600" dirty="0">
                <a:latin typeface="Helvetica"/>
                <a:cs typeface="Helvetica"/>
              </a:rPr>
              <a:t>To enable students to develop healthy and productive ways to cope with life's stresses.</a:t>
            </a:r>
            <a:endParaRPr lang="en-US" sz="3600" dirty="0">
              <a:cs typeface="Helvetica"/>
            </a:endParaRPr>
          </a:p>
          <a:p>
            <a:pPr marL="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A ‘</a:t>
            </a:r>
            <a:r>
              <a:rPr lang="en-US" dirty="0">
                <a:latin typeface="Helvetica"/>
                <a:cs typeface="Helvetica"/>
              </a:rPr>
              <a:t>whole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</a:t>
            </a:r>
            <a:r>
              <a:rPr lang="en-US" dirty="0">
                <a:latin typeface="Helvetica"/>
                <a:cs typeface="Helvetica"/>
              </a:rPr>
              <a:t>setting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’ </a:t>
            </a:r>
            <a:r>
              <a:rPr lang="en-US" dirty="0">
                <a:latin typeface="Helvetica"/>
                <a:cs typeface="Helvetica"/>
              </a:rPr>
              <a:t>approach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/>
                <a:cs typeface="Helvetica"/>
              </a:rPr>
              <a:t> to </a:t>
            </a:r>
            <a:r>
              <a:rPr lang="en-US" dirty="0">
                <a:latin typeface="Helvetica"/>
                <a:cs typeface="Helvetica"/>
              </a:rPr>
              <a:t>smoking</a:t>
            </a:r>
            <a:endParaRPr lang="en-GB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6180814" cy="478513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6"/>
                </a:solidFill>
              </a:rPr>
              <a:t>What is a ‘whole setting’ approach to smoking?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This approach acknowledges that there is not one single initiative that leads to a smokefree culture in a school. </a:t>
            </a:r>
          </a:p>
          <a:p>
            <a:pPr marL="0" indent="0">
              <a:buNone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Action needs to take place at a variety of different levels, over a period of time, for change to take place.</a:t>
            </a:r>
          </a:p>
          <a:p>
            <a:pPr marL="0" indent="0">
              <a:buNone/>
            </a:pPr>
            <a:endParaRPr lang="en-GB" sz="1800" b="0" i="0" u="none" strike="noStrike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i.e. That each piece of the jigsaw should be complete.</a:t>
            </a: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79AD2E-39B5-92A1-3174-2C9D8DA85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2081" y="1382695"/>
            <a:ext cx="4690319" cy="469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01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6AF9B4E-09E0-5D6A-915B-55882815DDD6}"/>
              </a:ext>
            </a:extLst>
          </p:cNvPr>
          <p:cNvSpPr txBox="1"/>
          <p:nvPr/>
        </p:nvSpPr>
        <p:spPr>
          <a:xfrm>
            <a:off x="5290457" y="1414690"/>
            <a:ext cx="6291943" cy="415498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Students need access to support to quit smoking.</a:t>
            </a:r>
            <a:endParaRPr lang="en-US" dirty="0"/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Student led initiatives to address myths and culture.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Support and commitment from </a:t>
            </a:r>
            <a:r>
              <a:rPr lang="en-US" sz="2000"/>
              <a:t>SLT.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Training for teachers to give the right messages, e.g. on vapes.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Taking part in national campaigns.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 err="1"/>
              <a:t>Recognising</a:t>
            </a:r>
            <a:r>
              <a:rPr lang="en-US" sz="2000" dirty="0"/>
              <a:t> the role of parents and encouraging them to quit.</a:t>
            </a:r>
            <a:endParaRPr lang="en-US" sz="2000" dirty="0">
              <a:cs typeface="Helvetica"/>
            </a:endParaRPr>
          </a:p>
          <a:p>
            <a:pPr marL="341630" indent="-341630">
              <a:lnSpc>
                <a:spcPct val="90000"/>
              </a:lnSpc>
              <a:spcBef>
                <a:spcPts val="576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Improving the quality and quantity of education.</a:t>
            </a:r>
            <a:endParaRPr lang="en-US" sz="2000" dirty="0">
              <a:cs typeface="Helvetica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accent6"/>
                </a:solidFill>
              </a:rPr>
              <a:t>Central to the whole settings approach is smokefree site policy.</a:t>
            </a:r>
            <a:endParaRPr lang="en-GB" sz="2000" dirty="0">
              <a:solidFill>
                <a:schemeClr val="accent6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757D3B-F4D1-18ED-DA5A-6EB47D759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What is included in the whole setting approach?</a:t>
            </a:r>
          </a:p>
        </p:txBody>
      </p:sp>
      <p:pic>
        <p:nvPicPr>
          <p:cNvPr id="15" name="Content Placeholder 3">
            <a:extLst>
              <a:ext uri="{FF2B5EF4-FFF2-40B4-BE49-F238E27FC236}">
                <a16:creationId xmlns:a16="http://schemas.microsoft.com/office/drawing/2014/main" id="{B7C6EB6E-F4DA-2D7D-7367-87A6C409CB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414690"/>
            <a:ext cx="435133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7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/>
          </a:bodyPr>
          <a:lstStyle/>
          <a:p>
            <a:r>
              <a:rPr lang="en-GB" dirty="0"/>
              <a:t>Benefits of a completely smokefree school site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Helvetica"/>
                <a:cs typeface="Helvetica"/>
              </a:rPr>
              <a:t>It </a:t>
            </a:r>
            <a:r>
              <a:rPr lang="en-US" dirty="0" err="1">
                <a:latin typeface="Helvetica"/>
                <a:cs typeface="Helvetica"/>
              </a:rPr>
              <a:t>recognises</a:t>
            </a:r>
            <a:r>
              <a:rPr lang="en-US" dirty="0">
                <a:latin typeface="Helvetica"/>
                <a:cs typeface="Helvetica"/>
              </a:rPr>
              <a:t> the role of school in promoting the health of students.</a:t>
            </a:r>
            <a:endParaRPr lang="en-US" dirty="0"/>
          </a:p>
          <a:p>
            <a:r>
              <a:rPr lang="en-US" dirty="0">
                <a:latin typeface="Helvetica"/>
                <a:cs typeface="Helvetica"/>
              </a:rPr>
              <a:t>Prepares young people for a smokefree workplace.</a:t>
            </a:r>
            <a:endParaRPr lang="en-US">
              <a:cs typeface="Helvetica"/>
            </a:endParaRPr>
          </a:p>
          <a:p>
            <a:r>
              <a:rPr lang="en-US" dirty="0">
                <a:latin typeface="Helvetica"/>
                <a:cs typeface="Helvetica"/>
              </a:rPr>
              <a:t>Prevents uptake and sets clear boundaries for students.</a:t>
            </a:r>
            <a:endParaRPr lang="en-US">
              <a:cs typeface="Helvetica"/>
            </a:endParaRPr>
          </a:p>
          <a:p>
            <a:r>
              <a:rPr lang="en-US" dirty="0">
                <a:latin typeface="Helvetica"/>
                <a:cs typeface="Helvetica"/>
              </a:rPr>
              <a:t>Students more likely to quit if smoking is more difficult.</a:t>
            </a:r>
            <a:endParaRPr lang="en-US" dirty="0">
              <a:cs typeface="Helvetica"/>
            </a:endParaRPr>
          </a:p>
          <a:p>
            <a:r>
              <a:rPr lang="en-US" dirty="0">
                <a:latin typeface="Helvetica"/>
                <a:cs typeface="Helvetica"/>
              </a:rPr>
              <a:t>Reduced litter on site.</a:t>
            </a:r>
            <a:endParaRPr lang="en-US" dirty="0">
              <a:cs typeface="Helvetica"/>
            </a:endParaRPr>
          </a:p>
          <a:p>
            <a:r>
              <a:rPr lang="en-US" dirty="0">
                <a:latin typeface="Helvetica"/>
                <a:cs typeface="Helvetica"/>
              </a:rPr>
              <a:t>Increased concentration and attention of students.</a:t>
            </a:r>
            <a:endParaRPr lang="en-US" dirty="0">
              <a:cs typeface="Helvetica"/>
            </a:endParaRPr>
          </a:p>
          <a:p>
            <a:r>
              <a:rPr lang="en-US" dirty="0">
                <a:latin typeface="Helvetica"/>
                <a:cs typeface="Helvetica"/>
              </a:rPr>
              <a:t>Fewer smokers result in a reduction in absenteeism.</a:t>
            </a:r>
            <a:endParaRPr lang="en-US" dirty="0">
              <a:cs typeface="Helvetica"/>
            </a:endParaRPr>
          </a:p>
          <a:p>
            <a:r>
              <a:rPr lang="en-US" dirty="0">
                <a:latin typeface="Helvetica"/>
                <a:cs typeface="Helvetica"/>
              </a:rPr>
              <a:t>Helps promote our staff as good role models for students.</a:t>
            </a:r>
            <a:endParaRPr lang="en-US" dirty="0">
              <a:cs typeface="Helvetica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802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0623" cy="1143000"/>
          </a:xfrm>
        </p:spPr>
        <p:txBody>
          <a:bodyPr>
            <a:normAutofit/>
          </a:bodyPr>
          <a:lstStyle/>
          <a:p>
            <a:r>
              <a:rPr lang="en-GB" dirty="0"/>
              <a:t>Next steps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3899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Helvetica"/>
                <a:cs typeface="Helvetica"/>
              </a:rPr>
              <a:t>Identify a member of staff who can be a champion for the whole setting approach to smoking. The role needs to be included in yearly objectives. </a:t>
            </a:r>
          </a:p>
          <a:p>
            <a:r>
              <a:rPr lang="en-US" dirty="0">
                <a:latin typeface="Helvetica"/>
                <a:cs typeface="Helvetica"/>
              </a:rPr>
              <a:t>Revisit school policy and consider a relaunch.</a:t>
            </a:r>
            <a:endParaRPr lang="en-US" dirty="0">
              <a:cs typeface="Helvetica"/>
            </a:endParaRPr>
          </a:p>
          <a:p>
            <a:r>
              <a:rPr lang="en-US" dirty="0">
                <a:latin typeface="Helvetica"/>
                <a:cs typeface="Helvetica"/>
              </a:rPr>
              <a:t>Look at each area of the whole settings approach and consider what can be achieved in each of the areas. Make a plan for when each aspect of the whole setting approach will be addressed, e.g. peer education, communications with parents/carers, training for staff.</a:t>
            </a:r>
          </a:p>
        </p:txBody>
      </p:sp>
    </p:spTree>
    <p:extLst>
      <p:ext uri="{BB962C8B-B14F-4D97-AF65-F5344CB8AC3E}">
        <p14:creationId xmlns:p14="http://schemas.microsoft.com/office/powerpoint/2010/main" val="1000097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CMADOCID-622055444-95072</_dlc_DocId>
    <_dlc_DocIdUrl xmlns="94a50df7-253c-4c60-8332-2ed5ae23abd5">
      <Url>https://hants.sharepoint.com/sites/CMA/_layouts/15/DocIdRedir.aspx?ID=CMADOCID-622055444-95072</Url>
      <Description>CMADOCID-622055444-95072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E581F8-0E1C-4C9C-8608-CF31A8DCBF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C33B81-5D55-4357-B434-1618AA0FEB41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c5dbf80e-f509-45f6-9fe5-406e3eefabbb"/>
    <ds:schemaRef ds:uri="http://schemas.openxmlformats.org/package/2006/metadata/core-properties"/>
    <ds:schemaRef ds:uri="56b13485-ef72-40c3-95d5-20484a6d0217"/>
    <ds:schemaRef ds:uri="94a50df7-253c-4c60-8332-2ed5ae23abd5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443</Words>
  <Application>Microsoft Office PowerPoint</Application>
  <PresentationFormat>Widescreen</PresentationFormat>
  <Paragraphs>44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Why is preventing smoking in school important?</vt:lpstr>
      <vt:lpstr>A ‘whole setting’ approach to smoking</vt:lpstr>
      <vt:lpstr>What is included in the whole setting approach?</vt:lpstr>
      <vt:lpstr>Benefits of a completely smokefree school site</vt:lpstr>
      <vt:lpstr>Next steps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Cotton, Sophie</cp:lastModifiedBy>
  <cp:revision>57</cp:revision>
  <dcterms:created xsi:type="dcterms:W3CDTF">2018-05-14T09:57:54Z</dcterms:created>
  <dcterms:modified xsi:type="dcterms:W3CDTF">2025-08-14T15:39:38Z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4c4f6c40-b2c2-49a8-a2ab-1efd0cb123f4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