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68" r:id="rId6"/>
    <p:sldId id="269" r:id="rId7"/>
    <p:sldId id="270" r:id="rId8"/>
    <p:sldId id="271" r:id="rId9"/>
    <p:sldId id="287" r:id="rId10"/>
    <p:sldId id="288" r:id="rId11"/>
    <p:sldId id="289" r:id="rId12"/>
    <p:sldId id="290" r:id="rId13"/>
    <p:sldId id="2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A42BB-46E9-3F00-27EE-332AF6E2CF2D}" v="2" dt="2025-06-24T13:42:43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94422" autoAdjust="0"/>
  </p:normalViewPr>
  <p:slideViewPr>
    <p:cSldViewPr snapToGrid="0">
      <p:cViewPr varScale="1">
        <p:scale>
          <a:sx n="120" d="100"/>
          <a:sy n="120" d="100"/>
        </p:scale>
        <p:origin x="12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9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83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07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736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944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51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kefreehampshire.co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06" y="1717864"/>
            <a:ext cx="9970936" cy="99508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/>
                <a:cs typeface="Helvetica"/>
              </a:rPr>
              <a:t>A ‘whole settings’ approach to</a:t>
            </a:r>
            <a:br>
              <a:rPr lang="en-US" dirty="0"/>
            </a:br>
            <a:r>
              <a:rPr lang="en-US" dirty="0">
                <a:latin typeface="Helvetica"/>
                <a:cs typeface="Helvetica"/>
              </a:rPr>
              <a:t>smoking in college</a:t>
            </a:r>
            <a:endParaRPr lang="en-GB" dirty="0">
              <a:latin typeface="Helvetica"/>
              <a:cs typeface="Helvetic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919132"/>
            <a:ext cx="8534400" cy="504266"/>
          </a:xfrm>
        </p:spPr>
        <p:txBody>
          <a:bodyPr/>
          <a:lstStyle/>
          <a:p>
            <a:r>
              <a:rPr lang="en-US" dirty="0"/>
              <a:t>Presentation for staff and SLT</a:t>
            </a:r>
            <a:endParaRPr lang="en-GB" dirty="0"/>
          </a:p>
          <a:p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E4FD755-02FD-5E1F-4CE6-9ECDFA1F589C}"/>
              </a:ext>
            </a:extLst>
          </p:cNvPr>
          <p:cNvSpPr txBox="1">
            <a:spLocks/>
          </p:cNvSpPr>
          <p:nvPr/>
        </p:nvSpPr>
        <p:spPr>
          <a:xfrm>
            <a:off x="1828800" y="4577603"/>
            <a:ext cx="8534400" cy="26894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Helvetica"/>
                <a:cs typeface="Helvetica"/>
              </a:rPr>
              <a:t>When referring to smoking or smokefree, this applies to vaping and being vape-free</a:t>
            </a:r>
            <a:endParaRPr lang="en-US" sz="160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 fontScale="90000"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Why is preventing smoking in college important?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80% of smokers started before the age of 18.</a:t>
            </a:r>
            <a:endParaRPr lang="en-US" sz="3100" dirty="0"/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Many students arrive at college as non-smokers but leave as smokers.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College has a responsibility to protect young people and prevent them from developing a life-long addiction.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College should reinforce and model healthy </a:t>
            </a:r>
            <a:r>
              <a:rPr lang="en-US" sz="3100" dirty="0" err="1">
                <a:latin typeface="Helvetica"/>
                <a:cs typeface="Helvetica"/>
              </a:rPr>
              <a:t>behaviours</a:t>
            </a:r>
            <a:r>
              <a:rPr lang="en-US" sz="3100" dirty="0">
                <a:latin typeface="Helvetica"/>
                <a:cs typeface="Helvetica"/>
              </a:rPr>
              <a:t>.</a:t>
            </a:r>
            <a:endParaRPr lang="en-US" sz="3100" dirty="0"/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College should protect non-smokers from the effects of secondhand smoke.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Smokers are more likely to be absent from college due to sickness.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Smoking on site creates litter.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To prepare students for a workplace with a no smoking policy.</a:t>
            </a:r>
            <a:endParaRPr lang="en-US" sz="3100" dirty="0">
              <a:cs typeface="Helvetica"/>
            </a:endParaRPr>
          </a:p>
          <a:p>
            <a:pPr>
              <a:lnSpc>
                <a:spcPct val="110000"/>
              </a:lnSpc>
            </a:pPr>
            <a:r>
              <a:rPr lang="en-US" sz="3100" dirty="0">
                <a:latin typeface="Helvetica"/>
                <a:cs typeface="Helvetica"/>
              </a:rPr>
              <a:t>To enable students to develop healthy and productive ways to cope with life's stresses.</a:t>
            </a:r>
            <a:endParaRPr lang="en-US" sz="3100" dirty="0">
              <a:cs typeface="Helvetica"/>
            </a:endParaRPr>
          </a:p>
          <a:p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A ‘</a:t>
            </a:r>
            <a:r>
              <a:rPr lang="en-US" dirty="0">
                <a:latin typeface="Helvetica"/>
                <a:cs typeface="Helvetica"/>
              </a:rPr>
              <a:t>whole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US" dirty="0">
                <a:latin typeface="Helvetica"/>
                <a:cs typeface="Helvetica"/>
              </a:rPr>
              <a:t>setting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’ </a:t>
            </a:r>
            <a:r>
              <a:rPr lang="en-US" dirty="0">
                <a:latin typeface="Helvetica"/>
                <a:cs typeface="Helvetica"/>
              </a:rPr>
              <a:t>approach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to </a:t>
            </a:r>
            <a:r>
              <a:rPr lang="en-US" dirty="0">
                <a:latin typeface="Helvetica"/>
                <a:cs typeface="Helvetica"/>
              </a:rPr>
              <a:t>smoking</a:t>
            </a:r>
            <a:endParaRPr lang="en-GB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6180814" cy="478513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6"/>
                </a:solidFill>
              </a:rPr>
              <a:t>What is a ‘whole setting’ approach to smoking?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This approach acknowledges that there is not one single initiative that leads to a smokefree culture in a college. </a:t>
            </a:r>
          </a:p>
          <a:p>
            <a:pPr marL="0" indent="0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Action needs to take place at a variety of different levels, over a period of time, for change to take place.</a:t>
            </a:r>
          </a:p>
          <a:p>
            <a:pPr marL="0" indent="0">
              <a:buNone/>
            </a:pPr>
            <a:endParaRPr lang="en-GB" sz="1800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i.e. That each piece of the jigsaw should be complete.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79AD2E-39B5-92A1-3174-2C9D8DA85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081" y="1382695"/>
            <a:ext cx="4690319" cy="469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1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6AF9B4E-09E0-5D6A-915B-55882815DDD6}"/>
              </a:ext>
            </a:extLst>
          </p:cNvPr>
          <p:cNvSpPr txBox="1"/>
          <p:nvPr/>
        </p:nvSpPr>
        <p:spPr>
          <a:xfrm>
            <a:off x="5290457" y="1414690"/>
            <a:ext cx="6291943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Students need access to support to quit smoking.</a:t>
            </a:r>
            <a:endParaRPr lang="en-US" dirty="0"/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Student led initiatives to address myths and culture.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Support and commitment from SLT.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Training for teachers to give the right messages, e.g. on </a:t>
            </a:r>
            <a:r>
              <a:rPr lang="en-US" sz="2000"/>
              <a:t>vapes.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Taking part in national campaigns.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Recognising the role of parents and encouraging them to quit.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Improving the quality and quantity of education.</a:t>
            </a:r>
            <a:endParaRPr lang="en-US" sz="2000" dirty="0">
              <a:cs typeface="Helvetica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accent6"/>
                </a:solidFill>
              </a:rPr>
              <a:t>Central to the whole settings approach is smokefree site policy.</a:t>
            </a:r>
            <a:endParaRPr lang="en-GB" sz="2000" dirty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What is included in the whole setting approach?</a:t>
            </a:r>
          </a:p>
        </p:txBody>
      </p:sp>
      <p:pic>
        <p:nvPicPr>
          <p:cNvPr id="15" name="Content Placeholder 3">
            <a:extLst>
              <a:ext uri="{FF2B5EF4-FFF2-40B4-BE49-F238E27FC236}">
                <a16:creationId xmlns:a16="http://schemas.microsoft.com/office/drawing/2014/main" id="{B7C6EB6E-F4DA-2D7D-7367-87A6C409CB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414690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7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Benefits of a completely smokefree college site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It </a:t>
            </a:r>
            <a:r>
              <a:rPr lang="en-US" dirty="0" err="1">
                <a:latin typeface="Helvetica"/>
                <a:cs typeface="Helvetica"/>
              </a:rPr>
              <a:t>recognises</a:t>
            </a:r>
            <a:r>
              <a:rPr lang="en-US" dirty="0">
                <a:latin typeface="Helvetica"/>
                <a:cs typeface="Helvetica"/>
              </a:rPr>
              <a:t> the role of college in promoting the health of students.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Prepares young people for a smokefree workplace.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Prevents uptake (many young people do not start smoking until college, when the designated areas make smoking more accessible).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Students more likely to quit if smoking is more difficult.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Reduced litter on site.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Increased concentration and attention of students.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Fewer smokers result in a reduction in </a:t>
            </a:r>
            <a:r>
              <a:rPr lang="en-US">
                <a:latin typeface="Helvetica"/>
                <a:cs typeface="Helvetica"/>
              </a:rPr>
              <a:t>absenteeism.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Helps promote our staff as good role models for students.</a:t>
            </a:r>
            <a:endParaRPr lang="en-US" dirty="0">
              <a:cs typeface="Helvetica"/>
            </a:endParaRP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80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Challenges of going completely smokefree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Resistance from staff, students and visitors.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Displacement smoking to </a:t>
            </a:r>
            <a:r>
              <a:rPr lang="en-US" dirty="0" err="1">
                <a:latin typeface="Helvetica"/>
                <a:cs typeface="Helvetica"/>
              </a:rPr>
              <a:t>neighbours</a:t>
            </a:r>
            <a:r>
              <a:rPr lang="en-US" dirty="0">
                <a:latin typeface="Helvetica"/>
                <a:cs typeface="Helvetica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Possibility of more lateness for lessons due to going off site.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Smokers may feel discriminated against.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Time commitment in enforcing the policy.</a:t>
            </a:r>
            <a:endParaRPr lang="en-US" dirty="0">
              <a:cs typeface="Helvetica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Helvetica"/>
                <a:cs typeface="Helvetica"/>
              </a:rPr>
              <a:t>Withdrawal symptoms may be experienced by smokers.</a:t>
            </a:r>
            <a:endParaRPr lang="en-US" dirty="0">
              <a:cs typeface="Helvetic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09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Suggestions for coping with challenges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>
                <a:solidFill>
                  <a:schemeClr val="accent6"/>
                </a:solidFill>
              </a:rPr>
              <a:t>Resistance from staff, students and visitors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>
                <a:latin typeface="Helvetica"/>
                <a:cs typeface="Helvetica"/>
              </a:rPr>
              <a:t>Undertake an insight exercise. Survey for opinions of all involved in policy development. Communicate the reasons/benefits before implementation and give plenty of notice. Gain students support - the majority are non-smokers.</a:t>
            </a:r>
            <a:endParaRPr lang="en-GB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endParaRPr lang="en-GB" sz="2000" dirty="0"/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>
                <a:solidFill>
                  <a:schemeClr val="accent6"/>
                </a:solidFill>
              </a:rPr>
              <a:t>Displacement smoking to neighbours 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/>
              <a:t>Write to local neighbours in advance, explaining policy and that displacement smoking is usually short lived. Encourage feedback.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endParaRPr lang="en-GB" sz="2000" dirty="0"/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>
                <a:solidFill>
                  <a:schemeClr val="accent6"/>
                </a:solidFill>
              </a:rPr>
              <a:t>Possibility of more lateness for lessons due to going off site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GB" sz="2000" dirty="0"/>
              <a:t>Deal firmly with lateness as according to normal policy. This period may also be short lived. Work with feeder schools so new students are aware.	</a:t>
            </a:r>
          </a:p>
          <a:p>
            <a:pPr>
              <a:lnSpc>
                <a:spcPct val="90000"/>
              </a:lnSpc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42679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Suggestions for coping with challenges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solidFill>
                  <a:schemeClr val="accent6"/>
                </a:solidFill>
              </a:rPr>
              <a:t>Smokers may feel discriminated against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latin typeface="Helvetica"/>
                <a:cs typeface="Helvetica"/>
              </a:rPr>
              <a:t>The policy is not about </a:t>
            </a:r>
            <a:r>
              <a:rPr lang="en-US" sz="2000" b="1" dirty="0">
                <a:latin typeface="Helvetica"/>
                <a:cs typeface="Helvetica"/>
              </a:rPr>
              <a:t>who</a:t>
            </a:r>
            <a:r>
              <a:rPr lang="en-US" sz="2000" dirty="0">
                <a:latin typeface="Helvetica"/>
                <a:cs typeface="Helvetica"/>
              </a:rPr>
              <a:t> smokes, but </a:t>
            </a:r>
            <a:r>
              <a:rPr lang="en-US" sz="2000" b="1" dirty="0">
                <a:latin typeface="Helvetica"/>
                <a:cs typeface="Helvetica"/>
              </a:rPr>
              <a:t>where</a:t>
            </a:r>
            <a:r>
              <a:rPr lang="en-US" sz="2000" dirty="0">
                <a:latin typeface="Helvetica"/>
                <a:cs typeface="Helvetica"/>
              </a:rPr>
              <a:t> people smoke. Smokers and non-smokers have rights, but the rights of non-smokers (the majority) to breathe clean air, take precedent over those of smokers.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endParaRPr lang="en-US" sz="2000" dirty="0"/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solidFill>
                  <a:schemeClr val="accent6"/>
                </a:solidFill>
              </a:rPr>
              <a:t>Time commitment to enforce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latin typeface="Helvetica"/>
                <a:cs typeface="Helvetica"/>
              </a:rPr>
              <a:t>Initial commitment will reduce once ‘smokefree culture’ is achieved. Using peer led approaches can support enforcement.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endParaRPr lang="en-US" sz="2000" dirty="0"/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solidFill>
                  <a:schemeClr val="accent6"/>
                </a:solidFill>
              </a:rPr>
              <a:t>Withdrawal symptoms may be experienced by smokers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r>
              <a:rPr lang="en-US" sz="2000" dirty="0">
                <a:latin typeface="Helvetica"/>
                <a:cs typeface="Helvetica"/>
              </a:rPr>
              <a:t>Support is available from </a:t>
            </a:r>
            <a:r>
              <a:rPr lang="en-US" sz="2000" dirty="0">
                <a:latin typeface="Helvetica"/>
                <a:cs typeface="Helvetica"/>
                <a:hlinkClick r:id="rId3"/>
              </a:rPr>
              <a:t>www.smokefreehampshire.co.uk</a:t>
            </a:r>
            <a:r>
              <a:rPr lang="en-US" sz="2000" dirty="0">
                <a:latin typeface="Helvetica"/>
                <a:cs typeface="Helvetica"/>
              </a:rPr>
              <a:t>. Be understanding of those who have nicotine addiction.</a:t>
            </a:r>
          </a:p>
          <a:p>
            <a:pPr marL="0" indent="0">
              <a:lnSpc>
                <a:spcPct val="110000"/>
              </a:lnSpc>
              <a:spcBef>
                <a:spcPts val="576"/>
              </a:spcBef>
              <a:buNone/>
            </a:pPr>
            <a:r>
              <a:rPr lang="en-GB" sz="2000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016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What are the next steps?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Identify a Smokefree Champion. Allow them time and SLT support.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Have a small working group (include students, staff, SLT etc.)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Review current issues, existing smoking areas and gain insight from students.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Consult/survey about changes to the </a:t>
            </a:r>
            <a:r>
              <a:rPr lang="en-US" sz="2000">
                <a:latin typeface="Helvetica"/>
                <a:cs typeface="Helvetica"/>
              </a:rPr>
              <a:t>policy.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Draft a policy (templates available).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Evaluate policy.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Get policy signed off. Communicate policy and give notice to all. Provide offer of support.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Implement policy.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Evaluate effectiveness, outcomes and review.</a:t>
            </a:r>
            <a:endParaRPr lang="en-US" sz="2000" dirty="0">
              <a:cs typeface="Helvetic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000" dirty="0">
                <a:latin typeface="Helvetica"/>
                <a:cs typeface="Helvetica"/>
              </a:rPr>
              <a:t>Smokefree Champion to slowly build in other aspects of the whole setting’s approach to college e.g. support for campaigns, engagement with parents, etc. </a:t>
            </a:r>
          </a:p>
          <a:p>
            <a:pPr marL="0" indent="0">
              <a:lnSpc>
                <a:spcPct val="90000"/>
              </a:lnSpc>
              <a:spcBef>
                <a:spcPts val="576"/>
              </a:spcBef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6963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CMADOCID-622055444-95044</_dlc_DocId>
    <_dlc_DocIdUrl xmlns="94a50df7-253c-4c60-8332-2ed5ae23abd5">
      <Url>https://hants.sharepoint.com/sites/CMA/_layouts/15/DocIdRedir.aspx?ID=CMADOCID-622055444-95044</Url>
      <Description>CMADOCID-622055444-95044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E4A490-174A-4D09-9139-E191ABE834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33B81-5D55-4357-B434-1618AA0FEB41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c5dbf80e-f509-45f6-9fe5-406e3eefabbb"/>
    <ds:schemaRef ds:uri="http://schemas.openxmlformats.org/package/2006/metadata/core-properties"/>
    <ds:schemaRef ds:uri="56b13485-ef72-40c3-95d5-20484a6d0217"/>
    <ds:schemaRef ds:uri="94a50df7-253c-4c60-8332-2ed5ae23abd5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739</Words>
  <Application>Microsoft Office PowerPoint</Application>
  <PresentationFormat>Widescreen</PresentationFormat>
  <Paragraphs>80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 ‘whole settings’ approach to smoking in college</vt:lpstr>
      <vt:lpstr>Why is preventing smoking in college important?</vt:lpstr>
      <vt:lpstr>A ‘whole setting’ approach to smoking</vt:lpstr>
      <vt:lpstr>What is included in the whole setting approach?</vt:lpstr>
      <vt:lpstr>Benefits of a completely smokefree college site</vt:lpstr>
      <vt:lpstr>Challenges of going completely smokefree</vt:lpstr>
      <vt:lpstr>Suggestions for coping with challenges</vt:lpstr>
      <vt:lpstr>Suggestions for coping with challenges</vt:lpstr>
      <vt:lpstr>What are the next steps?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Cotton, Sophie</cp:lastModifiedBy>
  <cp:revision>89</cp:revision>
  <dcterms:created xsi:type="dcterms:W3CDTF">2018-05-14T09:57:54Z</dcterms:created>
  <dcterms:modified xsi:type="dcterms:W3CDTF">2025-08-15T08:07:14Z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e7e0de37-3269-4959-963b-63ff29e8d882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