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07D687-6E27-3EB1-2A79-412A5D5D2637}" v="15" dt="2025-01-28T11:30:10.149"/>
    <p1510:client id="{DC321FDB-A7D3-01B9-BF42-A276DE477AE3}" v="70" dt="2025-01-28T16:27:41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94422" autoAdjust="0"/>
  </p:normalViewPr>
  <p:slideViewPr>
    <p:cSldViewPr snapToGrid="0">
      <p:cViewPr varScale="1">
        <p:scale>
          <a:sx n="116" d="100"/>
          <a:sy n="116" d="100"/>
        </p:scale>
        <p:origin x="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95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effectLst/>
                <a:latin typeface="Helvetica" pitchFamily="2" charset="0"/>
              </a:rPr>
              <a:t>Other forms of tobacco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F4B7-5BBF-E890-0C3F-D754873E2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effect does shisha have on health?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506D5-B0E0-681E-5F3E-DAB606186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smoke from shisha contains cancer causing toxins. Although it is cooled by the water, it is </a:t>
            </a:r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not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filtered.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Because the smoke passes through the water and is cooler, people use shisha for much longer periods than smoking - this causes even more damage to the body.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 one session (20-80 mins) a person can inhale the same amount of smoke as 100 cigarettes.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Nicotine in shisha is as addictive as in a cigarette.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charcoals in shisha add additional toxins to the body.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Carbon monoxide and other chemicals from shisha put the user more at risk of heart disease.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There is a risk of spreading infection through the use of uncleansed pipes and equipment e.g. tuberculosis.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There is a risk to other people of 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from shisha.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7427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F4DA1602-E03A-443C-E5EE-B05A6093A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860870"/>
            <a:ext cx="4367212" cy="291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B218B4-9FC0-F481-D231-F3CC8D8DB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Who uses smokeless tobacco?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30171-32CB-A93A-5EA9-802A46DE3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82695"/>
            <a:ext cx="8636000" cy="18342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Smokeless tobacco has been around </a:t>
            </a:r>
            <a:r>
              <a:rPr lang="en-GB" sz="2000" dirty="0">
                <a:solidFill>
                  <a:srgbClr val="000000"/>
                </a:solidFill>
                <a:latin typeface="Helvetica"/>
                <a:cs typeface="Helvetica"/>
              </a:rPr>
              <a:t>for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 long time. Native people in North and South America used to chew tobacco.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It has been particularly popular in American culture with baseball players who chew it on the field.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 the UK, it is most popular with South Asian </a:t>
            </a:r>
            <a:r>
              <a:rPr lang="en-GB" sz="2000" dirty="0">
                <a:solidFill>
                  <a:srgbClr val="000000"/>
                </a:solidFill>
                <a:latin typeface="Helvetica"/>
                <a:cs typeface="Helvetica"/>
              </a:rPr>
              <a:t>communities.</a:t>
            </a:r>
            <a:endParaRPr lang="en-US" sz="20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6625F0-0294-E277-9E25-B83904D7F522}"/>
              </a:ext>
            </a:extLst>
          </p:cNvPr>
          <p:cNvSpPr txBox="1">
            <a:spLocks/>
          </p:cNvSpPr>
          <p:nvPr/>
        </p:nvSpPr>
        <p:spPr>
          <a:xfrm>
            <a:off x="609600" y="3471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Why do people use smokeless tobacco?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A73A288-8D74-88DA-B2BE-35069F152529}"/>
              </a:ext>
            </a:extLst>
          </p:cNvPr>
          <p:cNvSpPr txBox="1">
            <a:spLocks/>
          </p:cNvSpPr>
          <p:nvPr/>
        </p:nvSpPr>
        <p:spPr>
          <a:xfrm>
            <a:off x="609600" y="4579153"/>
            <a:ext cx="10972800" cy="15934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Some people prefer the fact that it does not create smoke, i.e. it is more discreet.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Some people believe that it is safer than smoking.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For some it is a cultural tradition</a:t>
            </a:r>
            <a:r>
              <a:rPr lang="en-GB" sz="20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93106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31784-F3A3-CE6E-FF94-DBC72EF1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Who uses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shisha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?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89ED-EB4A-9CC3-2406-68AECD112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1691011"/>
          </a:xfrm>
        </p:spPr>
        <p:txBody>
          <a:bodyPr>
            <a:normAutofit lnSpcReduction="100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Shisha pipes originated in Persian communities.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Shisha is more commonly used by people from mixed/multiple ethnic groups and Asian/Asian British.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51A88C-0130-C1BE-E7C7-B786383692EB}"/>
              </a:ext>
            </a:extLst>
          </p:cNvPr>
          <p:cNvSpPr txBox="1">
            <a:spLocks/>
          </p:cNvSpPr>
          <p:nvPr/>
        </p:nvSpPr>
        <p:spPr>
          <a:xfrm>
            <a:off x="609600" y="318198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Why do people use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shisha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? 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742085-F2E2-CD5D-77FB-5E5EE93C4BC8}"/>
              </a:ext>
            </a:extLst>
          </p:cNvPr>
          <p:cNvSpPr txBox="1">
            <a:spLocks/>
          </p:cNvSpPr>
          <p:nvPr/>
        </p:nvSpPr>
        <p:spPr>
          <a:xfrm>
            <a:off x="609600" y="4290039"/>
            <a:ext cx="10972800" cy="16910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People perceive it as being less harmful than smoking. People falsely think that the water in the pipe ‘filters’ the smoke.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It is seen as a social activity. 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2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BBD4-D9D1-718A-6F5A-313E8EF12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Activity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2EB0-F432-1586-A0A5-F05E62B8C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82695"/>
            <a:ext cx="9958466" cy="47851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You are a journalist for a local paper. A new shisha café has just opened in your town. Write an engaging report on the impact that this might have on the town.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marL="0" indent="0" algn="l" rtl="0" fontAlgn="base">
              <a:buNone/>
            </a:pP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GB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Remember to: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 what shisha is to the reader.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Consider who might be attracted to the venue.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Explain how it will 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affect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the town in the short and long term.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Tell people where they can get more information.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CDE08610-4BEB-763F-5B55-8E00BFA9B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77707">
            <a:off x="9141328" y="1942812"/>
            <a:ext cx="4456501" cy="297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72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952881"/>
          </a:xfrm>
        </p:spPr>
        <p:txBody>
          <a:bodyPr>
            <a:normAutofit/>
          </a:bodyPr>
          <a:lstStyle/>
          <a:p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help you understand about other forms of tobacco and their impact on health and communities.</a:t>
            </a:r>
            <a:endParaRPr lang="en-GB" sz="2800" dirty="0"/>
          </a:p>
          <a:p>
            <a:endParaRPr lang="en-GB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52569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633752"/>
            <a:ext cx="10972800" cy="19738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Give examples of how tobacco is sometimes used (other than in cigarettes) and explain impact on health.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b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Explain why people use other forms of tobacco and be able to write a persuasive argument about their impact on communities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5DC6-F19A-CC8D-6E63-3AB91592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Cigarettes are made of tobacco leaves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926F4-1C22-E6CE-401E-5E7DCEA94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2100" y="1629311"/>
            <a:ext cx="4940300" cy="3497777"/>
          </a:xfrm>
        </p:spPr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Tobacco is grown in places all over the world. The top 5 producers are: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China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India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Brazil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United States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Malawi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746AF88-8AF6-EEF9-3E8A-C909ED2AC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18593"/>
            <a:ext cx="5486400" cy="3659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2A7241-4FF5-1573-3C11-E241813A0858}"/>
              </a:ext>
            </a:extLst>
          </p:cNvPr>
          <p:cNvSpPr txBox="1">
            <a:spLocks/>
          </p:cNvSpPr>
          <p:nvPr/>
        </p:nvSpPr>
        <p:spPr>
          <a:xfrm>
            <a:off x="609600" y="5465220"/>
            <a:ext cx="10847942" cy="499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Font typeface="Arial" panose="020B0604020202020204" pitchFamily="34" charset="0"/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Tobacco leaves contain nicotine which is the addictive part of a cigarette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04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5E53C-E00B-23B8-41BE-1C6F87925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83" y="2490790"/>
            <a:ext cx="10891433" cy="1876419"/>
          </a:xfrm>
        </p:spPr>
        <p:txBody>
          <a:bodyPr>
            <a:noAutofit/>
          </a:bodyPr>
          <a:lstStyle/>
          <a:p>
            <a:r>
              <a:rPr lang="en-GB" sz="5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Can you think of any other ways that people use tobacco?</a:t>
            </a:r>
            <a:endParaRPr lang="en-US" sz="540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97538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2BE5-CABC-6977-5E7C-C08DD66E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Smokeless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58A9A-9E86-ABB5-6209-13F968C2C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192355"/>
            <a:ext cx="5262390" cy="37701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Snuff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– A fine grain tobacco that comes in teabag-like pouches that people pinch and put between their gum and lip. Sometimes people stuff it up their nose.</a:t>
            </a:r>
            <a:r>
              <a:rPr lang="en-GB" sz="1800" dirty="0">
                <a:solidFill>
                  <a:srgbClr val="000000"/>
                </a:solidFill>
                <a:latin typeface="Helvetica"/>
                <a:cs typeface="Helvetica"/>
              </a:rPr>
              <a:t> You may also hear this being called 'Snus'.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513C0-AF53-DDFE-D413-B62E8226B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192355"/>
            <a:ext cx="5185272" cy="37701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Chewing tobacco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– </a:t>
            </a:r>
            <a:r>
              <a:rPr lang="en-GB" sz="1800" dirty="0">
                <a:solidFill>
                  <a:srgbClr val="000000"/>
                </a:solidFill>
                <a:latin typeface="Helvetica"/>
                <a:cs typeface="Helvetica"/>
              </a:rPr>
              <a:t>Shredded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or twisted tobacco</a:t>
            </a:r>
            <a:r>
              <a:rPr lang="en-GB" sz="1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or tobacco in a brick that is put at the side of the gum.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9175AD-3239-C32A-FA6C-787389E68453}"/>
              </a:ext>
            </a:extLst>
          </p:cNvPr>
          <p:cNvSpPr txBox="1"/>
          <p:nvPr/>
        </p:nvSpPr>
        <p:spPr>
          <a:xfrm>
            <a:off x="609600" y="1417638"/>
            <a:ext cx="10671672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There are two main types of </a:t>
            </a:r>
            <a:r>
              <a:rPr lang="en-GB" sz="2400" dirty="0">
                <a:solidFill>
                  <a:srgbClr val="000000"/>
                </a:solidFill>
                <a:latin typeface="Helvetica"/>
                <a:cs typeface="Helvetica"/>
              </a:rPr>
              <a:t>smokeless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tobacco - snuff and chewing tobacco</a:t>
            </a:r>
            <a:r>
              <a:rPr lang="en-GB" sz="24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400" dirty="0">
              <a:latin typeface="Helvetica"/>
              <a:cs typeface="Helvetica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B589558-A546-7F91-019B-1BF46F6C5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38" y="3731712"/>
            <a:ext cx="3353810" cy="222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B9DCBC6B-390B-5DBB-07F0-7C32EFA89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410" y="3291891"/>
            <a:ext cx="3551399" cy="2669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92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11C49-0570-2247-6372-6E9471C96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does smokeless tobacco work?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D25B7-6FD3-538D-0EFF-E4183CEAC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tobacco is held in the mouth or nostril. This area has lots of very fine blood vessels close to the surface.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When it softens, the nicotine in the tobacco is slowly absorbed into the bloodstream.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 nicotine is delivered through the bloodstream to the brain with similar effects to smoking (although this delivery method is 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slower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acting than smoking).</a:t>
            </a:r>
            <a:endParaRPr lang="en-US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7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4A36C-01AC-8B3F-24A3-210F0128F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Health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risks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of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smokeless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A7DD-E2E9-9A54-7FA5-85CFCF2F9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People who use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smokeless</a:t>
            </a:r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 tobacco will still become addicted to nicotine.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Smokeless</a:t>
            </a:r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 tobacco contains many harmful chemicals that are found in cigarettes.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Cancers linked to smokeless tobacco </a:t>
            </a:r>
            <a:r>
              <a:rPr lang="en-GB" b="0" i="0" u="none" strike="noStrike">
                <a:solidFill>
                  <a:srgbClr val="000000"/>
                </a:solidFill>
                <a:effectLst/>
                <a:latin typeface="Helvetica"/>
                <a:cs typeface="Helvetica"/>
              </a:rPr>
              <a:t>include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mouth, tongue, cheek and lip cancer. Use is also linked to cancer of the oesophagus (swallowing tube) and pancreatic cancer.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Smokeless tobacco causes tooth loss, staining and bad breath.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There is an increased risk of heart disease and stroke in people who use smokeless tobacco. 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660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165F1-AAE7-98FA-A813-2ABD0C11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Shisha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14610-9F34-F780-C394-CB785A0DC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0" y="1507314"/>
            <a:ext cx="5930900" cy="41291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Sometimes referred to as a waterpipe or hookah.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Often found in places like Turkey and Egypt.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Shisha cafés exist all over the UK.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Is different from a bong which is used for drugs.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It's completely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legal to purchase the equipment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although it is illegal to sell the tobacco to someone under 18. </a:t>
            </a:r>
            <a:endParaRPr lang="en-US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0BCE7B9-C1F9-4DC7-3FFE-3F9AA1BF4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82695"/>
            <a:ext cx="4597400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55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C04CD-263E-69B1-FA06-1A0804E69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73124-B9BA-E95D-31B2-8DBA78F4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does shisha work? 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A2045-25EC-7F75-59ED-FD8A01BEE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0" y="1616842"/>
            <a:ext cx="5930900" cy="412910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Hot charcoal is added to the bowl at the top of the pipe along with sticky flavoured tobacco.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As someone sucks the pipe, oxygen is drawn through the coals and tobacco, increasing the heat. The smoke created is drawn down through the water in the bottom.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fontAlgn="base"/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As the smoke rises back out of the water it is inhaled through the pipe into the mouth. 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804A601-5190-2DCF-F1C0-238F6A0E2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82695"/>
            <a:ext cx="4597400" cy="459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400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CMADOCID-622055444-95006</_dlc_DocId>
    <_dlc_DocIdUrl xmlns="94a50df7-253c-4c60-8332-2ed5ae23abd5">
      <Url>https://hants.sharepoint.com/sites/CMA/_layouts/15/DocIdRedir.aspx?ID=CMADOCID-622055444-95006</Url>
      <Description>CMADOCID-622055444-95006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FBDE88-1A03-400A-A50A-447FE81516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7C33B81-5D55-4357-B434-1618AA0FEB41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c5dbf80e-f509-45f6-9fe5-406e3eefabbb"/>
    <ds:schemaRef ds:uri="56b13485-ef72-40c3-95d5-20484a6d0217"/>
    <ds:schemaRef ds:uri="http://purl.org/dc/elements/1.1/"/>
    <ds:schemaRef ds:uri="http://purl.org/dc/dcmitype/"/>
    <ds:schemaRef ds:uri="http://purl.org/dc/terms/"/>
    <ds:schemaRef ds:uri="94a50df7-253c-4c60-8332-2ed5ae23abd5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891</Words>
  <Application>Microsoft Office PowerPoint</Application>
  <PresentationFormat>Widescreen</PresentationFormat>
  <Paragraphs>78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Other forms of tobacco</vt:lpstr>
      <vt:lpstr>Purpose of session</vt:lpstr>
      <vt:lpstr>Cigarettes are made of tobacco leaves</vt:lpstr>
      <vt:lpstr>Can you think of any other ways that people use tobacco?</vt:lpstr>
      <vt:lpstr>Smokeless tobacco</vt:lpstr>
      <vt:lpstr>How does smokeless tobacco work?</vt:lpstr>
      <vt:lpstr>Health risks of smokeless tobacco</vt:lpstr>
      <vt:lpstr>Shisha</vt:lpstr>
      <vt:lpstr>How does shisha work? ​</vt:lpstr>
      <vt:lpstr>What effect does shisha have on health?</vt:lpstr>
      <vt:lpstr>Who uses smokeless tobacco?</vt:lpstr>
      <vt:lpstr>Who uses shisha?</vt:lpstr>
      <vt:lpstr>Activity​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69</cp:revision>
  <dcterms:created xsi:type="dcterms:W3CDTF">2018-05-14T09:57:54Z</dcterms:created>
  <dcterms:modified xsi:type="dcterms:W3CDTF">2025-08-14T14:49:45Z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b2bbccaa-1b94-4608-9beb-04b42dfe76d4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