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5"/>
  </p:notesMasterIdLst>
  <p:handoutMasterIdLst>
    <p:handoutMasterId r:id="rId26"/>
  </p:handoutMasterIdLst>
  <p:sldIdLst>
    <p:sldId id="268" r:id="rId6"/>
    <p:sldId id="269" r:id="rId7"/>
    <p:sldId id="287" r:id="rId8"/>
    <p:sldId id="288" r:id="rId9"/>
    <p:sldId id="271" r:id="rId10"/>
    <p:sldId id="270"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28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74AC"/>
    <a:srgbClr val="00A3B4"/>
    <a:srgbClr val="F79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72E159-0F21-4E39-9A9A-4B82B593AC87}" v="32" dt="2025-06-06T14:11:09.788"/>
    <p1510:client id="{DB2802EB-6035-983D-6590-C7A91C7055EF}" v="1002" dt="2025-06-06T14:50:30.2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65" autoAdjust="0"/>
    <p:restoredTop sz="94422" autoAdjust="0"/>
  </p:normalViewPr>
  <p:slideViewPr>
    <p:cSldViewPr snapToGrid="0">
      <p:cViewPr varScale="1">
        <p:scale>
          <a:sx n="116" d="100"/>
          <a:sy n="116" d="100"/>
        </p:scale>
        <p:origin x="784" y="19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7" d="100"/>
          <a:sy n="97" d="100"/>
        </p:scale>
        <p:origin x="3120" y="2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0025B0-B379-1004-120F-291B3900F14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7476209-312B-5D69-638F-4AF2D2D8081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DFB422-4992-3349-9D1A-0DF13A5ACED1}" type="datetimeFigureOut">
              <a:rPr lang="en-US" smtClean="0"/>
              <a:t>8/14/2025</a:t>
            </a:fld>
            <a:endParaRPr lang="en-US"/>
          </a:p>
        </p:txBody>
      </p:sp>
      <p:sp>
        <p:nvSpPr>
          <p:cNvPr id="4" name="Footer Placeholder 3">
            <a:extLst>
              <a:ext uri="{FF2B5EF4-FFF2-40B4-BE49-F238E27FC236}">
                <a16:creationId xmlns:a16="http://schemas.microsoft.com/office/drawing/2014/main" id="{645A6EE3-0809-668D-99D8-40AD31735A5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88AF9AB-5C8D-8B44-77A3-DD299629705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F801E97-F75B-E84E-B071-BDBB79EC6F19}" type="slidenum">
              <a:rPr lang="en-US" smtClean="0"/>
              <a:t>‹#›</a:t>
            </a:fld>
            <a:endParaRPr lang="en-US"/>
          </a:p>
        </p:txBody>
      </p:sp>
    </p:spTree>
    <p:extLst>
      <p:ext uri="{BB962C8B-B14F-4D97-AF65-F5344CB8AC3E}">
        <p14:creationId xmlns:p14="http://schemas.microsoft.com/office/powerpoint/2010/main" val="781842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143333-7D64-4D5D-91DA-3A726FEE3CA5}" type="datetimeFigureOut">
              <a:rPr lang="en-GB" smtClean="0"/>
              <a:t>14/08/2025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A152DE-66F8-4F3D-90C1-9FA2C90F4C59}" type="slidenum">
              <a:rPr lang="en-GB" smtClean="0"/>
              <a:t>‹#›</a:t>
            </a:fld>
            <a:endParaRPr lang="en-GB"/>
          </a:p>
        </p:txBody>
      </p:sp>
    </p:spTree>
    <p:extLst>
      <p:ext uri="{BB962C8B-B14F-4D97-AF65-F5344CB8AC3E}">
        <p14:creationId xmlns:p14="http://schemas.microsoft.com/office/powerpoint/2010/main" val="1344457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A152DE-66F8-4F3D-90C1-9FA2C90F4C59}" type="slidenum">
              <a:rPr lang="en-GB" smtClean="0"/>
              <a:t>2</a:t>
            </a:fld>
            <a:endParaRPr lang="en-GB"/>
          </a:p>
        </p:txBody>
      </p:sp>
    </p:spTree>
    <p:extLst>
      <p:ext uri="{BB962C8B-B14F-4D97-AF65-F5344CB8AC3E}">
        <p14:creationId xmlns:p14="http://schemas.microsoft.com/office/powerpoint/2010/main" val="2967892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2ECD8-7BCB-4FC2-2C8B-88B08C4AB5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308306-B326-989C-F51C-83AE3F6BB0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2FC782-2CB8-8A52-938E-C8303316D0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FD8733-003D-BA1A-7CC5-133D8948F2FA}"/>
              </a:ext>
            </a:extLst>
          </p:cNvPr>
          <p:cNvSpPr>
            <a:spLocks noGrp="1"/>
          </p:cNvSpPr>
          <p:nvPr>
            <p:ph type="sldNum" sz="quarter" idx="5"/>
          </p:nvPr>
        </p:nvSpPr>
        <p:spPr/>
        <p:txBody>
          <a:bodyPr/>
          <a:lstStyle/>
          <a:p>
            <a:fld id="{42A152DE-66F8-4F3D-90C1-9FA2C90F4C59}" type="slidenum">
              <a:rPr lang="en-GB" smtClean="0"/>
              <a:t>3</a:t>
            </a:fld>
            <a:endParaRPr lang="en-GB"/>
          </a:p>
        </p:txBody>
      </p:sp>
    </p:spTree>
    <p:extLst>
      <p:ext uri="{BB962C8B-B14F-4D97-AF65-F5344CB8AC3E}">
        <p14:creationId xmlns:p14="http://schemas.microsoft.com/office/powerpoint/2010/main" val="2230508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A1E4E-7B4F-DD67-FA08-E21936F162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9D8DAA-004E-0B72-C6B3-05FF4E4E6E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D2BCDF-1FA4-BDE9-1359-939F52BDC6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94A4E4-C173-18D2-92DF-C757B4E38AB4}"/>
              </a:ext>
            </a:extLst>
          </p:cNvPr>
          <p:cNvSpPr>
            <a:spLocks noGrp="1"/>
          </p:cNvSpPr>
          <p:nvPr>
            <p:ph type="sldNum" sz="quarter" idx="5"/>
          </p:nvPr>
        </p:nvSpPr>
        <p:spPr/>
        <p:txBody>
          <a:bodyPr/>
          <a:lstStyle/>
          <a:p>
            <a:fld id="{42A152DE-66F8-4F3D-90C1-9FA2C90F4C59}" type="slidenum">
              <a:rPr lang="en-GB" smtClean="0"/>
              <a:t>4</a:t>
            </a:fld>
            <a:endParaRPr lang="en-GB"/>
          </a:p>
        </p:txBody>
      </p:sp>
    </p:spTree>
    <p:extLst>
      <p:ext uri="{BB962C8B-B14F-4D97-AF65-F5344CB8AC3E}">
        <p14:creationId xmlns:p14="http://schemas.microsoft.com/office/powerpoint/2010/main" val="1762107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E2BDC-6DB1-41A0-8E17-8A774E2E33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D0BC77-CEF6-A7C8-1C29-4EA943CC08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7D30AD-741C-2AC0-FBAD-1FD2DEBD9F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A2E36E-CD69-F6CA-83A5-90A946313B46}"/>
              </a:ext>
            </a:extLst>
          </p:cNvPr>
          <p:cNvSpPr>
            <a:spLocks noGrp="1"/>
          </p:cNvSpPr>
          <p:nvPr>
            <p:ph type="sldNum" sz="quarter" idx="5"/>
          </p:nvPr>
        </p:nvSpPr>
        <p:spPr/>
        <p:txBody>
          <a:bodyPr/>
          <a:lstStyle/>
          <a:p>
            <a:fld id="{42A152DE-66F8-4F3D-90C1-9FA2C90F4C59}" type="slidenum">
              <a:rPr lang="en-GB" smtClean="0"/>
              <a:t>14</a:t>
            </a:fld>
            <a:endParaRPr lang="en-GB"/>
          </a:p>
        </p:txBody>
      </p:sp>
    </p:spTree>
    <p:extLst>
      <p:ext uri="{BB962C8B-B14F-4D97-AF65-F5344CB8AC3E}">
        <p14:creationId xmlns:p14="http://schemas.microsoft.com/office/powerpoint/2010/main" val="2713850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C5029-836F-5067-1509-BF912D4870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DEA178-179F-B44E-17EE-71EA25CC9D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EFE378-4B98-6D7A-C61D-02534D1AC1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8B41FE-F044-53D9-39B7-0EA3A25C8333}"/>
              </a:ext>
            </a:extLst>
          </p:cNvPr>
          <p:cNvSpPr>
            <a:spLocks noGrp="1"/>
          </p:cNvSpPr>
          <p:nvPr>
            <p:ph type="sldNum" sz="quarter" idx="5"/>
          </p:nvPr>
        </p:nvSpPr>
        <p:spPr/>
        <p:txBody>
          <a:bodyPr/>
          <a:lstStyle/>
          <a:p>
            <a:fld id="{42A152DE-66F8-4F3D-90C1-9FA2C90F4C59}" type="slidenum">
              <a:rPr lang="en-GB" smtClean="0"/>
              <a:t>15</a:t>
            </a:fld>
            <a:endParaRPr lang="en-GB"/>
          </a:p>
        </p:txBody>
      </p:sp>
    </p:spTree>
    <p:extLst>
      <p:ext uri="{BB962C8B-B14F-4D97-AF65-F5344CB8AC3E}">
        <p14:creationId xmlns:p14="http://schemas.microsoft.com/office/powerpoint/2010/main" val="2716094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B3689-9EF0-B4A1-D851-FABB2F73B5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769E39-B03E-0EED-AFE8-D3037E7BE6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8F3815-1AD5-B29E-858D-D4EEF3502F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0347CC-53FE-49A7-3E95-61D84268DD0F}"/>
              </a:ext>
            </a:extLst>
          </p:cNvPr>
          <p:cNvSpPr>
            <a:spLocks noGrp="1"/>
          </p:cNvSpPr>
          <p:nvPr>
            <p:ph type="sldNum" sz="quarter" idx="5"/>
          </p:nvPr>
        </p:nvSpPr>
        <p:spPr/>
        <p:txBody>
          <a:bodyPr/>
          <a:lstStyle/>
          <a:p>
            <a:fld id="{42A152DE-66F8-4F3D-90C1-9FA2C90F4C59}" type="slidenum">
              <a:rPr lang="en-GB" smtClean="0"/>
              <a:t>16</a:t>
            </a:fld>
            <a:endParaRPr lang="en-GB"/>
          </a:p>
        </p:txBody>
      </p:sp>
    </p:spTree>
    <p:extLst>
      <p:ext uri="{BB962C8B-B14F-4D97-AF65-F5344CB8AC3E}">
        <p14:creationId xmlns:p14="http://schemas.microsoft.com/office/powerpoint/2010/main" val="26226363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53187"/>
            <a:ext cx="10363200" cy="995082"/>
          </a:xfrm>
        </p:spPr>
        <p:txBody>
          <a:bodyPr>
            <a:normAutofit/>
          </a:bodyPr>
          <a:lstStyle>
            <a:lvl1pPr algn="ctr">
              <a:defRPr sz="4800" baseline="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828800" y="3176867"/>
            <a:ext cx="8534400" cy="504266"/>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322613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a:xfrm>
            <a:off x="609600" y="1382695"/>
            <a:ext cx="10972800" cy="4785136"/>
          </a:xfrm>
        </p:spPr>
        <p:txBody>
          <a:bodyPr/>
          <a:lstStyle>
            <a:lvl1pPr>
              <a:defRPr sz="2400"/>
            </a:lvl1pPr>
            <a:lvl2pPr>
              <a:defRPr sz="2000"/>
            </a:lvl2pPr>
            <a:lvl3pPr>
              <a:defRPr sz="1800"/>
            </a:lvl3pPr>
            <a:lvl4pPr>
              <a:defRPr sz="16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8"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321667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44924" y="1913383"/>
            <a:ext cx="11399520" cy="1125682"/>
          </a:xfrm>
        </p:spPr>
        <p:txBody>
          <a:bodyPr anchor="t"/>
          <a:lstStyle>
            <a:lvl1pPr algn="ctr">
              <a:defRPr sz="4000" b="0" cap="none"/>
            </a:lvl1pPr>
          </a:lstStyle>
          <a:p>
            <a:r>
              <a:rPr lang="en-US" dirty="0"/>
              <a:t>Click to edit master title style</a:t>
            </a:r>
            <a:endParaRPr lang="en-GB" dirty="0"/>
          </a:p>
        </p:txBody>
      </p:sp>
      <p:sp>
        <p:nvSpPr>
          <p:cNvPr id="3" name="Text Placeholder 2"/>
          <p:cNvSpPr>
            <a:spLocks noGrp="1"/>
          </p:cNvSpPr>
          <p:nvPr>
            <p:ph type="body" idx="1"/>
          </p:nvPr>
        </p:nvSpPr>
        <p:spPr>
          <a:xfrm>
            <a:off x="1837765" y="2897842"/>
            <a:ext cx="8525436" cy="587935"/>
          </a:xfrm>
        </p:spPr>
        <p:txBody>
          <a:bodyPr anchor="b">
            <a:normAutofit/>
          </a:bodyPr>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8"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288037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383031"/>
            <a:ext cx="5384800" cy="4777740"/>
          </a:xfrm>
        </p:spPr>
        <p:txBody>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97600" y="1383031"/>
            <a:ext cx="5384800" cy="4777740"/>
          </a:xfrm>
        </p:spPr>
        <p:txBody>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9"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515078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6"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11778679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09600" y="1373903"/>
            <a:ext cx="10972800" cy="49785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7721600" y="5949281"/>
            <a:ext cx="3860800" cy="365125"/>
          </a:xfrm>
          <a:prstGeom prst="rect">
            <a:avLst/>
          </a:prstGeom>
        </p:spPr>
        <p:txBody>
          <a:bodyPr vert="horz" lIns="91440" tIns="45720" rIns="91440" bIns="45720" rtlCol="0" anchor="ctr"/>
          <a:lstStyle>
            <a:lvl1pPr algn="r">
              <a:defRPr sz="1200">
                <a:solidFill>
                  <a:schemeClr val="bg1">
                    <a:lumMod val="50000"/>
                  </a:schemeClr>
                </a:solidFill>
                <a:latin typeface="Helvetica" pitchFamily="2" charset="0"/>
              </a:defRPr>
            </a:lvl1pPr>
          </a:lstStyle>
          <a:p>
            <a:r>
              <a:rPr lang="en-GB" dirty="0"/>
              <a:t>Produced May 2018</a:t>
            </a:r>
          </a:p>
        </p:txBody>
      </p:sp>
      <p:sp>
        <p:nvSpPr>
          <p:cNvPr id="6" name="Slide Number Placeholder 5"/>
          <p:cNvSpPr>
            <a:spLocks noGrp="1"/>
          </p:cNvSpPr>
          <p:nvPr>
            <p:ph type="sldNum" sz="quarter" idx="4"/>
          </p:nvPr>
        </p:nvSpPr>
        <p:spPr>
          <a:xfrm>
            <a:off x="8737600" y="6401501"/>
            <a:ext cx="2844800" cy="365125"/>
          </a:xfrm>
          <a:prstGeom prst="rect">
            <a:avLst/>
          </a:prstGeom>
        </p:spPr>
        <p:txBody>
          <a:bodyPr vert="horz" lIns="91440" tIns="45720" rIns="91440" bIns="45720" rtlCol="0" anchor="ctr"/>
          <a:lstStyle>
            <a:lvl1pPr algn="r">
              <a:defRPr sz="1200">
                <a:solidFill>
                  <a:schemeClr val="bg1"/>
                </a:solidFill>
                <a:latin typeface="Helvetica" pitchFamily="2" charset="0"/>
              </a:defRPr>
            </a:lvl1pPr>
          </a:lstStyle>
          <a:p>
            <a:fld id="{6F89239F-63E3-4302-8CAA-98453C3C67E9}" type="slidenum">
              <a:rPr lang="en-GB" smtClean="0"/>
              <a:pPr/>
              <a:t>‹#›</a:t>
            </a:fld>
            <a:endParaRPr lang="en-GB" dirty="0"/>
          </a:p>
        </p:txBody>
      </p:sp>
    </p:spTree>
    <p:extLst>
      <p:ext uri="{BB962C8B-B14F-4D97-AF65-F5344CB8AC3E}">
        <p14:creationId xmlns:p14="http://schemas.microsoft.com/office/powerpoint/2010/main" val="2449691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5" r:id="rId5"/>
  </p:sldLayoutIdLst>
  <p:txStyles>
    <p:titleStyle>
      <a:lvl1pPr algn="l" defTabSz="914400" rtl="0" eaLnBrk="1" latinLnBrk="0" hangingPunct="1">
        <a:spcBef>
          <a:spcPct val="0"/>
        </a:spcBef>
        <a:buNone/>
        <a:defRPr sz="4000" kern="1200">
          <a:solidFill>
            <a:schemeClr val="accent6"/>
          </a:solidFill>
          <a:latin typeface="Helvetica" pitchFamily="2"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Helvetica" pitchFamily="2"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Helvetica" pitchFamily="2"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Helvetica" pitchFamily="2"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Helvetica" pitchFamily="2"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400" kern="1200">
          <a:solidFill>
            <a:schemeClr val="tx1"/>
          </a:solidFill>
          <a:latin typeface="Helvetica" pitchFamily="2"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terialfocus.org.uk/?press-releases=one-million-single-use-vapes-thrown-away-every-week-contributing-to-the-growing-e-waste-challenge-in-the-u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talktofrank.com/" TargetMode="External"/><Relationship Id="rId2" Type="http://schemas.openxmlformats.org/officeDocument/2006/relationships/hyperlink" Target="https://smokefreehampshire.co.uk/" TargetMode="External"/><Relationship Id="rId1" Type="http://schemas.openxmlformats.org/officeDocument/2006/relationships/slideLayout" Target="../slideLayouts/slideLayout2.xml"/><Relationship Id="rId4" Type="http://schemas.openxmlformats.org/officeDocument/2006/relationships/hyperlink" Target="https://www.citizensadvice.org.uk/consumer/get-more-help/report-to-trading-standard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nhs.uk/better-health/quit-smoking/ready-to-quit-smoking/vaping-to-quit-smoking/" TargetMode="Externa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Electronic cigarettes</a:t>
            </a:r>
          </a:p>
        </p:txBody>
      </p:sp>
      <p:sp>
        <p:nvSpPr>
          <p:cNvPr id="3" name="Subtitle 2"/>
          <p:cNvSpPr>
            <a:spLocks noGrp="1"/>
          </p:cNvSpPr>
          <p:nvPr>
            <p:ph type="subTitle" idx="1"/>
          </p:nvPr>
        </p:nvSpPr>
        <p:spPr/>
        <p:txBody>
          <a:bodyPr vert="horz" lIns="91440" tIns="45720" rIns="91440" bIns="45720" rtlCol="0" anchor="t">
            <a:normAutofit/>
          </a:bodyPr>
          <a:lstStyle/>
          <a:p>
            <a:r>
              <a:rPr lang="en-GB" dirty="0">
                <a:latin typeface="Helvetica"/>
                <a:cs typeface="Helvetica"/>
              </a:rPr>
              <a:t>E-cigarettes: A closer look at their impact on young people</a:t>
            </a:r>
            <a:endParaRPr lang="en-GB" dirty="0"/>
          </a:p>
        </p:txBody>
      </p:sp>
    </p:spTree>
    <p:extLst>
      <p:ext uri="{BB962C8B-B14F-4D97-AF65-F5344CB8AC3E}">
        <p14:creationId xmlns:p14="http://schemas.microsoft.com/office/powerpoint/2010/main" val="133216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1743F-3077-0138-2D7C-A3BEFF5894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3CA631-B474-17E0-3BE4-E32C5565F471}"/>
              </a:ext>
            </a:extLst>
          </p:cNvPr>
          <p:cNvSpPr>
            <a:spLocks noGrp="1"/>
          </p:cNvSpPr>
          <p:nvPr>
            <p:ph type="title"/>
          </p:nvPr>
        </p:nvSpPr>
        <p:spPr/>
        <p:txBody>
          <a:bodyPr/>
          <a:lstStyle/>
          <a:p>
            <a:r>
              <a:rPr lang="en-GB" dirty="0">
                <a:latin typeface="Helvetica"/>
                <a:cs typeface="Helvetica"/>
              </a:rPr>
              <a:t>Electronic cigarette myths and facts</a:t>
            </a:r>
            <a:endParaRPr lang="en-GB" dirty="0"/>
          </a:p>
        </p:txBody>
      </p:sp>
      <p:sp>
        <p:nvSpPr>
          <p:cNvPr id="10" name="Rectangle 9">
            <a:extLst>
              <a:ext uri="{FF2B5EF4-FFF2-40B4-BE49-F238E27FC236}">
                <a16:creationId xmlns:a16="http://schemas.microsoft.com/office/drawing/2014/main" id="{7C9AA5C2-C6B0-0600-329A-CF88ADFDC022}"/>
              </a:ext>
            </a:extLst>
          </p:cNvPr>
          <p:cNvSpPr/>
          <p:nvPr/>
        </p:nvSpPr>
        <p:spPr>
          <a:xfrm>
            <a:off x="1271706" y="1859967"/>
            <a:ext cx="9639496" cy="865409"/>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dirty="0">
                <a:cs typeface="Helvetica"/>
              </a:rPr>
              <a:t>Myth:</a:t>
            </a:r>
            <a:r>
              <a:rPr lang="en-US" sz="2000" dirty="0">
                <a:cs typeface="Helvetica"/>
              </a:rPr>
              <a:t> Most young people vape</a:t>
            </a:r>
          </a:p>
        </p:txBody>
      </p:sp>
      <p:sp>
        <p:nvSpPr>
          <p:cNvPr id="14" name="Rectangle 13">
            <a:extLst>
              <a:ext uri="{FF2B5EF4-FFF2-40B4-BE49-F238E27FC236}">
                <a16:creationId xmlns:a16="http://schemas.microsoft.com/office/drawing/2014/main" id="{79A200FE-4A71-6296-900A-F8D5582A6105}"/>
              </a:ext>
            </a:extLst>
          </p:cNvPr>
          <p:cNvSpPr/>
          <p:nvPr/>
        </p:nvSpPr>
        <p:spPr>
          <a:xfrm>
            <a:off x="1271706" y="2902114"/>
            <a:ext cx="9639496" cy="2613526"/>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b="1" dirty="0">
              <a:cs typeface="Helvetica"/>
            </a:endParaRPr>
          </a:p>
          <a:p>
            <a:pPr algn="ctr"/>
            <a:endParaRPr lang="en-US" b="1" dirty="0">
              <a:cs typeface="Helvetica"/>
            </a:endParaRPr>
          </a:p>
          <a:p>
            <a:pPr algn="ctr"/>
            <a:endParaRPr lang="en-US" b="1" dirty="0">
              <a:cs typeface="Helvetica"/>
            </a:endParaRPr>
          </a:p>
          <a:p>
            <a:pPr algn="ctr"/>
            <a:r>
              <a:rPr lang="en-US" sz="2000" b="1" dirty="0">
                <a:cs typeface="Helvetica"/>
              </a:rPr>
              <a:t>Fact:</a:t>
            </a:r>
            <a:endParaRPr lang="en-US" sz="2000">
              <a:cs typeface="Helvetica"/>
            </a:endParaRPr>
          </a:p>
          <a:p>
            <a:pPr algn="ctr"/>
            <a:r>
              <a:rPr lang="en-US" sz="2000" b="1" dirty="0">
                <a:ea typeface="+mn-lt"/>
                <a:cs typeface="+mn-lt"/>
              </a:rPr>
              <a:t>Most young people don’t vape. </a:t>
            </a:r>
          </a:p>
          <a:p>
            <a:pPr algn="ctr"/>
            <a:r>
              <a:rPr lang="en-US" sz="2000" dirty="0">
                <a:ea typeface="+mn-lt"/>
                <a:cs typeface="+mn-lt"/>
              </a:rPr>
              <a:t>In 2024, 18% of young people aged 11-17 had tried vaping, which means the majority (82%) have not tried vaping. </a:t>
            </a:r>
          </a:p>
          <a:p>
            <a:pPr algn="ctr"/>
            <a:endParaRPr lang="en-US" dirty="0">
              <a:ea typeface="+mn-lt"/>
              <a:cs typeface="+mn-lt"/>
            </a:endParaRPr>
          </a:p>
          <a:p>
            <a:pPr algn="ctr"/>
            <a:endParaRPr lang="en-US" dirty="0">
              <a:cs typeface="Helvetica"/>
            </a:endParaRPr>
          </a:p>
          <a:p>
            <a:pPr algn="ctr"/>
            <a:endParaRPr lang="en-US" dirty="0">
              <a:cs typeface="Helvetica"/>
            </a:endParaRPr>
          </a:p>
          <a:p>
            <a:pPr algn="ctr"/>
            <a:endParaRPr lang="en-US" dirty="0">
              <a:cs typeface="Helvetica"/>
            </a:endParaRPr>
          </a:p>
        </p:txBody>
      </p:sp>
    </p:spTree>
    <p:extLst>
      <p:ext uri="{BB962C8B-B14F-4D97-AF65-F5344CB8AC3E}">
        <p14:creationId xmlns:p14="http://schemas.microsoft.com/office/powerpoint/2010/main" val="1785577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2B357-3293-A428-4BD3-4864CCD3B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B91032-9577-B15F-15B9-B5402ABB561B}"/>
              </a:ext>
            </a:extLst>
          </p:cNvPr>
          <p:cNvSpPr>
            <a:spLocks noGrp="1"/>
          </p:cNvSpPr>
          <p:nvPr>
            <p:ph type="title"/>
          </p:nvPr>
        </p:nvSpPr>
        <p:spPr/>
        <p:txBody>
          <a:bodyPr/>
          <a:lstStyle/>
          <a:p>
            <a:r>
              <a:rPr lang="en-GB" dirty="0">
                <a:latin typeface="Helvetica"/>
                <a:cs typeface="Helvetica"/>
              </a:rPr>
              <a:t>Electronic cigarette myths and facts</a:t>
            </a:r>
            <a:endParaRPr lang="en-GB" dirty="0"/>
          </a:p>
        </p:txBody>
      </p:sp>
      <p:sp>
        <p:nvSpPr>
          <p:cNvPr id="14" name="Rectangle 13">
            <a:extLst>
              <a:ext uri="{FF2B5EF4-FFF2-40B4-BE49-F238E27FC236}">
                <a16:creationId xmlns:a16="http://schemas.microsoft.com/office/drawing/2014/main" id="{1E3D103F-0F5A-C52C-C543-E59305B93EF4}"/>
              </a:ext>
            </a:extLst>
          </p:cNvPr>
          <p:cNvSpPr/>
          <p:nvPr/>
        </p:nvSpPr>
        <p:spPr>
          <a:xfrm>
            <a:off x="1271706" y="2902114"/>
            <a:ext cx="9639496" cy="2613526"/>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b="1" dirty="0">
              <a:cs typeface="Helvetica"/>
            </a:endParaRPr>
          </a:p>
          <a:p>
            <a:pPr algn="ctr"/>
            <a:endParaRPr lang="en-US" b="1" dirty="0">
              <a:cs typeface="Helvetica"/>
            </a:endParaRPr>
          </a:p>
          <a:p>
            <a:pPr algn="ctr"/>
            <a:endParaRPr lang="en-US" b="1" dirty="0">
              <a:cs typeface="Helvetica"/>
            </a:endParaRPr>
          </a:p>
          <a:p>
            <a:pPr algn="ctr"/>
            <a:endParaRPr lang="en-US" b="1" dirty="0">
              <a:cs typeface="Helvetica"/>
            </a:endParaRPr>
          </a:p>
          <a:p>
            <a:pPr algn="ctr"/>
            <a:r>
              <a:rPr lang="en-US" sz="2000" b="1" dirty="0">
                <a:cs typeface="Helvetica"/>
              </a:rPr>
              <a:t>Fact:</a:t>
            </a:r>
            <a:endParaRPr lang="en-US" sz="2000" dirty="0">
              <a:cs typeface="Helvetica"/>
            </a:endParaRPr>
          </a:p>
          <a:p>
            <a:pPr algn="ctr"/>
            <a:r>
              <a:rPr lang="en-US" sz="2000" dirty="0">
                <a:ea typeface="+mn-lt"/>
                <a:cs typeface="+mn-lt"/>
              </a:rPr>
              <a:t>Whilst vaping is less harmful than smoking, </a:t>
            </a:r>
            <a:r>
              <a:rPr lang="en-US" sz="2000" b="1" dirty="0">
                <a:ea typeface="+mn-lt"/>
                <a:cs typeface="+mn-lt"/>
              </a:rPr>
              <a:t>it is not harmless</a:t>
            </a:r>
            <a:r>
              <a:rPr lang="en-US" sz="2000" dirty="0">
                <a:ea typeface="+mn-lt"/>
                <a:cs typeface="+mn-lt"/>
              </a:rPr>
              <a:t>, and the long-term effects are still unknown. Short term effects include coughing, headaches, dizziness and sore throat. Most vapes also contain </a:t>
            </a:r>
            <a:r>
              <a:rPr lang="en-US" sz="2000" b="1" dirty="0">
                <a:ea typeface="+mn-lt"/>
                <a:cs typeface="+mn-lt"/>
              </a:rPr>
              <a:t>nicotine</a:t>
            </a:r>
            <a:r>
              <a:rPr lang="en-US" sz="2000" dirty="0">
                <a:ea typeface="+mn-lt"/>
                <a:cs typeface="+mn-lt"/>
              </a:rPr>
              <a:t>, which is a </a:t>
            </a:r>
            <a:r>
              <a:rPr lang="en-US" sz="2000" b="1" dirty="0">
                <a:ea typeface="+mn-lt"/>
                <a:cs typeface="+mn-lt"/>
              </a:rPr>
              <a:t>highly addictive </a:t>
            </a:r>
            <a:r>
              <a:rPr lang="en-US" sz="2000" dirty="0">
                <a:ea typeface="+mn-lt"/>
                <a:cs typeface="+mn-lt"/>
              </a:rPr>
              <a:t>substance. </a:t>
            </a:r>
            <a:endParaRPr lang="en-US" sz="2000" dirty="0"/>
          </a:p>
          <a:p>
            <a:pPr algn="ctr"/>
            <a:r>
              <a:rPr lang="en-US" sz="2000" b="1" dirty="0">
                <a:ea typeface="+mn-lt"/>
                <a:cs typeface="+mn-lt"/>
              </a:rPr>
              <a:t>Remember – if you don’t smoke, don’t vape! </a:t>
            </a:r>
            <a:endParaRPr lang="en-US" dirty="0"/>
          </a:p>
          <a:p>
            <a:pPr algn="ctr"/>
            <a:endParaRPr lang="en-US" b="1" dirty="0">
              <a:ea typeface="+mn-lt"/>
              <a:cs typeface="+mn-lt"/>
            </a:endParaRPr>
          </a:p>
          <a:p>
            <a:pPr algn="ctr"/>
            <a:endParaRPr lang="en-US" dirty="0">
              <a:ea typeface="+mn-lt"/>
              <a:cs typeface="+mn-lt"/>
            </a:endParaRPr>
          </a:p>
          <a:p>
            <a:pPr algn="ctr"/>
            <a:endParaRPr lang="en-US" dirty="0">
              <a:cs typeface="Helvetica"/>
            </a:endParaRPr>
          </a:p>
          <a:p>
            <a:pPr algn="ctr"/>
            <a:endParaRPr lang="en-US" dirty="0">
              <a:cs typeface="Helvetica"/>
            </a:endParaRPr>
          </a:p>
          <a:p>
            <a:pPr algn="ctr"/>
            <a:endParaRPr lang="en-US" dirty="0">
              <a:cs typeface="Helvetica"/>
            </a:endParaRPr>
          </a:p>
        </p:txBody>
      </p:sp>
      <p:sp>
        <p:nvSpPr>
          <p:cNvPr id="4" name="Rectangle 3">
            <a:extLst>
              <a:ext uri="{FF2B5EF4-FFF2-40B4-BE49-F238E27FC236}">
                <a16:creationId xmlns:a16="http://schemas.microsoft.com/office/drawing/2014/main" id="{F7067449-6C84-9EF5-1CBD-82798A98F53B}"/>
              </a:ext>
            </a:extLst>
          </p:cNvPr>
          <p:cNvSpPr/>
          <p:nvPr/>
        </p:nvSpPr>
        <p:spPr>
          <a:xfrm>
            <a:off x="1271706" y="1859967"/>
            <a:ext cx="9639496" cy="865409"/>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dirty="0">
                <a:cs typeface="Helvetica"/>
              </a:rPr>
              <a:t>Myth:</a:t>
            </a:r>
            <a:r>
              <a:rPr lang="en-US" sz="2000" dirty="0">
                <a:cs typeface="Helvetica"/>
              </a:rPr>
              <a:t> Vaping is harmless</a:t>
            </a:r>
          </a:p>
        </p:txBody>
      </p:sp>
    </p:spTree>
    <p:extLst>
      <p:ext uri="{BB962C8B-B14F-4D97-AF65-F5344CB8AC3E}">
        <p14:creationId xmlns:p14="http://schemas.microsoft.com/office/powerpoint/2010/main" val="3797449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BDBE6-710C-0A23-261A-0C5A2D516D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E4FB1A-4C1E-CD5C-BDD2-CB5E90AE583D}"/>
              </a:ext>
            </a:extLst>
          </p:cNvPr>
          <p:cNvSpPr>
            <a:spLocks noGrp="1"/>
          </p:cNvSpPr>
          <p:nvPr>
            <p:ph type="title"/>
          </p:nvPr>
        </p:nvSpPr>
        <p:spPr/>
        <p:txBody>
          <a:bodyPr/>
          <a:lstStyle/>
          <a:p>
            <a:r>
              <a:rPr lang="en-GB" dirty="0">
                <a:latin typeface="Helvetica"/>
                <a:cs typeface="Helvetica"/>
              </a:rPr>
              <a:t>Electronic cigarette myths and facts</a:t>
            </a:r>
            <a:endParaRPr lang="en-GB" dirty="0"/>
          </a:p>
        </p:txBody>
      </p:sp>
      <p:sp>
        <p:nvSpPr>
          <p:cNvPr id="14" name="Rectangle 13">
            <a:extLst>
              <a:ext uri="{FF2B5EF4-FFF2-40B4-BE49-F238E27FC236}">
                <a16:creationId xmlns:a16="http://schemas.microsoft.com/office/drawing/2014/main" id="{FBFC89D8-798C-B7B0-3327-569C936DE47D}"/>
              </a:ext>
            </a:extLst>
          </p:cNvPr>
          <p:cNvSpPr/>
          <p:nvPr/>
        </p:nvSpPr>
        <p:spPr>
          <a:xfrm>
            <a:off x="1271706" y="2902114"/>
            <a:ext cx="9639496" cy="2613526"/>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b="1" dirty="0">
              <a:cs typeface="Helvetica"/>
            </a:endParaRPr>
          </a:p>
          <a:p>
            <a:pPr algn="ctr"/>
            <a:endParaRPr lang="en-US" b="1" dirty="0">
              <a:cs typeface="Helvetica"/>
            </a:endParaRPr>
          </a:p>
          <a:p>
            <a:pPr algn="ctr"/>
            <a:endParaRPr lang="en-US" b="1" dirty="0">
              <a:cs typeface="Helvetica"/>
            </a:endParaRPr>
          </a:p>
          <a:p>
            <a:pPr algn="ctr"/>
            <a:endParaRPr lang="en-US" b="1" dirty="0">
              <a:cs typeface="Helvetica"/>
            </a:endParaRPr>
          </a:p>
          <a:p>
            <a:pPr algn="ctr"/>
            <a:endParaRPr lang="en-US" sz="2000" b="1" dirty="0">
              <a:cs typeface="Helvetica"/>
            </a:endParaRPr>
          </a:p>
          <a:p>
            <a:pPr algn="ctr"/>
            <a:r>
              <a:rPr lang="en-US" sz="2000" b="1" dirty="0">
                <a:cs typeface="Helvetica"/>
              </a:rPr>
              <a:t>Fact:</a:t>
            </a:r>
            <a:endParaRPr lang="en-US" sz="2000" dirty="0">
              <a:cs typeface="Helvetica"/>
            </a:endParaRPr>
          </a:p>
          <a:p>
            <a:pPr algn="ctr"/>
            <a:r>
              <a:rPr lang="en-US" sz="2000" dirty="0">
                <a:ea typeface="+mn-lt"/>
                <a:cs typeface="+mn-lt"/>
              </a:rPr>
              <a:t>Vaping can actually make </a:t>
            </a:r>
            <a:r>
              <a:rPr lang="en-US" sz="2000" b="1" dirty="0">
                <a:ea typeface="+mn-lt"/>
                <a:cs typeface="+mn-lt"/>
              </a:rPr>
              <a:t>feelings of anxiety and stress worse</a:t>
            </a:r>
            <a:r>
              <a:rPr lang="en-US" sz="2000" dirty="0">
                <a:ea typeface="+mn-lt"/>
                <a:cs typeface="+mn-lt"/>
              </a:rPr>
              <a:t>. </a:t>
            </a:r>
            <a:endParaRPr lang="en-US" dirty="0"/>
          </a:p>
          <a:p>
            <a:pPr algn="ctr"/>
            <a:r>
              <a:rPr lang="en-US" sz="2000" dirty="0">
                <a:ea typeface="+mn-lt"/>
                <a:cs typeface="+mn-lt"/>
              </a:rPr>
              <a:t>Nicotine is a highly addictive substance and </a:t>
            </a:r>
            <a:r>
              <a:rPr lang="en-US" sz="2000" b="1" dirty="0">
                <a:ea typeface="+mn-lt"/>
                <a:cs typeface="+mn-lt"/>
              </a:rPr>
              <a:t>withdrawal</a:t>
            </a:r>
            <a:r>
              <a:rPr lang="en-US" sz="2000" dirty="0">
                <a:ea typeface="+mn-lt"/>
                <a:cs typeface="+mn-lt"/>
              </a:rPr>
              <a:t> from nicotine can cause irritability, difficulty concentrating, increased feelings of anxiety and low mood. Users incorrectly believe that nicotine will relieve this and become </a:t>
            </a:r>
            <a:r>
              <a:rPr lang="en-US" sz="2000" b="1" dirty="0">
                <a:ea typeface="+mn-lt"/>
                <a:cs typeface="+mn-lt"/>
              </a:rPr>
              <a:t>trapped in a cycle</a:t>
            </a:r>
            <a:r>
              <a:rPr lang="en-US" sz="2000" dirty="0">
                <a:ea typeface="+mn-lt"/>
                <a:cs typeface="+mn-lt"/>
              </a:rPr>
              <a:t> of nicotine addiction. If you are struggling with your mental health, there are </a:t>
            </a:r>
            <a:r>
              <a:rPr lang="en-US" sz="2000" b="1" dirty="0">
                <a:ea typeface="+mn-lt"/>
                <a:cs typeface="+mn-lt"/>
              </a:rPr>
              <a:t>better ways to cope</a:t>
            </a:r>
            <a:r>
              <a:rPr lang="en-US" sz="2000" dirty="0">
                <a:ea typeface="+mn-lt"/>
                <a:cs typeface="+mn-lt"/>
              </a:rPr>
              <a:t>. </a:t>
            </a:r>
            <a:endParaRPr lang="en-US" dirty="0"/>
          </a:p>
          <a:p>
            <a:pPr algn="ctr"/>
            <a:endParaRPr lang="en-US" sz="2000" dirty="0">
              <a:cs typeface="Helvetica"/>
            </a:endParaRPr>
          </a:p>
          <a:p>
            <a:pPr algn="ctr"/>
            <a:endParaRPr lang="en-US" b="1" dirty="0">
              <a:ea typeface="+mn-lt"/>
              <a:cs typeface="+mn-lt"/>
            </a:endParaRPr>
          </a:p>
          <a:p>
            <a:pPr algn="ctr"/>
            <a:endParaRPr lang="en-US" dirty="0">
              <a:ea typeface="+mn-lt"/>
              <a:cs typeface="+mn-lt"/>
            </a:endParaRPr>
          </a:p>
          <a:p>
            <a:pPr algn="ctr"/>
            <a:endParaRPr lang="en-US" dirty="0">
              <a:cs typeface="Helvetica"/>
            </a:endParaRPr>
          </a:p>
          <a:p>
            <a:pPr algn="ctr"/>
            <a:endParaRPr lang="en-US" dirty="0">
              <a:cs typeface="Helvetica"/>
            </a:endParaRPr>
          </a:p>
          <a:p>
            <a:pPr algn="ctr"/>
            <a:endParaRPr lang="en-US" dirty="0">
              <a:cs typeface="Helvetica"/>
            </a:endParaRPr>
          </a:p>
        </p:txBody>
      </p:sp>
      <p:sp>
        <p:nvSpPr>
          <p:cNvPr id="4" name="Rectangle 3">
            <a:extLst>
              <a:ext uri="{FF2B5EF4-FFF2-40B4-BE49-F238E27FC236}">
                <a16:creationId xmlns:a16="http://schemas.microsoft.com/office/drawing/2014/main" id="{360C0B09-6C94-4593-0F9B-73E706AE8A5A}"/>
              </a:ext>
            </a:extLst>
          </p:cNvPr>
          <p:cNvSpPr/>
          <p:nvPr/>
        </p:nvSpPr>
        <p:spPr>
          <a:xfrm>
            <a:off x="1271706" y="1859967"/>
            <a:ext cx="9639496" cy="865409"/>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dirty="0">
                <a:cs typeface="Helvetica"/>
              </a:rPr>
              <a:t>Myth:</a:t>
            </a:r>
            <a:r>
              <a:rPr lang="en-US" sz="2000" dirty="0">
                <a:cs typeface="Helvetica"/>
              </a:rPr>
              <a:t> Vaping helps you cope with stress and anxiety</a:t>
            </a:r>
          </a:p>
        </p:txBody>
      </p:sp>
    </p:spTree>
    <p:extLst>
      <p:ext uri="{BB962C8B-B14F-4D97-AF65-F5344CB8AC3E}">
        <p14:creationId xmlns:p14="http://schemas.microsoft.com/office/powerpoint/2010/main" val="3280855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4D661-B4BE-D5DA-A943-2EAF027CFA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06D8C2-4D1D-D416-9163-1446F8DFBC9A}"/>
              </a:ext>
            </a:extLst>
          </p:cNvPr>
          <p:cNvSpPr>
            <a:spLocks noGrp="1"/>
          </p:cNvSpPr>
          <p:nvPr>
            <p:ph type="title"/>
          </p:nvPr>
        </p:nvSpPr>
        <p:spPr/>
        <p:txBody>
          <a:bodyPr/>
          <a:lstStyle/>
          <a:p>
            <a:r>
              <a:rPr lang="en-GB" dirty="0">
                <a:latin typeface="Helvetica"/>
                <a:cs typeface="Helvetica"/>
              </a:rPr>
              <a:t>Electronic cigarette myths and facts</a:t>
            </a:r>
            <a:endParaRPr lang="en-GB" dirty="0"/>
          </a:p>
        </p:txBody>
      </p:sp>
      <p:sp>
        <p:nvSpPr>
          <p:cNvPr id="14" name="Rectangle 13">
            <a:extLst>
              <a:ext uri="{FF2B5EF4-FFF2-40B4-BE49-F238E27FC236}">
                <a16:creationId xmlns:a16="http://schemas.microsoft.com/office/drawing/2014/main" id="{CDDA5D46-421A-6D00-160C-6002C5A229CC}"/>
              </a:ext>
            </a:extLst>
          </p:cNvPr>
          <p:cNvSpPr/>
          <p:nvPr/>
        </p:nvSpPr>
        <p:spPr>
          <a:xfrm>
            <a:off x="1271706" y="2902114"/>
            <a:ext cx="9639496" cy="2613526"/>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b="1" dirty="0">
              <a:cs typeface="Helvetica"/>
            </a:endParaRPr>
          </a:p>
          <a:p>
            <a:pPr algn="ctr"/>
            <a:endParaRPr lang="en-US" b="1" dirty="0">
              <a:cs typeface="Helvetica"/>
            </a:endParaRPr>
          </a:p>
          <a:p>
            <a:pPr algn="ctr"/>
            <a:endParaRPr lang="en-US" b="1" dirty="0">
              <a:cs typeface="Helvetica"/>
            </a:endParaRPr>
          </a:p>
          <a:p>
            <a:pPr algn="ctr"/>
            <a:endParaRPr lang="en-US" b="1" dirty="0">
              <a:cs typeface="Helvetica"/>
            </a:endParaRPr>
          </a:p>
          <a:p>
            <a:pPr algn="ctr"/>
            <a:endParaRPr lang="en-US" sz="2000" b="1" dirty="0">
              <a:cs typeface="Helvetica"/>
            </a:endParaRPr>
          </a:p>
          <a:p>
            <a:pPr algn="ctr"/>
            <a:endParaRPr lang="en-US" sz="2000" b="1" dirty="0">
              <a:cs typeface="Helvetica"/>
            </a:endParaRPr>
          </a:p>
          <a:p>
            <a:pPr algn="ctr"/>
            <a:r>
              <a:rPr lang="en-US" sz="2000" b="1" dirty="0">
                <a:cs typeface="Helvetica"/>
              </a:rPr>
              <a:t>Fact:</a:t>
            </a:r>
            <a:endParaRPr lang="en-US" sz="2000" dirty="0">
              <a:cs typeface="Helvetica"/>
            </a:endParaRPr>
          </a:p>
          <a:p>
            <a:pPr algn="ctr"/>
            <a:r>
              <a:rPr lang="en-US" sz="2000" dirty="0">
                <a:ea typeface="+mn-lt"/>
                <a:cs typeface="+mn-lt"/>
              </a:rPr>
              <a:t>In the UK vapes are regulated under the </a:t>
            </a:r>
            <a:r>
              <a:rPr lang="en-US" sz="2000" b="1" dirty="0">
                <a:ea typeface="+mn-lt"/>
                <a:cs typeface="+mn-lt"/>
              </a:rPr>
              <a:t>Tobacco and Related Products Regulations (TRPR)</a:t>
            </a:r>
            <a:r>
              <a:rPr lang="en-US" sz="2000" dirty="0">
                <a:ea typeface="+mn-lt"/>
                <a:cs typeface="+mn-lt"/>
              </a:rPr>
              <a:t> and have restrictions on nicotine strength (max 2% or 20mg/ml), volume of e-liquid and product safety.</a:t>
            </a:r>
            <a:endParaRPr lang="en-US" dirty="0"/>
          </a:p>
          <a:p>
            <a:pPr algn="ctr"/>
            <a:r>
              <a:rPr lang="en-US" sz="2000" dirty="0">
                <a:ea typeface="+mn-lt"/>
                <a:cs typeface="+mn-lt"/>
              </a:rPr>
              <a:t>However, some vapes that are sold in shops and online are </a:t>
            </a:r>
            <a:r>
              <a:rPr lang="en-US" sz="2000" b="1" dirty="0">
                <a:ea typeface="+mn-lt"/>
                <a:cs typeface="+mn-lt"/>
              </a:rPr>
              <a:t>illegal</a:t>
            </a:r>
            <a:r>
              <a:rPr lang="en-US" sz="2000" dirty="0">
                <a:ea typeface="+mn-lt"/>
                <a:cs typeface="+mn-lt"/>
              </a:rPr>
              <a:t> and have </a:t>
            </a:r>
            <a:r>
              <a:rPr lang="en-US" sz="2000" b="1" dirty="0">
                <a:ea typeface="+mn-lt"/>
                <a:cs typeface="+mn-lt"/>
              </a:rPr>
              <a:t>not been properly regulated</a:t>
            </a:r>
            <a:r>
              <a:rPr lang="en-US" sz="2000" dirty="0">
                <a:ea typeface="+mn-lt"/>
                <a:cs typeface="+mn-lt"/>
              </a:rPr>
              <a:t>, therefore we don’t know what they contain – and they </a:t>
            </a:r>
            <a:r>
              <a:rPr lang="en-US" sz="2000" b="1" dirty="0">
                <a:ea typeface="+mn-lt"/>
                <a:cs typeface="+mn-lt"/>
              </a:rPr>
              <a:t>could contain harmful ingredients</a:t>
            </a:r>
            <a:r>
              <a:rPr lang="en-US" sz="2000" dirty="0">
                <a:ea typeface="+mn-lt"/>
                <a:cs typeface="+mn-lt"/>
              </a:rPr>
              <a:t>.  </a:t>
            </a:r>
            <a:endParaRPr lang="en-US" dirty="0"/>
          </a:p>
          <a:p>
            <a:pPr algn="ctr"/>
            <a:endParaRPr lang="en-US" sz="2000" dirty="0">
              <a:cs typeface="Helvetica"/>
            </a:endParaRPr>
          </a:p>
          <a:p>
            <a:pPr algn="ctr"/>
            <a:endParaRPr lang="en-US" sz="2000" dirty="0">
              <a:cs typeface="Helvetica"/>
            </a:endParaRPr>
          </a:p>
          <a:p>
            <a:pPr algn="ctr"/>
            <a:endParaRPr lang="en-US" b="1" dirty="0">
              <a:ea typeface="+mn-lt"/>
              <a:cs typeface="+mn-lt"/>
            </a:endParaRPr>
          </a:p>
          <a:p>
            <a:pPr algn="ctr"/>
            <a:endParaRPr lang="en-US" dirty="0">
              <a:ea typeface="+mn-lt"/>
              <a:cs typeface="+mn-lt"/>
            </a:endParaRPr>
          </a:p>
          <a:p>
            <a:pPr algn="ctr"/>
            <a:endParaRPr lang="en-US" dirty="0">
              <a:cs typeface="Helvetica"/>
            </a:endParaRPr>
          </a:p>
          <a:p>
            <a:pPr algn="ctr"/>
            <a:endParaRPr lang="en-US" dirty="0">
              <a:cs typeface="Helvetica"/>
            </a:endParaRPr>
          </a:p>
          <a:p>
            <a:pPr algn="ctr"/>
            <a:endParaRPr lang="en-US" dirty="0">
              <a:cs typeface="Helvetica"/>
            </a:endParaRPr>
          </a:p>
        </p:txBody>
      </p:sp>
      <p:sp>
        <p:nvSpPr>
          <p:cNvPr id="4" name="Rectangle 3">
            <a:extLst>
              <a:ext uri="{FF2B5EF4-FFF2-40B4-BE49-F238E27FC236}">
                <a16:creationId xmlns:a16="http://schemas.microsoft.com/office/drawing/2014/main" id="{5851AB49-D5AE-06B0-52F2-5C97195B6D6B}"/>
              </a:ext>
            </a:extLst>
          </p:cNvPr>
          <p:cNvSpPr/>
          <p:nvPr/>
        </p:nvSpPr>
        <p:spPr>
          <a:xfrm>
            <a:off x="1271706" y="1859967"/>
            <a:ext cx="9639496" cy="865409"/>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dirty="0">
                <a:cs typeface="Helvetica"/>
              </a:rPr>
              <a:t>Myth:</a:t>
            </a:r>
            <a:r>
              <a:rPr lang="en-US" sz="2000" dirty="0">
                <a:cs typeface="Helvetica"/>
              </a:rPr>
              <a:t> All vapes are safe because they are regulated in the UK</a:t>
            </a:r>
          </a:p>
        </p:txBody>
      </p:sp>
    </p:spTree>
    <p:extLst>
      <p:ext uri="{BB962C8B-B14F-4D97-AF65-F5344CB8AC3E}">
        <p14:creationId xmlns:p14="http://schemas.microsoft.com/office/powerpoint/2010/main" val="3762274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C2BB4-8CA6-5E00-9B90-95B09B4F29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336515-C3AF-CE48-F83A-783722B1A4DF}"/>
              </a:ext>
            </a:extLst>
          </p:cNvPr>
          <p:cNvSpPr>
            <a:spLocks noGrp="1"/>
          </p:cNvSpPr>
          <p:nvPr>
            <p:ph type="title"/>
          </p:nvPr>
        </p:nvSpPr>
        <p:spPr/>
        <p:txBody>
          <a:bodyPr/>
          <a:lstStyle/>
          <a:p>
            <a:r>
              <a:rPr lang="en-GB" dirty="0">
                <a:latin typeface="Helvetica"/>
                <a:cs typeface="Helvetica"/>
              </a:rPr>
              <a:t>Why do some people vape?</a:t>
            </a:r>
            <a:endParaRPr lang="en-GB" dirty="0"/>
          </a:p>
        </p:txBody>
      </p:sp>
      <p:sp>
        <p:nvSpPr>
          <p:cNvPr id="3" name="Content Placeholder 2">
            <a:extLst>
              <a:ext uri="{FF2B5EF4-FFF2-40B4-BE49-F238E27FC236}">
                <a16:creationId xmlns:a16="http://schemas.microsoft.com/office/drawing/2014/main" id="{4B76600F-A353-0B58-2D43-3C5FB9F78149}"/>
              </a:ext>
            </a:extLst>
          </p:cNvPr>
          <p:cNvSpPr>
            <a:spLocks noGrp="1"/>
          </p:cNvSpPr>
          <p:nvPr>
            <p:ph idx="1"/>
          </p:nvPr>
        </p:nvSpPr>
        <p:spPr>
          <a:xfrm>
            <a:off x="609600" y="1414010"/>
            <a:ext cx="10972800" cy="4795114"/>
          </a:xfrm>
        </p:spPr>
        <p:txBody>
          <a:bodyPr vert="horz" lIns="91440" tIns="45720" rIns="91440" bIns="45720" rtlCol="0" anchor="t">
            <a:noAutofit/>
          </a:bodyPr>
          <a:lstStyle/>
          <a:p>
            <a:pPr marL="0" indent="0">
              <a:buNone/>
            </a:pPr>
            <a:r>
              <a:rPr lang="en-GB" sz="2000" dirty="0">
                <a:solidFill>
                  <a:srgbClr val="000000"/>
                </a:solidFill>
                <a:latin typeface="Helvetica"/>
                <a:cs typeface="Helvetica"/>
              </a:rPr>
              <a:t>Vapes are recommended as a quit aid for adults, so adults may vape for this reason. However, vapes are not recommended for children and young people, or people who do not smoke.</a:t>
            </a:r>
            <a:endParaRPr lang="en-GB" sz="2000">
              <a:cs typeface="Helvetica" pitchFamily="2" charset="0"/>
            </a:endParaRPr>
          </a:p>
          <a:p>
            <a:pPr marL="0" indent="0">
              <a:buNone/>
            </a:pPr>
            <a:endParaRPr lang="en-GB" sz="2000" dirty="0">
              <a:latin typeface="Helvetica"/>
              <a:cs typeface="Helvetica"/>
            </a:endParaRPr>
          </a:p>
          <a:p>
            <a:pPr marL="0" indent="0">
              <a:buNone/>
            </a:pPr>
            <a:r>
              <a:rPr lang="en-GB" sz="2000" dirty="0">
                <a:latin typeface="Helvetica"/>
                <a:cs typeface="Helvetica"/>
              </a:rPr>
              <a:t>Some of the reasons </a:t>
            </a:r>
            <a:r>
              <a:rPr lang="en-GB" sz="2000" dirty="0">
                <a:solidFill>
                  <a:srgbClr val="000000"/>
                </a:solidFill>
                <a:latin typeface="Helvetica"/>
                <a:cs typeface="Helvetica"/>
              </a:rPr>
              <a:t>young people </a:t>
            </a:r>
            <a:r>
              <a:rPr lang="en-GB" sz="2000" dirty="0">
                <a:latin typeface="Helvetica"/>
                <a:cs typeface="Helvetica"/>
              </a:rPr>
              <a:t>or people who do not smoke may vape include:</a:t>
            </a:r>
            <a:endParaRPr lang="en-GB" sz="2000">
              <a:cs typeface="Helvetica" pitchFamily="2" charset="0"/>
            </a:endParaRPr>
          </a:p>
          <a:p>
            <a:pPr marL="0" indent="0">
              <a:buNone/>
            </a:pPr>
            <a:endParaRPr lang="en-GB" sz="2000" dirty="0">
              <a:latin typeface="Helvetica"/>
              <a:cs typeface="Helvetica"/>
            </a:endParaRPr>
          </a:p>
          <a:p>
            <a:r>
              <a:rPr lang="en-GB" sz="2000" b="1" dirty="0">
                <a:latin typeface="Helvetica"/>
                <a:cs typeface="Helvetica"/>
              </a:rPr>
              <a:t>Peer pressure:</a:t>
            </a:r>
            <a:r>
              <a:rPr lang="en-GB" sz="2000" dirty="0">
                <a:latin typeface="Helvetica"/>
                <a:cs typeface="Helvetica"/>
              </a:rPr>
              <a:t> Many young people feel pressured to vape to fit in, and evidence shows that being around others who smoke or vape increases your chances of taking it up. </a:t>
            </a:r>
          </a:p>
          <a:p>
            <a:r>
              <a:rPr lang="en-GB" sz="2000" b="1" dirty="0">
                <a:latin typeface="Helvetica"/>
                <a:cs typeface="Helvetica"/>
              </a:rPr>
              <a:t>Marketing tactics:</a:t>
            </a:r>
            <a:r>
              <a:rPr lang="en-GB" sz="2000" dirty="0">
                <a:latin typeface="Helvetica"/>
                <a:cs typeface="Helvetica"/>
              </a:rPr>
              <a:t> E-cigarette companies directly target young people with colourful packaging and appealing flavours. They are driven by profit – don’t be duped!</a:t>
            </a:r>
            <a:endParaRPr lang="en-GB" sz="2000">
              <a:cs typeface="Helvetica"/>
            </a:endParaRPr>
          </a:p>
          <a:p>
            <a:r>
              <a:rPr lang="en-GB" sz="2000" b="1" dirty="0">
                <a:latin typeface="Helvetica"/>
                <a:cs typeface="Helvetica"/>
              </a:rPr>
              <a:t>Social media:</a:t>
            </a:r>
            <a:r>
              <a:rPr lang="en-GB" sz="2000" dirty="0">
                <a:latin typeface="Helvetica"/>
                <a:cs typeface="Helvetica"/>
              </a:rPr>
              <a:t> Platforms often glamorise vaping, increasing curiosity among young people.</a:t>
            </a:r>
            <a:endParaRPr lang="en-GB" dirty="0">
              <a:latin typeface="Helvetica"/>
              <a:cs typeface="Helvetica"/>
            </a:endParaRPr>
          </a:p>
          <a:p>
            <a:endParaRPr lang="en-GB" dirty="0">
              <a:latin typeface="Helvetica"/>
              <a:cs typeface="Helvetica"/>
            </a:endParaRPr>
          </a:p>
          <a:p>
            <a:pPr marL="0" indent="0">
              <a:buNone/>
            </a:pPr>
            <a:endParaRPr lang="en-GB" dirty="0">
              <a:latin typeface="Helvetica"/>
              <a:cs typeface="Helvetica"/>
            </a:endParaRPr>
          </a:p>
          <a:p>
            <a:pPr marL="0" indent="0">
              <a:buNone/>
            </a:pPr>
            <a:endParaRPr lang="en-GB" dirty="0">
              <a:latin typeface="Helvetica"/>
              <a:cs typeface="Helvetica"/>
            </a:endParaRPr>
          </a:p>
          <a:p>
            <a:endParaRPr lang="en-GB" dirty="0">
              <a:latin typeface="Helvetica"/>
              <a:cs typeface="Helvetica"/>
            </a:endParaRPr>
          </a:p>
        </p:txBody>
      </p:sp>
    </p:spTree>
    <p:extLst>
      <p:ext uri="{BB962C8B-B14F-4D97-AF65-F5344CB8AC3E}">
        <p14:creationId xmlns:p14="http://schemas.microsoft.com/office/powerpoint/2010/main" val="2200216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900EA-C04C-766A-797A-5D53431850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F6ABB6-930B-1020-BEC8-4B805248B3BE}"/>
              </a:ext>
            </a:extLst>
          </p:cNvPr>
          <p:cNvSpPr>
            <a:spLocks noGrp="1"/>
          </p:cNvSpPr>
          <p:nvPr>
            <p:ph type="title"/>
          </p:nvPr>
        </p:nvSpPr>
        <p:spPr/>
        <p:txBody>
          <a:bodyPr/>
          <a:lstStyle/>
          <a:p>
            <a:r>
              <a:rPr lang="en-GB" dirty="0">
                <a:latin typeface="Helvetica"/>
                <a:cs typeface="Helvetica"/>
              </a:rPr>
              <a:t>Environmental harms</a:t>
            </a:r>
            <a:endParaRPr lang="en-GB" dirty="0"/>
          </a:p>
        </p:txBody>
      </p:sp>
      <p:sp>
        <p:nvSpPr>
          <p:cNvPr id="3" name="Content Placeholder 2">
            <a:extLst>
              <a:ext uri="{FF2B5EF4-FFF2-40B4-BE49-F238E27FC236}">
                <a16:creationId xmlns:a16="http://schemas.microsoft.com/office/drawing/2014/main" id="{2ECCEEFE-5678-B7B4-856D-64F28D0EB7E1}"/>
              </a:ext>
            </a:extLst>
          </p:cNvPr>
          <p:cNvSpPr>
            <a:spLocks noGrp="1"/>
          </p:cNvSpPr>
          <p:nvPr>
            <p:ph idx="1"/>
          </p:nvPr>
        </p:nvSpPr>
        <p:spPr>
          <a:xfrm>
            <a:off x="609600" y="1414010"/>
            <a:ext cx="10972800" cy="4795114"/>
          </a:xfrm>
        </p:spPr>
        <p:txBody>
          <a:bodyPr vert="horz" lIns="91440" tIns="45720" rIns="91440" bIns="45720" rtlCol="0" anchor="t">
            <a:noAutofit/>
          </a:bodyPr>
          <a:lstStyle/>
          <a:p>
            <a:pPr>
              <a:buNone/>
            </a:pPr>
            <a:r>
              <a:rPr lang="en-GB" sz="2000" dirty="0">
                <a:solidFill>
                  <a:srgbClr val="000000"/>
                </a:solidFill>
                <a:latin typeface="Helvetica"/>
                <a:cs typeface="Helvetica"/>
              </a:rPr>
              <a:t>Aside from the </a:t>
            </a:r>
            <a:r>
              <a:rPr lang="en-GB" sz="2000" dirty="0">
                <a:latin typeface="Helvetica"/>
                <a:cs typeface="Helvetica"/>
              </a:rPr>
              <a:t>health harms of vaping</a:t>
            </a:r>
            <a:r>
              <a:rPr lang="en-GB" sz="2000" dirty="0">
                <a:solidFill>
                  <a:srgbClr val="000000"/>
                </a:solidFill>
                <a:latin typeface="Helvetica"/>
                <a:cs typeface="Helvetica"/>
              </a:rPr>
              <a:t>, there are also environmental harms to consider:</a:t>
            </a:r>
            <a:endParaRPr lang="en-US" dirty="0"/>
          </a:p>
          <a:p>
            <a:pPr>
              <a:buNone/>
            </a:pPr>
            <a:endParaRPr lang="en-GB"/>
          </a:p>
          <a:p>
            <a:r>
              <a:rPr lang="en-GB" sz="2000" dirty="0">
                <a:latin typeface="Helvetica"/>
                <a:cs typeface="Helvetica"/>
              </a:rPr>
              <a:t>Approximately </a:t>
            </a:r>
            <a:r>
              <a:rPr lang="en-GB" sz="2000" b="1" dirty="0">
                <a:latin typeface="Helvetica"/>
                <a:cs typeface="Helvetica"/>
              </a:rPr>
              <a:t>1.3 million vapes</a:t>
            </a:r>
            <a:r>
              <a:rPr lang="en-GB" sz="2000" dirty="0">
                <a:latin typeface="Helvetica"/>
                <a:cs typeface="Helvetica"/>
              </a:rPr>
              <a:t> are disposed of every week in the UK – enough to fill </a:t>
            </a:r>
            <a:r>
              <a:rPr lang="en-GB" sz="2000" b="1" dirty="0">
                <a:latin typeface="Helvetica"/>
                <a:cs typeface="Helvetica"/>
              </a:rPr>
              <a:t>22 football pitches!</a:t>
            </a:r>
            <a:endParaRPr lang="en-GB" b="1" dirty="0">
              <a:cs typeface="Helvetica" pitchFamily="2" charset="0"/>
            </a:endParaRPr>
          </a:p>
          <a:p>
            <a:r>
              <a:rPr lang="en-GB" sz="2000" dirty="0">
                <a:latin typeface="Helvetica"/>
                <a:cs typeface="Helvetica"/>
              </a:rPr>
              <a:t>Vapes are very </a:t>
            </a:r>
            <a:r>
              <a:rPr lang="en-GB" sz="2000" b="1" dirty="0">
                <a:latin typeface="Helvetica"/>
                <a:cs typeface="Helvetica"/>
              </a:rPr>
              <a:t>difficult and expensive to recycle</a:t>
            </a:r>
            <a:r>
              <a:rPr lang="en-GB" sz="2000" dirty="0">
                <a:latin typeface="Helvetica"/>
                <a:cs typeface="Helvetica"/>
              </a:rPr>
              <a:t> because of the different types of plastics and batteries that they contain. </a:t>
            </a:r>
            <a:endParaRPr lang="en-GB" dirty="0">
              <a:cs typeface="Helvetica" pitchFamily="2" charset="0"/>
            </a:endParaRPr>
          </a:p>
          <a:p>
            <a:r>
              <a:rPr lang="en-GB" sz="2000" dirty="0">
                <a:latin typeface="Helvetica"/>
                <a:cs typeface="Helvetica"/>
              </a:rPr>
              <a:t>Vapes in landfills can</a:t>
            </a:r>
            <a:r>
              <a:rPr lang="en-GB" sz="2000" b="1" dirty="0">
                <a:latin typeface="Helvetica"/>
                <a:cs typeface="Helvetica"/>
              </a:rPr>
              <a:t> leak chemicals</a:t>
            </a:r>
            <a:r>
              <a:rPr lang="en-GB" sz="2000" dirty="0">
                <a:latin typeface="Helvetica"/>
                <a:cs typeface="Helvetica"/>
              </a:rPr>
              <a:t> and pollute soil and water – harmful to the environment, humans and animals. </a:t>
            </a:r>
            <a:endParaRPr lang="en-GB" dirty="0">
              <a:cs typeface="Helvetica" pitchFamily="2" charset="0"/>
            </a:endParaRPr>
          </a:p>
          <a:p>
            <a:r>
              <a:rPr lang="en-GB" sz="2000" dirty="0">
                <a:latin typeface="Helvetica"/>
                <a:cs typeface="Helvetica"/>
              </a:rPr>
              <a:t>Lithium batteries are </a:t>
            </a:r>
            <a:r>
              <a:rPr lang="en-GB" sz="2000" b="1" dirty="0">
                <a:latin typeface="Helvetica"/>
                <a:cs typeface="Helvetica"/>
              </a:rPr>
              <a:t>highly flammable</a:t>
            </a:r>
            <a:r>
              <a:rPr lang="en-GB" sz="2000" dirty="0">
                <a:latin typeface="Helvetica"/>
                <a:cs typeface="Helvetica"/>
              </a:rPr>
              <a:t> and have been known to cause fires. </a:t>
            </a:r>
            <a:endParaRPr lang="en-GB" dirty="0">
              <a:cs typeface="Helvetica" pitchFamily="2" charset="0"/>
            </a:endParaRPr>
          </a:p>
          <a:p>
            <a:pPr marL="0" indent="0">
              <a:buNone/>
            </a:pPr>
            <a:endParaRPr lang="en-GB" sz="2000" dirty="0">
              <a:cs typeface="Helvetica"/>
            </a:endParaRPr>
          </a:p>
          <a:p>
            <a:pPr>
              <a:buNone/>
            </a:pPr>
            <a:r>
              <a:rPr lang="en-GB" sz="1200" dirty="0">
                <a:cs typeface="Helvetica" pitchFamily="2" charset="0"/>
                <a:hlinkClick r:id="rId3"/>
              </a:rPr>
              <a:t>UK Tosses 1.3M Single-Use Vapes Weekly, Recycling Urged</a:t>
            </a:r>
            <a:endParaRPr lang="en-GB">
              <a:cs typeface="Helvetica" pitchFamily="2" charset="0"/>
            </a:endParaRPr>
          </a:p>
          <a:p>
            <a:pPr marL="0" indent="0">
              <a:buNone/>
            </a:pPr>
            <a:endParaRPr lang="en-GB" sz="2000" dirty="0">
              <a:cs typeface="Helvetica" pitchFamily="2" charset="0"/>
            </a:endParaRPr>
          </a:p>
          <a:p>
            <a:pPr>
              <a:buNone/>
            </a:pPr>
            <a:endParaRPr lang="en-GB">
              <a:cs typeface="Helvetica" pitchFamily="2" charset="0"/>
            </a:endParaRPr>
          </a:p>
          <a:p>
            <a:pPr marL="0" indent="0">
              <a:buNone/>
            </a:pPr>
            <a:endParaRPr lang="en-GB" sz="2000" dirty="0">
              <a:cs typeface="Helvetica" pitchFamily="2" charset="0"/>
            </a:endParaRPr>
          </a:p>
        </p:txBody>
      </p:sp>
    </p:spTree>
    <p:extLst>
      <p:ext uri="{BB962C8B-B14F-4D97-AF65-F5344CB8AC3E}">
        <p14:creationId xmlns:p14="http://schemas.microsoft.com/office/powerpoint/2010/main" val="3859959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D9DC4-57B9-46F1-44BB-CD7B6121D1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2CFB19-35B8-EDA2-136C-07E649ADA947}"/>
              </a:ext>
            </a:extLst>
          </p:cNvPr>
          <p:cNvSpPr>
            <a:spLocks noGrp="1"/>
          </p:cNvSpPr>
          <p:nvPr>
            <p:ph type="title"/>
          </p:nvPr>
        </p:nvSpPr>
        <p:spPr/>
        <p:txBody>
          <a:bodyPr/>
          <a:lstStyle/>
          <a:p>
            <a:r>
              <a:rPr lang="en-GB" dirty="0">
                <a:latin typeface="Helvetica"/>
                <a:cs typeface="Helvetica"/>
              </a:rPr>
              <a:t>Refusal strategies</a:t>
            </a:r>
            <a:endParaRPr lang="en-GB" dirty="0"/>
          </a:p>
        </p:txBody>
      </p:sp>
      <p:sp>
        <p:nvSpPr>
          <p:cNvPr id="3" name="Content Placeholder 2">
            <a:extLst>
              <a:ext uri="{FF2B5EF4-FFF2-40B4-BE49-F238E27FC236}">
                <a16:creationId xmlns:a16="http://schemas.microsoft.com/office/drawing/2014/main" id="{3CCDA9CE-33C0-B76A-AB81-FD1EA37A244F}"/>
              </a:ext>
            </a:extLst>
          </p:cNvPr>
          <p:cNvSpPr>
            <a:spLocks noGrp="1"/>
          </p:cNvSpPr>
          <p:nvPr>
            <p:ph idx="1"/>
          </p:nvPr>
        </p:nvSpPr>
        <p:spPr>
          <a:xfrm>
            <a:off x="609599" y="1414010"/>
            <a:ext cx="6064624" cy="4795114"/>
          </a:xfrm>
        </p:spPr>
        <p:txBody>
          <a:bodyPr vert="horz" lIns="91440" tIns="45720" rIns="91440" bIns="45720" rtlCol="0" anchor="t">
            <a:noAutofit/>
          </a:bodyPr>
          <a:lstStyle/>
          <a:p>
            <a:r>
              <a:rPr lang="en-GB" dirty="0">
                <a:latin typeface="Helvetica"/>
                <a:cs typeface="Helvetica"/>
              </a:rPr>
              <a:t>Think about methods that you could use to help you avoid pressure to vape, or to help your peers make informed decisions and be a positive influence.</a:t>
            </a:r>
            <a:endParaRPr lang="en-GB" b="1" dirty="0">
              <a:cs typeface="Helvetica" pitchFamily="2" charset="0"/>
            </a:endParaRPr>
          </a:p>
          <a:p>
            <a:endParaRPr lang="en-GB" dirty="0">
              <a:latin typeface="Helvetica"/>
              <a:cs typeface="Helvetica"/>
            </a:endParaRPr>
          </a:p>
          <a:p>
            <a:r>
              <a:rPr lang="en-GB" dirty="0">
                <a:latin typeface="Helvetica"/>
                <a:cs typeface="Helvetica"/>
              </a:rPr>
              <a:t>What could you say? </a:t>
            </a:r>
            <a:endParaRPr lang="en-GB" dirty="0">
              <a:cs typeface="Helvetica"/>
            </a:endParaRPr>
          </a:p>
          <a:p>
            <a:endParaRPr lang="en-GB" dirty="0">
              <a:latin typeface="Helvetica"/>
              <a:cs typeface="Helvetica"/>
            </a:endParaRPr>
          </a:p>
          <a:p>
            <a:r>
              <a:rPr lang="en-GB" dirty="0">
                <a:latin typeface="Helvetica"/>
                <a:cs typeface="Helvetica"/>
              </a:rPr>
              <a:t>Think about and write down some responses of your own. </a:t>
            </a:r>
            <a:endParaRPr lang="en-GB" dirty="0">
              <a:cs typeface="Helvetica"/>
            </a:endParaRPr>
          </a:p>
          <a:p>
            <a:endParaRPr lang="en-GB"/>
          </a:p>
          <a:p>
            <a:endParaRPr lang="en-GB"/>
          </a:p>
          <a:p>
            <a:endParaRPr lang="en-GB">
              <a:cs typeface="Helvetica" pitchFamily="2" charset="0"/>
            </a:endParaRPr>
          </a:p>
        </p:txBody>
      </p:sp>
      <p:pic>
        <p:nvPicPr>
          <p:cNvPr id="4" name="Picture 3" descr="A screenshot of a phone&#10;&#10;AI-generated content may be incorrect.">
            <a:extLst>
              <a:ext uri="{FF2B5EF4-FFF2-40B4-BE49-F238E27FC236}">
                <a16:creationId xmlns:a16="http://schemas.microsoft.com/office/drawing/2014/main" id="{21CE4870-213D-0EF5-2B65-AFDAF23B668A}"/>
              </a:ext>
            </a:extLst>
          </p:cNvPr>
          <p:cNvPicPr>
            <a:picLocks noChangeAspect="1"/>
          </p:cNvPicPr>
          <p:nvPr/>
        </p:nvPicPr>
        <p:blipFill>
          <a:blip r:embed="rId3"/>
          <a:stretch>
            <a:fillRect/>
          </a:stretch>
        </p:blipFill>
        <p:spPr>
          <a:xfrm>
            <a:off x="7174880" y="649941"/>
            <a:ext cx="4218387" cy="5255559"/>
          </a:xfrm>
          <a:prstGeom prst="rect">
            <a:avLst/>
          </a:prstGeom>
        </p:spPr>
      </p:pic>
    </p:spTree>
    <p:extLst>
      <p:ext uri="{BB962C8B-B14F-4D97-AF65-F5344CB8AC3E}">
        <p14:creationId xmlns:p14="http://schemas.microsoft.com/office/powerpoint/2010/main" val="2128775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BF734-2C48-870B-F4D6-4C68C8B0D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2EA3B8-162D-8B1E-3381-565A20363D51}"/>
              </a:ext>
            </a:extLst>
          </p:cNvPr>
          <p:cNvSpPr>
            <a:spLocks noGrp="1"/>
          </p:cNvSpPr>
          <p:nvPr>
            <p:ph type="title"/>
          </p:nvPr>
        </p:nvSpPr>
        <p:spPr/>
        <p:txBody>
          <a:bodyPr/>
          <a:lstStyle/>
          <a:p>
            <a:r>
              <a:rPr lang="en-GB" dirty="0">
                <a:latin typeface="Helvetica"/>
                <a:cs typeface="Helvetica"/>
              </a:rPr>
              <a:t>Reflection</a:t>
            </a:r>
            <a:endParaRPr lang="en-GB" dirty="0"/>
          </a:p>
        </p:txBody>
      </p:sp>
      <p:sp>
        <p:nvSpPr>
          <p:cNvPr id="14" name="Rectangle 13">
            <a:extLst>
              <a:ext uri="{FF2B5EF4-FFF2-40B4-BE49-F238E27FC236}">
                <a16:creationId xmlns:a16="http://schemas.microsoft.com/office/drawing/2014/main" id="{F17F3E68-9C10-DE9B-E5B9-F788F3CE915A}"/>
              </a:ext>
            </a:extLst>
          </p:cNvPr>
          <p:cNvSpPr/>
          <p:nvPr/>
        </p:nvSpPr>
        <p:spPr>
          <a:xfrm>
            <a:off x="1585471" y="2812467"/>
            <a:ext cx="4451174" cy="2613526"/>
          </a:xfrm>
          <a:prstGeom prst="rect">
            <a:avLst/>
          </a:prstGeom>
          <a:solidFill>
            <a:srgbClr val="00A3B4"/>
          </a:solidFill>
          <a:ln>
            <a:solidFill>
              <a:srgbClr val="00A3B4"/>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800" dirty="0">
                <a:cs typeface="Helvetica"/>
              </a:rPr>
              <a:t>Why is it important for </a:t>
            </a:r>
            <a:endParaRPr lang="en-US"/>
          </a:p>
          <a:p>
            <a:pPr algn="ctr"/>
            <a:r>
              <a:rPr lang="en-US" sz="2800" dirty="0">
                <a:cs typeface="Helvetica"/>
              </a:rPr>
              <a:t>non-smokers and young people to avoid vaping?</a:t>
            </a:r>
            <a:endParaRPr lang="en-US"/>
          </a:p>
        </p:txBody>
      </p:sp>
      <p:sp>
        <p:nvSpPr>
          <p:cNvPr id="15" name="Rectangle 14">
            <a:extLst>
              <a:ext uri="{FF2B5EF4-FFF2-40B4-BE49-F238E27FC236}">
                <a16:creationId xmlns:a16="http://schemas.microsoft.com/office/drawing/2014/main" id="{69C501AF-5547-CC56-6456-83E064838E8D}"/>
              </a:ext>
            </a:extLst>
          </p:cNvPr>
          <p:cNvSpPr/>
          <p:nvPr/>
        </p:nvSpPr>
        <p:spPr>
          <a:xfrm>
            <a:off x="6151867" y="2812466"/>
            <a:ext cx="4439968" cy="2613526"/>
          </a:xfrm>
          <a:prstGeom prst="rect">
            <a:avLst/>
          </a:prstGeom>
          <a:solidFill>
            <a:srgbClr val="00A3B4"/>
          </a:solidFill>
          <a:ln>
            <a:solidFill>
              <a:srgbClr val="00A3B4"/>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800" dirty="0">
                <a:cs typeface="Helvetica"/>
              </a:rPr>
              <a:t>How can you be a </a:t>
            </a:r>
            <a:endParaRPr lang="en-US"/>
          </a:p>
          <a:p>
            <a:pPr algn="ctr"/>
            <a:r>
              <a:rPr lang="en-US" sz="2800" dirty="0">
                <a:cs typeface="Helvetica"/>
              </a:rPr>
              <a:t>positive influence </a:t>
            </a:r>
            <a:endParaRPr lang="en-US">
              <a:cs typeface="Helvetica"/>
            </a:endParaRPr>
          </a:p>
          <a:p>
            <a:pPr algn="ctr"/>
            <a:r>
              <a:rPr lang="en-US" sz="2800" dirty="0">
                <a:cs typeface="Helvetica"/>
              </a:rPr>
              <a:t>on your peers?</a:t>
            </a:r>
            <a:endParaRPr lang="en-US">
              <a:cs typeface="Helvetica"/>
            </a:endParaRPr>
          </a:p>
        </p:txBody>
      </p:sp>
      <p:sp>
        <p:nvSpPr>
          <p:cNvPr id="4" name="Content Placeholder 2">
            <a:extLst>
              <a:ext uri="{FF2B5EF4-FFF2-40B4-BE49-F238E27FC236}">
                <a16:creationId xmlns:a16="http://schemas.microsoft.com/office/drawing/2014/main" id="{594DFD30-7527-8411-B598-C8AAA6CA0EDA}"/>
              </a:ext>
            </a:extLst>
          </p:cNvPr>
          <p:cNvSpPr>
            <a:spLocks noGrp="1"/>
          </p:cNvSpPr>
          <p:nvPr>
            <p:ph idx="1"/>
          </p:nvPr>
        </p:nvSpPr>
        <p:spPr>
          <a:xfrm>
            <a:off x="609600" y="1414010"/>
            <a:ext cx="10972800" cy="973909"/>
          </a:xfrm>
        </p:spPr>
        <p:txBody>
          <a:bodyPr vert="horz" lIns="91440" tIns="45720" rIns="91440" bIns="45720" rtlCol="0" anchor="t">
            <a:noAutofit/>
          </a:bodyPr>
          <a:lstStyle/>
          <a:p>
            <a:pPr marL="0" indent="0">
              <a:buNone/>
            </a:pPr>
            <a:r>
              <a:rPr lang="en-GB" sz="2800" dirty="0">
                <a:solidFill>
                  <a:srgbClr val="000000"/>
                </a:solidFill>
                <a:latin typeface="Helvetica"/>
                <a:cs typeface="Helvetica"/>
              </a:rPr>
              <a:t>Spend some time reflecting on what you have learnt today and your opinion on vapes following this session.</a:t>
            </a:r>
            <a:endParaRPr lang="en-GB" sz="2800" dirty="0">
              <a:cs typeface="Helvetica" pitchFamily="2" charset="0"/>
            </a:endParaRPr>
          </a:p>
        </p:txBody>
      </p:sp>
    </p:spTree>
    <p:extLst>
      <p:ext uri="{BB962C8B-B14F-4D97-AF65-F5344CB8AC3E}">
        <p14:creationId xmlns:p14="http://schemas.microsoft.com/office/powerpoint/2010/main" val="3166548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67E03-21AB-19F8-8926-FBD8EDB779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CAAFD-4756-2F22-407B-9F1F11EFEA5F}"/>
              </a:ext>
            </a:extLst>
          </p:cNvPr>
          <p:cNvSpPr>
            <a:spLocks noGrp="1"/>
          </p:cNvSpPr>
          <p:nvPr>
            <p:ph type="title"/>
          </p:nvPr>
        </p:nvSpPr>
        <p:spPr/>
        <p:txBody>
          <a:bodyPr/>
          <a:lstStyle/>
          <a:p>
            <a:r>
              <a:rPr lang="en-GB" dirty="0">
                <a:latin typeface="Helvetica"/>
                <a:cs typeface="Helvetica"/>
              </a:rPr>
              <a:t>Remember...</a:t>
            </a:r>
            <a:endParaRPr lang="en-GB" dirty="0"/>
          </a:p>
        </p:txBody>
      </p:sp>
      <p:sp>
        <p:nvSpPr>
          <p:cNvPr id="10" name="Rectangle 9">
            <a:extLst>
              <a:ext uri="{FF2B5EF4-FFF2-40B4-BE49-F238E27FC236}">
                <a16:creationId xmlns:a16="http://schemas.microsoft.com/office/drawing/2014/main" id="{50F90E7B-DAB6-2FAF-4078-EF5F84ABB68A}"/>
              </a:ext>
            </a:extLst>
          </p:cNvPr>
          <p:cNvSpPr/>
          <p:nvPr/>
        </p:nvSpPr>
        <p:spPr>
          <a:xfrm>
            <a:off x="1271706" y="2084085"/>
            <a:ext cx="9639496" cy="2691967"/>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800" dirty="0">
                <a:cs typeface="Helvetica"/>
              </a:rPr>
              <a:t>If you don't smoke, don't vape! </a:t>
            </a:r>
          </a:p>
        </p:txBody>
      </p:sp>
    </p:spTree>
    <p:extLst>
      <p:ext uri="{BB962C8B-B14F-4D97-AF65-F5344CB8AC3E}">
        <p14:creationId xmlns:p14="http://schemas.microsoft.com/office/powerpoint/2010/main" val="25954854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556AF-46DF-CE5F-6C24-4E325CDBEDC6}"/>
              </a:ext>
            </a:extLst>
          </p:cNvPr>
          <p:cNvSpPr>
            <a:spLocks noGrp="1"/>
          </p:cNvSpPr>
          <p:nvPr>
            <p:ph type="title"/>
          </p:nvPr>
        </p:nvSpPr>
        <p:spPr/>
        <p:txBody>
          <a:bodyPr>
            <a:normAutofit/>
          </a:bodyPr>
          <a:lstStyle/>
          <a:p>
            <a:r>
              <a:rPr lang="en-GB" dirty="0">
                <a:solidFill>
                  <a:srgbClr val="F79646"/>
                </a:solidFill>
                <a:latin typeface="Helvetica"/>
                <a:cs typeface="Helvetica"/>
              </a:rPr>
              <a:t>Resources</a:t>
            </a:r>
            <a:endParaRPr lang="en-US" dirty="0"/>
          </a:p>
        </p:txBody>
      </p:sp>
      <p:sp>
        <p:nvSpPr>
          <p:cNvPr id="3" name="Content Placeholder 2">
            <a:extLst>
              <a:ext uri="{FF2B5EF4-FFF2-40B4-BE49-F238E27FC236}">
                <a16:creationId xmlns:a16="http://schemas.microsoft.com/office/drawing/2014/main" id="{975DEDF1-8A82-3146-11FC-82D7A72D8DE0}"/>
              </a:ext>
            </a:extLst>
          </p:cNvPr>
          <p:cNvSpPr>
            <a:spLocks noGrp="1"/>
          </p:cNvSpPr>
          <p:nvPr>
            <p:ph idx="1"/>
          </p:nvPr>
        </p:nvSpPr>
        <p:spPr>
          <a:xfrm>
            <a:off x="609600" y="1416312"/>
            <a:ext cx="10972800" cy="4572225"/>
          </a:xfrm>
        </p:spPr>
        <p:txBody>
          <a:bodyPr vert="horz" lIns="91440" tIns="45720" rIns="91440" bIns="45720" rtlCol="0" anchor="t">
            <a:normAutofit lnSpcReduction="10000"/>
          </a:bodyPr>
          <a:lstStyle/>
          <a:p>
            <a:pPr>
              <a:buNone/>
            </a:pPr>
            <a:r>
              <a:rPr lang="en-US" sz="2000" b="1" dirty="0">
                <a:latin typeface="Helvetica"/>
                <a:cs typeface="Helvetica"/>
                <a:hlinkClick r:id="rId2"/>
              </a:rPr>
              <a:t>Smokefree Hampshire</a:t>
            </a:r>
            <a:endParaRPr lang="en-US" sz="2000" b="1">
              <a:latin typeface="Helvetica"/>
              <a:cs typeface="Helvetica"/>
            </a:endParaRPr>
          </a:p>
          <a:p>
            <a:r>
              <a:rPr lang="en-US" sz="2000" dirty="0">
                <a:latin typeface="Helvetica"/>
                <a:cs typeface="Helvetica"/>
              </a:rPr>
              <a:t>Free stop smoking service for anyone over the age of 12 who lives, works, goes to school, or is registered with a GP, in Hampshire. They also offer a quit vape service too. They can accept professional or self-referrals.</a:t>
            </a:r>
          </a:p>
          <a:p>
            <a:endParaRPr lang="en-US"/>
          </a:p>
          <a:p>
            <a:pPr marL="0" indent="0">
              <a:buNone/>
            </a:pPr>
            <a:r>
              <a:rPr lang="en-US" sz="2000" b="1" dirty="0">
                <a:latin typeface="Helvetica"/>
                <a:cs typeface="Helvetica"/>
                <a:hlinkClick r:id="rId3"/>
              </a:rPr>
              <a:t>Talk to Frank</a:t>
            </a:r>
            <a:r>
              <a:rPr lang="en-US" sz="2000" b="1" dirty="0">
                <a:latin typeface="Helvetica"/>
                <a:cs typeface="Helvetica"/>
              </a:rPr>
              <a:t> </a:t>
            </a:r>
            <a:endParaRPr lang="en-US" sz="2000" b="1">
              <a:latin typeface="Helvetica"/>
              <a:cs typeface="Helvetica" pitchFamily="2" charset="0"/>
            </a:endParaRPr>
          </a:p>
          <a:p>
            <a:pPr marL="0" indent="0">
              <a:buNone/>
            </a:pPr>
            <a:endParaRPr lang="en-US" sz="2000" dirty="0">
              <a:latin typeface="Helvetica"/>
              <a:cs typeface="Helvetica"/>
            </a:endParaRPr>
          </a:p>
          <a:p>
            <a:pPr marL="0" indent="0">
              <a:buNone/>
            </a:pPr>
            <a:r>
              <a:rPr lang="en-US" sz="2000" b="1" dirty="0">
                <a:latin typeface="Helvetica"/>
                <a:cs typeface="Helvetica"/>
              </a:rPr>
              <a:t>Trading Standards</a:t>
            </a:r>
            <a:endParaRPr lang="en-US" sz="2000" dirty="0">
              <a:latin typeface="Helvetica"/>
              <a:cs typeface="Helvetica" pitchFamily="2" charset="0"/>
            </a:endParaRPr>
          </a:p>
          <a:p>
            <a:r>
              <a:rPr lang="en-US" sz="2000" dirty="0">
                <a:latin typeface="Helvetica"/>
                <a:cs typeface="Helvetica"/>
              </a:rPr>
              <a:t>It's important to remember that it is illegal to sell vapes to anyone under the age of 18. If you are aware of anywhere where underage sales are taking place, this can be reported anonymously to trading standards via the following routes: </a:t>
            </a:r>
            <a:endParaRPr lang="en-US" sz="2000">
              <a:latin typeface="Helvetica"/>
              <a:cs typeface="Helvetica" pitchFamily="2" charset="0"/>
            </a:endParaRPr>
          </a:p>
          <a:p>
            <a:pPr lvl="1" indent="-342900">
              <a:buFont typeface="Arial" panose="020B0604020202020204" pitchFamily="34" charset="0"/>
              <a:buChar char="•"/>
            </a:pPr>
            <a:r>
              <a:rPr lang="en-US" dirty="0">
                <a:latin typeface="Helvetica"/>
                <a:cs typeface="Helvetica"/>
              </a:rPr>
              <a:t>Report to our local trading standards team by calling </a:t>
            </a:r>
            <a:r>
              <a:rPr lang="en-US" b="1" dirty="0">
                <a:latin typeface="Helvetica"/>
                <a:cs typeface="Helvetica"/>
              </a:rPr>
              <a:t>0300 999 6999.</a:t>
            </a:r>
          </a:p>
          <a:p>
            <a:pPr lvl="1" indent="-342900">
              <a:buFont typeface="Arial" panose="020B0604020202020204" pitchFamily="34" charset="0"/>
              <a:buChar char="•"/>
            </a:pPr>
            <a:r>
              <a:rPr lang="en-US" dirty="0">
                <a:latin typeface="Helvetica"/>
                <a:cs typeface="Helvetica"/>
              </a:rPr>
              <a:t>Or via Citizens Advice by calling </a:t>
            </a:r>
            <a:r>
              <a:rPr lang="en-US" b="1" dirty="0">
                <a:latin typeface="Helvetica"/>
                <a:cs typeface="Helvetica"/>
              </a:rPr>
              <a:t>0808 223 1133,</a:t>
            </a:r>
            <a:r>
              <a:rPr lang="en-US" dirty="0">
                <a:latin typeface="Helvetica"/>
                <a:cs typeface="Helvetica"/>
              </a:rPr>
              <a:t> or by using their </a:t>
            </a:r>
            <a:r>
              <a:rPr lang="en-US" dirty="0">
                <a:latin typeface="Helvetica"/>
                <a:cs typeface="Helvetica"/>
                <a:hlinkClick r:id="rId4"/>
              </a:rPr>
              <a:t>online form</a:t>
            </a:r>
            <a:r>
              <a:rPr lang="en-US" dirty="0">
                <a:latin typeface="Helvetica"/>
                <a:cs typeface="Helvetica"/>
              </a:rPr>
              <a:t>.</a:t>
            </a:r>
          </a:p>
          <a:p>
            <a:pPr marL="0" indent="0" algn="l">
              <a:buNone/>
            </a:pPr>
            <a:endParaRPr lang="en-US" sz="2000" dirty="0">
              <a:cs typeface="Helvetica"/>
            </a:endParaRPr>
          </a:p>
        </p:txBody>
      </p:sp>
    </p:spTree>
    <p:extLst>
      <p:ext uri="{BB962C8B-B14F-4D97-AF65-F5344CB8AC3E}">
        <p14:creationId xmlns:p14="http://schemas.microsoft.com/office/powerpoint/2010/main" val="3256416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Purpose of session</a:t>
            </a:r>
          </a:p>
        </p:txBody>
      </p:sp>
      <p:sp>
        <p:nvSpPr>
          <p:cNvPr id="3" name="Content Placeholder 2"/>
          <p:cNvSpPr>
            <a:spLocks noGrp="1"/>
          </p:cNvSpPr>
          <p:nvPr>
            <p:ph idx="1"/>
          </p:nvPr>
        </p:nvSpPr>
        <p:spPr>
          <a:xfrm>
            <a:off x="609600" y="1414010"/>
            <a:ext cx="10972800" cy="1601438"/>
          </a:xfrm>
        </p:spPr>
        <p:txBody>
          <a:bodyPr vert="horz" lIns="91440" tIns="45720" rIns="91440" bIns="45720" rtlCol="0" anchor="t">
            <a:noAutofit/>
          </a:bodyPr>
          <a:lstStyle/>
          <a:p>
            <a:r>
              <a:rPr lang="en-GB" sz="2800" b="1" dirty="0">
                <a:solidFill>
                  <a:srgbClr val="000000"/>
                </a:solidFill>
                <a:latin typeface="Helvetica"/>
                <a:cs typeface="Helvetica"/>
              </a:rPr>
              <a:t>Awareness:</a:t>
            </a:r>
            <a:r>
              <a:rPr lang="en-GB" sz="2800" dirty="0">
                <a:solidFill>
                  <a:srgbClr val="000000"/>
                </a:solidFill>
                <a:latin typeface="Helvetica"/>
                <a:cs typeface="Helvetica"/>
              </a:rPr>
              <a:t> Highlight the dangers of vaping, particularly for young people </a:t>
            </a:r>
            <a:r>
              <a:rPr lang="en-GB" sz="2800" b="0" i="0" u="none" strike="noStrike" dirty="0">
                <a:solidFill>
                  <a:srgbClr val="000000"/>
                </a:solidFill>
                <a:effectLst/>
                <a:latin typeface="Helvetica"/>
                <a:cs typeface="Helvetica"/>
              </a:rPr>
              <a:t>and </a:t>
            </a:r>
            <a:r>
              <a:rPr lang="en-GB" sz="2800" dirty="0">
                <a:solidFill>
                  <a:srgbClr val="000000"/>
                </a:solidFill>
                <a:latin typeface="Helvetica"/>
                <a:cs typeface="Helvetica"/>
              </a:rPr>
              <a:t>people who do not smoke.</a:t>
            </a:r>
            <a:endParaRPr lang="en-US" dirty="0"/>
          </a:p>
          <a:p>
            <a:r>
              <a:rPr lang="en-GB" sz="2800" b="1" dirty="0">
                <a:solidFill>
                  <a:srgbClr val="000000"/>
                </a:solidFill>
                <a:latin typeface="Helvetica"/>
                <a:cs typeface="Helvetica"/>
              </a:rPr>
              <a:t>Informed decisions:</a:t>
            </a:r>
            <a:r>
              <a:rPr lang="en-GB" sz="2800" dirty="0">
                <a:solidFill>
                  <a:srgbClr val="000000"/>
                </a:solidFill>
                <a:latin typeface="Helvetica"/>
                <a:cs typeface="Helvetica"/>
              </a:rPr>
              <a:t> Encourage young people </a:t>
            </a:r>
            <a:r>
              <a:rPr lang="en-GB" sz="2800" b="0" i="0" u="none" strike="noStrike" dirty="0">
                <a:solidFill>
                  <a:srgbClr val="000000"/>
                </a:solidFill>
                <a:effectLst/>
                <a:latin typeface="Helvetica"/>
                <a:cs typeface="Helvetica"/>
              </a:rPr>
              <a:t>to </a:t>
            </a:r>
            <a:r>
              <a:rPr lang="en-GB" sz="2800" dirty="0">
                <a:solidFill>
                  <a:srgbClr val="000000"/>
                </a:solidFill>
                <a:latin typeface="Helvetica"/>
                <a:cs typeface="Helvetica"/>
              </a:rPr>
              <a:t>understand why avoiding both vaping and smoking is crucial for </a:t>
            </a:r>
            <a:r>
              <a:rPr lang="en-GB" sz="2800" b="0" i="0" u="none" strike="noStrike" dirty="0">
                <a:solidFill>
                  <a:srgbClr val="000000"/>
                </a:solidFill>
                <a:effectLst/>
                <a:latin typeface="Helvetica"/>
                <a:cs typeface="Helvetica"/>
              </a:rPr>
              <a:t>their </a:t>
            </a:r>
            <a:r>
              <a:rPr lang="en-GB" sz="2800" dirty="0">
                <a:solidFill>
                  <a:srgbClr val="000000"/>
                </a:solidFill>
                <a:latin typeface="Helvetica"/>
                <a:cs typeface="Helvetica"/>
              </a:rPr>
              <a:t>health</a:t>
            </a:r>
            <a:r>
              <a:rPr lang="en-GB" sz="2800" b="0" i="0" u="none" strike="noStrike" dirty="0">
                <a:solidFill>
                  <a:srgbClr val="000000"/>
                </a:solidFill>
                <a:effectLst/>
                <a:latin typeface="Helvetica"/>
                <a:cs typeface="Helvetica"/>
              </a:rPr>
              <a:t>.</a:t>
            </a:r>
            <a:endParaRPr lang="en-GB" dirty="0"/>
          </a:p>
          <a:p>
            <a:r>
              <a:rPr lang="en-GB" sz="2800" b="1" dirty="0">
                <a:latin typeface="Helvetica"/>
                <a:cs typeface="Helvetica"/>
              </a:rPr>
              <a:t>Empowerment:</a:t>
            </a:r>
            <a:r>
              <a:rPr lang="en-GB" sz="2800" dirty="0">
                <a:latin typeface="Helvetica"/>
                <a:cs typeface="Helvetica"/>
              </a:rPr>
              <a:t> Equip young people with strategies to resist vaping and support their peers.</a:t>
            </a:r>
            <a:endParaRPr lang="en-GB" dirty="0">
              <a:latin typeface="Helvetica"/>
            </a:endParaRPr>
          </a:p>
        </p:txBody>
      </p:sp>
    </p:spTree>
    <p:extLst>
      <p:ext uri="{BB962C8B-B14F-4D97-AF65-F5344CB8AC3E}">
        <p14:creationId xmlns:p14="http://schemas.microsoft.com/office/powerpoint/2010/main" val="3242728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164C4-7964-64D8-2DC5-2672F859F9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284120-A58F-0543-F979-452197067015}"/>
              </a:ext>
            </a:extLst>
          </p:cNvPr>
          <p:cNvSpPr>
            <a:spLocks noGrp="1"/>
          </p:cNvSpPr>
          <p:nvPr>
            <p:ph type="title"/>
          </p:nvPr>
        </p:nvSpPr>
        <p:spPr/>
        <p:txBody>
          <a:bodyPr/>
          <a:lstStyle/>
          <a:p>
            <a:r>
              <a:rPr lang="en-GB" dirty="0">
                <a:latin typeface="Helvetica"/>
                <a:cs typeface="Helvetica"/>
              </a:rPr>
              <a:t>Learning outcomes</a:t>
            </a:r>
            <a:endParaRPr lang="en-GB" dirty="0"/>
          </a:p>
        </p:txBody>
      </p:sp>
      <p:sp>
        <p:nvSpPr>
          <p:cNvPr id="3" name="Content Placeholder 2">
            <a:extLst>
              <a:ext uri="{FF2B5EF4-FFF2-40B4-BE49-F238E27FC236}">
                <a16:creationId xmlns:a16="http://schemas.microsoft.com/office/drawing/2014/main" id="{9DC61D5E-FFFE-C36D-61BF-CC9CCE0BD97F}"/>
              </a:ext>
            </a:extLst>
          </p:cNvPr>
          <p:cNvSpPr>
            <a:spLocks noGrp="1"/>
          </p:cNvSpPr>
          <p:nvPr>
            <p:ph idx="1"/>
          </p:nvPr>
        </p:nvSpPr>
        <p:spPr>
          <a:xfrm>
            <a:off x="609600" y="1424448"/>
            <a:ext cx="10972800" cy="3490780"/>
          </a:xfrm>
        </p:spPr>
        <p:txBody>
          <a:bodyPr vert="horz" lIns="91440" tIns="45720" rIns="91440" bIns="45720" rtlCol="0" anchor="t">
            <a:noAutofit/>
          </a:bodyPr>
          <a:lstStyle/>
          <a:p>
            <a:pPr marL="0" indent="0">
              <a:buNone/>
            </a:pPr>
            <a:r>
              <a:rPr lang="en-GB" sz="2800">
                <a:solidFill>
                  <a:srgbClr val="000000"/>
                </a:solidFill>
                <a:latin typeface="Helvetica"/>
                <a:cs typeface="Helvetica"/>
              </a:rPr>
              <a:t>By the end of this session, young people will be able to:</a:t>
            </a:r>
            <a:endParaRPr lang="en-US">
              <a:solidFill>
                <a:srgbClr val="000000"/>
              </a:solidFill>
              <a:cs typeface="Helvetica" pitchFamily="2" charset="0"/>
            </a:endParaRPr>
          </a:p>
          <a:p>
            <a:r>
              <a:rPr lang="en-GB" sz="2800">
                <a:solidFill>
                  <a:srgbClr val="000000"/>
                </a:solidFill>
                <a:latin typeface="Helvetica"/>
                <a:cs typeface="Helvetica"/>
              </a:rPr>
              <a:t>Identify the components of e-cigarettes.</a:t>
            </a:r>
            <a:endParaRPr lang="en-GB"/>
          </a:p>
          <a:p>
            <a:r>
              <a:rPr lang="en-GB" sz="2800">
                <a:solidFill>
                  <a:srgbClr val="000000"/>
                </a:solidFill>
                <a:latin typeface="Helvetica"/>
                <a:cs typeface="Helvetica"/>
              </a:rPr>
              <a:t>Recognise why vaping is harmful for young people </a:t>
            </a:r>
            <a:r>
              <a:rPr lang="en-GB" sz="2800" b="0" i="0" u="none" strike="noStrike">
                <a:solidFill>
                  <a:srgbClr val="000000"/>
                </a:solidFill>
                <a:effectLst/>
                <a:latin typeface="Helvetica"/>
                <a:cs typeface="Helvetica"/>
              </a:rPr>
              <a:t>and </a:t>
            </a:r>
            <a:r>
              <a:rPr lang="en-GB" sz="2800">
                <a:solidFill>
                  <a:srgbClr val="000000"/>
                </a:solidFill>
                <a:latin typeface="Helvetica"/>
                <a:cs typeface="Helvetica"/>
              </a:rPr>
              <a:t>people who do not smoke.</a:t>
            </a:r>
            <a:endParaRPr lang="en-US"/>
          </a:p>
          <a:p>
            <a:r>
              <a:rPr lang="en-GB" sz="2800">
                <a:solidFill>
                  <a:srgbClr val="000000"/>
                </a:solidFill>
                <a:latin typeface="Helvetica"/>
                <a:cs typeface="Helvetica"/>
              </a:rPr>
              <a:t>Dispel myths about vaping</a:t>
            </a:r>
            <a:r>
              <a:rPr lang="en-GB" sz="2800" b="0" i="0" u="none" strike="noStrike">
                <a:solidFill>
                  <a:srgbClr val="000000"/>
                </a:solidFill>
                <a:effectLst/>
                <a:latin typeface="Helvetica"/>
                <a:cs typeface="Helvetica"/>
              </a:rPr>
              <a:t>.</a:t>
            </a:r>
            <a:endParaRPr lang="en-GB"/>
          </a:p>
          <a:p>
            <a:r>
              <a:rPr lang="en-GB" sz="2800">
                <a:latin typeface="Helvetica"/>
                <a:cs typeface="Helvetica"/>
              </a:rPr>
              <a:t>Understand the reasons why some people may vape.</a:t>
            </a:r>
            <a:endParaRPr lang="en-GB"/>
          </a:p>
          <a:p>
            <a:r>
              <a:rPr lang="en-GB" sz="2800">
                <a:latin typeface="Helvetica"/>
                <a:cs typeface="Helvetica"/>
              </a:rPr>
              <a:t>Advocate for healthy choices among peers.</a:t>
            </a:r>
            <a:endParaRPr lang="en-GB"/>
          </a:p>
          <a:p>
            <a:endParaRPr lang="en-GB" sz="2800" dirty="0">
              <a:latin typeface="Helvetica"/>
              <a:cs typeface="Helvetica"/>
            </a:endParaRPr>
          </a:p>
        </p:txBody>
      </p:sp>
    </p:spTree>
    <p:extLst>
      <p:ext uri="{BB962C8B-B14F-4D97-AF65-F5344CB8AC3E}">
        <p14:creationId xmlns:p14="http://schemas.microsoft.com/office/powerpoint/2010/main" val="3951185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5D227-EE6A-FB39-A4FD-1D3770B242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72FEBE-02E3-97E8-5B97-ECB08E3478F2}"/>
              </a:ext>
            </a:extLst>
          </p:cNvPr>
          <p:cNvSpPr>
            <a:spLocks noGrp="1"/>
          </p:cNvSpPr>
          <p:nvPr>
            <p:ph type="title"/>
          </p:nvPr>
        </p:nvSpPr>
        <p:spPr>
          <a:xfrm>
            <a:off x="609600" y="2571076"/>
            <a:ext cx="10972800" cy="1143000"/>
          </a:xfrm>
        </p:spPr>
        <p:txBody>
          <a:bodyPr>
            <a:normAutofit fontScale="90000"/>
          </a:bodyPr>
          <a:lstStyle/>
          <a:p>
            <a:pPr algn="ctr"/>
            <a:r>
              <a:rPr lang="en-GB" dirty="0">
                <a:latin typeface="Helvetica"/>
                <a:cs typeface="Helvetica"/>
              </a:rPr>
              <a:t>What do you know already?</a:t>
            </a:r>
            <a:br>
              <a:rPr lang="en-GB" dirty="0">
                <a:latin typeface="Helvetica"/>
                <a:cs typeface="Helvetica"/>
              </a:rPr>
            </a:br>
            <a:r>
              <a:rPr lang="en-GB" dirty="0">
                <a:latin typeface="Helvetica"/>
                <a:cs typeface="Helvetica"/>
              </a:rPr>
              <a:t>What is your opinion?</a:t>
            </a:r>
            <a:endParaRPr lang="en-US" dirty="0"/>
          </a:p>
        </p:txBody>
      </p:sp>
    </p:spTree>
    <p:extLst>
      <p:ext uri="{BB962C8B-B14F-4D97-AF65-F5344CB8AC3E}">
        <p14:creationId xmlns:p14="http://schemas.microsoft.com/office/powerpoint/2010/main" val="3137035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3CF57F90-0D83-88CA-7CEE-49BE379FF0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136" t="2840" r="2778"/>
          <a:stretch>
            <a:fillRect/>
          </a:stretch>
        </p:blipFill>
        <p:spPr bwMode="auto">
          <a:xfrm>
            <a:off x="670118" y="1542023"/>
            <a:ext cx="5812185" cy="4172390"/>
          </a:xfrm>
          <a:prstGeom prst="rect">
            <a:avLst/>
          </a:prstGeom>
          <a:noFill/>
          <a:ln>
            <a:solidFill>
              <a:srgbClr val="0574AC"/>
            </a:solidFill>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E6AF9B4E-09E0-5D6A-915B-55882815DDD6}"/>
              </a:ext>
            </a:extLst>
          </p:cNvPr>
          <p:cNvSpPr txBox="1"/>
          <p:nvPr/>
        </p:nvSpPr>
        <p:spPr>
          <a:xfrm>
            <a:off x="7022201" y="1542426"/>
            <a:ext cx="4403316" cy="3785652"/>
          </a:xfrm>
          <a:prstGeom prst="rect">
            <a:avLst/>
          </a:prstGeom>
          <a:noFill/>
        </p:spPr>
        <p:txBody>
          <a:bodyPr wrap="square" lIns="91440" tIns="45720" rIns="91440" bIns="45720" anchor="t">
            <a:spAutoFit/>
          </a:bodyPr>
          <a:lstStyle/>
          <a:p>
            <a:r>
              <a:rPr lang="en-GB" sz="2400" b="0" i="0" u="none" strike="noStrike" dirty="0">
                <a:solidFill>
                  <a:srgbClr val="000000"/>
                </a:solidFill>
                <a:effectLst/>
                <a:latin typeface="Helvetica"/>
                <a:cs typeface="Helvetica"/>
              </a:rPr>
              <a:t>Electronic cigarettes work by super heating liquid nicotine and turning it into vapour (a bit like steam). When this vapour is inhaled it is absorbed by the mouth and lungs to enter the blood stream. When the nicotine hits the brain</a:t>
            </a:r>
            <a:r>
              <a:rPr lang="en-GB" sz="2400" dirty="0">
                <a:solidFill>
                  <a:srgbClr val="000000"/>
                </a:solidFill>
                <a:latin typeface="Helvetica"/>
                <a:cs typeface="Helvetica"/>
              </a:rPr>
              <a:t>,</a:t>
            </a:r>
            <a:r>
              <a:rPr lang="en-GB" sz="2400" b="0" i="0" u="none" strike="noStrike" dirty="0">
                <a:solidFill>
                  <a:srgbClr val="000000"/>
                </a:solidFill>
                <a:effectLst/>
                <a:latin typeface="Helvetica"/>
                <a:cs typeface="Helvetica"/>
              </a:rPr>
              <a:t> it produces effects similar to smoking. </a:t>
            </a:r>
            <a:endParaRPr lang="en-US" sz="2400">
              <a:latin typeface="Helvetica"/>
              <a:cs typeface="Helvetica"/>
            </a:endParaRPr>
          </a:p>
        </p:txBody>
      </p:sp>
      <p:sp>
        <p:nvSpPr>
          <p:cNvPr id="3" name="Title 1">
            <a:extLst>
              <a:ext uri="{FF2B5EF4-FFF2-40B4-BE49-F238E27FC236}">
                <a16:creationId xmlns:a16="http://schemas.microsoft.com/office/drawing/2014/main" id="{45EEEDEA-7B4E-187E-F12A-EFE9A4B62483}"/>
              </a:ext>
            </a:extLst>
          </p:cNvPr>
          <p:cNvSpPr>
            <a:spLocks noGrp="1"/>
          </p:cNvSpPr>
          <p:nvPr>
            <p:ph type="title"/>
          </p:nvPr>
        </p:nvSpPr>
        <p:spPr>
          <a:xfrm>
            <a:off x="609600" y="274638"/>
            <a:ext cx="10972800" cy="1143000"/>
          </a:xfrm>
        </p:spPr>
        <p:txBody>
          <a:bodyPr/>
          <a:lstStyle/>
          <a:p>
            <a:r>
              <a:rPr lang="en-GB" dirty="0">
                <a:latin typeface="Helvetica"/>
                <a:cs typeface="Helvetica"/>
              </a:rPr>
              <a:t>What are electronic cigarettes?</a:t>
            </a:r>
          </a:p>
        </p:txBody>
      </p:sp>
    </p:spTree>
    <p:extLst>
      <p:ext uri="{BB962C8B-B14F-4D97-AF65-F5344CB8AC3E}">
        <p14:creationId xmlns:p14="http://schemas.microsoft.com/office/powerpoint/2010/main" val="3755678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Types of electronic cigarette</a:t>
            </a:r>
          </a:p>
        </p:txBody>
      </p:sp>
      <p:sp>
        <p:nvSpPr>
          <p:cNvPr id="3" name="Content Placeholder 2"/>
          <p:cNvSpPr>
            <a:spLocks noGrp="1"/>
          </p:cNvSpPr>
          <p:nvPr>
            <p:ph idx="1"/>
          </p:nvPr>
        </p:nvSpPr>
        <p:spPr>
          <a:xfrm>
            <a:off x="607299" y="1414010"/>
            <a:ext cx="5473012" cy="4350256"/>
          </a:xfrm>
        </p:spPr>
        <p:txBody>
          <a:bodyPr vert="horz" lIns="91440" tIns="45720" rIns="91440" bIns="45720" rtlCol="0" anchor="t">
            <a:normAutofit fontScale="92500" lnSpcReduction="10000"/>
          </a:bodyPr>
          <a:lstStyle/>
          <a:p>
            <a:r>
              <a:rPr lang="en-GB" sz="1800" b="1" err="1">
                <a:latin typeface="Helvetica"/>
                <a:cs typeface="Helvetica"/>
              </a:rPr>
              <a:t>Cigarlikes</a:t>
            </a:r>
            <a:r>
              <a:rPr lang="en-GB" sz="1800" b="1" dirty="0">
                <a:latin typeface="Helvetica"/>
                <a:cs typeface="Helvetica"/>
              </a:rPr>
              <a:t>:</a:t>
            </a:r>
            <a:r>
              <a:rPr lang="en-GB" sz="1800" dirty="0">
                <a:latin typeface="Helvetica"/>
                <a:cs typeface="Helvetica"/>
              </a:rPr>
              <a:t> Resemble traditional cigarettes; often disposable.</a:t>
            </a:r>
            <a:endParaRPr lang="en-US" dirty="0">
              <a:cs typeface="Helvetica" pitchFamily="2" charset="0"/>
            </a:endParaRPr>
          </a:p>
          <a:p>
            <a:r>
              <a:rPr lang="en-GB" sz="1800" b="1" dirty="0">
                <a:latin typeface="Helvetica"/>
                <a:cs typeface="Helvetica"/>
              </a:rPr>
              <a:t>Vape pens:</a:t>
            </a:r>
            <a:r>
              <a:rPr lang="en-GB" sz="1800" dirty="0">
                <a:latin typeface="Helvetica"/>
                <a:cs typeface="Helvetica"/>
              </a:rPr>
              <a:t> These devices come with a tank that you can fill with e-liquid. They feature a replaceable coil and a rechargeable battery.</a:t>
            </a:r>
            <a:endParaRPr lang="en-GB" dirty="0">
              <a:cs typeface="Helvetica" pitchFamily="2" charset="0"/>
            </a:endParaRPr>
          </a:p>
          <a:p>
            <a:r>
              <a:rPr lang="en-GB" sz="1800" b="1" dirty="0">
                <a:latin typeface="Helvetica"/>
                <a:cs typeface="Helvetica"/>
              </a:rPr>
              <a:t>Vape mods: </a:t>
            </a:r>
            <a:r>
              <a:rPr lang="en-GB" sz="1800" dirty="0">
                <a:latin typeface="Helvetica"/>
                <a:cs typeface="Helvetica"/>
              </a:rPr>
              <a:t>Customisable devices that offer variable power settings. They require more maintenance and are more complex to use.</a:t>
            </a:r>
            <a:endParaRPr lang="en-GB" dirty="0">
              <a:cs typeface="Helvetica" pitchFamily="2" charset="0"/>
            </a:endParaRPr>
          </a:p>
          <a:p>
            <a:r>
              <a:rPr lang="en-GB" sz="1800" b="1" dirty="0">
                <a:latin typeface="Helvetica"/>
                <a:cs typeface="Helvetica"/>
              </a:rPr>
              <a:t>Vape bars:</a:t>
            </a:r>
            <a:r>
              <a:rPr lang="en-GB" sz="1800" dirty="0">
                <a:latin typeface="Helvetica"/>
                <a:cs typeface="Helvetica"/>
              </a:rPr>
              <a:t> Shaped like a highlighter pen, these can be rechargeable and refillable with e-liquid capsules, though they </a:t>
            </a:r>
            <a:r>
              <a:rPr lang="en-GB" sz="1800" b="0" i="0" u="none" strike="noStrike" dirty="0">
                <a:solidFill>
                  <a:srgbClr val="000000"/>
                </a:solidFill>
                <a:effectLst/>
                <a:latin typeface="Helvetica"/>
                <a:cs typeface="Helvetica"/>
              </a:rPr>
              <a:t>are </a:t>
            </a:r>
            <a:r>
              <a:rPr lang="en-GB" sz="1800" dirty="0">
                <a:solidFill>
                  <a:srgbClr val="000000"/>
                </a:solidFill>
                <a:latin typeface="Helvetica"/>
                <a:cs typeface="Helvetica"/>
              </a:rPr>
              <a:t>often disposable</a:t>
            </a:r>
            <a:r>
              <a:rPr lang="en-GB" sz="1800" b="0" i="0" u="none" strike="noStrike" dirty="0">
                <a:solidFill>
                  <a:srgbClr val="000000"/>
                </a:solidFill>
                <a:effectLst/>
                <a:latin typeface="Helvetica"/>
                <a:cs typeface="Helvetica"/>
              </a:rPr>
              <a:t>.</a:t>
            </a:r>
            <a:endParaRPr lang="en-GB" dirty="0">
              <a:cs typeface="Helvetica" pitchFamily="2" charset="0"/>
            </a:endParaRPr>
          </a:p>
          <a:p>
            <a:r>
              <a:rPr lang="en-GB" sz="1800" b="1" dirty="0">
                <a:solidFill>
                  <a:srgbClr val="000000"/>
                </a:solidFill>
                <a:latin typeface="Helvetica"/>
                <a:cs typeface="Helvetica"/>
              </a:rPr>
              <a:t>Compact pod devices:</a:t>
            </a:r>
            <a:r>
              <a:rPr lang="en-GB" sz="1800" dirty="0">
                <a:solidFill>
                  <a:srgbClr val="000000"/>
                </a:solidFill>
                <a:latin typeface="Helvetica"/>
                <a:cs typeface="Helvetica"/>
              </a:rPr>
              <a:t> These are shaped</a:t>
            </a:r>
            <a:r>
              <a:rPr lang="en-GB" sz="1800" b="0" i="0" u="none" strike="noStrike" dirty="0">
                <a:solidFill>
                  <a:srgbClr val="000000"/>
                </a:solidFill>
                <a:effectLst/>
                <a:latin typeface="Helvetica"/>
                <a:cs typeface="Helvetica"/>
              </a:rPr>
              <a:t> like </a:t>
            </a:r>
            <a:r>
              <a:rPr lang="en-GB" sz="1800" dirty="0">
                <a:solidFill>
                  <a:srgbClr val="000000"/>
                </a:solidFill>
                <a:latin typeface="Helvetica"/>
                <a:cs typeface="Helvetica"/>
              </a:rPr>
              <a:t>a flash drive or pebble. They can be either rechargeable </a:t>
            </a:r>
            <a:r>
              <a:rPr lang="en-GB" sz="1800" b="0" i="0" u="none" strike="noStrike" dirty="0">
                <a:solidFill>
                  <a:srgbClr val="000000"/>
                </a:solidFill>
                <a:effectLst/>
                <a:latin typeface="Helvetica"/>
                <a:cs typeface="Helvetica"/>
              </a:rPr>
              <a:t>and </a:t>
            </a:r>
            <a:r>
              <a:rPr lang="en-GB" sz="1800" dirty="0">
                <a:solidFill>
                  <a:srgbClr val="000000"/>
                </a:solidFill>
                <a:latin typeface="Helvetica"/>
                <a:cs typeface="Helvetica"/>
              </a:rPr>
              <a:t>refillable with e-liquid capsules or disposable</a:t>
            </a:r>
            <a:r>
              <a:rPr lang="en-GB" sz="1800" b="0" i="0" u="none" strike="noStrike" dirty="0">
                <a:solidFill>
                  <a:srgbClr val="000000"/>
                </a:solidFill>
                <a:effectLst/>
                <a:latin typeface="Helvetica"/>
                <a:cs typeface="Helvetica"/>
              </a:rPr>
              <a:t>.</a:t>
            </a:r>
            <a:endParaRPr lang="en-GB" dirty="0">
              <a:cs typeface="Helvetica" pitchFamily="2" charset="0"/>
            </a:endParaRPr>
          </a:p>
          <a:p>
            <a:endParaRPr lang="en-GB" sz="1800" dirty="0">
              <a:latin typeface="Helvetica"/>
              <a:cs typeface="Helvetica"/>
            </a:endParaRPr>
          </a:p>
          <a:p>
            <a:pPr>
              <a:buNone/>
            </a:pPr>
            <a:r>
              <a:rPr lang="en-GB" sz="1100" dirty="0">
                <a:latin typeface="Helvetica"/>
                <a:cs typeface="Helvetica"/>
                <a:hlinkClick r:id="rId2"/>
              </a:rPr>
              <a:t>Vaping to quit smoking - Better Health - NHS</a:t>
            </a:r>
            <a:endParaRPr lang="en-GB">
              <a:latin typeface="Helvetica"/>
            </a:endParaRPr>
          </a:p>
          <a:p>
            <a:pPr marL="0" indent="0">
              <a:buNone/>
            </a:pPr>
            <a:endParaRPr lang="en-GB" sz="1800" dirty="0">
              <a:cs typeface="Helvetica"/>
            </a:endParaRPr>
          </a:p>
          <a:p>
            <a:pPr marL="0" indent="0">
              <a:buNone/>
            </a:pPr>
            <a:endParaRPr lang="en-GB" sz="1800" dirty="0">
              <a:cs typeface="Helvetica"/>
            </a:endParaRPr>
          </a:p>
        </p:txBody>
      </p:sp>
      <p:pic>
        <p:nvPicPr>
          <p:cNvPr id="1026" name="Picture 2">
            <a:extLst>
              <a:ext uri="{FF2B5EF4-FFF2-40B4-BE49-F238E27FC236}">
                <a16:creationId xmlns:a16="http://schemas.microsoft.com/office/drawing/2014/main" id="{D544EAFE-7A9F-8AFB-FED9-542E7E18F5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1409" y="3279678"/>
            <a:ext cx="2486362" cy="2160495"/>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DE2F36F5-27A3-A59B-2F50-53656F5C63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10015" y="1296258"/>
            <a:ext cx="2992777" cy="171375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771696D1-BA96-5DCF-736E-A62D1C8E204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14806" y="1296258"/>
            <a:ext cx="2559082" cy="1713753"/>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2017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45A17C-A465-D5CB-0EAB-3406F6303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C82467-D0F7-F311-5C3F-25A8AB06EC63}"/>
              </a:ext>
            </a:extLst>
          </p:cNvPr>
          <p:cNvSpPr>
            <a:spLocks noGrp="1"/>
          </p:cNvSpPr>
          <p:nvPr>
            <p:ph type="title"/>
          </p:nvPr>
        </p:nvSpPr>
        <p:spPr/>
        <p:txBody>
          <a:bodyPr/>
          <a:lstStyle/>
          <a:p>
            <a:r>
              <a:rPr lang="en-GB" dirty="0">
                <a:latin typeface="Helvetica"/>
                <a:cs typeface="Helvetica"/>
              </a:rPr>
              <a:t>What do e-cigarettes contain?</a:t>
            </a:r>
            <a:endParaRPr lang="en-GB" dirty="0"/>
          </a:p>
        </p:txBody>
      </p:sp>
      <p:sp>
        <p:nvSpPr>
          <p:cNvPr id="9" name="Rectangle 8">
            <a:extLst>
              <a:ext uri="{FF2B5EF4-FFF2-40B4-BE49-F238E27FC236}">
                <a16:creationId xmlns:a16="http://schemas.microsoft.com/office/drawing/2014/main" id="{65901147-C14E-87F0-370F-82E0E4021078}"/>
              </a:ext>
            </a:extLst>
          </p:cNvPr>
          <p:cNvSpPr/>
          <p:nvPr/>
        </p:nvSpPr>
        <p:spPr>
          <a:xfrm>
            <a:off x="1254897" y="1747908"/>
            <a:ext cx="3151292" cy="1851526"/>
          </a:xfrm>
          <a:prstGeom prst="rect">
            <a:avLst/>
          </a:prstGeom>
          <a:solidFill>
            <a:srgbClr val="00A3B4"/>
          </a:solidFill>
          <a:ln>
            <a:solidFill>
              <a:srgbClr val="00A3B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cs typeface="Helvetica"/>
              </a:rPr>
              <a:t>Main ingredients are </a:t>
            </a:r>
            <a:r>
              <a:rPr lang="en-US" b="1" dirty="0">
                <a:cs typeface="Helvetica"/>
              </a:rPr>
              <a:t>vegetable </a:t>
            </a:r>
            <a:r>
              <a:rPr lang="en-US" b="1" err="1">
                <a:cs typeface="Helvetica"/>
              </a:rPr>
              <a:t>glycerine</a:t>
            </a:r>
            <a:r>
              <a:rPr lang="en-US" dirty="0">
                <a:cs typeface="Helvetica"/>
              </a:rPr>
              <a:t> and </a:t>
            </a:r>
            <a:r>
              <a:rPr lang="en-US" b="1" dirty="0">
                <a:cs typeface="Helvetica"/>
              </a:rPr>
              <a:t>propylene glycol</a:t>
            </a:r>
            <a:endParaRPr lang="en-US" b="1">
              <a:cs typeface="Helvetica"/>
            </a:endParaRPr>
          </a:p>
        </p:txBody>
      </p:sp>
      <p:sp>
        <p:nvSpPr>
          <p:cNvPr id="10" name="Rectangle 9">
            <a:extLst>
              <a:ext uri="{FF2B5EF4-FFF2-40B4-BE49-F238E27FC236}">
                <a16:creationId xmlns:a16="http://schemas.microsoft.com/office/drawing/2014/main" id="{A881869E-886D-48B9-963C-4B15ED7BFC9D}"/>
              </a:ext>
            </a:extLst>
          </p:cNvPr>
          <p:cNvSpPr/>
          <p:nvPr/>
        </p:nvSpPr>
        <p:spPr>
          <a:xfrm>
            <a:off x="4521411" y="1747908"/>
            <a:ext cx="3151292" cy="1851526"/>
          </a:xfrm>
          <a:prstGeom prst="rect">
            <a:avLst/>
          </a:prstGeom>
          <a:solidFill>
            <a:srgbClr val="00A3B4"/>
          </a:solidFill>
          <a:ln>
            <a:solidFill>
              <a:srgbClr val="00A3B4"/>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Helvetica"/>
              </a:rPr>
              <a:t>Most vapes also contain </a:t>
            </a:r>
            <a:r>
              <a:rPr lang="en-US" b="1" dirty="0">
                <a:cs typeface="Helvetica"/>
              </a:rPr>
              <a:t>nicotine</a:t>
            </a:r>
            <a:r>
              <a:rPr lang="en-US" dirty="0">
                <a:cs typeface="Helvetica"/>
              </a:rPr>
              <a:t>, which is an addictive substance, particularly for young people.</a:t>
            </a:r>
            <a:endParaRPr lang="en-US" sz="2000" dirty="0">
              <a:cs typeface="Helvetica"/>
            </a:endParaRPr>
          </a:p>
        </p:txBody>
      </p:sp>
      <p:sp>
        <p:nvSpPr>
          <p:cNvPr id="12" name="Rectangle 11">
            <a:extLst>
              <a:ext uri="{FF2B5EF4-FFF2-40B4-BE49-F238E27FC236}">
                <a16:creationId xmlns:a16="http://schemas.microsoft.com/office/drawing/2014/main" id="{D256EC93-FD96-9A6D-9B89-FC829E6C9D15}"/>
              </a:ext>
            </a:extLst>
          </p:cNvPr>
          <p:cNvSpPr/>
          <p:nvPr/>
        </p:nvSpPr>
        <p:spPr>
          <a:xfrm>
            <a:off x="7787926" y="1747907"/>
            <a:ext cx="3151292" cy="1851526"/>
          </a:xfrm>
          <a:prstGeom prst="rect">
            <a:avLst/>
          </a:prstGeom>
          <a:solidFill>
            <a:srgbClr val="00A3B4"/>
          </a:solidFill>
          <a:ln>
            <a:solidFill>
              <a:srgbClr val="00A3B4"/>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Helvetica"/>
              </a:rPr>
              <a:t>Vapes can come with different nicotine strengths but should not contain more than 20mg/ml or 2%.</a:t>
            </a:r>
            <a:endParaRPr lang="en-US" b="1">
              <a:cs typeface="Helvetica"/>
            </a:endParaRPr>
          </a:p>
        </p:txBody>
      </p:sp>
      <p:sp>
        <p:nvSpPr>
          <p:cNvPr id="13" name="Rectangle 12">
            <a:extLst>
              <a:ext uri="{FF2B5EF4-FFF2-40B4-BE49-F238E27FC236}">
                <a16:creationId xmlns:a16="http://schemas.microsoft.com/office/drawing/2014/main" id="{F9D38E14-42EF-8AFC-46EB-2AB4FFE937F8}"/>
              </a:ext>
            </a:extLst>
          </p:cNvPr>
          <p:cNvSpPr/>
          <p:nvPr/>
        </p:nvSpPr>
        <p:spPr>
          <a:xfrm>
            <a:off x="1254897" y="3720143"/>
            <a:ext cx="3151292" cy="1851526"/>
          </a:xfrm>
          <a:prstGeom prst="rect">
            <a:avLst/>
          </a:prstGeom>
          <a:solidFill>
            <a:srgbClr val="00A3B4"/>
          </a:solidFill>
          <a:ln>
            <a:solidFill>
              <a:srgbClr val="00A3B4"/>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Helvetica"/>
              </a:rPr>
              <a:t>Some illegal vapes say they don't contain nicotine, but they do.</a:t>
            </a:r>
            <a:endParaRPr lang="en-US" b="1" dirty="0">
              <a:cs typeface="Helvetica"/>
            </a:endParaRPr>
          </a:p>
        </p:txBody>
      </p:sp>
      <p:sp>
        <p:nvSpPr>
          <p:cNvPr id="14" name="Rectangle 13">
            <a:extLst>
              <a:ext uri="{FF2B5EF4-FFF2-40B4-BE49-F238E27FC236}">
                <a16:creationId xmlns:a16="http://schemas.microsoft.com/office/drawing/2014/main" id="{9DA92818-73A9-A196-45D4-70C773DEAF37}"/>
              </a:ext>
            </a:extLst>
          </p:cNvPr>
          <p:cNvSpPr/>
          <p:nvPr/>
        </p:nvSpPr>
        <p:spPr>
          <a:xfrm>
            <a:off x="4521411" y="3720143"/>
            <a:ext cx="3151292" cy="1851526"/>
          </a:xfrm>
          <a:prstGeom prst="rect">
            <a:avLst/>
          </a:prstGeom>
          <a:solidFill>
            <a:srgbClr val="00A3B4"/>
          </a:solidFill>
          <a:ln>
            <a:solidFill>
              <a:srgbClr val="00A3B4"/>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Helvetica"/>
              </a:rPr>
              <a:t>Vapes also contain </a:t>
            </a:r>
            <a:r>
              <a:rPr lang="en-US" b="1" dirty="0" err="1">
                <a:cs typeface="Helvetica"/>
              </a:rPr>
              <a:t>flavourings</a:t>
            </a:r>
            <a:r>
              <a:rPr lang="en-US" b="1" dirty="0">
                <a:cs typeface="Helvetica"/>
              </a:rPr>
              <a:t> </a:t>
            </a:r>
            <a:r>
              <a:rPr lang="en-US" dirty="0">
                <a:cs typeface="Helvetica"/>
              </a:rPr>
              <a:t>which can be attractive to young users and mask the harshness of nicotine.</a:t>
            </a:r>
            <a:endParaRPr lang="en-US" b="1" dirty="0">
              <a:cs typeface="Helvetica"/>
            </a:endParaRPr>
          </a:p>
        </p:txBody>
      </p:sp>
      <p:sp>
        <p:nvSpPr>
          <p:cNvPr id="15" name="Rectangle 14">
            <a:extLst>
              <a:ext uri="{FF2B5EF4-FFF2-40B4-BE49-F238E27FC236}">
                <a16:creationId xmlns:a16="http://schemas.microsoft.com/office/drawing/2014/main" id="{08F55128-75C3-CEAF-06FA-3440385CDDDC}"/>
              </a:ext>
            </a:extLst>
          </p:cNvPr>
          <p:cNvSpPr/>
          <p:nvPr/>
        </p:nvSpPr>
        <p:spPr>
          <a:xfrm>
            <a:off x="7787926" y="3720142"/>
            <a:ext cx="3151292" cy="1851526"/>
          </a:xfrm>
          <a:prstGeom prst="rect">
            <a:avLst/>
          </a:prstGeom>
          <a:solidFill>
            <a:srgbClr val="00A3B4"/>
          </a:solidFill>
          <a:ln>
            <a:solidFill>
              <a:srgbClr val="00A3B4"/>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dirty="0">
                <a:cs typeface="Helvetica"/>
              </a:rPr>
              <a:t>Vapes </a:t>
            </a:r>
            <a:r>
              <a:rPr lang="en-US" b="1" dirty="0">
                <a:cs typeface="Helvetica"/>
              </a:rPr>
              <a:t>do not contain</a:t>
            </a:r>
            <a:r>
              <a:rPr lang="en-US" dirty="0">
                <a:cs typeface="Helvetica"/>
              </a:rPr>
              <a:t> the toxic chemicals found in cigarettes like tar and tobacco.</a:t>
            </a:r>
            <a:endParaRPr lang="en-US" b="1" dirty="0">
              <a:cs typeface="Helvetica"/>
            </a:endParaRPr>
          </a:p>
        </p:txBody>
      </p:sp>
    </p:spTree>
    <p:extLst>
      <p:ext uri="{BB962C8B-B14F-4D97-AF65-F5344CB8AC3E}">
        <p14:creationId xmlns:p14="http://schemas.microsoft.com/office/powerpoint/2010/main" val="1915925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A695F-825C-B77A-5F38-C1128302C3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A5892B-5A14-D8F4-96C6-CFA27E38297B}"/>
              </a:ext>
            </a:extLst>
          </p:cNvPr>
          <p:cNvSpPr>
            <a:spLocks noGrp="1"/>
          </p:cNvSpPr>
          <p:nvPr>
            <p:ph type="title"/>
          </p:nvPr>
        </p:nvSpPr>
        <p:spPr/>
        <p:txBody>
          <a:bodyPr/>
          <a:lstStyle/>
          <a:p>
            <a:r>
              <a:rPr lang="en-GB" dirty="0">
                <a:latin typeface="Helvetica"/>
                <a:cs typeface="Helvetica"/>
              </a:rPr>
              <a:t>Electronic cigarette myths and facts</a:t>
            </a:r>
            <a:endParaRPr lang="en-GB" dirty="0"/>
          </a:p>
        </p:txBody>
      </p:sp>
      <p:sp>
        <p:nvSpPr>
          <p:cNvPr id="10" name="Rectangle 9">
            <a:extLst>
              <a:ext uri="{FF2B5EF4-FFF2-40B4-BE49-F238E27FC236}">
                <a16:creationId xmlns:a16="http://schemas.microsoft.com/office/drawing/2014/main" id="{916B5396-BAD4-5989-3CAF-BA6C210B50D2}"/>
              </a:ext>
            </a:extLst>
          </p:cNvPr>
          <p:cNvSpPr/>
          <p:nvPr/>
        </p:nvSpPr>
        <p:spPr>
          <a:xfrm>
            <a:off x="1271706" y="1859967"/>
            <a:ext cx="9639496" cy="865409"/>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dirty="0">
                <a:cs typeface="Helvetica"/>
              </a:rPr>
              <a:t>Myth:</a:t>
            </a:r>
            <a:r>
              <a:rPr lang="en-US" sz="2000" dirty="0">
                <a:cs typeface="Helvetica"/>
              </a:rPr>
              <a:t> Vaping is as harmful as smoking</a:t>
            </a:r>
          </a:p>
        </p:txBody>
      </p:sp>
      <p:sp>
        <p:nvSpPr>
          <p:cNvPr id="14" name="Rectangle 13">
            <a:extLst>
              <a:ext uri="{FF2B5EF4-FFF2-40B4-BE49-F238E27FC236}">
                <a16:creationId xmlns:a16="http://schemas.microsoft.com/office/drawing/2014/main" id="{25C41C1E-58E6-B0B8-8D73-281E43565A36}"/>
              </a:ext>
            </a:extLst>
          </p:cNvPr>
          <p:cNvSpPr/>
          <p:nvPr/>
        </p:nvSpPr>
        <p:spPr>
          <a:xfrm>
            <a:off x="1271706" y="2902114"/>
            <a:ext cx="9639496" cy="2613526"/>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b="1" dirty="0">
              <a:cs typeface="Helvetica"/>
            </a:endParaRPr>
          </a:p>
          <a:p>
            <a:pPr algn="ctr"/>
            <a:r>
              <a:rPr lang="en-US" sz="2000" b="1" dirty="0">
                <a:cs typeface="Helvetica"/>
              </a:rPr>
              <a:t>Fact:</a:t>
            </a:r>
            <a:endParaRPr lang="en-US" sz="2000">
              <a:cs typeface="Helvetica"/>
            </a:endParaRPr>
          </a:p>
          <a:p>
            <a:pPr algn="ctr"/>
            <a:r>
              <a:rPr lang="en-US" sz="2000" dirty="0">
                <a:ea typeface="+mn-lt"/>
                <a:cs typeface="+mn-lt"/>
              </a:rPr>
              <a:t>Vaping is less harmful than smoking cigarettes as they do not contain the toxic chemicals found in cigarettes like tar and tobacco. This is why vapes are recommended to help adults quit smoking. However, they are not harmless and should not be used by children and young people, or people who don’t smoke. </a:t>
            </a:r>
            <a:endParaRPr lang="en-US" dirty="0">
              <a:cs typeface="Helvetica"/>
            </a:endParaRPr>
          </a:p>
          <a:p>
            <a:pPr algn="ctr"/>
            <a:endParaRPr lang="en-US" dirty="0">
              <a:cs typeface="Helvetica"/>
            </a:endParaRPr>
          </a:p>
          <a:p>
            <a:pPr algn="ctr"/>
            <a:endParaRPr lang="en-US" dirty="0">
              <a:cs typeface="Helvetica"/>
            </a:endParaRPr>
          </a:p>
        </p:txBody>
      </p:sp>
    </p:spTree>
    <p:extLst>
      <p:ext uri="{BB962C8B-B14F-4D97-AF65-F5344CB8AC3E}">
        <p14:creationId xmlns:p14="http://schemas.microsoft.com/office/powerpoint/2010/main" val="2390596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11523-F320-4695-FA08-78FD715CE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5D757E-85D4-0068-ADA9-09439C6BDC33}"/>
              </a:ext>
            </a:extLst>
          </p:cNvPr>
          <p:cNvSpPr>
            <a:spLocks noGrp="1"/>
          </p:cNvSpPr>
          <p:nvPr>
            <p:ph type="title"/>
          </p:nvPr>
        </p:nvSpPr>
        <p:spPr/>
        <p:txBody>
          <a:bodyPr/>
          <a:lstStyle/>
          <a:p>
            <a:r>
              <a:rPr lang="en-GB" dirty="0">
                <a:latin typeface="Helvetica"/>
                <a:cs typeface="Helvetica"/>
              </a:rPr>
              <a:t>Electronic cigarette myths and facts</a:t>
            </a:r>
            <a:endParaRPr lang="en-GB" dirty="0"/>
          </a:p>
        </p:txBody>
      </p:sp>
      <p:sp>
        <p:nvSpPr>
          <p:cNvPr id="10" name="Rectangle 9">
            <a:extLst>
              <a:ext uri="{FF2B5EF4-FFF2-40B4-BE49-F238E27FC236}">
                <a16:creationId xmlns:a16="http://schemas.microsoft.com/office/drawing/2014/main" id="{CA546835-73FA-0590-2A6C-B84C2F9FA879}"/>
              </a:ext>
            </a:extLst>
          </p:cNvPr>
          <p:cNvSpPr/>
          <p:nvPr/>
        </p:nvSpPr>
        <p:spPr>
          <a:xfrm>
            <a:off x="1271706" y="1859967"/>
            <a:ext cx="9639496" cy="865409"/>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b="1" dirty="0">
                <a:cs typeface="Helvetica"/>
              </a:rPr>
              <a:t>Myth:</a:t>
            </a:r>
            <a:r>
              <a:rPr lang="en-US" sz="2000" dirty="0">
                <a:cs typeface="Helvetica"/>
              </a:rPr>
              <a:t> Vapes are not age restricte</a:t>
            </a:r>
            <a:r>
              <a:rPr lang="en-US" dirty="0">
                <a:cs typeface="Helvetica"/>
              </a:rPr>
              <a:t>d</a:t>
            </a:r>
          </a:p>
        </p:txBody>
      </p:sp>
      <p:sp>
        <p:nvSpPr>
          <p:cNvPr id="14" name="Rectangle 13">
            <a:extLst>
              <a:ext uri="{FF2B5EF4-FFF2-40B4-BE49-F238E27FC236}">
                <a16:creationId xmlns:a16="http://schemas.microsoft.com/office/drawing/2014/main" id="{64F9E6B5-F876-4B82-1E91-D468EAB0A454}"/>
              </a:ext>
            </a:extLst>
          </p:cNvPr>
          <p:cNvSpPr/>
          <p:nvPr/>
        </p:nvSpPr>
        <p:spPr>
          <a:xfrm>
            <a:off x="1271706" y="2902114"/>
            <a:ext cx="9639496" cy="2613526"/>
          </a:xfrm>
          <a:prstGeom prst="rect">
            <a:avLst/>
          </a:prstGeom>
          <a:solidFill>
            <a:srgbClr val="F79646"/>
          </a:solidFill>
          <a:ln>
            <a:solidFill>
              <a:srgbClr val="F7964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b="1" dirty="0">
              <a:cs typeface="Helvetica"/>
            </a:endParaRPr>
          </a:p>
          <a:p>
            <a:pPr algn="ctr"/>
            <a:endParaRPr lang="en-US" b="1" dirty="0">
              <a:cs typeface="Helvetica"/>
            </a:endParaRPr>
          </a:p>
          <a:p>
            <a:pPr algn="ctr"/>
            <a:r>
              <a:rPr lang="en-US" sz="2000" b="1" dirty="0">
                <a:cs typeface="Helvetica"/>
              </a:rPr>
              <a:t>Fact:</a:t>
            </a:r>
            <a:endParaRPr lang="en-US" sz="2000">
              <a:cs typeface="Helvetica"/>
            </a:endParaRPr>
          </a:p>
          <a:p>
            <a:pPr algn="ctr"/>
            <a:r>
              <a:rPr lang="en-US" sz="2000" dirty="0">
                <a:ea typeface="+mn-lt"/>
                <a:cs typeface="+mn-lt"/>
              </a:rPr>
              <a:t>In the UK, it is </a:t>
            </a:r>
            <a:r>
              <a:rPr lang="en-US" sz="2000" b="1" dirty="0">
                <a:ea typeface="+mn-lt"/>
                <a:cs typeface="+mn-lt"/>
              </a:rPr>
              <a:t>illegal </a:t>
            </a:r>
            <a:r>
              <a:rPr lang="en-US" sz="2000" dirty="0">
                <a:ea typeface="+mn-lt"/>
                <a:cs typeface="+mn-lt"/>
              </a:rPr>
              <a:t>to sell a vape or e-cigarette to anyone </a:t>
            </a:r>
            <a:r>
              <a:rPr lang="en-US" sz="2000" b="1" dirty="0">
                <a:ea typeface="+mn-lt"/>
                <a:cs typeface="+mn-lt"/>
              </a:rPr>
              <a:t>under the age of 18</a:t>
            </a:r>
            <a:r>
              <a:rPr lang="en-US" sz="2000" dirty="0">
                <a:ea typeface="+mn-lt"/>
                <a:cs typeface="+mn-lt"/>
              </a:rPr>
              <a:t>, or for an adult to buy one on their behalf. </a:t>
            </a:r>
          </a:p>
          <a:p>
            <a:pPr algn="ctr"/>
            <a:endParaRPr lang="en-US" sz="2000" dirty="0">
              <a:cs typeface="Helvetica"/>
            </a:endParaRPr>
          </a:p>
          <a:p>
            <a:pPr algn="ctr"/>
            <a:r>
              <a:rPr lang="en-US" sz="2000" dirty="0">
                <a:ea typeface="+mn-lt"/>
                <a:cs typeface="+mn-lt"/>
              </a:rPr>
              <a:t>If you know of anyone selling vapes to under 18’s, you can report them anonymously to trading standards. </a:t>
            </a:r>
          </a:p>
          <a:p>
            <a:pPr algn="ctr"/>
            <a:endParaRPr lang="en-US" dirty="0">
              <a:cs typeface="Helvetica"/>
            </a:endParaRPr>
          </a:p>
          <a:p>
            <a:pPr algn="ctr"/>
            <a:endParaRPr lang="en-US" dirty="0">
              <a:cs typeface="Helvetica"/>
            </a:endParaRPr>
          </a:p>
          <a:p>
            <a:pPr algn="ctr"/>
            <a:endParaRPr lang="en-US" dirty="0">
              <a:cs typeface="Helvetica"/>
            </a:endParaRPr>
          </a:p>
        </p:txBody>
      </p:sp>
      <p:pic>
        <p:nvPicPr>
          <p:cNvPr id="3" name="Picture 2" descr="A red circle with black numbers and a red circle with a white background&#10;&#10;AI-generated content may be incorrect.">
            <a:extLst>
              <a:ext uri="{FF2B5EF4-FFF2-40B4-BE49-F238E27FC236}">
                <a16:creationId xmlns:a16="http://schemas.microsoft.com/office/drawing/2014/main" id="{840E3AE4-A990-F587-7D24-1F4E70827D15}"/>
              </a:ext>
            </a:extLst>
          </p:cNvPr>
          <p:cNvPicPr>
            <a:picLocks noChangeAspect="1"/>
          </p:cNvPicPr>
          <p:nvPr/>
        </p:nvPicPr>
        <p:blipFill>
          <a:blip r:embed="rId2"/>
          <a:srcRect t="-4819" r="-650" b="-5098"/>
          <a:stretch>
            <a:fillRect/>
          </a:stretch>
        </p:blipFill>
        <p:spPr>
          <a:xfrm>
            <a:off x="10202956" y="370562"/>
            <a:ext cx="1387288" cy="1144259"/>
          </a:xfrm>
          <a:prstGeom prst="rect">
            <a:avLst/>
          </a:prstGeom>
          <a:ln>
            <a:noFill/>
          </a:ln>
        </p:spPr>
      </p:pic>
    </p:spTree>
    <p:extLst>
      <p:ext uri="{BB962C8B-B14F-4D97-AF65-F5344CB8AC3E}">
        <p14:creationId xmlns:p14="http://schemas.microsoft.com/office/powerpoint/2010/main" val="8460450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moke free m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0C78CD54290945B4B507217C9E515E" ma:contentTypeVersion="16" ma:contentTypeDescription="Create a new document." ma:contentTypeScope="" ma:versionID="8ef695bc6caf5449db5f9b083931763f">
  <xsd:schema xmlns:xsd="http://www.w3.org/2001/XMLSchema" xmlns:xs="http://www.w3.org/2001/XMLSchema" xmlns:p="http://schemas.microsoft.com/office/2006/metadata/properties" xmlns:ns2="94a50df7-253c-4c60-8332-2ed5ae23abd5" xmlns:ns3="56b13485-ef72-40c3-95d5-20484a6d0217" xmlns:ns4="c5dbf80e-f509-45f6-9fe5-406e3eefabbb" targetNamespace="http://schemas.microsoft.com/office/2006/metadata/properties" ma:root="true" ma:fieldsID="b13998936c7cc7aa6cacc86d4ff3cfe4" ns2:_="" ns3:_="" ns4:_="">
    <xsd:import namespace="94a50df7-253c-4c60-8332-2ed5ae23abd5"/>
    <xsd:import namespace="56b13485-ef72-40c3-95d5-20484a6d0217"/>
    <xsd:import namespace="c5dbf80e-f509-45f6-9fe5-406e3eefabbb"/>
    <xsd:element name="properties">
      <xsd:complexType>
        <xsd:sequence>
          <xsd:element name="documentManagement">
            <xsd:complexType>
              <xsd:all>
                <xsd:element ref="ns2:_dlc_DocId" minOccurs="0"/>
                <xsd:element ref="ns2:_dlc_DocIdUrl" minOccurs="0"/>
                <xsd:element ref="ns2:_dlc_DocIdPersistId" minOccurs="0"/>
                <xsd:element ref="ns3:lcf76f155ced4ddcb4097134ff3c332f" minOccurs="0"/>
                <xsd:element ref="ns4:TaxCatchAll" minOccurs="0"/>
                <xsd:element ref="ns3:MediaServiceMetadata" minOccurs="0"/>
                <xsd:element ref="ns3:MediaServiceFastMetadata" minOccurs="0"/>
                <xsd:element ref="ns3:MediaServiceSearchProperties" minOccurs="0"/>
                <xsd:element ref="ns3:MediaServiceObjectDetectorVersion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2:SharedWithUsers" minOccurs="0"/>
                <xsd:element ref="ns2:SharedWithDetail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50df7-253c-4c60-8332-2ed5ae23abd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6b13485-ef72-40c3-95d5-20484a6d0217" elementFormDefault="qualified">
    <xsd:import namespace="http://schemas.microsoft.com/office/2006/documentManagement/types"/>
    <xsd:import namespace="http://schemas.microsoft.com/office/infopath/2007/PartnerControls"/>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c5dbf34-c73a-430c-9290-9174ad787734" ma:termSetId="09814cd3-568e-fe90-9814-8d621ff8fb84" ma:anchorId="fba54fb3-c3e1-fe81-a776-ca4b69148c4d" ma:open="true" ma:isKeyword="false">
      <xsd:complexType>
        <xsd:sequence>
          <xsd:element ref="pc:Terms" minOccurs="0" maxOccurs="1"/>
        </xsd:sequence>
      </xsd:complex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dbf80e-f509-45f6-9fe5-406e3eefabbb"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bd480b66-6f8d-4b3f-baf4-3b602d8c7c19}" ma:internalName="TaxCatchAll" ma:showField="CatchAllData" ma:web="94a50df7-253c-4c60-8332-2ed5ae23ab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TaxCatchAll xmlns="c5dbf80e-f509-45f6-9fe5-406e3eefabbb" xsi:nil="true"/>
    <_dlc_DocId xmlns="94a50df7-253c-4c60-8332-2ed5ae23abd5">CMADOCID-622055444-95001</_dlc_DocId>
    <_dlc_DocIdUrl xmlns="94a50df7-253c-4c60-8332-2ed5ae23abd5">
      <Url>https://hants.sharepoint.com/sites/CMA/_layouts/15/DocIdRedir.aspx?ID=CMADOCID-622055444-95001</Url>
      <Description>CMADOCID-622055444-95001</Description>
    </_dlc_DocIdUrl>
    <lcf76f155ced4ddcb4097134ff3c332f xmlns="56b13485-ef72-40c3-95d5-20484a6d021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910B616-7030-4DCA-BB5E-233068E1D0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50df7-253c-4c60-8332-2ed5ae23abd5"/>
    <ds:schemaRef ds:uri="56b13485-ef72-40c3-95d5-20484a6d0217"/>
    <ds:schemaRef ds:uri="c5dbf80e-f509-45f6-9fe5-406e3eefab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1CDFDA-C7D5-4466-9F72-E89C710BC9E0}">
  <ds:schemaRefs>
    <ds:schemaRef ds:uri="http://schemas.microsoft.com/sharepoint/v3/contenttype/forms"/>
  </ds:schemaRefs>
</ds:datastoreItem>
</file>

<file path=customXml/itemProps3.xml><?xml version="1.0" encoding="utf-8"?>
<ds:datastoreItem xmlns:ds="http://schemas.openxmlformats.org/officeDocument/2006/customXml" ds:itemID="{F302C2EB-96E7-4C1F-BAAB-6466544F4EB6}">
  <ds:schemaRefs>
    <ds:schemaRef ds:uri="http://schemas.microsoft.com/sharepoint/events"/>
  </ds:schemaRefs>
</ds:datastoreItem>
</file>

<file path=customXml/itemProps4.xml><?xml version="1.0" encoding="utf-8"?>
<ds:datastoreItem xmlns:ds="http://schemas.openxmlformats.org/officeDocument/2006/customXml" ds:itemID="{F7C33B81-5D55-4357-B434-1618AA0FEB41}">
  <ds:schemaRefs>
    <ds:schemaRef ds:uri="http://schemas.microsoft.com/office/infopath/2007/PartnerControls"/>
    <ds:schemaRef ds:uri="http://purl.org/dc/dcmitype/"/>
    <ds:schemaRef ds:uri="http://schemas.microsoft.com/office/2006/documentManagement/types"/>
    <ds:schemaRef ds:uri="http://www.w3.org/XML/1998/namespace"/>
    <ds:schemaRef ds:uri="http://purl.org/dc/elements/1.1/"/>
    <ds:schemaRef ds:uri="c5dbf80e-f509-45f6-9fe5-406e3eefabbb"/>
    <ds:schemaRef ds:uri="http://schemas.openxmlformats.org/package/2006/metadata/core-properties"/>
    <ds:schemaRef ds:uri="56b13485-ef72-40c3-95d5-20484a6d0217"/>
    <ds:schemaRef ds:uri="94a50df7-253c-4c60-8332-2ed5ae23abd5"/>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149</TotalTime>
  <Words>930</Words>
  <Application>Microsoft Office PowerPoint</Application>
  <PresentationFormat>Widescreen</PresentationFormat>
  <Paragraphs>64</Paragraphs>
  <Slides>19</Slides>
  <Notes>6</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Electronic cigarettes</vt:lpstr>
      <vt:lpstr>Purpose of session</vt:lpstr>
      <vt:lpstr>Learning outcomes</vt:lpstr>
      <vt:lpstr>What do you know already? What is your opinion?</vt:lpstr>
      <vt:lpstr>What are electronic cigarettes?</vt:lpstr>
      <vt:lpstr>Types of electronic cigarette</vt:lpstr>
      <vt:lpstr>What do e-cigarettes contain?</vt:lpstr>
      <vt:lpstr>Electronic cigarette myths and facts</vt:lpstr>
      <vt:lpstr>Electronic cigarette myths and facts</vt:lpstr>
      <vt:lpstr>Electronic cigarette myths and facts</vt:lpstr>
      <vt:lpstr>Electronic cigarette myths and facts</vt:lpstr>
      <vt:lpstr>Electronic cigarette myths and facts</vt:lpstr>
      <vt:lpstr>Electronic cigarette myths and facts</vt:lpstr>
      <vt:lpstr>Why do some people vape?</vt:lpstr>
      <vt:lpstr>Environmental harms</vt:lpstr>
      <vt:lpstr>Refusal strategies</vt:lpstr>
      <vt:lpstr>Reflection</vt:lpstr>
      <vt:lpstr>Remember...</vt:lpstr>
      <vt:lpstr>Resources</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cxccfn</dc:creator>
  <cp:lastModifiedBy>Chang, Michelle</cp:lastModifiedBy>
  <cp:revision>348</cp:revision>
  <dcterms:created xsi:type="dcterms:W3CDTF">2018-05-14T09:57:54Z</dcterms:created>
  <dcterms:modified xsi:type="dcterms:W3CDTF">2025-08-14T14:39:03Z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0x010100E30C78CD54290945B4B507217C9E515E</vt:lpwstr>
  </property>
  <property fmtid="{D5CDD505-2E9C-101B-9397-08002B2CF9AE}" pid="3" name="_dlc_policyId">
    <vt:lpwstr>0x0101004E1B537BC2B2AD43A5AF5311D732D3AA|1208973698</vt:lpwstr>
  </property>
  <property fmtid="{D5CDD505-2E9C-101B-9397-08002B2CF9AE}" pid="4" name="ItemRetentionFormula">
    <vt:lpwstr>&lt;formula id="Microsoft.Office.RecordsManagement.PolicyFeatures.Expiration.Formula.BuiltIn"&gt;&lt;number&gt;2&lt;/number&gt;&lt;property&gt;Modified&lt;/property&gt;&lt;propertyId&gt;28cf69c5-fa48-462a-b5cd-27b6f9d2bd5f&lt;/propertyId&gt;&lt;period&gt;years&lt;/period&gt;&lt;/formula&gt;</vt:lpwstr>
  </property>
  <property fmtid="{D5CDD505-2E9C-101B-9397-08002B2CF9AE}" pid="5" name="_dlc_DocIdItemGuid">
    <vt:lpwstr>ad8deed5-79e4-4101-ac15-bef15574e52f</vt:lpwstr>
  </property>
  <property fmtid="{D5CDD505-2E9C-101B-9397-08002B2CF9AE}" pid="6" name="MediaServiceImageTags">
    <vt:lpwstr/>
  </property>
  <property fmtid="{D5CDD505-2E9C-101B-9397-08002B2CF9AE}" pid="7" name="lcf76f155ced4ddcb4097134ff3c332f">
    <vt:lpwstr/>
  </property>
  <property fmtid="{D5CDD505-2E9C-101B-9397-08002B2CF9AE}" pid="8" name="Communications">
    <vt:lpwstr>2;#Marketing|fa355185-4756-46dc-8201-fb829d0f80f8</vt:lpwstr>
  </property>
  <property fmtid="{D5CDD505-2E9C-101B-9397-08002B2CF9AE}" pid="9" name="Document Type">
    <vt:lpwstr/>
  </property>
</Properties>
</file>