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6"/>
  </p:sldMasterIdLst>
  <p:notesMasterIdLst>
    <p:notesMasterId r:id="rId10"/>
  </p:notesMasterIdLst>
  <p:sldIdLst>
    <p:sldId id="521" r:id="rId7"/>
    <p:sldId id="518" r:id="rId8"/>
    <p:sldId id="523" r:id="rId9"/>
  </p:sldIdLst>
  <p:sldSz cx="24382413" cy="15516225"/>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391DFB-7F8E-4AE0-9C72-3B406AC0C7C8}" v="94" dt="2025-05-28T13:02:58.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773" autoAdjust="0"/>
  </p:normalViewPr>
  <p:slideViewPr>
    <p:cSldViewPr snapToGrid="0">
      <p:cViewPr varScale="1">
        <p:scale>
          <a:sx n="27" d="100"/>
          <a:sy n="27" d="100"/>
        </p:scale>
        <p:origin x="4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9C07ACFB-FFAD-48C1-BB33-DE14E1B77F68}" type="datetimeFigureOut">
              <a:rPr lang="en-GB" smtClean="0"/>
              <a:t>12/11/2025</a:t>
            </a:fld>
            <a:endParaRPr lang="en-GB"/>
          </a:p>
        </p:txBody>
      </p:sp>
      <p:sp>
        <p:nvSpPr>
          <p:cNvPr id="4" name="Slide Image Placeholder 3"/>
          <p:cNvSpPr>
            <a:spLocks noGrp="1" noRot="1" noChangeAspect="1"/>
          </p:cNvSpPr>
          <p:nvPr>
            <p:ph type="sldImg" idx="2"/>
          </p:nvPr>
        </p:nvSpPr>
        <p:spPr>
          <a:xfrm>
            <a:off x="2752725" y="857250"/>
            <a:ext cx="363855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C25F09A0-E253-4AB0-9E2F-4AD4B7C5F593}" type="slidenum">
              <a:rPr lang="en-GB" smtClean="0"/>
              <a:t>‹#›</a:t>
            </a:fld>
            <a:endParaRPr lang="en-GB"/>
          </a:p>
        </p:txBody>
      </p:sp>
    </p:spTree>
    <p:extLst>
      <p:ext uri="{BB962C8B-B14F-4D97-AF65-F5344CB8AC3E}">
        <p14:creationId xmlns:p14="http://schemas.microsoft.com/office/powerpoint/2010/main" val="2281422240"/>
      </p:ext>
    </p:extLst>
  </p:cSld>
  <p:clrMap bg1="lt1" tx1="dk1" bg2="lt2" tx2="dk2" accent1="accent1" accent2="accent2" accent3="accent3" accent4="accent4" accent5="accent5" accent6="accent6" hlink="hlink" folHlink="folHlink"/>
  <p:notesStyle>
    <a:lvl1pPr marL="0" algn="l" defTabSz="2177040" rtl="0" eaLnBrk="1" latinLnBrk="0" hangingPunct="1">
      <a:defRPr sz="2857" kern="1200">
        <a:solidFill>
          <a:schemeClr val="tx1"/>
        </a:solidFill>
        <a:latin typeface="+mn-lt"/>
        <a:ea typeface="+mn-ea"/>
        <a:cs typeface="+mn-cs"/>
      </a:defRPr>
    </a:lvl1pPr>
    <a:lvl2pPr marL="1088520" algn="l" defTabSz="2177040" rtl="0" eaLnBrk="1" latinLnBrk="0" hangingPunct="1">
      <a:defRPr sz="2857" kern="1200">
        <a:solidFill>
          <a:schemeClr val="tx1"/>
        </a:solidFill>
        <a:latin typeface="+mn-lt"/>
        <a:ea typeface="+mn-ea"/>
        <a:cs typeface="+mn-cs"/>
      </a:defRPr>
    </a:lvl2pPr>
    <a:lvl3pPr marL="2177040" algn="l" defTabSz="2177040" rtl="0" eaLnBrk="1" latinLnBrk="0" hangingPunct="1">
      <a:defRPr sz="2857" kern="1200">
        <a:solidFill>
          <a:schemeClr val="tx1"/>
        </a:solidFill>
        <a:latin typeface="+mn-lt"/>
        <a:ea typeface="+mn-ea"/>
        <a:cs typeface="+mn-cs"/>
      </a:defRPr>
    </a:lvl3pPr>
    <a:lvl4pPr marL="3265560" algn="l" defTabSz="2177040" rtl="0" eaLnBrk="1" latinLnBrk="0" hangingPunct="1">
      <a:defRPr sz="2857" kern="1200">
        <a:solidFill>
          <a:schemeClr val="tx1"/>
        </a:solidFill>
        <a:latin typeface="+mn-lt"/>
        <a:ea typeface="+mn-ea"/>
        <a:cs typeface="+mn-cs"/>
      </a:defRPr>
    </a:lvl4pPr>
    <a:lvl5pPr marL="4354080" algn="l" defTabSz="2177040" rtl="0" eaLnBrk="1" latinLnBrk="0" hangingPunct="1">
      <a:defRPr sz="2857" kern="1200">
        <a:solidFill>
          <a:schemeClr val="tx1"/>
        </a:solidFill>
        <a:latin typeface="+mn-lt"/>
        <a:ea typeface="+mn-ea"/>
        <a:cs typeface="+mn-cs"/>
      </a:defRPr>
    </a:lvl5pPr>
    <a:lvl6pPr marL="5442600" algn="l" defTabSz="2177040" rtl="0" eaLnBrk="1" latinLnBrk="0" hangingPunct="1">
      <a:defRPr sz="2857" kern="1200">
        <a:solidFill>
          <a:schemeClr val="tx1"/>
        </a:solidFill>
        <a:latin typeface="+mn-lt"/>
        <a:ea typeface="+mn-ea"/>
        <a:cs typeface="+mn-cs"/>
      </a:defRPr>
    </a:lvl6pPr>
    <a:lvl7pPr marL="6531120" algn="l" defTabSz="2177040" rtl="0" eaLnBrk="1" latinLnBrk="0" hangingPunct="1">
      <a:defRPr sz="2857" kern="1200">
        <a:solidFill>
          <a:schemeClr val="tx1"/>
        </a:solidFill>
        <a:latin typeface="+mn-lt"/>
        <a:ea typeface="+mn-ea"/>
        <a:cs typeface="+mn-cs"/>
      </a:defRPr>
    </a:lvl7pPr>
    <a:lvl8pPr marL="7619640" algn="l" defTabSz="2177040" rtl="0" eaLnBrk="1" latinLnBrk="0" hangingPunct="1">
      <a:defRPr sz="2857" kern="1200">
        <a:solidFill>
          <a:schemeClr val="tx1"/>
        </a:solidFill>
        <a:latin typeface="+mn-lt"/>
        <a:ea typeface="+mn-ea"/>
        <a:cs typeface="+mn-cs"/>
      </a:defRPr>
    </a:lvl8pPr>
    <a:lvl9pPr marL="8708160" algn="l" defTabSz="2177040" rtl="0" eaLnBrk="1" latinLnBrk="0" hangingPunct="1">
      <a:defRPr sz="28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51113" y="514350"/>
            <a:ext cx="4041775" cy="25717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8C8794-048A-45B5-8194-F40E8CD0D42E}" type="slidenum">
              <a:rPr lang="en-GB" smtClean="0"/>
              <a:t>1</a:t>
            </a:fld>
            <a:endParaRPr lang="en-GB"/>
          </a:p>
        </p:txBody>
      </p:sp>
    </p:spTree>
    <p:extLst>
      <p:ext uri="{BB962C8B-B14F-4D97-AF65-F5344CB8AC3E}">
        <p14:creationId xmlns:p14="http://schemas.microsoft.com/office/powerpoint/2010/main" val="320465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51113" y="514350"/>
            <a:ext cx="4041775" cy="25717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8C8794-048A-45B5-8194-F40E8CD0D42E}" type="slidenum">
              <a:rPr lang="en-GB" smtClean="0"/>
              <a:t>2</a:t>
            </a:fld>
            <a:endParaRPr lang="en-GB"/>
          </a:p>
        </p:txBody>
      </p:sp>
    </p:spTree>
    <p:extLst>
      <p:ext uri="{BB962C8B-B14F-4D97-AF65-F5344CB8AC3E}">
        <p14:creationId xmlns:p14="http://schemas.microsoft.com/office/powerpoint/2010/main" val="1113814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685800"/>
            <a:ext cx="5387975"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28C8794-048A-45B5-8194-F40E8CD0D42E}" type="slidenum">
              <a:rPr lang="en-GB" smtClean="0"/>
              <a:t>3</a:t>
            </a:fld>
            <a:endParaRPr lang="en-GB"/>
          </a:p>
        </p:txBody>
      </p:sp>
    </p:spTree>
    <p:extLst>
      <p:ext uri="{BB962C8B-B14F-4D97-AF65-F5344CB8AC3E}">
        <p14:creationId xmlns:p14="http://schemas.microsoft.com/office/powerpoint/2010/main" val="1113814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7802" y="2539346"/>
            <a:ext cx="18286810" cy="5401945"/>
          </a:xfrm>
        </p:spPr>
        <p:txBody>
          <a:bodyPr anchor="b"/>
          <a:lstStyle>
            <a:lvl1pPr algn="ctr">
              <a:defRPr sz="11999"/>
            </a:lvl1pPr>
          </a:lstStyle>
          <a:p>
            <a:r>
              <a:rPr lang="en-US"/>
              <a:t>Click to edit Master title style</a:t>
            </a:r>
            <a:endParaRPr lang="en-US" dirty="0"/>
          </a:p>
        </p:txBody>
      </p:sp>
      <p:sp>
        <p:nvSpPr>
          <p:cNvPr id="3" name="Subtitle 2"/>
          <p:cNvSpPr>
            <a:spLocks noGrp="1"/>
          </p:cNvSpPr>
          <p:nvPr>
            <p:ph type="subTitle" idx="1"/>
          </p:nvPr>
        </p:nvSpPr>
        <p:spPr>
          <a:xfrm>
            <a:off x="3047802" y="8149611"/>
            <a:ext cx="18286810" cy="3746162"/>
          </a:xfrm>
        </p:spPr>
        <p:txBody>
          <a:bodyPr/>
          <a:lstStyle>
            <a:lvl1pPr marL="0" indent="0" algn="ctr">
              <a:buNone/>
              <a:defRPr sz="4800"/>
            </a:lvl1pPr>
            <a:lvl2pPr marL="914354" indent="0" algn="ctr">
              <a:buNone/>
              <a:defRPr sz="4000"/>
            </a:lvl2pPr>
            <a:lvl3pPr marL="1828709" indent="0" algn="ctr">
              <a:buNone/>
              <a:defRPr sz="3600"/>
            </a:lvl3pPr>
            <a:lvl4pPr marL="2743063" indent="0" algn="ctr">
              <a:buNone/>
              <a:defRPr sz="3200"/>
            </a:lvl4pPr>
            <a:lvl5pPr marL="3657417" indent="0" algn="ctr">
              <a:buNone/>
              <a:defRPr sz="3200"/>
            </a:lvl5pPr>
            <a:lvl6pPr marL="4571771" indent="0" algn="ctr">
              <a:buNone/>
              <a:defRPr sz="3200"/>
            </a:lvl6pPr>
            <a:lvl7pPr marL="5486126" indent="0" algn="ctr">
              <a:buNone/>
              <a:defRPr sz="3200"/>
            </a:lvl7pPr>
            <a:lvl8pPr marL="6400480" indent="0" algn="ctr">
              <a:buNone/>
              <a:defRPr sz="3200"/>
            </a:lvl8pPr>
            <a:lvl9pPr marL="7314834" indent="0" algn="ctr">
              <a:buNone/>
              <a:defRPr sz="3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87AA9E-1AC4-4C20-A641-A8410AB81CB7}" type="datetime1">
              <a:rPr lang="en-GB" smtClean="0"/>
              <a:t>12/11/2025</a:t>
            </a:fld>
            <a:endParaRPr lang="en-GB"/>
          </a:p>
        </p:txBody>
      </p:sp>
      <p:sp>
        <p:nvSpPr>
          <p:cNvPr id="5" name="Footer Placeholder 4"/>
          <p:cNvSpPr>
            <a:spLocks noGrp="1"/>
          </p:cNvSpPr>
          <p:nvPr>
            <p:ph type="ftr" sz="quarter" idx="11"/>
          </p:nvPr>
        </p:nvSpPr>
        <p:spPr/>
        <p:txBody>
          <a:bodyPr/>
          <a:lstStyle/>
          <a:p>
            <a:r>
              <a:rPr lang="en-GB"/>
              <a:t>Page 1</a:t>
            </a:r>
          </a:p>
        </p:txBody>
      </p:sp>
      <p:sp>
        <p:nvSpPr>
          <p:cNvPr id="6" name="Slide Number Placeholder 5"/>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133720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9704C-7E58-4D19-A24B-E56688BDEDF3}" type="datetime1">
              <a:rPr lang="en-GB" smtClean="0"/>
              <a:t>12/11/2025</a:t>
            </a:fld>
            <a:endParaRPr lang="en-GB"/>
          </a:p>
        </p:txBody>
      </p:sp>
      <p:sp>
        <p:nvSpPr>
          <p:cNvPr id="5" name="Footer Placeholder 4"/>
          <p:cNvSpPr>
            <a:spLocks noGrp="1"/>
          </p:cNvSpPr>
          <p:nvPr>
            <p:ph type="ftr" sz="quarter" idx="11"/>
          </p:nvPr>
        </p:nvSpPr>
        <p:spPr/>
        <p:txBody>
          <a:bodyPr/>
          <a:lstStyle/>
          <a:p>
            <a:r>
              <a:rPr lang="en-GB"/>
              <a:t>Page 1</a:t>
            </a:r>
          </a:p>
        </p:txBody>
      </p:sp>
      <p:sp>
        <p:nvSpPr>
          <p:cNvPr id="6" name="Slide Number Placeholder 5"/>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4252615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8664" y="826096"/>
            <a:ext cx="5257458" cy="1314928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76291" y="826096"/>
            <a:ext cx="15467593" cy="131492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861EA0-B7D9-4D34-88E2-F8901E4AC1F5}" type="datetime1">
              <a:rPr lang="en-GB" smtClean="0"/>
              <a:t>12/11/2025</a:t>
            </a:fld>
            <a:endParaRPr lang="en-GB"/>
          </a:p>
        </p:txBody>
      </p:sp>
      <p:sp>
        <p:nvSpPr>
          <p:cNvPr id="5" name="Footer Placeholder 4"/>
          <p:cNvSpPr>
            <a:spLocks noGrp="1"/>
          </p:cNvSpPr>
          <p:nvPr>
            <p:ph type="ftr" sz="quarter" idx="11"/>
          </p:nvPr>
        </p:nvSpPr>
        <p:spPr/>
        <p:txBody>
          <a:bodyPr/>
          <a:lstStyle/>
          <a:p>
            <a:r>
              <a:rPr lang="en-GB"/>
              <a:t>Page 1</a:t>
            </a:r>
          </a:p>
        </p:txBody>
      </p:sp>
      <p:sp>
        <p:nvSpPr>
          <p:cNvPr id="6" name="Slide Number Placeholder 5"/>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3446989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BF8266-D497-49EF-A67D-9351973891E5}" type="datetime1">
              <a:rPr lang="en-GB" smtClean="0"/>
              <a:t>12/11/2025</a:t>
            </a:fld>
            <a:endParaRPr lang="en-GB"/>
          </a:p>
        </p:txBody>
      </p:sp>
      <p:sp>
        <p:nvSpPr>
          <p:cNvPr id="5" name="Footer Placeholder 4"/>
          <p:cNvSpPr>
            <a:spLocks noGrp="1"/>
          </p:cNvSpPr>
          <p:nvPr>
            <p:ph type="ftr" sz="quarter" idx="11"/>
          </p:nvPr>
        </p:nvSpPr>
        <p:spPr/>
        <p:txBody>
          <a:bodyPr/>
          <a:lstStyle/>
          <a:p>
            <a:r>
              <a:rPr lang="en-GB"/>
              <a:t>Page 1</a:t>
            </a:r>
          </a:p>
        </p:txBody>
      </p:sp>
      <p:sp>
        <p:nvSpPr>
          <p:cNvPr id="6" name="Slide Number Placeholder 5"/>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3772274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592" y="3868284"/>
            <a:ext cx="21029831" cy="6454317"/>
          </a:xfrm>
        </p:spPr>
        <p:txBody>
          <a:bodyPr anchor="b"/>
          <a:lstStyle>
            <a:lvl1pPr>
              <a:defRPr sz="11999"/>
            </a:lvl1pPr>
          </a:lstStyle>
          <a:p>
            <a:r>
              <a:rPr lang="en-US"/>
              <a:t>Click to edit Master title style</a:t>
            </a:r>
            <a:endParaRPr lang="en-US" dirty="0"/>
          </a:p>
        </p:txBody>
      </p:sp>
      <p:sp>
        <p:nvSpPr>
          <p:cNvPr id="3" name="Text Placeholder 2"/>
          <p:cNvSpPr>
            <a:spLocks noGrp="1"/>
          </p:cNvSpPr>
          <p:nvPr>
            <p:ph type="body" idx="1"/>
          </p:nvPr>
        </p:nvSpPr>
        <p:spPr>
          <a:xfrm>
            <a:off x="1663592" y="10383661"/>
            <a:ext cx="21029831" cy="3394173"/>
          </a:xfrm>
        </p:spPr>
        <p:txBody>
          <a:bodyPr/>
          <a:lstStyle>
            <a:lvl1pPr marL="0" indent="0">
              <a:buNone/>
              <a:defRPr sz="4800">
                <a:solidFill>
                  <a:schemeClr val="tx1">
                    <a:tint val="82000"/>
                  </a:schemeClr>
                </a:solidFill>
              </a:defRPr>
            </a:lvl1pPr>
            <a:lvl2pPr marL="914354" indent="0">
              <a:buNone/>
              <a:defRPr sz="4000">
                <a:solidFill>
                  <a:schemeClr val="tx1">
                    <a:tint val="82000"/>
                  </a:schemeClr>
                </a:solidFill>
              </a:defRPr>
            </a:lvl2pPr>
            <a:lvl3pPr marL="1828709" indent="0">
              <a:buNone/>
              <a:defRPr sz="3600">
                <a:solidFill>
                  <a:schemeClr val="tx1">
                    <a:tint val="82000"/>
                  </a:schemeClr>
                </a:solidFill>
              </a:defRPr>
            </a:lvl3pPr>
            <a:lvl4pPr marL="2743063" indent="0">
              <a:buNone/>
              <a:defRPr sz="3200">
                <a:solidFill>
                  <a:schemeClr val="tx1">
                    <a:tint val="82000"/>
                  </a:schemeClr>
                </a:solidFill>
              </a:defRPr>
            </a:lvl4pPr>
            <a:lvl5pPr marL="3657417" indent="0">
              <a:buNone/>
              <a:defRPr sz="3200">
                <a:solidFill>
                  <a:schemeClr val="tx1">
                    <a:tint val="82000"/>
                  </a:schemeClr>
                </a:solidFill>
              </a:defRPr>
            </a:lvl5pPr>
            <a:lvl6pPr marL="4571771" indent="0">
              <a:buNone/>
              <a:defRPr sz="3200">
                <a:solidFill>
                  <a:schemeClr val="tx1">
                    <a:tint val="82000"/>
                  </a:schemeClr>
                </a:solidFill>
              </a:defRPr>
            </a:lvl6pPr>
            <a:lvl7pPr marL="5486126" indent="0">
              <a:buNone/>
              <a:defRPr sz="3200">
                <a:solidFill>
                  <a:schemeClr val="tx1">
                    <a:tint val="82000"/>
                  </a:schemeClr>
                </a:solidFill>
              </a:defRPr>
            </a:lvl7pPr>
            <a:lvl8pPr marL="6400480" indent="0">
              <a:buNone/>
              <a:defRPr sz="3200">
                <a:solidFill>
                  <a:schemeClr val="tx1">
                    <a:tint val="82000"/>
                  </a:schemeClr>
                </a:solidFill>
              </a:defRPr>
            </a:lvl8pPr>
            <a:lvl9pPr marL="7314834" indent="0">
              <a:buNone/>
              <a:defRPr sz="3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EDA44-8481-4EE8-AF07-6190C0AF6B1B}" type="datetime1">
              <a:rPr lang="en-GB" smtClean="0"/>
              <a:t>12/11/2025</a:t>
            </a:fld>
            <a:endParaRPr lang="en-GB"/>
          </a:p>
        </p:txBody>
      </p:sp>
      <p:sp>
        <p:nvSpPr>
          <p:cNvPr id="5" name="Footer Placeholder 4"/>
          <p:cNvSpPr>
            <a:spLocks noGrp="1"/>
          </p:cNvSpPr>
          <p:nvPr>
            <p:ph type="ftr" sz="quarter" idx="11"/>
          </p:nvPr>
        </p:nvSpPr>
        <p:spPr/>
        <p:txBody>
          <a:bodyPr/>
          <a:lstStyle/>
          <a:p>
            <a:r>
              <a:rPr lang="en-GB"/>
              <a:t>Page 1</a:t>
            </a:r>
          </a:p>
        </p:txBody>
      </p:sp>
      <p:sp>
        <p:nvSpPr>
          <p:cNvPr id="6" name="Slide Number Placeholder 5"/>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2804482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676291" y="4130477"/>
            <a:ext cx="10362526" cy="984490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343596" y="4130477"/>
            <a:ext cx="10362526" cy="984490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B415BD-D592-4710-AFDF-9D711F46E50A}" type="datetime1">
              <a:rPr lang="en-GB" smtClean="0"/>
              <a:t>12/11/2025</a:t>
            </a:fld>
            <a:endParaRPr lang="en-GB"/>
          </a:p>
        </p:txBody>
      </p:sp>
      <p:sp>
        <p:nvSpPr>
          <p:cNvPr id="6" name="Footer Placeholder 5"/>
          <p:cNvSpPr>
            <a:spLocks noGrp="1"/>
          </p:cNvSpPr>
          <p:nvPr>
            <p:ph type="ftr" sz="quarter" idx="11"/>
          </p:nvPr>
        </p:nvSpPr>
        <p:spPr/>
        <p:txBody>
          <a:bodyPr/>
          <a:lstStyle/>
          <a:p>
            <a:r>
              <a:rPr lang="en-GB"/>
              <a:t>Page 1</a:t>
            </a:r>
          </a:p>
        </p:txBody>
      </p:sp>
      <p:sp>
        <p:nvSpPr>
          <p:cNvPr id="7" name="Slide Number Placeholder 6"/>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3854014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467" y="826097"/>
            <a:ext cx="21029831" cy="299908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679467" y="3803631"/>
            <a:ext cx="10314903" cy="1864101"/>
          </a:xfrm>
        </p:spPr>
        <p:txBody>
          <a:bodyPr anchor="b"/>
          <a:lstStyle>
            <a:lvl1pPr marL="0" indent="0">
              <a:buNone/>
              <a:defRPr sz="4800" b="1"/>
            </a:lvl1pPr>
            <a:lvl2pPr marL="914354" indent="0">
              <a:buNone/>
              <a:defRPr sz="4000" b="1"/>
            </a:lvl2pPr>
            <a:lvl3pPr marL="1828709" indent="0">
              <a:buNone/>
              <a:defRPr sz="3600" b="1"/>
            </a:lvl3pPr>
            <a:lvl4pPr marL="2743063" indent="0">
              <a:buNone/>
              <a:defRPr sz="3200" b="1"/>
            </a:lvl4pPr>
            <a:lvl5pPr marL="3657417" indent="0">
              <a:buNone/>
              <a:defRPr sz="3200" b="1"/>
            </a:lvl5pPr>
            <a:lvl6pPr marL="4571771" indent="0">
              <a:buNone/>
              <a:defRPr sz="3200" b="1"/>
            </a:lvl6pPr>
            <a:lvl7pPr marL="5486126" indent="0">
              <a:buNone/>
              <a:defRPr sz="3200" b="1"/>
            </a:lvl7pPr>
            <a:lvl8pPr marL="6400480" indent="0">
              <a:buNone/>
              <a:defRPr sz="3200" b="1"/>
            </a:lvl8pPr>
            <a:lvl9pPr marL="7314834" indent="0">
              <a:buNone/>
              <a:defRPr sz="3200" b="1"/>
            </a:lvl9pPr>
          </a:lstStyle>
          <a:p>
            <a:pPr lvl="0"/>
            <a:r>
              <a:rPr lang="en-US"/>
              <a:t>Click to edit Master text styles</a:t>
            </a:r>
          </a:p>
        </p:txBody>
      </p:sp>
      <p:sp>
        <p:nvSpPr>
          <p:cNvPr id="4" name="Content Placeholder 3"/>
          <p:cNvSpPr>
            <a:spLocks noGrp="1"/>
          </p:cNvSpPr>
          <p:nvPr>
            <p:ph sz="half" idx="2"/>
          </p:nvPr>
        </p:nvSpPr>
        <p:spPr>
          <a:xfrm>
            <a:off x="1679467" y="5667732"/>
            <a:ext cx="10314903" cy="83363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343597" y="3803631"/>
            <a:ext cx="10365701" cy="1864101"/>
          </a:xfrm>
        </p:spPr>
        <p:txBody>
          <a:bodyPr anchor="b"/>
          <a:lstStyle>
            <a:lvl1pPr marL="0" indent="0">
              <a:buNone/>
              <a:defRPr sz="4800" b="1"/>
            </a:lvl1pPr>
            <a:lvl2pPr marL="914354" indent="0">
              <a:buNone/>
              <a:defRPr sz="4000" b="1"/>
            </a:lvl2pPr>
            <a:lvl3pPr marL="1828709" indent="0">
              <a:buNone/>
              <a:defRPr sz="3600" b="1"/>
            </a:lvl3pPr>
            <a:lvl4pPr marL="2743063" indent="0">
              <a:buNone/>
              <a:defRPr sz="3200" b="1"/>
            </a:lvl4pPr>
            <a:lvl5pPr marL="3657417" indent="0">
              <a:buNone/>
              <a:defRPr sz="3200" b="1"/>
            </a:lvl5pPr>
            <a:lvl6pPr marL="4571771" indent="0">
              <a:buNone/>
              <a:defRPr sz="3200" b="1"/>
            </a:lvl6pPr>
            <a:lvl7pPr marL="5486126" indent="0">
              <a:buNone/>
              <a:defRPr sz="3200" b="1"/>
            </a:lvl7pPr>
            <a:lvl8pPr marL="6400480" indent="0">
              <a:buNone/>
              <a:defRPr sz="3200" b="1"/>
            </a:lvl8pPr>
            <a:lvl9pPr marL="7314834" indent="0">
              <a:buNone/>
              <a:defRPr sz="3200" b="1"/>
            </a:lvl9pPr>
          </a:lstStyle>
          <a:p>
            <a:pPr lvl="0"/>
            <a:r>
              <a:rPr lang="en-US"/>
              <a:t>Click to edit Master text styles</a:t>
            </a:r>
          </a:p>
        </p:txBody>
      </p:sp>
      <p:sp>
        <p:nvSpPr>
          <p:cNvPr id="6" name="Content Placeholder 5"/>
          <p:cNvSpPr>
            <a:spLocks noGrp="1"/>
          </p:cNvSpPr>
          <p:nvPr>
            <p:ph sz="quarter" idx="4"/>
          </p:nvPr>
        </p:nvSpPr>
        <p:spPr>
          <a:xfrm>
            <a:off x="12343597" y="5667732"/>
            <a:ext cx="10365701" cy="83363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A033C6-0F0F-4727-9DCB-188D66C91979}" type="datetime1">
              <a:rPr lang="en-GB" smtClean="0"/>
              <a:t>12/11/2025</a:t>
            </a:fld>
            <a:endParaRPr lang="en-GB"/>
          </a:p>
        </p:txBody>
      </p:sp>
      <p:sp>
        <p:nvSpPr>
          <p:cNvPr id="8" name="Footer Placeholder 7"/>
          <p:cNvSpPr>
            <a:spLocks noGrp="1"/>
          </p:cNvSpPr>
          <p:nvPr>
            <p:ph type="ftr" sz="quarter" idx="11"/>
          </p:nvPr>
        </p:nvSpPr>
        <p:spPr/>
        <p:txBody>
          <a:bodyPr/>
          <a:lstStyle/>
          <a:p>
            <a:r>
              <a:rPr lang="en-GB"/>
              <a:t>Page 1</a:t>
            </a:r>
          </a:p>
        </p:txBody>
      </p:sp>
      <p:sp>
        <p:nvSpPr>
          <p:cNvPr id="9" name="Slide Number Placeholder 8"/>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4247805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3DC83E-69C7-4F20-A2E9-B4EFEA91DDEE}" type="datetime1">
              <a:rPr lang="en-GB" smtClean="0"/>
              <a:t>12/11/2025</a:t>
            </a:fld>
            <a:endParaRPr lang="en-GB"/>
          </a:p>
        </p:txBody>
      </p:sp>
      <p:sp>
        <p:nvSpPr>
          <p:cNvPr id="4" name="Footer Placeholder 3"/>
          <p:cNvSpPr>
            <a:spLocks noGrp="1"/>
          </p:cNvSpPr>
          <p:nvPr>
            <p:ph type="ftr" sz="quarter" idx="11"/>
          </p:nvPr>
        </p:nvSpPr>
        <p:spPr/>
        <p:txBody>
          <a:bodyPr/>
          <a:lstStyle/>
          <a:p>
            <a:r>
              <a:rPr lang="en-GB"/>
              <a:t>Page 1</a:t>
            </a:r>
          </a:p>
        </p:txBody>
      </p:sp>
      <p:sp>
        <p:nvSpPr>
          <p:cNvPr id="5" name="Slide Number Placeholder 4"/>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491567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1C8D2-C92F-48CB-A8BF-29C82F72BE0C}" type="datetime1">
              <a:rPr lang="en-GB" smtClean="0"/>
              <a:t>12/11/2025</a:t>
            </a:fld>
            <a:endParaRPr lang="en-GB"/>
          </a:p>
        </p:txBody>
      </p:sp>
      <p:sp>
        <p:nvSpPr>
          <p:cNvPr id="3" name="Footer Placeholder 2"/>
          <p:cNvSpPr>
            <a:spLocks noGrp="1"/>
          </p:cNvSpPr>
          <p:nvPr>
            <p:ph type="ftr" sz="quarter" idx="11"/>
          </p:nvPr>
        </p:nvSpPr>
        <p:spPr/>
        <p:txBody>
          <a:bodyPr/>
          <a:lstStyle/>
          <a:p>
            <a:r>
              <a:rPr lang="en-GB"/>
              <a:t>Page 1</a:t>
            </a:r>
          </a:p>
        </p:txBody>
      </p:sp>
      <p:sp>
        <p:nvSpPr>
          <p:cNvPr id="4" name="Slide Number Placeholder 3"/>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50469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468" y="1034415"/>
            <a:ext cx="7863962" cy="3620453"/>
          </a:xfrm>
        </p:spPr>
        <p:txBody>
          <a:bodyPr anchor="b"/>
          <a:lstStyle>
            <a:lvl1pPr>
              <a:defRPr sz="6400"/>
            </a:lvl1pPr>
          </a:lstStyle>
          <a:p>
            <a:r>
              <a:rPr lang="en-US"/>
              <a:t>Click to edit Master title style</a:t>
            </a:r>
            <a:endParaRPr lang="en-US" dirty="0"/>
          </a:p>
        </p:txBody>
      </p:sp>
      <p:sp>
        <p:nvSpPr>
          <p:cNvPr id="3" name="Content Placeholder 2"/>
          <p:cNvSpPr>
            <a:spLocks noGrp="1"/>
          </p:cNvSpPr>
          <p:nvPr>
            <p:ph idx="1"/>
          </p:nvPr>
        </p:nvSpPr>
        <p:spPr>
          <a:xfrm>
            <a:off x="10365701" y="2234050"/>
            <a:ext cx="12343597" cy="11026577"/>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679468" y="4654867"/>
            <a:ext cx="7863962" cy="8623718"/>
          </a:xfrm>
        </p:spPr>
        <p:txBody>
          <a:bodyPr/>
          <a:lstStyle>
            <a:lvl1pPr marL="0" indent="0">
              <a:buNone/>
              <a:defRPr sz="3200"/>
            </a:lvl1pPr>
            <a:lvl2pPr marL="914354" indent="0">
              <a:buNone/>
              <a:defRPr sz="2800"/>
            </a:lvl2pPr>
            <a:lvl3pPr marL="1828709" indent="0">
              <a:buNone/>
              <a:defRPr sz="2400"/>
            </a:lvl3pPr>
            <a:lvl4pPr marL="2743063" indent="0">
              <a:buNone/>
              <a:defRPr sz="2000"/>
            </a:lvl4pPr>
            <a:lvl5pPr marL="3657417" indent="0">
              <a:buNone/>
              <a:defRPr sz="2000"/>
            </a:lvl5pPr>
            <a:lvl6pPr marL="4571771" indent="0">
              <a:buNone/>
              <a:defRPr sz="2000"/>
            </a:lvl6pPr>
            <a:lvl7pPr marL="5486126" indent="0">
              <a:buNone/>
              <a:defRPr sz="2000"/>
            </a:lvl7pPr>
            <a:lvl8pPr marL="6400480" indent="0">
              <a:buNone/>
              <a:defRPr sz="2000"/>
            </a:lvl8pPr>
            <a:lvl9pPr marL="7314834" indent="0">
              <a:buNone/>
              <a:defRPr sz="2000"/>
            </a:lvl9pPr>
          </a:lstStyle>
          <a:p>
            <a:pPr lvl="0"/>
            <a:r>
              <a:rPr lang="en-US"/>
              <a:t>Click to edit Master text styles</a:t>
            </a:r>
          </a:p>
        </p:txBody>
      </p:sp>
      <p:sp>
        <p:nvSpPr>
          <p:cNvPr id="5" name="Date Placeholder 4"/>
          <p:cNvSpPr>
            <a:spLocks noGrp="1"/>
          </p:cNvSpPr>
          <p:nvPr>
            <p:ph type="dt" sz="half" idx="10"/>
          </p:nvPr>
        </p:nvSpPr>
        <p:spPr/>
        <p:txBody>
          <a:bodyPr/>
          <a:lstStyle/>
          <a:p>
            <a:fld id="{6C4D6129-A117-4C81-8BC2-566E5B7E457A}" type="datetime1">
              <a:rPr lang="en-GB" smtClean="0"/>
              <a:t>12/11/2025</a:t>
            </a:fld>
            <a:endParaRPr lang="en-GB"/>
          </a:p>
        </p:txBody>
      </p:sp>
      <p:sp>
        <p:nvSpPr>
          <p:cNvPr id="6" name="Footer Placeholder 5"/>
          <p:cNvSpPr>
            <a:spLocks noGrp="1"/>
          </p:cNvSpPr>
          <p:nvPr>
            <p:ph type="ftr" sz="quarter" idx="11"/>
          </p:nvPr>
        </p:nvSpPr>
        <p:spPr/>
        <p:txBody>
          <a:bodyPr/>
          <a:lstStyle/>
          <a:p>
            <a:r>
              <a:rPr lang="en-GB"/>
              <a:t>Page 1</a:t>
            </a:r>
          </a:p>
        </p:txBody>
      </p:sp>
      <p:sp>
        <p:nvSpPr>
          <p:cNvPr id="7" name="Slide Number Placeholder 6"/>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3149170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468" y="1034415"/>
            <a:ext cx="7863962" cy="3620453"/>
          </a:xfrm>
        </p:spPr>
        <p:txBody>
          <a:bodyPr anchor="b"/>
          <a:lstStyle>
            <a:lvl1pPr>
              <a:defRPr sz="6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365701" y="2234050"/>
            <a:ext cx="12343597" cy="11026577"/>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4" indent="0">
              <a:buNone/>
              <a:defRPr sz="4000"/>
            </a:lvl9pPr>
          </a:lstStyle>
          <a:p>
            <a:r>
              <a:rPr lang="en-US"/>
              <a:t>Click icon to add picture</a:t>
            </a:r>
            <a:endParaRPr lang="en-US" dirty="0"/>
          </a:p>
        </p:txBody>
      </p:sp>
      <p:sp>
        <p:nvSpPr>
          <p:cNvPr id="4" name="Text Placeholder 3"/>
          <p:cNvSpPr>
            <a:spLocks noGrp="1"/>
          </p:cNvSpPr>
          <p:nvPr>
            <p:ph type="body" sz="half" idx="2"/>
          </p:nvPr>
        </p:nvSpPr>
        <p:spPr>
          <a:xfrm>
            <a:off x="1679468" y="4654867"/>
            <a:ext cx="7863962" cy="8623718"/>
          </a:xfrm>
        </p:spPr>
        <p:txBody>
          <a:bodyPr/>
          <a:lstStyle>
            <a:lvl1pPr marL="0" indent="0">
              <a:buNone/>
              <a:defRPr sz="3200"/>
            </a:lvl1pPr>
            <a:lvl2pPr marL="914354" indent="0">
              <a:buNone/>
              <a:defRPr sz="2800"/>
            </a:lvl2pPr>
            <a:lvl3pPr marL="1828709" indent="0">
              <a:buNone/>
              <a:defRPr sz="2400"/>
            </a:lvl3pPr>
            <a:lvl4pPr marL="2743063" indent="0">
              <a:buNone/>
              <a:defRPr sz="2000"/>
            </a:lvl4pPr>
            <a:lvl5pPr marL="3657417" indent="0">
              <a:buNone/>
              <a:defRPr sz="2000"/>
            </a:lvl5pPr>
            <a:lvl6pPr marL="4571771" indent="0">
              <a:buNone/>
              <a:defRPr sz="2000"/>
            </a:lvl6pPr>
            <a:lvl7pPr marL="5486126" indent="0">
              <a:buNone/>
              <a:defRPr sz="2000"/>
            </a:lvl7pPr>
            <a:lvl8pPr marL="6400480" indent="0">
              <a:buNone/>
              <a:defRPr sz="2000"/>
            </a:lvl8pPr>
            <a:lvl9pPr marL="7314834" indent="0">
              <a:buNone/>
              <a:defRPr sz="2000"/>
            </a:lvl9pPr>
          </a:lstStyle>
          <a:p>
            <a:pPr lvl="0"/>
            <a:r>
              <a:rPr lang="en-US"/>
              <a:t>Click to edit Master text styles</a:t>
            </a:r>
          </a:p>
        </p:txBody>
      </p:sp>
      <p:sp>
        <p:nvSpPr>
          <p:cNvPr id="5" name="Date Placeholder 4"/>
          <p:cNvSpPr>
            <a:spLocks noGrp="1"/>
          </p:cNvSpPr>
          <p:nvPr>
            <p:ph type="dt" sz="half" idx="10"/>
          </p:nvPr>
        </p:nvSpPr>
        <p:spPr/>
        <p:txBody>
          <a:bodyPr/>
          <a:lstStyle/>
          <a:p>
            <a:fld id="{B343C120-DA30-4721-AED1-C39470BE0993}" type="datetime1">
              <a:rPr lang="en-GB" smtClean="0"/>
              <a:t>12/11/2025</a:t>
            </a:fld>
            <a:endParaRPr lang="en-GB"/>
          </a:p>
        </p:txBody>
      </p:sp>
      <p:sp>
        <p:nvSpPr>
          <p:cNvPr id="6" name="Footer Placeholder 5"/>
          <p:cNvSpPr>
            <a:spLocks noGrp="1"/>
          </p:cNvSpPr>
          <p:nvPr>
            <p:ph type="ftr" sz="quarter" idx="11"/>
          </p:nvPr>
        </p:nvSpPr>
        <p:spPr/>
        <p:txBody>
          <a:bodyPr/>
          <a:lstStyle/>
          <a:p>
            <a:r>
              <a:rPr lang="en-GB"/>
              <a:t>Page 1</a:t>
            </a:r>
          </a:p>
        </p:txBody>
      </p:sp>
      <p:sp>
        <p:nvSpPr>
          <p:cNvPr id="7" name="Slide Number Placeholder 6"/>
          <p:cNvSpPr>
            <a:spLocks noGrp="1"/>
          </p:cNvSpPr>
          <p:nvPr>
            <p:ph type="sldNum" sz="quarter" idx="12"/>
          </p:nvPr>
        </p:nvSpPr>
        <p:spPr/>
        <p:txBody>
          <a:bodyPr/>
          <a:lstStyle/>
          <a:p>
            <a:fld id="{E0804CAD-BB48-4250-A808-DCFDC7E29AEB}" type="slidenum">
              <a:rPr lang="en-GB" smtClean="0"/>
              <a:t>‹#›</a:t>
            </a:fld>
            <a:endParaRPr lang="en-GB"/>
          </a:p>
        </p:txBody>
      </p:sp>
    </p:spTree>
    <p:extLst>
      <p:ext uri="{BB962C8B-B14F-4D97-AF65-F5344CB8AC3E}">
        <p14:creationId xmlns:p14="http://schemas.microsoft.com/office/powerpoint/2010/main" val="1779323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291" y="826097"/>
            <a:ext cx="21029831" cy="299908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291" y="4130477"/>
            <a:ext cx="21029831" cy="98449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676291" y="14381243"/>
            <a:ext cx="5486043" cy="826095"/>
          </a:xfrm>
          <a:prstGeom prst="rect">
            <a:avLst/>
          </a:prstGeom>
        </p:spPr>
        <p:txBody>
          <a:bodyPr vert="horz" lIns="91440" tIns="45720" rIns="91440" bIns="45720" rtlCol="0" anchor="ctr"/>
          <a:lstStyle>
            <a:lvl1pPr algn="l">
              <a:defRPr sz="2400">
                <a:solidFill>
                  <a:schemeClr val="tx1">
                    <a:tint val="82000"/>
                  </a:schemeClr>
                </a:solidFill>
              </a:defRPr>
            </a:lvl1pPr>
          </a:lstStyle>
          <a:p>
            <a:fld id="{CB304C32-E67D-4E4E-BFF1-21A2226BC959}" type="datetime1">
              <a:rPr lang="en-GB" smtClean="0"/>
              <a:t>12/11/2025</a:t>
            </a:fld>
            <a:endParaRPr lang="en-GB"/>
          </a:p>
        </p:txBody>
      </p:sp>
      <p:sp>
        <p:nvSpPr>
          <p:cNvPr id="5" name="Footer Placeholder 4"/>
          <p:cNvSpPr>
            <a:spLocks noGrp="1"/>
          </p:cNvSpPr>
          <p:nvPr>
            <p:ph type="ftr" sz="quarter" idx="3"/>
          </p:nvPr>
        </p:nvSpPr>
        <p:spPr>
          <a:xfrm>
            <a:off x="8076675" y="14381243"/>
            <a:ext cx="8229064" cy="826095"/>
          </a:xfrm>
          <a:prstGeom prst="rect">
            <a:avLst/>
          </a:prstGeom>
        </p:spPr>
        <p:txBody>
          <a:bodyPr vert="horz" lIns="91440" tIns="45720" rIns="91440" bIns="45720" rtlCol="0" anchor="ctr"/>
          <a:lstStyle>
            <a:lvl1pPr algn="ctr">
              <a:defRPr sz="2400">
                <a:solidFill>
                  <a:schemeClr val="tx1">
                    <a:tint val="82000"/>
                  </a:schemeClr>
                </a:solidFill>
              </a:defRPr>
            </a:lvl1pPr>
          </a:lstStyle>
          <a:p>
            <a:r>
              <a:rPr lang="en-GB"/>
              <a:t>Page 1</a:t>
            </a:r>
          </a:p>
        </p:txBody>
      </p:sp>
      <p:sp>
        <p:nvSpPr>
          <p:cNvPr id="6" name="Slide Number Placeholder 5"/>
          <p:cNvSpPr>
            <a:spLocks noGrp="1"/>
          </p:cNvSpPr>
          <p:nvPr>
            <p:ph type="sldNum" sz="quarter" idx="4"/>
          </p:nvPr>
        </p:nvSpPr>
        <p:spPr>
          <a:xfrm>
            <a:off x="17220079" y="14381243"/>
            <a:ext cx="5486043" cy="826095"/>
          </a:xfrm>
          <a:prstGeom prst="rect">
            <a:avLst/>
          </a:prstGeom>
        </p:spPr>
        <p:txBody>
          <a:bodyPr vert="horz" lIns="91440" tIns="45720" rIns="91440" bIns="45720" rtlCol="0" anchor="ctr"/>
          <a:lstStyle>
            <a:lvl1pPr algn="r">
              <a:defRPr sz="2400">
                <a:solidFill>
                  <a:schemeClr val="tx1">
                    <a:tint val="82000"/>
                  </a:schemeClr>
                </a:solidFill>
              </a:defRPr>
            </a:lvl1pPr>
          </a:lstStyle>
          <a:p>
            <a:fld id="{E0804CAD-BB48-4250-A808-DCFDC7E29AEB}" type="slidenum">
              <a:rPr lang="en-GB" smtClean="0"/>
              <a:t>‹#›</a:t>
            </a:fld>
            <a:endParaRPr lang="en-GB"/>
          </a:p>
        </p:txBody>
      </p:sp>
    </p:spTree>
    <p:extLst>
      <p:ext uri="{BB962C8B-B14F-4D97-AF65-F5344CB8AC3E}">
        <p14:creationId xmlns:p14="http://schemas.microsoft.com/office/powerpoint/2010/main" val="328006851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defTabSz="1828709"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177" indent="-457177" algn="l" defTabSz="1828709"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709" rtl="0" eaLnBrk="1" latinLnBrk="0" hangingPunct="1">
        <a:defRPr sz="3600" kern="1200">
          <a:solidFill>
            <a:schemeClr val="tx1"/>
          </a:solidFill>
          <a:latin typeface="+mn-lt"/>
          <a:ea typeface="+mn-ea"/>
          <a:cs typeface="+mn-cs"/>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NyHxRJLM-0s" TargetMode="External"/><Relationship Id="rId3" Type="http://schemas.openxmlformats.org/officeDocument/2006/relationships/slideLayout" Target="../slideLayouts/slideLayout7.xml"/><Relationship Id="rId7" Type="http://schemas.openxmlformats.org/officeDocument/2006/relationships/hyperlink" Target="https://www.youtube.com/watch?v=E3neVXfgB3c" TargetMode="External"/><Relationship Id="rId12" Type="http://schemas.openxmlformats.org/officeDocument/2006/relationships/image" Target="../media/image2.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emf"/><Relationship Id="rId11" Type="http://schemas.openxmlformats.org/officeDocument/2006/relationships/hyperlink" Target="mailto:hcc.hampshirehealthchecks@nhs.net" TargetMode="External"/><Relationship Id="rId5" Type="http://schemas.openxmlformats.org/officeDocument/2006/relationships/oleObject" Target="../embeddings/oleObject1.bin"/><Relationship Id="rId10" Type="http://schemas.openxmlformats.org/officeDocument/2006/relationships/hyperlink" Target="https://primarycareone.nhs.wales/tools/gms-quality-improvement-2025-2026/gms-quality-improvement-projects-20242025/gms-quality-improvement-projects-20242025/map-of-resources-to-improvement-journey-image1/" TargetMode="External"/><Relationship Id="rId4" Type="http://schemas.openxmlformats.org/officeDocument/2006/relationships/notesSlide" Target="../notesSlides/notesSlide1.xml"/><Relationship Id="rId9" Type="http://schemas.openxmlformats.org/officeDocument/2006/relationships/hyperlink" Target="https://www.health.org.uk/sites/default/files/QualityImprovementMadeSimple.pdf" TargetMode="Externa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
            </p:custDataLst>
          </p:nvPr>
        </p:nvGraphicFramePr>
        <p:xfrm>
          <a:off x="5792084" y="2959741"/>
          <a:ext cx="1667" cy="2223"/>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9" name="Object 8" hidden="1"/>
                      <p:cNvPicPr/>
                      <p:nvPr/>
                    </p:nvPicPr>
                    <p:blipFill>
                      <a:blip r:embed="rId6"/>
                      <a:stretch>
                        <a:fillRect/>
                      </a:stretch>
                    </p:blipFill>
                    <p:spPr>
                      <a:xfrm>
                        <a:off x="5792084" y="2959741"/>
                        <a:ext cx="1667" cy="2223"/>
                      </a:xfrm>
                      <a:prstGeom prst="rect">
                        <a:avLst/>
                      </a:prstGeom>
                    </p:spPr>
                  </p:pic>
                </p:oleObj>
              </mc:Fallback>
            </mc:AlternateContent>
          </a:graphicData>
        </a:graphic>
      </p:graphicFrame>
      <p:sp>
        <p:nvSpPr>
          <p:cNvPr id="3" name="Rectangle 2" hidden="1"/>
          <p:cNvSpPr/>
          <p:nvPr>
            <p:custDataLst>
              <p:tags r:id="rId2"/>
            </p:custDataLst>
          </p:nvPr>
        </p:nvSpPr>
        <p:spPr>
          <a:xfrm>
            <a:off x="5790410" y="2957520"/>
            <a:ext cx="166688" cy="222251"/>
          </a:xfrm>
          <a:prstGeom prst="rect">
            <a:avLst/>
          </a:prstGeom>
          <a:solidFill>
            <a:srgbClr val="005EB8"/>
          </a:solidFill>
          <a:ln w="9525" cap="rnd" cmpd="sng" algn="ctr">
            <a:solidFill>
              <a:srgbClr val="005EB8"/>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US" sz="3360" dirty="0">
              <a:solidFill>
                <a:srgbClr val="FFFFFF"/>
              </a:solidFill>
              <a:latin typeface="Trebuchet MS" panose="020B0603020202020204" pitchFamily="34" charset="0"/>
              <a:ea typeface="+mj-ea"/>
              <a:cs typeface="+mj-cs"/>
              <a:sym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646667752"/>
              </p:ext>
            </p:extLst>
          </p:nvPr>
        </p:nvGraphicFramePr>
        <p:xfrm>
          <a:off x="212558" y="2880429"/>
          <a:ext cx="23957296" cy="12152327"/>
        </p:xfrm>
        <a:graphic>
          <a:graphicData uri="http://schemas.openxmlformats.org/drawingml/2006/table">
            <a:tbl>
              <a:tblPr firstRow="1" bandRow="1">
                <a:tableStyleId>{5940675A-B579-460E-94D1-54222C63F5DA}</a:tableStyleId>
              </a:tblPr>
              <a:tblGrid>
                <a:gridCol w="11822468">
                  <a:extLst>
                    <a:ext uri="{9D8B030D-6E8A-4147-A177-3AD203B41FA5}">
                      <a16:colId xmlns:a16="http://schemas.microsoft.com/office/drawing/2014/main" val="478656769"/>
                    </a:ext>
                  </a:extLst>
                </a:gridCol>
                <a:gridCol w="84617">
                  <a:extLst>
                    <a:ext uri="{9D8B030D-6E8A-4147-A177-3AD203B41FA5}">
                      <a16:colId xmlns:a16="http://schemas.microsoft.com/office/drawing/2014/main" val="20001"/>
                    </a:ext>
                  </a:extLst>
                </a:gridCol>
                <a:gridCol w="118774">
                  <a:extLst>
                    <a:ext uri="{9D8B030D-6E8A-4147-A177-3AD203B41FA5}">
                      <a16:colId xmlns:a16="http://schemas.microsoft.com/office/drawing/2014/main" val="97199360"/>
                    </a:ext>
                  </a:extLst>
                </a:gridCol>
                <a:gridCol w="11931437">
                  <a:extLst>
                    <a:ext uri="{9D8B030D-6E8A-4147-A177-3AD203B41FA5}">
                      <a16:colId xmlns:a16="http://schemas.microsoft.com/office/drawing/2014/main" val="1600462105"/>
                    </a:ext>
                  </a:extLst>
                </a:gridCol>
              </a:tblGrid>
              <a:tr h="45423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2400" b="1" i="0" kern="1200" baseline="0" dirty="0">
                          <a:solidFill>
                            <a:schemeClr val="bg1"/>
                          </a:solidFill>
                          <a:effectLst/>
                          <a:latin typeface="+mn-lt"/>
                          <a:ea typeface="+mn-ea"/>
                          <a:cs typeface="+mn-cs"/>
                        </a:rPr>
                        <a:t>Background- Health Inequalities:</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500" b="1" kern="1200" dirty="0">
                        <a:solidFill>
                          <a:schemeClr val="bg1"/>
                        </a:solidFill>
                        <a:effectLst/>
                        <a:latin typeface="+mj-lt"/>
                        <a:ea typeface="+mn-ea"/>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lang="en-GB" sz="2400" b="1" kern="1200" dirty="0">
                          <a:solidFill>
                            <a:schemeClr val="bg1"/>
                          </a:solidFill>
                          <a:effectLst/>
                          <a:latin typeface="+mj-lt"/>
                          <a:ea typeface="+mn-ea"/>
                          <a:cs typeface="Arial" panose="020B0604020202020204" pitchFamily="34" charset="0"/>
                        </a:rPr>
                        <a:t>NHS Heart Health Checks Evidence:</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184538182"/>
                  </a:ext>
                </a:extLst>
              </a:tr>
              <a:tr h="7294508">
                <a:tc>
                  <a:txBody>
                    <a:bodyPr/>
                    <a:lstStyle/>
                    <a:p>
                      <a:pPr marL="0" indent="0" algn="l" defTabSz="914400" rtl="0" eaLnBrk="1" latinLnBrk="0" hangingPunct="1">
                        <a:lnSpc>
                          <a:spcPct val="100000"/>
                        </a:lnSpc>
                        <a:spcBef>
                          <a:spcPts val="0"/>
                        </a:spcBef>
                        <a:spcAft>
                          <a:spcPts val="400"/>
                        </a:spcAft>
                        <a:buFont typeface="Arial" panose="020B0604020202020204" pitchFamily="34" charset="0"/>
                        <a:buNone/>
                      </a:pPr>
                      <a:r>
                        <a:rPr lang="en-GB" sz="1800" b="0" i="0" kern="1200" baseline="0" dirty="0">
                          <a:solidFill>
                            <a:schemeClr val="tx1"/>
                          </a:solidFill>
                          <a:effectLst/>
                          <a:latin typeface="+mn-lt"/>
                          <a:ea typeface="+mn-ea"/>
                          <a:cs typeface="+mn-cs"/>
                        </a:rPr>
                        <a:t>Health inequalities refer to unfair and avoidable differences in health across the population and between different groups within society. These inequalities can affect how long people live, the health conditions they experience, and the care available to them. Factors contributing to these inequalities include; </a:t>
                      </a:r>
                    </a:p>
                    <a:p>
                      <a:pPr marL="0" indent="0" algn="l" defTabSz="914400" rtl="0" eaLnBrk="1" latinLnBrk="0" hangingPunct="1">
                        <a:lnSpc>
                          <a:spcPct val="100000"/>
                        </a:lnSpc>
                        <a:spcBef>
                          <a:spcPts val="0"/>
                        </a:spcBef>
                        <a:spcAft>
                          <a:spcPts val="400"/>
                        </a:spcAft>
                        <a:buFont typeface="Arial" panose="020B0604020202020204" pitchFamily="34" charset="0"/>
                        <a:buNone/>
                      </a:pPr>
                      <a:endParaRPr lang="en-GB" sz="1800" b="0" i="0" kern="1200" baseline="0" dirty="0">
                        <a:solidFill>
                          <a:schemeClr val="tx1"/>
                        </a:solidFill>
                        <a:effectLst/>
                        <a:latin typeface="+mn-lt"/>
                        <a:ea typeface="+mn-ea"/>
                        <a:cs typeface="+mn-cs"/>
                      </a:endParaRP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Socioeconomic status- individuals residing in deprived areas are more likely to experience poorer health and lower life expectancy</a:t>
                      </a: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Ethnicity- some ethnic minority groups face barriers such as language, cultural differences, and mistrust in healthcare systems</a:t>
                      </a: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Geographical location- rural or undeserved areas may have limited access to services</a:t>
                      </a: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Access to care- availability  of appointments, transport, and digital access can all act as barriers and or facilitate opportunities</a:t>
                      </a:r>
                    </a:p>
                    <a:p>
                      <a:pPr marL="0" indent="0" algn="l" defTabSz="914400" rtl="0" eaLnBrk="1" latinLnBrk="0" hangingPunct="1">
                        <a:lnSpc>
                          <a:spcPct val="100000"/>
                        </a:lnSpc>
                        <a:spcBef>
                          <a:spcPts val="0"/>
                        </a:spcBef>
                        <a:spcAft>
                          <a:spcPts val="400"/>
                        </a:spcAft>
                        <a:buFont typeface="Arial" panose="020B0604020202020204" pitchFamily="34" charset="0"/>
                        <a:buNone/>
                      </a:pPr>
                      <a:endParaRPr lang="en-GB" sz="2000" b="0" i="1" kern="1200" baseline="0" dirty="0">
                        <a:solidFill>
                          <a:schemeClr val="tx1"/>
                        </a:solidFill>
                        <a:effectLst/>
                        <a:latin typeface="+mn-lt"/>
                        <a:ea typeface="+mn-ea"/>
                        <a:cs typeface="Arial" panose="020B0604020202020204" pitchFamily="34" charset="0"/>
                      </a:endParaRPr>
                    </a:p>
                    <a:p>
                      <a:pPr marL="0" indent="0" algn="l" defTabSz="914400" rtl="0" eaLnBrk="1" latinLnBrk="0" hangingPunct="1">
                        <a:lnSpc>
                          <a:spcPct val="100000"/>
                        </a:lnSpc>
                        <a:spcBef>
                          <a:spcPts val="0"/>
                        </a:spcBef>
                        <a:spcAft>
                          <a:spcPts val="400"/>
                        </a:spcAft>
                        <a:buFont typeface="Arial" panose="020B0604020202020204" pitchFamily="34" charset="0"/>
                        <a:buNone/>
                      </a:pPr>
                      <a:r>
                        <a:rPr lang="en-GB" sz="1800" b="1" i="0" kern="1200" baseline="0" dirty="0">
                          <a:solidFill>
                            <a:schemeClr val="tx1"/>
                          </a:solidFill>
                          <a:effectLst/>
                          <a:latin typeface="+mn-lt"/>
                          <a:ea typeface="+mn-ea"/>
                          <a:cs typeface="+mn-cs"/>
                        </a:rPr>
                        <a:t>Evidence highlights, demographics most likely to benefit from attending an NHS Heart Health check are:</a:t>
                      </a:r>
                    </a:p>
                    <a:p>
                      <a:pPr marL="171450" lvl="0" indent="-171450" fontAlgn="ctr">
                        <a:buFont typeface="Arial" panose="020B0604020202020204" pitchFamily="34" charset="0"/>
                        <a:buChar char="•"/>
                      </a:pPr>
                      <a:r>
                        <a:rPr lang="en-GB" sz="1800" kern="1200" dirty="0">
                          <a:solidFill>
                            <a:schemeClr val="tx1"/>
                          </a:solidFill>
                          <a:effectLst/>
                          <a:latin typeface="+mn-lt"/>
                          <a:ea typeface="+mn-ea"/>
                          <a:cs typeface="+mn-cs"/>
                        </a:rPr>
                        <a:t>Men</a:t>
                      </a:r>
                    </a:p>
                    <a:p>
                      <a:pPr marL="171450" lvl="0" indent="-171450" fontAlgn="ctr">
                        <a:buFont typeface="Arial" panose="020B0604020202020204" pitchFamily="34" charset="0"/>
                        <a:buChar char="•"/>
                      </a:pPr>
                      <a:r>
                        <a:rPr lang="en-GB" sz="1800" kern="1200" dirty="0">
                          <a:solidFill>
                            <a:schemeClr val="tx1"/>
                          </a:solidFill>
                          <a:effectLst/>
                          <a:latin typeface="+mn-lt"/>
                          <a:ea typeface="+mn-ea"/>
                          <a:cs typeface="+mn-cs"/>
                        </a:rPr>
                        <a:t>People who smoke</a:t>
                      </a:r>
                    </a:p>
                    <a:p>
                      <a:pPr marL="171450" lvl="0" indent="-171450" fontAlgn="ctr">
                        <a:buFont typeface="Arial" panose="020B0604020202020204" pitchFamily="34" charset="0"/>
                        <a:buChar char="•"/>
                      </a:pPr>
                      <a:r>
                        <a:rPr lang="en-GB" sz="1800" kern="1200" dirty="0">
                          <a:solidFill>
                            <a:schemeClr val="tx1"/>
                          </a:solidFill>
                          <a:effectLst/>
                          <a:latin typeface="+mn-lt"/>
                          <a:ea typeface="+mn-ea"/>
                          <a:cs typeface="+mn-cs"/>
                        </a:rPr>
                        <a:t>People with a BMI of 25+</a:t>
                      </a:r>
                    </a:p>
                    <a:p>
                      <a:pPr marL="171450" lvl="0" indent="-171450" fontAlgn="ctr">
                        <a:buFont typeface="Arial" panose="020B0604020202020204" pitchFamily="34" charset="0"/>
                        <a:buChar char="•"/>
                      </a:pPr>
                      <a:r>
                        <a:rPr lang="en-GB" sz="1800" kern="1200" dirty="0">
                          <a:solidFill>
                            <a:schemeClr val="tx1"/>
                          </a:solidFill>
                          <a:effectLst/>
                          <a:latin typeface="+mn-lt"/>
                          <a:ea typeface="+mn-ea"/>
                          <a:cs typeface="+mn-cs"/>
                        </a:rPr>
                        <a:t>Individuals who do not access health care</a:t>
                      </a:r>
                    </a:p>
                    <a:p>
                      <a:pPr marL="171450" lvl="0" indent="-171450" fontAlgn="ctr">
                        <a:buFont typeface="Arial" panose="020B0604020202020204" pitchFamily="34" charset="0"/>
                        <a:buChar char="•"/>
                      </a:pPr>
                      <a:r>
                        <a:rPr lang="en-GB" sz="1800" kern="1200" dirty="0">
                          <a:solidFill>
                            <a:schemeClr val="tx1"/>
                          </a:solidFill>
                          <a:effectLst/>
                          <a:latin typeface="+mn-lt"/>
                          <a:ea typeface="+mn-ea"/>
                          <a:cs typeface="+mn-cs"/>
                        </a:rPr>
                        <a:t>Individuals with low self-efficacy and poor mental wellbeing</a:t>
                      </a:r>
                    </a:p>
                    <a:p>
                      <a:pPr marL="171450" lvl="0" indent="-171450" fontAlgn="ctr">
                        <a:buFont typeface="Arial" panose="020B0604020202020204" pitchFamily="34" charset="0"/>
                        <a:buChar char="•"/>
                      </a:pPr>
                      <a:r>
                        <a:rPr lang="en-GB" sz="1800" kern="1200" dirty="0">
                          <a:solidFill>
                            <a:schemeClr val="tx1"/>
                          </a:solidFill>
                          <a:effectLst/>
                          <a:latin typeface="+mn-lt"/>
                          <a:ea typeface="+mn-ea"/>
                          <a:cs typeface="+mn-cs"/>
                        </a:rPr>
                        <a:t>Individuals from deprived localities or those with lower socio-economic status </a:t>
                      </a:r>
                    </a:p>
                    <a:p>
                      <a:pPr marL="171450" lvl="0" indent="-171450">
                        <a:buFont typeface="Arial" panose="020B0604020202020204" pitchFamily="34" charset="0"/>
                        <a:buChar char="•"/>
                      </a:pPr>
                      <a:r>
                        <a:rPr lang="en-US" sz="1800" kern="1200" dirty="0">
                          <a:solidFill>
                            <a:schemeClr val="tx1"/>
                          </a:solidFill>
                          <a:effectLst/>
                          <a:latin typeface="+mn-lt"/>
                          <a:ea typeface="+mn-ea"/>
                          <a:cs typeface="+mn-cs"/>
                        </a:rPr>
                        <a:t>Ethnic minorities </a:t>
                      </a:r>
                    </a:p>
                    <a:p>
                      <a:pPr marL="171450" lvl="0" indent="-171450">
                        <a:buFont typeface="Arial" panose="020B0604020202020204" pitchFamily="34" charset="0"/>
                        <a:buChar char="•"/>
                      </a:pPr>
                      <a:r>
                        <a:rPr lang="en-US" sz="1800" kern="1200" dirty="0">
                          <a:solidFill>
                            <a:schemeClr val="tx1"/>
                          </a:solidFill>
                          <a:effectLst/>
                          <a:latin typeface="+mn-lt"/>
                          <a:ea typeface="+mn-ea"/>
                          <a:cs typeface="+mn-cs"/>
                        </a:rPr>
                        <a:t>Individuals with risk factors such as a high BMI, a family history of cardiovascular disease (CVD), those who smoke and who consume alcohol</a:t>
                      </a:r>
                    </a:p>
                    <a:p>
                      <a:pPr marL="171450" lvl="0" indent="-171450">
                        <a:buFont typeface="Arial" panose="020B0604020202020204" pitchFamily="34" charset="0"/>
                        <a:buChar char="•"/>
                      </a:pPr>
                      <a:r>
                        <a:rPr lang="en-US" sz="1800" kern="1200" dirty="0">
                          <a:solidFill>
                            <a:schemeClr val="tx1"/>
                          </a:solidFill>
                          <a:effectLst/>
                          <a:latin typeface="+mn-lt"/>
                          <a:ea typeface="+mn-ea"/>
                          <a:cs typeface="+mn-cs"/>
                        </a:rPr>
                        <a:t>Younger adults aged 40-60 </a:t>
                      </a:r>
                      <a:endParaRPr lang="en-GB" sz="1800" kern="1200" dirty="0">
                        <a:solidFill>
                          <a:schemeClr val="tx1"/>
                        </a:solidFill>
                        <a:effectLst/>
                        <a:latin typeface="+mn-lt"/>
                        <a:ea typeface="+mn-ea"/>
                        <a:cs typeface="+mn-cs"/>
                      </a:endParaRPr>
                    </a:p>
                    <a:p>
                      <a:pPr marL="0" lvl="0" indent="0" fontAlgn="ctr">
                        <a:buFont typeface="Arial" panose="020B0604020202020204" pitchFamily="34" charset="0"/>
                        <a:buNone/>
                      </a:pPr>
                      <a:endParaRPr lang="en-GB" sz="2000" b="0" i="0" kern="1200" baseline="0" dirty="0">
                        <a:solidFill>
                          <a:schemeClr val="tx1"/>
                        </a:solidFill>
                        <a:effectLst/>
                        <a:latin typeface="+mn-lt"/>
                        <a:ea typeface="+mn-ea"/>
                        <a:cs typeface="+mn-cs"/>
                      </a:endParaRP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en-GB" sz="2700" dirty="0"/>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GB" sz="1800" b="0" i="1" kern="1200" baseline="0" dirty="0">
                          <a:solidFill>
                            <a:schemeClr val="tx1"/>
                          </a:solidFill>
                          <a:latin typeface="+mn-lt"/>
                          <a:ea typeface="+mn-ea"/>
                          <a:cs typeface="Arial" panose="020B0604020202020204" pitchFamily="34" charset="0"/>
                        </a:rPr>
                        <a:t>Here are some evidence-based steps that can improve NHS Heart Health Check uptake based on reviews and studies:</a:t>
                      </a:r>
                    </a:p>
                    <a:p>
                      <a:pPr marL="171450" marR="0" indent="-171450" algn="l" defTabSz="914400" rtl="0" eaLnBrk="1" fontAlgn="auto" latinLnBrk="0" hangingPunct="1">
                        <a:lnSpc>
                          <a:spcPct val="100000"/>
                        </a:lnSpc>
                        <a:spcBef>
                          <a:spcPts val="0"/>
                        </a:spcBef>
                        <a:spcAft>
                          <a:spcPts val="400"/>
                        </a:spcAft>
                        <a:buClrTx/>
                        <a:buSzTx/>
                        <a:buFont typeface="Wingdings" panose="05000000000000000000" pitchFamily="2" charset="2"/>
                        <a:buChar char="ü"/>
                        <a:tabLst/>
                        <a:defRPr/>
                      </a:pPr>
                      <a:r>
                        <a:rPr lang="en-GB" sz="1800" b="1" i="1" kern="1200" baseline="0" dirty="0">
                          <a:solidFill>
                            <a:schemeClr val="tx1"/>
                          </a:solidFill>
                          <a:latin typeface="+mn-lt"/>
                          <a:ea typeface="+mn-ea"/>
                          <a:cs typeface="Arial" panose="020B0604020202020204" pitchFamily="34" charset="0"/>
                        </a:rPr>
                        <a:t> Tailored invitations:</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Simplified invitations (text messages (SMS), SMS  reminders and letters) with clear language and a personal tone to improve understanding and engagement</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Auto generated bookings via text message invitations</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Opportunistic face-to-face invitations</a:t>
                      </a:r>
                    </a:p>
                    <a:p>
                      <a:pPr marL="171450" marR="0" indent="-171450" algn="l" defTabSz="914400" rtl="0" eaLnBrk="1" fontAlgn="auto" latinLnBrk="0" hangingPunct="1">
                        <a:lnSpc>
                          <a:spcPct val="100000"/>
                        </a:lnSpc>
                        <a:spcBef>
                          <a:spcPts val="0"/>
                        </a:spcBef>
                        <a:spcAft>
                          <a:spcPts val="400"/>
                        </a:spcAft>
                        <a:buClrTx/>
                        <a:buSzTx/>
                        <a:buFont typeface="Wingdings" panose="05000000000000000000" pitchFamily="2" charset="2"/>
                        <a:buChar char="ü"/>
                        <a:tabLst/>
                        <a:defRPr/>
                      </a:pPr>
                      <a:r>
                        <a:rPr lang="en-GB" sz="1800" b="1" i="1" kern="1200" baseline="0" dirty="0">
                          <a:solidFill>
                            <a:schemeClr val="tx1"/>
                          </a:solidFill>
                          <a:latin typeface="+mn-lt"/>
                          <a:ea typeface="+mn-ea"/>
                          <a:cs typeface="Arial" panose="020B0604020202020204" pitchFamily="34" charset="0"/>
                        </a:rPr>
                        <a:t>Digital and Multi-Channel Communication</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Use of online booking system</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NHS Heart Health Check information visible on GP website and waiting room TV’s and notice boards</a:t>
                      </a:r>
                    </a:p>
                    <a:p>
                      <a:pPr marL="171450" marR="0" indent="-171450" algn="l" defTabSz="914400" rtl="0" eaLnBrk="1" fontAlgn="auto" latinLnBrk="0" hangingPunct="1">
                        <a:lnSpc>
                          <a:spcPct val="100000"/>
                        </a:lnSpc>
                        <a:spcBef>
                          <a:spcPts val="0"/>
                        </a:spcBef>
                        <a:spcAft>
                          <a:spcPts val="400"/>
                        </a:spcAft>
                        <a:buClrTx/>
                        <a:buSzTx/>
                        <a:buFont typeface="Wingdings" panose="05000000000000000000" pitchFamily="2" charset="2"/>
                        <a:buChar char="ü"/>
                        <a:tabLst/>
                        <a:defRPr/>
                      </a:pPr>
                      <a:r>
                        <a:rPr lang="en-GB" sz="1800" b="1" i="1" kern="1200" baseline="0" dirty="0">
                          <a:solidFill>
                            <a:schemeClr val="tx1"/>
                          </a:solidFill>
                          <a:latin typeface="+mn-lt"/>
                          <a:ea typeface="+mn-ea"/>
                          <a:cs typeface="Arial" panose="020B0604020202020204" pitchFamily="34" charset="0"/>
                        </a:rPr>
                        <a:t>Community and Outreach Approaches</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Targeted outreach in community settings to reach underserved populations</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Use of community health champions to build trust and encourage participation</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Integrate the programme with other local disease prevention and health improvement efforts</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Extend appointment times, to include evening and weekends</a:t>
                      </a:r>
                    </a:p>
                    <a:p>
                      <a:pPr marL="171450" marR="0" indent="-171450" algn="l" defTabSz="914400" rtl="0" eaLnBrk="1" fontAlgn="auto" latinLnBrk="0" hangingPunct="1">
                        <a:lnSpc>
                          <a:spcPct val="100000"/>
                        </a:lnSpc>
                        <a:spcBef>
                          <a:spcPts val="0"/>
                        </a:spcBef>
                        <a:spcAft>
                          <a:spcPts val="400"/>
                        </a:spcAft>
                        <a:buClrTx/>
                        <a:buSzTx/>
                        <a:buFont typeface="Wingdings" panose="05000000000000000000" pitchFamily="2" charset="2"/>
                        <a:buChar char="ü"/>
                        <a:tabLst/>
                        <a:defRPr/>
                      </a:pPr>
                      <a:r>
                        <a:rPr lang="en-GB" sz="1800" b="1" i="1" kern="1200" baseline="0" dirty="0">
                          <a:solidFill>
                            <a:schemeClr val="tx1"/>
                          </a:solidFill>
                          <a:latin typeface="+mn-lt"/>
                          <a:ea typeface="+mn-ea"/>
                          <a:cs typeface="Arial" panose="020B0604020202020204" pitchFamily="34" charset="0"/>
                        </a:rPr>
                        <a:t>Staff training</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Training staff in motivational interviewing, behavioural risk factors, communicating risk and behaviour change</a:t>
                      </a:r>
                    </a:p>
                    <a:p>
                      <a:pPr marL="171450" marR="0" indent="-171450" algn="l" defTabSz="914400" rtl="0" eaLnBrk="1" fontAlgn="auto" latinLnBrk="0" hangingPunct="1">
                        <a:lnSpc>
                          <a:spcPct val="100000"/>
                        </a:lnSpc>
                        <a:spcBef>
                          <a:spcPts val="0"/>
                        </a:spcBef>
                        <a:spcAft>
                          <a:spcPts val="400"/>
                        </a:spcAft>
                        <a:buClrTx/>
                        <a:buSzTx/>
                        <a:buFont typeface="Wingdings" panose="05000000000000000000" pitchFamily="2" charset="2"/>
                        <a:buChar char="ü"/>
                        <a:tabLst/>
                        <a:defRPr/>
                      </a:pPr>
                      <a:r>
                        <a:rPr lang="en-GB" sz="1800" b="1" i="1" kern="1200" baseline="0" dirty="0">
                          <a:solidFill>
                            <a:schemeClr val="tx1"/>
                          </a:solidFill>
                          <a:latin typeface="+mn-lt"/>
                          <a:ea typeface="+mn-ea"/>
                          <a:cs typeface="Arial" panose="020B0604020202020204" pitchFamily="34" charset="0"/>
                        </a:rPr>
                        <a:t>Data-Driven targeting</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Use of practice-level data to identify groups with low uptake or identified as high-risk (smoking, high BMI, CVD family history)</a:t>
                      </a:r>
                    </a:p>
                    <a:p>
                      <a:pPr marL="171450" marR="0" indent="-1714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b="0" i="1" kern="1200" baseline="0" dirty="0">
                          <a:solidFill>
                            <a:schemeClr val="tx1"/>
                          </a:solidFill>
                          <a:latin typeface="+mn-lt"/>
                          <a:ea typeface="+mn-ea"/>
                          <a:cs typeface="Arial" panose="020B0604020202020204" pitchFamily="34" charset="0"/>
                        </a:rPr>
                        <a:t>Focusing interventions on these groups to reduce disparities</a:t>
                      </a: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8000422"/>
                  </a:ext>
                </a:extLst>
              </a:tr>
              <a:tr h="123271">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400" b="1" kern="1200" dirty="0">
                        <a:solidFill>
                          <a:schemeClr val="bg1"/>
                        </a:solidFill>
                        <a:effectLst/>
                        <a:latin typeface="+mj-lt"/>
                        <a:ea typeface="+mn-ea"/>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tc gridSpan="2">
                  <a:txBody>
                    <a:bodyPr/>
                    <a:lstStyle/>
                    <a:p>
                      <a:endParaRPr lang="en-GB" sz="4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en-GB"/>
                    </a:p>
                  </a:txBody>
                  <a:tcPr/>
                </a:tc>
                <a:tc>
                  <a:txBody>
                    <a:bodyPr/>
                    <a:lstStyle/>
                    <a:p>
                      <a:endParaRPr lang="en-GB" sz="4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extLst>
                  <a:ext uri="{0D108BD9-81ED-4DB2-BD59-A6C34878D82A}">
                    <a16:rowId xmlns:a16="http://schemas.microsoft.com/office/drawing/2014/main" val="10002"/>
                  </a:ext>
                </a:extLst>
              </a:tr>
              <a:tr h="123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 b="1" kern="1200" dirty="0">
                        <a:solidFill>
                          <a:schemeClr val="bg1"/>
                        </a:solidFill>
                        <a:effectLst/>
                        <a:latin typeface="+mj-lt"/>
                        <a:ea typeface="+mn-ea"/>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tc gridSpan="2">
                  <a:txBody>
                    <a:bodyPr/>
                    <a:lstStyle/>
                    <a:p>
                      <a:endParaRPr lang="en-GB" sz="4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en-GB"/>
                    </a:p>
                  </a:txBody>
                  <a:tcPr/>
                </a:tc>
                <a:tc>
                  <a:txBody>
                    <a:bodyPr/>
                    <a:lstStyle/>
                    <a:p>
                      <a:endParaRPr lang="en-GB" sz="4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extLst>
                  <a:ext uri="{0D108BD9-81ED-4DB2-BD59-A6C34878D82A}">
                    <a16:rowId xmlns:a16="http://schemas.microsoft.com/office/drawing/2014/main" val="10006"/>
                  </a:ext>
                </a:extLst>
              </a:tr>
              <a:tr h="45423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chemeClr val="bg1"/>
                          </a:solidFill>
                          <a:latin typeface="+mj-lt"/>
                          <a:cs typeface="Arial" panose="020B0604020202020204" pitchFamily="34" charset="0"/>
                        </a:rPr>
                        <a:t>What is a Quality Improvement (QI) Project?</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hMerge="1">
                  <a:txBody>
                    <a:bodyPr/>
                    <a:lstStyle/>
                    <a:p>
                      <a:endParaRPr lang="en-GB" sz="1100" b="1" dirty="0">
                        <a:solidFill>
                          <a:schemeClr val="bg1"/>
                        </a:solidFill>
                        <a:latin typeface="+mj-lt"/>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chemeClr val="bg1"/>
                          </a:solidFill>
                          <a:latin typeface="+mj-lt"/>
                          <a:cs typeface="Arial" panose="020B0604020202020204" pitchFamily="34" charset="0"/>
                        </a:rPr>
                        <a:t>Support for you:</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hMerge="1">
                  <a:txBody>
                    <a:bodyPr/>
                    <a:lstStyle/>
                    <a:p>
                      <a:endParaRPr dirty="0"/>
                    </a:p>
                  </a:txBody>
                  <a:tcPr marL="66463" marR="13292" marT="18000" marB="180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10004"/>
                  </a:ext>
                </a:extLst>
              </a:tr>
              <a:tr h="3702805">
                <a:tc gridSpan="2">
                  <a:txBody>
                    <a:bodyPr/>
                    <a:lstStyle/>
                    <a:p>
                      <a:pPr marL="0" indent="0">
                        <a:lnSpc>
                          <a:spcPct val="100000"/>
                        </a:lnSpc>
                        <a:spcBef>
                          <a:spcPts val="0"/>
                        </a:spcBef>
                        <a:spcAft>
                          <a:spcPts val="400"/>
                        </a:spcAft>
                        <a:buFont typeface="Arial" panose="020B0604020202020204" pitchFamily="34" charset="0"/>
                        <a:buNone/>
                      </a:pPr>
                      <a:r>
                        <a:rPr lang="en-US" sz="1800" kern="1200" dirty="0">
                          <a:solidFill>
                            <a:schemeClr val="tx1"/>
                          </a:solidFill>
                          <a:latin typeface="+mn-lt"/>
                          <a:ea typeface="+mn-ea"/>
                          <a:cs typeface="Arial" panose="020B0604020202020204" pitchFamily="34" charset="0"/>
                        </a:rPr>
                        <a:t>A QI project is a structured approach used in healthcare and other sectors to make services better, safer, more efficient, and more equitable. It focuses on systematically identifying problems, testing changes, and measuring results to improve outcomes for patients and service users. </a:t>
                      </a:r>
                    </a:p>
                    <a:p>
                      <a:pPr marL="0" indent="0" algn="l" defTabSz="914400" rtl="0" eaLnBrk="1" latinLnBrk="0" hangingPunct="1">
                        <a:lnSpc>
                          <a:spcPct val="100000"/>
                        </a:lnSpc>
                        <a:spcBef>
                          <a:spcPts val="0"/>
                        </a:spcBef>
                        <a:spcAft>
                          <a:spcPts val="400"/>
                        </a:spcAft>
                        <a:buFont typeface="Arial" panose="020B0604020202020204" pitchFamily="34" charset="0"/>
                        <a:buNone/>
                      </a:pPr>
                      <a:endParaRPr lang="en-GB" sz="1800" b="1" i="0" kern="1200" baseline="0" dirty="0">
                        <a:solidFill>
                          <a:schemeClr val="tx1"/>
                        </a:solidFill>
                        <a:effectLst/>
                        <a:latin typeface="+mn-lt"/>
                        <a:ea typeface="+mn-ea"/>
                        <a:cs typeface="+mn-cs"/>
                      </a:endParaRPr>
                    </a:p>
                    <a:p>
                      <a:pPr marL="0" indent="0" algn="l" defTabSz="914400" rtl="0" eaLnBrk="1" latinLnBrk="0" hangingPunct="1">
                        <a:lnSpc>
                          <a:spcPct val="100000"/>
                        </a:lnSpc>
                        <a:spcBef>
                          <a:spcPts val="0"/>
                        </a:spcBef>
                        <a:spcAft>
                          <a:spcPts val="400"/>
                        </a:spcAft>
                        <a:buFont typeface="Arial" panose="020B0604020202020204" pitchFamily="34" charset="0"/>
                        <a:buNone/>
                      </a:pPr>
                      <a:r>
                        <a:rPr lang="en-GB" sz="1800" b="1" i="0" kern="1200" baseline="0" dirty="0">
                          <a:solidFill>
                            <a:schemeClr val="tx1"/>
                          </a:solidFill>
                          <a:effectLst/>
                          <a:latin typeface="+mn-lt"/>
                          <a:ea typeface="+mn-ea"/>
                          <a:cs typeface="+mn-cs"/>
                        </a:rPr>
                        <a:t>Purpose of this Quality Improvement (QI) project:</a:t>
                      </a:r>
                    </a:p>
                    <a:p>
                      <a:pPr marL="0" indent="0" algn="l" defTabSz="914400" rtl="0" eaLnBrk="1" latinLnBrk="0" hangingPunct="1">
                        <a:lnSpc>
                          <a:spcPct val="100000"/>
                        </a:lnSpc>
                        <a:spcBef>
                          <a:spcPts val="0"/>
                        </a:spcBef>
                        <a:spcAft>
                          <a:spcPts val="400"/>
                        </a:spcAft>
                        <a:buFont typeface="Arial" panose="020B0604020202020204" pitchFamily="34" charset="0"/>
                        <a:buNone/>
                      </a:pPr>
                      <a:r>
                        <a:rPr lang="en-GB" sz="1800" b="0" i="0" kern="1200" baseline="0" dirty="0">
                          <a:solidFill>
                            <a:schemeClr val="tx1"/>
                          </a:solidFill>
                          <a:effectLst/>
                          <a:latin typeface="+mn-lt"/>
                          <a:ea typeface="+mn-ea"/>
                          <a:cs typeface="+mn-cs"/>
                        </a:rPr>
                        <a:t>This template is designed to:</a:t>
                      </a: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Review current uptake data and identify gaps</a:t>
                      </a: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Reflect on delivery quality and patient experience</a:t>
                      </a:r>
                    </a:p>
                    <a:p>
                      <a:pPr marL="171450" indent="-171450" algn="l" defTabSz="914400" rtl="0" eaLnBrk="1" latinLnBrk="0" hangingPunct="1">
                        <a:lnSpc>
                          <a:spcPct val="100000"/>
                        </a:lnSpc>
                        <a:spcBef>
                          <a:spcPts val="0"/>
                        </a:spcBef>
                        <a:spcAft>
                          <a:spcPts val="400"/>
                        </a:spcAft>
                        <a:buFont typeface="Arial" panose="020B0604020202020204" pitchFamily="34" charset="0"/>
                        <a:buChar char="•"/>
                      </a:pPr>
                      <a:r>
                        <a:rPr lang="en-GB" sz="1800" b="0" i="0" kern="1200" baseline="0" dirty="0">
                          <a:solidFill>
                            <a:schemeClr val="tx1"/>
                          </a:solidFill>
                          <a:effectLst/>
                          <a:latin typeface="+mn-lt"/>
                          <a:ea typeface="+mn-ea"/>
                          <a:cs typeface="+mn-cs"/>
                        </a:rPr>
                        <a:t>Plan targeted actions to reduce inequalities and improve uptake and quality of NHS Heart Health Check</a:t>
                      </a:r>
                    </a:p>
                    <a:p>
                      <a:pPr marL="90488" indent="-90488">
                        <a:lnSpc>
                          <a:spcPct val="100000"/>
                        </a:lnSpc>
                        <a:spcBef>
                          <a:spcPts val="0"/>
                        </a:spcBef>
                        <a:spcAft>
                          <a:spcPts val="400"/>
                        </a:spcAft>
                        <a:buFont typeface="Arial" panose="020B0604020202020204" pitchFamily="34" charset="0"/>
                        <a:buChar char="•"/>
                      </a:pPr>
                      <a:endParaRPr lang="en-US" sz="2400" kern="1200" dirty="0">
                        <a:solidFill>
                          <a:schemeClr val="tx1"/>
                        </a:solidFill>
                        <a:latin typeface="+mn-lt"/>
                        <a:ea typeface="+mn-ea"/>
                        <a:cs typeface="Arial" panose="020B0604020202020204" pitchFamily="34" charset="0"/>
                      </a:endParaRP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285750" indent="-285750">
                        <a:spcBef>
                          <a:spcPts val="0"/>
                        </a:spcBef>
                        <a:spcAft>
                          <a:spcPts val="400"/>
                        </a:spcAft>
                        <a:buFont typeface="Arial" panose="020B0604020202020204" pitchFamily="34" charset="0"/>
                        <a:buChar char="•"/>
                      </a:pPr>
                      <a:endParaRPr lang="en-US" sz="1100" b="1" i="0" dirty="0">
                        <a:latin typeface="+mj-lt"/>
                        <a:cs typeface="Arial" panose="020B0604020202020204" pitchFamily="34" charset="0"/>
                      </a:endParaRPr>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i="1" dirty="0">
                          <a:hlinkClick r:id="rId7"/>
                        </a:rPr>
                        <a:t>What is Quality Improvement? – YouTube</a:t>
                      </a:r>
                      <a:endParaRPr lang="en-GB" sz="1800" i="1" dirty="0"/>
                    </a:p>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dirty="0">
                          <a:hlinkClick r:id="rId8"/>
                        </a:rPr>
                        <a:t>An overview of quality improvement, with Dr </a:t>
                      </a:r>
                      <a:r>
                        <a:rPr lang="en-GB" sz="1800" dirty="0" err="1">
                          <a:hlinkClick r:id="rId8"/>
                        </a:rPr>
                        <a:t>Mareeni</a:t>
                      </a:r>
                      <a:r>
                        <a:rPr lang="en-GB" sz="1800" dirty="0">
                          <a:hlinkClick r:id="rId8"/>
                        </a:rPr>
                        <a:t> Raymond - YouTube</a:t>
                      </a:r>
                      <a:endParaRPr lang="en-GB" sz="1800" i="1" dirty="0"/>
                    </a:p>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i="1" dirty="0">
                          <a:hlinkClick r:id="rId9"/>
                        </a:rPr>
                        <a:t>Quality improvement made simple</a:t>
                      </a:r>
                      <a:endParaRPr lang="en-GB" sz="1800" i="1" dirty="0"/>
                    </a:p>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GB" sz="1800" dirty="0">
                          <a:hlinkClick r:id="rId10"/>
                        </a:rPr>
                        <a:t>Getting started with quality improvement- tool kits</a:t>
                      </a:r>
                      <a:endParaRPr lang="en-US" sz="1800" i="1" kern="1200" dirty="0">
                        <a:solidFill>
                          <a:schemeClr val="tx1"/>
                        </a:solidFill>
                        <a:latin typeface="+mn-lt"/>
                        <a:ea typeface="+mn-ea"/>
                        <a:cs typeface="Arial" panose="020B0604020202020204" pitchFamily="34" charset="0"/>
                      </a:endParaRPr>
                    </a:p>
                    <a:p>
                      <a:pPr marL="0" marR="0" lvl="0" indent="0" algn="l" defTabSz="1280160" rtl="0" eaLnBrk="1" fontAlgn="auto" latinLnBrk="0" hangingPunct="1">
                        <a:lnSpc>
                          <a:spcPct val="100000"/>
                        </a:lnSpc>
                        <a:spcBef>
                          <a:spcPts val="0"/>
                        </a:spcBef>
                        <a:spcAft>
                          <a:spcPts val="400"/>
                        </a:spcAft>
                        <a:buClrTx/>
                        <a:buSzTx/>
                        <a:buFont typeface="Arial" panose="020B0604020202020204" pitchFamily="34" charset="0"/>
                        <a:buNone/>
                        <a:tabLst/>
                        <a:defRPr/>
                      </a:pPr>
                      <a:endParaRPr lang="en-US" sz="1800" i="1" kern="1200" dirty="0">
                        <a:solidFill>
                          <a:schemeClr val="tx1"/>
                        </a:solidFill>
                        <a:latin typeface="+mn-lt"/>
                        <a:ea typeface="+mn-ea"/>
                        <a:cs typeface="Arial" panose="020B0604020202020204" pitchFamily="34" charset="0"/>
                      </a:endParaRPr>
                    </a:p>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1800" b="1" i="1" kern="1200" dirty="0">
                          <a:solidFill>
                            <a:schemeClr val="tx1"/>
                          </a:solidFill>
                          <a:latin typeface="+mn-lt"/>
                          <a:ea typeface="+mn-ea"/>
                          <a:cs typeface="Arial" panose="020B0604020202020204" pitchFamily="34" charset="0"/>
                        </a:rPr>
                        <a:t>Please feel free to duplicate any additional slides if you run out of space, please clearly state part 1 or part 2 etc</a:t>
                      </a:r>
                      <a:r>
                        <a:rPr lang="en-US" sz="2000" b="1" i="1" kern="1200" dirty="0">
                          <a:solidFill>
                            <a:schemeClr val="tx1"/>
                          </a:solidFill>
                          <a:latin typeface="+mn-lt"/>
                          <a:ea typeface="+mn-ea"/>
                          <a:cs typeface="Arial" panose="020B0604020202020204" pitchFamily="34" charset="0"/>
                        </a:rPr>
                        <a:t>.</a:t>
                      </a:r>
                    </a:p>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2000" b="1" i="1" kern="1200" dirty="0">
                          <a:solidFill>
                            <a:schemeClr val="tx1"/>
                          </a:solidFill>
                          <a:latin typeface="+mn-lt"/>
                          <a:ea typeface="+mn-ea"/>
                          <a:cs typeface="Arial" panose="020B0604020202020204" pitchFamily="34" charset="0"/>
                        </a:rPr>
                        <a:t>Please submit the QI template to </a:t>
                      </a:r>
                      <a:r>
                        <a:rPr lang="en-US" sz="2000" b="1" i="1" kern="1200" dirty="0">
                          <a:solidFill>
                            <a:schemeClr val="tx1"/>
                          </a:solidFill>
                          <a:latin typeface="+mn-lt"/>
                          <a:ea typeface="+mn-ea"/>
                          <a:cs typeface="Arial" panose="020B0604020202020204" pitchFamily="34" charset="0"/>
                          <a:hlinkClick r:id="rId11"/>
                        </a:rPr>
                        <a:t>hcc.hampshirehealthchecks@nhs.net</a:t>
                      </a:r>
                      <a:r>
                        <a:rPr lang="en-US" sz="2000" b="1" i="1" kern="1200" dirty="0">
                          <a:solidFill>
                            <a:schemeClr val="tx1"/>
                          </a:solidFill>
                          <a:latin typeface="+mn-lt"/>
                          <a:ea typeface="+mn-ea"/>
                          <a:cs typeface="Arial" panose="020B0604020202020204" pitchFamily="34" charset="0"/>
                        </a:rPr>
                        <a:t> by 31</a:t>
                      </a:r>
                      <a:r>
                        <a:rPr lang="en-US" sz="2000" b="1" i="1" kern="1200" baseline="30000" dirty="0">
                          <a:solidFill>
                            <a:schemeClr val="tx1"/>
                          </a:solidFill>
                          <a:latin typeface="+mn-lt"/>
                          <a:ea typeface="+mn-ea"/>
                          <a:cs typeface="Arial" panose="020B0604020202020204" pitchFamily="34" charset="0"/>
                        </a:rPr>
                        <a:t>st</a:t>
                      </a:r>
                      <a:r>
                        <a:rPr lang="en-US" sz="2000" b="1" i="1" kern="1200" dirty="0">
                          <a:solidFill>
                            <a:schemeClr val="tx1"/>
                          </a:solidFill>
                          <a:latin typeface="+mn-lt"/>
                          <a:ea typeface="+mn-ea"/>
                          <a:cs typeface="Arial" panose="020B0604020202020204" pitchFamily="34" charset="0"/>
                        </a:rPr>
                        <a:t> April 2027</a:t>
                      </a:r>
                    </a:p>
                    <a:p>
                      <a:pPr marL="171450" marR="0" lvl="0" indent="-171450" algn="l" defTabSz="128016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2000" b="1" i="1" kern="1200" dirty="0">
                          <a:solidFill>
                            <a:schemeClr val="tx1"/>
                          </a:solidFill>
                          <a:latin typeface="+mn-lt"/>
                          <a:ea typeface="+mn-ea"/>
                          <a:cs typeface="Arial" panose="020B0604020202020204" pitchFamily="34" charset="0"/>
                        </a:rPr>
                        <a:t>If you have any questions, please do not hesitate to get in contact</a:t>
                      </a: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92075" marR="0" indent="-92075"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endParaRPr lang="en-US" sz="1100" b="0" i="0" kern="1200" dirty="0">
                        <a:solidFill>
                          <a:schemeClr val="tx1"/>
                        </a:solidFill>
                        <a:latin typeface="+mn-lt"/>
                        <a:ea typeface="+mn-ea"/>
                        <a:cs typeface="Arial" panose="020B0604020202020204" pitchFamily="34" charset="0"/>
                      </a:endParaRPr>
                    </a:p>
                  </a:txBody>
                  <a:tcPr marL="66463" marR="13292" marT="18000" marB="180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cxnSp>
        <p:nvCxnSpPr>
          <p:cNvPr id="6" name="Straight Connector 5"/>
          <p:cNvCxnSpPr>
            <a:cxnSpLocks/>
          </p:cNvCxnSpPr>
          <p:nvPr/>
        </p:nvCxnSpPr>
        <p:spPr>
          <a:xfrm>
            <a:off x="245476" y="1855044"/>
            <a:ext cx="23825633" cy="0"/>
          </a:xfrm>
          <a:prstGeom prst="line">
            <a:avLst/>
          </a:prstGeom>
          <a:ln w="28575">
            <a:solidFill>
              <a:srgbClr val="0072CE"/>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4785D2F2-5FC8-4063-A41D-B8775974E5A0}"/>
              </a:ext>
            </a:extLst>
          </p:cNvPr>
          <p:cNvSpPr txBox="1">
            <a:spLocks noChangeArrowheads="1"/>
          </p:cNvSpPr>
          <p:nvPr/>
        </p:nvSpPr>
        <p:spPr bwMode="auto">
          <a:xfrm>
            <a:off x="245476" y="377611"/>
            <a:ext cx="20285487" cy="1866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lang="en-GB" sz="2400" b="1" kern="1200">
                <a:solidFill>
                  <a:srgbClr val="58187E"/>
                </a:solidFill>
                <a:latin typeface="+mj-lt"/>
                <a:ea typeface="Geneva" pitchFamily="33" charset="-128"/>
                <a:cs typeface="Geneva" pitchFamily="33" charset="-128"/>
              </a:defRPr>
            </a:lvl1pPr>
            <a:lvl2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2pPr>
            <a:lvl3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3pPr>
            <a:lvl4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4pPr>
            <a:lvl5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5pPr>
            <a:lvl6pPr marL="4572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6pPr>
            <a:lvl7pPr marL="9144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7pPr>
            <a:lvl8pPr marL="13716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8pPr>
            <a:lvl9pPr marL="18288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9pPr>
          </a:lstStyle>
          <a:p>
            <a:r>
              <a:rPr lang="en-GB" altLang="en-US" sz="4400" dirty="0">
                <a:solidFill>
                  <a:srgbClr val="FF0000"/>
                </a:solidFill>
                <a:latin typeface="Calibri Light" panose="020F0302020204030204" pitchFamily="34" charset="0"/>
                <a:ea typeface="Geneva" pitchFamily="-106" charset="-128"/>
                <a:cs typeface="Calibri Light" panose="020F0302020204030204" pitchFamily="34" charset="0"/>
              </a:rPr>
              <a:t>NHS Heart Health Checks Quality Improvement Project-  </a:t>
            </a:r>
            <a:r>
              <a:rPr lang="en-GB" altLang="en-US" sz="4400" i="1" u="sng" dirty="0">
                <a:solidFill>
                  <a:srgbClr val="FF0000"/>
                </a:solidFill>
                <a:latin typeface="Calibri Light" panose="020F0302020204030204" pitchFamily="34" charset="0"/>
                <a:ea typeface="Geneva" pitchFamily="-106" charset="-128"/>
                <a:cs typeface="Calibri Light" panose="020F0302020204030204" pitchFamily="34" charset="0"/>
              </a:rPr>
              <a:t>Information Sheet</a:t>
            </a:r>
          </a:p>
          <a:p>
            <a:r>
              <a:rPr lang="en-GB" altLang="en-US" sz="4400" i="1" dirty="0">
                <a:solidFill>
                  <a:srgbClr val="FF0000"/>
                </a:solidFill>
                <a:latin typeface="Calibri Light" panose="020F0302020204030204" pitchFamily="34" charset="0"/>
                <a:ea typeface="Geneva" pitchFamily="-106" charset="-128"/>
                <a:cs typeface="Calibri Light" panose="020F0302020204030204" pitchFamily="34" charset="0"/>
              </a:rPr>
              <a:t>Theme for 26/27: Reducing inequalities</a:t>
            </a:r>
            <a:endParaRPr lang="en-US" altLang="en-US" sz="4400" i="1" dirty="0">
              <a:solidFill>
                <a:srgbClr val="FF0000"/>
              </a:solidFill>
              <a:latin typeface="Calibri Light" panose="020F0302020204030204" pitchFamily="34" charset="0"/>
              <a:ea typeface="Geneva" pitchFamily="-106" charset="-128"/>
              <a:cs typeface="Calibri Light" panose="020F0302020204030204" pitchFamily="34" charset="0"/>
            </a:endParaRPr>
          </a:p>
          <a:p>
            <a:endParaRPr lang="en-GB" altLang="en-US" sz="2240" i="1" dirty="0">
              <a:solidFill>
                <a:srgbClr val="0072CE"/>
              </a:solidFill>
              <a:latin typeface="Calibri Light" panose="020F0302020204030204" pitchFamily="34" charset="0"/>
              <a:ea typeface="Geneva" pitchFamily="-106" charset="-128"/>
              <a:cs typeface="Calibri Light" panose="020F0302020204030204" pitchFamily="34" charset="0"/>
            </a:endParaRPr>
          </a:p>
        </p:txBody>
      </p:sp>
      <p:sp>
        <p:nvSpPr>
          <p:cNvPr id="8" name="TextBox 7">
            <a:extLst>
              <a:ext uri="{FF2B5EF4-FFF2-40B4-BE49-F238E27FC236}">
                <a16:creationId xmlns:a16="http://schemas.microsoft.com/office/drawing/2014/main" id="{470742B2-2173-58DD-4DFE-135DF8A8BE55}"/>
              </a:ext>
            </a:extLst>
          </p:cNvPr>
          <p:cNvSpPr txBox="1"/>
          <p:nvPr/>
        </p:nvSpPr>
        <p:spPr>
          <a:xfrm>
            <a:off x="245475" y="1951295"/>
            <a:ext cx="23891465" cy="1107996"/>
          </a:xfrm>
          <a:prstGeom prst="rect">
            <a:avLst/>
          </a:prstGeom>
          <a:noFill/>
        </p:spPr>
        <p:txBody>
          <a:bodyPr wrap="square" rtlCol="0">
            <a:spAutoFit/>
          </a:bodyPr>
          <a:lstStyle/>
          <a:p>
            <a:pPr algn="ctr"/>
            <a:r>
              <a:rPr lang="en-GB" sz="2400" b="1" i="1" dirty="0">
                <a:solidFill>
                  <a:srgbClr val="FF0000"/>
                </a:solidFill>
              </a:rPr>
              <a:t>This first slide is to support you in completing an NHS Health Checks Quality Improvement (QI) project. This page provides essential information, evidence-based steps to help you successfully complete your Quality Improvement project.</a:t>
            </a:r>
          </a:p>
          <a:p>
            <a:endParaRPr lang="en-GB" dirty="0"/>
          </a:p>
        </p:txBody>
      </p:sp>
      <p:sp>
        <p:nvSpPr>
          <p:cNvPr id="11" name="Footer Placeholder 10">
            <a:extLst>
              <a:ext uri="{FF2B5EF4-FFF2-40B4-BE49-F238E27FC236}">
                <a16:creationId xmlns:a16="http://schemas.microsoft.com/office/drawing/2014/main" id="{A3C6AF8B-D2B4-4F81-5BA5-E85132CF53D4}"/>
              </a:ext>
            </a:extLst>
          </p:cNvPr>
          <p:cNvSpPr>
            <a:spLocks noGrp="1"/>
          </p:cNvSpPr>
          <p:nvPr>
            <p:ph type="ftr" sz="quarter" idx="11"/>
          </p:nvPr>
        </p:nvSpPr>
        <p:spPr/>
        <p:txBody>
          <a:bodyPr/>
          <a:lstStyle/>
          <a:p>
            <a:r>
              <a:rPr lang="en-GB"/>
              <a:t>Information sheet </a:t>
            </a:r>
          </a:p>
        </p:txBody>
      </p:sp>
      <p:pic>
        <p:nvPicPr>
          <p:cNvPr id="1026" name="Picture 2" descr="Hampshire County Council Logo – Creative Images">
            <a:extLst>
              <a:ext uri="{FF2B5EF4-FFF2-40B4-BE49-F238E27FC236}">
                <a16:creationId xmlns:a16="http://schemas.microsoft.com/office/drawing/2014/main" id="{14272BBE-1533-F99E-1880-543869E5FF13}"/>
              </a:ext>
            </a:extLst>
          </p:cNvPr>
          <p:cNvPicPr>
            <a:picLocks noChangeAspect="1" noChangeArrowheads="1"/>
          </p:cNvPicPr>
          <p:nvPr/>
        </p:nvPicPr>
        <p:blipFill rotWithShape="1">
          <a:blip r:embed="rId12">
            <a:extLst>
              <a:ext uri="{28A0092B-C50C-407E-A947-70E740481C1C}">
                <a14:useLocalDpi xmlns:a14="http://schemas.microsoft.com/office/drawing/2010/main" val="0"/>
              </a:ext>
            </a:extLst>
          </a:blip>
          <a:srcRect t="31605" b="33026"/>
          <a:stretch>
            <a:fillRect/>
          </a:stretch>
        </p:blipFill>
        <p:spPr bwMode="auto">
          <a:xfrm>
            <a:off x="20237116" y="96253"/>
            <a:ext cx="3899820" cy="1379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459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
            </p:custDataLst>
          </p:nvPr>
        </p:nvGraphicFramePr>
        <p:xfrm>
          <a:off x="5792084" y="2959741"/>
          <a:ext cx="1667" cy="2223"/>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9" name="Object 8" hidden="1"/>
                      <p:cNvPicPr/>
                      <p:nvPr/>
                    </p:nvPicPr>
                    <p:blipFill>
                      <a:blip r:embed="rId6"/>
                      <a:stretch>
                        <a:fillRect/>
                      </a:stretch>
                    </p:blipFill>
                    <p:spPr>
                      <a:xfrm>
                        <a:off x="5792084" y="2959741"/>
                        <a:ext cx="1667" cy="2223"/>
                      </a:xfrm>
                      <a:prstGeom prst="rect">
                        <a:avLst/>
                      </a:prstGeom>
                    </p:spPr>
                  </p:pic>
                </p:oleObj>
              </mc:Fallback>
            </mc:AlternateContent>
          </a:graphicData>
        </a:graphic>
      </p:graphicFrame>
      <p:sp>
        <p:nvSpPr>
          <p:cNvPr id="3" name="Rectangle 2" hidden="1"/>
          <p:cNvSpPr/>
          <p:nvPr>
            <p:custDataLst>
              <p:tags r:id="rId2"/>
            </p:custDataLst>
          </p:nvPr>
        </p:nvSpPr>
        <p:spPr>
          <a:xfrm>
            <a:off x="5790410" y="2957520"/>
            <a:ext cx="166688" cy="222251"/>
          </a:xfrm>
          <a:prstGeom prst="rect">
            <a:avLst/>
          </a:prstGeom>
          <a:solidFill>
            <a:srgbClr val="005EB8"/>
          </a:solidFill>
          <a:ln w="9525" cap="rnd" cmpd="sng" algn="ctr">
            <a:solidFill>
              <a:srgbClr val="005EB8"/>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US" sz="3360" dirty="0">
              <a:solidFill>
                <a:srgbClr val="FFFFFF"/>
              </a:solidFill>
              <a:latin typeface="Trebuchet MS" panose="020B0603020202020204" pitchFamily="34" charset="0"/>
              <a:ea typeface="+mj-ea"/>
              <a:cs typeface="+mj-cs"/>
              <a:sym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568184579"/>
              </p:ext>
            </p:extLst>
          </p:nvPr>
        </p:nvGraphicFramePr>
        <p:xfrm>
          <a:off x="247652" y="1609489"/>
          <a:ext cx="23907750" cy="13726848"/>
        </p:xfrm>
        <a:graphic>
          <a:graphicData uri="http://schemas.openxmlformats.org/drawingml/2006/table">
            <a:tbl>
              <a:tblPr firstRow="1" bandRow="1">
                <a:tableStyleId>{5940675A-B579-460E-94D1-54222C63F5DA}</a:tableStyleId>
              </a:tblPr>
              <a:tblGrid>
                <a:gridCol w="11907891">
                  <a:extLst>
                    <a:ext uri="{9D8B030D-6E8A-4147-A177-3AD203B41FA5}">
                      <a16:colId xmlns:a16="http://schemas.microsoft.com/office/drawing/2014/main" val="478656769"/>
                    </a:ext>
                  </a:extLst>
                </a:gridCol>
                <a:gridCol w="91968">
                  <a:extLst>
                    <a:ext uri="{9D8B030D-6E8A-4147-A177-3AD203B41FA5}">
                      <a16:colId xmlns:a16="http://schemas.microsoft.com/office/drawing/2014/main" val="20001"/>
                    </a:ext>
                  </a:extLst>
                </a:gridCol>
                <a:gridCol w="11907891">
                  <a:extLst>
                    <a:ext uri="{9D8B030D-6E8A-4147-A177-3AD203B41FA5}">
                      <a16:colId xmlns:a16="http://schemas.microsoft.com/office/drawing/2014/main" val="1600462105"/>
                    </a:ext>
                  </a:extLst>
                </a:gridCol>
              </a:tblGrid>
              <a:tr h="650522">
                <a:tc>
                  <a:txBody>
                    <a:bodyPr/>
                    <a:lstStyle/>
                    <a:p>
                      <a:r>
                        <a:rPr lang="en-GB" sz="2400" b="1" kern="1200" dirty="0">
                          <a:solidFill>
                            <a:schemeClr val="bg1"/>
                          </a:solidFill>
                          <a:effectLst/>
                          <a:latin typeface="+mj-lt"/>
                          <a:ea typeface="+mn-ea"/>
                          <a:cs typeface="Arial" panose="020B0604020202020204" pitchFamily="34" charset="0"/>
                        </a:rPr>
                        <a:t>1. Understanding the problem- Where are we now?</a:t>
                      </a:r>
                      <a:endParaRPr lang="en-GB" sz="2400" b="1" dirty="0">
                        <a:solidFill>
                          <a:schemeClr val="bg1"/>
                        </a:solidFill>
                        <a:latin typeface="+mj-lt"/>
                        <a:cs typeface="Arial" panose="020B0604020202020204" pitchFamily="34" charset="0"/>
                      </a:endParaRP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500" b="1" kern="1200" dirty="0">
                        <a:solidFill>
                          <a:schemeClr val="bg1"/>
                        </a:solidFill>
                        <a:effectLst/>
                        <a:latin typeface="+mj-lt"/>
                        <a:ea typeface="+mn-ea"/>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lang="en-GB" sz="2400" b="1" kern="1200" dirty="0">
                          <a:solidFill>
                            <a:schemeClr val="bg1"/>
                          </a:solidFill>
                          <a:effectLst/>
                          <a:latin typeface="+mj-lt"/>
                          <a:ea typeface="+mn-ea"/>
                          <a:cs typeface="Arial" panose="020B0604020202020204" pitchFamily="34" charset="0"/>
                        </a:rPr>
                        <a:t>2. </a:t>
                      </a:r>
                      <a:r>
                        <a:rPr lang="en-GB" sz="2400" b="1" kern="1200" dirty="0">
                          <a:solidFill>
                            <a:schemeClr val="bg1"/>
                          </a:solidFill>
                          <a:effectLst/>
                          <a:latin typeface="+mn-lt"/>
                          <a:ea typeface="+mn-ea"/>
                          <a:cs typeface="Arial" panose="020B0604020202020204" pitchFamily="34" charset="0"/>
                        </a:rPr>
                        <a:t>Aim – What are we trying to accomplish?</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184538182"/>
                  </a:ext>
                </a:extLst>
              </a:tr>
              <a:tr h="6593469">
                <a:tc>
                  <a:txBody>
                    <a:bodyPr/>
                    <a:lstStyle/>
                    <a:p>
                      <a:pPr marL="0" indent="0" algn="ctr" defTabSz="914400" rtl="0" eaLnBrk="1" latinLnBrk="0" hangingPunct="1">
                        <a:lnSpc>
                          <a:spcPct val="100000"/>
                        </a:lnSpc>
                        <a:spcBef>
                          <a:spcPts val="0"/>
                        </a:spcBef>
                        <a:spcAft>
                          <a:spcPts val="400"/>
                        </a:spcAft>
                        <a:buFont typeface="Arial" panose="020B0604020202020204" pitchFamily="34" charset="0"/>
                        <a:buNone/>
                      </a:pPr>
                      <a:r>
                        <a:rPr lang="en-GB" sz="1800" b="0" i="1" kern="1200" baseline="0" dirty="0">
                          <a:solidFill>
                            <a:schemeClr val="tx1"/>
                          </a:solidFill>
                          <a:latin typeface="+mn-lt"/>
                          <a:ea typeface="+mn-ea"/>
                          <a:cs typeface="Arial" panose="020B0604020202020204" pitchFamily="34" charset="0"/>
                        </a:rPr>
                        <a:t>Current situation: Describe current NHS Health Check uptake and identify the specific inequalities that may or may not be present and provide data to support this</a:t>
                      </a: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4000" dirty="0"/>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US" sz="1800" i="1" kern="1200" dirty="0">
                          <a:solidFill>
                            <a:schemeClr val="tx1"/>
                          </a:solidFill>
                          <a:latin typeface="+mn-lt"/>
                          <a:ea typeface="+mn-ea"/>
                          <a:cs typeface="Arial" panose="020B0604020202020204" pitchFamily="34" charset="0"/>
                        </a:rPr>
                        <a:t>Outline specific, measurable goals to be achieved , aims should be SMART (e.g., increase uptake by 20% among ethnic minorities within 12 months, increase uptake by 25% in men in Q3)</a:t>
                      </a:r>
                    </a:p>
                    <a:p>
                      <a:pPr marL="0" marR="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endParaRPr lang="en-GB" sz="2400" b="0" kern="1200" baseline="0" dirty="0">
                        <a:solidFill>
                          <a:schemeClr val="tx1"/>
                        </a:solidFill>
                        <a:latin typeface="+mn-lt"/>
                        <a:ea typeface="+mn-ea"/>
                        <a:cs typeface="Arial" panose="020B0604020202020204" pitchFamily="34" charset="0"/>
                      </a:endParaRP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8000422"/>
                  </a:ext>
                </a:extLst>
              </a:tr>
              <a:tr h="1241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1" kern="1200" dirty="0">
                        <a:solidFill>
                          <a:schemeClr val="bg1"/>
                        </a:solidFill>
                        <a:effectLst/>
                        <a:latin typeface="+mj-lt"/>
                        <a:ea typeface="+mn-ea"/>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tc>
                  <a:txBody>
                    <a:bodyPr/>
                    <a:lstStyle/>
                    <a:p>
                      <a:endParaRPr lang="en-GB" sz="8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extLst>
                  <a:ext uri="{0D108BD9-81ED-4DB2-BD59-A6C34878D82A}">
                    <a16:rowId xmlns:a16="http://schemas.microsoft.com/office/drawing/2014/main" val="10002"/>
                  </a:ext>
                </a:extLst>
              </a:tr>
              <a:tr h="6554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kern="1200" dirty="0">
                          <a:solidFill>
                            <a:schemeClr val="bg1"/>
                          </a:solidFill>
                          <a:effectLst/>
                          <a:latin typeface="+mn-lt"/>
                          <a:ea typeface="+mn-ea"/>
                          <a:cs typeface="Arial" panose="020B0604020202020204" pitchFamily="34" charset="0"/>
                        </a:rPr>
                        <a:t>3. Involving Others</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a:txBody>
                    <a:bodyPr/>
                    <a:lstStyle/>
                    <a:p>
                      <a:endParaRPr lang="en-GB" sz="2400" b="1" dirty="0">
                        <a:solidFill>
                          <a:schemeClr val="bg1"/>
                        </a:solidFill>
                        <a:latin typeface="+mj-lt"/>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GB" sz="2400" b="1" dirty="0">
                          <a:solidFill>
                            <a:schemeClr val="bg1"/>
                          </a:solidFill>
                          <a:latin typeface="+mj-lt"/>
                          <a:cs typeface="Arial" panose="020B0604020202020204" pitchFamily="34" charset="0"/>
                        </a:rPr>
                        <a:t>4. Measures – How will we know a change is an improvement?</a:t>
                      </a:r>
                    </a:p>
                  </a:txBody>
                  <a:tcPr marL="93048" marR="18609" marT="25200" marB="252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407920618"/>
                  </a:ext>
                </a:extLst>
              </a:tr>
              <a:tr h="5538508">
                <a:tc>
                  <a:txBody>
                    <a:bodyPr/>
                    <a:lstStyle/>
                    <a:p>
                      <a:pPr marL="0" marR="0" lvl="0" indent="0" algn="ctr"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GB" sz="1800" b="0" i="1" kern="1200" baseline="0" dirty="0">
                          <a:solidFill>
                            <a:schemeClr val="tx1"/>
                          </a:solidFill>
                          <a:latin typeface="+mn-lt"/>
                          <a:ea typeface="+mn-ea"/>
                          <a:cs typeface="Arial" panose="020B0604020202020204" pitchFamily="34" charset="0"/>
                        </a:rPr>
                        <a:t>List the individuals/groups you will </a:t>
                      </a:r>
                      <a:r>
                        <a:rPr lang="en-GB" sz="1800" b="0" i="1" kern="1200" baseline="0" dirty="0" err="1">
                          <a:solidFill>
                            <a:schemeClr val="tx1"/>
                          </a:solidFill>
                          <a:latin typeface="+mn-lt"/>
                          <a:ea typeface="+mn-ea"/>
                          <a:cs typeface="Arial" panose="020B0604020202020204" pitchFamily="34" charset="0"/>
                        </a:rPr>
                        <a:t>nvolve</a:t>
                      </a:r>
                      <a:r>
                        <a:rPr lang="en-GB" sz="1800" b="0" i="1" kern="1200" baseline="0" dirty="0">
                          <a:solidFill>
                            <a:schemeClr val="tx1"/>
                          </a:solidFill>
                          <a:latin typeface="+mn-lt"/>
                          <a:ea typeface="+mn-ea"/>
                          <a:cs typeface="Arial" panose="020B0604020202020204" pitchFamily="34" charset="0"/>
                        </a:rPr>
                        <a:t>  (HCA’s, patients, practice manager, GP, nurse , champions etc) and define the roles and responsibilities of each . Detail any specific training, events, meetings that will or might take place.</a:t>
                      </a:r>
                    </a:p>
                    <a:p>
                      <a:pPr marL="0" indent="0" algn="l" defTabSz="914400" rtl="0" eaLnBrk="1" latinLnBrk="0" hangingPunct="1">
                        <a:lnSpc>
                          <a:spcPct val="100000"/>
                        </a:lnSpc>
                        <a:spcBef>
                          <a:spcPts val="0"/>
                        </a:spcBef>
                        <a:spcAft>
                          <a:spcPts val="400"/>
                        </a:spcAft>
                        <a:buFont typeface="Arial" panose="020B0604020202020204" pitchFamily="34" charset="0"/>
                        <a:buNone/>
                      </a:pPr>
                      <a:endParaRPr lang="en-GB" sz="1800" b="0" kern="1200" baseline="0" dirty="0">
                        <a:solidFill>
                          <a:schemeClr val="tx1"/>
                        </a:solidFill>
                        <a:latin typeface="+mn-lt"/>
                        <a:ea typeface="+mn-ea"/>
                        <a:cs typeface="Arial" panose="020B0604020202020204" pitchFamily="34" charset="0"/>
                      </a:endParaRPr>
                    </a:p>
                    <a:p>
                      <a:pPr marL="92075" indent="-92075" algn="l" defTabSz="914400" rtl="0" eaLnBrk="1" latinLnBrk="0" hangingPunct="1">
                        <a:lnSpc>
                          <a:spcPct val="100000"/>
                        </a:lnSpc>
                        <a:spcBef>
                          <a:spcPts val="0"/>
                        </a:spcBef>
                        <a:spcAft>
                          <a:spcPts val="400"/>
                        </a:spcAft>
                        <a:buFont typeface="Arial" panose="020B0604020202020204" pitchFamily="34" charset="0"/>
                        <a:buChar char="•"/>
                      </a:pPr>
                      <a:endParaRPr lang="en-GB" sz="1800" b="0" kern="1200" baseline="0" dirty="0">
                        <a:solidFill>
                          <a:schemeClr val="tx1"/>
                        </a:solidFill>
                        <a:latin typeface="+mn-lt"/>
                        <a:ea typeface="+mn-ea"/>
                        <a:cs typeface="Arial" panose="020B0604020202020204" pitchFamily="34" charset="0"/>
                      </a:endParaRPr>
                    </a:p>
                    <a:p>
                      <a:pPr marL="92075" indent="-92075" algn="l" defTabSz="914400" rtl="0" eaLnBrk="1" latinLnBrk="0" hangingPunct="1">
                        <a:lnSpc>
                          <a:spcPct val="100000"/>
                        </a:lnSpc>
                        <a:spcBef>
                          <a:spcPts val="0"/>
                        </a:spcBef>
                        <a:spcAft>
                          <a:spcPts val="400"/>
                        </a:spcAft>
                        <a:buFont typeface="Arial" panose="020B0604020202020204" pitchFamily="34" charset="0"/>
                        <a:buChar char="•"/>
                      </a:pPr>
                      <a:endParaRPr lang="en-GB" sz="1800" b="0" kern="1200" baseline="0" dirty="0">
                        <a:solidFill>
                          <a:schemeClr val="tx1"/>
                        </a:solidFill>
                        <a:latin typeface="+mn-lt"/>
                        <a:ea typeface="+mn-ea"/>
                        <a:cs typeface="Arial" panose="020B0604020202020204" pitchFamily="34" charset="0"/>
                      </a:endParaRPr>
                    </a:p>
                    <a:p>
                      <a:pPr marL="92075" indent="-92075" algn="l" defTabSz="914400" rtl="0" eaLnBrk="1" latinLnBrk="0" hangingPunct="1">
                        <a:lnSpc>
                          <a:spcPct val="100000"/>
                        </a:lnSpc>
                        <a:spcBef>
                          <a:spcPts val="0"/>
                        </a:spcBef>
                        <a:spcAft>
                          <a:spcPts val="400"/>
                        </a:spcAft>
                        <a:buFont typeface="Arial" panose="020B0604020202020204" pitchFamily="34" charset="0"/>
                        <a:buChar char="•"/>
                      </a:pPr>
                      <a:endParaRPr lang="en-GB" sz="1800" b="0" kern="1200" baseline="0" dirty="0">
                        <a:solidFill>
                          <a:schemeClr val="tx1"/>
                        </a:solidFill>
                        <a:latin typeface="+mn-lt"/>
                        <a:ea typeface="+mn-ea"/>
                        <a:cs typeface="Arial" panose="020B0604020202020204" pitchFamily="34" charset="0"/>
                      </a:endParaRPr>
                    </a:p>
                    <a:p>
                      <a:pPr marL="92075" indent="-92075" algn="l" defTabSz="914400" rtl="0" eaLnBrk="1" latinLnBrk="0" hangingPunct="1">
                        <a:lnSpc>
                          <a:spcPct val="100000"/>
                        </a:lnSpc>
                        <a:spcBef>
                          <a:spcPts val="0"/>
                        </a:spcBef>
                        <a:spcAft>
                          <a:spcPts val="400"/>
                        </a:spcAft>
                        <a:buFont typeface="Arial" panose="020B0604020202020204" pitchFamily="34" charset="0"/>
                        <a:buChar char="•"/>
                      </a:pPr>
                      <a:endParaRPr lang="en-GB" sz="1800" b="0" kern="1200" baseline="0" dirty="0">
                        <a:solidFill>
                          <a:schemeClr val="tx1"/>
                        </a:solidFill>
                        <a:latin typeface="+mn-lt"/>
                        <a:ea typeface="+mn-ea"/>
                        <a:cs typeface="Arial" panose="020B0604020202020204" pitchFamily="34" charset="0"/>
                      </a:endParaRPr>
                    </a:p>
                    <a:p>
                      <a:pPr marL="92075" indent="-92075" algn="l" defTabSz="914400" rtl="0" eaLnBrk="1" latinLnBrk="0" hangingPunct="1">
                        <a:lnSpc>
                          <a:spcPct val="100000"/>
                        </a:lnSpc>
                        <a:spcBef>
                          <a:spcPts val="0"/>
                        </a:spcBef>
                        <a:spcAft>
                          <a:spcPts val="400"/>
                        </a:spcAft>
                        <a:buFont typeface="Arial" panose="020B0604020202020204" pitchFamily="34" charset="0"/>
                        <a:buChar char="•"/>
                      </a:pPr>
                      <a:endParaRPr lang="en-GB" sz="1800" b="0" kern="1200" baseline="0" dirty="0">
                        <a:solidFill>
                          <a:schemeClr val="tx1"/>
                        </a:solidFill>
                        <a:latin typeface="+mn-lt"/>
                        <a:ea typeface="+mn-ea"/>
                        <a:cs typeface="Arial" panose="020B0604020202020204" pitchFamily="34" charset="0"/>
                      </a:endParaRP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a:txBody>
                    <a:bodyPr/>
                    <a:lstStyle/>
                    <a:p>
                      <a:pPr marL="92075" indent="-92075">
                        <a:spcBef>
                          <a:spcPts val="0"/>
                        </a:spcBef>
                        <a:spcAft>
                          <a:spcPts val="200"/>
                        </a:spcAft>
                        <a:buFont typeface="Arial" panose="020B0604020202020204" pitchFamily="34" charset="0"/>
                        <a:buChar char="•"/>
                      </a:pPr>
                      <a:endParaRPr lang="en-GB" sz="2400" baseline="0" dirty="0">
                        <a:solidFill>
                          <a:schemeClr val="tx1"/>
                        </a:solidFill>
                        <a:latin typeface="+mj-lt"/>
                        <a:cs typeface="Arial" panose="020B0604020202020204" pitchFamily="34" charset="0"/>
                      </a:endParaRPr>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spcBef>
                          <a:spcPts val="0"/>
                        </a:spcBef>
                        <a:spcAft>
                          <a:spcPts val="200"/>
                        </a:spcAft>
                        <a:buFont typeface="Arial" panose="020B0604020202020204" pitchFamily="34" charset="0"/>
                        <a:buNone/>
                      </a:pPr>
                      <a:r>
                        <a:rPr lang="en-GB" sz="1800" i="1" kern="1200" baseline="0" dirty="0">
                          <a:solidFill>
                            <a:schemeClr val="tx1"/>
                          </a:solidFill>
                          <a:latin typeface="+mn-lt"/>
                          <a:ea typeface="+mn-ea"/>
                          <a:cs typeface="Arial" panose="020B0604020202020204" pitchFamily="34" charset="0"/>
                        </a:rPr>
                        <a:t>Describe how success will be measured (e.g., number of health checks completed, track monthly rates, appointment attendance, demographic data, patient feedback)</a:t>
                      </a:r>
                    </a:p>
                  </a:txBody>
                  <a:tcPr marL="93048" marR="18609" marT="25200" marB="252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0044322"/>
                  </a:ext>
                </a:extLst>
              </a:tr>
              <a:tr h="164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1" kern="1200" dirty="0">
                        <a:solidFill>
                          <a:schemeClr val="bg1"/>
                        </a:solidFill>
                        <a:effectLst/>
                        <a:latin typeface="+mj-lt"/>
                        <a:ea typeface="+mn-ea"/>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tc>
                  <a:txBody>
                    <a:bodyPr/>
                    <a:lstStyle/>
                    <a:p>
                      <a:endParaRPr lang="en-GB" sz="8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cxnSp>
        <p:nvCxnSpPr>
          <p:cNvPr id="6" name="Straight Connector 5"/>
          <p:cNvCxnSpPr>
            <a:cxnSpLocks/>
          </p:cNvCxnSpPr>
          <p:nvPr/>
        </p:nvCxnSpPr>
        <p:spPr>
          <a:xfrm>
            <a:off x="237331" y="1429118"/>
            <a:ext cx="23907749" cy="0"/>
          </a:xfrm>
          <a:prstGeom prst="line">
            <a:avLst/>
          </a:prstGeom>
          <a:ln w="28575">
            <a:solidFill>
              <a:srgbClr val="0072CE"/>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CF12F5D3-3612-3D98-DA57-3B65E9DD40D8}"/>
              </a:ext>
            </a:extLst>
          </p:cNvPr>
          <p:cNvSpPr txBox="1">
            <a:spLocks noChangeArrowheads="1"/>
          </p:cNvSpPr>
          <p:nvPr/>
        </p:nvSpPr>
        <p:spPr bwMode="auto">
          <a:xfrm>
            <a:off x="442922" y="179888"/>
            <a:ext cx="16911629" cy="1449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lang="en-GB" sz="2400" b="1" kern="1200">
                <a:solidFill>
                  <a:srgbClr val="58187E"/>
                </a:solidFill>
                <a:latin typeface="+mj-lt"/>
                <a:ea typeface="Geneva" pitchFamily="33" charset="-128"/>
                <a:cs typeface="Geneva" pitchFamily="33" charset="-128"/>
              </a:defRPr>
            </a:lvl1pPr>
            <a:lvl2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2pPr>
            <a:lvl3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3pPr>
            <a:lvl4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4pPr>
            <a:lvl5pPr algn="l" defTabSz="457200" rtl="0" eaLnBrk="1" fontAlgn="base" hangingPunct="1">
              <a:spcBef>
                <a:spcPct val="0"/>
              </a:spcBef>
              <a:spcAft>
                <a:spcPct val="0"/>
              </a:spcAft>
              <a:defRPr sz="2400" b="1">
                <a:solidFill>
                  <a:srgbClr val="58187E"/>
                </a:solidFill>
                <a:latin typeface="Calibri" pitchFamily="33" charset="0"/>
                <a:ea typeface="Geneva" pitchFamily="33" charset="-128"/>
                <a:cs typeface="Geneva" pitchFamily="33" charset="-128"/>
              </a:defRPr>
            </a:lvl5pPr>
            <a:lvl6pPr marL="4572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6pPr>
            <a:lvl7pPr marL="9144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7pPr>
            <a:lvl8pPr marL="13716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8pPr>
            <a:lvl9pPr marL="1828800" algn="ctr" defTabSz="457200" rtl="0" eaLnBrk="1" fontAlgn="base" hangingPunct="1">
              <a:spcBef>
                <a:spcPct val="0"/>
              </a:spcBef>
              <a:spcAft>
                <a:spcPct val="0"/>
              </a:spcAft>
              <a:defRPr sz="4400">
                <a:solidFill>
                  <a:schemeClr val="tx1"/>
                </a:solidFill>
                <a:latin typeface="Calibri" pitchFamily="33" charset="0"/>
                <a:ea typeface="Geneva" pitchFamily="33" charset="-128"/>
                <a:cs typeface="Geneva" pitchFamily="33" charset="-128"/>
              </a:defRPr>
            </a:lvl9pPr>
          </a:lstStyle>
          <a:p>
            <a:r>
              <a:rPr lang="en-GB" altLang="en-US" sz="3200" dirty="0">
                <a:solidFill>
                  <a:srgbClr val="0072CE"/>
                </a:solidFill>
                <a:latin typeface="Calibri Light" panose="020F0302020204030204" pitchFamily="34" charset="0"/>
                <a:ea typeface="Geneva" pitchFamily="-106" charset="-128"/>
                <a:cs typeface="Calibri Light" panose="020F0302020204030204" pitchFamily="34" charset="0"/>
              </a:rPr>
              <a:t>NHS Heart Health Checks- Quality Improvement		    </a:t>
            </a:r>
          </a:p>
          <a:p>
            <a:r>
              <a:rPr lang="en-GB" altLang="en-US" sz="3200" i="1" dirty="0">
                <a:solidFill>
                  <a:srgbClr val="0072CE"/>
                </a:solidFill>
                <a:latin typeface="Calibri Light" panose="020F0302020204030204" pitchFamily="34" charset="0"/>
                <a:ea typeface="Geneva" pitchFamily="-106" charset="-128"/>
                <a:cs typeface="Calibri Light" panose="020F0302020204030204" pitchFamily="34" charset="0"/>
              </a:rPr>
              <a:t>Theme for 26/27: Reducing inequalities </a:t>
            </a:r>
            <a:r>
              <a:rPr lang="en-GB" altLang="en-US" sz="3600" i="1" dirty="0">
                <a:solidFill>
                  <a:srgbClr val="0072CE"/>
                </a:solidFill>
                <a:latin typeface="Calibri Light" panose="020F0302020204030204" pitchFamily="34" charset="0"/>
                <a:ea typeface="Geneva" pitchFamily="-106" charset="-128"/>
                <a:cs typeface="Calibri Light" panose="020F0302020204030204" pitchFamily="34" charset="0"/>
              </a:rPr>
              <a:t>		</a:t>
            </a:r>
            <a:r>
              <a:rPr lang="en-GB" altLang="en-US" sz="2800" b="0" dirty="0">
                <a:solidFill>
                  <a:srgbClr val="0072CE"/>
                </a:solidFill>
                <a:latin typeface="Calibri Light" panose="020F0302020204030204" pitchFamily="34" charset="0"/>
                <a:ea typeface="Geneva" pitchFamily="-106" charset="-128"/>
                <a:cs typeface="Calibri Light" panose="020F0302020204030204" pitchFamily="34" charset="0"/>
              </a:rPr>
              <a:t>GP Practice Name:</a:t>
            </a:r>
          </a:p>
          <a:p>
            <a:endParaRPr lang="en-GB" altLang="en-US" sz="2240" i="1" dirty="0">
              <a:solidFill>
                <a:srgbClr val="0072CE"/>
              </a:solidFill>
              <a:latin typeface="Calibri Light" panose="020F0302020204030204" pitchFamily="34" charset="0"/>
              <a:ea typeface="Geneva" pitchFamily="-106" charset="-128"/>
              <a:cs typeface="Calibri Light" panose="020F0302020204030204" pitchFamily="34" charset="0"/>
            </a:endParaRPr>
          </a:p>
        </p:txBody>
      </p:sp>
      <p:pic>
        <p:nvPicPr>
          <p:cNvPr id="5" name="Picture 2" descr="Hampshire County Council Logo – Creative Images">
            <a:extLst>
              <a:ext uri="{FF2B5EF4-FFF2-40B4-BE49-F238E27FC236}">
                <a16:creationId xmlns:a16="http://schemas.microsoft.com/office/drawing/2014/main" id="{6EB358C0-5135-129E-B57E-822D01B36693}"/>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31605" b="33026"/>
          <a:stretch>
            <a:fillRect/>
          </a:stretch>
        </p:blipFill>
        <p:spPr bwMode="auto">
          <a:xfrm>
            <a:off x="20453684" y="179888"/>
            <a:ext cx="3701718" cy="1309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642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
            </p:custDataLst>
          </p:nvPr>
        </p:nvGraphicFramePr>
        <p:xfrm>
          <a:off x="2114278" y="201943"/>
          <a:ext cx="2625" cy="3501"/>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9" name="Object 8" hidden="1"/>
                      <p:cNvPicPr/>
                      <p:nvPr/>
                    </p:nvPicPr>
                    <p:blipFill>
                      <a:blip r:embed="rId6"/>
                      <a:stretch>
                        <a:fillRect/>
                      </a:stretch>
                    </p:blipFill>
                    <p:spPr>
                      <a:xfrm>
                        <a:off x="2114278" y="201943"/>
                        <a:ext cx="2625" cy="3501"/>
                      </a:xfrm>
                      <a:prstGeom prst="rect">
                        <a:avLst/>
                      </a:prstGeom>
                    </p:spPr>
                  </p:pic>
                </p:oleObj>
              </mc:Fallback>
            </mc:AlternateContent>
          </a:graphicData>
        </a:graphic>
      </p:graphicFrame>
      <p:sp>
        <p:nvSpPr>
          <p:cNvPr id="3" name="Rectangle 2" hidden="1"/>
          <p:cNvSpPr/>
          <p:nvPr>
            <p:custDataLst>
              <p:tags r:id="rId2"/>
            </p:custDataLst>
          </p:nvPr>
        </p:nvSpPr>
        <p:spPr>
          <a:xfrm>
            <a:off x="2111645" y="198446"/>
            <a:ext cx="262490" cy="349987"/>
          </a:xfrm>
          <a:prstGeom prst="rect">
            <a:avLst/>
          </a:prstGeom>
          <a:solidFill>
            <a:srgbClr val="005EB8"/>
          </a:solidFill>
          <a:ln w="9525" cap="rnd" cmpd="sng" algn="ctr">
            <a:solidFill>
              <a:srgbClr val="005EB8"/>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US" sz="5291" dirty="0">
              <a:solidFill>
                <a:srgbClr val="FFFFFF"/>
              </a:solidFill>
              <a:latin typeface="Trebuchet MS" panose="020B0603020202020204" pitchFamily="34" charset="0"/>
              <a:ea typeface="+mj-ea"/>
              <a:cs typeface="+mj-cs"/>
              <a:sym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412157212"/>
              </p:ext>
            </p:extLst>
          </p:nvPr>
        </p:nvGraphicFramePr>
        <p:xfrm>
          <a:off x="268291" y="1469315"/>
          <a:ext cx="23887111" cy="13933248"/>
        </p:xfrm>
        <a:graphic>
          <a:graphicData uri="http://schemas.openxmlformats.org/drawingml/2006/table">
            <a:tbl>
              <a:tblPr firstRow="1" bandRow="1">
                <a:tableStyleId>{5940675A-B579-460E-94D1-54222C63F5DA}</a:tableStyleId>
              </a:tblPr>
              <a:tblGrid>
                <a:gridCol w="11897611">
                  <a:extLst>
                    <a:ext uri="{9D8B030D-6E8A-4147-A177-3AD203B41FA5}">
                      <a16:colId xmlns:a16="http://schemas.microsoft.com/office/drawing/2014/main" val="478656769"/>
                    </a:ext>
                  </a:extLst>
                </a:gridCol>
                <a:gridCol w="91889">
                  <a:extLst>
                    <a:ext uri="{9D8B030D-6E8A-4147-A177-3AD203B41FA5}">
                      <a16:colId xmlns:a16="http://schemas.microsoft.com/office/drawing/2014/main" val="20001"/>
                    </a:ext>
                  </a:extLst>
                </a:gridCol>
                <a:gridCol w="11897611">
                  <a:extLst>
                    <a:ext uri="{9D8B030D-6E8A-4147-A177-3AD203B41FA5}">
                      <a16:colId xmlns:a16="http://schemas.microsoft.com/office/drawing/2014/main" val="1600462105"/>
                    </a:ext>
                  </a:extLst>
                </a:gridCol>
              </a:tblGrid>
              <a:tr h="834239">
                <a:tc>
                  <a:txBody>
                    <a:bodyPr/>
                    <a:lstStyle/>
                    <a:p>
                      <a:pPr marL="0" marR="0" lvl="0" indent="0" algn="l" defTabSz="1828709" rtl="0" eaLnBrk="1" fontAlgn="auto" latinLnBrk="0" hangingPunct="1">
                        <a:lnSpc>
                          <a:spcPct val="100000"/>
                        </a:lnSpc>
                        <a:spcBef>
                          <a:spcPts val="0"/>
                        </a:spcBef>
                        <a:spcAft>
                          <a:spcPts val="0"/>
                        </a:spcAft>
                        <a:buClrTx/>
                        <a:buSzTx/>
                        <a:buFontTx/>
                        <a:buNone/>
                        <a:tabLst/>
                        <a:defRPr/>
                      </a:pPr>
                      <a:r>
                        <a:rPr lang="en-GB" sz="2400" b="1" kern="1200" dirty="0">
                          <a:solidFill>
                            <a:schemeClr val="bg1"/>
                          </a:solidFill>
                          <a:latin typeface="+mn-lt"/>
                          <a:ea typeface="+mn-ea"/>
                          <a:cs typeface="Arial" panose="020B0604020202020204" pitchFamily="34" charset="0"/>
                        </a:rPr>
                        <a:t>5a. Implementing Changes – Ideas for change </a:t>
                      </a:r>
                    </a:p>
                  </a:txBody>
                  <a:tcPr marL="146526" marR="29304" marT="39683" marB="39683"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kern="1200" dirty="0">
                        <a:solidFill>
                          <a:schemeClr val="bg1"/>
                        </a:solidFill>
                        <a:effectLst/>
                        <a:latin typeface="+mj-lt"/>
                        <a:ea typeface="+mn-ea"/>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lang="en-GB" sz="2400" b="1" kern="1200" dirty="0">
                          <a:solidFill>
                            <a:schemeClr val="bg1"/>
                          </a:solidFill>
                          <a:effectLst/>
                          <a:latin typeface="+mn-lt"/>
                          <a:ea typeface="+mn-ea"/>
                          <a:cs typeface="Arial" panose="020B0604020202020204" pitchFamily="34" charset="0"/>
                        </a:rPr>
                        <a:t>5b. Implementing Changes- Actions to Take Forward</a:t>
                      </a:r>
                    </a:p>
                  </a:txBody>
                  <a:tcPr marL="146526" marR="29304" marT="39683" marB="39683"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184538182"/>
                  </a:ext>
                </a:extLst>
              </a:tr>
              <a:tr h="4974885">
                <a:tc>
                  <a:txBody>
                    <a:bodyPr/>
                    <a:lstStyle/>
                    <a:p>
                      <a:pPr algn="ctr"/>
                      <a:r>
                        <a:rPr lang="en-GB" sz="2000" b="0" i="1" kern="1200" dirty="0">
                          <a:solidFill>
                            <a:schemeClr val="tx1"/>
                          </a:solidFill>
                          <a:effectLst/>
                          <a:latin typeface="+mn-lt"/>
                          <a:ea typeface="+mn-ea"/>
                          <a:cs typeface="+mn-cs"/>
                        </a:rPr>
                        <a:t>What potential changes or ideas do you have that could lead to improvement?</a:t>
                      </a:r>
                      <a:endParaRPr lang="en-GB" sz="2000" b="0" i="0" kern="1200" dirty="0">
                        <a:solidFill>
                          <a:schemeClr val="tx1"/>
                        </a:solidFill>
                        <a:effectLst/>
                        <a:latin typeface="+mn-lt"/>
                        <a:ea typeface="+mn-ea"/>
                        <a:cs typeface="+mn-cs"/>
                      </a:endParaRPr>
                    </a:p>
                    <a:p>
                      <a:br>
                        <a:rPr lang="en-GB" sz="1800" dirty="0"/>
                      </a:br>
                      <a:endParaRPr lang="en-GB" sz="1800" b="0" i="1" kern="1200" baseline="0" dirty="0">
                        <a:solidFill>
                          <a:schemeClr val="tx1"/>
                        </a:solidFill>
                        <a:latin typeface="+mn-lt"/>
                        <a:ea typeface="+mn-ea"/>
                        <a:cs typeface="Arial" panose="020B0604020202020204" pitchFamily="34" charset="0"/>
                      </a:endParaRPr>
                    </a:p>
                  </a:txBody>
                  <a:tcPr marL="146526" marR="29304" marT="39683" marB="39683">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4300" dirty="0"/>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000" b="0" i="1" kern="1200" dirty="0">
                          <a:solidFill>
                            <a:schemeClr val="tx1"/>
                          </a:solidFill>
                          <a:effectLst/>
                          <a:latin typeface="+mn-lt"/>
                          <a:ea typeface="+mn-ea"/>
                          <a:cs typeface="+mn-cs"/>
                        </a:rPr>
                        <a:t>Which of the ideas from 5 a. have you decided to implement, and what specific actions will you take?</a:t>
                      </a:r>
                      <a:endParaRPr lang="en-GB" sz="2000" b="0" i="0" kern="1200" dirty="0">
                        <a:solidFill>
                          <a:schemeClr val="tx1"/>
                        </a:solidFill>
                        <a:effectLst/>
                        <a:latin typeface="+mn-lt"/>
                        <a:ea typeface="+mn-ea"/>
                        <a:cs typeface="+mn-cs"/>
                      </a:endParaRPr>
                    </a:p>
                    <a:p>
                      <a:br>
                        <a:rPr lang="en-GB" sz="2400" dirty="0"/>
                      </a:br>
                      <a:endParaRPr lang="en-GB" sz="2200" b="0" kern="1200" baseline="0" dirty="0">
                        <a:solidFill>
                          <a:schemeClr val="tx1"/>
                        </a:solidFill>
                        <a:latin typeface="+mn-lt"/>
                        <a:ea typeface="+mn-ea"/>
                        <a:cs typeface="Arial" panose="020B0604020202020204" pitchFamily="34" charset="0"/>
                      </a:endParaRPr>
                    </a:p>
                  </a:txBody>
                  <a:tcPr marL="146526" marR="29304" marT="39683" marB="39683">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8000422"/>
                  </a:ext>
                </a:extLst>
              </a:tr>
              <a:tr h="924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600" b="1" kern="1200" dirty="0">
                        <a:solidFill>
                          <a:schemeClr val="bg1"/>
                        </a:solidFill>
                        <a:effectLst/>
                        <a:latin typeface="+mj-lt"/>
                        <a:ea typeface="+mn-ea"/>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tc>
                  <a:txBody>
                    <a:bodyPr/>
                    <a:lstStyle/>
                    <a:p>
                      <a:endParaRPr lang="en-GB" sz="6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6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extLst>
                  <a:ext uri="{0D108BD9-81ED-4DB2-BD59-A6C34878D82A}">
                    <a16:rowId xmlns:a16="http://schemas.microsoft.com/office/drawing/2014/main" val="10002"/>
                  </a:ext>
                </a:extLst>
              </a:tr>
              <a:tr h="4692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kern="1200" dirty="0">
                          <a:solidFill>
                            <a:schemeClr val="bg1"/>
                          </a:solidFill>
                          <a:latin typeface="+mn-lt"/>
                          <a:ea typeface="+mn-ea"/>
                          <a:cs typeface="Arial" panose="020B0604020202020204" pitchFamily="34" charset="0"/>
                        </a:rPr>
                        <a:t>6. Evaluating Results- What did we measure and what have we learnt?</a:t>
                      </a:r>
                    </a:p>
                  </a:txBody>
                  <a:tcPr marL="146526" marR="29304" marT="39683" marB="39683"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a:txBody>
                    <a:bodyPr/>
                    <a:lstStyle/>
                    <a:p>
                      <a:endParaRPr lang="en-GB" sz="2400" b="1" dirty="0">
                        <a:solidFill>
                          <a:schemeClr val="bg1"/>
                        </a:solidFill>
                        <a:latin typeface="+mj-lt"/>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defTabSz="1828709" rtl="0" eaLnBrk="1" fontAlgn="auto" latinLnBrk="0" hangingPunct="1">
                        <a:lnSpc>
                          <a:spcPct val="100000"/>
                        </a:lnSpc>
                        <a:spcBef>
                          <a:spcPts val="0"/>
                        </a:spcBef>
                        <a:spcAft>
                          <a:spcPts val="0"/>
                        </a:spcAft>
                        <a:buClrTx/>
                        <a:buSzTx/>
                        <a:buFontTx/>
                        <a:buNone/>
                        <a:tabLst/>
                        <a:defRPr/>
                      </a:pPr>
                      <a:r>
                        <a:rPr lang="en-GB" sz="2400" b="1" kern="1200" dirty="0">
                          <a:solidFill>
                            <a:schemeClr val="bg1"/>
                          </a:solidFill>
                          <a:effectLst/>
                          <a:latin typeface="+mn-lt"/>
                          <a:ea typeface="+mn-ea"/>
                          <a:cs typeface="Arial" panose="020B0604020202020204" pitchFamily="34" charset="0"/>
                        </a:rPr>
                        <a:t>7.  Reflections-  </a:t>
                      </a:r>
                    </a:p>
                  </a:txBody>
                  <a:tcPr marL="146526" marR="29304" marT="39683" marB="39683"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407920618"/>
                  </a:ext>
                </a:extLst>
              </a:tr>
              <a:tr h="4196584">
                <a:tc>
                  <a:txBody>
                    <a:bodyPr/>
                    <a:lstStyle/>
                    <a:p>
                      <a:pPr marL="0" marR="0" lvl="0" indent="0" algn="ctr"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lang="en-GB" sz="2000" b="0" i="1" kern="1200" baseline="0" dirty="0">
                          <a:solidFill>
                            <a:schemeClr val="tx1"/>
                          </a:solidFill>
                          <a:latin typeface="+mn-lt"/>
                          <a:ea typeface="+mn-ea"/>
                          <a:cs typeface="Arial" panose="020B0604020202020204" pitchFamily="34" charset="0"/>
                        </a:rPr>
                        <a:t>Describe the data  collected to evaluate the effectiveness of the interventions</a:t>
                      </a:r>
                    </a:p>
                  </a:txBody>
                  <a:tcPr marL="146526" marR="29304" marT="39683" marB="39683">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a:txBody>
                    <a:bodyPr/>
                    <a:lstStyle/>
                    <a:p>
                      <a:pPr marL="92075" indent="-92075">
                        <a:spcBef>
                          <a:spcPts val="0"/>
                        </a:spcBef>
                        <a:spcAft>
                          <a:spcPts val="200"/>
                        </a:spcAft>
                        <a:buFont typeface="Arial" panose="020B0604020202020204" pitchFamily="34" charset="0"/>
                        <a:buChar char="•"/>
                      </a:pPr>
                      <a:endParaRPr lang="en-GB" sz="2400" baseline="0" dirty="0">
                        <a:solidFill>
                          <a:schemeClr val="tx1"/>
                        </a:solidFill>
                        <a:latin typeface="+mj-lt"/>
                        <a:cs typeface="Arial" panose="020B0604020202020204" pitchFamily="34" charset="0"/>
                      </a:endParaRPr>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709" rtl="0" eaLnBrk="1" fontAlgn="auto" latinLnBrk="0" hangingPunct="1">
                        <a:lnSpc>
                          <a:spcPct val="100000"/>
                        </a:lnSpc>
                        <a:spcBef>
                          <a:spcPts val="0"/>
                        </a:spcBef>
                        <a:spcAft>
                          <a:spcPts val="200"/>
                        </a:spcAft>
                        <a:buClrTx/>
                        <a:buSzTx/>
                        <a:buFont typeface="Arial" panose="020B0604020202020204" pitchFamily="34" charset="0"/>
                        <a:buNone/>
                        <a:tabLst/>
                        <a:defRPr/>
                      </a:pPr>
                      <a:r>
                        <a:rPr lang="en-GB" sz="1800" b="0" i="1" kern="1200" baseline="0" dirty="0">
                          <a:solidFill>
                            <a:schemeClr val="tx1"/>
                          </a:solidFill>
                          <a:latin typeface="+mn-lt"/>
                          <a:ea typeface="+mn-ea"/>
                          <a:cs typeface="Arial" panose="020B0604020202020204" pitchFamily="34" charset="0"/>
                        </a:rPr>
                        <a:t>What hasn’t  worked so well? What has worked well?  What do we want to keep doing that has now started?</a:t>
                      </a:r>
                    </a:p>
                    <a:p>
                      <a:pPr marL="0" indent="0" algn="ctr">
                        <a:spcBef>
                          <a:spcPts val="0"/>
                        </a:spcBef>
                        <a:spcAft>
                          <a:spcPts val="200"/>
                        </a:spcAft>
                        <a:buFont typeface="Arial" panose="020B0604020202020204" pitchFamily="34" charset="0"/>
                        <a:buNone/>
                      </a:pPr>
                      <a:endParaRPr lang="en-GB" sz="1700" i="1" kern="1200" baseline="0" dirty="0">
                        <a:solidFill>
                          <a:schemeClr val="tx1"/>
                        </a:solidFill>
                        <a:latin typeface="+mn-lt"/>
                        <a:ea typeface="+mn-ea"/>
                        <a:cs typeface="Arial" panose="020B0604020202020204" pitchFamily="34" charset="0"/>
                      </a:endParaRPr>
                    </a:p>
                  </a:txBody>
                  <a:tcPr marL="146526" marR="29304" marT="39683" marB="39683">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0044322"/>
                  </a:ext>
                </a:extLst>
              </a:tr>
              <a:tr h="924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600" b="1" kern="1200" dirty="0">
                        <a:solidFill>
                          <a:schemeClr val="bg1"/>
                        </a:solidFill>
                        <a:effectLst/>
                        <a:latin typeface="+mj-lt"/>
                        <a:ea typeface="+mn-ea"/>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tc>
                  <a:txBody>
                    <a:bodyPr/>
                    <a:lstStyle/>
                    <a:p>
                      <a:endParaRPr lang="en-GB" sz="6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600" b="1" dirty="0">
                        <a:solidFill>
                          <a:schemeClr val="bg1"/>
                        </a:solidFill>
                        <a:latin typeface="+mj-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noFill/>
                  </a:tcPr>
                </a:tc>
                <a:extLst>
                  <a:ext uri="{0D108BD9-81ED-4DB2-BD59-A6C34878D82A}">
                    <a16:rowId xmlns:a16="http://schemas.microsoft.com/office/drawing/2014/main" val="10006"/>
                  </a:ext>
                </a:extLst>
              </a:tr>
              <a:tr h="469235">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kern="1200" dirty="0">
                          <a:solidFill>
                            <a:schemeClr val="bg1"/>
                          </a:solidFill>
                          <a:latin typeface="+mn-lt"/>
                          <a:ea typeface="+mn-ea"/>
                          <a:cs typeface="Arial" panose="020B0604020202020204" pitchFamily="34" charset="0"/>
                        </a:rPr>
                        <a:t>8. What are your future ambitions to continue to improve the uptake and quality of NHS Health Checks Delivered?</a:t>
                      </a:r>
                    </a:p>
                  </a:txBody>
                  <a:tcPr marL="146526" marR="29304" marT="39683" marB="39683"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tc hMerge="1">
                  <a:txBody>
                    <a:bodyPr/>
                    <a:lstStyle/>
                    <a:p>
                      <a:endParaRPr lang="en-GB" sz="1100" b="1" dirty="0">
                        <a:solidFill>
                          <a:schemeClr val="bg1"/>
                        </a:solidFill>
                        <a:latin typeface="+mj-lt"/>
                        <a:cs typeface="Arial" panose="020B0604020202020204" pitchFamily="34" charset="0"/>
                      </a:endParaRPr>
                    </a:p>
                  </a:txBody>
                  <a:tcPr marL="0" marR="0" marT="0" marB="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dirty="0"/>
                    </a:p>
                  </a:txBody>
                  <a:tcPr marL="66463" marR="13292" marT="18000" marB="18000" anchor="ctr">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solidFill>
                      <a:srgbClr val="0072CE"/>
                    </a:solidFill>
                  </a:tcPr>
                </a:tc>
                <a:extLst>
                  <a:ext uri="{0D108BD9-81ED-4DB2-BD59-A6C34878D82A}">
                    <a16:rowId xmlns:a16="http://schemas.microsoft.com/office/drawing/2014/main" val="10004"/>
                  </a:ext>
                </a:extLst>
              </a:tr>
              <a:tr h="2804132">
                <a:tc gridSpan="3">
                  <a:txBody>
                    <a:bodyPr/>
                    <a:lstStyle/>
                    <a:p>
                      <a:pPr marL="90488" indent="-90488">
                        <a:lnSpc>
                          <a:spcPct val="100000"/>
                        </a:lnSpc>
                        <a:spcBef>
                          <a:spcPts val="0"/>
                        </a:spcBef>
                        <a:spcAft>
                          <a:spcPts val="400"/>
                        </a:spcAft>
                        <a:buFont typeface="Arial" panose="020B0604020202020204" pitchFamily="34" charset="0"/>
                        <a:buChar char="•"/>
                      </a:pPr>
                      <a:endParaRPr lang="en-US" sz="2400" kern="1200" dirty="0">
                        <a:solidFill>
                          <a:schemeClr val="tx1"/>
                        </a:solidFill>
                        <a:latin typeface="+mn-lt"/>
                        <a:ea typeface="+mn-ea"/>
                        <a:cs typeface="Arial" panose="020B0604020202020204" pitchFamily="34" charset="0"/>
                      </a:endParaRPr>
                    </a:p>
                    <a:p>
                      <a:pPr marL="90488" indent="-90488">
                        <a:lnSpc>
                          <a:spcPct val="100000"/>
                        </a:lnSpc>
                        <a:spcBef>
                          <a:spcPts val="0"/>
                        </a:spcBef>
                        <a:spcAft>
                          <a:spcPts val="400"/>
                        </a:spcAft>
                        <a:buFont typeface="Arial" panose="020B0604020202020204" pitchFamily="34" charset="0"/>
                        <a:buChar char="•"/>
                      </a:pPr>
                      <a:endParaRPr lang="en-US" sz="2400" kern="1200" dirty="0">
                        <a:solidFill>
                          <a:schemeClr val="tx1"/>
                        </a:solidFill>
                        <a:latin typeface="+mn-lt"/>
                        <a:ea typeface="+mn-ea"/>
                        <a:cs typeface="Arial" panose="020B0604020202020204" pitchFamily="34" charset="0"/>
                      </a:endParaRPr>
                    </a:p>
                    <a:p>
                      <a:pPr marL="90488" indent="-90488">
                        <a:lnSpc>
                          <a:spcPct val="100000"/>
                        </a:lnSpc>
                        <a:spcBef>
                          <a:spcPts val="0"/>
                        </a:spcBef>
                        <a:spcAft>
                          <a:spcPts val="400"/>
                        </a:spcAft>
                        <a:buFont typeface="Arial" panose="020B0604020202020204" pitchFamily="34" charset="0"/>
                        <a:buChar char="•"/>
                      </a:pPr>
                      <a:endParaRPr lang="en-US" sz="2400" kern="1200" dirty="0">
                        <a:solidFill>
                          <a:schemeClr val="tx1"/>
                        </a:solidFill>
                        <a:latin typeface="+mn-lt"/>
                        <a:ea typeface="+mn-ea"/>
                        <a:cs typeface="Arial" panose="020B0604020202020204" pitchFamily="34" charset="0"/>
                      </a:endParaRPr>
                    </a:p>
                  </a:txBody>
                  <a:tcPr marL="146526" marR="29304" marT="39683" marB="39683">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285750" indent="-285750">
                        <a:spcBef>
                          <a:spcPts val="0"/>
                        </a:spcBef>
                        <a:spcAft>
                          <a:spcPts val="400"/>
                        </a:spcAft>
                        <a:buFont typeface="Arial" panose="020B0604020202020204" pitchFamily="34" charset="0"/>
                        <a:buChar char="•"/>
                      </a:pPr>
                      <a:endParaRPr lang="en-US" sz="1100" b="1" i="0" dirty="0">
                        <a:latin typeface="+mj-lt"/>
                        <a:cs typeface="Arial" panose="020B0604020202020204" pitchFamily="34" charset="0"/>
                      </a:endParaRPr>
                    </a:p>
                  </a:txBody>
                  <a:tcPr marL="0" marR="0" marT="0" marB="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92075" marR="0" indent="-92075"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endParaRPr lang="en-US" sz="1100" b="0" i="0" kern="1200" dirty="0">
                        <a:solidFill>
                          <a:schemeClr val="tx1"/>
                        </a:solidFill>
                        <a:latin typeface="+mn-lt"/>
                        <a:ea typeface="+mn-ea"/>
                        <a:cs typeface="Arial" panose="020B0604020202020204" pitchFamily="34" charset="0"/>
                      </a:endParaRPr>
                    </a:p>
                  </a:txBody>
                  <a:tcPr marL="66463" marR="13292" marT="18000" marB="18000">
                    <a:lnL w="12700" cap="flat" cmpd="sng" algn="ctr">
                      <a:solidFill>
                        <a:srgbClr val="0072CE"/>
                      </a:solidFill>
                      <a:prstDash val="solid"/>
                      <a:round/>
                      <a:headEnd type="none" w="med" len="med"/>
                      <a:tailEnd type="none" w="med" len="med"/>
                    </a:lnL>
                    <a:lnR w="12700" cap="flat" cmpd="sng" algn="ctr">
                      <a:solidFill>
                        <a:srgbClr val="0072CE"/>
                      </a:solidFill>
                      <a:prstDash val="solid"/>
                      <a:round/>
                      <a:headEnd type="none" w="med" len="med"/>
                      <a:tailEnd type="none" w="med" len="med"/>
                    </a:lnR>
                    <a:lnT w="12700" cap="flat" cmpd="sng" algn="ctr">
                      <a:solidFill>
                        <a:srgbClr val="0072CE"/>
                      </a:solidFill>
                      <a:prstDash val="solid"/>
                      <a:round/>
                      <a:headEnd type="none" w="med" len="med"/>
                      <a:tailEnd type="none" w="med" len="med"/>
                    </a:lnT>
                    <a:lnB w="12700" cap="flat" cmpd="sng" algn="ctr">
                      <a:solidFill>
                        <a:srgbClr val="0072CE"/>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cxnSp>
        <p:nvCxnSpPr>
          <p:cNvPr id="6" name="Straight Connector 5"/>
          <p:cNvCxnSpPr>
            <a:cxnSpLocks/>
          </p:cNvCxnSpPr>
          <p:nvPr/>
        </p:nvCxnSpPr>
        <p:spPr>
          <a:xfrm>
            <a:off x="227011" y="1265445"/>
            <a:ext cx="23928390" cy="0"/>
          </a:xfrm>
          <a:prstGeom prst="line">
            <a:avLst/>
          </a:prstGeom>
          <a:ln w="28575">
            <a:solidFill>
              <a:srgbClr val="0072CE"/>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767FBE3-5CCA-6AE3-C9EF-9FDFF765887F}"/>
              </a:ext>
            </a:extLst>
          </p:cNvPr>
          <p:cNvSpPr txBox="1"/>
          <p:nvPr/>
        </p:nvSpPr>
        <p:spPr>
          <a:xfrm>
            <a:off x="227011" y="113663"/>
            <a:ext cx="18099087" cy="1138773"/>
          </a:xfrm>
          <a:prstGeom prst="rect">
            <a:avLst/>
          </a:prstGeom>
          <a:noFill/>
        </p:spPr>
        <p:txBody>
          <a:bodyPr wrap="square">
            <a:spAutoFit/>
          </a:bodyPr>
          <a:lstStyle/>
          <a:p>
            <a:r>
              <a:rPr lang="en-GB" altLang="en-US" sz="3200" b="1" dirty="0">
                <a:solidFill>
                  <a:srgbClr val="0072CE"/>
                </a:solidFill>
                <a:latin typeface="Calibri Light" panose="020F0302020204030204" pitchFamily="34" charset="0"/>
                <a:ea typeface="Geneva" pitchFamily="-106" charset="-128"/>
                <a:cs typeface="Calibri Light" panose="020F0302020204030204" pitchFamily="34" charset="0"/>
              </a:rPr>
              <a:t>NHS Heart Health Checks- Quality Improvement		     </a:t>
            </a:r>
          </a:p>
          <a:p>
            <a:r>
              <a:rPr lang="en-GB" altLang="en-US" sz="3200" b="1" i="1" dirty="0">
                <a:solidFill>
                  <a:srgbClr val="0072CE"/>
                </a:solidFill>
                <a:latin typeface="Calibri Light" panose="020F0302020204030204" pitchFamily="34" charset="0"/>
                <a:ea typeface="Geneva" pitchFamily="-106" charset="-128"/>
                <a:cs typeface="Calibri Light" panose="020F0302020204030204" pitchFamily="34" charset="0"/>
              </a:rPr>
              <a:t>Theme for 26/27: Reducing inequalities </a:t>
            </a:r>
            <a:r>
              <a:rPr lang="en-GB" altLang="en-US" sz="3600" b="1" i="1" dirty="0">
                <a:solidFill>
                  <a:srgbClr val="0072CE"/>
                </a:solidFill>
                <a:latin typeface="Calibri Light" panose="020F0302020204030204" pitchFamily="34" charset="0"/>
                <a:ea typeface="Geneva" pitchFamily="-106" charset="-128"/>
                <a:cs typeface="Calibri Light" panose="020F0302020204030204" pitchFamily="34" charset="0"/>
              </a:rPr>
              <a:t>		</a:t>
            </a:r>
            <a:r>
              <a:rPr lang="en-GB" altLang="en-US" sz="2400" dirty="0">
                <a:solidFill>
                  <a:srgbClr val="0072CE"/>
                </a:solidFill>
                <a:latin typeface="Calibri Light" panose="020F0302020204030204" pitchFamily="34" charset="0"/>
                <a:ea typeface="Geneva" pitchFamily="-106" charset="-128"/>
                <a:cs typeface="Calibri Light" panose="020F0302020204030204" pitchFamily="34" charset="0"/>
              </a:rPr>
              <a:t>GP Practice Name</a:t>
            </a:r>
            <a:r>
              <a:rPr lang="en-GB" altLang="en-US" sz="2400" b="1" dirty="0">
                <a:solidFill>
                  <a:srgbClr val="0072CE"/>
                </a:solidFill>
                <a:latin typeface="Calibri Light" panose="020F0302020204030204" pitchFamily="34" charset="0"/>
                <a:ea typeface="Geneva" pitchFamily="-106" charset="-128"/>
                <a:cs typeface="Calibri Light" panose="020F0302020204030204" pitchFamily="34" charset="0"/>
              </a:rPr>
              <a:t>:</a:t>
            </a:r>
            <a:endParaRPr lang="en-GB" altLang="en-US" sz="3200" b="1" dirty="0">
              <a:solidFill>
                <a:srgbClr val="0072CE"/>
              </a:solidFill>
              <a:latin typeface="Calibri Light" panose="020F0302020204030204" pitchFamily="34" charset="0"/>
              <a:ea typeface="Geneva" pitchFamily="-106" charset="-128"/>
              <a:cs typeface="Calibri Light" panose="020F0302020204030204" pitchFamily="34" charset="0"/>
            </a:endParaRPr>
          </a:p>
        </p:txBody>
      </p:sp>
      <p:pic>
        <p:nvPicPr>
          <p:cNvPr id="4" name="Picture 2" descr="Hampshire County Council Logo – Creative Images">
            <a:extLst>
              <a:ext uri="{FF2B5EF4-FFF2-40B4-BE49-F238E27FC236}">
                <a16:creationId xmlns:a16="http://schemas.microsoft.com/office/drawing/2014/main" id="{4548C56D-2C9B-2814-7F2F-CDB6F2526FB0}"/>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31605" b="33026"/>
          <a:stretch>
            <a:fillRect/>
          </a:stretch>
        </p:blipFill>
        <p:spPr bwMode="auto">
          <a:xfrm>
            <a:off x="20794401" y="96253"/>
            <a:ext cx="3342536" cy="1182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3496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xZ2BLn4CoJU2Z4Dp7NHmk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Z2BLn4CoJU2Z4Dp7NHmk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xZ2BLn4CoJU2Z4Dp7NHmkw"/>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Public Health Responsibilities" ma:contentTypeID="0x0101004E1B537BC2B2AD43A5AF5311D732D3AAC900BA920ED136885C4389F651C5F90EB937" ma:contentTypeVersion="171" ma:contentTypeDescription="" ma:contentTypeScope="" ma:versionID="94a5b34a19e208da5857b02e24d3e85d">
  <xsd:schema xmlns:xsd="http://www.w3.org/2001/XMLSchema" xmlns:xs="http://www.w3.org/2001/XMLSchema" xmlns:p="http://schemas.microsoft.com/office/2006/metadata/properties" xmlns:ns1="http://schemas.microsoft.com/sharepoint/v3" xmlns:ns2="c5dbf80e-f509-45f6-9fe5-406e3eefabbb" xmlns:ns3="74c118c0-36e9-4872-8fe9-71365e16ad0c" targetNamespace="http://schemas.microsoft.com/office/2006/metadata/properties" ma:root="true" ma:fieldsID="e7a68adcd2ef0ecab75158ec5d90dede" ns1:_="" ns2:_="" ns3:_="">
    <xsd:import namespace="http://schemas.microsoft.com/sharepoint/v3"/>
    <xsd:import namespace="c5dbf80e-f509-45f6-9fe5-406e3eefabbb"/>
    <xsd:import namespace="74c118c0-36e9-4872-8fe9-71365e16ad0c"/>
    <xsd:element name="properties">
      <xsd:complexType>
        <xsd:sequence>
          <xsd:element name="documentManagement">
            <xsd:complexType>
              <xsd:all>
                <xsd:element ref="ns2:hc632fe273cb498aa970207d30c3b1d8" minOccurs="0"/>
                <xsd:element ref="ns2:TaxCatchAll" minOccurs="0"/>
                <xsd:element ref="ns2:TaxCatchAllLabel" minOccurs="0"/>
                <xsd:element ref="ns2:Item_x0020_ID" minOccurs="0"/>
                <xsd:element ref="ns2:Active_x0020_Document" minOccurs="0"/>
                <xsd:element ref="ns1:_dlc_ExpireDateSaved" minOccurs="0"/>
                <xsd:element ref="ns1:_dlc_ExpireDate" minOccurs="0"/>
                <xsd:element ref="ns2:b2864c54fed344dbbc6ce8a962bf1e67"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4" nillable="true" ma:displayName="Original Expiration Date" ma:hidden="true" ma:internalName="_dlc_ExpireDateSaved" ma:readOnly="true">
      <xsd:simpleType>
        <xsd:restriction base="dms:DateTime"/>
      </xsd:simpleType>
    </xsd:element>
    <xsd:element name="_dlc_ExpireDate" ma:index="15" nillable="true" ma:displayName="Expiration Date" ma:hidden="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5dbf80e-f509-45f6-9fe5-406e3eefabbb" elementFormDefault="qualified">
    <xsd:import namespace="http://schemas.microsoft.com/office/2006/documentManagement/types"/>
    <xsd:import namespace="http://schemas.microsoft.com/office/infopath/2007/PartnerControls"/>
    <xsd:element name="hc632fe273cb498aa970207d30c3b1d8" ma:index="8" nillable="true" ma:taxonomy="true" ma:internalName="hc632fe273cb498aa970207d30c3b1d8" ma:taxonomyFieldName="Document_x0020_Type" ma:displayName="Document Type" ma:indexed="true" ma:default="" ma:fieldId="{1c632fe2-73cb-498a-a970-207d30c3b1d8}" ma:sspId="3c5dbf34-c73a-430c-9290-9174ad787734" ma:termSetId="b599ea14-30b5-458d-8ef2-998774c2af30"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ee5ba6e0-3de8-49ba-a06e-30242306454e}" ma:internalName="TaxCatchAll" ma:showField="CatchAllData" ma:web="74c118c0-36e9-4872-8fe9-71365e16ad0c">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ee5ba6e0-3de8-49ba-a06e-30242306454e}" ma:internalName="TaxCatchAllLabel" ma:readOnly="true" ma:showField="CatchAllDataLabel" ma:web="74c118c0-36e9-4872-8fe9-71365e16ad0c">
      <xsd:complexType>
        <xsd:complexContent>
          <xsd:extension base="dms:MultiChoiceLookup">
            <xsd:sequence>
              <xsd:element name="Value" type="dms:Lookup" maxOccurs="unbounded" minOccurs="0" nillable="true"/>
            </xsd:sequence>
          </xsd:extension>
        </xsd:complexContent>
      </xsd:complexType>
    </xsd:element>
    <xsd:element name="Item_x0020_ID" ma:index="12" nillable="true" ma:displayName="Item ID" ma:internalName="Item_x0020_ID">
      <xsd:simpleType>
        <xsd:restriction base="dms:Text">
          <xsd:maxLength value="255"/>
        </xsd:restriction>
      </xsd:simpleType>
    </xsd:element>
    <xsd:element name="Active_x0020_Document" ma:index="13" nillable="true" ma:displayName="Active Document" ma:default="1" ma:internalName="Active_x0020_Document">
      <xsd:simpleType>
        <xsd:restriction base="dms:Boolean"/>
      </xsd:simpleType>
    </xsd:element>
    <xsd:element name="b2864c54fed344dbbc6ce8a962bf1e67" ma:index="16" ma:taxonomy="true" ma:internalName="b2864c54fed344dbbc6ce8a962bf1e67" ma:taxonomyFieldName="Public_x0020_Health_x0020_Responsibilities" ma:displayName="Public Health Responsibilities" ma:indexed="true" ma:readOnly="false" ma:default="" ma:fieldId="{b2864c54-fed3-44db-bc6c-e8a962bf1e67}" ma:sspId="3c5dbf34-c73a-430c-9290-9174ad787734" ma:termSetId="e114de48-3213-47e2-96b0-0444c1bf140e"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4c118c0-36e9-4872-8fe9-71365e16ad0c" elementFormDefault="qualified">
    <xsd:import namespace="http://schemas.microsoft.com/office/2006/documentManagement/types"/>
    <xsd:import namespace="http://schemas.microsoft.com/office/infopath/2007/PartnerControls"/>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c5dbf34-c73a-430c-9290-9174ad787734" ContentTypeId="0x0101004E1B537BC2B2AD43A5AF5311D732D3AAC9" PreviousValue="true"/>
</file>

<file path=customXml/item3.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Version=16.0.0.0, Culture=neutral, PublicKeyToken=71e9bce111e9429c</Assembly>
    <Class>Microsoft.Office.RecordsManagement.Internal.UpdateExpireDate</Class>
    <Data/>
    <Filter/>
  </Receiver>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Item_x0020_ID xmlns="c5dbf80e-f509-45f6-9fe5-406e3eefabbb" xsi:nil="true"/>
    <Active_x0020_Document xmlns="c5dbf80e-f509-45f6-9fe5-406e3eefabbb">true</Active_x0020_Document>
    <TaxCatchAll xmlns="c5dbf80e-f509-45f6-9fe5-406e3eefabbb">
      <Value>88</Value>
    </TaxCatchAll>
    <b2864c54fed344dbbc6ce8a962bf1e67 xmlns="c5dbf80e-f509-45f6-9fe5-406e3eefabbb">
      <Terms xmlns="http://schemas.microsoft.com/office/infopath/2007/PartnerControls">
        <TermInfo xmlns="http://schemas.microsoft.com/office/infopath/2007/PartnerControls">
          <TermName xmlns="http://schemas.microsoft.com/office/infopath/2007/PartnerControls">NHS Health Checks</TermName>
          <TermId xmlns="http://schemas.microsoft.com/office/infopath/2007/PartnerControls">5061d37a-8296-4c16-b824-29366e61a7ea</TermId>
        </TermInfo>
      </Terms>
    </b2864c54fed344dbbc6ce8a962bf1e67>
    <hc632fe273cb498aa970207d30c3b1d8 xmlns="c5dbf80e-f509-45f6-9fe5-406e3eefabbb">
      <Terms xmlns="http://schemas.microsoft.com/office/infopath/2007/PartnerControls"/>
    </hc632fe273cb498aa970207d30c3b1d8>
    <_dlc_DocId xmlns="74c118c0-36e9-4872-8fe9-71365e16ad0c">PHDOCID-1889753699-30698</_dlc_DocId>
    <_dlc_DocIdUrl xmlns="74c118c0-36e9-4872-8fe9-71365e16ad0c">
      <Url>https://hants.sharepoint.com/sites/PH/PHR/_layouts/15/DocIdRedir.aspx?ID=PHDOCID-1889753699-30698</Url>
      <Description>PHDOCID-1889753699-30698</Description>
    </_dlc_DocIdUrl>
  </documentManagement>
</p:properties>
</file>

<file path=customXml/itemProps1.xml><?xml version="1.0" encoding="utf-8"?>
<ds:datastoreItem xmlns:ds="http://schemas.openxmlformats.org/officeDocument/2006/customXml" ds:itemID="{6AC28806-F812-46AB-AB7E-99551B225A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5dbf80e-f509-45f6-9fe5-406e3eefabbb"/>
    <ds:schemaRef ds:uri="74c118c0-36e9-4872-8fe9-71365e16ad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EBF2E8C-B9BE-4367-A540-89A07D1DFF62}">
  <ds:schemaRefs>
    <ds:schemaRef ds:uri="Microsoft.SharePoint.Taxonomy.ContentTypeSync"/>
  </ds:schemaRefs>
</ds:datastoreItem>
</file>

<file path=customXml/itemProps3.xml><?xml version="1.0" encoding="utf-8"?>
<ds:datastoreItem xmlns:ds="http://schemas.openxmlformats.org/officeDocument/2006/customXml" ds:itemID="{F58C8245-0295-46BD-8762-4CAE018C9268}">
  <ds:schemaRefs>
    <ds:schemaRef ds:uri="http://schemas.microsoft.com/sharepoint/events"/>
  </ds:schemaRefs>
</ds:datastoreItem>
</file>

<file path=customXml/itemProps4.xml><?xml version="1.0" encoding="utf-8"?>
<ds:datastoreItem xmlns:ds="http://schemas.openxmlformats.org/officeDocument/2006/customXml" ds:itemID="{EBFF84BD-26D5-4A99-9B26-978F4419C26D}">
  <ds:schemaRefs>
    <ds:schemaRef ds:uri="http://schemas.microsoft.com/sharepoint/v3/contenttype/forms"/>
  </ds:schemaRefs>
</ds:datastoreItem>
</file>

<file path=customXml/itemProps5.xml><?xml version="1.0" encoding="utf-8"?>
<ds:datastoreItem xmlns:ds="http://schemas.openxmlformats.org/officeDocument/2006/customXml" ds:itemID="{24BF68F6-C2AA-4D70-9C76-3D5C7A1F4EA1}">
  <ds:schemaRefs>
    <ds:schemaRef ds:uri="http://purl.org/dc/terms/"/>
    <ds:schemaRef ds:uri="74c118c0-36e9-4872-8fe9-71365e16ad0c"/>
    <ds:schemaRef ds:uri="c5dbf80e-f509-45f6-9fe5-406e3eefabbb"/>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15916</TotalTime>
  <Words>997</Words>
  <Application>Microsoft Office PowerPoint</Application>
  <PresentationFormat>Custom</PresentationFormat>
  <Paragraphs>89</Paragraphs>
  <Slides>3</Slides>
  <Notes>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11" baseType="lpstr">
      <vt:lpstr>Aptos</vt:lpstr>
      <vt:lpstr>Aptos Display</vt:lpstr>
      <vt:lpstr>Arial</vt:lpstr>
      <vt:lpstr>Calibri Light</vt:lpstr>
      <vt:lpstr>Trebuchet MS</vt:lpstr>
      <vt:lpstr>Wingdings</vt:lpstr>
      <vt:lpstr>Office Theme</vt:lpstr>
      <vt:lpstr>think-cell Slide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CLAYDON, Donna (NHS HAMPSHIRE AND ISLE OF WIGHT ICB - D9Y0V)</dc:creator>
  <cp:lastModifiedBy>Wallace, Sarah</cp:lastModifiedBy>
  <cp:revision>4</cp:revision>
  <dcterms:created xsi:type="dcterms:W3CDTF">2025-05-08T13:26:28Z</dcterms:created>
  <dcterms:modified xsi:type="dcterms:W3CDTF">2025-11-12T17:17:18Z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0x0101004E1B537BC2B2AD43A5AF5311D732D3AAC900BA920ED136885C4389F651C5F90EB937</vt:lpwstr>
  </property>
  <property fmtid="{D5CDD505-2E9C-101B-9397-08002B2CF9AE}" pid="3" name="Document_x0020_Type">
    <vt:lpwstr/>
  </property>
  <property fmtid="{D5CDD505-2E9C-101B-9397-08002B2CF9AE}" pid="4" name="Public_x0020_Health_x0020_Responsibilities">
    <vt:lpwstr>88;#NHS Health Checks|5061d37a-8296-4c16-b824-29366e61a7ea</vt:lpwstr>
  </property>
  <property fmtid="{D5CDD505-2E9C-101B-9397-08002B2CF9AE}" pid="5" name="Document Type">
    <vt:lpwstr/>
  </property>
  <property fmtid="{D5CDD505-2E9C-101B-9397-08002B2CF9AE}" pid="6" name="Public Health Responsibilities">
    <vt:lpwstr>88;#NHS Health Checks|5061d37a-8296-4c16-b824-29366e61a7ea</vt:lpwstr>
  </property>
  <property fmtid="{D5CDD505-2E9C-101B-9397-08002B2CF9AE}" pid="7" name="_dlc_policyId">
    <vt:lpwstr/>
  </property>
  <property fmtid="{D5CDD505-2E9C-101B-9397-08002B2CF9AE}" pid="8" name="ItemRetentionFormula">
    <vt:lpwstr/>
  </property>
  <property fmtid="{D5CDD505-2E9C-101B-9397-08002B2CF9AE}" pid="9" name="_dlc_DocIdItemGuid">
    <vt:lpwstr>1163b8f2-16c3-4315-a2a8-1a855556c5ff</vt:lpwstr>
  </property>
</Properties>
</file>