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5" r:id="rId5"/>
  </p:sldMasterIdLst>
  <p:notesMasterIdLst>
    <p:notesMasterId r:id="rId2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4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A62A38-1E03-4719-B4D5-8A6E1ED1ADEF}" v="2" dt="2025-08-19T13:55:48.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er, Mark" userId="9bf6b16b-8953-4399-a94a-4047999d1853" providerId="ADAL" clId="{68A62A38-1E03-4719-B4D5-8A6E1ED1ADEF}"/>
    <pc:docChg chg="modSld">
      <pc:chgData name="Dyer, Mark" userId="9bf6b16b-8953-4399-a94a-4047999d1853" providerId="ADAL" clId="{68A62A38-1E03-4719-B4D5-8A6E1ED1ADEF}" dt="2025-08-19T13:55:48.838" v="1" actId="1076"/>
      <pc:docMkLst>
        <pc:docMk/>
      </pc:docMkLst>
      <pc:sldChg chg="modSp">
        <pc:chgData name="Dyer, Mark" userId="9bf6b16b-8953-4399-a94a-4047999d1853" providerId="ADAL" clId="{68A62A38-1E03-4719-B4D5-8A6E1ED1ADEF}" dt="2025-08-19T13:55:48.838" v="1" actId="1076"/>
        <pc:sldMkLst>
          <pc:docMk/>
          <pc:sldMk cId="4207977522" sldId="261"/>
        </pc:sldMkLst>
        <pc:picChg chg="mod">
          <ac:chgData name="Dyer, Mark" userId="9bf6b16b-8953-4399-a94a-4047999d1853" providerId="ADAL" clId="{68A62A38-1E03-4719-B4D5-8A6E1ED1ADEF}" dt="2025-08-19T13:55:48.838" v="1" actId="1076"/>
          <ac:picMkLst>
            <pc:docMk/>
            <pc:sldMk cId="4207977522" sldId="261"/>
            <ac:picMk id="1026" creationId="{BEDCA19D-1930-4C89-3CED-85716D9053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EE640-8E0E-4397-8C65-1D6C24845F43}" type="datetimeFigureOut">
              <a:rPr lang="en-GB" smtClean="0"/>
              <a:t>19/08/2025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DF1C6-7823-4C4C-BE1F-93CE7CC05A0E}" type="slidenum">
              <a:rPr lang="en-GB" smtClean="0"/>
              <a:t>‹#›</a:t>
            </a:fld>
            <a:endParaRPr lang="en-GB"/>
          </a:p>
        </p:txBody>
      </p:sp>
    </p:spTree>
    <p:extLst>
      <p:ext uri="{BB962C8B-B14F-4D97-AF65-F5344CB8AC3E}">
        <p14:creationId xmlns:p14="http://schemas.microsoft.com/office/powerpoint/2010/main" val="80463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2DF1C6-7823-4C4C-BE1F-93CE7CC05A0E}" type="slidenum">
              <a:rPr lang="en-GB" smtClean="0"/>
              <a:t>8</a:t>
            </a:fld>
            <a:endParaRPr lang="en-GB"/>
          </a:p>
        </p:txBody>
      </p:sp>
    </p:spTree>
    <p:extLst>
      <p:ext uri="{BB962C8B-B14F-4D97-AF65-F5344CB8AC3E}">
        <p14:creationId xmlns:p14="http://schemas.microsoft.com/office/powerpoint/2010/main" val="3609385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920019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0984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7253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5299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27503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92714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a:p>
        </p:txBody>
      </p:sp>
    </p:spTree>
    <p:extLst>
      <p:ext uri="{BB962C8B-B14F-4D97-AF65-F5344CB8AC3E}">
        <p14:creationId xmlns:p14="http://schemas.microsoft.com/office/powerpoint/2010/main" val="1923569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5272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6082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5810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a:p>
        </p:txBody>
      </p:sp>
    </p:spTree>
    <p:extLst>
      <p:ext uri="{BB962C8B-B14F-4D97-AF65-F5344CB8AC3E}">
        <p14:creationId xmlns:p14="http://schemas.microsoft.com/office/powerpoint/2010/main" val="40338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185450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9460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78403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a:p>
        </p:txBody>
      </p:sp>
    </p:spTree>
    <p:extLst>
      <p:ext uri="{BB962C8B-B14F-4D97-AF65-F5344CB8AC3E}">
        <p14:creationId xmlns:p14="http://schemas.microsoft.com/office/powerpoint/2010/main" val="126809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76625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8/19/2025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834214243"/>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hants.gov.uk/hampshire-services/pensions/local-government/current-members/pensions-and-ta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pensions@hants.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ypensionportal.hants.gov.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1B8E7-003B-4350-8210-25B4A5F6F0E7}"/>
              </a:ext>
            </a:extLst>
          </p:cNvPr>
          <p:cNvSpPr>
            <a:spLocks noGrp="1"/>
          </p:cNvSpPr>
          <p:nvPr>
            <p:ph type="ctrTitle"/>
          </p:nvPr>
        </p:nvSpPr>
        <p:spPr>
          <a:xfrm>
            <a:off x="1779210" y="2088849"/>
            <a:ext cx="7766936" cy="1646302"/>
          </a:xfrm>
        </p:spPr>
        <p:txBody>
          <a:bodyPr/>
          <a:lstStyle/>
          <a:p>
            <a:pPr algn="ctr"/>
            <a:r>
              <a:rPr lang="en-GB"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Pension – Your Future</a:t>
            </a:r>
          </a:p>
        </p:txBody>
      </p:sp>
      <p:sp>
        <p:nvSpPr>
          <p:cNvPr id="3" name="Subtitle 2">
            <a:extLst>
              <a:ext uri="{FF2B5EF4-FFF2-40B4-BE49-F238E27FC236}">
                <a16:creationId xmlns:a16="http://schemas.microsoft.com/office/drawing/2014/main" id="{BE12BBD3-B656-4507-970C-695B2F61458F}"/>
              </a:ext>
            </a:extLst>
          </p:cNvPr>
          <p:cNvSpPr>
            <a:spLocks noGrp="1"/>
          </p:cNvSpPr>
          <p:nvPr>
            <p:ph type="subTitle" idx="1"/>
          </p:nvPr>
        </p:nvSpPr>
        <p:spPr>
          <a:xfrm>
            <a:off x="1779210" y="3985523"/>
            <a:ext cx="7766935" cy="1096899"/>
          </a:xfrm>
        </p:spPr>
        <p:txBody>
          <a:bodyPr>
            <a:normAutofit fontScale="92500" lnSpcReduction="20000"/>
          </a:bodyPr>
          <a:lstStyle/>
          <a:p>
            <a:pPr algn="ctr"/>
            <a:r>
              <a:rPr lang="en-GB" sz="2200" dirty="0">
                <a:latin typeface="Tahoma" panose="020B0604030504040204" pitchFamily="34" charset="0"/>
                <a:ea typeface="Tahoma" panose="020B0604030504040204" pitchFamily="34" charset="0"/>
                <a:cs typeface="Tahoma" panose="020B0604030504040204" pitchFamily="34" charset="0"/>
              </a:rPr>
              <a:t>Your LGPS Annual Benefit Statement explained – active members</a:t>
            </a:r>
          </a:p>
          <a:p>
            <a:pPr algn="ctr"/>
            <a:r>
              <a:rPr lang="en-GB" sz="2200" dirty="0">
                <a:latin typeface="Tahoma" panose="020B0604030504040204" pitchFamily="34" charset="0"/>
                <a:ea typeface="Tahoma" panose="020B0604030504040204" pitchFamily="34" charset="0"/>
                <a:cs typeface="Tahoma" panose="020B0604030504040204" pitchFamily="34" charset="0"/>
              </a:rPr>
              <a:t>Hampshire Pension Services</a:t>
            </a:r>
          </a:p>
          <a:p>
            <a:pPr algn="ctr"/>
            <a:r>
              <a:rPr lang="en-GB" sz="2200" dirty="0">
                <a:latin typeface="Tahoma" panose="020B0604030504040204" pitchFamily="34" charset="0"/>
                <a:ea typeface="Tahoma" panose="020B0604030504040204" pitchFamily="34" charset="0"/>
                <a:cs typeface="Tahoma" panose="020B0604030504040204" pitchFamily="34" charset="0"/>
              </a:rPr>
              <a:t>August 2025</a:t>
            </a:r>
          </a:p>
          <a:p>
            <a:pPr algn="ctr"/>
            <a:endParaRPr lang="en-GB" b="1" dirty="0"/>
          </a:p>
        </p:txBody>
      </p:sp>
    </p:spTree>
    <p:extLst>
      <p:ext uri="{BB962C8B-B14F-4D97-AF65-F5344CB8AC3E}">
        <p14:creationId xmlns:p14="http://schemas.microsoft.com/office/powerpoint/2010/main" val="850919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CDDF0-9C2B-4B7B-9813-54C989A15038}"/>
              </a:ext>
            </a:extLst>
          </p:cNvPr>
          <p:cNvSpPr>
            <a:spLocks noGrp="1"/>
          </p:cNvSpPr>
          <p:nvPr>
            <p:ph type="title"/>
          </p:nvPr>
        </p:nvSpPr>
        <p:spPr/>
        <p:txBody>
          <a:bodyPr>
            <a:normAutofit fontScale="90000"/>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3 – Death Grant Expression of Wish</a:t>
            </a:r>
          </a:p>
        </p:txBody>
      </p:sp>
      <p:sp>
        <p:nvSpPr>
          <p:cNvPr id="3" name="Content Placeholder 2">
            <a:extLst>
              <a:ext uri="{FF2B5EF4-FFF2-40B4-BE49-F238E27FC236}">
                <a16:creationId xmlns:a16="http://schemas.microsoft.com/office/drawing/2014/main" id="{3ADDFD99-8093-4ACE-A7F4-02E0079ED2CA}"/>
              </a:ext>
            </a:extLst>
          </p:cNvPr>
          <p:cNvSpPr>
            <a:spLocks noGrp="1"/>
          </p:cNvSpPr>
          <p:nvPr>
            <p:ph idx="1"/>
          </p:nvPr>
        </p:nvSpPr>
        <p:spPr/>
        <p:txBody>
          <a:bodyPr>
            <a:normAutofit/>
          </a:bodyPr>
          <a:lstStyle/>
          <a:p>
            <a:pPr marL="342900" lvl="0" indent="-342900">
              <a:spcAft>
                <a:spcPts val="0"/>
              </a:spcAft>
              <a:buFont typeface="Wingdings 3" panose="05040102010807070707" pitchFamily="18" charset="2"/>
              <a:buChar char=""/>
              <a:tabLst>
                <a:tab pos="457200" algn="l"/>
              </a:tabLst>
            </a:pPr>
            <a:r>
              <a:rPr lang="en-GB"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Pension Fund has absolute discretion over who receives your death grant lump sum. </a:t>
            </a:r>
          </a:p>
          <a:p>
            <a:pPr marL="342900" lvl="0" indent="-342900">
              <a:spcAft>
                <a:spcPts val="0"/>
              </a:spcAft>
              <a:buFont typeface="Wingdings 3" panose="05040102010807070707" pitchFamily="18" charset="2"/>
              <a:buChar char=""/>
              <a:tabLst>
                <a:tab pos="457200" algn="l"/>
              </a:tabLst>
            </a:pPr>
            <a:r>
              <a:rPr lang="en-GB" sz="2000" dirty="0">
                <a:solidFill>
                  <a:schemeClr val="tx1"/>
                </a:solidFill>
                <a:effectLst/>
                <a:latin typeface="Tahoma" panose="020B0604030504040204" pitchFamily="34" charset="0"/>
                <a:ea typeface="Tahoma" panose="020B0604030504040204" pitchFamily="34" charset="0"/>
                <a:cs typeface="Tahoma" panose="020B0604030504040204" pitchFamily="34" charset="0"/>
              </a:rPr>
              <a:t>If we hold an Expression of Wish from you saying who you would like this paid to, the Pension Fund will take this into consideration when making their decision. </a:t>
            </a:r>
          </a:p>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It is important to complete your Expression of Wish and to keep this updated if your circumstances change.</a:t>
            </a:r>
          </a:p>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You can </a:t>
            </a:r>
            <a:r>
              <a:rPr lang="en-GB" sz="2000" dirty="0">
                <a:effectLst/>
                <a:latin typeface="Tahoma" panose="020B0604030504040204" pitchFamily="34" charset="0"/>
                <a:ea typeface="Tahoma" panose="020B0604030504040204" pitchFamily="34" charset="0"/>
                <a:cs typeface="Tahoma" panose="020B0604030504040204" pitchFamily="34" charset="0"/>
              </a:rPr>
              <a:t>complete, update or view your Expression of Wish through our Member Portal. </a:t>
            </a:r>
            <a:endParaRPr lang="en-GB"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190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0DA5-854F-4516-84B5-100707D49955}"/>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4 – Final Salary</a:t>
            </a:r>
          </a:p>
        </p:txBody>
      </p:sp>
      <p:sp>
        <p:nvSpPr>
          <p:cNvPr id="3" name="Content Placeholder 2">
            <a:extLst>
              <a:ext uri="{FF2B5EF4-FFF2-40B4-BE49-F238E27FC236}">
                <a16:creationId xmlns:a16="http://schemas.microsoft.com/office/drawing/2014/main" id="{18C529DF-20B0-4956-98A5-F1A07F9BC7E5}"/>
              </a:ext>
            </a:extLst>
          </p:cNvPr>
          <p:cNvSpPr>
            <a:spLocks noGrp="1"/>
          </p:cNvSpPr>
          <p:nvPr>
            <p:ph idx="1"/>
          </p:nvPr>
        </p:nvSpPr>
        <p:spPr>
          <a:xfrm>
            <a:off x="677334" y="2160589"/>
            <a:ext cx="8596668" cy="4087811"/>
          </a:xfrm>
        </p:spPr>
        <p:txBody>
          <a:bodyPr>
            <a:normAutofit fontScale="92500" lnSpcReduction="10000"/>
          </a:bodyPr>
          <a:lstStyle/>
          <a:p>
            <a:pPr>
              <a:buSzPct val="90000"/>
            </a:pPr>
            <a:r>
              <a:rPr lang="en-GB" dirty="0">
                <a:latin typeface="Tahoma" panose="020B0604030504040204" pitchFamily="34" charset="0"/>
                <a:ea typeface="Tahoma" panose="020B0604030504040204" pitchFamily="34" charset="0"/>
                <a:cs typeface="Tahoma" panose="020B0604030504040204" pitchFamily="34" charset="0"/>
              </a:rPr>
              <a:t>This section shows more detail on how your benefits up to 31 March 2025 have been calculated. </a:t>
            </a:r>
          </a:p>
          <a:p>
            <a:pPr>
              <a:buSzPct val="90000"/>
            </a:pPr>
            <a:r>
              <a:rPr lang="en-GB" dirty="0">
                <a:latin typeface="Tahoma" panose="020B0604030504040204" pitchFamily="34" charset="0"/>
                <a:ea typeface="Tahoma" panose="020B0604030504040204" pitchFamily="34" charset="0"/>
                <a:cs typeface="Tahoma" panose="020B0604030504040204" pitchFamily="34" charset="0"/>
              </a:rPr>
              <a:t>There are different ways we calculate your pension depending on how long you have been in the scheme. </a:t>
            </a:r>
          </a:p>
          <a:p>
            <a:pPr>
              <a:buSzPct val="90000"/>
            </a:pPr>
            <a:r>
              <a:rPr lang="en-GB" dirty="0">
                <a:latin typeface="Tahoma" panose="020B0604030504040204" pitchFamily="34" charset="0"/>
                <a:ea typeface="Tahoma" panose="020B0604030504040204" pitchFamily="34" charset="0"/>
                <a:cs typeface="Tahoma" panose="020B0604030504040204" pitchFamily="34" charset="0"/>
              </a:rPr>
              <a:t>If you were a member before 31 March 2008, the calculation for this period is based on:</a:t>
            </a:r>
            <a:br>
              <a:rPr lang="en-GB" dirty="0">
                <a:latin typeface="Tahoma" panose="020B0604030504040204" pitchFamily="34" charset="0"/>
                <a:ea typeface="Tahoma" panose="020B0604030504040204" pitchFamily="34" charset="0"/>
                <a:cs typeface="Tahoma" panose="020B0604030504040204" pitchFamily="34" charset="0"/>
              </a:rPr>
            </a:b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Membership up to 31 March 2008 x Final Salary x 1/80</a:t>
            </a:r>
          </a:p>
          <a:p>
            <a:pPr>
              <a:buSzPct val="90000"/>
            </a:pPr>
            <a:r>
              <a:rPr lang="en-GB" dirty="0">
                <a:latin typeface="Tahoma" panose="020B0604030504040204" pitchFamily="34" charset="0"/>
                <a:ea typeface="Tahoma" panose="020B0604030504040204" pitchFamily="34" charset="0"/>
                <a:cs typeface="Tahoma" panose="020B0604030504040204" pitchFamily="34" charset="0"/>
              </a:rPr>
              <a:t>If you were a member between 1 April 2008 and 31 March 2014, the calculation for this period is based on:</a:t>
            </a:r>
            <a:br>
              <a:rPr lang="en-GB" dirty="0">
                <a:latin typeface="Tahoma" panose="020B0604030504040204" pitchFamily="34" charset="0"/>
                <a:ea typeface="Tahoma" panose="020B0604030504040204" pitchFamily="34" charset="0"/>
                <a:cs typeface="Tahoma" panose="020B0604030504040204" pitchFamily="34" charset="0"/>
              </a:rPr>
            </a:b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Membership from 1 April 2008 to 31 March 2014 x Final Salary x 1/60</a:t>
            </a:r>
          </a:p>
          <a:p>
            <a:pPr>
              <a:buSzPct val="90000"/>
            </a:pP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Scheme membership</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 if you were part-time then your service was adjusted based on the hours you worked</a:t>
            </a:r>
          </a:p>
          <a:p>
            <a:pPr>
              <a:buSzPct val="90000"/>
            </a:pP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Final Salary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your average pensionable pay (based on full-time salary) in the 365 days up to 31 March 2025</a:t>
            </a:r>
            <a:endParaRPr lang="en-GB"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3425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8755-F48B-4221-A1A3-880C2F21D4B9}"/>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4 - CARE</a:t>
            </a:r>
          </a:p>
        </p:txBody>
      </p:sp>
      <p:sp>
        <p:nvSpPr>
          <p:cNvPr id="3" name="Content Placeholder 2">
            <a:extLst>
              <a:ext uri="{FF2B5EF4-FFF2-40B4-BE49-F238E27FC236}">
                <a16:creationId xmlns:a16="http://schemas.microsoft.com/office/drawing/2014/main" id="{0F609242-E840-4C2A-AFFA-BC86CD938A87}"/>
              </a:ext>
            </a:extLst>
          </p:cNvPr>
          <p:cNvSpPr>
            <a:spLocks noGrp="1"/>
          </p:cNvSpPr>
          <p:nvPr>
            <p:ph idx="1"/>
          </p:nvPr>
        </p:nvSpPr>
        <p:spPr>
          <a:xfrm>
            <a:off x="677333" y="2160589"/>
            <a:ext cx="9013077" cy="4202111"/>
          </a:xfrm>
        </p:spPr>
        <p:txBody>
          <a:bodyPr>
            <a:normAutofit lnSpcReduction="10000"/>
          </a:bodyPr>
          <a:lstStyle/>
          <a:p>
            <a:pPr>
              <a:buSzPct val="90000"/>
            </a:pPr>
            <a:r>
              <a:rPr lang="en-GB" dirty="0">
                <a:latin typeface="Tahoma" panose="020B0604030504040204" pitchFamily="34" charset="0"/>
                <a:ea typeface="Tahoma" panose="020B0604030504040204" pitchFamily="34" charset="0"/>
                <a:cs typeface="Tahoma" panose="020B0604030504040204" pitchFamily="34" charset="0"/>
              </a:rPr>
              <a:t>From 1 April 2014, pension is built up each year. The calculation for this period is </a:t>
            </a:r>
            <a:br>
              <a:rPr lang="en-GB" dirty="0">
                <a:latin typeface="Tahoma" panose="020B0604030504040204" pitchFamily="34" charset="0"/>
                <a:ea typeface="Tahoma" panose="020B0604030504040204" pitchFamily="34" charset="0"/>
                <a:cs typeface="Tahoma" panose="020B0604030504040204" pitchFamily="34" charset="0"/>
              </a:rPr>
            </a:b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Actual pay x 1/49</a:t>
            </a:r>
          </a:p>
          <a:p>
            <a:pPr>
              <a:buSzPct val="90000"/>
            </a:pPr>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Actual pay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your actual pensionable pay for the year (the amount of pay you earnt that you paid pension contributions on).</a:t>
            </a:r>
          </a:p>
          <a:p>
            <a:pPr>
              <a:buSzPct val="90000"/>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It is important that you check this each year to make sure the pay we have used is correct. </a:t>
            </a:r>
          </a:p>
          <a:p>
            <a:pPr>
              <a:buSzPct val="90000"/>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If you do not agree with the amount of pay used, </a:t>
            </a:r>
            <a:r>
              <a:rPr lang="en-GB" b="1" dirty="0">
                <a:solidFill>
                  <a:schemeClr val="tx1"/>
                </a:solidFill>
                <a:latin typeface="Tahoma" panose="020B0604030504040204" pitchFamily="34" charset="0"/>
                <a:ea typeface="Tahoma" panose="020B0604030504040204" pitchFamily="34" charset="0"/>
                <a:cs typeface="Tahoma" panose="020B0604030504040204" pitchFamily="34" charset="0"/>
              </a:rPr>
              <a:t>contact your employer.</a:t>
            </a:r>
          </a:p>
          <a:p>
            <a:pPr>
              <a:buSzPct val="90000"/>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If the amount is incorrect, they will need to provide us with a new pay figure so we can recalculate your pension for the year. </a:t>
            </a:r>
          </a:p>
          <a:p>
            <a:pPr>
              <a:buSzPct val="90000"/>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Your employer may not be able to review your past pay figures when you retire, so it is important you check this each year. </a:t>
            </a:r>
          </a:p>
          <a:p>
            <a:pPr marL="342900" lvl="0" indent="-342900">
              <a:spcAft>
                <a:spcPts val="0"/>
              </a:spcAft>
              <a:buFont typeface="Wingdings 3" panose="05040102010807070707" pitchFamily="18" charset="2"/>
              <a:buChar char=""/>
              <a:tabLst>
                <a:tab pos="457200" algn="l"/>
              </a:tabLst>
            </a:pPr>
            <a:r>
              <a:rPr lang="en-GB" sz="1800" dirty="0">
                <a:effectLst/>
                <a:latin typeface="Tahoma" panose="020B0604030504040204" pitchFamily="34" charset="0"/>
                <a:ea typeface="Tahoma" panose="020B0604030504040204" pitchFamily="34" charset="0"/>
                <a:cs typeface="Tahoma" panose="020B0604030504040204" pitchFamily="34" charset="0"/>
              </a:rPr>
              <a:t>You can also view how your CARE pension is building up each year by using our Member Portal. </a:t>
            </a:r>
          </a:p>
        </p:txBody>
      </p:sp>
    </p:spTree>
    <p:extLst>
      <p:ext uri="{BB962C8B-B14F-4D97-AF65-F5344CB8AC3E}">
        <p14:creationId xmlns:p14="http://schemas.microsoft.com/office/powerpoint/2010/main" val="3068044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95D3A-146D-4772-9E80-1236DEEB978F}"/>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5 – Lifetime Allowance</a:t>
            </a:r>
          </a:p>
        </p:txBody>
      </p:sp>
      <p:sp>
        <p:nvSpPr>
          <p:cNvPr id="3" name="Content Placeholder 2">
            <a:extLst>
              <a:ext uri="{FF2B5EF4-FFF2-40B4-BE49-F238E27FC236}">
                <a16:creationId xmlns:a16="http://schemas.microsoft.com/office/drawing/2014/main" id="{01FE8AAA-FDA6-4CF5-BDE2-464C8F348503}"/>
              </a:ext>
            </a:extLst>
          </p:cNvPr>
          <p:cNvSpPr>
            <a:spLocks noGrp="1"/>
          </p:cNvSpPr>
          <p:nvPr>
            <p:ph idx="1"/>
          </p:nvPr>
        </p:nvSpPr>
        <p:spPr/>
        <p:txBody>
          <a:bodyPr>
            <a:normAutofit lnSpcReduction="10000"/>
          </a:bodyPr>
          <a:lstStyle/>
          <a:p>
            <a:pPr marL="342900" lvl="0" indent="-342900">
              <a:buFont typeface="Wingdings 3" panose="05040102010807070707" pitchFamily="18" charset="2"/>
              <a:buChar char=""/>
              <a:tabLst>
                <a:tab pos="457200" algn="l"/>
              </a:tabLst>
            </a:pPr>
            <a:r>
              <a:rPr lang="en-GB" sz="2000" dirty="0">
                <a:effectLst/>
                <a:latin typeface="Tahoma" panose="020B0604030504040204" pitchFamily="34" charset="0"/>
                <a:ea typeface="Tahoma" panose="020B0604030504040204" pitchFamily="34" charset="0"/>
                <a:cs typeface="Tahoma" panose="020B0604030504040204" pitchFamily="34" charset="0"/>
              </a:rPr>
              <a:t>This section tells you how much of your lifetime allowance your current pension has used. </a:t>
            </a:r>
          </a:p>
          <a:p>
            <a:r>
              <a:rPr lang="en-GB" sz="1800"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Lifetime Allowance (LTA) was the amount you could take from all your pension savings without facing a tax charge. The Finance Act 2024 abolished the LTA in full with effect from 6 April 2024. The LTA has been replaced by two new tax allowances. </a:t>
            </a:r>
            <a:r>
              <a:rPr lang="en-GB" sz="1800" dirty="0">
                <a:latin typeface="Tahoma" panose="020B0604030504040204" pitchFamily="34" charset="0"/>
                <a:ea typeface="Tahoma" panose="020B0604030504040204" pitchFamily="34" charset="0"/>
                <a:cs typeface="Tahoma" panose="020B0604030504040204" pitchFamily="34" charset="0"/>
              </a:rPr>
              <a:t>See our website for more information: </a:t>
            </a:r>
            <a:r>
              <a:rPr lang="en-GB" dirty="0">
                <a:hlinkClick r:id="rId2"/>
              </a:rPr>
              <a:t>Pensions and tax | Hampshire County Council (hants.gov.uk)</a:t>
            </a:r>
            <a:endParaRPr lang="en-GB" sz="18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342900" lvl="0" indent="-342900">
              <a:buFont typeface="Wingdings 3" panose="05040102010807070707" pitchFamily="18" charset="2"/>
              <a:buChar char=""/>
              <a:tabLst>
                <a:tab pos="457200" algn="l"/>
              </a:tabLst>
            </a:pPr>
            <a:r>
              <a:rPr lang="en-GB" sz="2000" dirty="0">
                <a:effectLst/>
                <a:latin typeface="Tahoma" panose="020B0604030504040204" pitchFamily="34" charset="0"/>
                <a:ea typeface="Tahoma" panose="020B0604030504040204" pitchFamily="34" charset="0"/>
                <a:cs typeface="Tahoma" panose="020B0604030504040204" pitchFamily="34" charset="0"/>
              </a:rPr>
              <a:t>For most people the amount used will not be anywhere near the HM Revenue and Customs limit. </a:t>
            </a:r>
          </a:p>
          <a:p>
            <a:pPr marL="342900" lvl="0" indent="-342900">
              <a:buFont typeface="Wingdings 3" panose="05040102010807070707" pitchFamily="18" charset="2"/>
              <a:buChar char=""/>
              <a:tabLst>
                <a:tab pos="457200" algn="l"/>
              </a:tabLst>
            </a:pPr>
            <a:r>
              <a:rPr lang="en-GB" sz="2000" dirty="0">
                <a:effectLst/>
                <a:latin typeface="Tahoma" panose="020B0604030504040204" pitchFamily="34" charset="0"/>
                <a:ea typeface="Tahoma" panose="020B0604030504040204" pitchFamily="34" charset="0"/>
                <a:cs typeface="Tahoma" panose="020B0604030504040204" pitchFamily="34" charset="0"/>
              </a:rPr>
              <a:t>Some people will be getting near the limit and may wish to take independent financial advice about their options. </a:t>
            </a:r>
          </a:p>
          <a:p>
            <a:pPr marL="342900" lvl="0" indent="-342900">
              <a:buFont typeface="Wingdings 3" panose="05040102010807070707" pitchFamily="18" charset="2"/>
              <a:buChar char=""/>
              <a:tabLst>
                <a:tab pos="457200" algn="l"/>
              </a:tabLst>
            </a:pPr>
            <a:r>
              <a:rPr lang="en-GB" sz="2000" dirty="0">
                <a:effectLst/>
                <a:latin typeface="Tahoma" panose="020B0604030504040204" pitchFamily="34" charset="0"/>
                <a:ea typeface="Tahoma" panose="020B0604030504040204" pitchFamily="34" charset="0"/>
                <a:cs typeface="Tahoma" panose="020B0604030504040204" pitchFamily="34" charset="0"/>
              </a:rPr>
              <a:t>Hampshire Pension Services cannot give financial advice. </a:t>
            </a:r>
          </a:p>
        </p:txBody>
      </p:sp>
    </p:spTree>
    <p:extLst>
      <p:ext uri="{BB962C8B-B14F-4D97-AF65-F5344CB8AC3E}">
        <p14:creationId xmlns:p14="http://schemas.microsoft.com/office/powerpoint/2010/main" val="82335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01B0-5599-4214-9F7C-39E37756B920}"/>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Notes</a:t>
            </a:r>
          </a:p>
        </p:txBody>
      </p:sp>
      <p:sp>
        <p:nvSpPr>
          <p:cNvPr id="3" name="Content Placeholder 2">
            <a:extLst>
              <a:ext uri="{FF2B5EF4-FFF2-40B4-BE49-F238E27FC236}">
                <a16:creationId xmlns:a16="http://schemas.microsoft.com/office/drawing/2014/main" id="{C85CF598-1D52-4225-BB3E-CCFEF2D55393}"/>
              </a:ext>
            </a:extLst>
          </p:cNvPr>
          <p:cNvSpPr>
            <a:spLocks noGrp="1"/>
          </p:cNvSpPr>
          <p:nvPr>
            <p:ph idx="1"/>
          </p:nvPr>
        </p:nvSpPr>
        <p:spPr/>
        <p:txBody>
          <a:bodyPr>
            <a:normAutofit/>
          </a:bodyPr>
          <a:lstStyle/>
          <a:p>
            <a:pPr marL="342900" lvl="0" indent="-342900">
              <a:spcAft>
                <a:spcPts val="0"/>
              </a:spcAft>
              <a:buFont typeface="Wingdings 3" panose="05040102010807070707" pitchFamily="18" charset="2"/>
              <a:buChar char=""/>
              <a:tabLst>
                <a:tab pos="457200" algn="l"/>
              </a:tabLst>
            </a:pPr>
            <a:r>
              <a:rPr lang="en-GB" sz="1800" dirty="0">
                <a:effectLst/>
                <a:latin typeface="Tahoma" panose="020B0604030504040204" pitchFamily="34" charset="0"/>
                <a:ea typeface="Tahoma" panose="020B0604030504040204" pitchFamily="34" charset="0"/>
                <a:cs typeface="Tahoma" panose="020B0604030504040204" pitchFamily="34" charset="0"/>
              </a:rPr>
              <a:t>Pensions can be complicated. There are explanatory notes </a:t>
            </a:r>
            <a:r>
              <a:rPr lang="en-GB" dirty="0">
                <a:latin typeface="Tahoma" panose="020B0604030504040204" pitchFamily="34" charset="0"/>
                <a:ea typeface="Tahoma" panose="020B0604030504040204" pitchFamily="34" charset="0"/>
                <a:cs typeface="Tahoma" panose="020B0604030504040204" pitchFamily="34" charset="0"/>
              </a:rPr>
              <a:t>in your statement, extended </a:t>
            </a:r>
            <a:r>
              <a:rPr lang="en-GB" sz="1800" dirty="0">
                <a:effectLst/>
                <a:latin typeface="Tahoma" panose="020B0604030504040204" pitchFamily="34" charset="0"/>
                <a:ea typeface="Tahoma" panose="020B0604030504040204" pitchFamily="34" charset="0"/>
                <a:cs typeface="Tahoma" panose="020B0604030504040204" pitchFamily="34" charset="0"/>
              </a:rPr>
              <a:t>notes on</a:t>
            </a:r>
            <a:r>
              <a:rPr lang="en-GB" dirty="0">
                <a:latin typeface="Tahoma" panose="020B0604030504040204" pitchFamily="34" charset="0"/>
                <a:ea typeface="Tahoma" panose="020B0604030504040204" pitchFamily="34" charset="0"/>
                <a:cs typeface="Tahoma" panose="020B0604030504040204" pitchFamily="34" charset="0"/>
              </a:rPr>
              <a:t> our website and you can find further information in the Frequently Asked Questions section on our website.</a:t>
            </a:r>
            <a:endParaRPr lang="en-GB" sz="1800" dirty="0">
              <a:effectLst/>
              <a:latin typeface="Tahoma" panose="020B0604030504040204" pitchFamily="34" charset="0"/>
              <a:ea typeface="Tahoma" panose="020B0604030504040204" pitchFamily="34" charset="0"/>
              <a:cs typeface="Tahoma" panose="020B0604030504040204" pitchFamily="34" charset="0"/>
            </a:endParaRPr>
          </a:p>
          <a:p>
            <a:pPr>
              <a:buSzPct val="90000"/>
            </a:pPr>
            <a:r>
              <a:rPr lang="en-GB" b="1" dirty="0">
                <a:latin typeface="Tahoma" panose="020B0604030504040204" pitchFamily="34" charset="0"/>
                <a:ea typeface="Tahoma" panose="020B0604030504040204" pitchFamily="34" charset="0"/>
                <a:cs typeface="Tahoma" panose="020B0604030504040204" pitchFamily="34" charset="0"/>
              </a:rPr>
              <a:t>If you have a query about your pay, contact your Employer</a:t>
            </a:r>
            <a:r>
              <a:rPr lang="en-GB" dirty="0">
                <a:latin typeface="Tahoma" panose="020B0604030504040204" pitchFamily="34" charset="0"/>
                <a:ea typeface="Tahoma" panose="020B0604030504040204" pitchFamily="34" charset="0"/>
                <a:cs typeface="Tahoma" panose="020B0604030504040204" pitchFamily="34" charset="0"/>
              </a:rPr>
              <a:t>. </a:t>
            </a:r>
          </a:p>
          <a:p>
            <a:pPr>
              <a:buSzPct val="90000"/>
            </a:pPr>
            <a:r>
              <a:rPr lang="en-GB" dirty="0">
                <a:latin typeface="Tahoma" panose="020B0604030504040204" pitchFamily="34" charset="0"/>
                <a:ea typeface="Tahoma" panose="020B0604030504040204" pitchFamily="34" charset="0"/>
                <a:cs typeface="Tahoma" panose="020B0604030504040204" pitchFamily="34" charset="0"/>
              </a:rPr>
              <a:t>For any other queries, or if you think any other information we hold about you is incorrect, please contact us. </a:t>
            </a:r>
          </a:p>
          <a:p>
            <a:pPr lvl="1">
              <a:buSzPct val="90000"/>
            </a:pPr>
            <a:r>
              <a:rPr lang="en-GB" sz="1800" dirty="0">
                <a:latin typeface="Tahoma" panose="020B0604030504040204" pitchFamily="34" charset="0"/>
                <a:ea typeface="Tahoma" panose="020B0604030504040204" pitchFamily="34" charset="0"/>
                <a:cs typeface="Tahoma" panose="020B0604030504040204" pitchFamily="34" charset="0"/>
              </a:rPr>
              <a:t>My Message – you can raise a query online by using “My Message” on the Member Portal. This is a secure way to raise a query with us. </a:t>
            </a:r>
          </a:p>
          <a:p>
            <a:pPr lvl="1">
              <a:buSzPct val="90000"/>
            </a:pPr>
            <a:r>
              <a:rPr lang="en-GB" sz="1800" dirty="0">
                <a:latin typeface="Tahoma" panose="020B0604030504040204" pitchFamily="34" charset="0"/>
                <a:ea typeface="Tahoma" panose="020B0604030504040204" pitchFamily="34" charset="0"/>
                <a:cs typeface="Tahoma" panose="020B0604030504040204" pitchFamily="34" charset="0"/>
              </a:rPr>
              <a:t>Email – </a:t>
            </a:r>
            <a:r>
              <a:rPr lang="en-GB" sz="1800" u="sng" dirty="0">
                <a:solidFill>
                  <a:srgbClr val="92D050"/>
                </a:solidFill>
                <a:latin typeface="Tahoma" panose="020B0604030504040204" pitchFamily="34" charset="0"/>
                <a:ea typeface="Tahoma" panose="020B0604030504040204" pitchFamily="34" charset="0"/>
                <a:cs typeface="Tahoma" panose="020B0604030504040204" pitchFamily="34" charset="0"/>
              </a:rPr>
              <a:t>Pensions</a:t>
            </a:r>
            <a:r>
              <a:rPr lang="en-GB" sz="1800" u="sng" dirty="0">
                <a:solidFill>
                  <a:srgbClr val="92D050"/>
                </a:solidFill>
                <a:latin typeface="Tahoma" panose="020B0604030504040204" pitchFamily="34" charset="0"/>
                <a:ea typeface="Tahom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@hants.gov.uk</a:t>
            </a:r>
            <a:endParaRPr lang="en-GB" sz="1800" u="sng" dirty="0">
              <a:solidFill>
                <a:srgbClr val="92D050"/>
              </a:solidFill>
              <a:latin typeface="Tahoma" panose="020B0604030504040204" pitchFamily="34" charset="0"/>
              <a:ea typeface="Tahoma" panose="020B0604030504040204" pitchFamily="34" charset="0"/>
              <a:cs typeface="Tahoma" panose="020B0604030504040204" pitchFamily="34" charset="0"/>
            </a:endParaRPr>
          </a:p>
          <a:p>
            <a:pPr lvl="1">
              <a:buSzPct val="90000"/>
            </a:pPr>
            <a:r>
              <a:rPr lang="en-GB" sz="1800" dirty="0">
                <a:latin typeface="Tahoma" panose="020B0604030504040204" pitchFamily="34" charset="0"/>
                <a:ea typeface="Tahoma" panose="020B0604030504040204" pitchFamily="34" charset="0"/>
                <a:cs typeface="Tahoma" panose="020B0604030504040204" pitchFamily="34" charset="0"/>
              </a:rPr>
              <a:t>Write to us – Pension Services, The Castle, Winchester, SO23 8UB</a:t>
            </a:r>
          </a:p>
          <a:p>
            <a:pPr lvl="1">
              <a:buSzPct val="90000"/>
            </a:pPr>
            <a:r>
              <a:rPr lang="en-GB" sz="1800" dirty="0">
                <a:latin typeface="Tahoma" panose="020B0604030504040204" pitchFamily="34" charset="0"/>
                <a:ea typeface="Tahoma" panose="020B0604030504040204" pitchFamily="34" charset="0"/>
                <a:cs typeface="Tahoma" panose="020B0604030504040204" pitchFamily="34" charset="0"/>
              </a:rPr>
              <a:t>Phone – 01962 845588. Opening times – 09:00 – 16:30 Monday to Friday </a:t>
            </a:r>
          </a:p>
        </p:txBody>
      </p:sp>
    </p:spTree>
    <p:extLst>
      <p:ext uri="{BB962C8B-B14F-4D97-AF65-F5344CB8AC3E}">
        <p14:creationId xmlns:p14="http://schemas.microsoft.com/office/powerpoint/2010/main" val="3417782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0E6CC4-2F91-4E80-AA46-BC44E4117034}"/>
              </a:ext>
            </a:extLst>
          </p:cNvPr>
          <p:cNvSpPr>
            <a:spLocks noGrp="1"/>
          </p:cNvSpPr>
          <p:nvPr>
            <p:ph type="title"/>
          </p:nvPr>
        </p:nvSpPr>
        <p:spPr/>
        <p:txBody>
          <a:bodyPr>
            <a:normAutofit/>
          </a:bodyPr>
          <a:lstStyle/>
          <a:p>
            <a:pPr algn="ctr"/>
            <a:r>
              <a:rPr lang="en-GB" dirty="0"/>
              <a:t>Checking </a:t>
            </a:r>
            <a:r>
              <a:rPr lang="en-GB" dirty="0">
                <a:latin typeface="Tahoma" panose="020B0604030504040204" pitchFamily="34" charset="0"/>
                <a:ea typeface="Tahoma" panose="020B0604030504040204" pitchFamily="34" charset="0"/>
                <a:cs typeface="Tahoma" panose="020B0604030504040204" pitchFamily="34" charset="0"/>
              </a:rPr>
              <a:t>your</a:t>
            </a:r>
            <a:r>
              <a:rPr lang="en-GB" dirty="0"/>
              <a:t> Annual Benefit Statement</a:t>
            </a:r>
            <a:br>
              <a:rPr lang="en-GB" dirty="0"/>
            </a:br>
            <a:r>
              <a:rPr lang="en-GB" dirty="0"/>
              <a:t>Why is this important?</a:t>
            </a:r>
          </a:p>
        </p:txBody>
      </p:sp>
      <p:sp>
        <p:nvSpPr>
          <p:cNvPr id="5" name="Content Placeholder 4">
            <a:extLst>
              <a:ext uri="{FF2B5EF4-FFF2-40B4-BE49-F238E27FC236}">
                <a16:creationId xmlns:a16="http://schemas.microsoft.com/office/drawing/2014/main" id="{4BD753B9-40B5-4F0A-8C10-1FE3EABC0C68}"/>
              </a:ext>
            </a:extLst>
          </p:cNvPr>
          <p:cNvSpPr>
            <a:spLocks noGrp="1"/>
          </p:cNvSpPr>
          <p:nvPr>
            <p:ph idx="1"/>
          </p:nvPr>
        </p:nvSpPr>
        <p:spPr>
          <a:xfrm>
            <a:off x="677334" y="2160589"/>
            <a:ext cx="8118323" cy="3880773"/>
          </a:xfrm>
        </p:spPr>
        <p:txBody>
          <a:bodyPr>
            <a:normAutofit/>
          </a:bodyPr>
          <a:lstStyle/>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Your Local Government Pension Scheme (LGPS) is an important part of the package your employer offers. </a:t>
            </a:r>
          </a:p>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The pension you build up will increase your income when you retire. </a:t>
            </a:r>
          </a:p>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Each year we produce a statement that shows how your pension is building up. </a:t>
            </a:r>
          </a:p>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It is based on the information held by Hampshire Pension Services</a:t>
            </a:r>
          </a:p>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It is essential to check this each year to make sure the information held is correct. </a:t>
            </a:r>
          </a:p>
          <a:p>
            <a:endParaRPr lang="en-GB" sz="2000" dirty="0"/>
          </a:p>
        </p:txBody>
      </p:sp>
    </p:spTree>
    <p:extLst>
      <p:ext uri="{BB962C8B-B14F-4D97-AF65-F5344CB8AC3E}">
        <p14:creationId xmlns:p14="http://schemas.microsoft.com/office/powerpoint/2010/main" val="182898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CE63D-5B9E-4F01-A66C-208242D1A594}"/>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So how do I check my statement?</a:t>
            </a:r>
          </a:p>
        </p:txBody>
      </p:sp>
      <p:sp>
        <p:nvSpPr>
          <p:cNvPr id="3" name="Content Placeholder 2">
            <a:extLst>
              <a:ext uri="{FF2B5EF4-FFF2-40B4-BE49-F238E27FC236}">
                <a16:creationId xmlns:a16="http://schemas.microsoft.com/office/drawing/2014/main" id="{1B3D72B1-9AC7-4932-A04B-358B2D8AAB09}"/>
              </a:ext>
            </a:extLst>
          </p:cNvPr>
          <p:cNvSpPr>
            <a:spLocks noGrp="1"/>
          </p:cNvSpPr>
          <p:nvPr>
            <p:ph idx="1"/>
          </p:nvPr>
        </p:nvSpPr>
        <p:spPr>
          <a:xfrm>
            <a:off x="677334" y="1538848"/>
            <a:ext cx="8596668" cy="3880773"/>
          </a:xfrm>
        </p:spPr>
        <p:txBody>
          <a:bodyPr/>
          <a:lstStyle/>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You can go online to check your statement on Hampshire Pension Service’s Member Portal:</a:t>
            </a:r>
          </a:p>
          <a:p>
            <a:r>
              <a:rPr lang="fr-FR" dirty="0">
                <a:latin typeface="Tahoma" panose="020B0604030504040204" pitchFamily="34" charset="0"/>
                <a:ea typeface="Tahoma" panose="020B0604030504040204" pitchFamily="34" charset="0"/>
                <a:cs typeface="Tahoma" panose="020B0604030504040204" pitchFamily="34" charset="0"/>
                <a:hlinkClick r:id="rId2"/>
              </a:rPr>
              <a:t>Hampshire Pension Services - https://mypensionportal.hants.gov.uk/</a:t>
            </a:r>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p>
        </p:txBody>
      </p:sp>
      <p:pic>
        <p:nvPicPr>
          <p:cNvPr id="6" name="Picture 5" descr="Hampshire Pension Services Member portal log in page">
            <a:extLst>
              <a:ext uri="{FF2B5EF4-FFF2-40B4-BE49-F238E27FC236}">
                <a16:creationId xmlns:a16="http://schemas.microsoft.com/office/drawing/2014/main" id="{8FE7CEC2-E8DF-4BC1-980B-66D8E766B728}"/>
              </a:ext>
            </a:extLst>
          </p:cNvPr>
          <p:cNvPicPr>
            <a:picLocks noChangeAspect="1"/>
          </p:cNvPicPr>
          <p:nvPr/>
        </p:nvPicPr>
        <p:blipFill>
          <a:blip r:embed="rId3"/>
          <a:stretch>
            <a:fillRect/>
          </a:stretch>
        </p:blipFill>
        <p:spPr>
          <a:xfrm>
            <a:off x="1153885" y="2989378"/>
            <a:ext cx="7903029" cy="3011270"/>
          </a:xfrm>
          <a:prstGeom prst="rect">
            <a:avLst/>
          </a:prstGeom>
        </p:spPr>
      </p:pic>
    </p:spTree>
    <p:extLst>
      <p:ext uri="{BB962C8B-B14F-4D97-AF65-F5344CB8AC3E}">
        <p14:creationId xmlns:p14="http://schemas.microsoft.com/office/powerpoint/2010/main" val="1478977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7D411-7A5B-4E24-8EA4-C7478C7272BC}"/>
              </a:ext>
            </a:extLst>
          </p:cNvPr>
          <p:cNvSpPr>
            <a:spLocks noGrp="1"/>
          </p:cNvSpPr>
          <p:nvPr>
            <p:ph type="title"/>
          </p:nvPr>
        </p:nvSpPr>
        <p:spPr>
          <a:xfrm>
            <a:off x="661124" y="609601"/>
            <a:ext cx="8596668" cy="1320800"/>
          </a:xfrm>
        </p:spPr>
        <p:txBody>
          <a:bodyPr/>
          <a:lstStyle/>
          <a:p>
            <a:r>
              <a:rPr lang="en-GB" dirty="0">
                <a:latin typeface="Tahoma" panose="020B0604030504040204" pitchFamily="34" charset="0"/>
                <a:ea typeface="Tahoma" panose="020B0604030504040204" pitchFamily="34" charset="0"/>
                <a:cs typeface="Tahoma" panose="020B0604030504040204" pitchFamily="34" charset="0"/>
              </a:rPr>
              <a:t>How do I log onto Member Portal?</a:t>
            </a:r>
          </a:p>
        </p:txBody>
      </p:sp>
      <p:sp>
        <p:nvSpPr>
          <p:cNvPr id="6" name="Content Placeholder 5">
            <a:extLst>
              <a:ext uri="{FF2B5EF4-FFF2-40B4-BE49-F238E27FC236}">
                <a16:creationId xmlns:a16="http://schemas.microsoft.com/office/drawing/2014/main" id="{B1045AAB-1224-4C96-A041-E728B70ACCCB}"/>
              </a:ext>
            </a:extLst>
          </p:cNvPr>
          <p:cNvSpPr>
            <a:spLocks noGrp="1"/>
          </p:cNvSpPr>
          <p:nvPr>
            <p:ph idx="1"/>
          </p:nvPr>
        </p:nvSpPr>
        <p:spPr>
          <a:xfrm>
            <a:off x="661124" y="1692505"/>
            <a:ext cx="8722362" cy="4893352"/>
          </a:xfrm>
        </p:spPr>
        <p:txBody>
          <a:bodyPr>
            <a:normAutofit/>
          </a:bodyPr>
          <a:lstStyle/>
          <a:p>
            <a:pPr>
              <a:buSzPct val="90000"/>
            </a:pPr>
            <a:r>
              <a:rPr lang="en-GB" dirty="0">
                <a:latin typeface="Tahoma" panose="020B0604030504040204" pitchFamily="34" charset="0"/>
                <a:ea typeface="Tahoma" panose="020B0604030504040204" pitchFamily="34" charset="0"/>
                <a:cs typeface="Tahoma" panose="020B0604030504040204" pitchFamily="34" charset="0"/>
              </a:rPr>
              <a:t>If you are already registered for Member Portal – just click on the “sign in” link</a:t>
            </a:r>
          </a:p>
          <a:p>
            <a:endParaRPr lang="en-GB" dirty="0">
              <a:latin typeface="Tahoma" panose="020B0604030504040204" pitchFamily="34" charset="0"/>
              <a:ea typeface="Tahoma" panose="020B0604030504040204" pitchFamily="34" charset="0"/>
              <a:cs typeface="Tahoma" panose="020B0604030504040204" pitchFamily="34" charset="0"/>
            </a:endParaRPr>
          </a:p>
          <a:p>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pPr>
              <a:buSzPct val="90000"/>
            </a:pPr>
            <a:r>
              <a:rPr lang="en-GB" dirty="0">
                <a:latin typeface="Tahoma" panose="020B0604030504040204" pitchFamily="34" charset="0"/>
                <a:ea typeface="Tahoma" panose="020B0604030504040204" pitchFamily="34" charset="0"/>
                <a:cs typeface="Tahoma" panose="020B0604030504040204" pitchFamily="34" charset="0"/>
              </a:rPr>
              <a:t>If you have not yet registered for the Member Portal – click on the “register” link and follow the instructions for registering. </a:t>
            </a:r>
          </a:p>
          <a:p>
            <a:pPr>
              <a:buSzPct val="90000"/>
            </a:pPr>
            <a:r>
              <a:rPr lang="en-GB" dirty="0">
                <a:latin typeface="Tahoma" panose="020B0604030504040204" pitchFamily="34" charset="0"/>
                <a:ea typeface="Tahoma" panose="020B0604030504040204" pitchFamily="34" charset="0"/>
                <a:cs typeface="Tahoma" panose="020B0604030504040204" pitchFamily="34" charset="0"/>
              </a:rPr>
              <a:t>If you need help logging on or registering, click on the “How to register and user</a:t>
            </a:r>
          </a:p>
          <a:p>
            <a:pPr marL="0" indent="0">
              <a:buSzPct val="90000"/>
              <a:buNone/>
            </a:pPr>
            <a:r>
              <a:rPr lang="en-GB" dirty="0">
                <a:latin typeface="Tahoma" panose="020B0604030504040204" pitchFamily="34" charset="0"/>
                <a:ea typeface="Tahoma" panose="020B0604030504040204" pitchFamily="34" charset="0"/>
                <a:cs typeface="Tahoma" panose="020B0604030504040204" pitchFamily="34" charset="0"/>
              </a:rPr>
              <a:t> guides” on the front screen under your relevant scheme.</a:t>
            </a:r>
          </a:p>
          <a:p>
            <a:pPr marL="0" indent="0">
              <a:buSzPct val="90000"/>
              <a:buNone/>
            </a:pP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descr="Hampshire Pension Services Member portal log in page">
            <a:extLst>
              <a:ext uri="{FF2B5EF4-FFF2-40B4-BE49-F238E27FC236}">
                <a16:creationId xmlns:a16="http://schemas.microsoft.com/office/drawing/2014/main" id="{F1CF6CB6-D662-4643-BD82-02C37857AA05}"/>
              </a:ext>
            </a:extLst>
          </p:cNvPr>
          <p:cNvPicPr>
            <a:picLocks noChangeAspect="1"/>
          </p:cNvPicPr>
          <p:nvPr/>
        </p:nvPicPr>
        <p:blipFill>
          <a:blip r:embed="rId2"/>
          <a:stretch>
            <a:fillRect/>
          </a:stretch>
        </p:blipFill>
        <p:spPr>
          <a:xfrm>
            <a:off x="677334" y="2259767"/>
            <a:ext cx="6572180" cy="1082400"/>
          </a:xfrm>
          <a:prstGeom prst="rect">
            <a:avLst/>
          </a:prstGeom>
        </p:spPr>
      </p:pic>
      <p:sp>
        <p:nvSpPr>
          <p:cNvPr id="8" name="Oval 7">
            <a:extLst>
              <a:ext uri="{FF2B5EF4-FFF2-40B4-BE49-F238E27FC236}">
                <a16:creationId xmlns:a16="http://schemas.microsoft.com/office/drawing/2014/main" id="{553AD648-18A4-4467-ADA9-58A1BE46186D}"/>
              </a:ext>
              <a:ext uri="{C183D7F6-B498-43B3-948B-1728B52AA6E4}">
                <adec:decorative xmlns:adec="http://schemas.microsoft.com/office/drawing/2017/decorative" val="1"/>
              </a:ext>
            </a:extLst>
          </p:cNvPr>
          <p:cNvSpPr/>
          <p:nvPr/>
        </p:nvSpPr>
        <p:spPr>
          <a:xfrm>
            <a:off x="2808514" y="2990211"/>
            <a:ext cx="511630" cy="3519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7B8C131F-58F9-4623-AEFF-4018E83FD4E9}"/>
              </a:ext>
              <a:ext uri="{C183D7F6-B498-43B3-948B-1728B52AA6E4}">
                <adec:decorative xmlns:adec="http://schemas.microsoft.com/office/drawing/2017/decorative" val="1"/>
              </a:ext>
            </a:extLst>
          </p:cNvPr>
          <p:cNvSpPr/>
          <p:nvPr/>
        </p:nvSpPr>
        <p:spPr>
          <a:xfrm>
            <a:off x="3359421" y="2962900"/>
            <a:ext cx="511630" cy="3519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a:extLst>
              <a:ext uri="{FF2B5EF4-FFF2-40B4-BE49-F238E27FC236}">
                <a16:creationId xmlns:a16="http://schemas.microsoft.com/office/drawing/2014/main" id="{0A3E9810-EDAF-429B-9170-ECCD99A6F391}"/>
              </a:ext>
              <a:ext uri="{C183D7F6-B498-43B3-948B-1728B52AA6E4}">
                <adec:decorative xmlns:adec="http://schemas.microsoft.com/office/drawing/2017/decorative" val="1"/>
              </a:ext>
            </a:extLst>
          </p:cNvPr>
          <p:cNvCxnSpPr>
            <a:cxnSpLocks/>
            <a:endCxn id="8" idx="7"/>
          </p:cNvCxnSpPr>
          <p:nvPr/>
        </p:nvCxnSpPr>
        <p:spPr>
          <a:xfrm flipH="1">
            <a:off x="3245218" y="2088207"/>
            <a:ext cx="4668696" cy="9535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769215F-4F45-4599-8290-0DAD83F03CFA}"/>
              </a:ext>
              <a:ext uri="{C183D7F6-B498-43B3-948B-1728B52AA6E4}">
                <adec:decorative xmlns:adec="http://schemas.microsoft.com/office/drawing/2017/decorative" val="1"/>
              </a:ext>
            </a:extLst>
          </p:cNvPr>
          <p:cNvCxnSpPr>
            <a:cxnSpLocks/>
          </p:cNvCxnSpPr>
          <p:nvPr/>
        </p:nvCxnSpPr>
        <p:spPr>
          <a:xfrm flipH="1" flipV="1">
            <a:off x="3615236" y="3342167"/>
            <a:ext cx="4679678" cy="3293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6" name="Picture 25" descr="Hampshire Pension Services Member Portal sign in page&#10;">
            <a:extLst>
              <a:ext uri="{FF2B5EF4-FFF2-40B4-BE49-F238E27FC236}">
                <a16:creationId xmlns:a16="http://schemas.microsoft.com/office/drawing/2014/main" id="{DE71B995-13E8-6253-977E-AE9EB8F9021D}"/>
              </a:ext>
            </a:extLst>
          </p:cNvPr>
          <p:cNvPicPr>
            <a:picLocks noChangeAspect="1"/>
          </p:cNvPicPr>
          <p:nvPr/>
        </p:nvPicPr>
        <p:blipFill rotWithShape="1">
          <a:blip r:embed="rId3"/>
          <a:srcRect t="78087" r="13622"/>
          <a:stretch/>
        </p:blipFill>
        <p:spPr>
          <a:xfrm>
            <a:off x="5655765" y="5817890"/>
            <a:ext cx="4413489" cy="430509"/>
          </a:xfrm>
          <a:prstGeom prst="rect">
            <a:avLst/>
          </a:prstGeom>
        </p:spPr>
      </p:pic>
      <p:sp>
        <p:nvSpPr>
          <p:cNvPr id="28" name="Oval 27">
            <a:extLst>
              <a:ext uri="{FF2B5EF4-FFF2-40B4-BE49-F238E27FC236}">
                <a16:creationId xmlns:a16="http://schemas.microsoft.com/office/drawing/2014/main" id="{7631D6FF-4B23-D2F1-0D5D-EE6CD4FAACC9}"/>
              </a:ext>
              <a:ext uri="{C183D7F6-B498-43B3-948B-1728B52AA6E4}">
                <adec:decorative xmlns:adec="http://schemas.microsoft.com/office/drawing/2017/decorative" val="1"/>
              </a:ext>
            </a:extLst>
          </p:cNvPr>
          <p:cNvSpPr/>
          <p:nvPr/>
        </p:nvSpPr>
        <p:spPr>
          <a:xfrm>
            <a:off x="5769412" y="5817890"/>
            <a:ext cx="3956958" cy="39949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a:extLst>
              <a:ext uri="{FF2B5EF4-FFF2-40B4-BE49-F238E27FC236}">
                <a16:creationId xmlns:a16="http://schemas.microsoft.com/office/drawing/2014/main" id="{ED4F19D5-F813-8C65-8F22-91763B61332B}"/>
              </a:ext>
              <a:ext uri="{C183D7F6-B498-43B3-948B-1728B52AA6E4}">
                <adec:decorative xmlns:adec="http://schemas.microsoft.com/office/drawing/2017/decorative" val="1"/>
              </a:ext>
            </a:extLst>
          </p:cNvPr>
          <p:cNvCxnSpPr>
            <a:cxnSpLocks/>
          </p:cNvCxnSpPr>
          <p:nvPr/>
        </p:nvCxnSpPr>
        <p:spPr>
          <a:xfrm flipH="1">
            <a:off x="6999514" y="4842241"/>
            <a:ext cx="748377" cy="64628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2060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605C9-967A-4DAA-88AF-3D1515C0945E}"/>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How can I view my statement?</a:t>
            </a:r>
          </a:p>
        </p:txBody>
      </p:sp>
      <p:sp>
        <p:nvSpPr>
          <p:cNvPr id="3" name="Content Placeholder 2">
            <a:extLst>
              <a:ext uri="{FF2B5EF4-FFF2-40B4-BE49-F238E27FC236}">
                <a16:creationId xmlns:a16="http://schemas.microsoft.com/office/drawing/2014/main" id="{6BBE9040-D34E-4B7B-8DD9-FA404CD407F2}"/>
              </a:ext>
            </a:extLst>
          </p:cNvPr>
          <p:cNvSpPr>
            <a:spLocks noGrp="1"/>
          </p:cNvSpPr>
          <p:nvPr>
            <p:ph idx="1"/>
          </p:nvPr>
        </p:nvSpPr>
        <p:spPr>
          <a:xfrm>
            <a:off x="677333" y="1488612"/>
            <a:ext cx="8596668" cy="3880773"/>
          </a:xfrm>
        </p:spPr>
        <p:txBody>
          <a:bodyPr/>
          <a:lstStyle/>
          <a:p>
            <a:pPr>
              <a:buSzPct val="90000"/>
            </a:pPr>
            <a:r>
              <a:rPr lang="en-GB" dirty="0">
                <a:latin typeface="Tahoma" panose="020B0604030504040204" pitchFamily="34" charset="0"/>
                <a:ea typeface="Tahoma" panose="020B0604030504040204" pitchFamily="34" charset="0"/>
                <a:cs typeface="Tahoma" panose="020B0604030504040204" pitchFamily="34" charset="0"/>
              </a:rPr>
              <a:t>You can view your latest Annual Benefit Statement on your documents. </a:t>
            </a:r>
          </a:p>
          <a:p>
            <a:pPr marL="0" indent="0">
              <a:buNone/>
            </a:pPr>
            <a:endParaRPr lang="en-GB" dirty="0"/>
          </a:p>
        </p:txBody>
      </p:sp>
      <p:pic>
        <p:nvPicPr>
          <p:cNvPr id="4" name="Content Placeholder 3" descr="Hampshire Pension Services member portal account home page - view my documents">
            <a:extLst>
              <a:ext uri="{FF2B5EF4-FFF2-40B4-BE49-F238E27FC236}">
                <a16:creationId xmlns:a16="http://schemas.microsoft.com/office/drawing/2014/main" id="{0E4D1C96-BD77-4E59-A10C-668FB4DB9189}"/>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867251" y="2146892"/>
            <a:ext cx="8216831" cy="3880773"/>
          </a:xfrm>
          <a:prstGeom prst="rect">
            <a:avLst/>
          </a:prstGeom>
        </p:spPr>
      </p:pic>
      <p:sp>
        <p:nvSpPr>
          <p:cNvPr id="5" name="Oval 4">
            <a:extLst>
              <a:ext uri="{FF2B5EF4-FFF2-40B4-BE49-F238E27FC236}">
                <a16:creationId xmlns:a16="http://schemas.microsoft.com/office/drawing/2014/main" id="{2CDE80DC-2E3A-4862-846B-08B7613F608B}"/>
              </a:ext>
              <a:ext uri="{C183D7F6-B498-43B3-948B-1728B52AA6E4}">
                <adec:decorative xmlns:adec="http://schemas.microsoft.com/office/drawing/2017/decorative" val="1"/>
              </a:ext>
            </a:extLst>
          </p:cNvPr>
          <p:cNvSpPr/>
          <p:nvPr/>
        </p:nvSpPr>
        <p:spPr>
          <a:xfrm>
            <a:off x="7037707" y="2430676"/>
            <a:ext cx="1945037" cy="5236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a:extLst>
              <a:ext uri="{FF2B5EF4-FFF2-40B4-BE49-F238E27FC236}">
                <a16:creationId xmlns:a16="http://schemas.microsoft.com/office/drawing/2014/main" id="{FE167A4F-A3B3-467C-9AB0-1826D21F8401}"/>
              </a:ext>
              <a:ext uri="{C183D7F6-B498-43B3-948B-1728B52AA6E4}">
                <adec:decorative xmlns:adec="http://schemas.microsoft.com/office/drawing/2017/decorative" val="1"/>
              </a:ext>
            </a:extLst>
          </p:cNvPr>
          <p:cNvCxnSpPr>
            <a:cxnSpLocks/>
          </p:cNvCxnSpPr>
          <p:nvPr/>
        </p:nvCxnSpPr>
        <p:spPr>
          <a:xfrm>
            <a:off x="4975666" y="1930400"/>
            <a:ext cx="2553900" cy="4329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85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C17C-ACC3-4897-B0E1-1781813947BB}"/>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1</a:t>
            </a:r>
          </a:p>
        </p:txBody>
      </p:sp>
      <p:sp>
        <p:nvSpPr>
          <p:cNvPr id="3" name="Content Placeholder 2">
            <a:extLst>
              <a:ext uri="{FF2B5EF4-FFF2-40B4-BE49-F238E27FC236}">
                <a16:creationId xmlns:a16="http://schemas.microsoft.com/office/drawing/2014/main" id="{D04BBB9D-DC2F-4960-B2E7-243BF8ADFF87}"/>
              </a:ext>
            </a:extLst>
          </p:cNvPr>
          <p:cNvSpPr>
            <a:spLocks noGrp="1"/>
          </p:cNvSpPr>
          <p:nvPr>
            <p:ph idx="1"/>
          </p:nvPr>
        </p:nvSpPr>
        <p:spPr/>
        <p:txBody>
          <a:bodyPr/>
          <a:lstStyle/>
          <a:p>
            <a:r>
              <a:rPr lang="en-GB" sz="2000" dirty="0">
                <a:latin typeface="Tahoma" panose="020B0604030504040204" pitchFamily="34" charset="0"/>
                <a:ea typeface="Tahoma" panose="020B0604030504040204" pitchFamily="34" charset="0"/>
                <a:cs typeface="Tahoma" panose="020B0604030504040204" pitchFamily="34" charset="0"/>
              </a:rPr>
              <a:t>Your statement is a snapshot of your pension benefits at 31 March 2025.</a:t>
            </a:r>
          </a:p>
          <a:p>
            <a:r>
              <a:rPr lang="en-GB" sz="2000" dirty="0">
                <a:latin typeface="Tahoma" panose="020B0604030504040204" pitchFamily="34" charset="0"/>
                <a:ea typeface="Tahoma" panose="020B0604030504040204" pitchFamily="34" charset="0"/>
                <a:cs typeface="Tahoma" panose="020B0604030504040204" pitchFamily="34" charset="0"/>
              </a:rPr>
              <a:t>The benefits shown are based on you leaving the scheme at that date and not taking your pension until your Normal Pension Age and remaining in the same section of the scheme.</a:t>
            </a:r>
          </a:p>
          <a:p>
            <a:r>
              <a:rPr lang="en-GB" sz="2000" dirty="0">
                <a:latin typeface="Tahoma" panose="020B0604030504040204" pitchFamily="34" charset="0"/>
                <a:ea typeface="Tahoma" panose="020B0604030504040204" pitchFamily="34" charset="0"/>
                <a:cs typeface="Tahoma" panose="020B0604030504040204" pitchFamily="34" charset="0"/>
              </a:rPr>
              <a:t>They do not show any reductions that would apply to your benefits if you were to take your pension early. </a:t>
            </a:r>
          </a:p>
          <a:p>
            <a:endParaRPr lang="en-GB" dirty="0"/>
          </a:p>
        </p:txBody>
      </p:sp>
      <p:sp>
        <p:nvSpPr>
          <p:cNvPr id="6" name="TextBox 5">
            <a:extLst>
              <a:ext uri="{FF2B5EF4-FFF2-40B4-BE49-F238E27FC236}">
                <a16:creationId xmlns:a16="http://schemas.microsoft.com/office/drawing/2014/main" id="{71604FFE-9333-4ABC-A43E-8B4D5E90080D}"/>
              </a:ext>
            </a:extLst>
          </p:cNvPr>
          <p:cNvSpPr txBox="1"/>
          <p:nvPr/>
        </p:nvSpPr>
        <p:spPr>
          <a:xfrm>
            <a:off x="9355873" y="4171529"/>
            <a:ext cx="2534087" cy="1477328"/>
          </a:xfrm>
          <a:prstGeom prst="rect">
            <a:avLst/>
          </a:prstGeom>
          <a:solidFill>
            <a:schemeClr val="tx1">
              <a:alpha val="74000"/>
            </a:schemeClr>
          </a:solidFill>
          <a:ln>
            <a:solidFill>
              <a:schemeClr val="accent2">
                <a:lumMod val="50000"/>
              </a:schemeClr>
            </a:solidFill>
          </a:ln>
        </p:spPr>
        <p:txBody>
          <a:bodyPr wrap="square" rtlCol="0">
            <a:spAutoFit/>
          </a:bodyPr>
          <a:lstStyle/>
          <a:p>
            <a:r>
              <a:rPr lang="en-GB" dirty="0">
                <a:solidFill>
                  <a:srgbClr val="FF0000"/>
                </a:solidFill>
                <a:latin typeface="Tahoma" panose="020B0604030504040204" pitchFamily="34" charset="0"/>
                <a:ea typeface="Tahoma" panose="020B0604030504040204" pitchFamily="34" charset="0"/>
                <a:cs typeface="Tahoma" panose="020B0604030504040204" pitchFamily="34" charset="0"/>
              </a:rPr>
              <a:t>An automatic lump sum only applies if you were a member of the LGPS before 1 April 2008</a:t>
            </a:r>
          </a:p>
        </p:txBody>
      </p:sp>
      <p:cxnSp>
        <p:nvCxnSpPr>
          <p:cNvPr id="10" name="Straight Arrow Connector 9">
            <a:extLst>
              <a:ext uri="{FF2B5EF4-FFF2-40B4-BE49-F238E27FC236}">
                <a16:creationId xmlns:a16="http://schemas.microsoft.com/office/drawing/2014/main" id="{731A5B86-AF26-4E89-9055-E0E54525820E}"/>
              </a:ext>
              <a:ext uri="{C183D7F6-B498-43B3-948B-1728B52AA6E4}">
                <adec:decorative xmlns:adec="http://schemas.microsoft.com/office/drawing/2017/decorative" val="1"/>
              </a:ext>
            </a:extLst>
          </p:cNvPr>
          <p:cNvCxnSpPr>
            <a:cxnSpLocks/>
            <a:endCxn id="11" idx="6"/>
          </p:cNvCxnSpPr>
          <p:nvPr/>
        </p:nvCxnSpPr>
        <p:spPr>
          <a:xfrm flipH="1">
            <a:off x="8736148" y="5324371"/>
            <a:ext cx="572037" cy="2888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BEDCA19D-1930-4C89-3CED-85716D905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793" y="4688812"/>
            <a:ext cx="7143750" cy="1352550"/>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125B4684-23A5-4793-BE14-5E9BA9428D46}"/>
              </a:ext>
              <a:ext uri="{C183D7F6-B498-43B3-948B-1728B52AA6E4}">
                <adec:decorative xmlns:adec="http://schemas.microsoft.com/office/drawing/2017/decorative" val="1"/>
              </a:ext>
            </a:extLst>
          </p:cNvPr>
          <p:cNvSpPr/>
          <p:nvPr/>
        </p:nvSpPr>
        <p:spPr>
          <a:xfrm>
            <a:off x="7741867" y="5438482"/>
            <a:ext cx="994281" cy="349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07977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32420-2718-4756-A1F9-ABC04CF556AF}"/>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 </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2</a:t>
            </a:r>
          </a:p>
        </p:txBody>
      </p:sp>
      <p:sp>
        <p:nvSpPr>
          <p:cNvPr id="3" name="Content Placeholder 2">
            <a:extLst>
              <a:ext uri="{FF2B5EF4-FFF2-40B4-BE49-F238E27FC236}">
                <a16:creationId xmlns:a16="http://schemas.microsoft.com/office/drawing/2014/main" id="{4B32AC8C-54B1-4242-A99B-70C9C62ED7CF}"/>
              </a:ext>
            </a:extLst>
          </p:cNvPr>
          <p:cNvSpPr>
            <a:spLocks noGrp="1"/>
          </p:cNvSpPr>
          <p:nvPr>
            <p:ph idx="1"/>
          </p:nvPr>
        </p:nvSpPr>
        <p:spPr>
          <a:xfrm>
            <a:off x="677334" y="1930401"/>
            <a:ext cx="8596668" cy="4110962"/>
          </a:xfrm>
        </p:spPr>
        <p:txBody>
          <a:bodyPr/>
          <a:lstStyle/>
          <a:p>
            <a:pPr>
              <a:buSzPct val="90000"/>
            </a:pPr>
            <a:r>
              <a:rPr lang="en-GB" dirty="0">
                <a:latin typeface="Tahoma" panose="020B0604030504040204" pitchFamily="34" charset="0"/>
                <a:ea typeface="Tahoma" panose="020B0604030504040204" pitchFamily="34" charset="0"/>
                <a:cs typeface="Tahoma" panose="020B0604030504040204" pitchFamily="34" charset="0"/>
              </a:rPr>
              <a:t>Your statement will show a projection of benefits to your Normal Pension Age(NPA).</a:t>
            </a:r>
          </a:p>
          <a:p>
            <a:pPr>
              <a:buSzPct val="90000"/>
            </a:pPr>
            <a:r>
              <a:rPr lang="en-GB" dirty="0">
                <a:latin typeface="Tahoma" panose="020B0604030504040204" pitchFamily="34" charset="0"/>
                <a:ea typeface="Tahoma" panose="020B0604030504040204" pitchFamily="34" charset="0"/>
                <a:cs typeface="Tahoma" panose="020B0604030504040204" pitchFamily="34" charset="0"/>
              </a:rPr>
              <a:t>These figures are based on your current pensionable pay and are shown at today’s values</a:t>
            </a:r>
          </a:p>
          <a:p>
            <a:pPr>
              <a:buSzPct val="90000"/>
            </a:pPr>
            <a:r>
              <a:rPr lang="en-GB" b="1" dirty="0">
                <a:latin typeface="Tahoma" panose="020B0604030504040204" pitchFamily="34" charset="0"/>
                <a:ea typeface="Tahoma" panose="020B0604030504040204" pitchFamily="34" charset="0"/>
                <a:cs typeface="Tahoma" panose="020B0604030504040204" pitchFamily="34" charset="0"/>
              </a:rPr>
              <a:t>You should not use this statement to make any retirement decisions</a:t>
            </a:r>
          </a:p>
          <a:p>
            <a:endParaRPr lang="en-GB" dirty="0"/>
          </a:p>
        </p:txBody>
      </p:sp>
      <p:sp>
        <p:nvSpPr>
          <p:cNvPr id="5" name="TextBox 4">
            <a:extLst>
              <a:ext uri="{FF2B5EF4-FFF2-40B4-BE49-F238E27FC236}">
                <a16:creationId xmlns:a16="http://schemas.microsoft.com/office/drawing/2014/main" id="{4AD3B613-BCF3-4479-BD10-0D4D76E7C40F}"/>
              </a:ext>
            </a:extLst>
          </p:cNvPr>
          <p:cNvSpPr txBox="1"/>
          <p:nvPr/>
        </p:nvSpPr>
        <p:spPr>
          <a:xfrm>
            <a:off x="8101725" y="3832740"/>
            <a:ext cx="3735238" cy="2585323"/>
          </a:xfrm>
          <a:prstGeom prst="rect">
            <a:avLst/>
          </a:prstGeom>
          <a:solidFill>
            <a:schemeClr val="tx1">
              <a:alpha val="78000"/>
            </a:schemeClr>
          </a:solidFill>
          <a:ln>
            <a:solidFill>
              <a:schemeClr val="accent2">
                <a:lumMod val="75000"/>
              </a:schemeClr>
            </a:solidFill>
          </a:ln>
        </p:spPr>
        <p:txBody>
          <a:bodyPr wrap="square" rtlCol="0">
            <a:spAutoFit/>
          </a:bodyPr>
          <a:lstStyle/>
          <a:p>
            <a:r>
              <a:rPr lang="en-GB" b="1" dirty="0">
                <a:solidFill>
                  <a:srgbClr val="FF0000"/>
                </a:solidFill>
                <a:latin typeface="Calibri" panose="020F0502020204030204" pitchFamily="34" charset="0"/>
                <a:ea typeface="Batang" panose="02030600000101010101" pitchFamily="18" charset="-127"/>
                <a:cs typeface="Calibri" panose="020F0502020204030204" pitchFamily="34" charset="0"/>
              </a:rPr>
              <a:t>These figures assume: </a:t>
            </a:r>
          </a:p>
          <a:p>
            <a:r>
              <a:rPr lang="en-GB" b="1" dirty="0">
                <a:solidFill>
                  <a:srgbClr val="FF0000"/>
                </a:solidFill>
                <a:latin typeface="Calibri" panose="020F0502020204030204" pitchFamily="34" charset="0"/>
                <a:ea typeface="Batang" panose="02030600000101010101" pitchFamily="18" charset="-127"/>
                <a:cs typeface="Calibri" panose="020F0502020204030204" pitchFamily="34" charset="0"/>
              </a:rPr>
              <a:t>- Your pay will remain the same to your NPA</a:t>
            </a:r>
          </a:p>
          <a:p>
            <a:r>
              <a:rPr lang="en-GB" b="1" dirty="0">
                <a:solidFill>
                  <a:srgbClr val="FF0000"/>
                </a:solidFill>
                <a:latin typeface="Calibri" panose="020F0502020204030204" pitchFamily="34" charset="0"/>
                <a:ea typeface="Batang" panose="02030600000101010101" pitchFamily="18" charset="-127"/>
                <a:cs typeface="Calibri" panose="020F0502020204030204" pitchFamily="34" charset="0"/>
              </a:rPr>
              <a:t>- You will stay in the same section of the scheme you were in at 31 March 2025</a:t>
            </a:r>
          </a:p>
          <a:p>
            <a:r>
              <a:rPr lang="en-GB" b="1" i="1" dirty="0">
                <a:solidFill>
                  <a:srgbClr val="FF0000"/>
                </a:solidFill>
                <a:latin typeface="Calibri" panose="020F0502020204030204" pitchFamily="34" charset="0"/>
                <a:ea typeface="Batang" panose="02030600000101010101" pitchFamily="18" charset="-127"/>
                <a:cs typeface="Calibri" panose="020F0502020204030204" pitchFamily="34" charset="0"/>
              </a:rPr>
              <a:t>Note</a:t>
            </a:r>
            <a:r>
              <a:rPr lang="en-GB" b="1" dirty="0">
                <a:solidFill>
                  <a:srgbClr val="FF0000"/>
                </a:solidFill>
                <a:latin typeface="Calibri" panose="020F0502020204030204" pitchFamily="34" charset="0"/>
                <a:ea typeface="Batang" panose="02030600000101010101" pitchFamily="18" charset="-127"/>
                <a:cs typeface="Calibri" panose="020F0502020204030204" pitchFamily="34" charset="0"/>
              </a:rPr>
              <a:t> – if you have an in house AVC, you will not be able to exchange as much pension for lump sum</a:t>
            </a:r>
          </a:p>
        </p:txBody>
      </p:sp>
      <p:pic>
        <p:nvPicPr>
          <p:cNvPr id="2050" name="Picture 2">
            <a:extLst>
              <a:ext uri="{FF2B5EF4-FFF2-40B4-BE49-F238E27FC236}">
                <a16:creationId xmlns:a16="http://schemas.microsoft.com/office/drawing/2014/main" id="{5DF82551-802F-0564-3C37-E875C7A8A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80" y="3893938"/>
            <a:ext cx="7115175" cy="252412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3A233E4B-A639-47FA-9D65-930BD6141897}"/>
              </a:ext>
              <a:ext uri="{C183D7F6-B498-43B3-948B-1728B52AA6E4}">
                <adec:decorative xmlns:adec="http://schemas.microsoft.com/office/drawing/2017/decorative" val="1"/>
              </a:ext>
            </a:extLst>
          </p:cNvPr>
          <p:cNvCxnSpPr>
            <a:cxnSpLocks/>
          </p:cNvCxnSpPr>
          <p:nvPr/>
        </p:nvCxnSpPr>
        <p:spPr>
          <a:xfrm flipH="1">
            <a:off x="7405355" y="5442331"/>
            <a:ext cx="69637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640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6B56D-17D9-4AA5-9826-89BE035F23B4}"/>
              </a:ext>
            </a:extLst>
          </p:cNvPr>
          <p:cNvSpPr>
            <a:spLocks noGrp="1"/>
          </p:cNvSpPr>
          <p:nvPr>
            <p:ph type="title"/>
          </p:nvPr>
        </p:nvSpPr>
        <p:spPr/>
        <p:txBody>
          <a:bodyPr>
            <a:normAutofit fontScale="90000"/>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2 – exchanging pension for lump sum</a:t>
            </a:r>
          </a:p>
        </p:txBody>
      </p:sp>
      <p:sp>
        <p:nvSpPr>
          <p:cNvPr id="3" name="Content Placeholder 2">
            <a:extLst>
              <a:ext uri="{FF2B5EF4-FFF2-40B4-BE49-F238E27FC236}">
                <a16:creationId xmlns:a16="http://schemas.microsoft.com/office/drawing/2014/main" id="{513A8641-12ED-49FF-B791-5BCFFB84717C}"/>
              </a:ext>
            </a:extLst>
          </p:cNvPr>
          <p:cNvSpPr>
            <a:spLocks noGrp="1"/>
          </p:cNvSpPr>
          <p:nvPr>
            <p:ph idx="1"/>
          </p:nvPr>
        </p:nvSpPr>
        <p:spPr>
          <a:xfrm>
            <a:off x="1037377" y="1816368"/>
            <a:ext cx="9342181" cy="4914900"/>
          </a:xfrm>
        </p:spPr>
        <p:txBody>
          <a:bodyPr>
            <a:normAutofit/>
          </a:bodyPr>
          <a:lstStyle/>
          <a:p>
            <a:pPr>
              <a:buSzPct val="90000"/>
            </a:pPr>
            <a:r>
              <a:rPr lang="en-GB" dirty="0">
                <a:latin typeface="Tahoma" panose="020B0604030504040204" pitchFamily="34" charset="0"/>
                <a:ea typeface="Tahoma" panose="020B0604030504040204" pitchFamily="34" charset="0"/>
                <a:cs typeface="Tahoma" panose="020B0604030504040204" pitchFamily="34" charset="0"/>
              </a:rPr>
              <a:t>When you take your pension, you can decide to exchange some of your pension for a tax-free lump sum payment (subject to HM Revenue and Customs limits).</a:t>
            </a:r>
          </a:p>
          <a:p>
            <a:pPr>
              <a:spcBef>
                <a:spcPts val="1800"/>
              </a:spcBef>
              <a:buSzPct val="90000"/>
            </a:pPr>
            <a:r>
              <a:rPr lang="en-GB" dirty="0">
                <a:latin typeface="Tahoma" panose="020B0604030504040204" pitchFamily="34" charset="0"/>
                <a:ea typeface="Tahoma" panose="020B0604030504040204" pitchFamily="34" charset="0"/>
                <a:cs typeface="Tahoma" panose="020B0604030504040204" pitchFamily="34" charset="0"/>
              </a:rPr>
              <a:t>We show your projected pension based on you not exchanging pension for lump sum…..</a:t>
            </a:r>
          </a:p>
          <a:p>
            <a:pPr>
              <a:spcBef>
                <a:spcPts val="1800"/>
              </a:spcBef>
            </a:pPr>
            <a:endParaRPr lang="en-GB" dirty="0"/>
          </a:p>
          <a:p>
            <a:pPr marL="0" indent="0">
              <a:spcBef>
                <a:spcPts val="1800"/>
              </a:spcBef>
              <a:buNone/>
            </a:pPr>
            <a:endParaRPr lang="en-GB" dirty="0"/>
          </a:p>
          <a:p>
            <a:pPr>
              <a:spcBef>
                <a:spcPts val="1800"/>
              </a:spcBef>
              <a:buSzPct val="90000"/>
            </a:pPr>
            <a:r>
              <a:rPr lang="en-GB" dirty="0">
                <a:latin typeface="Tahoma" panose="020B0604030504040204" pitchFamily="34" charset="0"/>
                <a:ea typeface="Tahoma" panose="020B0604030504040204" pitchFamily="34" charset="0"/>
                <a:cs typeface="Tahoma" panose="020B0604030504040204" pitchFamily="34" charset="0"/>
              </a:rPr>
              <a:t>….and you exchanging the maximum pension for lump sum (Based on an exchange rate of £1 pension for £12 lump sum)</a:t>
            </a:r>
          </a:p>
          <a:p>
            <a:pPr marL="0" indent="0">
              <a:buNone/>
            </a:pPr>
            <a:endParaRPr lang="en-GB" dirty="0"/>
          </a:p>
          <a:p>
            <a:pPr marL="0" indent="0">
              <a:buNone/>
            </a:pPr>
            <a:endParaRPr lang="en-GB" dirty="0">
              <a:latin typeface="Tahoma" panose="020B0604030504040204" pitchFamily="34" charset="0"/>
              <a:ea typeface="Tahoma" panose="020B0604030504040204" pitchFamily="34" charset="0"/>
              <a:cs typeface="Tahoma" panose="020B0604030504040204" pitchFamily="34" charset="0"/>
            </a:endParaRPr>
          </a:p>
          <a:p>
            <a:r>
              <a:rPr lang="en-GB" dirty="0">
                <a:latin typeface="Tahoma" panose="020B0604030504040204" pitchFamily="34" charset="0"/>
                <a:ea typeface="Tahoma" panose="020B0604030504040204" pitchFamily="34" charset="0"/>
                <a:cs typeface="Tahoma" panose="020B0604030504040204" pitchFamily="34" charset="0"/>
              </a:rPr>
              <a:t>If you have an in house AVC, you will not be able to exchange as much pension as shown.</a:t>
            </a:r>
          </a:p>
        </p:txBody>
      </p:sp>
      <p:pic>
        <p:nvPicPr>
          <p:cNvPr id="3074" name="Picture 2">
            <a:extLst>
              <a:ext uri="{FF2B5EF4-FFF2-40B4-BE49-F238E27FC236}">
                <a16:creationId xmlns:a16="http://schemas.microsoft.com/office/drawing/2014/main" id="{E6C0A8EF-1732-3CE0-E195-DDFA9C9DD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2918" y="3353620"/>
            <a:ext cx="71151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0861634-36BB-45F6-537C-E136BBD37D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440" y="4989962"/>
            <a:ext cx="7022130" cy="88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22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3BEB-D656-41FB-881D-970EB62D28F7}"/>
              </a:ext>
            </a:extLst>
          </p:cNvPr>
          <p:cNvSpPr>
            <a:spLocks noGrp="1"/>
          </p:cNvSpPr>
          <p:nvPr>
            <p:ph type="title"/>
          </p:nvPr>
        </p:nvSpPr>
        <p:spPr/>
        <p:txBody>
          <a:bodyPr/>
          <a:lstStyle/>
          <a:p>
            <a:r>
              <a:rPr lang="en-GB" dirty="0">
                <a:latin typeface="Tahoma" panose="020B0604030504040204" pitchFamily="34" charset="0"/>
                <a:ea typeface="Tahoma" panose="020B0604030504040204" pitchFamily="34" charset="0"/>
                <a:cs typeface="Tahoma" panose="020B0604030504040204" pitchFamily="34" charset="0"/>
              </a:rPr>
              <a:t>What does my statement tell me?</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Section 3 – Death Grant Lump Sum</a:t>
            </a:r>
          </a:p>
        </p:txBody>
      </p:sp>
      <p:sp>
        <p:nvSpPr>
          <p:cNvPr id="3" name="Content Placeholder 2">
            <a:extLst>
              <a:ext uri="{FF2B5EF4-FFF2-40B4-BE49-F238E27FC236}">
                <a16:creationId xmlns:a16="http://schemas.microsoft.com/office/drawing/2014/main" id="{6D2F99E4-975A-4F44-A8BB-A44FA057C144}"/>
              </a:ext>
            </a:extLst>
          </p:cNvPr>
          <p:cNvSpPr>
            <a:spLocks noGrp="1"/>
          </p:cNvSpPr>
          <p:nvPr>
            <p:ph idx="1"/>
          </p:nvPr>
        </p:nvSpPr>
        <p:spPr>
          <a:xfrm>
            <a:off x="1253804" y="2160589"/>
            <a:ext cx="8596668" cy="3880773"/>
          </a:xfrm>
        </p:spPr>
        <p:txBody>
          <a:bodyPr/>
          <a:lstStyle/>
          <a:p>
            <a:pPr>
              <a:buSzPct val="90000"/>
            </a:pPr>
            <a:r>
              <a:rPr lang="en-GB" sz="2000" dirty="0">
                <a:latin typeface="Tahoma" panose="020B0604030504040204" pitchFamily="34" charset="0"/>
                <a:ea typeface="Tahoma" panose="020B0604030504040204" pitchFamily="34" charset="0"/>
                <a:cs typeface="Tahoma" panose="020B0604030504040204" pitchFamily="34" charset="0"/>
              </a:rPr>
              <a:t>Your LGPS membership gives you important life cover as a benefit of the scheme. This section shows you what your death grant lump sum would be if you were to die in service. </a:t>
            </a:r>
          </a:p>
          <a:p>
            <a:endParaRPr lang="en-GB" dirty="0"/>
          </a:p>
          <a:p>
            <a:endParaRPr lang="en-GB" dirty="0"/>
          </a:p>
          <a:p>
            <a:pPr marL="0" indent="0">
              <a:buNone/>
            </a:pPr>
            <a:endParaRPr lang="en-GB" dirty="0"/>
          </a:p>
          <a:p>
            <a:endParaRPr lang="en-GB" dirty="0"/>
          </a:p>
        </p:txBody>
      </p:sp>
      <p:pic>
        <p:nvPicPr>
          <p:cNvPr id="4102" name="Picture 6">
            <a:extLst>
              <a:ext uri="{FF2B5EF4-FFF2-40B4-BE49-F238E27FC236}">
                <a16:creationId xmlns:a16="http://schemas.microsoft.com/office/drawing/2014/main" id="{919D7D80-F192-79FC-26A0-CFD4BBF573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692" y="3667538"/>
            <a:ext cx="7640310" cy="224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88989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Target_x0020_Audiences xmlns="581D0CCA-5F0B-41A8-8542-88922F03BA43" xsi:nil="true"/>
    <lcf76f155ced4ddcb4097134ff3c332f xmlns="581d0cca-5f0b-41a8-8542-88922f03ba4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3F4B2E6E185884C825D829B2BCFF89A" ma:contentTypeVersion="2607" ma:contentTypeDescription="Create a new document." ma:contentTypeScope="" ma:versionID="a7e936c4f26247b06ee2afbb7f204c61">
  <xsd:schema xmlns:xsd="http://www.w3.org/2001/XMLSchema" xmlns:xs="http://www.w3.org/2001/XMLSchema" xmlns:p="http://schemas.microsoft.com/office/2006/metadata/properties" xmlns:ns1="http://schemas.microsoft.com/sharepoint/v3" xmlns:ns2="581D0CCA-5F0B-41A8-8542-88922F03BA43" xmlns:ns3="0122a33a-0a1c-45a7-9537-7115cc33a089" xmlns:ns4="581d0cca-5f0b-41a8-8542-88922f03ba43" xmlns:ns5="http://schemas.microsoft.com/sharepoint/v4" targetNamespace="http://schemas.microsoft.com/office/2006/metadata/properties" ma:root="true" ma:fieldsID="9d3ec9e3db7cc7d5cc7f926623413ede" ns1:_="" ns2:_="" ns3:_="" ns4:_="" ns5:_="">
    <xsd:import namespace="http://schemas.microsoft.com/sharepoint/v3"/>
    <xsd:import namespace="581D0CCA-5F0B-41A8-8542-88922F03BA43"/>
    <xsd:import namespace="0122a33a-0a1c-45a7-9537-7115cc33a089"/>
    <xsd:import namespace="581d0cca-5f0b-41a8-8542-88922f03ba43"/>
    <xsd:import namespace="http://schemas.microsoft.com/sharepoint/v4"/>
    <xsd:element name="properties">
      <xsd:complexType>
        <xsd:sequence>
          <xsd:element name="documentManagement">
            <xsd:complexType>
              <xsd:all>
                <xsd:element ref="ns2:Target_x0020_Audiences" minOccurs="0"/>
                <xsd:element ref="ns3:_dlc_DocId" minOccurs="0"/>
                <xsd:element ref="ns3:_dlc_DocIdUrl" minOccurs="0"/>
                <xsd:element ref="ns3:_dlc_DocIdPersistId"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5:IconOverlay" minOccurs="0"/>
                <xsd:element ref="ns1:_vti_ItemDeclaredRecord" minOccurs="0"/>
                <xsd:element ref="ns1:_vti_ItemHoldRecordStatus" minOccurs="0"/>
                <xsd:element ref="ns3:SharedWithUsers" minOccurs="0"/>
                <xsd:element ref="ns3:SharedWithDetails" minOccurs="0"/>
                <xsd:element ref="ns4: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9" nillable="true" ma:displayName="Declared Record" ma:hidden="true" ma:internalName="_vti_ItemDeclaredRecord" ma:readOnly="true">
      <xsd:simpleType>
        <xsd:restriction base="dms:DateTime"/>
      </xsd:simpleType>
    </xsd:element>
    <xsd:element name="_vti_ItemHoldRecordStatus" ma:index="2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1D0CCA-5F0B-41A8-8542-88922F03BA43" elementFormDefault="qualified">
    <xsd:import namespace="http://schemas.microsoft.com/office/2006/documentManagement/types"/>
    <xsd:import namespace="http://schemas.microsoft.com/office/infopath/2007/PartnerControls"/>
    <xsd:element name="Target_x0020_Audiences" ma:index="8" nillable="true" ma:displayName="Target Audiences" ma:internalName="Target_x0020_Audiences">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22a33a-0a1c-45a7-9537-7115cc33a089"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1d0cca-5f0b-41a8-8542-88922f03ba43"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description="" ma:indexed="true" ma:internalName="MediaServiceLocation" ma:readOnly="true">
      <xsd:simpleType>
        <xsd:restriction base="dms:Text"/>
      </xsd:simpleType>
    </xsd:element>
    <xsd:element name="lcf76f155ced4ddcb4097134ff3c332f" ma:index="23" nillable="true" ma:displayName="Image Tags_0" ma:hidden="true" ma:internalName="lcf76f155ced4ddcb4097134ff3c332f">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50FA11B4-7675-490B-A413-40EED612CF88}">
  <ds:schemaRefs>
    <ds:schemaRef ds:uri="http://schemas.microsoft.com/sharepoint/v3/contenttype/forms"/>
  </ds:schemaRefs>
</ds:datastoreItem>
</file>

<file path=customXml/itemProps2.xml><?xml version="1.0" encoding="utf-8"?>
<ds:datastoreItem xmlns:ds="http://schemas.openxmlformats.org/officeDocument/2006/customXml" ds:itemID="{72F92A43-A1DE-412E-95A1-C864F3785B90}">
  <ds:schemaRefs>
    <ds:schemaRef ds:uri="581D0CCA-5F0B-41A8-8542-88922F03BA43"/>
    <ds:schemaRef ds:uri="http://purl.org/dc/dcmitype/"/>
    <ds:schemaRef ds:uri="http://schemas.microsoft.com/office/infopath/2007/PartnerControls"/>
    <ds:schemaRef ds:uri="581d0cca-5f0b-41a8-8542-88922f03ba43"/>
    <ds:schemaRef ds:uri="http://schemas.openxmlformats.org/package/2006/metadata/core-properties"/>
    <ds:schemaRef ds:uri="http://purl.org/dc/terms/"/>
    <ds:schemaRef ds:uri="http://purl.org/dc/elements/1.1/"/>
    <ds:schemaRef ds:uri="http://schemas.microsoft.com/sharepoint/v3"/>
    <ds:schemaRef ds:uri="http://schemas.microsoft.com/sharepoint/v4"/>
    <ds:schemaRef ds:uri="http://schemas.microsoft.com/office/2006/documentManagement/types"/>
    <ds:schemaRef ds:uri="0122a33a-0a1c-45a7-9537-7115cc33a089"/>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1193FAE-EC38-4EE6-9A47-749C814F9F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1D0CCA-5F0B-41A8-8542-88922F03BA43"/>
    <ds:schemaRef ds:uri="0122a33a-0a1c-45a7-9537-7115cc33a089"/>
    <ds:schemaRef ds:uri="581d0cca-5f0b-41a8-8542-88922f03ba4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1C6BE0B-6EB0-4033-978B-95018F2FF42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Facet</Template>
  <TotalTime>591</TotalTime>
  <Words>1321</Words>
  <Application>Microsoft Office PowerPoint</Application>
  <PresentationFormat>Widescreen</PresentationFormat>
  <Paragraphs>85</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Tahoma</vt:lpstr>
      <vt:lpstr>Trebuchet MS</vt:lpstr>
      <vt:lpstr>Wingdings 3</vt:lpstr>
      <vt:lpstr>Facet</vt:lpstr>
      <vt:lpstr>Your Pension – Your Future</vt:lpstr>
      <vt:lpstr>Checking your Annual Benefit Statement Why is this important?</vt:lpstr>
      <vt:lpstr>So how do I check my statement?</vt:lpstr>
      <vt:lpstr>How do I log onto Member Portal?</vt:lpstr>
      <vt:lpstr>How can I view my statement?</vt:lpstr>
      <vt:lpstr>What does my statement tell me? Section 1</vt:lpstr>
      <vt:lpstr>What does my statement tell me?  Section 2</vt:lpstr>
      <vt:lpstr>What does my statement tell me? Section 2 – exchanging pension for lump sum</vt:lpstr>
      <vt:lpstr>What does my statement tell me? Section 3 – Death Grant Lump Sum</vt:lpstr>
      <vt:lpstr>What does my statement tell me? Section 3 – Death Grant Expression of Wish</vt:lpstr>
      <vt:lpstr>What does my statement tell me? Section 4 – Final Salary</vt:lpstr>
      <vt:lpstr>What does my statement tell me? Section 4 - CARE</vt:lpstr>
      <vt:lpstr>What does my statement tell me? Section 5 – Lifetime Allowance</vt:lpstr>
      <vt:lpstr>What does my statement tell me?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an interest in your future</dc:title>
  <dc:creator>Judd, Amanda</dc:creator>
  <cp:lastModifiedBy>Dyer, Mark</cp:lastModifiedBy>
  <cp:revision>11</cp:revision>
  <dcterms:created xsi:type="dcterms:W3CDTF">2019-08-02T11:56:53Z</dcterms:created>
  <dcterms:modified xsi:type="dcterms:W3CDTF">2025-08-19T13:55:54Z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0x01010053F4B2E6E185884C825D829B2BCFF89A</vt:lpwstr>
  </property>
  <property fmtid="{D5CDD505-2E9C-101B-9397-08002B2CF9AE}" pid="3" name="bb3aa47ebf1a448dac0ecc5996e92adc">
    <vt:lpwstr/>
  </property>
  <property fmtid="{D5CDD505-2E9C-101B-9397-08002B2CF9AE}" pid="4" name="Document_x0020_Type">
    <vt:lpwstr/>
  </property>
  <property fmtid="{D5CDD505-2E9C-101B-9397-08002B2CF9AE}" pid="5" name="n895cd35566f458f9e72d87341b46f0c">
    <vt:lpwstr/>
  </property>
  <property fmtid="{D5CDD505-2E9C-101B-9397-08002B2CF9AE}" pid="6" name="MediaServiceImageTags">
    <vt:lpwstr/>
  </property>
  <property fmtid="{D5CDD505-2E9C-101B-9397-08002B2CF9AE}" pid="7" name="eeadced8a35a499eaa6ae428604d987c">
    <vt:lpwstr/>
  </property>
  <property fmtid="{D5CDD505-2E9C-101B-9397-08002B2CF9AE}" pid="8" name="Pensions_x0020_Services_x0020_Management">
    <vt:lpwstr/>
  </property>
  <property fmtid="{D5CDD505-2E9C-101B-9397-08002B2CF9AE}" pid="9" name="TaxCatchAll">
    <vt:lpwstr/>
  </property>
  <property fmtid="{D5CDD505-2E9C-101B-9397-08002B2CF9AE}" pid="10" name="Groups_x0020_and_x0020_Meetings_x0020__x0028_Finance_x0029_">
    <vt:lpwstr/>
  </property>
  <property fmtid="{D5CDD505-2E9C-101B-9397-08002B2CF9AE}" pid="11" name="hf6b0bb3ec8741ff8f08cbde0b83b05e">
    <vt:lpwstr/>
  </property>
  <property fmtid="{D5CDD505-2E9C-101B-9397-08002B2CF9AE}" pid="12" name="hc3a5e09668742aa96af821d37d4cad5">
    <vt:lpwstr/>
  </property>
  <property fmtid="{D5CDD505-2E9C-101B-9397-08002B2CF9AE}" pid="13" name="Calendar_x0020_Year">
    <vt:lpwstr/>
  </property>
  <property fmtid="{D5CDD505-2E9C-101B-9397-08002B2CF9AE}" pid="14" name="Finance_x0020_Investments_x0020_and_x0020_Pensions_x0020_Fund">
    <vt:lpwstr/>
  </property>
  <property fmtid="{D5CDD505-2E9C-101B-9397-08002B2CF9AE}" pid="15" name="hc632fe273cb498aa970207d30c3b1d8">
    <vt:lpwstr/>
  </property>
  <property fmtid="{D5CDD505-2E9C-101B-9397-08002B2CF9AE}" pid="16" name="Financial_x0020_Year">
    <vt:lpwstr/>
  </property>
  <property fmtid="{D5CDD505-2E9C-101B-9397-08002B2CF9AE}" pid="17" name="Finance Investments and Pensions Fund">
    <vt:lpwstr/>
  </property>
  <property fmtid="{D5CDD505-2E9C-101B-9397-08002B2CF9AE}" pid="18" name="Groups and Meetings (Finance)">
    <vt:lpwstr/>
  </property>
  <property fmtid="{D5CDD505-2E9C-101B-9397-08002B2CF9AE}" pid="19" name="Calendar Year">
    <vt:lpwstr/>
  </property>
  <property fmtid="{D5CDD505-2E9C-101B-9397-08002B2CF9AE}" pid="20" name="Financial Year">
    <vt:lpwstr/>
  </property>
  <property fmtid="{D5CDD505-2E9C-101B-9397-08002B2CF9AE}" pid="21" name="Pensions Services Management">
    <vt:lpwstr/>
  </property>
  <property fmtid="{D5CDD505-2E9C-101B-9397-08002B2CF9AE}" pid="22" name="Document Type">
    <vt:lpwstr/>
  </property>
</Properties>
</file>