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5"/>
  </p:sldMasterIdLst>
  <p:notesMasterIdLst>
    <p:notesMasterId r:id="rId48"/>
  </p:notesMasterIdLst>
  <p:sldIdLst>
    <p:sldId id="257" r:id="rId6"/>
    <p:sldId id="258" r:id="rId7"/>
    <p:sldId id="259" r:id="rId8"/>
    <p:sldId id="260" r:id="rId9"/>
    <p:sldId id="262" r:id="rId10"/>
    <p:sldId id="263" r:id="rId11"/>
    <p:sldId id="261" r:id="rId12"/>
    <p:sldId id="266" r:id="rId13"/>
    <p:sldId id="265" r:id="rId14"/>
    <p:sldId id="264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89" r:id="rId38"/>
    <p:sldId id="290" r:id="rId39"/>
    <p:sldId id="291" r:id="rId40"/>
    <p:sldId id="292" r:id="rId41"/>
    <p:sldId id="293" r:id="rId42"/>
    <p:sldId id="294" r:id="rId43"/>
    <p:sldId id="295" r:id="rId44"/>
    <p:sldId id="296" r:id="rId45"/>
    <p:sldId id="297" r:id="rId46"/>
    <p:sldId id="298" r:id="rId47"/>
  </p:sldIdLst>
  <p:sldSz cx="9906000" cy="6858000" type="A4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8E04D9F-6B94-49FC-AAB1-E9397B7681A3}" v="1" dt="2025-09-04T09:14:47.202"/>
    <p1510:client id="{363181BA-038C-2BC5-B6E2-72839E417A65}" v="44" dt="2025-09-04T14:40:07.63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016" autoAdjust="0"/>
    <p:restoredTop sz="94660"/>
  </p:normalViewPr>
  <p:slideViewPr>
    <p:cSldViewPr snapToGrid="0">
      <p:cViewPr varScale="1">
        <p:scale>
          <a:sx n="94" d="100"/>
          <a:sy n="94" d="100"/>
        </p:scale>
        <p:origin x="84" y="1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50" Type="http://schemas.openxmlformats.org/officeDocument/2006/relationships/viewProps" Target="viewProps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microsoft.com/office/2015/10/relationships/revisionInfo" Target="revisionInfo.xml"/><Relationship Id="rId5" Type="http://schemas.openxmlformats.org/officeDocument/2006/relationships/slideMaster" Target="slideMasters/slideMaster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tableStyles" Target="tableStyles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3.xml"/><Relationship Id="rId51" Type="http://schemas.openxmlformats.org/officeDocument/2006/relationships/theme" Target="theme/theme1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763EA14-95FB-43A0-BE01-364E07422441}" type="datetimeFigureOut">
              <a:rPr lang="en-GB" smtClean="0"/>
              <a:t>04/09/2025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00150" y="1143000"/>
            <a:ext cx="44577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8CDE3CD-DA14-4D52-90CA-BEB3237DDFB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968810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CDE3CD-DA14-4D52-90CA-BEB3237DDFB1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0221816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5ADE1C-7EB3-B7C7-D9C8-FC7FBD8B1E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A91C946-E817-0424-B518-F196901392C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92AAC36-BDEC-B883-1BB2-49BA28A8BDC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ECFDAF3-A071-C972-FF5E-841B845A56C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CDE3CD-DA14-4D52-90CA-BEB3237DDFB1}" type="slidenum">
              <a:rPr lang="en-GB" smtClean="0"/>
              <a:t>33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3809343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C4F0E0-5B29-9F40-DE51-81F221287A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1E56652-5006-143D-E6AD-83B38A208F7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70BF113-C928-4E87-8C79-06F9EB290B2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00367EB-8404-F89C-30A8-03CFEE58014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CDE3CD-DA14-4D52-90CA-BEB3237DDFB1}" type="slidenum">
              <a:rPr lang="en-GB" smtClean="0"/>
              <a:t>34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3942144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F3EDF2-1C15-DD84-C934-6AC891701A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5C3053D-3637-4485-9F72-1C21E6B7FBD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7813F26-EB4A-5206-2C86-340E76A7D1E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EEC0173-C2CC-1E42-B8A6-70C34EE5CED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CDE3CD-DA14-4D52-90CA-BEB3237DDFB1}" type="slidenum">
              <a:rPr lang="en-GB" smtClean="0"/>
              <a:t>35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9622428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5BCD9F-6946-7D7B-8DC7-90586279C4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AA76546-057F-1EB6-7362-BF8E116859D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80FD425-13F5-4069-2545-558B11D60D0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D001141-1863-8580-1B3F-0B1D65DB019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CDE3CD-DA14-4D52-90CA-BEB3237DDFB1}" type="slidenum">
              <a:rPr lang="en-GB" smtClean="0"/>
              <a:t>36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6444341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337B51-8CA1-D706-F1EB-9138AA21EC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A166F24-D727-6E34-C8FA-528C532764B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35E9386-CB05-16D2-3561-890AE815F9E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E84A43-D63C-B6B2-7260-32D5C8D58D3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CDE3CD-DA14-4D52-90CA-BEB3237DDFB1}" type="slidenum">
              <a:rPr lang="en-GB" smtClean="0"/>
              <a:t>37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0320145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C01C44-8362-B4C0-CEBD-CD758D154A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2369657-F2A6-3AB8-11B2-A8FD112AD80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92C5BC8-DC4C-E723-4C8C-FE3C14FA517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6435998-3B39-606C-068D-81414E123FE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CDE3CD-DA14-4D52-90CA-BEB3237DDFB1}" type="slidenum">
              <a:rPr lang="en-GB" smtClean="0"/>
              <a:t>38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6189351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7175C2-FF32-103F-5F1D-7EF37E844E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2161309-03CA-59BE-BF89-AD7F25620A3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80F0E48-ED64-E42B-87DB-0A6F19CD0C9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CF4198C-DB9A-3FD2-D3E5-E3F2DE7E26C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CDE3CD-DA14-4D52-90CA-BEB3237DDFB1}" type="slidenum">
              <a:rPr lang="en-GB" smtClean="0"/>
              <a:t>39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7687587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68F6B0-CDE9-6F02-5044-9894837443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AD8A98C-05C9-3494-3D1B-5D14EDB85BE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AF11E31-0477-2890-6D01-29BE134A652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B8EFD10-13CE-84A9-78A8-9038B188A53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CDE3CD-DA14-4D52-90CA-BEB3237DDFB1}" type="slidenum">
              <a:rPr lang="en-GB" smtClean="0"/>
              <a:t>40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5439210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01B86B-5130-7F19-36E6-F66B3136DA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A545998-98D6-FF7A-2470-B0DFDBE5DDE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B360CEF-9836-155A-1877-6D34F3BDD07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CF560A-258C-D321-98CE-37FB022A822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CDE3CD-DA14-4D52-90CA-BEB3237DDFB1}" type="slidenum">
              <a:rPr lang="en-GB" smtClean="0"/>
              <a:t>41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1385433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B3BF9D-C142-B476-E0C4-AEF31812DF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B66659F-FC12-BD52-B327-6818601A660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31BC59A-1823-745A-E077-E455A52E93D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E5150AB-A35D-C522-1FF4-05E565F16B7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CDE3CD-DA14-4D52-90CA-BEB3237DDFB1}" type="slidenum">
              <a:rPr lang="en-GB" smtClean="0"/>
              <a:t>42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991433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C0EFC4-65B2-D01B-94F7-D440445A7C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6C4405A-A3A2-118B-F360-27A8E8F4886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3F67D61-E978-31C2-51A0-2815171A180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0EFAF9B-0C8E-F2DB-AE7E-FB7B4F3E924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CDE3CD-DA14-4D52-90CA-BEB3237DDFB1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729309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8E9CA9-69B1-E1EC-E4E0-59476AB0AE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7F78864-BE44-280A-0840-A44B2374725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CFC94B3-760A-8E55-B4CC-F5A9CCE1408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789D55-EFE8-65D2-7BFA-9F4CACD36EA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CDE3CD-DA14-4D52-90CA-BEB3237DDFB1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687356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2251C4-AA9A-43F5-B55C-0736ED8323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BB135D0-3EDF-F477-6F11-A44AF5CDC76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62F9347-9CB8-7D5D-8F37-F8A4E78069E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883CF9B-2383-3996-F410-1F3014A8114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CDE3CD-DA14-4D52-90CA-BEB3237DDFB1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676136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5DFBE5-5F6E-8F8A-0DEE-DF1906D884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077ABF1-9E6F-EDE8-5A1D-2BF7C886841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18D83D1-BD6B-567D-735F-D1F3934952B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2385E4D-5056-ABA0-A6D4-FB51F94CF61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CDE3CD-DA14-4D52-90CA-BEB3237DDFB1}" type="slidenum">
              <a:rPr lang="en-GB" smtClean="0"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6850430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176034-F2B8-76B1-DA45-16A0ABD638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3A2FE9C-9FA8-8CD5-251B-126B12DDA42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8984767-1922-76AD-5279-54A172AE11F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D4A534-8645-C039-D5A5-2E58804882D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CDE3CD-DA14-4D52-90CA-BEB3237DDFB1}" type="slidenum">
              <a:rPr lang="en-GB" smtClean="0"/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9880525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2C784F-9071-7568-96EB-3D2A1A0E46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9880A13-4E34-A6E6-25CA-DC60213C612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2F4CA1D-CA5F-F946-A00B-4619F6CF1A6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5276A64-C859-B0E4-B8A4-D76EF1AE40E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CDE3CD-DA14-4D52-90CA-BEB3237DDFB1}" type="slidenum">
              <a:rPr lang="en-GB" smtClean="0"/>
              <a:t>30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944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766EB7-0D1B-FDF4-A0AD-5B028F6D2E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4F3E4E9-08DE-2C51-252C-15AEDE598C4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90749A7-8430-132D-3DDA-3B3AABA864E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031A4B4-4BC6-00FB-51FA-D8B06EC2987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CDE3CD-DA14-4D52-90CA-BEB3237DDFB1}" type="slidenum">
              <a:rPr lang="en-GB" smtClean="0"/>
              <a:t>31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8096844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C80142-F7F2-BF23-F72B-2A5015F26C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7E41D58-76AB-35EC-9590-6BD09F341D5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A7CBB07-70B7-D061-ABBC-5653F22BBC9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A07E9AD-1B8F-05C5-E354-B73F0BE7623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CDE3CD-DA14-4D52-90CA-BEB3237DDFB1}" type="slidenum">
              <a:rPr lang="en-GB" smtClean="0"/>
              <a:t>32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078532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50" y="1122363"/>
            <a:ext cx="84201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38250" y="3602038"/>
            <a:ext cx="74295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6D7678-CCB5-4206-BEBE-E7EE8CBCC543}" type="datetimeFigureOut">
              <a:rPr lang="en-GB" smtClean="0"/>
              <a:t>04/09/2025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500F06-69F1-48DA-8B7C-44EB825ED8B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608577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6D7678-CCB5-4206-BEBE-E7EE8CBCC543}" type="datetimeFigureOut">
              <a:rPr lang="en-GB" smtClean="0"/>
              <a:t>04/09/2025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500F06-69F1-48DA-8B7C-44EB825ED8B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124991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88982" y="365125"/>
            <a:ext cx="2135981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1038" y="365125"/>
            <a:ext cx="6284119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6D7678-CCB5-4206-BEBE-E7EE8CBCC543}" type="datetimeFigureOut">
              <a:rPr lang="en-GB" smtClean="0"/>
              <a:t>04/09/2025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500F06-69F1-48DA-8B7C-44EB825ED8B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117965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6D7678-CCB5-4206-BEBE-E7EE8CBCC543}" type="datetimeFigureOut">
              <a:rPr lang="en-GB" smtClean="0"/>
              <a:t>04/09/2025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500F06-69F1-48DA-8B7C-44EB825ED8B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742876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5879" y="1709740"/>
            <a:ext cx="8543925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879" y="4589465"/>
            <a:ext cx="8543925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6D7678-CCB5-4206-BEBE-E7EE8CBCC543}" type="datetimeFigureOut">
              <a:rPr lang="en-GB" smtClean="0"/>
              <a:t>04/09/2025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500F06-69F1-48DA-8B7C-44EB825ED8B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557721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1038" y="1825625"/>
            <a:ext cx="421005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14913" y="1825625"/>
            <a:ext cx="421005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6D7678-CCB5-4206-BEBE-E7EE8CBCC543}" type="datetimeFigureOut">
              <a:rPr lang="en-GB" smtClean="0"/>
              <a:t>04/09/2025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500F06-69F1-48DA-8B7C-44EB825ED8B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913513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365127"/>
            <a:ext cx="8543925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2329" y="1681163"/>
            <a:ext cx="4190702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2329" y="2505075"/>
            <a:ext cx="4190702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4913" y="1681163"/>
            <a:ext cx="4211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14913" y="2505075"/>
            <a:ext cx="4211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6D7678-CCB5-4206-BEBE-E7EE8CBCC543}" type="datetimeFigureOut">
              <a:rPr lang="en-GB" smtClean="0"/>
              <a:t>04/09/2025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500F06-69F1-48DA-8B7C-44EB825ED8B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128565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6D7678-CCB5-4206-BEBE-E7EE8CBCC543}" type="datetimeFigureOut">
              <a:rPr lang="en-GB" smtClean="0"/>
              <a:t>04/09/2025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500F06-69F1-48DA-8B7C-44EB825ED8B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785547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6D7678-CCB5-4206-BEBE-E7EE8CBCC543}" type="datetimeFigureOut">
              <a:rPr lang="en-GB" smtClean="0"/>
              <a:t>04/09/2025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500F06-69F1-48DA-8B7C-44EB825ED8B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496067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11340" y="987427"/>
            <a:ext cx="5014913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6D7678-CCB5-4206-BEBE-E7EE8CBCC543}" type="datetimeFigureOut">
              <a:rPr lang="en-GB" smtClean="0"/>
              <a:t>04/09/2025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500F06-69F1-48DA-8B7C-44EB825ED8B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373319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211340" y="987427"/>
            <a:ext cx="5014913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6D7678-CCB5-4206-BEBE-E7EE8CBCC543}" type="datetimeFigureOut">
              <a:rPr lang="en-GB" smtClean="0"/>
              <a:t>04/09/2025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500F06-69F1-48DA-8B7C-44EB825ED8B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501273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1038" y="365127"/>
            <a:ext cx="85439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1038" y="1825625"/>
            <a:ext cx="854392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1038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86D7678-CCB5-4206-BEBE-E7EE8CBCC543}" type="datetimeFigureOut">
              <a:rPr lang="en-GB" smtClean="0"/>
              <a:t>04/09/2025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81363" y="6356352"/>
            <a:ext cx="33432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96113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F500F06-69F1-48DA-8B7C-44EB825ED8B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293935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9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8.jpeg"/><Relationship Id="rId4" Type="http://schemas.openxmlformats.org/officeDocument/2006/relationships/image" Target="../media/image27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9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9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9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9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9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9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07D2ABE-B918-E257-0693-F7938AF7D1C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12312" y="877413"/>
            <a:ext cx="4240687" cy="5103895"/>
          </a:xfrm>
          <a:ln w="762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/>
          <a:p>
            <a:pPr algn="ctr">
              <a:spcAft>
                <a:spcPts val="1000"/>
              </a:spcAft>
              <a:buNone/>
            </a:pPr>
            <a:r>
              <a:rPr lang="en-GB" sz="54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My visit to</a:t>
            </a:r>
            <a:endParaRPr lang="en-GB" sz="5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spcAft>
                <a:spcPts val="1000"/>
              </a:spcAft>
            </a:pPr>
            <a:r>
              <a:rPr lang="en-GB" sz="54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Stubbington Study Centre</a:t>
            </a:r>
            <a:endParaRPr lang="en-GB" sz="5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sz="1800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DBC458A7-0891-F26B-AADD-C1664084B0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400000">
            <a:off x="4925367" y="1651865"/>
            <a:ext cx="5043096" cy="3494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1166981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83C09C-CBE0-2123-17E5-B6DF5BC5FC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5088E60-7A1D-0C87-B701-E3B483E67AA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953000" y="387587"/>
            <a:ext cx="4384347" cy="2645122"/>
          </a:xfrm>
        </p:spPr>
        <p:txBody>
          <a:bodyPr anchor="ctr"/>
          <a:lstStyle/>
          <a:p>
            <a:pPr algn="ctr"/>
            <a:r>
              <a:rPr lang="en-GB" sz="36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My school will be in the Oak section</a:t>
            </a:r>
            <a:endParaRPr lang="en-GB" sz="3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GB" dirty="0"/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092168BE-E662-8A57-41B0-1167ACD8B6CC}"/>
              </a:ext>
            </a:extLst>
          </p:cNvPr>
          <p:cNvSpPr txBox="1">
            <a:spLocks/>
          </p:cNvSpPr>
          <p:nvPr/>
        </p:nvSpPr>
        <p:spPr>
          <a:xfrm>
            <a:off x="4952999" y="3612643"/>
            <a:ext cx="4384347" cy="264512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Aft>
                <a:spcPts val="1000"/>
              </a:spcAft>
              <a:tabLst>
                <a:tab pos="1552575" algn="l"/>
              </a:tabLst>
            </a:pPr>
            <a:r>
              <a:rPr lang="en-GB" sz="36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This is the entrance I will use.</a:t>
            </a:r>
            <a:endParaRPr lang="en-GB" sz="3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GB" dirty="0"/>
          </a:p>
        </p:txBody>
      </p:sp>
      <p:pic>
        <p:nvPicPr>
          <p:cNvPr id="3" name="Picture 2" descr="A sign on a building&#10;&#10;AI-generated content may be incorrect.">
            <a:extLst>
              <a:ext uri="{FF2B5EF4-FFF2-40B4-BE49-F238E27FC236}">
                <a16:creationId xmlns:a16="http://schemas.microsoft.com/office/drawing/2014/main" id="{DAF5422A-4DBF-73ED-9594-A5161878C8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8815" y="205190"/>
            <a:ext cx="4219048" cy="6447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537476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B29610D-A70D-14D7-47B4-718A1F5F23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C7212BB-B639-15AA-20D6-335FCF414F0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21367" y="148183"/>
            <a:ext cx="9263266" cy="1972166"/>
          </a:xfrm>
          <a:ln w="7620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/>
          <a:p>
            <a:r>
              <a:rPr lang="en-US" sz="3600" dirty="0">
                <a:latin typeface="Comic Sans MS" panose="030F0702030302020204" pitchFamily="66" charset="0"/>
              </a:rPr>
              <a:t>The drying room is near to the entrance. It is nice and warm in here.</a:t>
            </a:r>
          </a:p>
        </p:txBody>
      </p:sp>
      <p:pic>
        <p:nvPicPr>
          <p:cNvPr id="3" name="Picture 2" descr="A group of clothes on a coat rack&#10;&#10;AI-generated content may be incorrect.">
            <a:extLst>
              <a:ext uri="{FF2B5EF4-FFF2-40B4-BE49-F238E27FC236}">
                <a16:creationId xmlns:a16="http://schemas.microsoft.com/office/drawing/2014/main" id="{A85467D7-66B8-2741-2805-4F80F78802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1367" y="2463035"/>
            <a:ext cx="4352381" cy="325714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D2286B8-61B2-E2E2-0878-FFAE65898706}"/>
              </a:ext>
            </a:extLst>
          </p:cNvPr>
          <p:cNvSpPr txBox="1"/>
          <p:nvPr/>
        </p:nvSpPr>
        <p:spPr>
          <a:xfrm>
            <a:off x="4807226" y="1701208"/>
            <a:ext cx="4949686" cy="47807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1000"/>
              </a:spcAft>
              <a:buNone/>
            </a:pPr>
            <a:r>
              <a:rPr lang="en-GB" sz="36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I will put my coat on a  hook and place my shoes below, neatly under the bench. </a:t>
            </a:r>
            <a:endParaRPr lang="en-GB" sz="3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1000"/>
              </a:spcAft>
              <a:buNone/>
            </a:pPr>
            <a:r>
              <a:rPr lang="en-GB" sz="36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GB" sz="3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1000"/>
              </a:spcAft>
            </a:pPr>
            <a:r>
              <a:rPr lang="en-GB" sz="36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Any wet towels and wet clothing can go in here too.</a:t>
            </a:r>
            <a:endParaRPr lang="en-GB" sz="3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911255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9603001-D0F4-C56A-131D-BB3B139FC3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1E8B8BC8-B8B4-C7BD-9EF7-01DC78E769AC}"/>
              </a:ext>
            </a:extLst>
          </p:cNvPr>
          <p:cNvSpPr txBox="1"/>
          <p:nvPr/>
        </p:nvSpPr>
        <p:spPr>
          <a:xfrm>
            <a:off x="4754217" y="1251481"/>
            <a:ext cx="4949686" cy="43550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1000"/>
              </a:spcAft>
              <a:buNone/>
              <a:tabLst>
                <a:tab pos="1552575" algn="l"/>
              </a:tabLst>
            </a:pPr>
            <a:r>
              <a:rPr lang="en-GB" sz="36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This is the gathering space.</a:t>
            </a:r>
            <a:endParaRPr lang="en-GB" sz="3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1000"/>
              </a:spcAft>
              <a:buNone/>
              <a:tabLst>
                <a:tab pos="1552575" algn="l"/>
              </a:tabLst>
            </a:pPr>
            <a:r>
              <a:rPr lang="en-GB" sz="36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GB" sz="3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1000"/>
              </a:spcAft>
              <a:buNone/>
              <a:tabLst>
                <a:tab pos="1552575" algn="l"/>
              </a:tabLst>
            </a:pPr>
            <a:r>
              <a:rPr lang="en-GB" sz="36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We can use this space in free time and in the evening for activities.</a:t>
            </a:r>
            <a:endParaRPr lang="en-GB" sz="3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Picture 4" descr="A room with colorful carpet and green doors&#10;&#10;AI-generated content may be incorrect.">
            <a:extLst>
              <a:ext uri="{FF2B5EF4-FFF2-40B4-BE49-F238E27FC236}">
                <a16:creationId xmlns:a16="http://schemas.microsoft.com/office/drawing/2014/main" id="{34A2239A-D92D-CDA4-498E-6CC361E808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933" y="1863399"/>
            <a:ext cx="4166310" cy="3131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128164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D1287F1-4D41-F344-3812-7C6776E304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60112F91-7855-8593-CEA2-9E2FAA19F2EE}"/>
              </a:ext>
            </a:extLst>
          </p:cNvPr>
          <p:cNvSpPr txBox="1"/>
          <p:nvPr/>
        </p:nvSpPr>
        <p:spPr>
          <a:xfrm>
            <a:off x="5151785" y="2391167"/>
            <a:ext cx="4137992" cy="1754326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>
              <a:spcAft>
                <a:spcPts val="1000"/>
              </a:spcAft>
              <a:buNone/>
              <a:tabLst>
                <a:tab pos="1552575" algn="l"/>
              </a:tabLst>
            </a:pPr>
            <a:r>
              <a:rPr lang="en-GB" sz="36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I will be in the Fox house and my room will be red.</a:t>
            </a:r>
            <a:endParaRPr lang="en-GB" sz="3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Picture 2" descr="A sign on a wood surface&#10;&#10;AI-generated content may be incorrect.">
            <a:extLst>
              <a:ext uri="{FF2B5EF4-FFF2-40B4-BE49-F238E27FC236}">
                <a16:creationId xmlns:a16="http://schemas.microsoft.com/office/drawing/2014/main" id="{C66CCBEC-33FD-4C42-A514-C5517C1468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0884" y="543285"/>
            <a:ext cx="4333333" cy="5771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591187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B8B2BF2-046F-632F-9BF0-5EBC435571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61697D9F-4B4D-9EAF-82EE-500B9F09C5AA}"/>
              </a:ext>
            </a:extLst>
          </p:cNvPr>
          <p:cNvSpPr txBox="1"/>
          <p:nvPr/>
        </p:nvSpPr>
        <p:spPr>
          <a:xfrm>
            <a:off x="384913" y="2274838"/>
            <a:ext cx="4137992" cy="230832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>
              <a:spcAft>
                <a:spcPts val="1000"/>
              </a:spcAft>
              <a:buNone/>
              <a:tabLst>
                <a:tab pos="1552575" algn="l"/>
              </a:tabLst>
            </a:pPr>
            <a:r>
              <a:rPr lang="en-GB" sz="36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I will be in the Badger house and my room will be green.</a:t>
            </a:r>
            <a:endParaRPr lang="en-GB" sz="3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Picture 3" descr="A green sign with a black and black face&#10;&#10;AI-generated content may be incorrect.">
            <a:extLst>
              <a:ext uri="{FF2B5EF4-FFF2-40B4-BE49-F238E27FC236}">
                <a16:creationId xmlns:a16="http://schemas.microsoft.com/office/drawing/2014/main" id="{ED951639-C915-4895-9B2A-77025E7614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87754" y="543285"/>
            <a:ext cx="4333333" cy="5771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946378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B985D82-D371-183F-EA93-DCF9D1F82E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DE6D2B97-40C3-A321-6A43-B5DD29A06876}"/>
              </a:ext>
            </a:extLst>
          </p:cNvPr>
          <p:cNvSpPr txBox="1"/>
          <p:nvPr/>
        </p:nvSpPr>
        <p:spPr>
          <a:xfrm>
            <a:off x="5151785" y="2114168"/>
            <a:ext cx="4137992" cy="230832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>
              <a:spcAft>
                <a:spcPts val="1000"/>
              </a:spcAft>
              <a:buNone/>
              <a:tabLst>
                <a:tab pos="1552575" algn="l"/>
              </a:tabLst>
            </a:pPr>
            <a:r>
              <a:rPr lang="en-GB" sz="36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I will be in the Kestrel house and my room will be yellow.</a:t>
            </a:r>
            <a:endParaRPr lang="en-GB" sz="3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Picture 3" descr="A sign on a wood surface&#10;&#10;AI-generated content may be incorrect.">
            <a:extLst>
              <a:ext uri="{FF2B5EF4-FFF2-40B4-BE49-F238E27FC236}">
                <a16:creationId xmlns:a16="http://schemas.microsoft.com/office/drawing/2014/main" id="{E222B0B6-F407-F6F5-4383-90A58156AD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6441" y="543285"/>
            <a:ext cx="4333333" cy="5771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34300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0B67908-378D-4157-14AC-C504D5EE7E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B33495AD-B37D-D1B2-BEB4-83B023A3DBED}"/>
              </a:ext>
            </a:extLst>
          </p:cNvPr>
          <p:cNvSpPr txBox="1"/>
          <p:nvPr/>
        </p:nvSpPr>
        <p:spPr>
          <a:xfrm>
            <a:off x="493309" y="2551836"/>
            <a:ext cx="4137992" cy="1754326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>
              <a:spcAft>
                <a:spcPts val="1000"/>
              </a:spcAft>
              <a:buNone/>
              <a:tabLst>
                <a:tab pos="1552575" algn="l"/>
              </a:tabLst>
            </a:pPr>
            <a:r>
              <a:rPr lang="en-GB" sz="36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I will be in the Owl house and my room will be blue.</a:t>
            </a:r>
            <a:endParaRPr lang="en-GB" sz="3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Picture 3" descr="A blue circle with black and black owl on it&#10;&#10;AI-generated content may be incorrect.">
            <a:extLst>
              <a:ext uri="{FF2B5EF4-FFF2-40B4-BE49-F238E27FC236}">
                <a16:creationId xmlns:a16="http://schemas.microsoft.com/office/drawing/2014/main" id="{DD3EAAE0-01D3-22F0-CC6E-DF36E9C5AF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74700" y="543285"/>
            <a:ext cx="4333333" cy="5771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423545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BE53624-3786-CF3A-4E73-356E485414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6BFD6906-BF7B-62F5-7089-9C38995CD9DC}"/>
              </a:ext>
            </a:extLst>
          </p:cNvPr>
          <p:cNvSpPr txBox="1"/>
          <p:nvPr/>
        </p:nvSpPr>
        <p:spPr>
          <a:xfrm>
            <a:off x="4953000" y="2341973"/>
            <a:ext cx="4137992" cy="1754326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>
              <a:spcAft>
                <a:spcPts val="1000"/>
              </a:spcAft>
              <a:buNone/>
              <a:tabLst>
                <a:tab pos="1552575" algn="l"/>
              </a:tabLst>
            </a:pPr>
            <a:r>
              <a:rPr lang="en-GB" sz="36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I will put my clothes in the wardrobe.</a:t>
            </a:r>
            <a:endParaRPr lang="en-GB" sz="3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Picture 2" descr="A closet with yellow trim&#10;&#10;AI-generated content may be incorrect.">
            <a:extLst>
              <a:ext uri="{FF2B5EF4-FFF2-40B4-BE49-F238E27FC236}">
                <a16:creationId xmlns:a16="http://schemas.microsoft.com/office/drawing/2014/main" id="{8CD6F85D-B88A-562D-8CC1-BBEAE6A739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6896" y="352469"/>
            <a:ext cx="4295238" cy="5733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132198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50FAC56-C909-E344-2A73-286659B5C6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54FA7A36-81C0-3EF1-AD3B-8E2B092DE0EF}"/>
              </a:ext>
            </a:extLst>
          </p:cNvPr>
          <p:cNvSpPr txBox="1"/>
          <p:nvPr/>
        </p:nvSpPr>
        <p:spPr>
          <a:xfrm>
            <a:off x="276068" y="2064973"/>
            <a:ext cx="4137992" cy="230832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>
              <a:spcAft>
                <a:spcPts val="1000"/>
              </a:spcAft>
              <a:buNone/>
              <a:tabLst>
                <a:tab pos="1552575" algn="l"/>
              </a:tabLst>
            </a:pPr>
            <a:r>
              <a:rPr lang="en-GB" sz="36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I will place my empty suitcase under my bunk bed.</a:t>
            </a:r>
            <a:endParaRPr lang="en-GB" sz="3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BF68BF1-4E3D-F576-7CFC-45A12A7644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83159" y="1171508"/>
            <a:ext cx="5143140" cy="4174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52953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4CB88E9-948E-C870-D6B6-787F2DA2D4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224017BB-18F0-1072-1B1F-E46A3538ACF9}"/>
              </a:ext>
            </a:extLst>
          </p:cNvPr>
          <p:cNvSpPr txBox="1"/>
          <p:nvPr/>
        </p:nvSpPr>
        <p:spPr>
          <a:xfrm>
            <a:off x="276068" y="828737"/>
            <a:ext cx="4137992" cy="4780796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>
              <a:spcAft>
                <a:spcPts val="1000"/>
              </a:spcAft>
              <a:buNone/>
              <a:tabLst>
                <a:tab pos="1552575" algn="l"/>
              </a:tabLst>
            </a:pPr>
            <a:r>
              <a:rPr lang="en-GB" sz="36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Next to the bed there is a bedside table. </a:t>
            </a:r>
            <a:endParaRPr lang="en-GB" sz="3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1000"/>
              </a:spcAft>
              <a:buNone/>
              <a:tabLst>
                <a:tab pos="1552575" algn="l"/>
              </a:tabLst>
            </a:pPr>
            <a:r>
              <a:rPr lang="en-GB" sz="36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GB" sz="3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1000"/>
              </a:spcAft>
              <a:tabLst>
                <a:tab pos="1552575" algn="l"/>
              </a:tabLst>
            </a:pPr>
            <a:r>
              <a:rPr lang="en-GB" sz="36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I can put things like my torch, book, drink and pencil case here.</a:t>
            </a:r>
            <a:endParaRPr lang="en-GB" sz="3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C7D783B-A4C7-30D3-F3D6-A1F12EFCE5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83159" y="1171508"/>
            <a:ext cx="5143140" cy="4174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69331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AE28687-767C-EB65-1D9C-E61FFC319C7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9085" y="899410"/>
            <a:ext cx="8077321" cy="524277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1000"/>
              </a:spcAft>
              <a:buNone/>
            </a:pPr>
            <a:r>
              <a:rPr lang="en-GB" sz="36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Soon I am going away with my school to Stubbington Study Centre.</a:t>
            </a:r>
            <a:endParaRPr lang="en-GB" sz="3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1000"/>
              </a:spcAft>
              <a:buNone/>
            </a:pPr>
            <a:r>
              <a:rPr lang="en-GB" sz="36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GB" sz="3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1000"/>
              </a:spcAft>
              <a:buNone/>
            </a:pPr>
            <a:r>
              <a:rPr lang="en-GB" sz="36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I am going to stay there for a week with my friends and have lots of fun.</a:t>
            </a:r>
            <a:endParaRPr lang="en-GB" sz="3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1000"/>
              </a:spcAft>
              <a:buNone/>
            </a:pPr>
            <a:r>
              <a:rPr lang="en-GB" sz="36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GB" sz="3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1000"/>
              </a:spcAft>
            </a:pPr>
            <a:r>
              <a:rPr lang="en-GB" sz="36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The children from </a:t>
            </a:r>
            <a:r>
              <a:rPr lang="en-GB" sz="3600" dirty="0">
                <a:effectLst/>
                <a:highlight>
                  <a:srgbClr val="FFFF00"/>
                </a:highlight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(year group)</a:t>
            </a:r>
            <a:r>
              <a:rPr lang="en-GB" sz="36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, who are going, are already very excited!</a:t>
            </a:r>
            <a:endParaRPr lang="en-GB" sz="3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25071256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1F33F9-C529-1362-03DC-0006805096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33CD9CD-BAD5-CC49-4218-4BD841B4BF8B}"/>
              </a:ext>
            </a:extLst>
          </p:cNvPr>
          <p:cNvSpPr>
            <a:spLocks noGrp="1"/>
          </p:cNvSpPr>
          <p:nvPr>
            <p:ph type="pic" idx="1"/>
          </p:nvPr>
        </p:nvSpPr>
        <p:spPr/>
        <p:txBody>
          <a:bodyPr/>
          <a:lstStyle/>
          <a:p>
            <a:pPr algn="ctr"/>
            <a:endParaRPr lang="en-GB" dirty="0"/>
          </a:p>
          <a:p>
            <a:pPr algn="ctr"/>
            <a:endParaRPr lang="en-GB" dirty="0"/>
          </a:p>
          <a:p>
            <a:pPr algn="ctr"/>
            <a:endParaRPr lang="en-GB" dirty="0"/>
          </a:p>
          <a:p>
            <a:pPr algn="ctr"/>
            <a:endParaRPr lang="en-GB" dirty="0"/>
          </a:p>
          <a:p>
            <a:pPr algn="ctr"/>
            <a:r>
              <a:rPr lang="en-GB" dirty="0"/>
              <a:t>INSERT PHOTO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EDEAF9C-BA2D-34A1-17B3-C290530B37F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82328" y="987427"/>
            <a:ext cx="3194943" cy="4881561"/>
          </a:xfrm>
        </p:spPr>
        <p:txBody>
          <a:bodyPr anchor="ctr">
            <a:normAutofit/>
          </a:bodyPr>
          <a:lstStyle/>
          <a:p>
            <a:pPr algn="ctr"/>
            <a:r>
              <a:rPr lang="en-GB" sz="3600" dirty="0">
                <a:effectLst/>
                <a:highlight>
                  <a:srgbClr val="FFFF00"/>
                </a:highlight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(name of adult)</a:t>
            </a:r>
            <a:r>
              <a:rPr lang="en-GB" sz="36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will be sleeping close by.</a:t>
            </a:r>
            <a:endParaRPr lang="en-GB" sz="3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942956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42FEF37-E574-AF92-00BF-276A4BA8F6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824EBDD1-63B0-7DD6-F090-A9D08ABE38E2}"/>
              </a:ext>
            </a:extLst>
          </p:cNvPr>
          <p:cNvSpPr txBox="1"/>
          <p:nvPr/>
        </p:nvSpPr>
        <p:spPr>
          <a:xfrm>
            <a:off x="276068" y="1105736"/>
            <a:ext cx="4137992" cy="422679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>
              <a:spcAft>
                <a:spcPts val="1000"/>
              </a:spcAft>
              <a:buNone/>
            </a:pPr>
            <a:r>
              <a:rPr lang="en-GB" sz="36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The bathroom is near to my room.</a:t>
            </a:r>
            <a:endParaRPr lang="en-GB" sz="3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1000"/>
              </a:spcAft>
              <a:buNone/>
            </a:pPr>
            <a:r>
              <a:rPr lang="en-GB" sz="36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GB" sz="3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1000"/>
              </a:spcAft>
            </a:pPr>
            <a:r>
              <a:rPr lang="en-GB" sz="36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When I wash my hands, I will use warm water and soap.</a:t>
            </a:r>
            <a:endParaRPr lang="en-GB" sz="3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Picture 2" descr="A toilet with the lid up&#10;&#10;AI-generated content may be incorrect.">
            <a:extLst>
              <a:ext uri="{FF2B5EF4-FFF2-40B4-BE49-F238E27FC236}">
                <a16:creationId xmlns:a16="http://schemas.microsoft.com/office/drawing/2014/main" id="{6E038572-73CC-927D-10D9-181078A5DA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69435" y="585801"/>
            <a:ext cx="3952381" cy="5266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535196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D0C58DD-F767-C870-C4C1-0E06EF1506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DF13C809-80AF-0834-3D45-769332CFB6CB}"/>
              </a:ext>
            </a:extLst>
          </p:cNvPr>
          <p:cNvSpPr txBox="1"/>
          <p:nvPr/>
        </p:nvSpPr>
        <p:spPr>
          <a:xfrm>
            <a:off x="5512600" y="1638275"/>
            <a:ext cx="4137992" cy="3970318"/>
          </a:xfrm>
          <a:prstGeom prst="rect">
            <a:avLst/>
          </a:prstGeom>
          <a:noFill/>
        </p:spPr>
        <p:txBody>
          <a:bodyPr wrap="square" lIns="91440" tIns="45720" rIns="91440" bIns="45720" anchor="ctr">
            <a:spAutoFit/>
          </a:bodyPr>
          <a:lstStyle/>
          <a:p>
            <a:r>
              <a:rPr lang="en-GB" sz="3600">
                <a:effectLst/>
                <a:latin typeface="Comic Sans MS"/>
                <a:ea typeface="Calibri"/>
                <a:cs typeface="Times New Roman"/>
              </a:rPr>
              <a:t>When I </a:t>
            </a:r>
            <a:r>
              <a:rPr lang="en-GB" sz="3600">
                <a:latin typeface="Comic Sans MS"/>
                <a:ea typeface="Calibri"/>
                <a:cs typeface="Times New Roman"/>
              </a:rPr>
              <a:t>hear the bell, I will line up with my team on the coloured line that matches my house.</a:t>
            </a:r>
            <a:endParaRPr lang="en-US"/>
          </a:p>
          <a:p>
            <a:pPr>
              <a:spcAft>
                <a:spcPts val="1000"/>
              </a:spcAft>
            </a:pPr>
            <a:endParaRPr lang="en-GB" sz="3600" dirty="0">
              <a:latin typeface="Comic Sans MS"/>
              <a:ea typeface="Calibri"/>
              <a:cs typeface="Times New Roman"/>
            </a:endParaRPr>
          </a:p>
        </p:txBody>
      </p:sp>
      <p:pic>
        <p:nvPicPr>
          <p:cNvPr id="4" name="Picture 3" descr="A building with a painted walkway&#10;&#10;AI-generated content may be incorrect.">
            <a:extLst>
              <a:ext uri="{FF2B5EF4-FFF2-40B4-BE49-F238E27FC236}">
                <a16:creationId xmlns:a16="http://schemas.microsoft.com/office/drawing/2014/main" id="{016A34C2-C0A5-5E15-671F-9D27A93BDA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2083" y="1543692"/>
            <a:ext cx="4857143" cy="3638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649177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6D00BB-35EF-E572-280C-2513B98B37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ollage of a classroom&#10;&#10;AI-generated content may be incorrect.">
            <a:extLst>
              <a:ext uri="{FF2B5EF4-FFF2-40B4-BE49-F238E27FC236}">
                <a16:creationId xmlns:a16="http://schemas.microsoft.com/office/drawing/2014/main" id="{BDCD18E1-D8A9-6DF0-CA98-AED1D64631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11297" y="486143"/>
            <a:ext cx="3704762" cy="588571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A047B28-D4BC-3EBF-FFCF-0ADFC0FC6011}"/>
              </a:ext>
            </a:extLst>
          </p:cNvPr>
          <p:cNvSpPr txBox="1"/>
          <p:nvPr/>
        </p:nvSpPr>
        <p:spPr>
          <a:xfrm>
            <a:off x="370030" y="2274838"/>
            <a:ext cx="4824823" cy="230832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>
              <a:spcAft>
                <a:spcPts val="1000"/>
              </a:spcAft>
            </a:pPr>
            <a:r>
              <a:rPr lang="en-GB" sz="36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I will eat my meals in ‘The Snuffle Hole’ which is a big dining room.</a:t>
            </a:r>
            <a:endParaRPr lang="en-GB" sz="3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193194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2A3F05-943A-9DA6-F7BB-E08384015C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EA958E5-B5D2-E111-0483-F1306E7A9BF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960815" y="600235"/>
            <a:ext cx="4384347" cy="2645122"/>
          </a:xfrm>
        </p:spPr>
        <p:txBody>
          <a:bodyPr anchor="ctr">
            <a:normAutofit lnSpcReduction="10000"/>
          </a:bodyPr>
          <a:lstStyle/>
          <a:p>
            <a:pPr algn="ctr">
              <a:spcAft>
                <a:spcPts val="1000"/>
              </a:spcAft>
            </a:pPr>
            <a:r>
              <a:rPr lang="en-GB" sz="36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Each table group is sent up one at a time to choose what they would like to eat.</a:t>
            </a:r>
            <a:endParaRPr lang="en-GB" sz="3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GB" dirty="0"/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E83BF222-1900-A9F3-0FAA-7AFF724F7F66}"/>
              </a:ext>
            </a:extLst>
          </p:cNvPr>
          <p:cNvSpPr txBox="1">
            <a:spLocks/>
          </p:cNvSpPr>
          <p:nvPr/>
        </p:nvSpPr>
        <p:spPr>
          <a:xfrm>
            <a:off x="4960815" y="3784921"/>
            <a:ext cx="4384347" cy="264512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Aft>
                <a:spcPts val="1000"/>
              </a:spcAft>
            </a:pPr>
            <a:r>
              <a:rPr lang="en-GB" sz="36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If my table is well behaved, we may be awarded the best table.</a:t>
            </a:r>
            <a:endParaRPr lang="en-GB" sz="3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GB" dirty="0"/>
          </a:p>
        </p:txBody>
      </p:sp>
      <p:pic>
        <p:nvPicPr>
          <p:cNvPr id="5" name="Picture 4" descr="A collage of a group of kids eating&#10;&#10;AI-generated content may be incorrect.">
            <a:extLst>
              <a:ext uri="{FF2B5EF4-FFF2-40B4-BE49-F238E27FC236}">
                <a16:creationId xmlns:a16="http://schemas.microsoft.com/office/drawing/2014/main" id="{5B67C189-99EA-6E69-3A42-45D588BD47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8653" y="162333"/>
            <a:ext cx="3704762" cy="6533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954699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BFAECDE-C6F1-EE14-E8E1-5A0F9A004A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CE5EA5A-CDCA-93B9-94D7-84AE2F366B5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59026" y="5102087"/>
            <a:ext cx="9746974" cy="1157155"/>
          </a:xfrm>
          <a:ln w="7620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/>
          <a:p>
            <a:pPr algn="ctr">
              <a:spcAft>
                <a:spcPts val="1000"/>
              </a:spcAft>
            </a:pPr>
            <a:r>
              <a:rPr lang="en-GB" sz="36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After lunch, I can visit the tuck shop to buy sweets, drinks and souvenirs.</a:t>
            </a:r>
            <a:endParaRPr lang="en-GB" sz="3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Picture 4" descr="A room with shelves and shelves of items&#10;&#10;AI-generated content may be incorrect.">
            <a:extLst>
              <a:ext uri="{FF2B5EF4-FFF2-40B4-BE49-F238E27FC236}">
                <a16:creationId xmlns:a16="http://schemas.microsoft.com/office/drawing/2014/main" id="{5B0550FA-D7B0-0CB0-60DF-855919EDCD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00619" y="469271"/>
            <a:ext cx="5704762" cy="4276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031117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A0A9E720-0C3E-7DC8-0007-7AFC6A01CF9E}"/>
              </a:ext>
            </a:extLst>
          </p:cNvPr>
          <p:cNvSpPr txBox="1"/>
          <p:nvPr/>
        </p:nvSpPr>
        <p:spPr>
          <a:xfrm>
            <a:off x="447261" y="445461"/>
            <a:ext cx="910755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1000"/>
              </a:spcAft>
            </a:pPr>
            <a:r>
              <a:rPr lang="en-GB" sz="36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These are some of the places where I will take part in activities:</a:t>
            </a:r>
            <a:endParaRPr lang="en-GB" sz="3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Picture 7" descr="A circular object made of wood&#10;&#10;AI-generated content may be incorrect.">
            <a:extLst>
              <a:ext uri="{FF2B5EF4-FFF2-40B4-BE49-F238E27FC236}">
                <a16:creationId xmlns:a16="http://schemas.microsoft.com/office/drawing/2014/main" id="{B716B388-6AE9-13DB-A22D-99E32E86EE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0457" y="1990905"/>
            <a:ext cx="3838095" cy="2876190"/>
          </a:xfrm>
          <a:prstGeom prst="rect">
            <a:avLst/>
          </a:prstGeom>
        </p:spPr>
      </p:pic>
      <p:pic>
        <p:nvPicPr>
          <p:cNvPr id="10" name="Picture 9" descr="A large green field with trees in the background&#10;&#10;AI-generated content may be incorrect.">
            <a:extLst>
              <a:ext uri="{FF2B5EF4-FFF2-40B4-BE49-F238E27FC236}">
                <a16:creationId xmlns:a16="http://schemas.microsoft.com/office/drawing/2014/main" id="{2C717D67-8E54-D254-9689-123E64F755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07329" y="1990905"/>
            <a:ext cx="3838095" cy="287619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D55A9C9-C1D6-0913-249A-A77C8CAB2374}"/>
              </a:ext>
            </a:extLst>
          </p:cNvPr>
          <p:cNvSpPr txBox="1"/>
          <p:nvPr/>
        </p:nvSpPr>
        <p:spPr>
          <a:xfrm>
            <a:off x="-1248" y="5126351"/>
            <a:ext cx="495424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1000"/>
              </a:spcAft>
            </a:pPr>
            <a:r>
              <a:rPr lang="en-GB" sz="36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A log circle</a:t>
            </a:r>
            <a:endParaRPr lang="en-GB" sz="3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9FC4CE2-1C06-BEDC-1B6F-65BC62A4E171}"/>
              </a:ext>
            </a:extLst>
          </p:cNvPr>
          <p:cNvSpPr txBox="1"/>
          <p:nvPr/>
        </p:nvSpPr>
        <p:spPr>
          <a:xfrm>
            <a:off x="4793975" y="5126351"/>
            <a:ext cx="494968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1000"/>
              </a:spcAft>
            </a:pPr>
            <a:r>
              <a:rPr lang="en-GB" sz="36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The field</a:t>
            </a:r>
            <a:endParaRPr lang="en-GB" sz="3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217470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F633A3-9434-E2C3-8373-41F84E22FB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andy beach with a body of water in the background&#10;&#10;AI-generated content may be incorrect.">
            <a:extLst>
              <a:ext uri="{FF2B5EF4-FFF2-40B4-BE49-F238E27FC236}">
                <a16:creationId xmlns:a16="http://schemas.microsoft.com/office/drawing/2014/main" id="{2D96A3DF-98B0-77CE-093A-763DDF7D12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6852" y="191717"/>
            <a:ext cx="3135444" cy="2349638"/>
          </a:xfrm>
          <a:prstGeom prst="rect">
            <a:avLst/>
          </a:prstGeom>
        </p:spPr>
      </p:pic>
      <p:pic>
        <p:nvPicPr>
          <p:cNvPr id="5" name="Picture 4" descr="A room with tables and chairs&#10;&#10;AI-generated content may be incorrect.">
            <a:extLst>
              <a:ext uri="{FF2B5EF4-FFF2-40B4-BE49-F238E27FC236}">
                <a16:creationId xmlns:a16="http://schemas.microsoft.com/office/drawing/2014/main" id="{872F8F62-8D7E-1183-97FD-694BD6251F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71146" y="191717"/>
            <a:ext cx="3104762" cy="2333333"/>
          </a:xfrm>
          <a:prstGeom prst="rect">
            <a:avLst/>
          </a:prstGeom>
        </p:spPr>
      </p:pic>
      <p:pic>
        <p:nvPicPr>
          <p:cNvPr id="9" name="Picture 8" descr="A thatched roof structure with a fence&#10;&#10;AI-generated content may be incorrect.">
            <a:extLst>
              <a:ext uri="{FF2B5EF4-FFF2-40B4-BE49-F238E27FC236}">
                <a16:creationId xmlns:a16="http://schemas.microsoft.com/office/drawing/2014/main" id="{CF2803C2-4834-441E-FDE1-A2E733B3BA8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6852" y="3320650"/>
            <a:ext cx="3135444" cy="234963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678FE55B-E5C9-DCEA-0E09-F3B70FB5424A}"/>
              </a:ext>
            </a:extLst>
          </p:cNvPr>
          <p:cNvSpPr txBox="1"/>
          <p:nvPr/>
        </p:nvSpPr>
        <p:spPr>
          <a:xfrm>
            <a:off x="0" y="2607837"/>
            <a:ext cx="495061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1000"/>
              </a:spcAft>
            </a:pPr>
            <a:r>
              <a:rPr lang="en-GB" sz="36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The beach</a:t>
            </a:r>
            <a:endParaRPr lang="en-GB" sz="3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A368690-5D64-197B-4667-74724E5074AC}"/>
              </a:ext>
            </a:extLst>
          </p:cNvPr>
          <p:cNvSpPr txBox="1"/>
          <p:nvPr/>
        </p:nvSpPr>
        <p:spPr>
          <a:xfrm>
            <a:off x="4838700" y="2564167"/>
            <a:ext cx="4953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1000"/>
              </a:spcAft>
            </a:pPr>
            <a:r>
              <a:rPr lang="en-GB" sz="36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The classrooms</a:t>
            </a:r>
            <a:endParaRPr lang="en-GB" sz="3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AE2D3C5-765E-9D28-264A-29180048C1F5}"/>
              </a:ext>
            </a:extLst>
          </p:cNvPr>
          <p:cNvSpPr txBox="1"/>
          <p:nvPr/>
        </p:nvSpPr>
        <p:spPr>
          <a:xfrm>
            <a:off x="78074" y="5736770"/>
            <a:ext cx="4953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1000"/>
              </a:spcAft>
            </a:pPr>
            <a:r>
              <a:rPr lang="en-GB" sz="36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The roundhouse</a:t>
            </a:r>
            <a:endParaRPr lang="en-GB" sz="3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2" name="Picture 21" descr="A wooden barn with a cross on top&#10;&#10;AI-generated content may be incorrect.">
            <a:extLst>
              <a:ext uri="{FF2B5EF4-FFF2-40B4-BE49-F238E27FC236}">
                <a16:creationId xmlns:a16="http://schemas.microsoft.com/office/drawing/2014/main" id="{9FB983BA-20A3-2F48-EA0B-F44AF882895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64059" y="3181086"/>
            <a:ext cx="3318936" cy="2489202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52472451-4B68-FF4E-C0D1-92CEBE9765DF}"/>
              </a:ext>
            </a:extLst>
          </p:cNvPr>
          <p:cNvSpPr txBox="1"/>
          <p:nvPr/>
        </p:nvSpPr>
        <p:spPr>
          <a:xfrm>
            <a:off x="5031074" y="5670288"/>
            <a:ext cx="4953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1000"/>
              </a:spcAft>
            </a:pPr>
            <a:r>
              <a:rPr lang="en-GB" sz="36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The longhouse</a:t>
            </a:r>
            <a:endParaRPr lang="en-GB" sz="3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927090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7E9FF4-66F3-D706-126F-CDB302B056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03F005E7-8F02-D5B1-45D1-8754DFB8FB61}"/>
              </a:ext>
            </a:extLst>
          </p:cNvPr>
          <p:cNvSpPr txBox="1"/>
          <p:nvPr/>
        </p:nvSpPr>
        <p:spPr>
          <a:xfrm>
            <a:off x="370030" y="356364"/>
            <a:ext cx="4824823" cy="6145272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>
              <a:spcAft>
                <a:spcPts val="1000"/>
              </a:spcAft>
              <a:buNone/>
            </a:pPr>
            <a:r>
              <a:rPr lang="en-GB" sz="36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I will see lots of wildlife in the conservation area.</a:t>
            </a:r>
            <a:endParaRPr lang="en-GB" sz="3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1000"/>
              </a:spcAft>
              <a:buNone/>
            </a:pPr>
            <a:r>
              <a:rPr lang="en-GB" sz="36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GB" sz="3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1000"/>
              </a:spcAft>
              <a:buNone/>
            </a:pPr>
            <a:r>
              <a:rPr lang="en-GB" sz="36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I must be with an adult here.</a:t>
            </a:r>
            <a:endParaRPr lang="en-GB" sz="3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1000"/>
              </a:spcAft>
              <a:buNone/>
            </a:pPr>
            <a:r>
              <a:rPr lang="en-GB" sz="36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GB" sz="3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1000"/>
              </a:spcAft>
            </a:pPr>
            <a:r>
              <a:rPr lang="en-GB" sz="36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I need to be careful around the ponds, ditches and nettles.</a:t>
            </a:r>
            <a:endParaRPr lang="en-GB" sz="3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Picture 2" descr="A pond with lily pads and grass&#10;&#10;AI-generated content may be incorrect.">
            <a:extLst>
              <a:ext uri="{FF2B5EF4-FFF2-40B4-BE49-F238E27FC236}">
                <a16:creationId xmlns:a16="http://schemas.microsoft.com/office/drawing/2014/main" id="{39B908E1-AA21-F115-8FE5-C14F56AFFE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07399" y="324238"/>
            <a:ext cx="3828571" cy="6209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121775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1B8924-E0F2-6C0C-E415-BDEB9E3188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51CC03C-AAD8-97FC-A5A1-CD0AED2F35C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960815" y="427957"/>
            <a:ext cx="4384347" cy="2645122"/>
          </a:xfrm>
        </p:spPr>
        <p:txBody>
          <a:bodyPr anchor="ctr">
            <a:normAutofit/>
          </a:bodyPr>
          <a:lstStyle/>
          <a:p>
            <a:pPr>
              <a:spcAft>
                <a:spcPts val="1000"/>
              </a:spcAft>
            </a:pPr>
            <a:r>
              <a:rPr lang="en-GB" sz="36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If I am hurt, I can go to the First Aid room and an adult will help me.</a:t>
            </a:r>
            <a:endParaRPr lang="en-GB" sz="3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2B1FA67E-CFAF-129E-E2FB-789322FFD12F}"/>
              </a:ext>
            </a:extLst>
          </p:cNvPr>
          <p:cNvSpPr txBox="1">
            <a:spLocks/>
          </p:cNvSpPr>
          <p:nvPr/>
        </p:nvSpPr>
        <p:spPr>
          <a:xfrm>
            <a:off x="4953000" y="3428999"/>
            <a:ext cx="4384347" cy="264512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1000"/>
              </a:spcAft>
            </a:pPr>
            <a:r>
              <a:rPr lang="en-GB" sz="36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If there is no adult, I can press the buzzer which will send for help.</a:t>
            </a:r>
            <a:endParaRPr lang="en-GB" sz="3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Picture 2" descr="A person standing next to a machine&#10;&#10;AI-generated content may be incorrect.">
            <a:extLst>
              <a:ext uri="{FF2B5EF4-FFF2-40B4-BE49-F238E27FC236}">
                <a16:creationId xmlns:a16="http://schemas.microsoft.com/office/drawing/2014/main" id="{42C494A4-06D5-7CA3-D884-F61103DF81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9327" y="295666"/>
            <a:ext cx="3561905" cy="6266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78568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2A34FBD-00EB-F9D7-999B-D6778688A9E6}"/>
              </a:ext>
            </a:extLst>
          </p:cNvPr>
          <p:cNvSpPr>
            <a:spLocks noGrp="1"/>
          </p:cNvSpPr>
          <p:nvPr>
            <p:ph type="pic" idx="1"/>
          </p:nvPr>
        </p:nvSpPr>
        <p:spPr/>
        <p:txBody>
          <a:bodyPr/>
          <a:lstStyle/>
          <a:p>
            <a:pPr algn="ctr"/>
            <a:endParaRPr lang="en-GB" dirty="0"/>
          </a:p>
          <a:p>
            <a:pPr algn="ctr"/>
            <a:endParaRPr lang="en-GB" dirty="0"/>
          </a:p>
          <a:p>
            <a:pPr algn="ctr"/>
            <a:endParaRPr lang="en-GB" dirty="0"/>
          </a:p>
          <a:p>
            <a:pPr algn="ctr"/>
            <a:endParaRPr lang="en-GB" dirty="0"/>
          </a:p>
          <a:p>
            <a:pPr algn="ctr"/>
            <a:r>
              <a:rPr lang="en-GB" dirty="0"/>
              <a:t>INSERT PHOTO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6099D21-1C28-D7AC-554C-253ACB033B2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82328" y="987427"/>
            <a:ext cx="3194943" cy="4881561"/>
          </a:xfrm>
        </p:spPr>
        <p:txBody>
          <a:bodyPr anchor="ctr">
            <a:normAutofit/>
          </a:bodyPr>
          <a:lstStyle/>
          <a:p>
            <a:pPr algn="ctr"/>
            <a:r>
              <a:rPr lang="en-GB" sz="3600" dirty="0">
                <a:effectLst/>
                <a:highlight>
                  <a:srgbClr val="FFFF00"/>
                </a:highlight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(name of adult)</a:t>
            </a:r>
            <a:r>
              <a:rPr lang="en-GB" sz="36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is going to be there to help me when we are away.</a:t>
            </a:r>
            <a:endParaRPr lang="en-GB" sz="3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387434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22510EF-0658-1348-0040-325F3EAE76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69A2BBEF-66E7-0D5A-1CC9-5868AC7952B5}"/>
              </a:ext>
            </a:extLst>
          </p:cNvPr>
          <p:cNvSpPr txBox="1"/>
          <p:nvPr/>
        </p:nvSpPr>
        <p:spPr>
          <a:xfrm>
            <a:off x="5491941" y="443637"/>
            <a:ext cx="4137992" cy="5760551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>
              <a:spcAft>
                <a:spcPts val="1000"/>
              </a:spcAft>
              <a:buNone/>
            </a:pPr>
            <a:r>
              <a:rPr lang="en-GB" sz="36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During the day I will get some free time to choose what I would like to do.</a:t>
            </a:r>
            <a:endParaRPr lang="en-GB" sz="3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1000"/>
              </a:spcAft>
              <a:buNone/>
            </a:pPr>
            <a:r>
              <a:rPr lang="en-GB" sz="36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 I could play on the adventure playground if 2 adults are watching.</a:t>
            </a:r>
            <a:endParaRPr lang="en-GB" sz="3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Picture 2" descr="A playground with swings and swings&#10;&#10;AI-generated content may be incorrect.">
            <a:extLst>
              <a:ext uri="{FF2B5EF4-FFF2-40B4-BE49-F238E27FC236}">
                <a16:creationId xmlns:a16="http://schemas.microsoft.com/office/drawing/2014/main" id="{4A635D74-29E3-D722-4495-0DBB8A3E81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2524" y="1517221"/>
            <a:ext cx="4390476" cy="329523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AB227DE-457D-B645-DA51-6B5F70E2F33B}"/>
              </a:ext>
            </a:extLst>
          </p:cNvPr>
          <p:cNvSpPr txBox="1"/>
          <p:nvPr/>
        </p:nvSpPr>
        <p:spPr>
          <a:xfrm>
            <a:off x="414020" y="440174"/>
            <a:ext cx="4953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1000"/>
              </a:spcAft>
            </a:pPr>
            <a:r>
              <a:rPr lang="en-GB" sz="3600" u="sng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Free Time</a:t>
            </a:r>
            <a:endParaRPr lang="en-GB" sz="3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644548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B28BC03-063F-997C-2B1E-DA2CA4EF81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BD63A0EC-05E4-0B09-2672-9AC5EDA7755F}"/>
              </a:ext>
            </a:extLst>
          </p:cNvPr>
          <p:cNvSpPr txBox="1"/>
          <p:nvPr/>
        </p:nvSpPr>
        <p:spPr>
          <a:xfrm>
            <a:off x="345040" y="1281028"/>
            <a:ext cx="9215913" cy="1200329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>
              <a:spcAft>
                <a:spcPts val="1000"/>
              </a:spcAft>
            </a:pPr>
            <a:r>
              <a:rPr lang="en-GB" sz="36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I could visit the Games Room where I can play table tennis and pool.</a:t>
            </a:r>
            <a:endParaRPr lang="en-GB" sz="3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108417F-F26D-0C55-2754-CAFEDD12F101}"/>
              </a:ext>
            </a:extLst>
          </p:cNvPr>
          <p:cNvSpPr txBox="1"/>
          <p:nvPr/>
        </p:nvSpPr>
        <p:spPr>
          <a:xfrm>
            <a:off x="414020" y="440174"/>
            <a:ext cx="4953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1000"/>
              </a:spcAft>
            </a:pPr>
            <a:r>
              <a:rPr lang="en-GB" sz="3600" u="sng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Free Time</a:t>
            </a:r>
            <a:endParaRPr lang="en-GB" sz="3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Picture 3" descr="A pool table and pool table&#10;&#10;AI-generated content may be incorrect.">
            <a:extLst>
              <a:ext uri="{FF2B5EF4-FFF2-40B4-BE49-F238E27FC236}">
                <a16:creationId xmlns:a16="http://schemas.microsoft.com/office/drawing/2014/main" id="{6A013CED-1A6B-9117-4572-0E68B4A0CA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2045" y="2958660"/>
            <a:ext cx="9561905" cy="3295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818711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645318B-0924-9A28-F729-96EC8E433C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EDF467BB-A0B6-B10C-06CB-B189CC5F899D}"/>
              </a:ext>
            </a:extLst>
          </p:cNvPr>
          <p:cNvSpPr txBox="1"/>
          <p:nvPr/>
        </p:nvSpPr>
        <p:spPr>
          <a:xfrm>
            <a:off x="5461461" y="2380745"/>
            <a:ext cx="4137992" cy="2862322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>
              <a:spcAft>
                <a:spcPts val="1000"/>
              </a:spcAft>
            </a:pPr>
            <a:r>
              <a:rPr lang="en-GB" sz="36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I could go to the field to play football or sit and chat with my friends.</a:t>
            </a:r>
            <a:endParaRPr lang="en-GB" sz="3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ED8F7C9-BAB8-BADD-39F9-6555ADA4D644}"/>
              </a:ext>
            </a:extLst>
          </p:cNvPr>
          <p:cNvSpPr txBox="1"/>
          <p:nvPr/>
        </p:nvSpPr>
        <p:spPr>
          <a:xfrm>
            <a:off x="414020" y="440174"/>
            <a:ext cx="4953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1000"/>
              </a:spcAft>
            </a:pPr>
            <a:r>
              <a:rPr lang="en-GB" sz="3600" u="sng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Free Time</a:t>
            </a:r>
            <a:endParaRPr lang="en-GB" sz="3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Picture 3" descr="A large green field with trees in the background&#10;&#10;AI-generated content may be incorrect.">
            <a:extLst>
              <a:ext uri="{FF2B5EF4-FFF2-40B4-BE49-F238E27FC236}">
                <a16:creationId xmlns:a16="http://schemas.microsoft.com/office/drawing/2014/main" id="{3A3CAA08-6F91-2D40-FDEB-7C8C5CAF17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4020" y="2173811"/>
            <a:ext cx="4371429" cy="3276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07585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A3DEF14-6615-1368-0958-080D65EEC6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324783F1-0974-3D50-A70D-1B2BAE839D70}"/>
              </a:ext>
            </a:extLst>
          </p:cNvPr>
          <p:cNvSpPr txBox="1"/>
          <p:nvPr/>
        </p:nvSpPr>
        <p:spPr>
          <a:xfrm>
            <a:off x="414020" y="2657744"/>
            <a:ext cx="4137992" cy="230832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>
              <a:spcAft>
                <a:spcPts val="1000"/>
              </a:spcAft>
            </a:pPr>
            <a:r>
              <a:rPr lang="en-GB" sz="36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I could play football or basketball on the hard court.</a:t>
            </a:r>
            <a:endParaRPr lang="en-GB" sz="3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B0F6509-136A-B502-95D5-CBFAAFE81C16}"/>
              </a:ext>
            </a:extLst>
          </p:cNvPr>
          <p:cNvSpPr txBox="1"/>
          <p:nvPr/>
        </p:nvSpPr>
        <p:spPr>
          <a:xfrm>
            <a:off x="414020" y="440174"/>
            <a:ext cx="4953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1000"/>
              </a:spcAft>
            </a:pPr>
            <a:r>
              <a:rPr lang="en-GB" sz="3600" u="sng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Free Time</a:t>
            </a:r>
            <a:endParaRPr lang="en-GB" sz="3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Picture 2" descr="A basketball court with a net and a house&#10;&#10;AI-generated content may be incorrect.">
            <a:extLst>
              <a:ext uri="{FF2B5EF4-FFF2-40B4-BE49-F238E27FC236}">
                <a16:creationId xmlns:a16="http://schemas.microsoft.com/office/drawing/2014/main" id="{2B35B6C2-145B-3132-0DB2-226FB44FE5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53000" y="2169049"/>
            <a:ext cx="4390476" cy="3285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243620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EE551FE-1423-971E-BDCC-7DC9830839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06EE0589-3EE9-73D2-3480-9416E611824B}"/>
              </a:ext>
            </a:extLst>
          </p:cNvPr>
          <p:cNvSpPr txBox="1"/>
          <p:nvPr/>
        </p:nvSpPr>
        <p:spPr>
          <a:xfrm>
            <a:off x="4953000" y="207605"/>
            <a:ext cx="4137992" cy="6442789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>
              <a:spcAft>
                <a:spcPts val="1000"/>
              </a:spcAft>
              <a:buNone/>
            </a:pPr>
            <a:r>
              <a:rPr lang="en-GB" sz="36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I could go to my accommodation, which will be a quiet area. </a:t>
            </a:r>
            <a:endParaRPr lang="en-GB" sz="3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1000"/>
              </a:spcAft>
              <a:buNone/>
            </a:pPr>
            <a:r>
              <a:rPr lang="en-GB" sz="36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GB" sz="3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1000"/>
              </a:spcAft>
            </a:pPr>
            <a:r>
              <a:rPr lang="en-GB" sz="36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I could relax on my bed, read a book or play one of the games found in the gathering space.</a:t>
            </a:r>
            <a:endParaRPr lang="en-GB" sz="3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83EEFAC-A773-67A1-D22A-602806D1BA3E}"/>
              </a:ext>
            </a:extLst>
          </p:cNvPr>
          <p:cNvSpPr txBox="1"/>
          <p:nvPr/>
        </p:nvSpPr>
        <p:spPr>
          <a:xfrm>
            <a:off x="414020" y="440174"/>
            <a:ext cx="4953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1000"/>
              </a:spcAft>
            </a:pPr>
            <a:r>
              <a:rPr lang="en-GB" sz="3600" u="sng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Free Time</a:t>
            </a:r>
            <a:endParaRPr lang="en-GB" sz="3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Picture 3" descr="A shelf with books and baskets&#10;&#10;AI-generated content may be incorrect.">
            <a:extLst>
              <a:ext uri="{FF2B5EF4-FFF2-40B4-BE49-F238E27FC236}">
                <a16:creationId xmlns:a16="http://schemas.microsoft.com/office/drawing/2014/main" id="{E9E7A3D5-B1E3-F274-147E-4805C159BC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2460" y="1501783"/>
            <a:ext cx="3552381" cy="4733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146997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338FEBB-EC73-2AA5-4D27-AD55F4DEE4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7C8A9FB0-1A99-F774-FCBC-D60F230AEE93}"/>
              </a:ext>
            </a:extLst>
          </p:cNvPr>
          <p:cNvSpPr txBox="1"/>
          <p:nvPr/>
        </p:nvSpPr>
        <p:spPr>
          <a:xfrm>
            <a:off x="5491941" y="1615753"/>
            <a:ext cx="4137992" cy="341632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>
              <a:spcAft>
                <a:spcPts val="1000"/>
              </a:spcAft>
            </a:pPr>
            <a:r>
              <a:rPr lang="en-GB" sz="36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Before supper, there will be an activity such as: a wildlife presentation or a game.</a:t>
            </a:r>
            <a:endParaRPr lang="en-GB" sz="3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Picture 2" descr="A teacher teaching a class&#10;&#10;AI-generated content may be incorrect.">
            <a:extLst>
              <a:ext uri="{FF2B5EF4-FFF2-40B4-BE49-F238E27FC236}">
                <a16:creationId xmlns:a16="http://schemas.microsoft.com/office/drawing/2014/main" id="{94C5C506-CB6A-7B32-E78F-BCCDD64463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7796" y="1733437"/>
            <a:ext cx="4219048" cy="3180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44732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62783F0-5000-783B-4C20-03CA413393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FBC268EE-B116-8739-D2A5-F527BC1784C9}"/>
              </a:ext>
            </a:extLst>
          </p:cNvPr>
          <p:cNvSpPr txBox="1"/>
          <p:nvPr/>
        </p:nvSpPr>
        <p:spPr>
          <a:xfrm>
            <a:off x="686261" y="2828836"/>
            <a:ext cx="4137992" cy="1200329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>
              <a:spcAft>
                <a:spcPts val="1000"/>
              </a:spcAft>
              <a:tabLst>
                <a:tab pos="2314575" algn="l"/>
              </a:tabLst>
            </a:pPr>
            <a:r>
              <a:rPr lang="en-GB" sz="36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After supper I will have a shower.</a:t>
            </a:r>
            <a:endParaRPr lang="en-GB" sz="3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Picture 3" descr="A bathroom with a toilet and shower&#10;&#10;AI-generated content may be incorrect.">
            <a:extLst>
              <a:ext uri="{FF2B5EF4-FFF2-40B4-BE49-F238E27FC236}">
                <a16:creationId xmlns:a16="http://schemas.microsoft.com/office/drawing/2014/main" id="{56DEAFE8-5846-1608-0A36-1548DE79EC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99960" y="1852809"/>
            <a:ext cx="4200000" cy="3152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257358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83FDF2C-206A-A4D7-D403-3B881240D4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8EF537C2-69CA-40DE-6D44-4EAD5378D409}"/>
              </a:ext>
            </a:extLst>
          </p:cNvPr>
          <p:cNvSpPr txBox="1"/>
          <p:nvPr/>
        </p:nvSpPr>
        <p:spPr>
          <a:xfrm>
            <a:off x="5613861" y="1997839"/>
            <a:ext cx="4137992" cy="2862322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>
              <a:spcAft>
                <a:spcPts val="1000"/>
              </a:spcAft>
              <a:tabLst>
                <a:tab pos="2314575" algn="l"/>
              </a:tabLst>
            </a:pPr>
            <a:r>
              <a:rPr lang="en-GB" sz="36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I will go to ‘Bramble Hide’ when it is dark to look for badgers and foxes.</a:t>
            </a:r>
            <a:endParaRPr lang="en-GB" sz="3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Picture 2" descr="A black shed with green trim&#10;&#10;AI-generated content may be incorrect.">
            <a:extLst>
              <a:ext uri="{FF2B5EF4-FFF2-40B4-BE49-F238E27FC236}">
                <a16:creationId xmlns:a16="http://schemas.microsoft.com/office/drawing/2014/main" id="{A4D0AC63-981E-4550-0424-6180DA63DA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2524" y="1781380"/>
            <a:ext cx="4390476" cy="3295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185077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344C920-1D1D-2AE5-0C22-71DED07CE3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234249C8-7B31-717D-152B-DC2459224B0E}"/>
              </a:ext>
            </a:extLst>
          </p:cNvPr>
          <p:cNvSpPr txBox="1"/>
          <p:nvPr/>
        </p:nvSpPr>
        <p:spPr>
          <a:xfrm>
            <a:off x="5613861" y="1592600"/>
            <a:ext cx="4137992" cy="367280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>
              <a:spcAft>
                <a:spcPts val="1000"/>
              </a:spcAft>
              <a:buNone/>
              <a:tabLst>
                <a:tab pos="2209800" algn="l"/>
              </a:tabLst>
            </a:pPr>
            <a:r>
              <a:rPr lang="en-GB" sz="36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I will have to be very quiet!</a:t>
            </a:r>
            <a:endParaRPr lang="en-GB" sz="3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1000"/>
              </a:spcAft>
              <a:buNone/>
              <a:tabLst>
                <a:tab pos="2209800" algn="l"/>
              </a:tabLst>
            </a:pPr>
            <a:r>
              <a:rPr lang="en-GB" sz="36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GB" sz="3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1000"/>
              </a:spcAft>
              <a:tabLst>
                <a:tab pos="2209800" algn="l"/>
              </a:tabLst>
            </a:pPr>
            <a:r>
              <a:rPr lang="en-GB" sz="36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Then it will be late and I will go to sleep.</a:t>
            </a:r>
            <a:endParaRPr lang="en-GB" sz="3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Picture 3" descr="A long bench in a room&#10;&#10;AI-generated content may be incorrect.">
            <a:extLst>
              <a:ext uri="{FF2B5EF4-FFF2-40B4-BE49-F238E27FC236}">
                <a16:creationId xmlns:a16="http://schemas.microsoft.com/office/drawing/2014/main" id="{C535F6BF-EC9F-41DE-401A-D7FE9D136E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5619" y="1666240"/>
            <a:ext cx="4708202" cy="3525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427282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D0B884A-123B-A471-6D56-1ACE7ABA28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C1E473F5-3E89-A6EB-2A92-8998E4809621}"/>
              </a:ext>
            </a:extLst>
          </p:cNvPr>
          <p:cNvSpPr txBox="1"/>
          <p:nvPr/>
        </p:nvSpPr>
        <p:spPr>
          <a:xfrm>
            <a:off x="5370021" y="1997838"/>
            <a:ext cx="4137992" cy="2862322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>
              <a:spcAft>
                <a:spcPts val="1000"/>
              </a:spcAft>
              <a:tabLst>
                <a:tab pos="2209800" algn="l"/>
              </a:tabLst>
            </a:pPr>
            <a:r>
              <a:rPr lang="en-GB" sz="36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In the morning I can help my house to try to win the flag for being the tidiest.</a:t>
            </a:r>
            <a:endParaRPr lang="en-GB" sz="3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Picture 2" descr="A collage of flags&#10;&#10;AI-generated content may be incorrect.">
            <a:extLst>
              <a:ext uri="{FF2B5EF4-FFF2-40B4-BE49-F238E27FC236}">
                <a16:creationId xmlns:a16="http://schemas.microsoft.com/office/drawing/2014/main" id="{8ED59E7C-6B35-FD67-230F-B835347BCF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4429" y="443285"/>
            <a:ext cx="4428571" cy="5971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37333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278A00CC-8FCF-3D36-38C7-F57343FB0964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57697" y="347830"/>
            <a:ext cx="2951841" cy="2645122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1379059-E2EF-EB65-1A2B-71DE81B9E7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82328" y="347830"/>
            <a:ext cx="4384347" cy="2645122"/>
          </a:xfrm>
        </p:spPr>
        <p:txBody>
          <a:bodyPr anchor="ctr"/>
          <a:lstStyle/>
          <a:p>
            <a:pPr algn="ctr"/>
            <a:r>
              <a:rPr lang="en-GB" sz="36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I will go on a coach with my school to get there.</a:t>
            </a:r>
            <a:endParaRPr lang="en-GB" sz="3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GB" dirty="0"/>
          </a:p>
        </p:txBody>
      </p:sp>
      <p:pic>
        <p:nvPicPr>
          <p:cNvPr id="8" name="Picture 7" descr="A gated driveway with a sign on it&#10;&#10;AI-generated content may be incorrect.">
            <a:extLst>
              <a:ext uri="{FF2B5EF4-FFF2-40B4-BE49-F238E27FC236}">
                <a16:creationId xmlns:a16="http://schemas.microsoft.com/office/drawing/2014/main" id="{9F6A2C68-6CD9-D5AA-DE65-83A3BDFE74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28731" y="3254220"/>
            <a:ext cx="2445896" cy="3255950"/>
          </a:xfrm>
          <a:prstGeom prst="rect">
            <a:avLst/>
          </a:prstGeom>
        </p:spPr>
      </p:pic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926AD315-CC15-C48B-6E14-0BA23BE88B0C}"/>
              </a:ext>
            </a:extLst>
          </p:cNvPr>
          <p:cNvSpPr txBox="1">
            <a:spLocks/>
          </p:cNvSpPr>
          <p:nvPr/>
        </p:nvSpPr>
        <p:spPr>
          <a:xfrm>
            <a:off x="682328" y="3559634"/>
            <a:ext cx="4384347" cy="264512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Aft>
                <a:spcPts val="1000"/>
              </a:spcAft>
              <a:tabLst>
                <a:tab pos="1552575" algn="l"/>
              </a:tabLst>
            </a:pPr>
            <a:r>
              <a:rPr lang="en-GB" sz="36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This is the car park where the coach will stop.</a:t>
            </a:r>
            <a:endParaRPr lang="en-GB" sz="3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5445833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368931E-C0B5-D757-517B-1E7D9F37EC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8C8E8DC8-C3B5-9C48-B5DB-CD120C10707E}"/>
              </a:ext>
            </a:extLst>
          </p:cNvPr>
          <p:cNvSpPr txBox="1"/>
          <p:nvPr/>
        </p:nvSpPr>
        <p:spPr>
          <a:xfrm>
            <a:off x="489888" y="2274838"/>
            <a:ext cx="4137992" cy="230832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>
              <a:spcAft>
                <a:spcPts val="1000"/>
              </a:spcAft>
              <a:tabLst>
                <a:tab pos="2209800" algn="l"/>
              </a:tabLst>
            </a:pPr>
            <a:r>
              <a:rPr lang="en-GB" sz="36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On Friday, after lunch it will be time to go back to school.</a:t>
            </a:r>
            <a:endParaRPr lang="en-GB" sz="3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Picture 3" descr="A couple of buses parked in a parking lot&#10;&#10;AI-generated content may be incorrect.">
            <a:extLst>
              <a:ext uri="{FF2B5EF4-FFF2-40B4-BE49-F238E27FC236}">
                <a16:creationId xmlns:a16="http://schemas.microsoft.com/office/drawing/2014/main" id="{ED2836EF-F337-1CDB-0929-BB49808474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21914" y="1421722"/>
            <a:ext cx="4394198" cy="4014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700816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FA49BB7-B524-F15B-3CE6-17845C9F66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D2CA0166-26CE-E303-4802-CEAED0EB6FD7}"/>
              </a:ext>
            </a:extLst>
          </p:cNvPr>
          <p:cNvSpPr txBox="1"/>
          <p:nvPr/>
        </p:nvSpPr>
        <p:spPr>
          <a:xfrm>
            <a:off x="489888" y="2551837"/>
            <a:ext cx="9060512" cy="1754326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>
              <a:spcAft>
                <a:spcPts val="1000"/>
              </a:spcAft>
              <a:tabLst>
                <a:tab pos="2209800" algn="l"/>
              </a:tabLst>
            </a:pPr>
            <a:r>
              <a:rPr lang="en-GB" sz="36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I will be able to tell my family about everything I did and what a lovely time I had. </a:t>
            </a:r>
            <a:endParaRPr lang="en-GB" sz="3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355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42DFF6B-B641-F386-701B-156D2B25FC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16D74D87-2B7C-F371-4C4D-EC00D3D07239}"/>
              </a:ext>
            </a:extLst>
          </p:cNvPr>
          <p:cNvSpPr txBox="1"/>
          <p:nvPr/>
        </p:nvSpPr>
        <p:spPr>
          <a:xfrm>
            <a:off x="489888" y="1869599"/>
            <a:ext cx="9060512" cy="3118803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>
              <a:spcAft>
                <a:spcPts val="1000"/>
              </a:spcAft>
              <a:buNone/>
              <a:tabLst>
                <a:tab pos="2209800" algn="l"/>
              </a:tabLst>
            </a:pPr>
            <a:r>
              <a:rPr lang="en-GB" sz="36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Instructions for printing:</a:t>
            </a:r>
            <a:endParaRPr lang="en-GB" sz="3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828800" indent="-914400">
              <a:spcAft>
                <a:spcPts val="1000"/>
              </a:spcAft>
              <a:buNone/>
              <a:tabLst>
                <a:tab pos="2209800" algn="l"/>
              </a:tabLst>
            </a:pPr>
            <a:r>
              <a:rPr lang="en-GB" sz="36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1) 	Delete the pages that you do not require.</a:t>
            </a:r>
            <a:endParaRPr lang="en-GB" sz="3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828800" indent="-914400">
              <a:spcAft>
                <a:spcPts val="1000"/>
              </a:spcAft>
              <a:tabLst>
                <a:tab pos="2209800" algn="l"/>
              </a:tabLst>
            </a:pPr>
            <a:r>
              <a:rPr lang="en-GB" sz="36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2)	This document can be printed up to 4 pages per sheet.</a:t>
            </a:r>
            <a:endParaRPr lang="en-GB" sz="3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36998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1D2EB68-4C9F-1C52-79A6-B69D2F16E0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E1EE03E-866C-489F-A1F4-9E949BEF50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350572" y="757782"/>
            <a:ext cx="4240687" cy="5103895"/>
          </a:xfrm>
          <a:ln w="7620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GB" sz="36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The Stubbington staff will meet us as we get off the coach.</a:t>
            </a:r>
            <a:endParaRPr lang="en-GB" sz="3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sz="18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5459536-304A-1EEF-A69A-1ADA334CB0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3607" y="1562111"/>
            <a:ext cx="4638095" cy="3495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58711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3312467-B125-4F6A-6F90-744A39595A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7D4AE2D-B889-D5D7-7D7B-2A5B1E995D5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59026" y="5102087"/>
            <a:ext cx="9746974" cy="1157155"/>
          </a:xfrm>
          <a:ln w="7620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 fontScale="25000" lnSpcReduction="20000"/>
          </a:bodyPr>
          <a:lstStyle/>
          <a:p>
            <a:pPr algn="ctr">
              <a:spcAft>
                <a:spcPts val="1000"/>
              </a:spcAft>
              <a:buNone/>
              <a:tabLst>
                <a:tab pos="1552575" algn="l"/>
              </a:tabLst>
            </a:pPr>
            <a:r>
              <a:rPr lang="en-GB" sz="144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This is the entrance to the accommodation.</a:t>
            </a:r>
          </a:p>
          <a:p>
            <a:pPr algn="ctr">
              <a:spcAft>
                <a:spcPts val="1000"/>
              </a:spcAft>
              <a:buNone/>
              <a:tabLst>
                <a:tab pos="1552575" algn="l"/>
              </a:tabLst>
            </a:pPr>
            <a:endParaRPr lang="en-GB" sz="14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spcAft>
                <a:spcPts val="1000"/>
              </a:spcAft>
              <a:buNone/>
              <a:tabLst>
                <a:tab pos="1552575" algn="l"/>
              </a:tabLst>
            </a:pPr>
            <a:r>
              <a:rPr lang="en-GB" sz="144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 I will use the path to enter the building.</a:t>
            </a:r>
            <a:endParaRPr lang="en-GB" sz="14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sz="1800" dirty="0"/>
          </a:p>
        </p:txBody>
      </p:sp>
      <p:pic>
        <p:nvPicPr>
          <p:cNvPr id="3" name="Picture 2" descr="A building with a gravel area&#10;&#10;AI-generated content may be incorrect.">
            <a:extLst>
              <a:ext uri="{FF2B5EF4-FFF2-40B4-BE49-F238E27FC236}">
                <a16:creationId xmlns:a16="http://schemas.microsoft.com/office/drawing/2014/main" id="{0B631724-88AD-122F-EA81-D99B26E822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18227" y="255979"/>
            <a:ext cx="5428571" cy="4066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672105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C7FA05-1609-F5D4-CCEC-C3C5B73493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9396615-E5E5-5602-6B0B-B5B7B7F2CE1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82328" y="347830"/>
            <a:ext cx="4384347" cy="2645122"/>
          </a:xfrm>
        </p:spPr>
        <p:txBody>
          <a:bodyPr anchor="ctr"/>
          <a:lstStyle/>
          <a:p>
            <a:pPr algn="ctr"/>
            <a:r>
              <a:rPr lang="en-GB" sz="36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My school will be in the Ash section</a:t>
            </a:r>
            <a:endParaRPr lang="en-GB" sz="3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GB" dirty="0"/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7C3CB8FF-C23B-1BC0-BF20-011DD1BBA0DF}"/>
              </a:ext>
            </a:extLst>
          </p:cNvPr>
          <p:cNvSpPr txBox="1">
            <a:spLocks/>
          </p:cNvSpPr>
          <p:nvPr/>
        </p:nvSpPr>
        <p:spPr>
          <a:xfrm>
            <a:off x="682328" y="3559634"/>
            <a:ext cx="4384347" cy="264512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Aft>
                <a:spcPts val="1000"/>
              </a:spcAft>
              <a:tabLst>
                <a:tab pos="1552575" algn="l"/>
              </a:tabLst>
            </a:pPr>
            <a:r>
              <a:rPr lang="en-GB" sz="36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This is the entrance I will use.</a:t>
            </a:r>
            <a:endParaRPr lang="en-GB" sz="3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GB" dirty="0"/>
          </a:p>
        </p:txBody>
      </p:sp>
      <p:pic>
        <p:nvPicPr>
          <p:cNvPr id="7" name="Picture 6" descr="A sign on a building&#10;&#10;AI-generated content may be incorrect.">
            <a:extLst>
              <a:ext uri="{FF2B5EF4-FFF2-40B4-BE49-F238E27FC236}">
                <a16:creationId xmlns:a16="http://schemas.microsoft.com/office/drawing/2014/main" id="{FF62C8C5-BB22-B12C-EB14-7820A6AC2A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45441" y="248047"/>
            <a:ext cx="4171429" cy="6361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40279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8C024C-50AD-43B0-EAD9-E531020E40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E871A37-EC25-308C-9F4C-83CFE2683E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179377" y="412015"/>
            <a:ext cx="4384347" cy="2645122"/>
          </a:xfrm>
        </p:spPr>
        <p:txBody>
          <a:bodyPr anchor="ctr"/>
          <a:lstStyle/>
          <a:p>
            <a:pPr algn="ctr"/>
            <a:r>
              <a:rPr lang="en-GB" sz="36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My school will be in the Beech section</a:t>
            </a:r>
            <a:endParaRPr lang="en-GB" sz="3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GB" dirty="0"/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939BBC64-B6F6-A6A0-C752-2C6903BDC98E}"/>
              </a:ext>
            </a:extLst>
          </p:cNvPr>
          <p:cNvSpPr txBox="1">
            <a:spLocks/>
          </p:cNvSpPr>
          <p:nvPr/>
        </p:nvSpPr>
        <p:spPr>
          <a:xfrm>
            <a:off x="5179376" y="3611569"/>
            <a:ext cx="4384347" cy="264512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Aft>
                <a:spcPts val="1000"/>
              </a:spcAft>
              <a:tabLst>
                <a:tab pos="1552575" algn="l"/>
              </a:tabLst>
            </a:pPr>
            <a:r>
              <a:rPr lang="en-GB" sz="36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This is the entrance I will use.</a:t>
            </a:r>
            <a:endParaRPr lang="en-GB" sz="3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GB" dirty="0"/>
          </a:p>
        </p:txBody>
      </p:sp>
      <p:pic>
        <p:nvPicPr>
          <p:cNvPr id="3" name="Picture 2" descr="A sign on a building&#10;&#10;AI-generated content may be incorrect.">
            <a:extLst>
              <a:ext uri="{FF2B5EF4-FFF2-40B4-BE49-F238E27FC236}">
                <a16:creationId xmlns:a16="http://schemas.microsoft.com/office/drawing/2014/main" id="{A9E62CE6-1754-4E0F-1A88-A19AC67F4C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7576" y="281381"/>
            <a:ext cx="4219048" cy="6295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348101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2517E5-50EA-4C2C-38F0-A1855AC327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C27406E-8666-87F1-2172-5BB97FFFCB4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82328" y="347830"/>
            <a:ext cx="4384347" cy="2645122"/>
          </a:xfrm>
        </p:spPr>
        <p:txBody>
          <a:bodyPr anchor="ctr"/>
          <a:lstStyle/>
          <a:p>
            <a:pPr algn="ctr"/>
            <a:r>
              <a:rPr lang="en-GB" sz="36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My school will be in the Holly section</a:t>
            </a:r>
            <a:endParaRPr lang="en-GB" sz="3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GB" dirty="0"/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15A4A4AC-D5E0-F2DA-4A6C-38D7B5B0DCF7}"/>
              </a:ext>
            </a:extLst>
          </p:cNvPr>
          <p:cNvSpPr txBox="1">
            <a:spLocks/>
          </p:cNvSpPr>
          <p:nvPr/>
        </p:nvSpPr>
        <p:spPr>
          <a:xfrm>
            <a:off x="682328" y="3559634"/>
            <a:ext cx="4384347" cy="264512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Aft>
                <a:spcPts val="1000"/>
              </a:spcAft>
              <a:tabLst>
                <a:tab pos="1552575" algn="l"/>
              </a:tabLst>
            </a:pPr>
            <a:r>
              <a:rPr lang="en-GB" sz="36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This is the entrance I will use.</a:t>
            </a:r>
            <a:endParaRPr lang="en-GB" sz="3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GB" dirty="0"/>
          </a:p>
        </p:txBody>
      </p:sp>
      <p:pic>
        <p:nvPicPr>
          <p:cNvPr id="3" name="Picture 2" descr="A sign on a wall&#10;&#10;AI-generated content may be incorrect.">
            <a:extLst>
              <a:ext uri="{FF2B5EF4-FFF2-40B4-BE49-F238E27FC236}">
                <a16:creationId xmlns:a16="http://schemas.microsoft.com/office/drawing/2014/main" id="{D9E5CC47-2890-7A4A-D0EC-14422802E7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48137" y="267095"/>
            <a:ext cx="4219048" cy="6323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868493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 Them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9c32b042-b7ff-4ed9-960d-f53393cd6cb2">
      <Terms xmlns="http://schemas.microsoft.com/office/infopath/2007/PartnerControls"/>
    </lcf76f155ced4ddcb4097134ff3c332f>
    <_dlc_DocId xmlns="9f57794c-8f1a-4307-83e5-4435a6ae440d">SSCDOCID-1149618753-11775</_dlc_DocId>
    <_dlc_DocIdUrl xmlns="9f57794c-8f1a-4307-83e5-4435a6ae440d">
      <Url>https://hants.sharepoint.com/sites/SSC/_layouts/15/DocIdRedir.aspx?ID=SSCDOCID-1149618753-11775</Url>
      <Description>SSCDOCID-1149618753-11775</Description>
    </_dlc_DocIdUrl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7D5C32613FA5B46A7F8D6555C43ABB6" ma:contentTypeVersion="18" ma:contentTypeDescription="Create a new document." ma:contentTypeScope="" ma:versionID="c0342462583826db08d674df2f7b71bb">
  <xsd:schema xmlns:xsd="http://www.w3.org/2001/XMLSchema" xmlns:xs="http://www.w3.org/2001/XMLSchema" xmlns:p="http://schemas.microsoft.com/office/2006/metadata/properties" xmlns:ns2="9f57794c-8f1a-4307-83e5-4435a6ae440d" xmlns:ns3="9c32b042-b7ff-4ed9-960d-f53393cd6cb2" targetNamespace="http://schemas.microsoft.com/office/2006/metadata/properties" ma:root="true" ma:fieldsID="7a4f4f867e7f968bd10a3b42d42216c5" ns2:_="" ns3:_="">
    <xsd:import namespace="9f57794c-8f1a-4307-83e5-4435a6ae440d"/>
    <xsd:import namespace="9c32b042-b7ff-4ed9-960d-f53393cd6cb2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3:MediaServiceMetadata" minOccurs="0"/>
                <xsd:element ref="ns3:MediaServiceFastMetadata" minOccurs="0"/>
                <xsd:element ref="ns2:SharedWithUsers" minOccurs="0"/>
                <xsd:element ref="ns2:SharedWithDetails" minOccurs="0"/>
                <xsd:element ref="ns3:MediaServiceDateTaken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AutoKeyPoints" minOccurs="0"/>
                <xsd:element ref="ns3:MediaServiceKeyPoints" minOccurs="0"/>
                <xsd:element ref="ns3:MediaLengthInSeconds" minOccurs="0"/>
                <xsd:element ref="ns3:lcf76f155ced4ddcb4097134ff3c332f" minOccurs="0"/>
                <xsd:element ref="ns3:MediaServiceObjectDetectorVersions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f57794c-8f1a-4307-83e5-4435a6ae440d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9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  <xsd:element name="SharedWithUsers" ma:index="13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4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c32b042-b7ff-4ed9-960d-f53393cd6cb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6" nillable="true" ma:displayName="Tags" ma:internalName="MediaServiceAutoTags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2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2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4" nillable="true" ma:taxonomy="true" ma:internalName="lcf76f155ced4ddcb4097134ff3c332f" ma:taxonomyFieldName="MediaServiceImageTags" ma:displayName="Image Tags" ma:readOnly="false" ma:fieldId="{5cf76f15-5ced-4ddc-b409-7134ff3c332f}" ma:taxonomyMulti="true" ma:sspId="3c5dbf34-c73a-430c-9290-9174ad78773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5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6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82376177-71A7-4D38-B4B1-EE7CADC2ABF3}">
  <ds:schemaRefs>
    <ds:schemaRef ds:uri="http://schemas.microsoft.com/sharepoint/events"/>
  </ds:schemaRefs>
</ds:datastoreItem>
</file>

<file path=customXml/itemProps2.xml><?xml version="1.0" encoding="utf-8"?>
<ds:datastoreItem xmlns:ds="http://schemas.openxmlformats.org/officeDocument/2006/customXml" ds:itemID="{E68C9048-25B2-4A63-8607-E5B453D690FB}">
  <ds:schemaRefs>
    <ds:schemaRef ds:uri="http://purl.org/dc/elements/1.1/"/>
    <ds:schemaRef ds:uri="9c32b042-b7ff-4ed9-960d-f53393cd6cb2"/>
    <ds:schemaRef ds:uri="http://schemas.microsoft.com/office/2006/documentManagement/types"/>
    <ds:schemaRef ds:uri="http://purl.org/dc/terms/"/>
    <ds:schemaRef ds:uri="http://purl.org/dc/dcmitype/"/>
    <ds:schemaRef ds:uri="9f57794c-8f1a-4307-83e5-4435a6ae440d"/>
    <ds:schemaRef ds:uri="http://www.w3.org/XML/1998/namespace"/>
    <ds:schemaRef ds:uri="http://schemas.microsoft.com/office/infopath/2007/PartnerControls"/>
    <ds:schemaRef ds:uri="http://schemas.openxmlformats.org/package/2006/metadata/core-properties"/>
    <ds:schemaRef ds:uri="http://schemas.microsoft.com/office/2006/metadata/properties"/>
  </ds:schemaRefs>
</ds:datastoreItem>
</file>

<file path=customXml/itemProps3.xml><?xml version="1.0" encoding="utf-8"?>
<ds:datastoreItem xmlns:ds="http://schemas.openxmlformats.org/officeDocument/2006/customXml" ds:itemID="{A301C304-09A7-4EEF-9725-C8DA59F2375F}">
  <ds:schemaRefs>
    <ds:schemaRef ds:uri="http://schemas.microsoft.com/sharepoint/v3/contenttype/forms"/>
  </ds:schemaRefs>
</ds:datastoreItem>
</file>

<file path=customXml/itemProps4.xml><?xml version="1.0" encoding="utf-8"?>
<ds:datastoreItem xmlns:ds="http://schemas.openxmlformats.org/officeDocument/2006/customXml" ds:itemID="{BCDFBC55-7B71-490E-A1C9-0A3BC6195E8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f57794c-8f1a-4307-83e5-4435a6ae440d"/>
    <ds:schemaRef ds:uri="9c32b042-b7ff-4ed9-960d-f53393cd6cb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55</TotalTime>
  <Words>887</Words>
  <Application>Microsoft Office PowerPoint</Application>
  <PresentationFormat>A4 Paper (210x297 mm)</PresentationFormat>
  <Paragraphs>117</Paragraphs>
  <Slides>42</Slides>
  <Notes>19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43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Smith, Melissa</dc:creator>
  <cp:lastModifiedBy>Smith, Melissa</cp:lastModifiedBy>
  <cp:revision>7</cp:revision>
  <dcterms:created xsi:type="dcterms:W3CDTF">2025-06-24T12:58:07Z</dcterms:created>
  <dcterms:modified xsi:type="dcterms:W3CDTF">2025-09-04T14:56:04Z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0x01010097D5C32613FA5B46A7F8D6555C43ABB6</vt:lpwstr>
  </property>
  <property fmtid="{D5CDD505-2E9C-101B-9397-08002B2CF9AE}" pid="3" name="Document_x0020_Type">
    <vt:lpwstr/>
  </property>
  <property fmtid="{D5CDD505-2E9C-101B-9397-08002B2CF9AE}" pid="4" name="eeadced8a35a499eaa6ae428604d987c">
    <vt:lpwstr/>
  </property>
  <property fmtid="{D5CDD505-2E9C-101B-9397-08002B2CF9AE}" pid="5" name="MediaServiceImageTags">
    <vt:lpwstr/>
  </property>
  <property fmtid="{D5CDD505-2E9C-101B-9397-08002B2CF9AE}" pid="6" name="Stubbington_x0020_Study_x0020_Centre">
    <vt:lpwstr/>
  </property>
  <property fmtid="{D5CDD505-2E9C-101B-9397-08002B2CF9AE}" pid="7" name="j76957e3f8ce4ef3aa248f0f158dcc32">
    <vt:lpwstr/>
  </property>
  <property fmtid="{D5CDD505-2E9C-101B-9397-08002B2CF9AE}" pid="8" name="TaxCatchAll">
    <vt:lpwstr/>
  </property>
  <property fmtid="{D5CDD505-2E9C-101B-9397-08002B2CF9AE}" pid="9" name="_dlc_DocIdItemGuid">
    <vt:lpwstr>769087d4-4caf-4442-8967-b165f2bf4a03</vt:lpwstr>
  </property>
  <property fmtid="{D5CDD505-2E9C-101B-9397-08002B2CF9AE}" pid="10" name="hc632fe273cb498aa970207d30c3b1d8">
    <vt:lpwstr/>
  </property>
  <property fmtid="{D5CDD505-2E9C-101B-9397-08002B2CF9AE}" pid="11" name="Financial_x0020_Year">
    <vt:lpwstr/>
  </property>
  <property fmtid="{D5CDD505-2E9C-101B-9397-08002B2CF9AE}" pid="12" name="Financial Year">
    <vt:lpwstr/>
  </property>
  <property fmtid="{D5CDD505-2E9C-101B-9397-08002B2CF9AE}" pid="13" name="Document Type">
    <vt:lpwstr/>
  </property>
  <property fmtid="{D5CDD505-2E9C-101B-9397-08002B2CF9AE}" pid="14" name="Stubbington Study Centre">
    <vt:lpwstr/>
  </property>
</Properties>
</file>