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2" r:id="rId5"/>
    <p:sldId id="258" r:id="rId6"/>
    <p:sldId id="263" r:id="rId7"/>
    <p:sldId id="259" r:id="rId8"/>
    <p:sldId id="260" r:id="rId9"/>
    <p:sldId id="269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AE58E-8E68-45A6-A916-02FDF6A36C93}" v="1" dt="2023-05-30T15:44:06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Graph to show total HTST cost from 2012/13 to 2022/23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'Briefing Summary'!$A$6</c:f>
              <c:strCache>
                <c:ptCount val="1"/>
                <c:pt idx="0">
                  <c:v>Primary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Summary'!$B$4:$L$4</c:f>
              <c:strCache>
                <c:ptCount val="11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  <c:pt idx="10">
                  <c:v>2022/23</c:v>
                </c:pt>
              </c:strCache>
            </c:strRef>
          </c:cat>
          <c:val>
            <c:numRef>
              <c:f>'Briefing Summary'!$B$6:$L$6</c:f>
              <c:numCache>
                <c:formatCode>_-* #,##0.0_-;\-* #,##0.0_-;_-* "-"??_-;_-@_-</c:formatCode>
                <c:ptCount val="11"/>
                <c:pt idx="0">
                  <c:v>3.8488384000000004</c:v>
                </c:pt>
                <c:pt idx="1">
                  <c:v>4.0198399</c:v>
                </c:pt>
                <c:pt idx="2">
                  <c:v>3.04569044</c:v>
                </c:pt>
                <c:pt idx="3">
                  <c:v>2.9276552299999996</c:v>
                </c:pt>
                <c:pt idx="4">
                  <c:v>3.1524158099999995</c:v>
                </c:pt>
                <c:pt idx="5">
                  <c:v>2.41520789</c:v>
                </c:pt>
                <c:pt idx="6">
                  <c:v>2.5411826299999993</c:v>
                </c:pt>
                <c:pt idx="7">
                  <c:v>2.4035529799999997</c:v>
                </c:pt>
                <c:pt idx="8">
                  <c:v>2.0383799699999994</c:v>
                </c:pt>
                <c:pt idx="9">
                  <c:v>2.1081548900000007</c:v>
                </c:pt>
                <c:pt idx="10">
                  <c:v>2.601808689999999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9A-488B-AEFC-F0B8BBE38AF3}"/>
            </c:ext>
          </c:extLst>
        </c:ser>
        <c:ser>
          <c:idx val="1"/>
          <c:order val="1"/>
          <c:tx>
            <c:strRef>
              <c:f>'Briefing Summary'!$A$7</c:f>
              <c:strCache>
                <c:ptCount val="1"/>
                <c:pt idx="0">
                  <c:v>Secondary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Summary'!$B$4:$L$4</c:f>
              <c:strCache>
                <c:ptCount val="11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  <c:pt idx="10">
                  <c:v>2022/23</c:v>
                </c:pt>
              </c:strCache>
            </c:strRef>
          </c:cat>
          <c:val>
            <c:numRef>
              <c:f>'Briefing Summary'!$B$7:$L$7</c:f>
              <c:numCache>
                <c:formatCode>_-* #,##0.0_-;\-* #,##0.0_-;_-* "-"??_-;_-@_-</c:formatCode>
                <c:ptCount val="11"/>
                <c:pt idx="0">
                  <c:v>8.095400810000001</c:v>
                </c:pt>
                <c:pt idx="1">
                  <c:v>8.0951113699999997</c:v>
                </c:pt>
                <c:pt idx="2">
                  <c:v>7.5093929699999977</c:v>
                </c:pt>
                <c:pt idx="3">
                  <c:v>7.4586746100000019</c:v>
                </c:pt>
                <c:pt idx="4">
                  <c:v>7.2996383399999987</c:v>
                </c:pt>
                <c:pt idx="5">
                  <c:v>6.6558241500000017</c:v>
                </c:pt>
                <c:pt idx="6">
                  <c:v>7.2628659299999994</c:v>
                </c:pt>
                <c:pt idx="7">
                  <c:v>7.1861561000000007</c:v>
                </c:pt>
                <c:pt idx="8">
                  <c:v>6.9449870000000002</c:v>
                </c:pt>
                <c:pt idx="9">
                  <c:v>7.9442856500000012</c:v>
                </c:pt>
                <c:pt idx="10">
                  <c:v>9.2130209099999991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9A-488B-AEFC-F0B8BBE38AF3}"/>
            </c:ext>
          </c:extLst>
        </c:ser>
        <c:ser>
          <c:idx val="2"/>
          <c:order val="2"/>
          <c:tx>
            <c:strRef>
              <c:f>'Briefing Summary'!$A$8</c:f>
              <c:strCache>
                <c:ptCount val="1"/>
                <c:pt idx="0">
                  <c:v>Special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Summary'!$B$4:$L$4</c:f>
              <c:strCache>
                <c:ptCount val="11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  <c:pt idx="10">
                  <c:v>2022/23</c:v>
                </c:pt>
              </c:strCache>
            </c:strRef>
          </c:cat>
          <c:val>
            <c:numRef>
              <c:f>'Briefing Summary'!$B$8:$L$8</c:f>
              <c:numCache>
                <c:formatCode>_-* #,##0.0_-;\-* #,##0.0_-;_-* "-"??_-;_-@_-</c:formatCode>
                <c:ptCount val="11"/>
                <c:pt idx="0">
                  <c:v>8.5464075200000007</c:v>
                </c:pt>
                <c:pt idx="1">
                  <c:v>9.1978117799999985</c:v>
                </c:pt>
                <c:pt idx="2">
                  <c:v>11.936949240000002</c:v>
                </c:pt>
                <c:pt idx="3">
                  <c:v>12.594141370000001</c:v>
                </c:pt>
                <c:pt idx="4">
                  <c:v>13.109843200000004</c:v>
                </c:pt>
                <c:pt idx="5">
                  <c:v>11.989390419999996</c:v>
                </c:pt>
                <c:pt idx="6">
                  <c:v>14.722333329999998</c:v>
                </c:pt>
                <c:pt idx="7">
                  <c:v>15.631273869999999</c:v>
                </c:pt>
                <c:pt idx="8">
                  <c:v>15.542163310000003</c:v>
                </c:pt>
                <c:pt idx="9">
                  <c:v>19.821860130000001</c:v>
                </c:pt>
                <c:pt idx="10">
                  <c:v>26.903143159999996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9A-488B-AEFC-F0B8BBE38AF3}"/>
            </c:ext>
          </c:extLst>
        </c:ser>
        <c:ser>
          <c:idx val="3"/>
          <c:order val="3"/>
          <c:tx>
            <c:strRef>
              <c:f>'Briefing Summary'!$A$9</c:f>
              <c:strCache>
                <c:ptCount val="1"/>
                <c:pt idx="0">
                  <c:v>EIS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Summary'!$B$4:$L$4</c:f>
              <c:strCache>
                <c:ptCount val="11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  <c:pt idx="10">
                  <c:v>2022/23</c:v>
                </c:pt>
              </c:strCache>
            </c:strRef>
          </c:cat>
          <c:val>
            <c:numRef>
              <c:f>'Briefing Summary'!$B$9:$L$9</c:f>
              <c:numCache>
                <c:formatCode>_-* #,##0.0_-;\-* #,##0.0_-;_-* "-"??_-;_-@_-</c:formatCode>
                <c:ptCount val="11"/>
                <c:pt idx="0">
                  <c:v>0.82236283999999993</c:v>
                </c:pt>
                <c:pt idx="1">
                  <c:v>0.87238236999999985</c:v>
                </c:pt>
                <c:pt idx="2">
                  <c:v>0.83806753</c:v>
                </c:pt>
                <c:pt idx="3">
                  <c:v>0.91873724000000001</c:v>
                </c:pt>
                <c:pt idx="4">
                  <c:v>1.2214682899999998</c:v>
                </c:pt>
                <c:pt idx="5">
                  <c:v>0.75932595999999997</c:v>
                </c:pt>
                <c:pt idx="6">
                  <c:v>0.73973428000000008</c:v>
                </c:pt>
                <c:pt idx="7">
                  <c:v>0.54556832000000011</c:v>
                </c:pt>
                <c:pt idx="8">
                  <c:v>0.3922079</c:v>
                </c:pt>
                <c:pt idx="9">
                  <c:v>0.4036247300000001</c:v>
                </c:pt>
                <c:pt idx="10">
                  <c:v>0.88822705000000013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9A-488B-AEFC-F0B8BBE38AF3}"/>
            </c:ext>
          </c:extLst>
        </c:ser>
        <c:ser>
          <c:idx val="4"/>
          <c:order val="4"/>
          <c:tx>
            <c:strRef>
              <c:f>'Briefing Summary'!$A$10</c:f>
              <c:strCache>
                <c:ptCount val="1"/>
                <c:pt idx="0">
                  <c:v>Post 16/FE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Summary'!$B$4:$L$4</c:f>
              <c:strCache>
                <c:ptCount val="11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  <c:pt idx="10">
                  <c:v>2022/23</c:v>
                </c:pt>
              </c:strCache>
            </c:strRef>
          </c:cat>
          <c:val>
            <c:numRef>
              <c:f>'Briefing Summary'!$B$10:$L$10</c:f>
              <c:numCache>
                <c:formatCode>_-* #,##0.0_-;\-* #,##0.0_-;_-* "-"??_-;_-@_-</c:formatCode>
                <c:ptCount val="11"/>
                <c:pt idx="0">
                  <c:v>1.1058875199999998</c:v>
                </c:pt>
                <c:pt idx="1">
                  <c:v>1.0446028400000003</c:v>
                </c:pt>
                <c:pt idx="2">
                  <c:v>0.92851315000000001</c:v>
                </c:pt>
                <c:pt idx="3">
                  <c:v>1.0612148199999998</c:v>
                </c:pt>
                <c:pt idx="4">
                  <c:v>1.55512593</c:v>
                </c:pt>
                <c:pt idx="5">
                  <c:v>1.1074868</c:v>
                </c:pt>
                <c:pt idx="6">
                  <c:v>1.3626044799999999</c:v>
                </c:pt>
                <c:pt idx="7">
                  <c:v>1.4620699300000004</c:v>
                </c:pt>
                <c:pt idx="8">
                  <c:v>2.1437188799999998</c:v>
                </c:pt>
                <c:pt idx="9">
                  <c:v>2.3844776100000002</c:v>
                </c:pt>
                <c:pt idx="10">
                  <c:v>3.59898827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9A-488B-AEFC-F0B8BBE38AF3}"/>
            </c:ext>
          </c:extLst>
        </c:ser>
        <c:ser>
          <c:idx val="5"/>
          <c:order val="5"/>
          <c:tx>
            <c:strRef>
              <c:f>'Briefing Summary'!$A$11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Summary'!$B$4:$L$4</c:f>
              <c:strCache>
                <c:ptCount val="11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  <c:pt idx="10">
                  <c:v>2022/23</c:v>
                </c:pt>
              </c:strCache>
            </c:strRef>
          </c:cat>
          <c:val>
            <c:numRef>
              <c:f>'Briefing Summary'!$B$11:$L$11</c:f>
              <c:numCache>
                <c:formatCode>_-* #,##0.0_-;\-* #,##0.0_-;_-* "-"??_-;_-@_-</c:formatCode>
                <c:ptCount val="11"/>
                <c:pt idx="0">
                  <c:v>22.418897090000002</c:v>
                </c:pt>
                <c:pt idx="1">
                  <c:v>23.229748259999997</c:v>
                </c:pt>
                <c:pt idx="2">
                  <c:v>24.258613329999999</c:v>
                </c:pt>
                <c:pt idx="3">
                  <c:v>24.960423270000003</c:v>
                </c:pt>
                <c:pt idx="4">
                  <c:v>26.338491570000002</c:v>
                </c:pt>
                <c:pt idx="5">
                  <c:v>22.927235219999996</c:v>
                </c:pt>
                <c:pt idx="6">
                  <c:v>26.628720649999998</c:v>
                </c:pt>
                <c:pt idx="7">
                  <c:v>27.228621200000003</c:v>
                </c:pt>
                <c:pt idx="8">
                  <c:v>27.061457060000002</c:v>
                </c:pt>
                <c:pt idx="9">
                  <c:v>32.662403010000006</c:v>
                </c:pt>
                <c:pt idx="10">
                  <c:v>43.205188079999992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79A-488B-AEFC-F0B8BBE38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297136"/>
        <c:axId val="721306320"/>
      </c:lineChart>
      <c:catAx>
        <c:axId val="72129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306320"/>
        <c:crosses val="autoZero"/>
        <c:auto val="1"/>
        <c:lblAlgn val="ctr"/>
        <c:lblOffset val="100"/>
        <c:noMultiLvlLbl val="0"/>
      </c:catAx>
      <c:valAx>
        <c:axId val="72130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£m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29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Graph</a:t>
            </a:r>
            <a:r>
              <a:rPr lang="en-US" baseline="0"/>
              <a:t> </a:t>
            </a:r>
            <a:r>
              <a:rPr lang="en-US"/>
              <a:t>to show total HTST Average Activity (Average number of children) from 2012/13 to 2022/23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'Briefing Summary'!$A$17</c:f>
              <c:strCache>
                <c:ptCount val="1"/>
                <c:pt idx="0">
                  <c:v>Primary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Summary'!$B$16:$L$16</c:f>
              <c:strCache>
                <c:ptCount val="11"/>
                <c:pt idx="0">
                  <c:v>2012/13 (Average No. of Children)</c:v>
                </c:pt>
                <c:pt idx="1">
                  <c:v>2013/14 (Average No. of Children)</c:v>
                </c:pt>
                <c:pt idx="2">
                  <c:v>2014/15 (Average No. of Children)</c:v>
                </c:pt>
                <c:pt idx="3">
                  <c:v>2015/16 (Average No. of Children)</c:v>
                </c:pt>
                <c:pt idx="4">
                  <c:v>2016/17 (Average No. of Children)</c:v>
                </c:pt>
                <c:pt idx="5">
                  <c:v>2017/18 (Average No. of Children)</c:v>
                </c:pt>
                <c:pt idx="6">
                  <c:v>2018/19 (Average No. of Children)</c:v>
                </c:pt>
                <c:pt idx="7">
                  <c:v>2019/20 (Average No. of Children)</c:v>
                </c:pt>
                <c:pt idx="8">
                  <c:v>2020/21 (Average No. of Children)</c:v>
                </c:pt>
                <c:pt idx="9">
                  <c:v>2021/22 (Average No. of Children)</c:v>
                </c:pt>
                <c:pt idx="10">
                  <c:v>2022/23  (Average No. of Children)</c:v>
                </c:pt>
              </c:strCache>
            </c:strRef>
          </c:cat>
          <c:val>
            <c:numRef>
              <c:f>'Briefing Summary'!$B$17:$L$17</c:f>
              <c:numCache>
                <c:formatCode>_-* #,##0_-;\-* #,##0_-;_-* "-"??_-;_-@_-</c:formatCode>
                <c:ptCount val="11"/>
                <c:pt idx="0">
                  <c:v>2459</c:v>
                </c:pt>
                <c:pt idx="1">
                  <c:v>2391.909090909091</c:v>
                </c:pt>
                <c:pt idx="2">
                  <c:v>2381.5454545454545</c:v>
                </c:pt>
                <c:pt idx="3">
                  <c:v>2365.818181818182</c:v>
                </c:pt>
                <c:pt idx="4">
                  <c:v>2218</c:v>
                </c:pt>
                <c:pt idx="5">
                  <c:v>1963.8181818181818</c:v>
                </c:pt>
                <c:pt idx="6">
                  <c:v>1878.2727272727273</c:v>
                </c:pt>
                <c:pt idx="7">
                  <c:v>1720.6363636363637</c:v>
                </c:pt>
                <c:pt idx="8">
                  <c:v>1549.7272727272727</c:v>
                </c:pt>
                <c:pt idx="9">
                  <c:v>1515.5454545454545</c:v>
                </c:pt>
                <c:pt idx="10">
                  <c:v>1605.1818181818182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45-4B84-BBDD-762A7FA1CBC8}"/>
            </c:ext>
          </c:extLst>
        </c:ser>
        <c:ser>
          <c:idx val="1"/>
          <c:order val="1"/>
          <c:tx>
            <c:strRef>
              <c:f>'Briefing Summary'!$A$18</c:f>
              <c:strCache>
                <c:ptCount val="1"/>
                <c:pt idx="0">
                  <c:v>Secondary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Summary'!$B$16:$L$16</c:f>
              <c:strCache>
                <c:ptCount val="11"/>
                <c:pt idx="0">
                  <c:v>2012/13 (Average No. of Children)</c:v>
                </c:pt>
                <c:pt idx="1">
                  <c:v>2013/14 (Average No. of Children)</c:v>
                </c:pt>
                <c:pt idx="2">
                  <c:v>2014/15 (Average No. of Children)</c:v>
                </c:pt>
                <c:pt idx="3">
                  <c:v>2015/16 (Average No. of Children)</c:v>
                </c:pt>
                <c:pt idx="4">
                  <c:v>2016/17 (Average No. of Children)</c:v>
                </c:pt>
                <c:pt idx="5">
                  <c:v>2017/18 (Average No. of Children)</c:v>
                </c:pt>
                <c:pt idx="6">
                  <c:v>2018/19 (Average No. of Children)</c:v>
                </c:pt>
                <c:pt idx="7">
                  <c:v>2019/20 (Average No. of Children)</c:v>
                </c:pt>
                <c:pt idx="8">
                  <c:v>2020/21 (Average No. of Children)</c:v>
                </c:pt>
                <c:pt idx="9">
                  <c:v>2021/22 (Average No. of Children)</c:v>
                </c:pt>
                <c:pt idx="10">
                  <c:v>2022/23  (Average No. of Children)</c:v>
                </c:pt>
              </c:strCache>
            </c:strRef>
          </c:cat>
          <c:val>
            <c:numRef>
              <c:f>'Briefing Summary'!$B$18:$L$18</c:f>
              <c:numCache>
                <c:formatCode>_-* #,##0_-;\-* #,##0_-;_-* "-"??_-;_-@_-</c:formatCode>
                <c:ptCount val="11"/>
                <c:pt idx="0">
                  <c:v>9114</c:v>
                </c:pt>
                <c:pt idx="1">
                  <c:v>8708.454545454546</c:v>
                </c:pt>
                <c:pt idx="2">
                  <c:v>8273.545454545454</c:v>
                </c:pt>
                <c:pt idx="3">
                  <c:v>7911.181818181818</c:v>
                </c:pt>
                <c:pt idx="4">
                  <c:v>6698</c:v>
                </c:pt>
                <c:pt idx="5">
                  <c:v>5851</c:v>
                </c:pt>
                <c:pt idx="6">
                  <c:v>6961.727272727273</c:v>
                </c:pt>
                <c:pt idx="7">
                  <c:v>7427.272727272727</c:v>
                </c:pt>
                <c:pt idx="8">
                  <c:v>7391.818181818182</c:v>
                </c:pt>
                <c:pt idx="9">
                  <c:v>7608.181818181818</c:v>
                </c:pt>
                <c:pt idx="10">
                  <c:v>8022.636363636364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45-4B84-BBDD-762A7FA1CBC8}"/>
            </c:ext>
          </c:extLst>
        </c:ser>
        <c:ser>
          <c:idx val="2"/>
          <c:order val="2"/>
          <c:tx>
            <c:strRef>
              <c:f>'Briefing Summary'!$A$19</c:f>
              <c:strCache>
                <c:ptCount val="1"/>
                <c:pt idx="0">
                  <c:v>Special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Summary'!$B$16:$L$16</c:f>
              <c:strCache>
                <c:ptCount val="11"/>
                <c:pt idx="0">
                  <c:v>2012/13 (Average No. of Children)</c:v>
                </c:pt>
                <c:pt idx="1">
                  <c:v>2013/14 (Average No. of Children)</c:v>
                </c:pt>
                <c:pt idx="2">
                  <c:v>2014/15 (Average No. of Children)</c:v>
                </c:pt>
                <c:pt idx="3">
                  <c:v>2015/16 (Average No. of Children)</c:v>
                </c:pt>
                <c:pt idx="4">
                  <c:v>2016/17 (Average No. of Children)</c:v>
                </c:pt>
                <c:pt idx="5">
                  <c:v>2017/18 (Average No. of Children)</c:v>
                </c:pt>
                <c:pt idx="6">
                  <c:v>2018/19 (Average No. of Children)</c:v>
                </c:pt>
                <c:pt idx="7">
                  <c:v>2019/20 (Average No. of Children)</c:v>
                </c:pt>
                <c:pt idx="8">
                  <c:v>2020/21 (Average No. of Children)</c:v>
                </c:pt>
                <c:pt idx="9">
                  <c:v>2021/22 (Average No. of Children)</c:v>
                </c:pt>
                <c:pt idx="10">
                  <c:v>2022/23  (Average No. of Children)</c:v>
                </c:pt>
              </c:strCache>
            </c:strRef>
          </c:cat>
          <c:val>
            <c:numRef>
              <c:f>'Briefing Summary'!$B$19:$L$19</c:f>
              <c:numCache>
                <c:formatCode>_-* #,##0_-;\-* #,##0_-;_-* "-"??_-;_-@_-</c:formatCode>
                <c:ptCount val="11"/>
                <c:pt idx="0">
                  <c:v>2220.3636363636365</c:v>
                </c:pt>
                <c:pt idx="1">
                  <c:v>2223.7272727272725</c:v>
                </c:pt>
                <c:pt idx="2">
                  <c:v>2269.909090909091</c:v>
                </c:pt>
                <c:pt idx="3">
                  <c:v>2331.181818181818</c:v>
                </c:pt>
                <c:pt idx="4">
                  <c:v>2423.5</c:v>
                </c:pt>
                <c:pt idx="5">
                  <c:v>2525.5454545454545</c:v>
                </c:pt>
                <c:pt idx="6">
                  <c:v>2679.4545454545455</c:v>
                </c:pt>
                <c:pt idx="7">
                  <c:v>2676.7272727272725</c:v>
                </c:pt>
                <c:pt idx="8">
                  <c:v>2638.090909090909</c:v>
                </c:pt>
                <c:pt idx="9">
                  <c:v>2775.090909090909</c:v>
                </c:pt>
                <c:pt idx="10">
                  <c:v>3023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45-4B84-BBDD-762A7FA1CBC8}"/>
            </c:ext>
          </c:extLst>
        </c:ser>
        <c:ser>
          <c:idx val="3"/>
          <c:order val="3"/>
          <c:tx>
            <c:strRef>
              <c:f>'Briefing Summary'!$A$20</c:f>
              <c:strCache>
                <c:ptCount val="1"/>
                <c:pt idx="0">
                  <c:v>EIS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Summary'!$B$16:$L$16</c:f>
              <c:strCache>
                <c:ptCount val="11"/>
                <c:pt idx="0">
                  <c:v>2012/13 (Average No. of Children)</c:v>
                </c:pt>
                <c:pt idx="1">
                  <c:v>2013/14 (Average No. of Children)</c:v>
                </c:pt>
                <c:pt idx="2">
                  <c:v>2014/15 (Average No. of Children)</c:v>
                </c:pt>
                <c:pt idx="3">
                  <c:v>2015/16 (Average No. of Children)</c:v>
                </c:pt>
                <c:pt idx="4">
                  <c:v>2016/17 (Average No. of Children)</c:v>
                </c:pt>
                <c:pt idx="5">
                  <c:v>2017/18 (Average No. of Children)</c:v>
                </c:pt>
                <c:pt idx="6">
                  <c:v>2018/19 (Average No. of Children)</c:v>
                </c:pt>
                <c:pt idx="7">
                  <c:v>2019/20 (Average No. of Children)</c:v>
                </c:pt>
                <c:pt idx="8">
                  <c:v>2020/21 (Average No. of Children)</c:v>
                </c:pt>
                <c:pt idx="9">
                  <c:v>2021/22 (Average No. of Children)</c:v>
                </c:pt>
                <c:pt idx="10">
                  <c:v>2022/23  (Average No. of Children)</c:v>
                </c:pt>
              </c:strCache>
            </c:strRef>
          </c:cat>
          <c:val>
            <c:numRef>
              <c:f>'Briefing Summary'!$B$20:$L$20</c:f>
              <c:numCache>
                <c:formatCode>_-* #,##0_-;\-* #,##0_-;_-* "-"??_-;_-@_-</c:formatCode>
                <c:ptCount val="11"/>
                <c:pt idx="0">
                  <c:v>331.27272727272725</c:v>
                </c:pt>
                <c:pt idx="1">
                  <c:v>296.81818181818181</c:v>
                </c:pt>
                <c:pt idx="2">
                  <c:v>289.90909090909093</c:v>
                </c:pt>
                <c:pt idx="3">
                  <c:v>328.54545454545456</c:v>
                </c:pt>
                <c:pt idx="4">
                  <c:v>339</c:v>
                </c:pt>
                <c:pt idx="5">
                  <c:v>265.54545454545456</c:v>
                </c:pt>
                <c:pt idx="6">
                  <c:v>282.63636363636363</c:v>
                </c:pt>
                <c:pt idx="7">
                  <c:v>168.72727272727272</c:v>
                </c:pt>
                <c:pt idx="8">
                  <c:v>168.72727272727272</c:v>
                </c:pt>
                <c:pt idx="9">
                  <c:v>154.81818181818181</c:v>
                </c:pt>
                <c:pt idx="10">
                  <c:v>192.90909090909091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45-4B84-BBDD-762A7FA1CBC8}"/>
            </c:ext>
          </c:extLst>
        </c:ser>
        <c:ser>
          <c:idx val="4"/>
          <c:order val="4"/>
          <c:tx>
            <c:strRef>
              <c:f>'Briefing Summary'!$A$21</c:f>
              <c:strCache>
                <c:ptCount val="1"/>
                <c:pt idx="0">
                  <c:v>Post 16/FE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Summary'!$B$16:$L$16</c:f>
              <c:strCache>
                <c:ptCount val="11"/>
                <c:pt idx="0">
                  <c:v>2012/13 (Average No. of Children)</c:v>
                </c:pt>
                <c:pt idx="1">
                  <c:v>2013/14 (Average No. of Children)</c:v>
                </c:pt>
                <c:pt idx="2">
                  <c:v>2014/15 (Average No. of Children)</c:v>
                </c:pt>
                <c:pt idx="3">
                  <c:v>2015/16 (Average No. of Children)</c:v>
                </c:pt>
                <c:pt idx="4">
                  <c:v>2016/17 (Average No. of Children)</c:v>
                </c:pt>
                <c:pt idx="5">
                  <c:v>2017/18 (Average No. of Children)</c:v>
                </c:pt>
                <c:pt idx="6">
                  <c:v>2018/19 (Average No. of Children)</c:v>
                </c:pt>
                <c:pt idx="7">
                  <c:v>2019/20 (Average No. of Children)</c:v>
                </c:pt>
                <c:pt idx="8">
                  <c:v>2020/21 (Average No. of Children)</c:v>
                </c:pt>
                <c:pt idx="9">
                  <c:v>2021/22 (Average No. of Children)</c:v>
                </c:pt>
                <c:pt idx="10">
                  <c:v>2022/23  (Average No. of Children)</c:v>
                </c:pt>
              </c:strCache>
            </c:strRef>
          </c:cat>
          <c:val>
            <c:numRef>
              <c:f>'Briefing Summary'!$B$21:$L$21</c:f>
              <c:numCache>
                <c:formatCode>_-* #,##0_-;\-* #,##0_-;_-* "-"??_-;_-@_-</c:formatCode>
                <c:ptCount val="11"/>
                <c:pt idx="0">
                  <c:v>500</c:v>
                </c:pt>
                <c:pt idx="1">
                  <c:v>277.36363636363637</c:v>
                </c:pt>
                <c:pt idx="2">
                  <c:v>273.09090909090907</c:v>
                </c:pt>
                <c:pt idx="3">
                  <c:v>282.09090909090907</c:v>
                </c:pt>
                <c:pt idx="4">
                  <c:v>306.5</c:v>
                </c:pt>
                <c:pt idx="5">
                  <c:v>337.45454545454544</c:v>
                </c:pt>
                <c:pt idx="6">
                  <c:v>321.81818181818181</c:v>
                </c:pt>
                <c:pt idx="7">
                  <c:v>299.63636363636363</c:v>
                </c:pt>
                <c:pt idx="8">
                  <c:v>281.09090909090907</c:v>
                </c:pt>
                <c:pt idx="9">
                  <c:v>329.18181818181819</c:v>
                </c:pt>
                <c:pt idx="10">
                  <c:v>389.72727272727275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245-4B84-BBDD-762A7FA1C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6879192"/>
        <c:axId val="916883456"/>
      </c:lineChart>
      <c:catAx>
        <c:axId val="91687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883456"/>
        <c:crosses val="autoZero"/>
        <c:auto val="1"/>
        <c:lblAlgn val="ctr"/>
        <c:lblOffset val="100"/>
        <c:noMultiLvlLbl val="0"/>
      </c:catAx>
      <c:valAx>
        <c:axId val="91688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879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Graph</a:t>
            </a:r>
            <a:r>
              <a:rPr lang="en-US" baseline="0"/>
              <a:t> </a:t>
            </a:r>
            <a:r>
              <a:rPr lang="en-US"/>
              <a:t>to show total HTST Average Unit Cost per child from 2012/13 to 2022/23</a:t>
            </a:r>
          </a:p>
        </c:rich>
      </c:tx>
      <c:layout>
        <c:manualLayout>
          <c:xMode val="edge"/>
          <c:yMode val="edge"/>
          <c:x val="0.14415716420545521"/>
          <c:y val="2.7814145442137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'Briefing Summary'!$A$29</c:f>
              <c:strCache>
                <c:ptCount val="1"/>
                <c:pt idx="0">
                  <c:v>Primary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Summary'!$B$28:$L$28</c:f>
              <c:strCache>
                <c:ptCount val="11"/>
                <c:pt idx="0">
                  <c:v>2012/13 (£)</c:v>
                </c:pt>
                <c:pt idx="1">
                  <c:v>2013/14 (£)</c:v>
                </c:pt>
                <c:pt idx="2">
                  <c:v>2014/15 (£)</c:v>
                </c:pt>
                <c:pt idx="3">
                  <c:v>2015/16 (£)</c:v>
                </c:pt>
                <c:pt idx="4">
                  <c:v>2016/17 (£)</c:v>
                </c:pt>
                <c:pt idx="5">
                  <c:v>2017/18 (£)</c:v>
                </c:pt>
                <c:pt idx="6">
                  <c:v>2018/19 (£)</c:v>
                </c:pt>
                <c:pt idx="7">
                  <c:v>2019/20 (£)</c:v>
                </c:pt>
                <c:pt idx="8">
                  <c:v>2020/21 (£)</c:v>
                </c:pt>
                <c:pt idx="9">
                  <c:v>2021/22 (£)</c:v>
                </c:pt>
                <c:pt idx="10">
                  <c:v>2022/23 (£)</c:v>
                </c:pt>
              </c:strCache>
            </c:strRef>
          </c:cat>
          <c:val>
            <c:numRef>
              <c:f>'Briefing Summary'!$B$29:$L$29</c:f>
              <c:numCache>
                <c:formatCode>_-* #,##0_-;\-* #,##0_-;_-* "-"??_-;_-@_-</c:formatCode>
                <c:ptCount val="11"/>
                <c:pt idx="0">
                  <c:v>142.29133794225297</c:v>
                </c:pt>
                <c:pt idx="1">
                  <c:v>152.78172247349016</c:v>
                </c:pt>
                <c:pt idx="2">
                  <c:v>116.26103905027293</c:v>
                </c:pt>
                <c:pt idx="3">
                  <c:v>112.49827966492467</c:v>
                </c:pt>
                <c:pt idx="4">
                  <c:v>129.20796007869495</c:v>
                </c:pt>
                <c:pt idx="5">
                  <c:v>111.80482779372282</c:v>
                </c:pt>
                <c:pt idx="6">
                  <c:v>122.99417404772275</c:v>
                </c:pt>
                <c:pt idx="7">
                  <c:v>126.99070005811799</c:v>
                </c:pt>
                <c:pt idx="8">
                  <c:v>119.57411685340527</c:v>
                </c:pt>
                <c:pt idx="9">
                  <c:v>126.45641473216966</c:v>
                </c:pt>
                <c:pt idx="10">
                  <c:v>147.35281701308259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4E-4BEB-BE46-AF6ECCAC335F}"/>
            </c:ext>
          </c:extLst>
        </c:ser>
        <c:ser>
          <c:idx val="1"/>
          <c:order val="1"/>
          <c:tx>
            <c:strRef>
              <c:f>'Briefing Summary'!$A$30</c:f>
              <c:strCache>
                <c:ptCount val="1"/>
                <c:pt idx="0">
                  <c:v>Secondary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Summary'!$B$28:$L$28</c:f>
              <c:strCache>
                <c:ptCount val="11"/>
                <c:pt idx="0">
                  <c:v>2012/13 (£)</c:v>
                </c:pt>
                <c:pt idx="1">
                  <c:v>2013/14 (£)</c:v>
                </c:pt>
                <c:pt idx="2">
                  <c:v>2014/15 (£)</c:v>
                </c:pt>
                <c:pt idx="3">
                  <c:v>2015/16 (£)</c:v>
                </c:pt>
                <c:pt idx="4">
                  <c:v>2016/17 (£)</c:v>
                </c:pt>
                <c:pt idx="5">
                  <c:v>2017/18 (£)</c:v>
                </c:pt>
                <c:pt idx="6">
                  <c:v>2018/19 (£)</c:v>
                </c:pt>
                <c:pt idx="7">
                  <c:v>2019/20 (£)</c:v>
                </c:pt>
                <c:pt idx="8">
                  <c:v>2020/21 (£)</c:v>
                </c:pt>
                <c:pt idx="9">
                  <c:v>2021/22 (£)</c:v>
                </c:pt>
                <c:pt idx="10">
                  <c:v>2022/23 (£)</c:v>
                </c:pt>
              </c:strCache>
            </c:strRef>
          </c:cat>
          <c:val>
            <c:numRef>
              <c:f>'Briefing Summary'!$B$30:$L$30</c:f>
              <c:numCache>
                <c:formatCode>_-* #,##0_-;\-* #,##0_-;_-* "-"??_-;_-@_-</c:formatCode>
                <c:ptCount val="11"/>
                <c:pt idx="0">
                  <c:v>80.748905879067166</c:v>
                </c:pt>
                <c:pt idx="1">
                  <c:v>84.506293466119644</c:v>
                </c:pt>
                <c:pt idx="2">
                  <c:v>82.512641277236298</c:v>
                </c:pt>
                <c:pt idx="3">
                  <c:v>85.709233306137477</c:v>
                </c:pt>
                <c:pt idx="4">
                  <c:v>99.074870924835082</c:v>
                </c:pt>
                <c:pt idx="5">
                  <c:v>103.41393312720437</c:v>
                </c:pt>
                <c:pt idx="6">
                  <c:v>94.841483043654264</c:v>
                </c:pt>
                <c:pt idx="7">
                  <c:v>87.957847001223996</c:v>
                </c:pt>
                <c:pt idx="8">
                  <c:v>85.413688353216088</c:v>
                </c:pt>
                <c:pt idx="9">
                  <c:v>94.925148165850175</c:v>
                </c:pt>
                <c:pt idx="10">
                  <c:v>104.39802048748426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4E-4BEB-BE46-AF6ECCAC335F}"/>
            </c:ext>
          </c:extLst>
        </c:ser>
        <c:ser>
          <c:idx val="2"/>
          <c:order val="2"/>
          <c:tx>
            <c:strRef>
              <c:f>'Briefing Summary'!$A$31</c:f>
              <c:strCache>
                <c:ptCount val="1"/>
                <c:pt idx="0">
                  <c:v>Special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Summary'!$B$28:$L$28</c:f>
              <c:strCache>
                <c:ptCount val="11"/>
                <c:pt idx="0">
                  <c:v>2012/13 (£)</c:v>
                </c:pt>
                <c:pt idx="1">
                  <c:v>2013/14 (£)</c:v>
                </c:pt>
                <c:pt idx="2">
                  <c:v>2014/15 (£)</c:v>
                </c:pt>
                <c:pt idx="3">
                  <c:v>2015/16 (£)</c:v>
                </c:pt>
                <c:pt idx="4">
                  <c:v>2016/17 (£)</c:v>
                </c:pt>
                <c:pt idx="5">
                  <c:v>2017/18 (£)</c:v>
                </c:pt>
                <c:pt idx="6">
                  <c:v>2018/19 (£)</c:v>
                </c:pt>
                <c:pt idx="7">
                  <c:v>2019/20 (£)</c:v>
                </c:pt>
                <c:pt idx="8">
                  <c:v>2020/21 (£)</c:v>
                </c:pt>
                <c:pt idx="9">
                  <c:v>2021/22 (£)</c:v>
                </c:pt>
                <c:pt idx="10">
                  <c:v>2022/23 (£)</c:v>
                </c:pt>
              </c:strCache>
            </c:strRef>
          </c:cat>
          <c:val>
            <c:numRef>
              <c:f>'Briefing Summary'!$B$31:$L$31</c:f>
              <c:numCache>
                <c:formatCode>_-* #,##0_-;\-* #,##0_-;_-* "-"??_-;_-@_-</c:formatCode>
                <c:ptCount val="11"/>
                <c:pt idx="0">
                  <c:v>349.91842122502459</c:v>
                </c:pt>
                <c:pt idx="1">
                  <c:v>376.01945055394299</c:v>
                </c:pt>
                <c:pt idx="2">
                  <c:v>478.07077736393131</c:v>
                </c:pt>
                <c:pt idx="3">
                  <c:v>491.13369613539766</c:v>
                </c:pt>
                <c:pt idx="4">
                  <c:v>491.76972447812153</c:v>
                </c:pt>
                <c:pt idx="5">
                  <c:v>431.56799323278489</c:v>
                </c:pt>
                <c:pt idx="6">
                  <c:v>499.50238617086239</c:v>
                </c:pt>
                <c:pt idx="7">
                  <c:v>530.88146549381884</c:v>
                </c:pt>
                <c:pt idx="8">
                  <c:v>535.58576484372315</c:v>
                </c:pt>
                <c:pt idx="9">
                  <c:v>649.34351470877289</c:v>
                </c:pt>
                <c:pt idx="10">
                  <c:v>809.04409105945331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4E-4BEB-BE46-AF6ECCAC335F}"/>
            </c:ext>
          </c:extLst>
        </c:ser>
        <c:ser>
          <c:idx val="3"/>
          <c:order val="3"/>
          <c:tx>
            <c:strRef>
              <c:f>'Briefing Summary'!$A$32</c:f>
              <c:strCache>
                <c:ptCount val="1"/>
                <c:pt idx="0">
                  <c:v>EIS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Summary'!$B$28:$L$28</c:f>
              <c:strCache>
                <c:ptCount val="11"/>
                <c:pt idx="0">
                  <c:v>2012/13 (£)</c:v>
                </c:pt>
                <c:pt idx="1">
                  <c:v>2013/14 (£)</c:v>
                </c:pt>
                <c:pt idx="2">
                  <c:v>2014/15 (£)</c:v>
                </c:pt>
                <c:pt idx="3">
                  <c:v>2015/16 (£)</c:v>
                </c:pt>
                <c:pt idx="4">
                  <c:v>2016/17 (£)</c:v>
                </c:pt>
                <c:pt idx="5">
                  <c:v>2017/18 (£)</c:v>
                </c:pt>
                <c:pt idx="6">
                  <c:v>2018/19 (£)</c:v>
                </c:pt>
                <c:pt idx="7">
                  <c:v>2019/20 (£)</c:v>
                </c:pt>
                <c:pt idx="8">
                  <c:v>2020/21 (£)</c:v>
                </c:pt>
                <c:pt idx="9">
                  <c:v>2021/22 (£)</c:v>
                </c:pt>
                <c:pt idx="10">
                  <c:v>2022/23 (£)</c:v>
                </c:pt>
              </c:strCache>
            </c:strRef>
          </c:cat>
          <c:val>
            <c:numRef>
              <c:f>'Briefing Summary'!$B$32:$L$32</c:f>
              <c:numCache>
                <c:formatCode>_-* #,##0_-;\-* #,##0_-;_-* "-"??_-;_-@_-</c:formatCode>
                <c:ptCount val="11"/>
                <c:pt idx="0">
                  <c:v>225.67586169045006</c:v>
                </c:pt>
                <c:pt idx="1">
                  <c:v>267.19215007656965</c:v>
                </c:pt>
                <c:pt idx="2">
                  <c:v>262.7994763248667</c:v>
                </c:pt>
                <c:pt idx="3">
                  <c:v>254.21617044825678</c:v>
                </c:pt>
                <c:pt idx="4">
                  <c:v>327.55920890319118</c:v>
                </c:pt>
                <c:pt idx="5">
                  <c:v>259.95411160561446</c:v>
                </c:pt>
                <c:pt idx="6">
                  <c:v>237.9331875201029</c:v>
                </c:pt>
                <c:pt idx="7">
                  <c:v>293.94844827586212</c:v>
                </c:pt>
                <c:pt idx="8">
                  <c:v>211.31891163793105</c:v>
                </c:pt>
                <c:pt idx="9">
                  <c:v>237.00806224310045</c:v>
                </c:pt>
                <c:pt idx="10">
                  <c:v>418.58013666352502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4E-4BEB-BE46-AF6ECCAC335F}"/>
            </c:ext>
          </c:extLst>
        </c:ser>
        <c:ser>
          <c:idx val="4"/>
          <c:order val="4"/>
          <c:tx>
            <c:strRef>
              <c:f>'Briefing Summary'!$A$33</c:f>
              <c:strCache>
                <c:ptCount val="1"/>
                <c:pt idx="0">
                  <c:v>Post 16/FE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'Briefing Summary'!$B$28:$L$28</c:f>
              <c:strCache>
                <c:ptCount val="11"/>
                <c:pt idx="0">
                  <c:v>2012/13 (£)</c:v>
                </c:pt>
                <c:pt idx="1">
                  <c:v>2013/14 (£)</c:v>
                </c:pt>
                <c:pt idx="2">
                  <c:v>2014/15 (£)</c:v>
                </c:pt>
                <c:pt idx="3">
                  <c:v>2015/16 (£)</c:v>
                </c:pt>
                <c:pt idx="4">
                  <c:v>2016/17 (£)</c:v>
                </c:pt>
                <c:pt idx="5">
                  <c:v>2017/18 (£)</c:v>
                </c:pt>
                <c:pt idx="6">
                  <c:v>2018/19 (£)</c:v>
                </c:pt>
                <c:pt idx="7">
                  <c:v>2019/20 (£)</c:v>
                </c:pt>
                <c:pt idx="8">
                  <c:v>2020/21 (£)</c:v>
                </c:pt>
                <c:pt idx="9">
                  <c:v>2021/22 (£)</c:v>
                </c:pt>
                <c:pt idx="10">
                  <c:v>2022/23 (£)</c:v>
                </c:pt>
              </c:strCache>
            </c:strRef>
          </c:cat>
          <c:val>
            <c:numRef>
              <c:f>'Briefing Summary'!$B$33:$L$33</c:f>
              <c:numCache>
                <c:formatCode>_-* #,##0_-;\-* #,##0_-;_-* "-"??_-;_-@_-</c:formatCode>
                <c:ptCount val="11"/>
                <c:pt idx="0">
                  <c:v>201.07045818181817</c:v>
                </c:pt>
                <c:pt idx="1">
                  <c:v>342.38047853162902</c:v>
                </c:pt>
                <c:pt idx="2">
                  <c:v>309.09226031957394</c:v>
                </c:pt>
                <c:pt idx="3">
                  <c:v>341.99639703512725</c:v>
                </c:pt>
                <c:pt idx="4">
                  <c:v>461.25639329675215</c:v>
                </c:pt>
                <c:pt idx="5">
                  <c:v>298.35312500000003</c:v>
                </c:pt>
                <c:pt idx="6">
                  <c:v>384.91651977401131</c:v>
                </c:pt>
                <c:pt idx="7">
                  <c:v>443.58917779126222</c:v>
                </c:pt>
                <c:pt idx="8">
                  <c:v>693.31141009055636</c:v>
                </c:pt>
                <c:pt idx="9">
                  <c:v>658.51356255178132</c:v>
                </c:pt>
                <c:pt idx="10">
                  <c:v>839.51207604385343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4E-4BEB-BE46-AF6ECCAC3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804312"/>
        <c:axId val="469806280"/>
      </c:lineChart>
      <c:catAx>
        <c:axId val="46980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06280"/>
        <c:crosses val="autoZero"/>
        <c:auto val="1"/>
        <c:lblAlgn val="ctr"/>
        <c:lblOffset val="100"/>
        <c:noMultiLvlLbl val="0"/>
      </c:catAx>
      <c:valAx>
        <c:axId val="46980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0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C878B-76AC-B01F-7A5F-26FD82BCF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B2A57-AB81-6896-8A77-D54672F29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DB319-BD02-FD6C-060B-523E34538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0A3-CEBF-4DCD-8EA9-D113098490DD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CD7E5-035A-7E8E-1DAD-6266C384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86768-4147-67DC-16C7-ECFC95B2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B47-7E01-4D91-ACA2-2531CA5FE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3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DA401-9689-8756-003E-4F6277BC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0FCA0-BA16-8252-1BFE-858D312EE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F5276-9440-26D9-83E7-4535F5EF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0A3-CEBF-4DCD-8EA9-D113098490DD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5D50A-8326-936B-6511-18C042E0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C6859-D46E-0374-6AA3-80502527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B47-7E01-4D91-ACA2-2531CA5FE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22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4B0F49-C82D-4417-E394-2FE2F6C08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06C8E-0B03-C553-C1CE-62F01710A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3D939-E4F8-9883-2628-89A50DF0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0A3-CEBF-4DCD-8EA9-D113098490DD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B8D28-F296-2C92-762A-A3EB4C1A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B9E84-57CE-BC2C-F2BA-1B28F696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B47-7E01-4D91-ACA2-2531CA5FE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7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C332-D328-D26E-05C7-2ECB5311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9C5B-0400-FB85-EC03-0A04C671C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4EA22-D576-B9D6-B7F6-0131CF32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0A3-CEBF-4DCD-8EA9-D113098490DD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63D0-DFCA-8BE5-1303-2EAB22E1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F5CB9-50A3-D214-E362-C728AF98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B47-7E01-4D91-ACA2-2531CA5FE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0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360D-26BA-9A99-3D2F-D3368564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5E40F-0788-8D85-11CD-DF1C17B05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0A75C-9590-25F9-50E1-EE610E43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0A3-CEBF-4DCD-8EA9-D113098490DD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C02EA-B0C5-6343-ADD9-23407F96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2B92A-7711-7FD0-1AC4-402BAFE1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B47-7E01-4D91-ACA2-2531CA5FE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5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6E23-1FD5-8B4A-4819-D0090B88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285A0-1AF3-59D7-472A-84CE959D8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4E411-B39C-EE8D-C6A4-03156F384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DD008-5C97-CCEA-459B-56BA01C1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0A3-CEBF-4DCD-8EA9-D113098490DD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0664D-B911-9D61-35D3-F6B663CE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AB1DC-166B-01D2-D8FD-B727FF46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B47-7E01-4D91-ACA2-2531CA5FE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69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9A6D-50CD-98FF-E10D-E6531804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57F6C-DC90-9F53-94C5-DD0051302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1F417-A8FA-8EF1-7F0B-68F5CEBFB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B8E2F-353E-4A8C-C032-2A567DA17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A4209-BDCF-340E-6662-7C1DC5A8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75C8C-7976-A0C3-29FE-7FF935A8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0A3-CEBF-4DCD-8EA9-D113098490DD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C7CE7-773C-8816-7B42-43EE30E6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E4974-55C1-B257-7872-26A99F85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B47-7E01-4D91-ACA2-2531CA5FE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57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5D7F-CAEC-43AB-A96C-D5B7413B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AF36B-4655-E8B1-AF03-C5A7922B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0A3-CEBF-4DCD-8EA9-D113098490DD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CAD91-6B5F-FAAE-1E6E-B6644065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D46D7-874F-56E3-1AF9-BC92965E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B47-7E01-4D91-ACA2-2531CA5FE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9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8A74D-7F31-C5DC-2A6E-5B0A5B56D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0A3-CEBF-4DCD-8EA9-D113098490DD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420E1-E286-BD48-3189-EAFF39E7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5F2CF-AFA4-A471-CF45-8A6D993A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B47-7E01-4D91-ACA2-2531CA5FE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58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25A4-E96D-9CC0-22FC-277360229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115D-B40B-9475-08FA-72387CE17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7AE3F-6E5B-46F1-CEAB-7109EB582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02418-21CB-413F-4A76-6D490662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0A3-CEBF-4DCD-8EA9-D113098490DD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A3D3B-43DB-3862-EE32-16FE2961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4981A-8B97-BAC3-65FE-6AE12E1F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B47-7E01-4D91-ACA2-2531CA5FE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4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63FB-986E-9BC2-131A-0FA5E004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C72CC-0C55-DABC-F74E-2961F6CE7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99E1C-7944-536D-3256-95D965897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CB803-FDAF-E498-050E-E50FB9FE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0A3-CEBF-4DCD-8EA9-D113098490DD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9BC1E-FA70-CA29-F45D-6E129560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0130C-A097-A6DB-2BC6-F913B109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6B47-7E01-4D91-ACA2-2531CA5FE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1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696FF-CFDA-2908-3851-DB9D279C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AFCD2-303E-09B8-EB1C-2AA469351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3BD79-776A-CB98-3980-E86B6D7DE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10A3-CEBF-4DCD-8EA9-D113098490DD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68E2B-06D5-A2B2-EA47-9B0B3B443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9898D-892E-12F2-99FD-4DB486051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26B47-7E01-4D91-ACA2-2531CA5FE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32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7742-3193-8374-11CA-2A0A51E0B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School Transport Trends 2012/13 to 2022/23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F5883-A7FA-3076-AD1E-66CC57A438AC}"/>
              </a:ext>
            </a:extLst>
          </p:cNvPr>
          <p:cNvSpPr txBox="1"/>
          <p:nvPr/>
        </p:nvSpPr>
        <p:spPr>
          <a:xfrm>
            <a:off x="1860605" y="5109361"/>
            <a:ext cx="62656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21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2E98-F4FE-F690-FD76-281F827E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AD0B6-D3C9-AF46-6EFF-C60BF3D6B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buNone/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Nearly £6.8m of savings have been achieved in savings programmes from T15 through to SP23. These savings have largely been achieved through the following activities:</a:t>
            </a:r>
            <a:b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Offering a statutory minimum service.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External Contractor Spend – more robust commissioning of contracts let to external contractors to drive down cost wherever possible.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Route Planning – more efficient planning of transport routes by combining routes and using technology to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optimise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route networks.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Spend to Save – providing minibuses to schools for their own use. on condition that those schools use the vehicles to transport children to and from school using their own staff as drivers.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Mileage Allowance – offering parents a mileage allowance to support them taking their own children to school.  This is more cost-efficient than transport commissioned through transport operators.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Process and Team Efficiencies – in the core service and Passenger Assistant teams.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743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95C3B0-AEBA-C92D-1AB9-9D59D9169848}"/>
              </a:ext>
            </a:extLst>
          </p:cNvPr>
          <p:cNvGraphicFramePr>
            <a:graphicFrameLocks noGrp="1"/>
          </p:cNvGraphicFramePr>
          <p:nvPr/>
        </p:nvGraphicFramePr>
        <p:xfrm>
          <a:off x="935600" y="1966293"/>
          <a:ext cx="10320804" cy="44521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86839">
                  <a:extLst>
                    <a:ext uri="{9D8B030D-6E8A-4147-A177-3AD203B41FA5}">
                      <a16:colId xmlns:a16="http://schemas.microsoft.com/office/drawing/2014/main" val="3434056463"/>
                    </a:ext>
                  </a:extLst>
                </a:gridCol>
                <a:gridCol w="810663">
                  <a:extLst>
                    <a:ext uri="{9D8B030D-6E8A-4147-A177-3AD203B41FA5}">
                      <a16:colId xmlns:a16="http://schemas.microsoft.com/office/drawing/2014/main" val="1600285436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val="817172887"/>
                    </a:ext>
                  </a:extLst>
                </a:gridCol>
                <a:gridCol w="812783">
                  <a:extLst>
                    <a:ext uri="{9D8B030D-6E8A-4147-A177-3AD203B41FA5}">
                      <a16:colId xmlns:a16="http://schemas.microsoft.com/office/drawing/2014/main" val="3297821517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val="1652583034"/>
                    </a:ext>
                  </a:extLst>
                </a:gridCol>
                <a:gridCol w="865773">
                  <a:extLst>
                    <a:ext uri="{9D8B030D-6E8A-4147-A177-3AD203B41FA5}">
                      <a16:colId xmlns:a16="http://schemas.microsoft.com/office/drawing/2014/main" val="4109587640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val="3186823948"/>
                    </a:ext>
                  </a:extLst>
                </a:gridCol>
                <a:gridCol w="865773">
                  <a:extLst>
                    <a:ext uri="{9D8B030D-6E8A-4147-A177-3AD203B41FA5}">
                      <a16:colId xmlns:a16="http://schemas.microsoft.com/office/drawing/2014/main" val="3098246360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val="306956115"/>
                    </a:ext>
                  </a:extLst>
                </a:gridCol>
                <a:gridCol w="865773">
                  <a:extLst>
                    <a:ext uri="{9D8B030D-6E8A-4147-A177-3AD203B41FA5}">
                      <a16:colId xmlns:a16="http://schemas.microsoft.com/office/drawing/2014/main" val="2626036427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val="3213585532"/>
                    </a:ext>
                  </a:extLst>
                </a:gridCol>
              </a:tblGrid>
              <a:tr h="431380">
                <a:tc>
                  <a:txBody>
                    <a:bodyPr/>
                    <a:lstStyle/>
                    <a:p>
                      <a:pPr fontAlgn="t"/>
                      <a:endParaRPr lang="en-GB" sz="9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9358" marR="36927" marT="61044" marB="61044" anchor="ctr"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GB" sz="9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0" cap="none" spc="0" dirty="0">
                          <a:solidFill>
                            <a:schemeClr val="tx1"/>
                          </a:solidFill>
                          <a:effectLst/>
                        </a:rPr>
                        <a:t>22/23 </a:t>
                      </a:r>
                      <a:endParaRPr lang="en-GB" sz="9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GB" sz="9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0" cap="none" spc="0" dirty="0">
                          <a:solidFill>
                            <a:schemeClr val="tx1"/>
                          </a:solidFill>
                          <a:effectLst/>
                        </a:rPr>
                        <a:t>23/24 </a:t>
                      </a:r>
                      <a:endParaRPr lang="en-GB" sz="9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GB" sz="9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0" cap="none" spc="0" dirty="0">
                          <a:solidFill>
                            <a:schemeClr val="tx1"/>
                          </a:solidFill>
                          <a:effectLst/>
                        </a:rPr>
                        <a:t>24/25 </a:t>
                      </a:r>
                      <a:endParaRPr lang="en-GB" sz="9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GB" sz="9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0" cap="none" spc="0" dirty="0">
                          <a:solidFill>
                            <a:schemeClr val="tx1"/>
                          </a:solidFill>
                          <a:effectLst/>
                        </a:rPr>
                        <a:t>25/26 </a:t>
                      </a:r>
                      <a:endParaRPr lang="en-GB" sz="9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GB" sz="9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0" cap="none" spc="0" dirty="0">
                          <a:solidFill>
                            <a:schemeClr val="tx1"/>
                          </a:solidFill>
                          <a:effectLst/>
                        </a:rPr>
                        <a:t>26/27 </a:t>
                      </a:r>
                      <a:endParaRPr lang="en-GB" sz="9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52229"/>
                  </a:ext>
                </a:extLst>
              </a:tr>
              <a:tr h="431380"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 gridSpan="2"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en-GB" sz="9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309032"/>
                  </a:ext>
                </a:extLst>
              </a:tr>
              <a:tr h="573816"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Year End Actuals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Variance to 22/23 Budget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Forecast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Variance to 23/24 Budget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Forecast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Variance to 23/24 Budget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Forecast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Variance to 23/24 Budget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Forecast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Variance to 23/24 Budget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extLst>
                  <a:ext uri="{0D108BD9-81ED-4DB2-BD59-A6C34878D82A}">
                    <a16:rowId xmlns:a16="http://schemas.microsoft.com/office/drawing/2014/main" val="4216696196"/>
                  </a:ext>
                </a:extLst>
              </a:tr>
              <a:tr h="573816"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Mainstream Primary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2,601,808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         151,808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2,769,713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    228,713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2,909,038 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     368,038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3,059,710 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    518,710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3,216,584 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    675,584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extLst>
                  <a:ext uri="{0D108BD9-81ED-4DB2-BD59-A6C34878D82A}">
                    <a16:rowId xmlns:a16="http://schemas.microsoft.com/office/drawing/2014/main" val="397751609"/>
                  </a:ext>
                </a:extLst>
              </a:tr>
              <a:tr h="573816"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Mainstream Secondary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9,213,021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      1,540,021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9,125,679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 1,423,679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9,055,830 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  1,353,830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9,136,801 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 1,434,801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9,219,987 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 1,517,987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extLst>
                  <a:ext uri="{0D108BD9-81ED-4DB2-BD59-A6C34878D82A}">
                    <a16:rowId xmlns:a16="http://schemas.microsoft.com/office/drawing/2014/main" val="3466798536"/>
                  </a:ext>
                </a:extLst>
              </a:tr>
              <a:tr h="431380"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SEN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26,903,142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5,869,142 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32,313,263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 11,907,263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38,297,010 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 17,891,010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47,147,673 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 26,741,673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57,722,131 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 37,316,131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extLst>
                  <a:ext uri="{0D108BD9-81ED-4DB2-BD59-A6C34878D82A}">
                    <a16:rowId xmlns:a16="http://schemas.microsoft.com/office/drawing/2014/main" val="2583897925"/>
                  </a:ext>
                </a:extLst>
              </a:tr>
              <a:tr h="431380"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EIS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888,227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 dirty="0">
                          <a:solidFill>
                            <a:schemeClr val="tx1"/>
                          </a:solidFill>
                          <a:effectLst/>
                        </a:rPr>
                        <a:t>             310,227  </a:t>
                      </a:r>
                      <a:endParaRPr lang="en-GB" sz="9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1,169,789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    566,789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1,389,567 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     786,567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1,649,096 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 1,046,096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1,955,378 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 1,352,378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extLst>
                  <a:ext uri="{0D108BD9-81ED-4DB2-BD59-A6C34878D82A}">
                    <a16:rowId xmlns:a16="http://schemas.microsoft.com/office/drawing/2014/main" val="704055151"/>
                  </a:ext>
                </a:extLst>
              </a:tr>
              <a:tr h="431380"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FE/ Post-16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3,598,988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      1,343,988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5,468,064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 3,147,064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7,094,599 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  4,773,599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9,550,170 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   7,229,170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12,700,363 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 10,379,363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extLst>
                  <a:ext uri="{0D108BD9-81ED-4DB2-BD59-A6C34878D82A}">
                    <a16:rowId xmlns:a16="http://schemas.microsoft.com/office/drawing/2014/main" val="243132712"/>
                  </a:ext>
                </a:extLst>
              </a:tr>
              <a:tr h="573816">
                <a:tc>
                  <a:txBody>
                    <a:bodyPr/>
                    <a:lstStyle/>
                    <a:p>
                      <a:pPr fontAlgn="t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Total Transport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 43,205,186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 dirty="0">
                          <a:solidFill>
                            <a:schemeClr val="tx1"/>
                          </a:solidFill>
                          <a:effectLst/>
                        </a:rPr>
                        <a:t> 9,215,186</a:t>
                      </a:r>
                      <a:r>
                        <a:rPr lang="en-GB" sz="900" b="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50,846,508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   17,273,508 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   58,746,043 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    25,173,043 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   70,543,450 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   36,970,450 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>
                          <a:solidFill>
                            <a:schemeClr val="tx1"/>
                          </a:solidFill>
                          <a:effectLst/>
                        </a:rPr>
                        <a:t>   84,814,443 </a:t>
                      </a:r>
                      <a:r>
                        <a:rPr lang="en-GB" sz="9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tc>
                  <a:txBody>
                    <a:bodyPr/>
                    <a:lstStyle/>
                    <a:p>
                      <a:pPr fontAlgn="b"/>
                      <a:endParaRPr lang="en-GB" sz="9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900" b="1" cap="none" spc="0" dirty="0">
                          <a:solidFill>
                            <a:schemeClr val="tx1"/>
                          </a:solidFill>
                          <a:effectLst/>
                        </a:rPr>
                        <a:t>   51,241,443 </a:t>
                      </a:r>
                      <a:r>
                        <a:rPr lang="en-GB" sz="900" b="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9358" marR="36927" marT="61044" marB="61044" anchor="b"/>
                </a:tc>
                <a:extLst>
                  <a:ext uri="{0D108BD9-81ED-4DB2-BD59-A6C34878D82A}">
                    <a16:rowId xmlns:a16="http://schemas.microsoft.com/office/drawing/2014/main" val="348157989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F7C4505-68D7-9011-E3A1-69A22907A75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The 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63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5D71C-28CF-24B4-BE4E-C20730CF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119270"/>
            <a:ext cx="10909640" cy="620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Growth in SEN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8">
            <a:extLst>
              <a:ext uri="{FF2B5EF4-FFF2-40B4-BE49-F238E27FC236}">
                <a16:creationId xmlns:a16="http://schemas.microsoft.com/office/drawing/2014/main" id="{640CDBB9-1BCF-BBF9-7FAA-0DBC5836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939" y="943821"/>
            <a:ext cx="9479535" cy="381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E16C5E-A1D9-F250-2A1E-EF37DC66BE6F}"/>
              </a:ext>
            </a:extLst>
          </p:cNvPr>
          <p:cNvSpPr txBox="1"/>
          <p:nvPr/>
        </p:nvSpPr>
        <p:spPr>
          <a:xfrm>
            <a:off x="1045596" y="5064980"/>
            <a:ext cx="969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Between the reforms taking effect in 2015 and 2023 there has been a 192% increase in the number of EHC Plans being maintained. There has been a 202% increase since 2012.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7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C3C9-C852-5683-C63E-05B3DAC7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/>
              <a:t>Total School Transport Cost from 2012/13 to 2022/23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8BF7452-58E8-15B8-7ACC-07940AE145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197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C50D-91B8-C306-6050-12C957E7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/>
              <a:t>School Transport Cost from 2012/13 to 2022/23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F39287-9CA6-EE5A-54A8-F6ED1496A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106907"/>
              </p:ext>
            </p:extLst>
          </p:nvPr>
        </p:nvGraphicFramePr>
        <p:xfrm>
          <a:off x="1148301" y="1803061"/>
          <a:ext cx="10515600" cy="325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8501083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010696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235949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3257505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76580796"/>
                    </a:ext>
                  </a:extLst>
                </a:gridCol>
              </a:tblGrid>
              <a:tr h="464554">
                <a:tc>
                  <a:txBody>
                    <a:bodyPr/>
                    <a:lstStyle/>
                    <a:p>
                      <a:r>
                        <a:rPr lang="en-GB"/>
                        <a:t>Transport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2012/13 £m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2022/23 £m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£m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905781"/>
                  </a:ext>
                </a:extLst>
              </a:tr>
              <a:tr h="464554">
                <a:tc>
                  <a:txBody>
                    <a:bodyPr/>
                    <a:lstStyle/>
                    <a:p>
                      <a:r>
                        <a:rPr lang="en-GB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(1.2)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(32)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893840"/>
                  </a:ext>
                </a:extLst>
              </a:tr>
              <a:tr h="464554">
                <a:tc>
                  <a:txBody>
                    <a:bodyPr/>
                    <a:lstStyle/>
                    <a:p>
                      <a:r>
                        <a:rPr lang="en-GB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813153"/>
                  </a:ext>
                </a:extLst>
              </a:tr>
              <a:tr h="464554">
                <a:tc>
                  <a:txBody>
                    <a:bodyPr/>
                    <a:lstStyle/>
                    <a:p>
                      <a:r>
                        <a:rPr lang="en-GB"/>
                        <a:t>Special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26.9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18.4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95916"/>
                  </a:ext>
                </a:extLst>
              </a:tr>
              <a:tr h="464554">
                <a:tc>
                  <a:txBody>
                    <a:bodyPr/>
                    <a:lstStyle/>
                    <a:p>
                      <a:r>
                        <a:rPr lang="en-GB"/>
                        <a:t>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555817"/>
                  </a:ext>
                </a:extLst>
              </a:tr>
              <a:tr h="464554">
                <a:tc>
                  <a:txBody>
                    <a:bodyPr/>
                    <a:lstStyle/>
                    <a:p>
                      <a:r>
                        <a:rPr lang="en-GB"/>
                        <a:t>Post 16/FE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225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873565"/>
                  </a:ext>
                </a:extLst>
              </a:tr>
              <a:tr h="464554">
                <a:tc>
                  <a:txBody>
                    <a:bodyPr/>
                    <a:lstStyle/>
                    <a:p>
                      <a:r>
                        <a:rPr lang="en-GB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/>
                        <a:t>22.4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/>
                        <a:t>43.2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/>
                        <a:t>20.8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594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A44C2C-4F7C-1746-A27F-DAD4AB974E78}"/>
              </a:ext>
            </a:extLst>
          </p:cNvPr>
          <p:cNvSpPr txBox="1"/>
          <p:nvPr/>
        </p:nvSpPr>
        <p:spPr>
          <a:xfrm>
            <a:off x="1148301" y="5367130"/>
            <a:ext cx="8154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Primary and secondary overall very slight decrease</a:t>
            </a:r>
          </a:p>
        </p:txBody>
      </p:sp>
    </p:spTree>
    <p:extLst>
      <p:ext uri="{BB962C8B-B14F-4D97-AF65-F5344CB8AC3E}">
        <p14:creationId xmlns:p14="http://schemas.microsoft.com/office/powerpoint/2010/main" val="197810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D50A-76DF-AF09-4C03-18DE4063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/>
              <a:t>School Transport Average Activity from 2012/13 to 2022/23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96B018-6FD0-86C9-9F7A-859705E523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67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8CE1-21C6-66C7-FF53-A6409962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/>
              <a:t>Total School Transport Average Activity from 2012/13 to 2022/23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E1D754-E3A2-E16E-5DB7-A0526AB8B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92091"/>
              </p:ext>
            </p:extLst>
          </p:nvPr>
        </p:nvGraphicFramePr>
        <p:xfrm>
          <a:off x="838200" y="1825624"/>
          <a:ext cx="10515600" cy="370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0468893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69206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689676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967795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29687411"/>
                    </a:ext>
                  </a:extLst>
                </a:gridCol>
              </a:tblGrid>
              <a:tr h="510473">
                <a:tc>
                  <a:txBody>
                    <a:bodyPr/>
                    <a:lstStyle/>
                    <a:p>
                      <a:r>
                        <a:rPr lang="en-GB"/>
                        <a:t>Transport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2012/13 average number of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2022/23 average number of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265998"/>
                  </a:ext>
                </a:extLst>
              </a:tr>
              <a:tr h="510473">
                <a:tc>
                  <a:txBody>
                    <a:bodyPr/>
                    <a:lstStyle/>
                    <a:p>
                      <a:r>
                        <a:rPr lang="en-GB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2,459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1,605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(854)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(35)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285397"/>
                  </a:ext>
                </a:extLst>
              </a:tr>
              <a:tr h="510473">
                <a:tc>
                  <a:txBody>
                    <a:bodyPr/>
                    <a:lstStyle/>
                    <a:p>
                      <a:r>
                        <a:rPr lang="en-GB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9,114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8,023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(1,091)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735026"/>
                  </a:ext>
                </a:extLst>
              </a:tr>
              <a:tr h="510473">
                <a:tc>
                  <a:txBody>
                    <a:bodyPr/>
                    <a:lstStyle/>
                    <a:p>
                      <a:r>
                        <a:rPr lang="en-GB"/>
                        <a:t>Special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2,220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3,023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743441"/>
                  </a:ext>
                </a:extLst>
              </a:tr>
              <a:tr h="510473">
                <a:tc>
                  <a:txBody>
                    <a:bodyPr/>
                    <a:lstStyle/>
                    <a:p>
                      <a:r>
                        <a:rPr lang="en-GB"/>
                        <a:t>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(138)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(42)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882589"/>
                  </a:ext>
                </a:extLst>
              </a:tr>
              <a:tr h="510473">
                <a:tc>
                  <a:txBody>
                    <a:bodyPr/>
                    <a:lstStyle/>
                    <a:p>
                      <a:r>
                        <a:rPr lang="en-GB"/>
                        <a:t>Post 16/FE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(110)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(22)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767043"/>
                  </a:ext>
                </a:extLst>
              </a:tr>
              <a:tr h="510473">
                <a:tc>
                  <a:txBody>
                    <a:bodyPr/>
                    <a:lstStyle/>
                    <a:p>
                      <a:r>
                        <a:rPr lang="en-GB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/>
                        <a:t>14,625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/>
                        <a:t>13,233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FF0000"/>
                          </a:solidFill>
                        </a:rPr>
                        <a:t>(1,391)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FF0000"/>
                          </a:solidFill>
                        </a:rPr>
                        <a:t>(10)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5850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40EEDF-9414-2475-69A8-1C5835D69A6B}"/>
              </a:ext>
            </a:extLst>
          </p:cNvPr>
          <p:cNvSpPr txBox="1"/>
          <p:nvPr/>
        </p:nvSpPr>
        <p:spPr>
          <a:xfrm>
            <a:off x="838200" y="5931673"/>
            <a:ext cx="7836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Primary and secondary overall 17% decrease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6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3E51-62F5-1B71-C132-36CA3618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/>
              <a:t>School Transport Average Cost per Child from 2012/13 to 2022/23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7B085C7-0F2A-673F-FB75-B3027EB18D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161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36DA-41B0-9A8A-093C-77F0C8DD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/>
              <a:t>Total School Transport Average Cost Per Child from 2012/13 to 2022/23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BAC103-4CE7-8887-F71A-281E3BF25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704163"/>
              </p:ext>
            </p:extLst>
          </p:nvPr>
        </p:nvGraphicFramePr>
        <p:xfrm>
          <a:off x="750736" y="2302703"/>
          <a:ext cx="10515600" cy="3321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8630116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712262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746672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582106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19231528"/>
                    </a:ext>
                  </a:extLst>
                </a:gridCol>
              </a:tblGrid>
              <a:tr h="553637">
                <a:tc>
                  <a:txBody>
                    <a:bodyPr/>
                    <a:lstStyle/>
                    <a:p>
                      <a:r>
                        <a:rPr lang="en-GB"/>
                        <a:t>Transport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2012/13 £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2022/23 £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£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120039"/>
                  </a:ext>
                </a:extLst>
              </a:tr>
              <a:tr h="553637">
                <a:tc>
                  <a:txBody>
                    <a:bodyPr/>
                    <a:lstStyle/>
                    <a:p>
                      <a:r>
                        <a:rPr lang="en-GB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373692"/>
                  </a:ext>
                </a:extLst>
              </a:tr>
              <a:tr h="553637">
                <a:tc>
                  <a:txBody>
                    <a:bodyPr/>
                    <a:lstStyle/>
                    <a:p>
                      <a:r>
                        <a:rPr lang="en-GB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341397"/>
                  </a:ext>
                </a:extLst>
              </a:tr>
              <a:tr h="553637">
                <a:tc>
                  <a:txBody>
                    <a:bodyPr/>
                    <a:lstStyle/>
                    <a:p>
                      <a:r>
                        <a:rPr lang="en-GB"/>
                        <a:t>Special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09106"/>
                  </a:ext>
                </a:extLst>
              </a:tr>
              <a:tr h="553637">
                <a:tc>
                  <a:txBody>
                    <a:bodyPr/>
                    <a:lstStyle/>
                    <a:p>
                      <a:r>
                        <a:rPr lang="en-GB"/>
                        <a:t>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347329"/>
                  </a:ext>
                </a:extLst>
              </a:tr>
              <a:tr h="553637">
                <a:tc>
                  <a:txBody>
                    <a:bodyPr/>
                    <a:lstStyle/>
                    <a:p>
                      <a:r>
                        <a:rPr lang="en-GB"/>
                        <a:t>Post 16/FE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FF0000"/>
                          </a:solidFill>
                        </a:rPr>
                        <a:t>318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487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86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3CE8-5173-2B54-4C18-B566EE919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449" y="557284"/>
            <a:ext cx="10662699" cy="1096855"/>
          </a:xfrm>
        </p:spPr>
        <p:txBody>
          <a:bodyPr>
            <a:normAutofit/>
          </a:bodyPr>
          <a:lstStyle/>
          <a:p>
            <a:r>
              <a:rPr lang="en-GB"/>
              <a:t>Summary of School Transport 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C239CAD-8752-1EEB-2329-861AF6B84BE2}"/>
              </a:ext>
            </a:extLst>
          </p:cNvPr>
          <p:cNvGraphicFramePr>
            <a:graphicFrameLocks noGrp="1"/>
          </p:cNvGraphicFramePr>
          <p:nvPr/>
        </p:nvGraphicFramePr>
        <p:xfrm>
          <a:off x="1259840" y="1725506"/>
          <a:ext cx="967232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464">
                  <a:extLst>
                    <a:ext uri="{9D8B030D-6E8A-4147-A177-3AD203B41FA5}">
                      <a16:colId xmlns:a16="http://schemas.microsoft.com/office/drawing/2014/main" val="937032599"/>
                    </a:ext>
                  </a:extLst>
                </a:gridCol>
                <a:gridCol w="1469136">
                  <a:extLst>
                    <a:ext uri="{9D8B030D-6E8A-4147-A177-3AD203B41FA5}">
                      <a16:colId xmlns:a16="http://schemas.microsoft.com/office/drawing/2014/main" val="2782360000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835384458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151917473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60180904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1919829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Primary Mainstream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Secondary Mainstream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Post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510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2012/13 Student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2,459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9,114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92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2012/13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£3.8m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£8.1m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£8.5m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£1.1m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£0.8m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02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2022/23 Student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1,605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8,023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3,023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05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2022/23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£2.6m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£9.2m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£26.9m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£3.6m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£0.9m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604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92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673</Words>
  <Application>Microsoft Office PowerPoint</Application>
  <PresentationFormat>Widescreen</PresentationFormat>
  <Paragraphs>332</Paragraphs>
  <Slides>11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School Transport Trends 2012/13 to 2022/23</vt:lpstr>
      <vt:lpstr>Growth in SEN</vt:lpstr>
      <vt:lpstr>Total School Transport Cost from 2012/13 to 2022/23</vt:lpstr>
      <vt:lpstr>School Transport Cost from 2012/13 to 2022/23</vt:lpstr>
      <vt:lpstr>School Transport Average Activity from 2012/13 to 2022/23</vt:lpstr>
      <vt:lpstr>Total School Transport Average Activity from 2012/13 to 2022/23</vt:lpstr>
      <vt:lpstr>School Transport Average Cost per Child from 2012/13 to 2022/23</vt:lpstr>
      <vt:lpstr>Total School Transport Average Cost Per Child from 2012/13 to 2022/23</vt:lpstr>
      <vt:lpstr>Summary of School Transport  </vt:lpstr>
      <vt:lpstr>Savings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Transport Trends 2012/13 to 2022/23</dc:title>
  <dc:creator>Meadus, Erica</dc:creator>
  <cp:lastModifiedBy>Faithfull, Jo</cp:lastModifiedBy>
  <cp:revision>8</cp:revision>
  <dcterms:created xsi:type="dcterms:W3CDTF">2023-04-12T08:29:07Z</dcterms:created>
  <dcterms:modified xsi:type="dcterms:W3CDTF">2023-08-01T14:31:23Z</dcterms:modified>
</cp:coreProperties>
</file>