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6"/>
  </p:sldMasterIdLst>
  <p:notesMasterIdLst>
    <p:notesMasterId r:id="rId15"/>
  </p:notesMasterIdLst>
  <p:sldIdLst>
    <p:sldId id="2147376392" r:id="rId7"/>
    <p:sldId id="2147376397" r:id="rId8"/>
    <p:sldId id="2147376391" r:id="rId9"/>
    <p:sldId id="2147376393" r:id="rId10"/>
    <p:sldId id="2147376394" r:id="rId11"/>
    <p:sldId id="515" r:id="rId12"/>
    <p:sldId id="514" r:id="rId13"/>
    <p:sldId id="214737639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553BB17-2CC2-73C3-B820-5B9537101A31}" name="Ley, Helen" initials="HL" userId="S::cseipohl@hants.gov.uk::a43ae4ad-0e69-4ae1-a561-a5748eb82de0" providerId="AD"/>
  <p188:author id="{8B359529-154F-1507-D3AF-51C05A716053}" name="Hamson, Laura" initials="HL" userId="S::cseihalh@hants.gov.uk::167c2efd-dc91-42e1-ad48-d5d449742e6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314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1" d="100"/>
          <a:sy n="111" d="100"/>
        </p:scale>
        <p:origin x="792" y="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5" Type="http://schemas.openxmlformats.org/officeDocument/2006/relationships/customXml" Target="../customXml/item5.xml"/><Relationship Id="rId15"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nall, Andrew" userId="5d47cff1-c43e-40f5-940f-b4b98654e729" providerId="ADAL" clId="{D995D188-4B37-425C-B97A-E4221D87A641}"/>
    <pc:docChg chg="delSld modSld">
      <pc:chgData name="Minall, Andrew" userId="5d47cff1-c43e-40f5-940f-b4b98654e729" providerId="ADAL" clId="{D995D188-4B37-425C-B97A-E4221D87A641}" dt="2026-03-23T14:54:49.991" v="43" actId="47"/>
      <pc:docMkLst>
        <pc:docMk/>
      </pc:docMkLst>
      <pc:sldChg chg="del">
        <pc:chgData name="Minall, Andrew" userId="5d47cff1-c43e-40f5-940f-b4b98654e729" providerId="ADAL" clId="{D995D188-4B37-425C-B97A-E4221D87A641}" dt="2026-03-23T14:54:45.672" v="30" actId="47"/>
        <pc:sldMkLst>
          <pc:docMk/>
          <pc:sldMk cId="2749408794" sldId="2147376299"/>
        </pc:sldMkLst>
      </pc:sldChg>
      <pc:sldChg chg="del">
        <pc:chgData name="Minall, Andrew" userId="5d47cff1-c43e-40f5-940f-b4b98654e729" providerId="ADAL" clId="{D995D188-4B37-425C-B97A-E4221D87A641}" dt="2026-03-23T14:54:45.892" v="31" actId="47"/>
        <pc:sldMkLst>
          <pc:docMk/>
          <pc:sldMk cId="0" sldId="2147376377"/>
        </pc:sldMkLst>
      </pc:sldChg>
      <pc:sldChg chg="del">
        <pc:chgData name="Minall, Andrew" userId="5d47cff1-c43e-40f5-940f-b4b98654e729" providerId="ADAL" clId="{D995D188-4B37-425C-B97A-E4221D87A641}" dt="2026-03-23T14:54:49.066" v="39" actId="47"/>
        <pc:sldMkLst>
          <pc:docMk/>
          <pc:sldMk cId="0" sldId="2147376379"/>
        </pc:sldMkLst>
      </pc:sldChg>
      <pc:sldChg chg="del">
        <pc:chgData name="Minall, Andrew" userId="5d47cff1-c43e-40f5-940f-b4b98654e729" providerId="ADAL" clId="{D995D188-4B37-425C-B97A-E4221D87A641}" dt="2026-03-23T14:54:49.852" v="42" actId="47"/>
        <pc:sldMkLst>
          <pc:docMk/>
          <pc:sldMk cId="4233176450" sldId="2147376380"/>
        </pc:sldMkLst>
      </pc:sldChg>
      <pc:sldChg chg="del">
        <pc:chgData name="Minall, Andrew" userId="5d47cff1-c43e-40f5-940f-b4b98654e729" providerId="ADAL" clId="{D995D188-4B37-425C-B97A-E4221D87A641}" dt="2026-03-23T14:54:49.710" v="41" actId="47"/>
        <pc:sldMkLst>
          <pc:docMk/>
          <pc:sldMk cId="2136627427" sldId="2147376381"/>
        </pc:sldMkLst>
      </pc:sldChg>
      <pc:sldChg chg="del">
        <pc:chgData name="Minall, Andrew" userId="5d47cff1-c43e-40f5-940f-b4b98654e729" providerId="ADAL" clId="{D995D188-4B37-425C-B97A-E4221D87A641}" dt="2026-03-23T14:54:47.683" v="37" actId="47"/>
        <pc:sldMkLst>
          <pc:docMk/>
          <pc:sldMk cId="4025990374" sldId="2147376382"/>
        </pc:sldMkLst>
      </pc:sldChg>
      <pc:sldChg chg="del">
        <pc:chgData name="Minall, Andrew" userId="5d47cff1-c43e-40f5-940f-b4b98654e729" providerId="ADAL" clId="{D995D188-4B37-425C-B97A-E4221D87A641}" dt="2026-03-23T14:54:47.533" v="36" actId="47"/>
        <pc:sldMkLst>
          <pc:docMk/>
          <pc:sldMk cId="723378016" sldId="2147376383"/>
        </pc:sldMkLst>
      </pc:sldChg>
      <pc:sldChg chg="del">
        <pc:chgData name="Minall, Andrew" userId="5d47cff1-c43e-40f5-940f-b4b98654e729" providerId="ADAL" clId="{D995D188-4B37-425C-B97A-E4221D87A641}" dt="2026-03-23T14:54:47.083" v="34" actId="47"/>
        <pc:sldMkLst>
          <pc:docMk/>
          <pc:sldMk cId="286806459" sldId="2147376384"/>
        </pc:sldMkLst>
      </pc:sldChg>
      <pc:sldChg chg="del">
        <pc:chgData name="Minall, Andrew" userId="5d47cff1-c43e-40f5-940f-b4b98654e729" providerId="ADAL" clId="{D995D188-4B37-425C-B97A-E4221D87A641}" dt="2026-03-23T14:54:47.283" v="35" actId="47"/>
        <pc:sldMkLst>
          <pc:docMk/>
          <pc:sldMk cId="1300184936" sldId="2147376385"/>
        </pc:sldMkLst>
      </pc:sldChg>
      <pc:sldChg chg="del">
        <pc:chgData name="Minall, Andrew" userId="5d47cff1-c43e-40f5-940f-b4b98654e729" providerId="ADAL" clId="{D995D188-4B37-425C-B97A-E4221D87A641}" dt="2026-03-23T14:54:46.050" v="32" actId="47"/>
        <pc:sldMkLst>
          <pc:docMk/>
          <pc:sldMk cId="3894933832" sldId="2147376386"/>
        </pc:sldMkLst>
      </pc:sldChg>
      <pc:sldChg chg="del">
        <pc:chgData name="Minall, Andrew" userId="5d47cff1-c43e-40f5-940f-b4b98654e729" providerId="ADAL" clId="{D995D188-4B37-425C-B97A-E4221D87A641}" dt="2026-03-23T14:54:46.216" v="33" actId="47"/>
        <pc:sldMkLst>
          <pc:docMk/>
          <pc:sldMk cId="2901664385" sldId="2147376387"/>
        </pc:sldMkLst>
      </pc:sldChg>
      <pc:sldChg chg="del">
        <pc:chgData name="Minall, Andrew" userId="5d47cff1-c43e-40f5-940f-b4b98654e729" providerId="ADAL" clId="{D995D188-4B37-425C-B97A-E4221D87A641}" dt="2026-03-23T14:54:48.491" v="38" actId="47"/>
        <pc:sldMkLst>
          <pc:docMk/>
          <pc:sldMk cId="2167510355" sldId="2147376388"/>
        </pc:sldMkLst>
      </pc:sldChg>
      <pc:sldChg chg="del">
        <pc:chgData name="Minall, Andrew" userId="5d47cff1-c43e-40f5-940f-b4b98654e729" providerId="ADAL" clId="{D995D188-4B37-425C-B97A-E4221D87A641}" dt="2026-03-23T14:54:49.502" v="40" actId="47"/>
        <pc:sldMkLst>
          <pc:docMk/>
          <pc:sldMk cId="1119506314" sldId="2147376389"/>
        </pc:sldMkLst>
      </pc:sldChg>
      <pc:sldChg chg="modSp del mod">
        <pc:chgData name="Minall, Andrew" userId="5d47cff1-c43e-40f5-940f-b4b98654e729" providerId="ADAL" clId="{D995D188-4B37-425C-B97A-E4221D87A641}" dt="2026-03-23T14:54:49.991" v="43" actId="47"/>
        <pc:sldMkLst>
          <pc:docMk/>
          <pc:sldMk cId="2210450218" sldId="2147376396"/>
        </pc:sldMkLst>
        <pc:spChg chg="mod">
          <ac:chgData name="Minall, Andrew" userId="5d47cff1-c43e-40f5-940f-b4b98654e729" providerId="ADAL" clId="{D995D188-4B37-425C-B97A-E4221D87A641}" dt="2026-03-23T14:12:29.665" v="29" actId="113"/>
          <ac:spMkLst>
            <pc:docMk/>
            <pc:sldMk cId="2210450218" sldId="2147376396"/>
            <ac:spMk id="2" creationId="{8B2D6AB8-8E5A-3887-6987-01EBF479DE90}"/>
          </ac:spMkLst>
        </pc:spChg>
      </pc:sldChg>
      <pc:sldMasterChg chg="delSldLayout">
        <pc:chgData name="Minall, Andrew" userId="5d47cff1-c43e-40f5-940f-b4b98654e729" providerId="ADAL" clId="{D995D188-4B37-425C-B97A-E4221D87A641}" dt="2026-03-23T14:54:49.710" v="41" actId="47"/>
        <pc:sldMasterMkLst>
          <pc:docMk/>
          <pc:sldMasterMk cId="2156688398" sldId="2147483660"/>
        </pc:sldMasterMkLst>
        <pc:sldLayoutChg chg="del">
          <pc:chgData name="Minall, Andrew" userId="5d47cff1-c43e-40f5-940f-b4b98654e729" providerId="ADAL" clId="{D995D188-4B37-425C-B97A-E4221D87A641}" dt="2026-03-23T14:54:49.710" v="41" actId="47"/>
          <pc:sldLayoutMkLst>
            <pc:docMk/>
            <pc:sldMasterMk cId="2156688398" sldId="2147483660"/>
            <pc:sldLayoutMk cId="3656599913" sldId="2147483666"/>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27725C-4817-4EAF-AC68-CCA29543E54D}" type="datetimeFigureOut">
              <a:rPr lang="en-GB" smtClean="0"/>
              <a:t>23/03/2026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91F6CB-9BEB-45A0-94B6-52BB2DA6D8B6}" type="slidenum">
              <a:rPr lang="en-GB" smtClean="0"/>
              <a:t>‹#›</a:t>
            </a:fld>
            <a:endParaRPr lang="en-GB"/>
          </a:p>
        </p:txBody>
      </p:sp>
    </p:spTree>
    <p:extLst>
      <p:ext uri="{BB962C8B-B14F-4D97-AF65-F5344CB8AC3E}">
        <p14:creationId xmlns:p14="http://schemas.microsoft.com/office/powerpoint/2010/main" val="27443313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F2B672-3503-5E24-719B-0BE7053223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B32A27-2FF4-D3F1-6E51-57B0A43457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98EB2F-EF72-48F4-F802-E11FBFD25133}"/>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4FBDA574-B4D2-4A3B-22FE-EB48DA671DDF}"/>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8A282D8-233E-4D97-B572-CB4531F5B61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49964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ne-column">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F09FFC12-0E90-0E0E-2E69-5FD8AC50C2B5}"/>
              </a:ext>
            </a:extLst>
          </p:cNvPr>
          <p:cNvSpPr>
            <a:spLocks noGrp="1"/>
          </p:cNvSpPr>
          <p:nvPr>
            <p:ph type="title"/>
          </p:nvPr>
        </p:nvSpPr>
        <p:spPr>
          <a:xfrm>
            <a:off x="685845" y="365126"/>
            <a:ext cx="10667955"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8" name="Content Placeholder 2">
            <a:extLst>
              <a:ext uri="{FF2B5EF4-FFF2-40B4-BE49-F238E27FC236}">
                <a16:creationId xmlns:a16="http://schemas.microsoft.com/office/drawing/2014/main" id="{C22CA918-D1D5-D6AF-D615-E480B5418626}"/>
              </a:ext>
            </a:extLst>
          </p:cNvPr>
          <p:cNvSpPr>
            <a:spLocks noGrp="1"/>
          </p:cNvSpPr>
          <p:nvPr>
            <p:ph idx="13" hasCustomPrompt="1"/>
          </p:nvPr>
        </p:nvSpPr>
        <p:spPr>
          <a:xfrm>
            <a:off x="685845" y="2215946"/>
            <a:ext cx="10667955" cy="3936547"/>
          </a:xfrm>
          <a:prstGeom prst="rect">
            <a:avLst/>
          </a:prstGeom>
        </p:spPr>
        <p:txBody>
          <a:bodyPr>
            <a:noAutofit/>
          </a:bodyPr>
          <a:lstStyle>
            <a:lvl1pPr marL="0" indent="0">
              <a:buNone/>
              <a:defRPr sz="1800">
                <a:solidFill>
                  <a:srgbClr val="08314C"/>
                </a:solidFill>
              </a:defRPr>
            </a:lvl1pPr>
            <a:lvl2pPr marL="228600" indent="0">
              <a:buNone/>
              <a:defRPr sz="1400"/>
            </a:lvl2pPr>
            <a:lvl3pPr marL="457200" indent="0">
              <a:buNone/>
              <a:defRPr sz="1200"/>
            </a:lvl3pPr>
            <a:lvl4pPr marL="685800" indent="0">
              <a:buNone/>
              <a:defRPr sz="1000"/>
            </a:lvl4pPr>
            <a:lvl5pPr marL="914400" indent="0">
              <a:buNone/>
              <a:defRPr sz="1000"/>
            </a:lvl5pPr>
            <a:lvl6pPr>
              <a:defRPr sz="1000"/>
            </a:lvl6pPr>
            <a:lvl7pPr>
              <a:defRPr sz="1000"/>
            </a:lvl7pPr>
            <a:lvl8pPr>
              <a:defRPr sz="1000"/>
            </a:lvl8pPr>
            <a:lvl9pPr>
              <a:defRPr sz="1000"/>
            </a:lvl9pPr>
          </a:lstStyle>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a:t>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a:t>
            </a:r>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a:t>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a:t>
            </a:r>
          </a:p>
        </p:txBody>
      </p:sp>
    </p:spTree>
    <p:extLst>
      <p:ext uri="{BB962C8B-B14F-4D97-AF65-F5344CB8AC3E}">
        <p14:creationId xmlns:p14="http://schemas.microsoft.com/office/powerpoint/2010/main" val="2310249125"/>
      </p:ext>
    </p:extLst>
  </p:cSld>
  <p:clrMapOvr>
    <a:masterClrMapping/>
  </p:clrMapOvr>
  <p:extLst>
    <p:ext uri="{DCECCB84-F9BA-43D5-87BE-67443E8EF086}">
      <p15:sldGuideLst xmlns:p15="http://schemas.microsoft.com/office/powerpoint/2012/main">
        <p15:guide id="1" orient="horz" pos="4320">
          <p15:clr>
            <a:srgbClr val="FBAE40"/>
          </p15:clr>
        </p15:guide>
        <p15:guide id="2" pos="7679">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column">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94B2C531-0FE1-23AB-282E-8A00F4733ABC}"/>
              </a:ext>
            </a:extLst>
          </p:cNvPr>
          <p:cNvSpPr>
            <a:spLocks noGrp="1"/>
          </p:cNvSpPr>
          <p:nvPr>
            <p:ph type="title"/>
          </p:nvPr>
        </p:nvSpPr>
        <p:spPr>
          <a:xfrm>
            <a:off x="685845" y="365126"/>
            <a:ext cx="10667955"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8" name="Content Placeholder 2">
            <a:extLst>
              <a:ext uri="{FF2B5EF4-FFF2-40B4-BE49-F238E27FC236}">
                <a16:creationId xmlns:a16="http://schemas.microsoft.com/office/drawing/2014/main" id="{8930ED8D-4BDE-196E-914C-62E1395EEA5E}"/>
              </a:ext>
            </a:extLst>
          </p:cNvPr>
          <p:cNvSpPr>
            <a:spLocks noGrp="1"/>
          </p:cNvSpPr>
          <p:nvPr>
            <p:ph idx="13" hasCustomPrompt="1"/>
          </p:nvPr>
        </p:nvSpPr>
        <p:spPr>
          <a:xfrm>
            <a:off x="685845" y="2215946"/>
            <a:ext cx="10667955" cy="3936547"/>
          </a:xfrm>
          <a:prstGeom prst="rect">
            <a:avLst/>
          </a:prstGeom>
        </p:spPr>
        <p:txBody>
          <a:bodyPr numCol="2" spcCol="1944000">
            <a:noAutofit/>
          </a:bodyPr>
          <a:lstStyle>
            <a:lvl1pPr marL="0" indent="0">
              <a:buNone/>
              <a:defRPr sz="1800">
                <a:solidFill>
                  <a:srgbClr val="08314C"/>
                </a:solidFill>
              </a:defRPr>
            </a:lvl1pPr>
            <a:lvl2pPr marL="228600" indent="0">
              <a:buNone/>
              <a:defRPr sz="1400"/>
            </a:lvl2pPr>
            <a:lvl3pPr marL="457200" indent="0">
              <a:buNone/>
              <a:defRPr sz="1200"/>
            </a:lvl3pPr>
            <a:lvl4pPr marL="685800" indent="0">
              <a:buNone/>
              <a:defRPr sz="1000"/>
            </a:lvl4pPr>
            <a:lvl5pPr marL="914400" indent="0">
              <a:buNone/>
              <a:defRPr sz="1000"/>
            </a:lvl5pPr>
            <a:lvl6pPr>
              <a:defRPr sz="1000"/>
            </a:lvl6pPr>
            <a:lvl7pPr>
              <a:defRPr sz="1000"/>
            </a:lvl7pPr>
            <a:lvl8pPr>
              <a:defRPr sz="1000"/>
            </a:lvl8pPr>
            <a:lvl9pPr>
              <a:defRPr sz="1000"/>
            </a:lvl9pPr>
          </a:lstStyle>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a:t>Body copy style in two columns of text. Body copy style in two columns of text. Body copy style in two columns of text. Body copy style in two columns of text. Body copy style in two columns of text.</a:t>
            </a:r>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a:t>Body copy style in two columns of text. Body copy style in two columns of text. Body copy style in two columns of text. Body copy style in two columns of text. Body copy style in two columns of text.</a:t>
            </a:r>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a:t>Body copy style in two columns of text. Body copy style in two columns of text. Body copy style in two columns of text. Body copy style in two columns of text. Body copy style in two columns of text.</a:t>
            </a:r>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a:t>Body copy style in two columns of text. Body copy style in two columns of text. Body copy style in two columns of text. Body copy style in two columns of text. Body copy style in two columns of text.</a:t>
            </a:r>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a:p>
        </p:txBody>
      </p:sp>
    </p:spTree>
    <p:extLst>
      <p:ext uri="{BB962C8B-B14F-4D97-AF65-F5344CB8AC3E}">
        <p14:creationId xmlns:p14="http://schemas.microsoft.com/office/powerpoint/2010/main" val="2057399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hree-column">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2197031A-F39D-DAB3-81EA-64DB980B0253}"/>
              </a:ext>
            </a:extLst>
          </p:cNvPr>
          <p:cNvSpPr>
            <a:spLocks noGrp="1"/>
          </p:cNvSpPr>
          <p:nvPr>
            <p:ph type="title"/>
          </p:nvPr>
        </p:nvSpPr>
        <p:spPr>
          <a:xfrm>
            <a:off x="685845" y="365126"/>
            <a:ext cx="10667955"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8" name="Content Placeholder 2">
            <a:extLst>
              <a:ext uri="{FF2B5EF4-FFF2-40B4-BE49-F238E27FC236}">
                <a16:creationId xmlns:a16="http://schemas.microsoft.com/office/drawing/2014/main" id="{53B659A6-DCB3-F617-8D9C-E4B57AF63E56}"/>
              </a:ext>
            </a:extLst>
          </p:cNvPr>
          <p:cNvSpPr>
            <a:spLocks noGrp="1"/>
          </p:cNvSpPr>
          <p:nvPr>
            <p:ph idx="13" hasCustomPrompt="1"/>
          </p:nvPr>
        </p:nvSpPr>
        <p:spPr>
          <a:xfrm>
            <a:off x="685845" y="2215946"/>
            <a:ext cx="10667955" cy="3936547"/>
          </a:xfrm>
          <a:prstGeom prst="rect">
            <a:avLst/>
          </a:prstGeom>
        </p:spPr>
        <p:txBody>
          <a:bodyPr wrap="square" numCol="3" spcCol="1944000">
            <a:noAutofit/>
          </a:bodyPr>
          <a:lstStyle>
            <a:lvl1pPr marL="0" indent="0">
              <a:buNone/>
              <a:defRPr sz="1800">
                <a:solidFill>
                  <a:srgbClr val="08314C"/>
                </a:solidFill>
              </a:defRPr>
            </a:lvl1pPr>
            <a:lvl2pPr marL="228600" indent="0">
              <a:buNone/>
              <a:defRPr sz="1400"/>
            </a:lvl2pPr>
            <a:lvl3pPr marL="457200" indent="0">
              <a:buNone/>
              <a:defRPr sz="1200"/>
            </a:lvl3pPr>
            <a:lvl4pPr marL="685800" indent="0">
              <a:buNone/>
              <a:defRPr sz="1000"/>
            </a:lvl4pPr>
            <a:lvl5pPr marL="914400" indent="0">
              <a:buNone/>
              <a:defRPr sz="1000"/>
            </a:lvl5pPr>
            <a:lvl6pPr>
              <a:defRPr sz="1000"/>
            </a:lvl6pPr>
            <a:lvl7pPr>
              <a:defRPr sz="1000"/>
            </a:lvl7pPr>
            <a:lvl8pPr>
              <a:defRPr sz="1000"/>
            </a:lvl8pPr>
            <a:lvl9pPr>
              <a:defRPr sz="1000"/>
            </a:lvl9pPr>
          </a:lstStyle>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a:t>Body copy style in three columns of text. Body copy style in three columns of text.</a:t>
            </a:r>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a:t>Body copy style in three columns of text. Body copy style in three columns of text.</a:t>
            </a:r>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a:t>Body copy style in three columns of text. Body copy style in three columns of text.</a:t>
            </a:r>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a:t>Body copy style in three columns of text. Body copy style in three columns of text.</a:t>
            </a:r>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a:t>Body copy style in three columns of text. Body copy style in three columns of text.</a:t>
            </a:r>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a:t>Body copy style in three columns of text. Body copy style in three columns of text.</a:t>
            </a:r>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a:t>Body copy style in three columns of text.</a:t>
            </a:r>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a:p>
        </p:txBody>
      </p:sp>
    </p:spTree>
    <p:extLst>
      <p:ext uri="{BB962C8B-B14F-4D97-AF65-F5344CB8AC3E}">
        <p14:creationId xmlns:p14="http://schemas.microsoft.com/office/powerpoint/2010/main" val="293182073"/>
      </p:ext>
    </p:extLst>
  </p:cSld>
  <p:clrMapOvr>
    <a:masterClrMapping/>
  </p:clrMapOvr>
  <p:extLst>
    <p:ext uri="{DCECCB84-F9BA-43D5-87BE-67443E8EF086}">
      <p15:sldGuideLst xmlns:p15="http://schemas.microsoft.com/office/powerpoint/2012/main">
        <p15:guide id="1" orient="horz" pos="4320">
          <p15:clr>
            <a:srgbClr val="FBAE40"/>
          </p15:clr>
        </p15:guide>
        <p15:guide id="2" pos="7679">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Content Placeholder 2"/>
          <p:cNvSpPr>
            <a:spLocks noGrp="1"/>
          </p:cNvSpPr>
          <p:nvPr>
            <p:ph sz="half" idx="1"/>
          </p:nvPr>
        </p:nvSpPr>
        <p:spPr>
          <a:xfrm>
            <a:off x="609600" y="1916832"/>
            <a:ext cx="5384800" cy="4032448"/>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916832"/>
            <a:ext cx="5384800" cy="4032448"/>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00348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11931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8ED76439-E374-AB40-9FC3-FB5F1B28569B}"/>
              </a:ext>
            </a:extLst>
          </p:cNvPr>
          <p:cNvSpPr>
            <a:spLocks noGrp="1"/>
          </p:cNvSpPr>
          <p:nvPr>
            <p:ph type="title"/>
          </p:nvPr>
        </p:nvSpPr>
        <p:spPr>
          <a:xfrm>
            <a:off x="762022" y="365126"/>
            <a:ext cx="10667955" cy="1325563"/>
          </a:xfrm>
          <a:prstGeom prst="rect">
            <a:avLst/>
          </a:prstGeom>
        </p:spPr>
        <p:txBody>
          <a:bodyPr vert="horz" lIns="91440" tIns="45720" rIns="91440" bIns="45720" rtlCol="0" anchor="ctr">
            <a:normAutofit/>
          </a:bodyPr>
          <a:lstStyle>
            <a:lvl1pPr>
              <a:defRPr>
                <a:solidFill>
                  <a:srgbClr val="184B9A"/>
                </a:solidFill>
              </a:defRPr>
            </a:lvl1pPr>
          </a:lstStyle>
          <a:p>
            <a:r>
              <a:rPr lang="en-GB"/>
              <a:t>Click to edit Master title style</a:t>
            </a:r>
            <a:endParaRPr lang="en-US"/>
          </a:p>
        </p:txBody>
      </p:sp>
      <p:sp>
        <p:nvSpPr>
          <p:cNvPr id="8" name="Content Placeholder 2">
            <a:extLst>
              <a:ext uri="{FF2B5EF4-FFF2-40B4-BE49-F238E27FC236}">
                <a16:creationId xmlns:a16="http://schemas.microsoft.com/office/drawing/2014/main" id="{419F2BB3-6855-46C4-D695-197B19CED24E}"/>
              </a:ext>
            </a:extLst>
          </p:cNvPr>
          <p:cNvSpPr>
            <a:spLocks noGrp="1"/>
          </p:cNvSpPr>
          <p:nvPr>
            <p:ph idx="13" hasCustomPrompt="1"/>
          </p:nvPr>
        </p:nvSpPr>
        <p:spPr>
          <a:xfrm>
            <a:off x="762022" y="2215946"/>
            <a:ext cx="10667955" cy="3936547"/>
          </a:xfrm>
          <a:prstGeom prst="rect">
            <a:avLst/>
          </a:prstGeom>
        </p:spPr>
        <p:txBody>
          <a:bodyPr>
            <a:noAutofit/>
          </a:bodyPr>
          <a:lstStyle>
            <a:lvl1pPr marL="0" indent="0">
              <a:buNone/>
              <a:defRPr sz="1800">
                <a:solidFill>
                  <a:srgbClr val="184B9A"/>
                </a:solidFill>
              </a:defRPr>
            </a:lvl1pPr>
            <a:lvl2pPr marL="228600" indent="0">
              <a:buNone/>
              <a:defRPr sz="1400"/>
            </a:lvl2pPr>
            <a:lvl3pPr marL="457200" indent="0">
              <a:buNone/>
              <a:defRPr sz="1200"/>
            </a:lvl3pPr>
            <a:lvl4pPr marL="685800" indent="0">
              <a:buNone/>
              <a:defRPr sz="1000"/>
            </a:lvl4pPr>
            <a:lvl5pPr marL="914400" indent="0">
              <a:buNone/>
              <a:defRPr sz="1000"/>
            </a:lvl5pPr>
            <a:lvl6pPr>
              <a:defRPr sz="1000"/>
            </a:lvl6pPr>
            <a:lvl7pPr>
              <a:defRPr sz="1000"/>
            </a:lvl7pPr>
            <a:lvl8pPr>
              <a:defRPr sz="1000"/>
            </a:lvl8pPr>
            <a:lvl9pPr>
              <a:defRPr sz="1000"/>
            </a:lvl9pPr>
          </a:lstStyle>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a:t>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a:t>
            </a:r>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a:t>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a:t>
            </a:r>
          </a:p>
        </p:txBody>
      </p:sp>
    </p:spTree>
    <p:extLst>
      <p:ext uri="{BB962C8B-B14F-4D97-AF65-F5344CB8AC3E}">
        <p14:creationId xmlns:p14="http://schemas.microsoft.com/office/powerpoint/2010/main" val="3130828924"/>
      </p:ext>
    </p:extLst>
  </p:cSld>
  <p:clrMapOvr>
    <a:masterClrMapping/>
  </p:clrMapOvr>
  <p:extLst>
    <p:ext uri="{DCECCB84-F9BA-43D5-87BE-67443E8EF086}">
      <p15:sldGuideLst xmlns:p15="http://schemas.microsoft.com/office/powerpoint/2012/main">
        <p15:guide id="1" orient="horz" pos="4320">
          <p15:clr>
            <a:srgbClr val="FBAE40"/>
          </p15:clr>
        </p15:guide>
        <p15:guide id="2" pos="7679">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6CAEB82-BA05-B409-C41D-B7EBDC79F7A2}"/>
              </a:ext>
            </a:extLst>
          </p:cNvPr>
          <p:cNvPicPr>
            <a:picLocks noChangeAspect="1"/>
          </p:cNvPicPr>
          <p:nvPr userDrawn="1"/>
        </p:nvPicPr>
        <p:blipFill>
          <a:blip r:embed="rId8"/>
          <a:srcRect/>
          <a:stretch/>
        </p:blipFill>
        <p:spPr>
          <a:xfrm>
            <a:off x="2" y="223"/>
            <a:ext cx="12192396" cy="6857777"/>
          </a:xfrm>
          <a:prstGeom prst="rect">
            <a:avLst/>
          </a:prstGeom>
        </p:spPr>
      </p:pic>
    </p:spTree>
    <p:extLst>
      <p:ext uri="{BB962C8B-B14F-4D97-AF65-F5344CB8AC3E}">
        <p14:creationId xmlns:p14="http://schemas.microsoft.com/office/powerpoint/2010/main" val="21566883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7" r:id="rId6"/>
  </p:sldLayoutIdLst>
  <p:txStyles>
    <p:titleStyle>
      <a:lvl1pPr algn="l" defTabSz="914355" rtl="0" eaLnBrk="1" latinLnBrk="0" hangingPunct="1">
        <a:lnSpc>
          <a:spcPct val="90000"/>
        </a:lnSpc>
        <a:spcBef>
          <a:spcPct val="0"/>
        </a:spcBef>
        <a:buNone/>
        <a:defRPr sz="4400" b="1" kern="1200">
          <a:solidFill>
            <a:srgbClr val="08314C"/>
          </a:solidFill>
          <a:latin typeface="Arial" panose="020B0604020202020204" pitchFamily="34" charset="0"/>
          <a:ea typeface="+mj-ea"/>
          <a:cs typeface="Arial" panose="020B0604020202020204" pitchFamily="34" charset="0"/>
        </a:defRPr>
      </a:lvl1pPr>
    </p:titleStyle>
    <p:bodyStyle>
      <a:lvl1pPr marL="228589" indent="-228589" algn="l" defTabSz="914355" rtl="0" eaLnBrk="1" latinLnBrk="0" hangingPunct="1">
        <a:lnSpc>
          <a:spcPct val="90000"/>
        </a:lnSpc>
        <a:spcBef>
          <a:spcPts val="1000"/>
        </a:spcBef>
        <a:buFont typeface="Arial" panose="020B0604020202020204" pitchFamily="34" charset="0"/>
        <a:buChar char="•"/>
        <a:defRPr sz="2800" kern="1200">
          <a:solidFill>
            <a:srgbClr val="08314C"/>
          </a:solidFill>
          <a:latin typeface="Arial" panose="020B0604020202020204" pitchFamily="34" charset="0"/>
          <a:ea typeface="+mn-ea"/>
          <a:cs typeface="Arial" panose="020B0604020202020204" pitchFamily="34" charset="0"/>
        </a:defRPr>
      </a:lvl1pPr>
      <a:lvl2pPr marL="685766" indent="-228589" algn="l" defTabSz="914355" rtl="0" eaLnBrk="1" latinLnBrk="0" hangingPunct="1">
        <a:lnSpc>
          <a:spcPct val="90000"/>
        </a:lnSpc>
        <a:spcBef>
          <a:spcPts val="500"/>
        </a:spcBef>
        <a:buFont typeface="Arial" panose="020B0604020202020204" pitchFamily="34" charset="0"/>
        <a:buChar char="•"/>
        <a:defRPr sz="2400" kern="1200">
          <a:solidFill>
            <a:srgbClr val="08314C"/>
          </a:solidFill>
          <a:latin typeface="Arial" panose="020B0604020202020204" pitchFamily="34" charset="0"/>
          <a:ea typeface="+mn-ea"/>
          <a:cs typeface="Arial" panose="020B0604020202020204" pitchFamily="34" charset="0"/>
        </a:defRPr>
      </a:lvl2pPr>
      <a:lvl3pPr marL="1142943" indent="-228589" algn="l" defTabSz="914355" rtl="0" eaLnBrk="1" latinLnBrk="0" hangingPunct="1">
        <a:lnSpc>
          <a:spcPct val="90000"/>
        </a:lnSpc>
        <a:spcBef>
          <a:spcPts val="500"/>
        </a:spcBef>
        <a:buFont typeface="Arial" panose="020B0604020202020204" pitchFamily="34" charset="0"/>
        <a:buChar char="•"/>
        <a:defRPr sz="2000" kern="1200">
          <a:solidFill>
            <a:srgbClr val="08314C"/>
          </a:solidFill>
          <a:latin typeface="Arial" panose="020B0604020202020204" pitchFamily="34" charset="0"/>
          <a:ea typeface="+mn-ea"/>
          <a:cs typeface="Arial" panose="020B0604020202020204" pitchFamily="34" charset="0"/>
        </a:defRPr>
      </a:lvl3pPr>
      <a:lvl4pPr marL="1600120" indent="-228589" algn="l" defTabSz="914355" rtl="0" eaLnBrk="1" latinLnBrk="0" hangingPunct="1">
        <a:lnSpc>
          <a:spcPct val="90000"/>
        </a:lnSpc>
        <a:spcBef>
          <a:spcPts val="500"/>
        </a:spcBef>
        <a:buFont typeface="Arial" panose="020B0604020202020204" pitchFamily="34" charset="0"/>
        <a:buChar char="•"/>
        <a:defRPr sz="1800" kern="1200">
          <a:solidFill>
            <a:srgbClr val="08314C"/>
          </a:solidFill>
          <a:latin typeface="Arial" panose="020B0604020202020204" pitchFamily="34" charset="0"/>
          <a:ea typeface="+mn-ea"/>
          <a:cs typeface="Arial" panose="020B0604020202020204" pitchFamily="34" charset="0"/>
        </a:defRPr>
      </a:lvl4pPr>
      <a:lvl5pPr marL="2057297" indent="-228589" algn="l" defTabSz="914355" rtl="0" eaLnBrk="1" latinLnBrk="0" hangingPunct="1">
        <a:lnSpc>
          <a:spcPct val="90000"/>
        </a:lnSpc>
        <a:spcBef>
          <a:spcPts val="500"/>
        </a:spcBef>
        <a:buFont typeface="Arial" panose="020B0604020202020204" pitchFamily="34" charset="0"/>
        <a:buChar char="•"/>
        <a:defRPr sz="1800" kern="1200">
          <a:solidFill>
            <a:srgbClr val="08314C"/>
          </a:solidFill>
          <a:latin typeface="Arial" panose="020B0604020202020204" pitchFamily="34" charset="0"/>
          <a:ea typeface="+mn-ea"/>
          <a:cs typeface="Arial" panose="020B0604020202020204" pitchFamily="34" charset="0"/>
        </a:defRPr>
      </a:lvl5pPr>
      <a:lvl6pPr marL="2514475"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5" rtl="0" eaLnBrk="1" latinLnBrk="0" hangingPunct="1">
        <a:defRPr sz="1800" kern="1200">
          <a:solidFill>
            <a:schemeClr val="tx1"/>
          </a:solidFill>
          <a:latin typeface="+mn-lt"/>
          <a:ea typeface="+mn-ea"/>
          <a:cs typeface="+mn-cs"/>
        </a:defRPr>
      </a:lvl1pPr>
      <a:lvl2pPr marL="457177"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3"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7" algn="l" defTabSz="914355"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20">
          <p15:clr>
            <a:srgbClr val="F26B43"/>
          </p15:clr>
        </p15:guide>
        <p15:guide id="2" pos="767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7FA37A63-526E-CA04-BEEF-A3FAE066799F}"/>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D0499351-449E-B0DD-35AC-7FC2AB25AD6A}"/>
              </a:ext>
            </a:extLst>
          </p:cNvPr>
          <p:cNvSpPr txBox="1"/>
          <p:nvPr/>
        </p:nvSpPr>
        <p:spPr>
          <a:xfrm>
            <a:off x="790699" y="3149930"/>
            <a:ext cx="10937664" cy="1200329"/>
          </a:xfrm>
          <a:prstGeom prst="rect">
            <a:avLst/>
          </a:prstGeom>
          <a:noFill/>
        </p:spPr>
        <p:txBody>
          <a:bodyPr wrap="square" rtlCol="0">
            <a:spAutoFit/>
          </a:bodyPr>
          <a:lstStyle/>
          <a:p>
            <a:pPr defTabSz="228600"/>
            <a:r>
              <a:rPr lang="en-GB" sz="3600" dirty="0">
                <a:solidFill>
                  <a:prstClr val="white"/>
                </a:solidFill>
                <a:latin typeface="Arial" panose="020B0604020202020204" pitchFamily="34" charset="0"/>
                <a:cs typeface="Arial" panose="020B0604020202020204" pitchFamily="34" charset="0"/>
              </a:rPr>
              <a:t>Update on High Needs Provision Discussion Workshop - 9 March 2026</a:t>
            </a:r>
            <a:endParaRPr lang="en-US" sz="3600"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421906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93B730-417F-E847-A857-DA44B02701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17BBE0-B802-7CBF-229E-6A232D32EA61}"/>
              </a:ext>
            </a:extLst>
          </p:cNvPr>
          <p:cNvSpPr>
            <a:spLocks noGrp="1"/>
          </p:cNvSpPr>
          <p:nvPr>
            <p:ph type="title"/>
          </p:nvPr>
        </p:nvSpPr>
        <p:spPr/>
        <p:txBody>
          <a:bodyPr/>
          <a:lstStyle/>
          <a:p>
            <a:r>
              <a:rPr lang="en-GB" dirty="0"/>
              <a:t>Purpose</a:t>
            </a:r>
            <a:endParaRPr dirty="0"/>
          </a:p>
        </p:txBody>
      </p:sp>
      <p:sp>
        <p:nvSpPr>
          <p:cNvPr id="3" name="Content Placeholder 2">
            <a:extLst>
              <a:ext uri="{FF2B5EF4-FFF2-40B4-BE49-F238E27FC236}">
                <a16:creationId xmlns:a16="http://schemas.microsoft.com/office/drawing/2014/main" id="{277AB254-21F0-26F5-238E-85DD592B1AD9}"/>
              </a:ext>
            </a:extLst>
          </p:cNvPr>
          <p:cNvSpPr>
            <a:spLocks noGrp="1"/>
          </p:cNvSpPr>
          <p:nvPr>
            <p:ph idx="13"/>
          </p:nvPr>
        </p:nvSpPr>
        <p:spPr>
          <a:xfrm>
            <a:off x="720839" y="1690689"/>
            <a:ext cx="10667955" cy="4802185"/>
          </a:xfrm>
        </p:spPr>
        <p:txBody>
          <a:bodyPr/>
          <a:lstStyle/>
          <a:p>
            <a:pPr marL="285750" indent="-285750">
              <a:buFont typeface="Arial" panose="020B0604020202020204" pitchFamily="34" charset="0"/>
              <a:buChar char="•"/>
            </a:pPr>
            <a:r>
              <a:rPr lang="en-GB" sz="2000" dirty="0"/>
              <a:t>Opportunities to provide support, challenge and receive assurance on current spend, new activities and associated consideration of value for money though regular updates to Schools Forum</a:t>
            </a:r>
          </a:p>
          <a:p>
            <a:pPr marL="285750" indent="-285750">
              <a:buFont typeface="Arial" panose="020B0604020202020204" pitchFamily="34" charset="0"/>
              <a:buChar char="•"/>
            </a:pPr>
            <a:r>
              <a:rPr lang="en-GB" sz="2000" dirty="0"/>
              <a:t>However, </a:t>
            </a:r>
            <a:r>
              <a:rPr lang="en-GB" sz="2000"/>
              <a:t>the Headteachers Resources </a:t>
            </a:r>
            <a:r>
              <a:rPr lang="en-GB" sz="2000" dirty="0"/>
              <a:t>C</a:t>
            </a:r>
            <a:r>
              <a:rPr lang="en-GB" sz="2000"/>
              <a:t>ommittee </a:t>
            </a:r>
            <a:r>
              <a:rPr lang="en-GB" sz="2000" dirty="0"/>
              <a:t>was keen to explore other areas in order to:</a:t>
            </a:r>
          </a:p>
          <a:p>
            <a:pPr marL="514350" lvl="1" indent="-285750">
              <a:buFont typeface="Arial" panose="020B0604020202020204" pitchFamily="34" charset="0"/>
              <a:buChar char="•"/>
            </a:pPr>
            <a:r>
              <a:rPr lang="en-GB" sz="1800" dirty="0"/>
              <a:t>Better understand the processes, complexities and regulatory constraints</a:t>
            </a:r>
          </a:p>
          <a:p>
            <a:pPr marL="514350" lvl="1" indent="-285750">
              <a:buFont typeface="Arial" panose="020B0604020202020204" pitchFamily="34" charset="0"/>
              <a:buChar char="•"/>
            </a:pPr>
            <a:r>
              <a:rPr lang="en-GB" sz="1800" dirty="0"/>
              <a:t>Consider areas for potential improvements, either to provision or to achieve better use of resources</a:t>
            </a:r>
          </a:p>
          <a:p>
            <a:pPr marL="514350" lvl="1" indent="-285750">
              <a:buFont typeface="Arial" panose="020B0604020202020204" pitchFamily="34" charset="0"/>
              <a:buChar char="•"/>
            </a:pPr>
            <a:r>
              <a:rPr lang="en-GB" sz="1800" dirty="0"/>
              <a:t>Be more informed and able to contribute towards shared solutions recognising the key role schools play</a:t>
            </a:r>
          </a:p>
        </p:txBody>
      </p:sp>
    </p:spTree>
    <p:extLst>
      <p:ext uri="{BB962C8B-B14F-4D97-AF65-F5344CB8AC3E}">
        <p14:creationId xmlns:p14="http://schemas.microsoft.com/office/powerpoint/2010/main" val="14208282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3A5F84-1224-1EEB-FBDB-2452D867CA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EAC9B8-7248-42BD-30D8-70722D835243}"/>
              </a:ext>
            </a:extLst>
          </p:cNvPr>
          <p:cNvSpPr>
            <a:spLocks noGrp="1"/>
          </p:cNvSpPr>
          <p:nvPr>
            <p:ph type="title"/>
          </p:nvPr>
        </p:nvSpPr>
        <p:spPr/>
        <p:txBody>
          <a:bodyPr/>
          <a:lstStyle/>
          <a:p>
            <a:r>
              <a:rPr lang="en-GB" dirty="0"/>
              <a:t>Discussion feedback</a:t>
            </a:r>
            <a:endParaRPr dirty="0"/>
          </a:p>
        </p:txBody>
      </p:sp>
      <p:sp>
        <p:nvSpPr>
          <p:cNvPr id="3" name="Content Placeholder 2">
            <a:extLst>
              <a:ext uri="{FF2B5EF4-FFF2-40B4-BE49-F238E27FC236}">
                <a16:creationId xmlns:a16="http://schemas.microsoft.com/office/drawing/2014/main" id="{21536B89-C384-ADDB-CBB5-225EC2564249}"/>
              </a:ext>
            </a:extLst>
          </p:cNvPr>
          <p:cNvSpPr>
            <a:spLocks noGrp="1"/>
          </p:cNvSpPr>
          <p:nvPr>
            <p:ph idx="13"/>
          </p:nvPr>
        </p:nvSpPr>
        <p:spPr>
          <a:xfrm>
            <a:off x="720839" y="1690689"/>
            <a:ext cx="10667955" cy="4802185"/>
          </a:xfrm>
        </p:spPr>
        <p:txBody>
          <a:bodyPr/>
          <a:lstStyle/>
          <a:p>
            <a:pPr marL="285750" indent="-285750">
              <a:buFont typeface="Arial" panose="020B0604020202020204" pitchFamily="34" charset="0"/>
              <a:buChar char="•"/>
            </a:pPr>
            <a:r>
              <a:rPr lang="en-GB" b="1" dirty="0"/>
              <a:t>Value for money from AP provision </a:t>
            </a:r>
            <a:r>
              <a:rPr lang="en-GB" dirty="0"/>
              <a:t>– The importance of getting the best price from AP provision was discussed including support commissioned by the LA and schools directly. Headteachers raised instances where they were having to meet higher costs than if centrally procured. Some challenges were identified with existing contractual arrangements which limited access however, the LA is continuing to explore what can be done.</a:t>
            </a:r>
          </a:p>
          <a:p>
            <a:pPr marL="285750" indent="-285750">
              <a:buFont typeface="Arial" panose="020B0604020202020204" pitchFamily="34" charset="0"/>
              <a:buChar char="•"/>
            </a:pPr>
            <a:r>
              <a:rPr lang="en-GB" b="1" dirty="0"/>
              <a:t>Costed provision maps </a:t>
            </a:r>
            <a:r>
              <a:rPr lang="en-GB" dirty="0"/>
              <a:t>– Lack of awareness and purpose for producing maps with the use becoming too prevalent due to this alongside changes over time to complexity of need meaning agreed mainstream banding isn’t as aligned as in the past. Suggestions were to explore ways to simplify maps, reduce the number required through changes to the mainstream banding system and look to provide training to schools around the purpose and production of maps, all of which is in progress.</a:t>
            </a:r>
          </a:p>
          <a:p>
            <a:pPr marL="285750" indent="-285750">
              <a:buFont typeface="Arial" panose="020B0604020202020204" pitchFamily="34" charset="0"/>
              <a:buChar char="•"/>
            </a:pPr>
            <a:r>
              <a:rPr lang="en-GB" b="1" dirty="0"/>
              <a:t>Criteria for placement in specialist provision </a:t>
            </a:r>
            <a:r>
              <a:rPr lang="en-GB" dirty="0"/>
              <a:t>– Discussion around a lack of broader awareness on how placements are made and the role the placement panel plays in this process to ensure appropriate and effective provision. Consideration to be given if ways can be found to share this knowledge wider with a recommendation heads may wish to observe a placement panel.</a:t>
            </a:r>
          </a:p>
        </p:txBody>
      </p:sp>
    </p:spTree>
    <p:extLst>
      <p:ext uri="{BB962C8B-B14F-4D97-AF65-F5344CB8AC3E}">
        <p14:creationId xmlns:p14="http://schemas.microsoft.com/office/powerpoint/2010/main" val="38164064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47B1F2-60D2-3CD6-4973-D3229EC2B2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D70195-B86E-00B1-7E48-23BC49278335}"/>
              </a:ext>
            </a:extLst>
          </p:cNvPr>
          <p:cNvSpPr>
            <a:spLocks noGrp="1"/>
          </p:cNvSpPr>
          <p:nvPr>
            <p:ph type="title"/>
          </p:nvPr>
        </p:nvSpPr>
        <p:spPr/>
        <p:txBody>
          <a:bodyPr/>
          <a:lstStyle/>
          <a:p>
            <a:r>
              <a:rPr lang="en-GB" dirty="0"/>
              <a:t>Discussion feedback</a:t>
            </a:r>
            <a:endParaRPr dirty="0"/>
          </a:p>
        </p:txBody>
      </p:sp>
      <p:sp>
        <p:nvSpPr>
          <p:cNvPr id="3" name="Content Placeholder 2">
            <a:extLst>
              <a:ext uri="{FF2B5EF4-FFF2-40B4-BE49-F238E27FC236}">
                <a16:creationId xmlns:a16="http://schemas.microsoft.com/office/drawing/2014/main" id="{0ED28D40-EE48-2C79-B2C4-2465EAF5F156}"/>
              </a:ext>
            </a:extLst>
          </p:cNvPr>
          <p:cNvSpPr>
            <a:spLocks noGrp="1"/>
          </p:cNvSpPr>
          <p:nvPr>
            <p:ph idx="13"/>
          </p:nvPr>
        </p:nvSpPr>
        <p:spPr>
          <a:xfrm>
            <a:off x="720839" y="1690689"/>
            <a:ext cx="10667955" cy="4802185"/>
          </a:xfrm>
        </p:spPr>
        <p:txBody>
          <a:bodyPr/>
          <a:lstStyle/>
          <a:p>
            <a:pPr marL="285750" indent="-285750">
              <a:buFont typeface="Arial" panose="020B0604020202020204" pitchFamily="34" charset="0"/>
              <a:buChar char="•"/>
            </a:pPr>
            <a:r>
              <a:rPr lang="en-GB" b="1" dirty="0"/>
              <a:t>Reversing parental views </a:t>
            </a:r>
            <a:r>
              <a:rPr lang="en-GB" dirty="0"/>
              <a:t>– There was the recognition of the quality of maintained provision and the wide range of benefits to children and young people in attending their local mainstream school which also aligns well with the aspirations set out in the White Paper. Discussed what more can be done to improve parental understanding and confidence, marketing what they should expect through ordinarily available provision and the wider benefits. Local Offer Live Events will be helpful here.</a:t>
            </a:r>
          </a:p>
          <a:p>
            <a:pPr marL="285750" indent="-285750">
              <a:buFont typeface="Arial" panose="020B0604020202020204" pitchFamily="34" charset="0"/>
              <a:buChar char="•"/>
            </a:pPr>
            <a:r>
              <a:rPr lang="en-GB" b="1" dirty="0"/>
              <a:t>Early intervention, reintegration and avoiding escalation of need </a:t>
            </a:r>
            <a:r>
              <a:rPr lang="en-GB" dirty="0"/>
              <a:t>– Strong willingness from schools to support this agenda providing they have access to the right resources. The LA confirmed there is now greater access to capital to support minor adaptions and provide specialist equipment. Revenue funding is also available for exceptional cases where an agreement can be reached with a school to keep a child rather than escalate into higher cost provision which would result in other challenges for the child e.g. increased transport distance (costs), lack of connection to community, reduced likelihood of attainment etc. The LA is also continuing to develop new provision, and also support for early intervention and reintegration and any further ideas or suggested opportunities would be welcomed</a:t>
            </a:r>
          </a:p>
          <a:p>
            <a:pPr marL="285750" indent="-285750">
              <a:buFont typeface="Arial" panose="020B0604020202020204" pitchFamily="34" charset="0"/>
              <a:buChar char="•"/>
            </a:pPr>
            <a:r>
              <a:rPr lang="en-GB" b="1" dirty="0"/>
              <a:t>Mainstream revenue funding to schools </a:t>
            </a:r>
            <a:r>
              <a:rPr lang="en-GB" dirty="0"/>
              <a:t>– based on the current statutory funding arrangements, there is limited scope to develop novel approaches which would support schools with inclusion / SEND given the need to apply the national funding formula and the national approach to the SEN notional budget.</a:t>
            </a:r>
          </a:p>
        </p:txBody>
      </p:sp>
    </p:spTree>
    <p:extLst>
      <p:ext uri="{BB962C8B-B14F-4D97-AF65-F5344CB8AC3E}">
        <p14:creationId xmlns:p14="http://schemas.microsoft.com/office/powerpoint/2010/main" val="18042367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A6C496-B831-064A-0F2F-CB3BFC385C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D0FDE31-08A1-382E-B780-90D96A80FD20}"/>
              </a:ext>
            </a:extLst>
          </p:cNvPr>
          <p:cNvSpPr>
            <a:spLocks noGrp="1"/>
          </p:cNvSpPr>
          <p:nvPr>
            <p:ph type="title"/>
          </p:nvPr>
        </p:nvSpPr>
        <p:spPr/>
        <p:txBody>
          <a:bodyPr/>
          <a:lstStyle/>
          <a:p>
            <a:r>
              <a:rPr lang="en-GB" dirty="0"/>
              <a:t>Discussion feedback</a:t>
            </a:r>
            <a:endParaRPr dirty="0"/>
          </a:p>
        </p:txBody>
      </p:sp>
      <p:sp>
        <p:nvSpPr>
          <p:cNvPr id="3" name="Content Placeholder 2">
            <a:extLst>
              <a:ext uri="{FF2B5EF4-FFF2-40B4-BE49-F238E27FC236}">
                <a16:creationId xmlns:a16="http://schemas.microsoft.com/office/drawing/2014/main" id="{70D960F2-AC7F-EDA0-61B0-23AF02A8553E}"/>
              </a:ext>
            </a:extLst>
          </p:cNvPr>
          <p:cNvSpPr>
            <a:spLocks noGrp="1"/>
          </p:cNvSpPr>
          <p:nvPr>
            <p:ph idx="13"/>
          </p:nvPr>
        </p:nvSpPr>
        <p:spPr>
          <a:xfrm>
            <a:off x="720839" y="1690689"/>
            <a:ext cx="10667955" cy="4802185"/>
          </a:xfrm>
        </p:spPr>
        <p:txBody>
          <a:bodyPr/>
          <a:lstStyle/>
          <a:p>
            <a:pPr marL="285750" indent="-285750">
              <a:buFont typeface="Arial" panose="020B0604020202020204" pitchFamily="34" charset="0"/>
              <a:buChar char="•"/>
            </a:pPr>
            <a:r>
              <a:rPr lang="en-GB" b="1" dirty="0"/>
              <a:t>White Paper and SEND reform </a:t>
            </a:r>
            <a:r>
              <a:rPr lang="en-GB" dirty="0"/>
              <a:t>– The recent publications were discussed including the potential impact of the additional inclusion funding to mainstream schools and the experts at hand proposals. The potential positives were recognised alongside recognising risks around application and whether funding, resources and support would be sufficient to make the aspirations a reality. The LA will be leading on developing a reform plan in the next few months with other partners including schools which will inform the local direction of travel.</a:t>
            </a:r>
          </a:p>
        </p:txBody>
      </p:sp>
    </p:spTree>
    <p:extLst>
      <p:ext uri="{BB962C8B-B14F-4D97-AF65-F5344CB8AC3E}">
        <p14:creationId xmlns:p14="http://schemas.microsoft.com/office/powerpoint/2010/main" val="16966579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D005D4-B683-CD51-4C0A-DB5040CE17A1}"/>
            </a:ext>
          </a:extLst>
        </p:cNvPr>
        <p:cNvGrpSpPr/>
        <p:nvPr/>
      </p:nvGrpSpPr>
      <p:grpSpPr>
        <a:xfrm>
          <a:off x="0" y="0"/>
          <a:ext cx="0" cy="0"/>
          <a:chOff x="0" y="0"/>
          <a:chExt cx="0" cy="0"/>
        </a:xfrm>
      </p:grpSpPr>
      <p:sp>
        <p:nvSpPr>
          <p:cNvPr id="15" name="Title 3">
            <a:extLst>
              <a:ext uri="{FF2B5EF4-FFF2-40B4-BE49-F238E27FC236}">
                <a16:creationId xmlns:a16="http://schemas.microsoft.com/office/drawing/2014/main" id="{CCDB6E3D-A8BE-DA38-9024-61EA51200A9B}"/>
              </a:ext>
            </a:extLst>
          </p:cNvPr>
          <p:cNvSpPr>
            <a:spLocks noGrp="1"/>
          </p:cNvSpPr>
          <p:nvPr>
            <p:ph type="title"/>
          </p:nvPr>
        </p:nvSpPr>
        <p:spPr>
          <a:xfrm>
            <a:off x="762369" y="84710"/>
            <a:ext cx="11021319" cy="1325563"/>
          </a:xfrm>
        </p:spPr>
        <p:txBody>
          <a:bodyPr>
            <a:normAutofit/>
          </a:bodyPr>
          <a:lstStyle/>
          <a:p>
            <a:r>
              <a:rPr lang="en-GB" dirty="0">
                <a:solidFill>
                  <a:srgbClr val="08314C"/>
                </a:solidFill>
              </a:rPr>
              <a:t>White Paper - Funding</a:t>
            </a:r>
          </a:p>
        </p:txBody>
      </p:sp>
      <p:sp>
        <p:nvSpPr>
          <p:cNvPr id="4" name="Content Placeholder 4">
            <a:extLst>
              <a:ext uri="{FF2B5EF4-FFF2-40B4-BE49-F238E27FC236}">
                <a16:creationId xmlns:a16="http://schemas.microsoft.com/office/drawing/2014/main" id="{D0B1098E-5B8E-06A3-B80D-89DDB8E44F6E}"/>
              </a:ext>
            </a:extLst>
          </p:cNvPr>
          <p:cNvSpPr txBox="1">
            <a:spLocks/>
          </p:cNvSpPr>
          <p:nvPr/>
        </p:nvSpPr>
        <p:spPr>
          <a:xfrm>
            <a:off x="211578" y="1088506"/>
            <a:ext cx="7806511" cy="3113033"/>
          </a:xfrm>
          <a:prstGeom prst="rect">
            <a:avLst/>
          </a:prstGeom>
        </p:spPr>
        <p:txBody>
          <a:bodyPr>
            <a:noAutofit/>
          </a:bodyPr>
          <a:lstStyle>
            <a:lvl1pPr marL="0" indent="0" algn="l" defTabSz="1828709" rtl="0" eaLnBrk="1" latinLnBrk="0" hangingPunct="1">
              <a:lnSpc>
                <a:spcPct val="90000"/>
              </a:lnSpc>
              <a:spcBef>
                <a:spcPts val="2000"/>
              </a:spcBef>
              <a:buFont typeface="Arial" panose="020B0604020202020204" pitchFamily="34" charset="0"/>
              <a:buNone/>
              <a:defRPr sz="3600" kern="1200">
                <a:solidFill>
                  <a:srgbClr val="184B9A"/>
                </a:solidFill>
                <a:latin typeface="Arial" panose="020B0604020202020204" pitchFamily="34" charset="0"/>
                <a:ea typeface="+mn-ea"/>
                <a:cs typeface="Arial" panose="020B0604020202020204" pitchFamily="34" charset="0"/>
              </a:defRPr>
            </a:lvl1pPr>
            <a:lvl2pPr marL="457200" indent="0" algn="l" defTabSz="1828709" rtl="0" eaLnBrk="1" latinLnBrk="0" hangingPunct="1">
              <a:lnSpc>
                <a:spcPct val="90000"/>
              </a:lnSpc>
              <a:spcBef>
                <a:spcPts val="1000"/>
              </a:spcBef>
              <a:buFont typeface="Arial" panose="020B0604020202020204" pitchFamily="34" charset="0"/>
              <a:buNone/>
              <a:defRPr sz="2800" kern="1200">
                <a:solidFill>
                  <a:srgbClr val="08314C"/>
                </a:solidFill>
                <a:latin typeface="Arial" panose="020B0604020202020204" pitchFamily="34" charset="0"/>
                <a:ea typeface="+mn-ea"/>
                <a:cs typeface="Arial" panose="020B0604020202020204" pitchFamily="34" charset="0"/>
              </a:defRPr>
            </a:lvl2pPr>
            <a:lvl3pPr marL="914400" indent="0" algn="l" defTabSz="1828709" rtl="0" eaLnBrk="1" latinLnBrk="0" hangingPunct="1">
              <a:lnSpc>
                <a:spcPct val="90000"/>
              </a:lnSpc>
              <a:spcBef>
                <a:spcPts val="1000"/>
              </a:spcBef>
              <a:buFont typeface="Arial" panose="020B0604020202020204" pitchFamily="34" charset="0"/>
              <a:buNone/>
              <a:defRPr sz="2400" kern="1200">
                <a:solidFill>
                  <a:srgbClr val="08314C"/>
                </a:solidFill>
                <a:latin typeface="Arial" panose="020B0604020202020204" pitchFamily="34" charset="0"/>
                <a:ea typeface="+mn-ea"/>
                <a:cs typeface="Arial" panose="020B0604020202020204" pitchFamily="34" charset="0"/>
              </a:defRPr>
            </a:lvl3pPr>
            <a:lvl4pPr marL="1371600" indent="0" algn="l" defTabSz="1828709" rtl="0" eaLnBrk="1" latinLnBrk="0" hangingPunct="1">
              <a:lnSpc>
                <a:spcPct val="90000"/>
              </a:lnSpc>
              <a:spcBef>
                <a:spcPts val="1000"/>
              </a:spcBef>
              <a:buFont typeface="Arial" panose="020B0604020202020204" pitchFamily="34" charset="0"/>
              <a:buNone/>
              <a:defRPr sz="2000" kern="1200">
                <a:solidFill>
                  <a:srgbClr val="08314C"/>
                </a:solidFill>
                <a:latin typeface="Arial" panose="020B0604020202020204" pitchFamily="34" charset="0"/>
                <a:ea typeface="+mn-ea"/>
                <a:cs typeface="Arial" panose="020B0604020202020204" pitchFamily="34" charset="0"/>
              </a:defRPr>
            </a:lvl4pPr>
            <a:lvl5pPr marL="1828800" indent="0" algn="l" defTabSz="1828709" rtl="0" eaLnBrk="1" latinLnBrk="0" hangingPunct="1">
              <a:lnSpc>
                <a:spcPct val="90000"/>
              </a:lnSpc>
              <a:spcBef>
                <a:spcPts val="1000"/>
              </a:spcBef>
              <a:buFont typeface="Arial" panose="020B0604020202020204" pitchFamily="34" charset="0"/>
              <a:buNone/>
              <a:defRPr sz="2000" kern="1200">
                <a:solidFill>
                  <a:srgbClr val="08314C"/>
                </a:solidFill>
                <a:latin typeface="Arial" panose="020B0604020202020204" pitchFamily="34" charset="0"/>
                <a:ea typeface="+mn-ea"/>
                <a:cs typeface="Arial" panose="020B0604020202020204" pitchFamily="34" charset="0"/>
              </a:defRPr>
            </a:lvl5pPr>
            <a:lvl6pPr marL="5028949" indent="-457177" algn="l" defTabSz="1828709"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9pPr>
          </a:lstStyle>
          <a:p>
            <a:pPr defTabSz="914355">
              <a:spcBef>
                <a:spcPts val="1000"/>
              </a:spcBef>
            </a:pPr>
            <a:r>
              <a:rPr lang="en-GB" sz="1400" dirty="0">
                <a:solidFill>
                  <a:srgbClr val="08314C"/>
                </a:solidFill>
              </a:rPr>
              <a:t>The government's White Paper commits £4 billion in additional funding over three years to reform the Special Educational Needs and Disabilities (SEND) system.</a:t>
            </a:r>
          </a:p>
          <a:p>
            <a:r>
              <a:rPr lang="en-GB" sz="1400" b="1" dirty="0">
                <a:solidFill>
                  <a:srgbClr val="08314C"/>
                </a:solidFill>
              </a:rPr>
              <a:t>Inclusive Mainstream Fund (£1.6bn) </a:t>
            </a:r>
          </a:p>
          <a:p>
            <a:pPr marL="285750" indent="-285750">
              <a:spcBef>
                <a:spcPts val="800"/>
              </a:spcBef>
              <a:buFont typeface="Arial" panose="020B0604020202020204" pitchFamily="34" charset="0"/>
              <a:buChar char="•"/>
            </a:pPr>
            <a:r>
              <a:rPr lang="en-GB" sz="1300" dirty="0">
                <a:solidFill>
                  <a:srgbClr val="08314C"/>
                </a:solidFill>
              </a:rPr>
              <a:t>What for: To help schools, early years settings, and colleges identify needs early and provide targeted, small-group interventions without the need for a statutory plan.</a:t>
            </a:r>
          </a:p>
          <a:p>
            <a:pPr marL="285750" indent="-285750">
              <a:spcBef>
                <a:spcPts val="800"/>
              </a:spcBef>
              <a:buFont typeface="Arial" panose="020B0604020202020204" pitchFamily="34" charset="0"/>
              <a:buChar char="•"/>
            </a:pPr>
            <a:r>
              <a:rPr lang="en-GB" sz="1300" dirty="0">
                <a:solidFill>
                  <a:srgbClr val="08314C"/>
                </a:solidFill>
              </a:rPr>
              <a:t>Where it's going: Paid directly to early years providers, schools, and colleges. This gives settings direct responsibility for proactive and flexible support. </a:t>
            </a:r>
          </a:p>
          <a:p>
            <a:r>
              <a:rPr lang="en-GB" sz="1400" b="1" dirty="0">
                <a:solidFill>
                  <a:srgbClr val="08314C"/>
                </a:solidFill>
              </a:rPr>
              <a:t>'Experts at Hand' Service (£1.8bn) </a:t>
            </a:r>
          </a:p>
          <a:p>
            <a:pPr marL="285750" indent="-285750">
              <a:spcBef>
                <a:spcPts val="800"/>
              </a:spcBef>
              <a:buFont typeface="Arial" panose="020B0604020202020204" pitchFamily="34" charset="0"/>
              <a:buChar char="•"/>
            </a:pPr>
            <a:r>
              <a:rPr lang="en-GB" sz="1300" dirty="0">
                <a:solidFill>
                  <a:srgbClr val="08314C"/>
                </a:solidFill>
              </a:rPr>
              <a:t>What for: Establishing a programme of specialist support, including SEND teachers, educational psychologists, and speech and language therapists.</a:t>
            </a:r>
          </a:p>
          <a:p>
            <a:pPr marL="285750" indent="-285750">
              <a:spcBef>
                <a:spcPts val="800"/>
              </a:spcBef>
              <a:buFont typeface="Arial" panose="020B0604020202020204" pitchFamily="34" charset="0"/>
              <a:buChar char="•"/>
            </a:pPr>
            <a:r>
              <a:rPr lang="en-GB" sz="1300" dirty="0">
                <a:solidFill>
                  <a:srgbClr val="08314C"/>
                </a:solidFill>
              </a:rPr>
              <a:t>Where it's going: Allocated to local authorities and Integrated Care Boards (ICBs) to create local banks of specialists available to schools routinely. </a:t>
            </a:r>
          </a:p>
          <a:p>
            <a:r>
              <a:rPr lang="en-GB" sz="1400" b="1" dirty="0">
                <a:solidFill>
                  <a:srgbClr val="08314C"/>
                </a:solidFill>
              </a:rPr>
              <a:t>Additional Funding</a:t>
            </a:r>
          </a:p>
          <a:p>
            <a:pPr marL="285750" indent="-285750">
              <a:spcBef>
                <a:spcPts val="800"/>
              </a:spcBef>
              <a:buFont typeface="Arial" panose="020B0604020202020204" pitchFamily="34" charset="0"/>
              <a:buChar char="•"/>
            </a:pPr>
            <a:r>
              <a:rPr lang="en-GB" sz="1300" dirty="0">
                <a:solidFill>
                  <a:srgbClr val="08314C"/>
                </a:solidFill>
              </a:rPr>
              <a:t>SEND Teacher Training (£200m): For universal SEND-specific Continuing Professional Development (CPD) to ensure all teachers are trained to support pupils with additional needs.</a:t>
            </a:r>
          </a:p>
          <a:p>
            <a:pPr marL="285750" indent="-285750">
              <a:spcBef>
                <a:spcPts val="800"/>
              </a:spcBef>
              <a:buFont typeface="Arial" panose="020B0604020202020204" pitchFamily="34" charset="0"/>
              <a:buChar char="•"/>
            </a:pPr>
            <a:r>
              <a:rPr lang="en-GB" sz="1300" dirty="0">
                <a:solidFill>
                  <a:srgbClr val="08314C"/>
                </a:solidFill>
              </a:rPr>
              <a:t>Best Start Family Hubs (£200m): To place a dedicated SEND practitioner in every hub over 3 years.</a:t>
            </a:r>
          </a:p>
          <a:p>
            <a:pPr marL="285750" indent="-285750">
              <a:spcBef>
                <a:spcPts val="800"/>
              </a:spcBef>
              <a:buFont typeface="Arial" panose="020B0604020202020204" pitchFamily="34" charset="0"/>
              <a:buChar char="•"/>
            </a:pPr>
            <a:r>
              <a:rPr lang="en-GB" sz="1300" dirty="0">
                <a:solidFill>
                  <a:srgbClr val="08314C"/>
                </a:solidFill>
              </a:rPr>
              <a:t>Reshaping SEND Delivery (£200m): Funding to help local authorities overhaul their SEND provision and management.</a:t>
            </a:r>
          </a:p>
          <a:p>
            <a:pPr marL="285750" indent="-285750">
              <a:spcBef>
                <a:spcPts val="800"/>
              </a:spcBef>
              <a:buFont typeface="Arial" panose="020B0604020202020204" pitchFamily="34" charset="0"/>
              <a:buChar char="•"/>
            </a:pPr>
            <a:r>
              <a:rPr lang="en-GB" sz="1300" dirty="0">
                <a:solidFill>
                  <a:srgbClr val="08314C"/>
                </a:solidFill>
              </a:rPr>
              <a:t>Training for professionals (£40m): T</a:t>
            </a:r>
            <a:r>
              <a:rPr lang="en-GB" sz="1400" dirty="0">
                <a:solidFill>
                  <a:srgbClr val="08314C"/>
                </a:solidFill>
              </a:rPr>
              <a:t>o grow the educational psychology and speech and language therapy workforce</a:t>
            </a:r>
            <a:endParaRPr lang="en-GB" sz="1300" dirty="0">
              <a:solidFill>
                <a:srgbClr val="08314C"/>
              </a:solidFill>
            </a:endParaRPr>
          </a:p>
        </p:txBody>
      </p:sp>
      <p:pic>
        <p:nvPicPr>
          <p:cNvPr id="5" name="Picture 4">
            <a:extLst>
              <a:ext uri="{FF2B5EF4-FFF2-40B4-BE49-F238E27FC236}">
                <a16:creationId xmlns:a16="http://schemas.microsoft.com/office/drawing/2014/main" id="{6AC5A87A-F541-4C74-1FFA-2E9E9F9118B1}"/>
              </a:ext>
            </a:extLst>
          </p:cNvPr>
          <p:cNvPicPr>
            <a:picLocks noChangeAspect="1"/>
          </p:cNvPicPr>
          <p:nvPr/>
        </p:nvPicPr>
        <p:blipFill>
          <a:blip r:embed="rId2"/>
          <a:stretch>
            <a:fillRect/>
          </a:stretch>
        </p:blipFill>
        <p:spPr>
          <a:xfrm>
            <a:off x="8198111" y="747491"/>
            <a:ext cx="3585577" cy="5051997"/>
          </a:xfrm>
          <a:prstGeom prst="rect">
            <a:avLst/>
          </a:prstGeom>
        </p:spPr>
      </p:pic>
    </p:spTree>
    <p:extLst>
      <p:ext uri="{BB962C8B-B14F-4D97-AF65-F5344CB8AC3E}">
        <p14:creationId xmlns:p14="http://schemas.microsoft.com/office/powerpoint/2010/main" val="39645483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1717D9-DA11-8E96-2303-709A66CB3647}"/>
            </a:ext>
          </a:extLst>
        </p:cNvPr>
        <p:cNvGrpSpPr/>
        <p:nvPr/>
      </p:nvGrpSpPr>
      <p:grpSpPr>
        <a:xfrm>
          <a:off x="0" y="0"/>
          <a:ext cx="0" cy="0"/>
          <a:chOff x="0" y="0"/>
          <a:chExt cx="0" cy="0"/>
        </a:xfrm>
      </p:grpSpPr>
      <p:sp>
        <p:nvSpPr>
          <p:cNvPr id="15" name="Title 3">
            <a:extLst>
              <a:ext uri="{FF2B5EF4-FFF2-40B4-BE49-F238E27FC236}">
                <a16:creationId xmlns:a16="http://schemas.microsoft.com/office/drawing/2014/main" id="{5CBF2E0D-F04F-06E5-44FA-CDF58C333239}"/>
              </a:ext>
            </a:extLst>
          </p:cNvPr>
          <p:cNvSpPr>
            <a:spLocks noGrp="1"/>
          </p:cNvSpPr>
          <p:nvPr>
            <p:ph type="title"/>
          </p:nvPr>
        </p:nvSpPr>
        <p:spPr>
          <a:xfrm>
            <a:off x="762369" y="84710"/>
            <a:ext cx="11021319" cy="1325563"/>
          </a:xfrm>
        </p:spPr>
        <p:txBody>
          <a:bodyPr/>
          <a:lstStyle/>
          <a:p>
            <a:r>
              <a:rPr lang="en-GB" dirty="0">
                <a:solidFill>
                  <a:srgbClr val="08314C"/>
                </a:solidFill>
              </a:rPr>
              <a:t>White Paper - Funding </a:t>
            </a:r>
          </a:p>
        </p:txBody>
      </p:sp>
      <p:sp>
        <p:nvSpPr>
          <p:cNvPr id="4" name="Content Placeholder 4">
            <a:extLst>
              <a:ext uri="{FF2B5EF4-FFF2-40B4-BE49-F238E27FC236}">
                <a16:creationId xmlns:a16="http://schemas.microsoft.com/office/drawing/2014/main" id="{D436F4F6-A1A0-B1D4-D11A-B1DC3939C94E}"/>
              </a:ext>
            </a:extLst>
          </p:cNvPr>
          <p:cNvSpPr txBox="1">
            <a:spLocks/>
          </p:cNvSpPr>
          <p:nvPr/>
        </p:nvSpPr>
        <p:spPr>
          <a:xfrm>
            <a:off x="242058" y="1240906"/>
            <a:ext cx="7806511" cy="5167021"/>
          </a:xfrm>
          <a:prstGeom prst="rect">
            <a:avLst/>
          </a:prstGeom>
        </p:spPr>
        <p:txBody>
          <a:bodyPr>
            <a:noAutofit/>
          </a:bodyPr>
          <a:lstStyle>
            <a:lvl1pPr marL="0" indent="0" algn="l" defTabSz="1828709" rtl="0" eaLnBrk="1" latinLnBrk="0" hangingPunct="1">
              <a:lnSpc>
                <a:spcPct val="90000"/>
              </a:lnSpc>
              <a:spcBef>
                <a:spcPts val="2000"/>
              </a:spcBef>
              <a:buFont typeface="Arial" panose="020B0604020202020204" pitchFamily="34" charset="0"/>
              <a:buNone/>
              <a:defRPr sz="3600" kern="1200">
                <a:solidFill>
                  <a:srgbClr val="184B9A"/>
                </a:solidFill>
                <a:latin typeface="Arial" panose="020B0604020202020204" pitchFamily="34" charset="0"/>
                <a:ea typeface="+mn-ea"/>
                <a:cs typeface="Arial" panose="020B0604020202020204" pitchFamily="34" charset="0"/>
              </a:defRPr>
            </a:lvl1pPr>
            <a:lvl2pPr marL="457200" indent="0" algn="l" defTabSz="1828709" rtl="0" eaLnBrk="1" latinLnBrk="0" hangingPunct="1">
              <a:lnSpc>
                <a:spcPct val="90000"/>
              </a:lnSpc>
              <a:spcBef>
                <a:spcPts val="1000"/>
              </a:spcBef>
              <a:buFont typeface="Arial" panose="020B0604020202020204" pitchFamily="34" charset="0"/>
              <a:buNone/>
              <a:defRPr sz="2800" kern="1200">
                <a:solidFill>
                  <a:srgbClr val="08314C"/>
                </a:solidFill>
                <a:latin typeface="Arial" panose="020B0604020202020204" pitchFamily="34" charset="0"/>
                <a:ea typeface="+mn-ea"/>
                <a:cs typeface="Arial" panose="020B0604020202020204" pitchFamily="34" charset="0"/>
              </a:defRPr>
            </a:lvl2pPr>
            <a:lvl3pPr marL="914400" indent="0" algn="l" defTabSz="1828709" rtl="0" eaLnBrk="1" latinLnBrk="0" hangingPunct="1">
              <a:lnSpc>
                <a:spcPct val="90000"/>
              </a:lnSpc>
              <a:spcBef>
                <a:spcPts val="1000"/>
              </a:spcBef>
              <a:buFont typeface="Arial" panose="020B0604020202020204" pitchFamily="34" charset="0"/>
              <a:buNone/>
              <a:defRPr sz="2400" kern="1200">
                <a:solidFill>
                  <a:srgbClr val="08314C"/>
                </a:solidFill>
                <a:latin typeface="Arial" panose="020B0604020202020204" pitchFamily="34" charset="0"/>
                <a:ea typeface="+mn-ea"/>
                <a:cs typeface="Arial" panose="020B0604020202020204" pitchFamily="34" charset="0"/>
              </a:defRPr>
            </a:lvl3pPr>
            <a:lvl4pPr marL="1371600" indent="0" algn="l" defTabSz="1828709" rtl="0" eaLnBrk="1" latinLnBrk="0" hangingPunct="1">
              <a:lnSpc>
                <a:spcPct val="90000"/>
              </a:lnSpc>
              <a:spcBef>
                <a:spcPts val="1000"/>
              </a:spcBef>
              <a:buFont typeface="Arial" panose="020B0604020202020204" pitchFamily="34" charset="0"/>
              <a:buNone/>
              <a:defRPr sz="2000" kern="1200">
                <a:solidFill>
                  <a:srgbClr val="08314C"/>
                </a:solidFill>
                <a:latin typeface="Arial" panose="020B0604020202020204" pitchFamily="34" charset="0"/>
                <a:ea typeface="+mn-ea"/>
                <a:cs typeface="Arial" panose="020B0604020202020204" pitchFamily="34" charset="0"/>
              </a:defRPr>
            </a:lvl4pPr>
            <a:lvl5pPr marL="1828800" indent="0" algn="l" defTabSz="1828709" rtl="0" eaLnBrk="1" latinLnBrk="0" hangingPunct="1">
              <a:lnSpc>
                <a:spcPct val="90000"/>
              </a:lnSpc>
              <a:spcBef>
                <a:spcPts val="1000"/>
              </a:spcBef>
              <a:buFont typeface="Arial" panose="020B0604020202020204" pitchFamily="34" charset="0"/>
              <a:buNone/>
              <a:defRPr sz="2000" kern="1200">
                <a:solidFill>
                  <a:srgbClr val="08314C"/>
                </a:solidFill>
                <a:latin typeface="Arial" panose="020B0604020202020204" pitchFamily="34" charset="0"/>
                <a:ea typeface="+mn-ea"/>
                <a:cs typeface="Arial" panose="020B0604020202020204" pitchFamily="34" charset="0"/>
              </a:defRPr>
            </a:lvl5pPr>
            <a:lvl6pPr marL="5028949" indent="-457177" algn="l" defTabSz="1828709"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9pPr>
          </a:lstStyle>
          <a:p>
            <a:r>
              <a:rPr lang="en-GB" sz="1400" b="1" dirty="0">
                <a:solidFill>
                  <a:srgbClr val="08314C"/>
                </a:solidFill>
              </a:rPr>
              <a:t>Capital</a:t>
            </a:r>
          </a:p>
          <a:p>
            <a:pPr marL="285750" indent="-285750">
              <a:spcBef>
                <a:spcPts val="800"/>
              </a:spcBef>
              <a:buFont typeface="Arial" panose="020B0604020202020204" pitchFamily="34" charset="0"/>
              <a:buChar char="•"/>
            </a:pPr>
            <a:r>
              <a:rPr lang="en-GB" sz="1300" dirty="0">
                <a:solidFill>
                  <a:srgbClr val="08314C"/>
                </a:solidFill>
              </a:rPr>
              <a:t>New and adapted spaces (£3.7bn by 2030): To create new specialist places, including adapting mainstream schools to create more inclusive environments.</a:t>
            </a:r>
          </a:p>
          <a:p>
            <a:r>
              <a:rPr lang="en-GB" sz="1400" b="1" dirty="0">
                <a:solidFill>
                  <a:srgbClr val="08314C"/>
                </a:solidFill>
              </a:rPr>
              <a:t>Existing revenue funding</a:t>
            </a:r>
          </a:p>
          <a:p>
            <a:pPr marL="285750" indent="-285750">
              <a:spcBef>
                <a:spcPts val="800"/>
              </a:spcBef>
              <a:buFont typeface="Arial" panose="020B0604020202020204" pitchFamily="34" charset="0"/>
              <a:buChar char="•"/>
            </a:pPr>
            <a:r>
              <a:rPr lang="en-GB" sz="1300" dirty="0">
                <a:solidFill>
                  <a:srgbClr val="08314C"/>
                </a:solidFill>
              </a:rPr>
              <a:t>Pupil Premium and National Funding Formula deprivation funding allocations currently provide over £8bn of funding to schools.</a:t>
            </a:r>
          </a:p>
          <a:p>
            <a:pPr marL="285750" indent="-285750">
              <a:spcBef>
                <a:spcPts val="800"/>
              </a:spcBef>
              <a:buFont typeface="Arial" panose="020B0604020202020204" pitchFamily="34" charset="0"/>
              <a:buChar char="•"/>
            </a:pPr>
            <a:r>
              <a:rPr lang="en-GB" sz="1300" dirty="0">
                <a:solidFill>
                  <a:srgbClr val="08314C"/>
                </a:solidFill>
              </a:rPr>
              <a:t>The Free School Meal indicator is the primary driver for eligibility and funding however, this does not enable disadvantage funding to reflect different lengths and depths of disadvantage</a:t>
            </a:r>
          </a:p>
          <a:p>
            <a:pPr marL="285750" indent="-285750">
              <a:spcBef>
                <a:spcPts val="800"/>
              </a:spcBef>
              <a:buFont typeface="Arial" panose="020B0604020202020204" pitchFamily="34" charset="0"/>
              <a:buChar char="•"/>
            </a:pPr>
            <a:r>
              <a:rPr lang="en-GB" sz="1300" dirty="0">
                <a:solidFill>
                  <a:srgbClr val="08314C"/>
                </a:solidFill>
              </a:rPr>
              <a:t>To better support the attainment gap, the government is proposing to develop a new model for targeting disadvantage funding</a:t>
            </a:r>
          </a:p>
          <a:p>
            <a:pPr marL="285750" indent="-285750">
              <a:spcBef>
                <a:spcPts val="800"/>
              </a:spcBef>
              <a:buFont typeface="Arial" panose="020B0604020202020204" pitchFamily="34" charset="0"/>
              <a:buChar char="•"/>
            </a:pPr>
            <a:r>
              <a:rPr lang="en-GB" sz="1300" dirty="0">
                <a:solidFill>
                  <a:srgbClr val="08314C"/>
                </a:solidFill>
              </a:rPr>
              <a:t>Key factors being considered include the use of income data, a stepped funding model and the use of a child's home address</a:t>
            </a:r>
          </a:p>
          <a:p>
            <a:pPr marL="285750" indent="-285750">
              <a:spcBef>
                <a:spcPts val="800"/>
              </a:spcBef>
              <a:buFont typeface="Arial" panose="020B0604020202020204" pitchFamily="34" charset="0"/>
              <a:buChar char="•"/>
            </a:pPr>
            <a:r>
              <a:rPr lang="en-GB" sz="1300" dirty="0">
                <a:solidFill>
                  <a:srgbClr val="08314C"/>
                </a:solidFill>
              </a:rPr>
              <a:t>Government intends to consult on proposals over the summer</a:t>
            </a:r>
          </a:p>
          <a:p>
            <a:r>
              <a:rPr lang="en-GB" sz="1300" b="1" dirty="0">
                <a:solidFill>
                  <a:srgbClr val="08314C"/>
                </a:solidFill>
              </a:rPr>
              <a:t>Balance of funding between the Schools and High Needs Blocks</a:t>
            </a:r>
          </a:p>
          <a:p>
            <a:pPr marL="285750" indent="-285750">
              <a:spcBef>
                <a:spcPts val="800"/>
              </a:spcBef>
              <a:buFont typeface="Arial" panose="020B0604020202020204" pitchFamily="34" charset="0"/>
              <a:buChar char="•"/>
            </a:pPr>
            <a:r>
              <a:rPr lang="en-GB" sz="1300" dirty="0">
                <a:solidFill>
                  <a:srgbClr val="08314C"/>
                </a:solidFill>
              </a:rPr>
              <a:t>Over time, the intention will be a rebalancing of funding from the High Needs Block to the Schools Block linked to the transfer of responsibility and accountability</a:t>
            </a:r>
          </a:p>
          <a:p>
            <a:r>
              <a:rPr lang="en-GB" sz="1300" b="1" dirty="0">
                <a:solidFill>
                  <a:srgbClr val="08314C"/>
                </a:solidFill>
              </a:rPr>
              <a:t>High Needs Stability Grant</a:t>
            </a:r>
          </a:p>
          <a:p>
            <a:pPr marL="285750" indent="-285750">
              <a:spcBef>
                <a:spcPts val="800"/>
              </a:spcBef>
              <a:buFont typeface="Arial" panose="020B0604020202020204" pitchFamily="34" charset="0"/>
              <a:buChar char="•"/>
            </a:pPr>
            <a:r>
              <a:rPr lang="en-GB" sz="1300" dirty="0">
                <a:solidFill>
                  <a:srgbClr val="08314C"/>
                </a:solidFill>
              </a:rPr>
              <a:t>Funding to meet 90% of the DSG deficit as at 31 March 2026, after excluding any expenditure or charges that are deemed ineligible, and net of any other surplus DSG balance recognised as at 31 March 2026.</a:t>
            </a:r>
          </a:p>
          <a:p>
            <a:pPr>
              <a:spcBef>
                <a:spcPts val="800"/>
              </a:spcBef>
            </a:pPr>
            <a:endParaRPr lang="en-GB" sz="1300" dirty="0"/>
          </a:p>
        </p:txBody>
      </p:sp>
      <p:pic>
        <p:nvPicPr>
          <p:cNvPr id="5" name="Picture 4">
            <a:extLst>
              <a:ext uri="{FF2B5EF4-FFF2-40B4-BE49-F238E27FC236}">
                <a16:creationId xmlns:a16="http://schemas.microsoft.com/office/drawing/2014/main" id="{AE741F19-0C49-802E-8045-C1F4DB14C524}"/>
              </a:ext>
            </a:extLst>
          </p:cNvPr>
          <p:cNvPicPr>
            <a:picLocks noChangeAspect="1"/>
          </p:cNvPicPr>
          <p:nvPr/>
        </p:nvPicPr>
        <p:blipFill>
          <a:blip r:embed="rId2"/>
          <a:stretch>
            <a:fillRect/>
          </a:stretch>
        </p:blipFill>
        <p:spPr>
          <a:xfrm>
            <a:off x="8198111" y="747491"/>
            <a:ext cx="3585577" cy="5051997"/>
          </a:xfrm>
          <a:prstGeom prst="rect">
            <a:avLst/>
          </a:prstGeom>
        </p:spPr>
      </p:pic>
    </p:spTree>
    <p:extLst>
      <p:ext uri="{BB962C8B-B14F-4D97-AF65-F5344CB8AC3E}">
        <p14:creationId xmlns:p14="http://schemas.microsoft.com/office/powerpoint/2010/main" val="36666406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8D1292-030B-05CD-99AC-2C51693697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154BB1A-7F9A-C214-C535-0F5B2E0A9E5A}"/>
              </a:ext>
            </a:extLst>
          </p:cNvPr>
          <p:cNvSpPr>
            <a:spLocks noGrp="1"/>
          </p:cNvSpPr>
          <p:nvPr>
            <p:ph type="title"/>
          </p:nvPr>
        </p:nvSpPr>
        <p:spPr>
          <a:xfrm>
            <a:off x="685845" y="365126"/>
            <a:ext cx="10667955" cy="699293"/>
          </a:xfrm>
        </p:spPr>
        <p:txBody>
          <a:bodyPr/>
          <a:lstStyle/>
          <a:p>
            <a:r>
              <a:rPr lang="en-GB" dirty="0"/>
              <a:t>Funding routes for reform</a:t>
            </a:r>
            <a:endParaRPr dirty="0"/>
          </a:p>
        </p:txBody>
      </p:sp>
      <p:pic>
        <p:nvPicPr>
          <p:cNvPr id="7" name="Picture 6">
            <a:extLst>
              <a:ext uri="{FF2B5EF4-FFF2-40B4-BE49-F238E27FC236}">
                <a16:creationId xmlns:a16="http://schemas.microsoft.com/office/drawing/2014/main" id="{A9A1285E-22AC-423F-DECD-A9A41D049BAA}"/>
              </a:ext>
            </a:extLst>
          </p:cNvPr>
          <p:cNvPicPr>
            <a:picLocks noChangeAspect="1"/>
          </p:cNvPicPr>
          <p:nvPr/>
        </p:nvPicPr>
        <p:blipFill>
          <a:blip r:embed="rId2"/>
          <a:stretch>
            <a:fillRect/>
          </a:stretch>
        </p:blipFill>
        <p:spPr>
          <a:xfrm>
            <a:off x="2681914" y="1135859"/>
            <a:ext cx="7069305" cy="5324760"/>
          </a:xfrm>
          <a:prstGeom prst="rect">
            <a:avLst/>
          </a:prstGeom>
        </p:spPr>
      </p:pic>
      <p:sp>
        <p:nvSpPr>
          <p:cNvPr id="8" name="TextBox 7">
            <a:extLst>
              <a:ext uri="{FF2B5EF4-FFF2-40B4-BE49-F238E27FC236}">
                <a16:creationId xmlns:a16="http://schemas.microsoft.com/office/drawing/2014/main" id="{2E3ED402-A1AA-3F58-2EA8-256361EE2F23}"/>
              </a:ext>
            </a:extLst>
          </p:cNvPr>
          <p:cNvSpPr txBox="1"/>
          <p:nvPr/>
        </p:nvSpPr>
        <p:spPr>
          <a:xfrm>
            <a:off x="10108407" y="5521474"/>
            <a:ext cx="1950243" cy="1107996"/>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Source: DfE consultation - SEND reform: putting children and young people first</a:t>
            </a:r>
          </a:p>
          <a:p>
            <a:endParaRPr lang="en-GB" dirty="0"/>
          </a:p>
        </p:txBody>
      </p:sp>
    </p:spTree>
    <p:extLst>
      <p:ext uri="{BB962C8B-B14F-4D97-AF65-F5344CB8AC3E}">
        <p14:creationId xmlns:p14="http://schemas.microsoft.com/office/powerpoint/2010/main" val="295228705"/>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haredContentType xmlns="Microsoft.SharePoint.Taxonomy.ContentTypeSync" SourceId="3c5dbf34-c73a-430c-9290-9174ad787734" ContentTypeId="0x0101004E1B537BC2B2AD43A5AF5311D732D3AA" PreviousValue="false"/>
</file>

<file path=customXml/item2.xml><?xml version="1.0" encoding="utf-8"?>
<?mso-contentType ?>
<spe:Receivers xmlns:spe="http://schemas.microsoft.com/sharepoint/event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Item_x0020_ID xmlns="c5dbf80e-f509-45f6-9fe5-406e3eefabbb" xsi:nil="true"/>
    <Active_x0020_Document xmlns="c5dbf80e-f509-45f6-9fe5-406e3eefabbb">true</Active_x0020_Document>
    <TaxCatchAll xmlns="c5dbf80e-f509-45f6-9fe5-406e3eefabbb" xsi:nil="true"/>
    <hc632fe273cb498aa970207d30c3b1d8 xmlns="c5dbf80e-f509-45f6-9fe5-406e3eefabbb">
      <Terms xmlns="http://schemas.microsoft.com/office/infopath/2007/PartnerControls"/>
    </hc632fe273cb498aa970207d30c3b1d8>
  </documentManagement>
</p:properties>
</file>

<file path=customXml/item5.xml><?xml version="1.0" encoding="utf-8"?>
<ct:contentTypeSchema xmlns:ct="http://schemas.microsoft.com/office/2006/metadata/contentType" xmlns:ma="http://schemas.microsoft.com/office/2006/metadata/properties/metaAttributes" ct:_="" ma:_="" ma:contentTypeName="HCC Default Document" ma:contentTypeID="0x0101004E1B537BC2B2AD43A5AF5311D732D3AA001614B3EA1478AC478C025D1CAD6210AB" ma:contentTypeVersion="9" ma:contentTypeDescription="Default base CT that all others should inherit from." ma:contentTypeScope="" ma:versionID="80e430d818ee560defebbc70018a1d90">
  <xsd:schema xmlns:xsd="http://www.w3.org/2001/XMLSchema" xmlns:xs="http://www.w3.org/2001/XMLSchema" xmlns:p="http://schemas.microsoft.com/office/2006/metadata/properties" xmlns:ns2="c5dbf80e-f509-45f6-9fe5-406e3eefabbb" targetNamespace="http://schemas.microsoft.com/office/2006/metadata/properties" ma:root="true" ma:fieldsID="3d049ce3be5d299461dfd998afbf7303" ns2:_="">
    <xsd:import namespace="c5dbf80e-f509-45f6-9fe5-406e3eefabbb"/>
    <xsd:element name="properties">
      <xsd:complexType>
        <xsd:sequence>
          <xsd:element name="documentManagement">
            <xsd:complexType>
              <xsd:all>
                <xsd:element ref="ns2:hc632fe273cb498aa970207d30c3b1d8" minOccurs="0"/>
                <xsd:element ref="ns2:TaxCatchAll" minOccurs="0"/>
                <xsd:element ref="ns2:TaxCatchAllLabel" minOccurs="0"/>
                <xsd:element ref="ns2:Item_x0020_ID" minOccurs="0"/>
                <xsd:element ref="ns2:Active_x0020_Docume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dbf80e-f509-45f6-9fe5-406e3eefabbb" elementFormDefault="qualified">
    <xsd:import namespace="http://schemas.microsoft.com/office/2006/documentManagement/types"/>
    <xsd:import namespace="http://schemas.microsoft.com/office/infopath/2007/PartnerControls"/>
    <xsd:element name="hc632fe273cb498aa970207d30c3b1d8" ma:index="8" nillable="true" ma:taxonomy="true" ma:internalName="hc632fe273cb498aa970207d30c3b1d8" ma:taxonomyFieldName="Document_x0020_Type" ma:displayName="Document Type" ma:default="" ma:fieldId="{1c632fe2-73cb-498a-a970-207d30c3b1d8}" ma:sspId="3c5dbf34-c73a-430c-9290-9174ad787734" ma:termSetId="b599ea14-30b5-458d-8ef2-998774c2af30"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6f6c132e-f9ff-483b-8779-2c3a72fbb8c3}" ma:internalName="TaxCatchAll" ma:showField="CatchAllData" ma:web="9f5620cb-cc21-4b3f-8fc3-aa3eb05bfe07">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6f6c132e-f9ff-483b-8779-2c3a72fbb8c3}" ma:internalName="TaxCatchAllLabel" ma:readOnly="true" ma:showField="CatchAllDataLabel" ma:web="9f5620cb-cc21-4b3f-8fc3-aa3eb05bfe07">
      <xsd:complexType>
        <xsd:complexContent>
          <xsd:extension base="dms:MultiChoiceLookup">
            <xsd:sequence>
              <xsd:element name="Value" type="dms:Lookup" maxOccurs="unbounded" minOccurs="0" nillable="true"/>
            </xsd:sequence>
          </xsd:extension>
        </xsd:complexContent>
      </xsd:complexType>
    </xsd:element>
    <xsd:element name="Item_x0020_ID" ma:index="12" nillable="true" ma:displayName="Item ID" ma:internalName="Item_x0020_ID">
      <xsd:simpleType>
        <xsd:restriction base="dms:Text">
          <xsd:maxLength value="255"/>
        </xsd:restriction>
      </xsd:simpleType>
    </xsd:element>
    <xsd:element name="Active_x0020_Document" ma:index="13" nillable="true" ma:displayName="Active Document" ma:default="1" ma:internalName="Active_x0020_Document">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B6740C4-CC56-466E-AC09-2AE2AFAE08F1}">
  <ds:schemaRefs>
    <ds:schemaRef ds:uri="Microsoft.SharePoint.Taxonomy.ContentTypeSync"/>
  </ds:schemaRefs>
</ds:datastoreItem>
</file>

<file path=customXml/itemProps2.xml><?xml version="1.0" encoding="utf-8"?>
<ds:datastoreItem xmlns:ds="http://schemas.openxmlformats.org/officeDocument/2006/customXml" ds:itemID="{C8C39F56-AA19-472C-9BB1-391018D761F3}">
  <ds:schemaRefs>
    <ds:schemaRef ds:uri="http://schemas.microsoft.com/sharepoint/events"/>
  </ds:schemaRefs>
</ds:datastoreItem>
</file>

<file path=customXml/itemProps3.xml><?xml version="1.0" encoding="utf-8"?>
<ds:datastoreItem xmlns:ds="http://schemas.openxmlformats.org/officeDocument/2006/customXml" ds:itemID="{6D3AB2B5-48C7-41AA-91DA-BFF0229528AB}">
  <ds:schemaRefs>
    <ds:schemaRef ds:uri="http://schemas.microsoft.com/sharepoint/v3/contenttype/forms"/>
  </ds:schemaRefs>
</ds:datastoreItem>
</file>

<file path=customXml/itemProps4.xml><?xml version="1.0" encoding="utf-8"?>
<ds:datastoreItem xmlns:ds="http://schemas.openxmlformats.org/officeDocument/2006/customXml" ds:itemID="{28811B1E-17D4-491B-AE34-0F7CB6970518}">
  <ds:schemaRefs>
    <ds:schemaRef ds:uri="http://schemas.microsoft.com/office/2006/documentManagement/types"/>
    <ds:schemaRef ds:uri="http://schemas.openxmlformats.org/package/2006/metadata/core-properties"/>
    <ds:schemaRef ds:uri="http://schemas.microsoft.com/office/2006/metadata/properties"/>
    <ds:schemaRef ds:uri="http://purl.org/dc/elements/1.1/"/>
    <ds:schemaRef ds:uri="http://purl.org/dc/dcmitype/"/>
    <ds:schemaRef ds:uri="http://schemas.microsoft.com/office/infopath/2007/PartnerControls"/>
    <ds:schemaRef ds:uri="c5dbf80e-f509-45f6-9fe5-406e3eefabbb"/>
    <ds:schemaRef ds:uri="http://www.w3.org/XML/1998/namespace"/>
    <ds:schemaRef ds:uri="http://purl.org/dc/terms/"/>
  </ds:schemaRefs>
</ds:datastoreItem>
</file>

<file path=customXml/itemProps5.xml><?xml version="1.0" encoding="utf-8"?>
<ds:datastoreItem xmlns:ds="http://schemas.openxmlformats.org/officeDocument/2006/customXml" ds:itemID="{374CFE8D-E9E8-4A0E-804F-D140E7DC52B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5dbf80e-f509-45f6-9fe5-406e3eefabb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1816</TotalTime>
  <Words>1137</Words>
  <Application>Microsoft Office PowerPoint</Application>
  <PresentationFormat>Widescreen</PresentationFormat>
  <Paragraphs>46</Paragraphs>
  <Slides>8</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Aptos</vt:lpstr>
      <vt:lpstr>Arial</vt:lpstr>
      <vt:lpstr>Calibri</vt:lpstr>
      <vt:lpstr>1_Office Theme</vt:lpstr>
      <vt:lpstr>PowerPoint Presentation</vt:lpstr>
      <vt:lpstr>Purpose</vt:lpstr>
      <vt:lpstr>Discussion feedback</vt:lpstr>
      <vt:lpstr>Discussion feedback</vt:lpstr>
      <vt:lpstr>Discussion feedback</vt:lpstr>
      <vt:lpstr>White Paper - Funding</vt:lpstr>
      <vt:lpstr>White Paper - Funding </vt:lpstr>
      <vt:lpstr>Funding routes for reform</vt:lpstr>
    </vt:vector>
  </TitlesOfParts>
  <Company>Hampshire County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Laura Hamson: HCC SIM Inclusion</dc:title>
  <dc:creator>Kiel, Sarah</dc:creator>
  <cp:lastModifiedBy>Minall, Andrew</cp:lastModifiedBy>
  <cp:revision>7</cp:revision>
  <dcterms:created xsi:type="dcterms:W3CDTF">2024-04-23T13:11:52Z</dcterms:created>
  <dcterms:modified xsi:type="dcterms:W3CDTF">2026-03-23T14:54:56Z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0x0101004E1B537BC2B2AD43A5AF5311D732D3AA001614B3EA1478AC478C025D1CAD6210AB</vt:lpwstr>
  </property>
  <property fmtid="{D5CDD505-2E9C-101B-9397-08002B2CF9AE}" pid="3" name="Document_x0020_Type">
    <vt:lpwstr/>
  </property>
  <property fmtid="{D5CDD505-2E9C-101B-9397-08002B2CF9AE}" pid="4" name="Document Type">
    <vt:lpwstr/>
  </property>
</Properties>
</file>