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1061" r:id="rId2"/>
    <p:sldId id="388" r:id="rId3"/>
    <p:sldId id="1068" r:id="rId4"/>
    <p:sldId id="1062" r:id="rId5"/>
    <p:sldId id="1064" r:id="rId6"/>
    <p:sldId id="1063" r:id="rId7"/>
    <p:sldId id="1069" r:id="rId8"/>
    <p:sldId id="1071" r:id="rId9"/>
    <p:sldId id="1072" r:id="rId10"/>
    <p:sldId id="1065" r:id="rId11"/>
    <p:sldId id="10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D484F17-BB43-1093-7E26-C35FD97078E5}" name="Devlin, Steve" initials="DS" userId="S::xtpcssde@hants.gov.uk::97101e83-cec3-4001-8ea9-d1659fb70f0b"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03429E-5D6E-471C-9584-C7222BC37D75}" v="1" dt="2023-12-05T18:23:14.188"/>
    <p1510:client id="{D533E2E3-A4BF-4ACD-A429-13A8E232DF69}" v="1810" dt="2023-12-05T17:37:18.7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16BCCC-53D9-451C-A6DF-D791B18619FA}"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n-GB"/>
        </a:p>
      </dgm:t>
    </dgm:pt>
    <dgm:pt modelId="{FC8972FF-3A43-47DC-9875-184E136B94EE}">
      <dgm:prSet/>
      <dgm:spPr/>
      <dgm:t>
        <a:bodyPr/>
        <a:lstStyle/>
        <a:p>
          <a:pPr>
            <a:buFont typeface="+mj-lt"/>
            <a:buAutoNum type="arabicParenR"/>
          </a:pPr>
          <a:r>
            <a:rPr lang="en-GB" dirty="0"/>
            <a:t>Special schools to provide autumn pupil data</a:t>
          </a:r>
        </a:p>
      </dgm:t>
    </dgm:pt>
    <dgm:pt modelId="{96A5B232-BA8A-4FFF-AE3D-5EC689B31129}" type="parTrans" cxnId="{7E4C7915-A824-4660-A257-D7AF6BA8A435}">
      <dgm:prSet/>
      <dgm:spPr/>
      <dgm:t>
        <a:bodyPr/>
        <a:lstStyle/>
        <a:p>
          <a:endParaRPr lang="en-GB"/>
        </a:p>
      </dgm:t>
    </dgm:pt>
    <dgm:pt modelId="{BC43EAB5-2804-45CB-8B56-9A8A51E08DF3}" type="sibTrans" cxnId="{7E4C7915-A824-4660-A257-D7AF6BA8A435}">
      <dgm:prSet/>
      <dgm:spPr/>
      <dgm:t>
        <a:bodyPr/>
        <a:lstStyle/>
        <a:p>
          <a:endParaRPr lang="en-GB"/>
        </a:p>
      </dgm:t>
    </dgm:pt>
    <dgm:pt modelId="{A3DDF184-3F23-4273-9933-4EA807EC222D}">
      <dgm:prSet phldrT="[Text]"/>
      <dgm:spPr/>
      <dgm:t>
        <a:bodyPr/>
        <a:lstStyle/>
        <a:p>
          <a:pPr>
            <a:buFont typeface="+mj-lt"/>
            <a:buAutoNum type="arabicParenR"/>
          </a:pPr>
          <a:r>
            <a:rPr lang="en-GB" dirty="0"/>
            <a:t>HCC to produce top-up statement</a:t>
          </a:r>
        </a:p>
      </dgm:t>
    </dgm:pt>
    <dgm:pt modelId="{E10BE8D7-1471-4818-B7F6-217F97B9C745}" type="parTrans" cxnId="{ED30ED72-A0A8-4BA2-8EC7-5EEBCD66A2EC}">
      <dgm:prSet/>
      <dgm:spPr/>
      <dgm:t>
        <a:bodyPr/>
        <a:lstStyle/>
        <a:p>
          <a:endParaRPr lang="en-GB"/>
        </a:p>
      </dgm:t>
    </dgm:pt>
    <dgm:pt modelId="{2341C84B-6BB9-44B2-894D-08FB21C932A7}" type="sibTrans" cxnId="{ED30ED72-A0A8-4BA2-8EC7-5EEBCD66A2EC}">
      <dgm:prSet/>
      <dgm:spPr/>
      <dgm:t>
        <a:bodyPr/>
        <a:lstStyle/>
        <a:p>
          <a:endParaRPr lang="en-GB"/>
        </a:p>
      </dgm:t>
    </dgm:pt>
    <dgm:pt modelId="{DCCC4D0C-3082-45EC-A502-C301F5516678}">
      <dgm:prSet phldrT="[Text]"/>
      <dgm:spPr/>
      <dgm:t>
        <a:bodyPr/>
        <a:lstStyle/>
        <a:p>
          <a:pPr>
            <a:buFont typeface="+mj-lt"/>
            <a:buAutoNum type="arabicParenR"/>
          </a:pPr>
          <a:r>
            <a:rPr lang="en-GB" dirty="0"/>
            <a:t>Schools to feedback on individual top-up statements</a:t>
          </a:r>
        </a:p>
      </dgm:t>
    </dgm:pt>
    <dgm:pt modelId="{6655547C-3ADE-4AEB-9F12-5EADA9023AB1}" type="parTrans" cxnId="{81206509-57ED-4A92-B980-98DAB26F8698}">
      <dgm:prSet/>
      <dgm:spPr/>
      <dgm:t>
        <a:bodyPr/>
        <a:lstStyle/>
        <a:p>
          <a:endParaRPr lang="en-GB"/>
        </a:p>
      </dgm:t>
    </dgm:pt>
    <dgm:pt modelId="{C1E4B8DD-FED2-432A-976B-61AC2C443558}" type="sibTrans" cxnId="{81206509-57ED-4A92-B980-98DAB26F8698}">
      <dgm:prSet/>
      <dgm:spPr/>
      <dgm:t>
        <a:bodyPr/>
        <a:lstStyle/>
        <a:p>
          <a:endParaRPr lang="en-GB"/>
        </a:p>
      </dgm:t>
    </dgm:pt>
    <dgm:pt modelId="{B7C0E7CB-2069-4C7D-B60A-0F152A72EB36}">
      <dgm:prSet/>
      <dgm:spPr/>
      <dgm:t>
        <a:bodyPr/>
        <a:lstStyle/>
        <a:p>
          <a:pPr>
            <a:buFont typeface="+mj-lt"/>
            <a:buAutoNum type="arabicParenR"/>
          </a:pPr>
          <a:r>
            <a:rPr lang="en-GB" dirty="0"/>
            <a:t>Budget shares to be released</a:t>
          </a:r>
        </a:p>
      </dgm:t>
    </dgm:pt>
    <dgm:pt modelId="{3D4D8AD2-0DB4-464A-8A89-1C22EA7769D1}" type="parTrans" cxnId="{7D2A6ED6-57EF-41A4-ABE0-39A1DA546710}">
      <dgm:prSet/>
      <dgm:spPr/>
      <dgm:t>
        <a:bodyPr/>
        <a:lstStyle/>
        <a:p>
          <a:endParaRPr lang="en-GB"/>
        </a:p>
      </dgm:t>
    </dgm:pt>
    <dgm:pt modelId="{B61E4C8E-FB03-41E0-85DF-11DAC590AED4}" type="sibTrans" cxnId="{7D2A6ED6-57EF-41A4-ABE0-39A1DA546710}">
      <dgm:prSet/>
      <dgm:spPr/>
      <dgm:t>
        <a:bodyPr/>
        <a:lstStyle/>
        <a:p>
          <a:endParaRPr lang="en-GB"/>
        </a:p>
      </dgm:t>
    </dgm:pt>
    <dgm:pt modelId="{925A74B9-A291-4587-B496-DDCE12D13485}">
      <dgm:prSet/>
      <dgm:spPr/>
      <dgm:t>
        <a:bodyPr/>
        <a:lstStyle/>
        <a:p>
          <a:pPr>
            <a:buFont typeface="+mj-lt"/>
            <a:buAutoNum type="arabicParenR"/>
          </a:pPr>
          <a:r>
            <a:rPr lang="en-GB" dirty="0"/>
            <a:t>HCC consider adjusting funding where appropriate </a:t>
          </a:r>
        </a:p>
      </dgm:t>
    </dgm:pt>
    <dgm:pt modelId="{3D33373A-3CD5-44DD-9C94-433DC7EBA281}" type="parTrans" cxnId="{88612EBD-E6C9-4F64-8876-192AD6471A99}">
      <dgm:prSet/>
      <dgm:spPr/>
      <dgm:t>
        <a:bodyPr/>
        <a:lstStyle/>
        <a:p>
          <a:endParaRPr lang="en-GB"/>
        </a:p>
      </dgm:t>
    </dgm:pt>
    <dgm:pt modelId="{D68ABC98-B230-454A-8F66-1C49BA9471D8}" type="sibTrans" cxnId="{88612EBD-E6C9-4F64-8876-192AD6471A99}">
      <dgm:prSet/>
      <dgm:spPr/>
      <dgm:t>
        <a:bodyPr/>
        <a:lstStyle/>
        <a:p>
          <a:endParaRPr lang="en-GB"/>
        </a:p>
      </dgm:t>
    </dgm:pt>
    <dgm:pt modelId="{F6429136-8C61-4441-8896-DB675226D929}">
      <dgm:prSet/>
      <dgm:spPr/>
      <dgm:t>
        <a:bodyPr/>
        <a:lstStyle/>
        <a:p>
          <a:pPr>
            <a:buFont typeface="+mj-lt"/>
            <a:buAutoNum type="arabicParenR"/>
          </a:pPr>
          <a:r>
            <a:rPr lang="en-GB" dirty="0"/>
            <a:t>SEN Service to review at whole school level to identified pupils who may be under/over-funded.</a:t>
          </a:r>
          <a:br>
            <a:rPr lang="en-GB" dirty="0"/>
          </a:br>
          <a:r>
            <a:rPr lang="en-GB" b="1" dirty="0"/>
            <a:t>April 2024 and June 2024</a:t>
          </a:r>
        </a:p>
      </dgm:t>
    </dgm:pt>
    <dgm:pt modelId="{39F5B8CE-9D14-4642-AE60-9ABD97AC3F31}" type="parTrans" cxnId="{08DFDA5D-937D-44A3-890E-FA6CC53BD600}">
      <dgm:prSet/>
      <dgm:spPr/>
      <dgm:t>
        <a:bodyPr/>
        <a:lstStyle/>
        <a:p>
          <a:endParaRPr lang="en-GB"/>
        </a:p>
      </dgm:t>
    </dgm:pt>
    <dgm:pt modelId="{C5E380E7-E673-4C6E-9BAE-00BB4C154424}" type="sibTrans" cxnId="{08DFDA5D-937D-44A3-890E-FA6CC53BD600}">
      <dgm:prSet/>
      <dgm:spPr/>
      <dgm:t>
        <a:bodyPr/>
        <a:lstStyle/>
        <a:p>
          <a:endParaRPr lang="en-GB"/>
        </a:p>
      </dgm:t>
    </dgm:pt>
    <dgm:pt modelId="{7567271E-4DA6-426E-831F-F4A49ED594F9}" type="pres">
      <dgm:prSet presAssocID="{2416BCCC-53D9-451C-A6DF-D791B18619FA}" presName="diagram" presStyleCnt="0">
        <dgm:presLayoutVars>
          <dgm:dir/>
          <dgm:resizeHandles val="exact"/>
        </dgm:presLayoutVars>
      </dgm:prSet>
      <dgm:spPr/>
    </dgm:pt>
    <dgm:pt modelId="{C4B6DFD7-E551-4727-B052-798EDF25D822}" type="pres">
      <dgm:prSet presAssocID="{FC8972FF-3A43-47DC-9875-184E136B94EE}" presName="node" presStyleLbl="node1" presStyleIdx="0" presStyleCnt="6">
        <dgm:presLayoutVars>
          <dgm:bulletEnabled val="1"/>
        </dgm:presLayoutVars>
      </dgm:prSet>
      <dgm:spPr/>
    </dgm:pt>
    <dgm:pt modelId="{C952BA03-FF58-4468-88A6-5E334207C2A2}" type="pres">
      <dgm:prSet presAssocID="{BC43EAB5-2804-45CB-8B56-9A8A51E08DF3}" presName="sibTrans" presStyleLbl="sibTrans2D1" presStyleIdx="0" presStyleCnt="5"/>
      <dgm:spPr/>
    </dgm:pt>
    <dgm:pt modelId="{2186FB7E-8FB4-4EEB-91CE-C0678ACAAF67}" type="pres">
      <dgm:prSet presAssocID="{BC43EAB5-2804-45CB-8B56-9A8A51E08DF3}" presName="connectorText" presStyleLbl="sibTrans2D1" presStyleIdx="0" presStyleCnt="5"/>
      <dgm:spPr/>
    </dgm:pt>
    <dgm:pt modelId="{58591CA0-2724-437A-90DF-7D7A0BD63E92}" type="pres">
      <dgm:prSet presAssocID="{A3DDF184-3F23-4273-9933-4EA807EC222D}" presName="node" presStyleLbl="node1" presStyleIdx="1" presStyleCnt="6">
        <dgm:presLayoutVars>
          <dgm:bulletEnabled val="1"/>
        </dgm:presLayoutVars>
      </dgm:prSet>
      <dgm:spPr/>
    </dgm:pt>
    <dgm:pt modelId="{1A162BBA-F9B6-4B0B-9361-5F0D0E22EBD9}" type="pres">
      <dgm:prSet presAssocID="{2341C84B-6BB9-44B2-894D-08FB21C932A7}" presName="sibTrans" presStyleLbl="sibTrans2D1" presStyleIdx="1" presStyleCnt="5"/>
      <dgm:spPr/>
    </dgm:pt>
    <dgm:pt modelId="{9D6AD89A-6071-4A2F-9869-2677F060267F}" type="pres">
      <dgm:prSet presAssocID="{2341C84B-6BB9-44B2-894D-08FB21C932A7}" presName="connectorText" presStyleLbl="sibTrans2D1" presStyleIdx="1" presStyleCnt="5"/>
      <dgm:spPr/>
    </dgm:pt>
    <dgm:pt modelId="{B08B6C71-ABF1-4C53-B4AE-649E05E42F6C}" type="pres">
      <dgm:prSet presAssocID="{DCCC4D0C-3082-45EC-A502-C301F5516678}" presName="node" presStyleLbl="node1" presStyleIdx="2" presStyleCnt="6">
        <dgm:presLayoutVars>
          <dgm:bulletEnabled val="1"/>
        </dgm:presLayoutVars>
      </dgm:prSet>
      <dgm:spPr/>
    </dgm:pt>
    <dgm:pt modelId="{3C0A851A-1227-464D-A27B-0C9D4EB910A3}" type="pres">
      <dgm:prSet presAssocID="{C1E4B8DD-FED2-432A-976B-61AC2C443558}" presName="sibTrans" presStyleLbl="sibTrans2D1" presStyleIdx="2" presStyleCnt="5"/>
      <dgm:spPr/>
    </dgm:pt>
    <dgm:pt modelId="{86944499-A218-4CA0-AF8C-888E1EC36954}" type="pres">
      <dgm:prSet presAssocID="{C1E4B8DD-FED2-432A-976B-61AC2C443558}" presName="connectorText" presStyleLbl="sibTrans2D1" presStyleIdx="2" presStyleCnt="5"/>
      <dgm:spPr/>
    </dgm:pt>
    <dgm:pt modelId="{BD6E39B8-7669-41DD-B547-096A9C539F8A}" type="pres">
      <dgm:prSet presAssocID="{B7C0E7CB-2069-4C7D-B60A-0F152A72EB36}" presName="node" presStyleLbl="node1" presStyleIdx="3" presStyleCnt="6">
        <dgm:presLayoutVars>
          <dgm:bulletEnabled val="1"/>
        </dgm:presLayoutVars>
      </dgm:prSet>
      <dgm:spPr/>
    </dgm:pt>
    <dgm:pt modelId="{61B83029-3ED4-4FB7-9BE0-819A4E06FB91}" type="pres">
      <dgm:prSet presAssocID="{B61E4C8E-FB03-41E0-85DF-11DAC590AED4}" presName="sibTrans" presStyleLbl="sibTrans2D1" presStyleIdx="3" presStyleCnt="5"/>
      <dgm:spPr/>
    </dgm:pt>
    <dgm:pt modelId="{185B1183-CE95-474F-B1DC-D769136D510E}" type="pres">
      <dgm:prSet presAssocID="{B61E4C8E-FB03-41E0-85DF-11DAC590AED4}" presName="connectorText" presStyleLbl="sibTrans2D1" presStyleIdx="3" presStyleCnt="5"/>
      <dgm:spPr/>
    </dgm:pt>
    <dgm:pt modelId="{B729B4C7-78A9-4AB5-84C7-D9986C36E1D9}" type="pres">
      <dgm:prSet presAssocID="{F6429136-8C61-4441-8896-DB675226D929}" presName="node" presStyleLbl="node1" presStyleIdx="4" presStyleCnt="6">
        <dgm:presLayoutVars>
          <dgm:bulletEnabled val="1"/>
        </dgm:presLayoutVars>
      </dgm:prSet>
      <dgm:spPr/>
    </dgm:pt>
    <dgm:pt modelId="{D6234793-DBF6-431F-8075-6E21E6F8A219}" type="pres">
      <dgm:prSet presAssocID="{C5E380E7-E673-4C6E-9BAE-00BB4C154424}" presName="sibTrans" presStyleLbl="sibTrans2D1" presStyleIdx="4" presStyleCnt="5"/>
      <dgm:spPr/>
    </dgm:pt>
    <dgm:pt modelId="{1E31572C-95B6-48DB-A140-795149BB455E}" type="pres">
      <dgm:prSet presAssocID="{C5E380E7-E673-4C6E-9BAE-00BB4C154424}" presName="connectorText" presStyleLbl="sibTrans2D1" presStyleIdx="4" presStyleCnt="5"/>
      <dgm:spPr/>
    </dgm:pt>
    <dgm:pt modelId="{D45B9113-43C2-40FE-9BAA-D769364CA4AB}" type="pres">
      <dgm:prSet presAssocID="{925A74B9-A291-4587-B496-DDCE12D13485}" presName="node" presStyleLbl="node1" presStyleIdx="5" presStyleCnt="6">
        <dgm:presLayoutVars>
          <dgm:bulletEnabled val="1"/>
        </dgm:presLayoutVars>
      </dgm:prSet>
      <dgm:spPr/>
    </dgm:pt>
  </dgm:ptLst>
  <dgm:cxnLst>
    <dgm:cxn modelId="{23E0FD08-8FAF-4CE4-AE2B-7B3E1D5476F8}" type="presOf" srcId="{C1E4B8DD-FED2-432A-976B-61AC2C443558}" destId="{86944499-A218-4CA0-AF8C-888E1EC36954}" srcOrd="1" destOrd="0" presId="urn:microsoft.com/office/officeart/2005/8/layout/process5"/>
    <dgm:cxn modelId="{81206509-57ED-4A92-B980-98DAB26F8698}" srcId="{2416BCCC-53D9-451C-A6DF-D791B18619FA}" destId="{DCCC4D0C-3082-45EC-A502-C301F5516678}" srcOrd="2" destOrd="0" parTransId="{6655547C-3ADE-4AEB-9F12-5EADA9023AB1}" sibTransId="{C1E4B8DD-FED2-432A-976B-61AC2C443558}"/>
    <dgm:cxn modelId="{DE3E050C-206E-4AC9-85D9-1773270D4AC5}" type="presOf" srcId="{B7C0E7CB-2069-4C7D-B60A-0F152A72EB36}" destId="{BD6E39B8-7669-41DD-B547-096A9C539F8A}" srcOrd="0" destOrd="0" presId="urn:microsoft.com/office/officeart/2005/8/layout/process5"/>
    <dgm:cxn modelId="{3FBDA30E-E5E7-4B4C-B6FB-F7C0C8B4AFF3}" type="presOf" srcId="{B61E4C8E-FB03-41E0-85DF-11DAC590AED4}" destId="{185B1183-CE95-474F-B1DC-D769136D510E}" srcOrd="1" destOrd="0" presId="urn:microsoft.com/office/officeart/2005/8/layout/process5"/>
    <dgm:cxn modelId="{7E4C7915-A824-4660-A257-D7AF6BA8A435}" srcId="{2416BCCC-53D9-451C-A6DF-D791B18619FA}" destId="{FC8972FF-3A43-47DC-9875-184E136B94EE}" srcOrd="0" destOrd="0" parTransId="{96A5B232-BA8A-4FFF-AE3D-5EC689B31129}" sibTransId="{BC43EAB5-2804-45CB-8B56-9A8A51E08DF3}"/>
    <dgm:cxn modelId="{08DFDA5D-937D-44A3-890E-FA6CC53BD600}" srcId="{2416BCCC-53D9-451C-A6DF-D791B18619FA}" destId="{F6429136-8C61-4441-8896-DB675226D929}" srcOrd="4" destOrd="0" parTransId="{39F5B8CE-9D14-4642-AE60-9ABD97AC3F31}" sibTransId="{C5E380E7-E673-4C6E-9BAE-00BB4C154424}"/>
    <dgm:cxn modelId="{8F819A5E-321A-4844-A5F3-77979C2B2BA0}" type="presOf" srcId="{C1E4B8DD-FED2-432A-976B-61AC2C443558}" destId="{3C0A851A-1227-464D-A27B-0C9D4EB910A3}" srcOrd="0" destOrd="0" presId="urn:microsoft.com/office/officeart/2005/8/layout/process5"/>
    <dgm:cxn modelId="{8D36CF5E-3157-4768-B5D3-6763AF05487E}" type="presOf" srcId="{DCCC4D0C-3082-45EC-A502-C301F5516678}" destId="{B08B6C71-ABF1-4C53-B4AE-649E05E42F6C}" srcOrd="0" destOrd="0" presId="urn:microsoft.com/office/officeart/2005/8/layout/process5"/>
    <dgm:cxn modelId="{2A0EC044-34A1-460B-871A-0F90C2A14B6A}" type="presOf" srcId="{BC43EAB5-2804-45CB-8B56-9A8A51E08DF3}" destId="{2186FB7E-8FB4-4EEB-91CE-C0678ACAAF67}" srcOrd="1" destOrd="0" presId="urn:microsoft.com/office/officeart/2005/8/layout/process5"/>
    <dgm:cxn modelId="{E0C5526E-2EBC-4008-ABD9-6FD6DDD19239}" type="presOf" srcId="{C5E380E7-E673-4C6E-9BAE-00BB4C154424}" destId="{1E31572C-95B6-48DB-A140-795149BB455E}" srcOrd="1" destOrd="0" presId="urn:microsoft.com/office/officeart/2005/8/layout/process5"/>
    <dgm:cxn modelId="{ED30ED72-A0A8-4BA2-8EC7-5EEBCD66A2EC}" srcId="{2416BCCC-53D9-451C-A6DF-D791B18619FA}" destId="{A3DDF184-3F23-4273-9933-4EA807EC222D}" srcOrd="1" destOrd="0" parTransId="{E10BE8D7-1471-4818-B7F6-217F97B9C745}" sibTransId="{2341C84B-6BB9-44B2-894D-08FB21C932A7}"/>
    <dgm:cxn modelId="{9D78B977-D424-4EE3-B8C9-156F892EE060}" type="presOf" srcId="{C5E380E7-E673-4C6E-9BAE-00BB4C154424}" destId="{D6234793-DBF6-431F-8075-6E21E6F8A219}" srcOrd="0" destOrd="0" presId="urn:microsoft.com/office/officeart/2005/8/layout/process5"/>
    <dgm:cxn modelId="{DF6F1E80-A7F4-414F-9BA1-FFE73921F0ED}" type="presOf" srcId="{2341C84B-6BB9-44B2-894D-08FB21C932A7}" destId="{1A162BBA-F9B6-4B0B-9361-5F0D0E22EBD9}" srcOrd="0" destOrd="0" presId="urn:microsoft.com/office/officeart/2005/8/layout/process5"/>
    <dgm:cxn modelId="{921B7292-68AE-4B27-B22B-5AAA56E486EA}" type="presOf" srcId="{925A74B9-A291-4587-B496-DDCE12D13485}" destId="{D45B9113-43C2-40FE-9BAA-D769364CA4AB}" srcOrd="0" destOrd="0" presId="urn:microsoft.com/office/officeart/2005/8/layout/process5"/>
    <dgm:cxn modelId="{1C458FA6-53D0-434A-8811-4F8AD139B0EE}" type="presOf" srcId="{A3DDF184-3F23-4273-9933-4EA807EC222D}" destId="{58591CA0-2724-437A-90DF-7D7A0BD63E92}" srcOrd="0" destOrd="0" presId="urn:microsoft.com/office/officeart/2005/8/layout/process5"/>
    <dgm:cxn modelId="{872F5CBB-D244-4E0A-A2BE-749C254A29A8}" type="presOf" srcId="{BC43EAB5-2804-45CB-8B56-9A8A51E08DF3}" destId="{C952BA03-FF58-4468-88A6-5E334207C2A2}" srcOrd="0" destOrd="0" presId="urn:microsoft.com/office/officeart/2005/8/layout/process5"/>
    <dgm:cxn modelId="{923B88BB-7502-4BDA-8DE0-FF65C6791D6A}" type="presOf" srcId="{2416BCCC-53D9-451C-A6DF-D791B18619FA}" destId="{7567271E-4DA6-426E-831F-F4A49ED594F9}" srcOrd="0" destOrd="0" presId="urn:microsoft.com/office/officeart/2005/8/layout/process5"/>
    <dgm:cxn modelId="{88612EBD-E6C9-4F64-8876-192AD6471A99}" srcId="{2416BCCC-53D9-451C-A6DF-D791B18619FA}" destId="{925A74B9-A291-4587-B496-DDCE12D13485}" srcOrd="5" destOrd="0" parTransId="{3D33373A-3CD5-44DD-9C94-433DC7EBA281}" sibTransId="{D68ABC98-B230-454A-8F66-1C49BA9471D8}"/>
    <dgm:cxn modelId="{55C2B2BF-6C66-41E7-862A-2FFB93D58DAD}" type="presOf" srcId="{FC8972FF-3A43-47DC-9875-184E136B94EE}" destId="{C4B6DFD7-E551-4727-B052-798EDF25D822}" srcOrd="0" destOrd="0" presId="urn:microsoft.com/office/officeart/2005/8/layout/process5"/>
    <dgm:cxn modelId="{9C7A04C1-183D-4803-AEF9-9DE847EE3554}" type="presOf" srcId="{B61E4C8E-FB03-41E0-85DF-11DAC590AED4}" destId="{61B83029-3ED4-4FB7-9BE0-819A4E06FB91}" srcOrd="0" destOrd="0" presId="urn:microsoft.com/office/officeart/2005/8/layout/process5"/>
    <dgm:cxn modelId="{7D2A6ED6-57EF-41A4-ABE0-39A1DA546710}" srcId="{2416BCCC-53D9-451C-A6DF-D791B18619FA}" destId="{B7C0E7CB-2069-4C7D-B60A-0F152A72EB36}" srcOrd="3" destOrd="0" parTransId="{3D4D8AD2-0DB4-464A-8A89-1C22EA7769D1}" sibTransId="{B61E4C8E-FB03-41E0-85DF-11DAC590AED4}"/>
    <dgm:cxn modelId="{D9106BF1-21A6-486E-A640-87DE32E37671}" type="presOf" srcId="{2341C84B-6BB9-44B2-894D-08FB21C932A7}" destId="{9D6AD89A-6071-4A2F-9869-2677F060267F}" srcOrd="1" destOrd="0" presId="urn:microsoft.com/office/officeart/2005/8/layout/process5"/>
    <dgm:cxn modelId="{B2E1F4F4-FF64-44B3-A357-E8ACB9B904B5}" type="presOf" srcId="{F6429136-8C61-4441-8896-DB675226D929}" destId="{B729B4C7-78A9-4AB5-84C7-D9986C36E1D9}" srcOrd="0" destOrd="0" presId="urn:microsoft.com/office/officeart/2005/8/layout/process5"/>
    <dgm:cxn modelId="{40F4FAEF-F126-4AF2-AB6C-31DC18104517}" type="presParOf" srcId="{7567271E-4DA6-426E-831F-F4A49ED594F9}" destId="{C4B6DFD7-E551-4727-B052-798EDF25D822}" srcOrd="0" destOrd="0" presId="urn:microsoft.com/office/officeart/2005/8/layout/process5"/>
    <dgm:cxn modelId="{BCD482D0-EED4-4A2D-9E2C-A9EA06687D15}" type="presParOf" srcId="{7567271E-4DA6-426E-831F-F4A49ED594F9}" destId="{C952BA03-FF58-4468-88A6-5E334207C2A2}" srcOrd="1" destOrd="0" presId="urn:microsoft.com/office/officeart/2005/8/layout/process5"/>
    <dgm:cxn modelId="{2460B0AE-6660-493C-BE66-7E8F6EBF70ED}" type="presParOf" srcId="{C952BA03-FF58-4468-88A6-5E334207C2A2}" destId="{2186FB7E-8FB4-4EEB-91CE-C0678ACAAF67}" srcOrd="0" destOrd="0" presId="urn:microsoft.com/office/officeart/2005/8/layout/process5"/>
    <dgm:cxn modelId="{19E6B2F2-88DF-4691-94DB-064629EA1847}" type="presParOf" srcId="{7567271E-4DA6-426E-831F-F4A49ED594F9}" destId="{58591CA0-2724-437A-90DF-7D7A0BD63E92}" srcOrd="2" destOrd="0" presId="urn:microsoft.com/office/officeart/2005/8/layout/process5"/>
    <dgm:cxn modelId="{5FF84EA0-C4C6-47E8-867D-0CB1FBC47E94}" type="presParOf" srcId="{7567271E-4DA6-426E-831F-F4A49ED594F9}" destId="{1A162BBA-F9B6-4B0B-9361-5F0D0E22EBD9}" srcOrd="3" destOrd="0" presId="urn:microsoft.com/office/officeart/2005/8/layout/process5"/>
    <dgm:cxn modelId="{93CF82BA-93A2-49FB-ACBD-397C34913C2E}" type="presParOf" srcId="{1A162BBA-F9B6-4B0B-9361-5F0D0E22EBD9}" destId="{9D6AD89A-6071-4A2F-9869-2677F060267F}" srcOrd="0" destOrd="0" presId="urn:microsoft.com/office/officeart/2005/8/layout/process5"/>
    <dgm:cxn modelId="{19A04C26-EF7A-4145-B3E5-1618CC0D96F8}" type="presParOf" srcId="{7567271E-4DA6-426E-831F-F4A49ED594F9}" destId="{B08B6C71-ABF1-4C53-B4AE-649E05E42F6C}" srcOrd="4" destOrd="0" presId="urn:microsoft.com/office/officeart/2005/8/layout/process5"/>
    <dgm:cxn modelId="{84005868-8B6D-40CB-AA96-A68FE83F5157}" type="presParOf" srcId="{7567271E-4DA6-426E-831F-F4A49ED594F9}" destId="{3C0A851A-1227-464D-A27B-0C9D4EB910A3}" srcOrd="5" destOrd="0" presId="urn:microsoft.com/office/officeart/2005/8/layout/process5"/>
    <dgm:cxn modelId="{3C867100-E106-4AA2-9C3C-E788E9CC70AF}" type="presParOf" srcId="{3C0A851A-1227-464D-A27B-0C9D4EB910A3}" destId="{86944499-A218-4CA0-AF8C-888E1EC36954}" srcOrd="0" destOrd="0" presId="urn:microsoft.com/office/officeart/2005/8/layout/process5"/>
    <dgm:cxn modelId="{E6DFCE1B-CFB5-466C-9FCA-21B741D6E13D}" type="presParOf" srcId="{7567271E-4DA6-426E-831F-F4A49ED594F9}" destId="{BD6E39B8-7669-41DD-B547-096A9C539F8A}" srcOrd="6" destOrd="0" presId="urn:microsoft.com/office/officeart/2005/8/layout/process5"/>
    <dgm:cxn modelId="{E42C9717-CFE3-460A-9797-C948A8054519}" type="presParOf" srcId="{7567271E-4DA6-426E-831F-F4A49ED594F9}" destId="{61B83029-3ED4-4FB7-9BE0-819A4E06FB91}" srcOrd="7" destOrd="0" presId="urn:microsoft.com/office/officeart/2005/8/layout/process5"/>
    <dgm:cxn modelId="{1A740C87-214B-48E2-9F50-8079E504B1D6}" type="presParOf" srcId="{61B83029-3ED4-4FB7-9BE0-819A4E06FB91}" destId="{185B1183-CE95-474F-B1DC-D769136D510E}" srcOrd="0" destOrd="0" presId="urn:microsoft.com/office/officeart/2005/8/layout/process5"/>
    <dgm:cxn modelId="{13DD42C0-6582-4D17-9581-DC92E3AEF87F}" type="presParOf" srcId="{7567271E-4DA6-426E-831F-F4A49ED594F9}" destId="{B729B4C7-78A9-4AB5-84C7-D9986C36E1D9}" srcOrd="8" destOrd="0" presId="urn:microsoft.com/office/officeart/2005/8/layout/process5"/>
    <dgm:cxn modelId="{9398ED38-CFB7-42E8-AD2E-4D2A6455467E}" type="presParOf" srcId="{7567271E-4DA6-426E-831F-F4A49ED594F9}" destId="{D6234793-DBF6-431F-8075-6E21E6F8A219}" srcOrd="9" destOrd="0" presId="urn:microsoft.com/office/officeart/2005/8/layout/process5"/>
    <dgm:cxn modelId="{C055BFBA-F565-4B43-83AE-4459BCF26BC0}" type="presParOf" srcId="{D6234793-DBF6-431F-8075-6E21E6F8A219}" destId="{1E31572C-95B6-48DB-A140-795149BB455E}" srcOrd="0" destOrd="0" presId="urn:microsoft.com/office/officeart/2005/8/layout/process5"/>
    <dgm:cxn modelId="{8AB82D16-858A-40C5-9F7E-BD04FDAC9CD0}" type="presParOf" srcId="{7567271E-4DA6-426E-831F-F4A49ED594F9}" destId="{D45B9113-43C2-40FE-9BAA-D769364CA4AB}" srcOrd="10" destOrd="0" presId="urn:microsoft.com/office/officeart/2005/8/layout/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B6DFD7-E551-4727-B052-798EDF25D822}">
      <dsp:nvSpPr>
        <dsp:cNvPr id="0" name=""/>
        <dsp:cNvSpPr/>
      </dsp:nvSpPr>
      <dsp:spPr>
        <a:xfrm>
          <a:off x="8858" y="1082294"/>
          <a:ext cx="2647632" cy="15885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mj-lt"/>
            <a:buNone/>
          </a:pPr>
          <a:r>
            <a:rPr lang="en-GB" sz="1800" kern="1200" dirty="0"/>
            <a:t>Special schools to provide autumn pupil data</a:t>
          </a:r>
        </a:p>
      </dsp:txBody>
      <dsp:txXfrm>
        <a:off x="55386" y="1128822"/>
        <a:ext cx="2554576" cy="1495523"/>
      </dsp:txXfrm>
    </dsp:sp>
    <dsp:sp modelId="{C952BA03-FF58-4468-88A6-5E334207C2A2}">
      <dsp:nvSpPr>
        <dsp:cNvPr id="0" name=""/>
        <dsp:cNvSpPr/>
      </dsp:nvSpPr>
      <dsp:spPr>
        <a:xfrm>
          <a:off x="2889482" y="1548277"/>
          <a:ext cx="561298" cy="65661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GB" sz="1500" kern="1200"/>
        </a:p>
      </dsp:txBody>
      <dsp:txXfrm>
        <a:off x="2889482" y="1679599"/>
        <a:ext cx="392909" cy="393968"/>
      </dsp:txXfrm>
    </dsp:sp>
    <dsp:sp modelId="{58591CA0-2724-437A-90DF-7D7A0BD63E92}">
      <dsp:nvSpPr>
        <dsp:cNvPr id="0" name=""/>
        <dsp:cNvSpPr/>
      </dsp:nvSpPr>
      <dsp:spPr>
        <a:xfrm>
          <a:off x="3715543" y="1082294"/>
          <a:ext cx="2647632" cy="15885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mj-lt"/>
            <a:buNone/>
          </a:pPr>
          <a:r>
            <a:rPr lang="en-GB" sz="1800" kern="1200" dirty="0"/>
            <a:t>HCC to produce top-up statement</a:t>
          </a:r>
        </a:p>
      </dsp:txBody>
      <dsp:txXfrm>
        <a:off x="3762071" y="1128822"/>
        <a:ext cx="2554576" cy="1495523"/>
      </dsp:txXfrm>
    </dsp:sp>
    <dsp:sp modelId="{1A162BBA-F9B6-4B0B-9361-5F0D0E22EBD9}">
      <dsp:nvSpPr>
        <dsp:cNvPr id="0" name=""/>
        <dsp:cNvSpPr/>
      </dsp:nvSpPr>
      <dsp:spPr>
        <a:xfrm>
          <a:off x="6596167" y="1548277"/>
          <a:ext cx="561298" cy="65661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GB" sz="1500" kern="1200"/>
        </a:p>
      </dsp:txBody>
      <dsp:txXfrm>
        <a:off x="6596167" y="1679599"/>
        <a:ext cx="392909" cy="393968"/>
      </dsp:txXfrm>
    </dsp:sp>
    <dsp:sp modelId="{B08B6C71-ABF1-4C53-B4AE-649E05E42F6C}">
      <dsp:nvSpPr>
        <dsp:cNvPr id="0" name=""/>
        <dsp:cNvSpPr/>
      </dsp:nvSpPr>
      <dsp:spPr>
        <a:xfrm>
          <a:off x="7422229" y="1082294"/>
          <a:ext cx="2647632" cy="15885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mj-lt"/>
            <a:buNone/>
          </a:pPr>
          <a:r>
            <a:rPr lang="en-GB" sz="1800" kern="1200" dirty="0"/>
            <a:t>Schools to feedback on individual top-up statements</a:t>
          </a:r>
        </a:p>
      </dsp:txBody>
      <dsp:txXfrm>
        <a:off x="7468757" y="1128822"/>
        <a:ext cx="2554576" cy="1495523"/>
      </dsp:txXfrm>
    </dsp:sp>
    <dsp:sp modelId="{3C0A851A-1227-464D-A27B-0C9D4EB910A3}">
      <dsp:nvSpPr>
        <dsp:cNvPr id="0" name=""/>
        <dsp:cNvSpPr/>
      </dsp:nvSpPr>
      <dsp:spPr>
        <a:xfrm rot="5400000">
          <a:off x="8465396" y="2856207"/>
          <a:ext cx="561298" cy="65661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GB" sz="1500" kern="1200"/>
        </a:p>
      </dsp:txBody>
      <dsp:txXfrm rot="-5400000">
        <a:off x="8549062" y="2903864"/>
        <a:ext cx="393968" cy="392909"/>
      </dsp:txXfrm>
    </dsp:sp>
    <dsp:sp modelId="{BD6E39B8-7669-41DD-B547-096A9C539F8A}">
      <dsp:nvSpPr>
        <dsp:cNvPr id="0" name=""/>
        <dsp:cNvSpPr/>
      </dsp:nvSpPr>
      <dsp:spPr>
        <a:xfrm>
          <a:off x="7422229" y="3729926"/>
          <a:ext cx="2647632" cy="15885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mj-lt"/>
            <a:buNone/>
          </a:pPr>
          <a:r>
            <a:rPr lang="en-GB" sz="1800" kern="1200" dirty="0"/>
            <a:t>Budget shares to be released</a:t>
          </a:r>
        </a:p>
      </dsp:txBody>
      <dsp:txXfrm>
        <a:off x="7468757" y="3776454"/>
        <a:ext cx="2554576" cy="1495523"/>
      </dsp:txXfrm>
    </dsp:sp>
    <dsp:sp modelId="{61B83029-3ED4-4FB7-9BE0-819A4E06FB91}">
      <dsp:nvSpPr>
        <dsp:cNvPr id="0" name=""/>
        <dsp:cNvSpPr/>
      </dsp:nvSpPr>
      <dsp:spPr>
        <a:xfrm rot="10800000">
          <a:off x="6627939" y="4195909"/>
          <a:ext cx="561298" cy="65661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GB" sz="1500" kern="1200"/>
        </a:p>
      </dsp:txBody>
      <dsp:txXfrm rot="10800000">
        <a:off x="6796328" y="4327231"/>
        <a:ext cx="392909" cy="393968"/>
      </dsp:txXfrm>
    </dsp:sp>
    <dsp:sp modelId="{B729B4C7-78A9-4AB5-84C7-D9986C36E1D9}">
      <dsp:nvSpPr>
        <dsp:cNvPr id="0" name=""/>
        <dsp:cNvSpPr/>
      </dsp:nvSpPr>
      <dsp:spPr>
        <a:xfrm>
          <a:off x="3715543" y="3729926"/>
          <a:ext cx="2647632" cy="15885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mj-lt"/>
            <a:buNone/>
          </a:pPr>
          <a:r>
            <a:rPr lang="en-GB" sz="1800" kern="1200" dirty="0"/>
            <a:t>SEN Service to review at whole school level to identified pupils who may be under/over-funded.</a:t>
          </a:r>
          <a:br>
            <a:rPr lang="en-GB" sz="1800" kern="1200" dirty="0"/>
          </a:br>
          <a:r>
            <a:rPr lang="en-GB" sz="1800" b="1" kern="1200" dirty="0"/>
            <a:t>April 2024 and June 2024</a:t>
          </a:r>
        </a:p>
      </dsp:txBody>
      <dsp:txXfrm>
        <a:off x="3762071" y="3776454"/>
        <a:ext cx="2554576" cy="1495523"/>
      </dsp:txXfrm>
    </dsp:sp>
    <dsp:sp modelId="{D6234793-DBF6-431F-8075-6E21E6F8A219}">
      <dsp:nvSpPr>
        <dsp:cNvPr id="0" name=""/>
        <dsp:cNvSpPr/>
      </dsp:nvSpPr>
      <dsp:spPr>
        <a:xfrm rot="10800000">
          <a:off x="2921253" y="4195909"/>
          <a:ext cx="561298" cy="65661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GB" sz="1500" kern="1200"/>
        </a:p>
      </dsp:txBody>
      <dsp:txXfrm rot="10800000">
        <a:off x="3089642" y="4327231"/>
        <a:ext cx="392909" cy="393968"/>
      </dsp:txXfrm>
    </dsp:sp>
    <dsp:sp modelId="{D45B9113-43C2-40FE-9BAA-D769364CA4AB}">
      <dsp:nvSpPr>
        <dsp:cNvPr id="0" name=""/>
        <dsp:cNvSpPr/>
      </dsp:nvSpPr>
      <dsp:spPr>
        <a:xfrm>
          <a:off x="8858" y="3729926"/>
          <a:ext cx="2647632" cy="15885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mj-lt"/>
            <a:buNone/>
          </a:pPr>
          <a:r>
            <a:rPr lang="en-GB" sz="1800" kern="1200" dirty="0"/>
            <a:t>HCC consider adjusting funding where appropriate </a:t>
          </a:r>
        </a:p>
      </dsp:txBody>
      <dsp:txXfrm>
        <a:off x="55386" y="3776454"/>
        <a:ext cx="2554576" cy="1495523"/>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68F307-395B-43CA-8F52-E31F5AE43960}" type="datetimeFigureOut">
              <a:rPr lang="en-GB" smtClean="0"/>
              <a:t>05/12/2023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F31708-7A10-4181-BECA-78FB30B2A248}" type="slidenum">
              <a:rPr lang="en-GB" smtClean="0"/>
              <a:t>‹#›</a:t>
            </a:fld>
            <a:endParaRPr lang="en-GB"/>
          </a:p>
        </p:txBody>
      </p:sp>
    </p:spTree>
    <p:extLst>
      <p:ext uri="{BB962C8B-B14F-4D97-AF65-F5344CB8AC3E}">
        <p14:creationId xmlns:p14="http://schemas.microsoft.com/office/powerpoint/2010/main" val="1717099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To understand the proposal, it will be helpful to understand how an EHCP is funded:</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funding attached to an EHCP comes from 3 places. As the diagram shows, the first 2 elements come from the school directly from a combination of funding schools will get for each pupil that attends the school and funding from a what is known as a SEN notional budget. Where a young person has an EHCP, the school is expected to fund the first £6k form that notional SEN budget.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additional funding on top of this amount, is known as ‘top-up funding’. This top-up funding is paid to the school from the County Council.</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 It is only the way in which this top-up funding is paid to the school that is affected by this proposal.</a:t>
            </a:r>
          </a:p>
          <a:p>
            <a:endParaRPr lang="en-GB" altLang="en-US"/>
          </a:p>
          <a:p>
            <a:endParaRPr lang="en-GB" altLang="en-US"/>
          </a:p>
          <a:p>
            <a:endParaRPr lang="en-GB" altLang="en-US"/>
          </a:p>
          <a:p>
            <a:endParaRPr lang="en-GB" altLang="en-US"/>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5506" indent="-290579" eaLnBrk="0" hangingPunct="0">
              <a:spcBef>
                <a:spcPct val="30000"/>
              </a:spcBef>
              <a:defRPr sz="1200">
                <a:solidFill>
                  <a:schemeClr val="tx1"/>
                </a:solidFill>
                <a:latin typeface="Calibri" pitchFamily="34" charset="0"/>
              </a:defRPr>
            </a:lvl2pPr>
            <a:lvl3pPr marL="1162317" indent="-232463" eaLnBrk="0" hangingPunct="0">
              <a:spcBef>
                <a:spcPct val="30000"/>
              </a:spcBef>
              <a:defRPr sz="1200">
                <a:solidFill>
                  <a:schemeClr val="tx1"/>
                </a:solidFill>
                <a:latin typeface="Calibri" pitchFamily="34" charset="0"/>
              </a:defRPr>
            </a:lvl3pPr>
            <a:lvl4pPr marL="1627243" indent="-232463" eaLnBrk="0" hangingPunct="0">
              <a:spcBef>
                <a:spcPct val="30000"/>
              </a:spcBef>
              <a:defRPr sz="1200">
                <a:solidFill>
                  <a:schemeClr val="tx1"/>
                </a:solidFill>
                <a:latin typeface="Calibri" pitchFamily="34" charset="0"/>
              </a:defRPr>
            </a:lvl4pPr>
            <a:lvl5pPr marL="2092170" indent="-232463" eaLnBrk="0" hangingPunct="0">
              <a:spcBef>
                <a:spcPct val="30000"/>
              </a:spcBef>
              <a:defRPr sz="1200">
                <a:solidFill>
                  <a:schemeClr val="tx1"/>
                </a:solidFill>
                <a:latin typeface="Calibri" pitchFamily="34" charset="0"/>
              </a:defRPr>
            </a:lvl5pPr>
            <a:lvl6pPr marL="2557097" indent="-232463" eaLnBrk="0" fontAlgn="base" hangingPunct="0">
              <a:spcBef>
                <a:spcPct val="30000"/>
              </a:spcBef>
              <a:spcAft>
                <a:spcPct val="0"/>
              </a:spcAft>
              <a:defRPr sz="1200">
                <a:solidFill>
                  <a:schemeClr val="tx1"/>
                </a:solidFill>
                <a:latin typeface="Calibri" pitchFamily="34" charset="0"/>
              </a:defRPr>
            </a:lvl6pPr>
            <a:lvl7pPr marL="3022023" indent="-232463" eaLnBrk="0" fontAlgn="base" hangingPunct="0">
              <a:spcBef>
                <a:spcPct val="30000"/>
              </a:spcBef>
              <a:spcAft>
                <a:spcPct val="0"/>
              </a:spcAft>
              <a:defRPr sz="1200">
                <a:solidFill>
                  <a:schemeClr val="tx1"/>
                </a:solidFill>
                <a:latin typeface="Calibri" pitchFamily="34" charset="0"/>
              </a:defRPr>
            </a:lvl7pPr>
            <a:lvl8pPr marL="3486950" indent="-232463" eaLnBrk="0" fontAlgn="base" hangingPunct="0">
              <a:spcBef>
                <a:spcPct val="30000"/>
              </a:spcBef>
              <a:spcAft>
                <a:spcPct val="0"/>
              </a:spcAft>
              <a:defRPr sz="1200">
                <a:solidFill>
                  <a:schemeClr val="tx1"/>
                </a:solidFill>
                <a:latin typeface="Calibri" pitchFamily="34" charset="0"/>
              </a:defRPr>
            </a:lvl8pPr>
            <a:lvl9pPr marL="3951877" indent="-232463" eaLnBrk="0" fontAlgn="base" hangingPunct="0">
              <a:spcBef>
                <a:spcPct val="30000"/>
              </a:spcBef>
              <a:spcAft>
                <a:spcPct val="0"/>
              </a:spcAft>
              <a:defRPr sz="1200">
                <a:solidFill>
                  <a:schemeClr val="tx1"/>
                </a:solidFill>
                <a:latin typeface="Calibri"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91FC95B-EA6B-44EA-81C6-D6D11D1D1761}" type="slidenum">
              <a:rPr kumimoji="0" lang="en-GB" alt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GB" alt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5644650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To understand the proposal, it will be helpful to understand how an EHCP is funded:</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funding attached to an EHCP comes from 3 places. As the diagram shows, the first 2 elements come from the school directly from a combination of funding schools will get for each pupil that attends the school and funding from a what is known as a SEN notional budget. Where a young person has an EHCP, the school is expected to fund the first £6k form that notional SEN budget.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additional funding on top of this amount, is known as ‘top-up funding’. This top-up funding is paid to the school from the County Council.</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 It is only the way in which this top-up funding is paid to the school that is affected by this proposal.</a:t>
            </a:r>
          </a:p>
          <a:p>
            <a:endParaRPr lang="en-GB" altLang="en-US"/>
          </a:p>
          <a:p>
            <a:endParaRPr lang="en-GB" altLang="en-US"/>
          </a:p>
          <a:p>
            <a:endParaRPr lang="en-GB" altLang="en-US"/>
          </a:p>
          <a:p>
            <a:endParaRPr lang="en-GB" altLang="en-US"/>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5506" indent="-290579" eaLnBrk="0" hangingPunct="0">
              <a:spcBef>
                <a:spcPct val="30000"/>
              </a:spcBef>
              <a:defRPr sz="1200">
                <a:solidFill>
                  <a:schemeClr val="tx1"/>
                </a:solidFill>
                <a:latin typeface="Calibri" pitchFamily="34" charset="0"/>
              </a:defRPr>
            </a:lvl2pPr>
            <a:lvl3pPr marL="1162317" indent="-232463" eaLnBrk="0" hangingPunct="0">
              <a:spcBef>
                <a:spcPct val="30000"/>
              </a:spcBef>
              <a:defRPr sz="1200">
                <a:solidFill>
                  <a:schemeClr val="tx1"/>
                </a:solidFill>
                <a:latin typeface="Calibri" pitchFamily="34" charset="0"/>
              </a:defRPr>
            </a:lvl3pPr>
            <a:lvl4pPr marL="1627243" indent="-232463" eaLnBrk="0" hangingPunct="0">
              <a:spcBef>
                <a:spcPct val="30000"/>
              </a:spcBef>
              <a:defRPr sz="1200">
                <a:solidFill>
                  <a:schemeClr val="tx1"/>
                </a:solidFill>
                <a:latin typeface="Calibri" pitchFamily="34" charset="0"/>
              </a:defRPr>
            </a:lvl4pPr>
            <a:lvl5pPr marL="2092170" indent="-232463" eaLnBrk="0" hangingPunct="0">
              <a:spcBef>
                <a:spcPct val="30000"/>
              </a:spcBef>
              <a:defRPr sz="1200">
                <a:solidFill>
                  <a:schemeClr val="tx1"/>
                </a:solidFill>
                <a:latin typeface="Calibri" pitchFamily="34" charset="0"/>
              </a:defRPr>
            </a:lvl5pPr>
            <a:lvl6pPr marL="2557097" indent="-232463" eaLnBrk="0" fontAlgn="base" hangingPunct="0">
              <a:spcBef>
                <a:spcPct val="30000"/>
              </a:spcBef>
              <a:spcAft>
                <a:spcPct val="0"/>
              </a:spcAft>
              <a:defRPr sz="1200">
                <a:solidFill>
                  <a:schemeClr val="tx1"/>
                </a:solidFill>
                <a:latin typeface="Calibri" pitchFamily="34" charset="0"/>
              </a:defRPr>
            </a:lvl6pPr>
            <a:lvl7pPr marL="3022023" indent="-232463" eaLnBrk="0" fontAlgn="base" hangingPunct="0">
              <a:spcBef>
                <a:spcPct val="30000"/>
              </a:spcBef>
              <a:spcAft>
                <a:spcPct val="0"/>
              </a:spcAft>
              <a:defRPr sz="1200">
                <a:solidFill>
                  <a:schemeClr val="tx1"/>
                </a:solidFill>
                <a:latin typeface="Calibri" pitchFamily="34" charset="0"/>
              </a:defRPr>
            </a:lvl7pPr>
            <a:lvl8pPr marL="3486950" indent="-232463" eaLnBrk="0" fontAlgn="base" hangingPunct="0">
              <a:spcBef>
                <a:spcPct val="30000"/>
              </a:spcBef>
              <a:spcAft>
                <a:spcPct val="0"/>
              </a:spcAft>
              <a:defRPr sz="1200">
                <a:solidFill>
                  <a:schemeClr val="tx1"/>
                </a:solidFill>
                <a:latin typeface="Calibri" pitchFamily="34" charset="0"/>
              </a:defRPr>
            </a:lvl8pPr>
            <a:lvl9pPr marL="3951877" indent="-232463" eaLnBrk="0" fontAlgn="base" hangingPunct="0">
              <a:spcBef>
                <a:spcPct val="30000"/>
              </a:spcBef>
              <a:spcAft>
                <a:spcPct val="0"/>
              </a:spcAft>
              <a:defRPr sz="1200">
                <a:solidFill>
                  <a:schemeClr val="tx1"/>
                </a:solidFill>
                <a:latin typeface="Calibri"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91FC95B-EA6B-44EA-81C6-D6D11D1D1761}" type="slidenum">
              <a:rPr kumimoji="0" lang="en-GB" alt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GB" alt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7129025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To understand the proposal, it will be helpful to understand how an EHCP is funded:</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funding attached to an EHCP comes from 3 places. As the diagram shows, the first 2 elements come from the school directly from a combination of funding schools will get for each pupil that attends the school and funding from a what is known as a SEN notional budget. Where a young person has an EHCP, the school is expected to fund the first £6k form that notional SEN budget.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additional funding on top of this amount, is known as ‘top-up funding’. This top-up funding is paid to the school from the County Council.</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 It is only the way in which this top-up funding is paid to the school that is affected by this proposal.</a:t>
            </a:r>
          </a:p>
          <a:p>
            <a:endParaRPr lang="en-GB" altLang="en-US"/>
          </a:p>
          <a:p>
            <a:endParaRPr lang="en-GB" altLang="en-US"/>
          </a:p>
          <a:p>
            <a:endParaRPr lang="en-GB" altLang="en-US"/>
          </a:p>
          <a:p>
            <a:endParaRPr lang="en-GB" altLang="en-US"/>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5506" indent="-290579" eaLnBrk="0" hangingPunct="0">
              <a:spcBef>
                <a:spcPct val="30000"/>
              </a:spcBef>
              <a:defRPr sz="1200">
                <a:solidFill>
                  <a:schemeClr val="tx1"/>
                </a:solidFill>
                <a:latin typeface="Calibri" pitchFamily="34" charset="0"/>
              </a:defRPr>
            </a:lvl2pPr>
            <a:lvl3pPr marL="1162317" indent="-232463" eaLnBrk="0" hangingPunct="0">
              <a:spcBef>
                <a:spcPct val="30000"/>
              </a:spcBef>
              <a:defRPr sz="1200">
                <a:solidFill>
                  <a:schemeClr val="tx1"/>
                </a:solidFill>
                <a:latin typeface="Calibri" pitchFamily="34" charset="0"/>
              </a:defRPr>
            </a:lvl3pPr>
            <a:lvl4pPr marL="1627243" indent="-232463" eaLnBrk="0" hangingPunct="0">
              <a:spcBef>
                <a:spcPct val="30000"/>
              </a:spcBef>
              <a:defRPr sz="1200">
                <a:solidFill>
                  <a:schemeClr val="tx1"/>
                </a:solidFill>
                <a:latin typeface="Calibri" pitchFamily="34" charset="0"/>
              </a:defRPr>
            </a:lvl4pPr>
            <a:lvl5pPr marL="2092170" indent="-232463" eaLnBrk="0" hangingPunct="0">
              <a:spcBef>
                <a:spcPct val="30000"/>
              </a:spcBef>
              <a:defRPr sz="1200">
                <a:solidFill>
                  <a:schemeClr val="tx1"/>
                </a:solidFill>
                <a:latin typeface="Calibri" pitchFamily="34" charset="0"/>
              </a:defRPr>
            </a:lvl5pPr>
            <a:lvl6pPr marL="2557097" indent="-232463" eaLnBrk="0" fontAlgn="base" hangingPunct="0">
              <a:spcBef>
                <a:spcPct val="30000"/>
              </a:spcBef>
              <a:spcAft>
                <a:spcPct val="0"/>
              </a:spcAft>
              <a:defRPr sz="1200">
                <a:solidFill>
                  <a:schemeClr val="tx1"/>
                </a:solidFill>
                <a:latin typeface="Calibri" pitchFamily="34" charset="0"/>
              </a:defRPr>
            </a:lvl6pPr>
            <a:lvl7pPr marL="3022023" indent="-232463" eaLnBrk="0" fontAlgn="base" hangingPunct="0">
              <a:spcBef>
                <a:spcPct val="30000"/>
              </a:spcBef>
              <a:spcAft>
                <a:spcPct val="0"/>
              </a:spcAft>
              <a:defRPr sz="1200">
                <a:solidFill>
                  <a:schemeClr val="tx1"/>
                </a:solidFill>
                <a:latin typeface="Calibri" pitchFamily="34" charset="0"/>
              </a:defRPr>
            </a:lvl7pPr>
            <a:lvl8pPr marL="3486950" indent="-232463" eaLnBrk="0" fontAlgn="base" hangingPunct="0">
              <a:spcBef>
                <a:spcPct val="30000"/>
              </a:spcBef>
              <a:spcAft>
                <a:spcPct val="0"/>
              </a:spcAft>
              <a:defRPr sz="1200">
                <a:solidFill>
                  <a:schemeClr val="tx1"/>
                </a:solidFill>
                <a:latin typeface="Calibri" pitchFamily="34" charset="0"/>
              </a:defRPr>
            </a:lvl8pPr>
            <a:lvl9pPr marL="3951877" indent="-232463" eaLnBrk="0" fontAlgn="base" hangingPunct="0">
              <a:spcBef>
                <a:spcPct val="30000"/>
              </a:spcBef>
              <a:spcAft>
                <a:spcPct val="0"/>
              </a:spcAft>
              <a:defRPr sz="1200">
                <a:solidFill>
                  <a:schemeClr val="tx1"/>
                </a:solidFill>
                <a:latin typeface="Calibri"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91FC95B-EA6B-44EA-81C6-D6D11D1D1761}" type="slidenum">
              <a:rPr kumimoji="0" lang="en-GB" alt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alt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4027033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To understand the proposal, it will be helpful to understand how an EHCP is funded:</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funding attached to an EHCP comes from 3 places. As the diagram shows, the first 2 elements come from the school directly from a combination of funding schools will get for each pupil that attends the school and funding from a what is known as a SEN notional budget. Where a young person has an EHCP, the school is expected to fund the first £6k form that notional SEN budget.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additional funding on top of this amount, is known as ‘top-up funding’. This top-up funding is paid to the school from the County Council.</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 It is only the way in which this top-up funding is paid to the school that is affected by this proposal.</a:t>
            </a:r>
          </a:p>
          <a:p>
            <a:endParaRPr lang="en-GB" altLang="en-US"/>
          </a:p>
          <a:p>
            <a:endParaRPr lang="en-GB" altLang="en-US"/>
          </a:p>
          <a:p>
            <a:endParaRPr lang="en-GB" altLang="en-US"/>
          </a:p>
          <a:p>
            <a:endParaRPr lang="en-GB" altLang="en-US"/>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5506" indent="-290579" eaLnBrk="0" hangingPunct="0">
              <a:spcBef>
                <a:spcPct val="30000"/>
              </a:spcBef>
              <a:defRPr sz="1200">
                <a:solidFill>
                  <a:schemeClr val="tx1"/>
                </a:solidFill>
                <a:latin typeface="Calibri" pitchFamily="34" charset="0"/>
              </a:defRPr>
            </a:lvl2pPr>
            <a:lvl3pPr marL="1162317" indent="-232463" eaLnBrk="0" hangingPunct="0">
              <a:spcBef>
                <a:spcPct val="30000"/>
              </a:spcBef>
              <a:defRPr sz="1200">
                <a:solidFill>
                  <a:schemeClr val="tx1"/>
                </a:solidFill>
                <a:latin typeface="Calibri" pitchFamily="34" charset="0"/>
              </a:defRPr>
            </a:lvl3pPr>
            <a:lvl4pPr marL="1627243" indent="-232463" eaLnBrk="0" hangingPunct="0">
              <a:spcBef>
                <a:spcPct val="30000"/>
              </a:spcBef>
              <a:defRPr sz="1200">
                <a:solidFill>
                  <a:schemeClr val="tx1"/>
                </a:solidFill>
                <a:latin typeface="Calibri" pitchFamily="34" charset="0"/>
              </a:defRPr>
            </a:lvl4pPr>
            <a:lvl5pPr marL="2092170" indent="-232463" eaLnBrk="0" hangingPunct="0">
              <a:spcBef>
                <a:spcPct val="30000"/>
              </a:spcBef>
              <a:defRPr sz="1200">
                <a:solidFill>
                  <a:schemeClr val="tx1"/>
                </a:solidFill>
                <a:latin typeface="Calibri" pitchFamily="34" charset="0"/>
              </a:defRPr>
            </a:lvl5pPr>
            <a:lvl6pPr marL="2557097" indent="-232463" eaLnBrk="0" fontAlgn="base" hangingPunct="0">
              <a:spcBef>
                <a:spcPct val="30000"/>
              </a:spcBef>
              <a:spcAft>
                <a:spcPct val="0"/>
              </a:spcAft>
              <a:defRPr sz="1200">
                <a:solidFill>
                  <a:schemeClr val="tx1"/>
                </a:solidFill>
                <a:latin typeface="Calibri" pitchFamily="34" charset="0"/>
              </a:defRPr>
            </a:lvl6pPr>
            <a:lvl7pPr marL="3022023" indent="-232463" eaLnBrk="0" fontAlgn="base" hangingPunct="0">
              <a:spcBef>
                <a:spcPct val="30000"/>
              </a:spcBef>
              <a:spcAft>
                <a:spcPct val="0"/>
              </a:spcAft>
              <a:defRPr sz="1200">
                <a:solidFill>
                  <a:schemeClr val="tx1"/>
                </a:solidFill>
                <a:latin typeface="Calibri" pitchFamily="34" charset="0"/>
              </a:defRPr>
            </a:lvl7pPr>
            <a:lvl8pPr marL="3486950" indent="-232463" eaLnBrk="0" fontAlgn="base" hangingPunct="0">
              <a:spcBef>
                <a:spcPct val="30000"/>
              </a:spcBef>
              <a:spcAft>
                <a:spcPct val="0"/>
              </a:spcAft>
              <a:defRPr sz="1200">
                <a:solidFill>
                  <a:schemeClr val="tx1"/>
                </a:solidFill>
                <a:latin typeface="Calibri" pitchFamily="34" charset="0"/>
              </a:defRPr>
            </a:lvl8pPr>
            <a:lvl9pPr marL="3951877" indent="-232463" eaLnBrk="0" fontAlgn="base" hangingPunct="0">
              <a:spcBef>
                <a:spcPct val="30000"/>
              </a:spcBef>
              <a:spcAft>
                <a:spcPct val="0"/>
              </a:spcAft>
              <a:defRPr sz="1200">
                <a:solidFill>
                  <a:schemeClr val="tx1"/>
                </a:solidFill>
                <a:latin typeface="Calibri"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91FC95B-EA6B-44EA-81C6-D6D11D1D1761}" type="slidenum">
              <a:rPr kumimoji="0" lang="en-GB" alt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GB" alt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7088464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To understand the proposal, it will be helpful to understand how an EHCP is funded:</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funding attached to an EHCP comes from 3 places. As the diagram shows, the first 2 elements come from the school directly from a combination of funding schools will get for each pupil that attends the school and funding from a what is known as a SEN notional budget. Where a young person has an EHCP, the school is expected to fund the first £6k form that notional SEN budget.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additional funding on top of this amount, is known as ‘top-up funding’. This top-up funding is paid to the school from the County Council.</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 It is only the way in which this top-up funding is paid to the school that is affected by this proposal.</a:t>
            </a:r>
          </a:p>
          <a:p>
            <a:endParaRPr lang="en-GB" altLang="en-US"/>
          </a:p>
          <a:p>
            <a:endParaRPr lang="en-GB" altLang="en-US"/>
          </a:p>
          <a:p>
            <a:endParaRPr lang="en-GB" altLang="en-US"/>
          </a:p>
          <a:p>
            <a:endParaRPr lang="en-GB" altLang="en-US"/>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5506" indent="-290579" eaLnBrk="0" hangingPunct="0">
              <a:spcBef>
                <a:spcPct val="30000"/>
              </a:spcBef>
              <a:defRPr sz="1200">
                <a:solidFill>
                  <a:schemeClr val="tx1"/>
                </a:solidFill>
                <a:latin typeface="Calibri" pitchFamily="34" charset="0"/>
              </a:defRPr>
            </a:lvl2pPr>
            <a:lvl3pPr marL="1162317" indent="-232463" eaLnBrk="0" hangingPunct="0">
              <a:spcBef>
                <a:spcPct val="30000"/>
              </a:spcBef>
              <a:defRPr sz="1200">
                <a:solidFill>
                  <a:schemeClr val="tx1"/>
                </a:solidFill>
                <a:latin typeface="Calibri" pitchFamily="34" charset="0"/>
              </a:defRPr>
            </a:lvl3pPr>
            <a:lvl4pPr marL="1627243" indent="-232463" eaLnBrk="0" hangingPunct="0">
              <a:spcBef>
                <a:spcPct val="30000"/>
              </a:spcBef>
              <a:defRPr sz="1200">
                <a:solidFill>
                  <a:schemeClr val="tx1"/>
                </a:solidFill>
                <a:latin typeface="Calibri" pitchFamily="34" charset="0"/>
              </a:defRPr>
            </a:lvl4pPr>
            <a:lvl5pPr marL="2092170" indent="-232463" eaLnBrk="0" hangingPunct="0">
              <a:spcBef>
                <a:spcPct val="30000"/>
              </a:spcBef>
              <a:defRPr sz="1200">
                <a:solidFill>
                  <a:schemeClr val="tx1"/>
                </a:solidFill>
                <a:latin typeface="Calibri" pitchFamily="34" charset="0"/>
              </a:defRPr>
            </a:lvl5pPr>
            <a:lvl6pPr marL="2557097" indent="-232463" eaLnBrk="0" fontAlgn="base" hangingPunct="0">
              <a:spcBef>
                <a:spcPct val="30000"/>
              </a:spcBef>
              <a:spcAft>
                <a:spcPct val="0"/>
              </a:spcAft>
              <a:defRPr sz="1200">
                <a:solidFill>
                  <a:schemeClr val="tx1"/>
                </a:solidFill>
                <a:latin typeface="Calibri" pitchFamily="34" charset="0"/>
              </a:defRPr>
            </a:lvl6pPr>
            <a:lvl7pPr marL="3022023" indent="-232463" eaLnBrk="0" fontAlgn="base" hangingPunct="0">
              <a:spcBef>
                <a:spcPct val="30000"/>
              </a:spcBef>
              <a:spcAft>
                <a:spcPct val="0"/>
              </a:spcAft>
              <a:defRPr sz="1200">
                <a:solidFill>
                  <a:schemeClr val="tx1"/>
                </a:solidFill>
                <a:latin typeface="Calibri" pitchFamily="34" charset="0"/>
              </a:defRPr>
            </a:lvl7pPr>
            <a:lvl8pPr marL="3486950" indent="-232463" eaLnBrk="0" fontAlgn="base" hangingPunct="0">
              <a:spcBef>
                <a:spcPct val="30000"/>
              </a:spcBef>
              <a:spcAft>
                <a:spcPct val="0"/>
              </a:spcAft>
              <a:defRPr sz="1200">
                <a:solidFill>
                  <a:schemeClr val="tx1"/>
                </a:solidFill>
                <a:latin typeface="Calibri" pitchFamily="34" charset="0"/>
              </a:defRPr>
            </a:lvl8pPr>
            <a:lvl9pPr marL="3951877" indent="-232463" eaLnBrk="0" fontAlgn="base" hangingPunct="0">
              <a:spcBef>
                <a:spcPct val="30000"/>
              </a:spcBef>
              <a:spcAft>
                <a:spcPct val="0"/>
              </a:spcAft>
              <a:defRPr sz="1200">
                <a:solidFill>
                  <a:schemeClr val="tx1"/>
                </a:solidFill>
                <a:latin typeface="Calibri"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91FC95B-EA6B-44EA-81C6-D6D11D1D1761}" type="slidenum">
              <a:rPr kumimoji="0" lang="en-GB" alt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GB" alt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806822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To understand the proposal, it will be helpful to understand how an EHCP is funded:</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funding attached to an EHCP comes from 3 places. As the diagram shows, the first 2 elements come from the school directly from a combination of funding schools will get for each pupil that attends the school and funding from a what is known as a SEN notional budget. Where a young person has an EHCP, the school is expected to fund the first £6k form that notional SEN budget.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additional funding on top of this amount, is known as ‘top-up funding’. This top-up funding is paid to the school from the County Council.</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 It is only the way in which this top-up funding is paid to the school that is affected by this proposal.</a:t>
            </a:r>
          </a:p>
          <a:p>
            <a:endParaRPr lang="en-GB" altLang="en-US"/>
          </a:p>
          <a:p>
            <a:endParaRPr lang="en-GB" altLang="en-US"/>
          </a:p>
          <a:p>
            <a:endParaRPr lang="en-GB" altLang="en-US"/>
          </a:p>
          <a:p>
            <a:endParaRPr lang="en-GB" altLang="en-US"/>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5506" indent="-290579" eaLnBrk="0" hangingPunct="0">
              <a:spcBef>
                <a:spcPct val="30000"/>
              </a:spcBef>
              <a:defRPr sz="1200">
                <a:solidFill>
                  <a:schemeClr val="tx1"/>
                </a:solidFill>
                <a:latin typeface="Calibri" pitchFamily="34" charset="0"/>
              </a:defRPr>
            </a:lvl2pPr>
            <a:lvl3pPr marL="1162317" indent="-232463" eaLnBrk="0" hangingPunct="0">
              <a:spcBef>
                <a:spcPct val="30000"/>
              </a:spcBef>
              <a:defRPr sz="1200">
                <a:solidFill>
                  <a:schemeClr val="tx1"/>
                </a:solidFill>
                <a:latin typeface="Calibri" pitchFamily="34" charset="0"/>
              </a:defRPr>
            </a:lvl3pPr>
            <a:lvl4pPr marL="1627243" indent="-232463" eaLnBrk="0" hangingPunct="0">
              <a:spcBef>
                <a:spcPct val="30000"/>
              </a:spcBef>
              <a:defRPr sz="1200">
                <a:solidFill>
                  <a:schemeClr val="tx1"/>
                </a:solidFill>
                <a:latin typeface="Calibri" pitchFamily="34" charset="0"/>
              </a:defRPr>
            </a:lvl4pPr>
            <a:lvl5pPr marL="2092170" indent="-232463" eaLnBrk="0" hangingPunct="0">
              <a:spcBef>
                <a:spcPct val="30000"/>
              </a:spcBef>
              <a:defRPr sz="1200">
                <a:solidFill>
                  <a:schemeClr val="tx1"/>
                </a:solidFill>
                <a:latin typeface="Calibri" pitchFamily="34" charset="0"/>
              </a:defRPr>
            </a:lvl5pPr>
            <a:lvl6pPr marL="2557097" indent="-232463" eaLnBrk="0" fontAlgn="base" hangingPunct="0">
              <a:spcBef>
                <a:spcPct val="30000"/>
              </a:spcBef>
              <a:spcAft>
                <a:spcPct val="0"/>
              </a:spcAft>
              <a:defRPr sz="1200">
                <a:solidFill>
                  <a:schemeClr val="tx1"/>
                </a:solidFill>
                <a:latin typeface="Calibri" pitchFamily="34" charset="0"/>
              </a:defRPr>
            </a:lvl6pPr>
            <a:lvl7pPr marL="3022023" indent="-232463" eaLnBrk="0" fontAlgn="base" hangingPunct="0">
              <a:spcBef>
                <a:spcPct val="30000"/>
              </a:spcBef>
              <a:spcAft>
                <a:spcPct val="0"/>
              </a:spcAft>
              <a:defRPr sz="1200">
                <a:solidFill>
                  <a:schemeClr val="tx1"/>
                </a:solidFill>
                <a:latin typeface="Calibri" pitchFamily="34" charset="0"/>
              </a:defRPr>
            </a:lvl7pPr>
            <a:lvl8pPr marL="3486950" indent="-232463" eaLnBrk="0" fontAlgn="base" hangingPunct="0">
              <a:spcBef>
                <a:spcPct val="30000"/>
              </a:spcBef>
              <a:spcAft>
                <a:spcPct val="0"/>
              </a:spcAft>
              <a:defRPr sz="1200">
                <a:solidFill>
                  <a:schemeClr val="tx1"/>
                </a:solidFill>
                <a:latin typeface="Calibri" pitchFamily="34" charset="0"/>
              </a:defRPr>
            </a:lvl8pPr>
            <a:lvl9pPr marL="3951877" indent="-232463" eaLnBrk="0" fontAlgn="base" hangingPunct="0">
              <a:spcBef>
                <a:spcPct val="30000"/>
              </a:spcBef>
              <a:spcAft>
                <a:spcPct val="0"/>
              </a:spcAft>
              <a:defRPr sz="1200">
                <a:solidFill>
                  <a:schemeClr val="tx1"/>
                </a:solidFill>
                <a:latin typeface="Calibri"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91FC95B-EA6B-44EA-81C6-D6D11D1D1761}" type="slidenum">
              <a:rPr kumimoji="0" lang="en-GB" alt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alt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6887221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To understand the proposal, it will be helpful to understand how an EHCP is funded:</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funding attached to an EHCP comes from 3 places. As the diagram shows, the first 2 elements come from the school directly from a combination of funding schools will get for each pupil that attends the school and funding from a what is known as a SEN notional budget. Where a young person has an EHCP, the school is expected to fund the first £6k form that notional SEN budget.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additional funding on top of this amount, is known as ‘top-up funding’. This top-up funding is paid to the school from the County Council.</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 It is only the way in which this top-up funding is paid to the school that is affected by this proposal.</a:t>
            </a:r>
          </a:p>
          <a:p>
            <a:endParaRPr lang="en-GB" altLang="en-US"/>
          </a:p>
          <a:p>
            <a:endParaRPr lang="en-GB" altLang="en-US"/>
          </a:p>
          <a:p>
            <a:endParaRPr lang="en-GB" altLang="en-US"/>
          </a:p>
          <a:p>
            <a:endParaRPr lang="en-GB" altLang="en-US"/>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5506" indent="-290579" eaLnBrk="0" hangingPunct="0">
              <a:spcBef>
                <a:spcPct val="30000"/>
              </a:spcBef>
              <a:defRPr sz="1200">
                <a:solidFill>
                  <a:schemeClr val="tx1"/>
                </a:solidFill>
                <a:latin typeface="Calibri" pitchFamily="34" charset="0"/>
              </a:defRPr>
            </a:lvl2pPr>
            <a:lvl3pPr marL="1162317" indent="-232463" eaLnBrk="0" hangingPunct="0">
              <a:spcBef>
                <a:spcPct val="30000"/>
              </a:spcBef>
              <a:defRPr sz="1200">
                <a:solidFill>
                  <a:schemeClr val="tx1"/>
                </a:solidFill>
                <a:latin typeface="Calibri" pitchFamily="34" charset="0"/>
              </a:defRPr>
            </a:lvl3pPr>
            <a:lvl4pPr marL="1627243" indent="-232463" eaLnBrk="0" hangingPunct="0">
              <a:spcBef>
                <a:spcPct val="30000"/>
              </a:spcBef>
              <a:defRPr sz="1200">
                <a:solidFill>
                  <a:schemeClr val="tx1"/>
                </a:solidFill>
                <a:latin typeface="Calibri" pitchFamily="34" charset="0"/>
              </a:defRPr>
            </a:lvl4pPr>
            <a:lvl5pPr marL="2092170" indent="-232463" eaLnBrk="0" hangingPunct="0">
              <a:spcBef>
                <a:spcPct val="30000"/>
              </a:spcBef>
              <a:defRPr sz="1200">
                <a:solidFill>
                  <a:schemeClr val="tx1"/>
                </a:solidFill>
                <a:latin typeface="Calibri" pitchFamily="34" charset="0"/>
              </a:defRPr>
            </a:lvl5pPr>
            <a:lvl6pPr marL="2557097" indent="-232463" eaLnBrk="0" fontAlgn="base" hangingPunct="0">
              <a:spcBef>
                <a:spcPct val="30000"/>
              </a:spcBef>
              <a:spcAft>
                <a:spcPct val="0"/>
              </a:spcAft>
              <a:defRPr sz="1200">
                <a:solidFill>
                  <a:schemeClr val="tx1"/>
                </a:solidFill>
                <a:latin typeface="Calibri" pitchFamily="34" charset="0"/>
              </a:defRPr>
            </a:lvl6pPr>
            <a:lvl7pPr marL="3022023" indent="-232463" eaLnBrk="0" fontAlgn="base" hangingPunct="0">
              <a:spcBef>
                <a:spcPct val="30000"/>
              </a:spcBef>
              <a:spcAft>
                <a:spcPct val="0"/>
              </a:spcAft>
              <a:defRPr sz="1200">
                <a:solidFill>
                  <a:schemeClr val="tx1"/>
                </a:solidFill>
                <a:latin typeface="Calibri" pitchFamily="34" charset="0"/>
              </a:defRPr>
            </a:lvl7pPr>
            <a:lvl8pPr marL="3486950" indent="-232463" eaLnBrk="0" fontAlgn="base" hangingPunct="0">
              <a:spcBef>
                <a:spcPct val="30000"/>
              </a:spcBef>
              <a:spcAft>
                <a:spcPct val="0"/>
              </a:spcAft>
              <a:defRPr sz="1200">
                <a:solidFill>
                  <a:schemeClr val="tx1"/>
                </a:solidFill>
                <a:latin typeface="Calibri" pitchFamily="34" charset="0"/>
              </a:defRPr>
            </a:lvl8pPr>
            <a:lvl9pPr marL="3951877" indent="-232463" eaLnBrk="0" fontAlgn="base" hangingPunct="0">
              <a:spcBef>
                <a:spcPct val="30000"/>
              </a:spcBef>
              <a:spcAft>
                <a:spcPct val="0"/>
              </a:spcAft>
              <a:defRPr sz="1200">
                <a:solidFill>
                  <a:schemeClr val="tx1"/>
                </a:solidFill>
                <a:latin typeface="Calibri"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91FC95B-EA6B-44EA-81C6-D6D11D1D1761}" type="slidenum">
              <a:rPr kumimoji="0" lang="en-GB" alt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alt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4194613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To understand the proposal, it will be helpful to understand how an EHCP is funded:</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funding attached to an EHCP comes from 3 places. As the diagram shows, the first 2 elements come from the school directly from a combination of funding schools will get for each pupil that attends the school and funding from a what is known as a SEN notional budget. Where a young person has an EHCP, the school is expected to fund the first £6k form that notional SEN budget.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additional funding on top of this amount, is known as ‘top-up funding’. This top-up funding is paid to the school from the County Council.</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 It is only the way in which this top-up funding is paid to the school that is affected by this proposal.</a:t>
            </a:r>
          </a:p>
          <a:p>
            <a:endParaRPr lang="en-GB" altLang="en-US"/>
          </a:p>
          <a:p>
            <a:endParaRPr lang="en-GB" altLang="en-US"/>
          </a:p>
          <a:p>
            <a:endParaRPr lang="en-GB" altLang="en-US"/>
          </a:p>
          <a:p>
            <a:endParaRPr lang="en-GB" altLang="en-US"/>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5506" indent="-290579" eaLnBrk="0" hangingPunct="0">
              <a:spcBef>
                <a:spcPct val="30000"/>
              </a:spcBef>
              <a:defRPr sz="1200">
                <a:solidFill>
                  <a:schemeClr val="tx1"/>
                </a:solidFill>
                <a:latin typeface="Calibri" pitchFamily="34" charset="0"/>
              </a:defRPr>
            </a:lvl2pPr>
            <a:lvl3pPr marL="1162317" indent="-232463" eaLnBrk="0" hangingPunct="0">
              <a:spcBef>
                <a:spcPct val="30000"/>
              </a:spcBef>
              <a:defRPr sz="1200">
                <a:solidFill>
                  <a:schemeClr val="tx1"/>
                </a:solidFill>
                <a:latin typeface="Calibri" pitchFamily="34" charset="0"/>
              </a:defRPr>
            </a:lvl3pPr>
            <a:lvl4pPr marL="1627243" indent="-232463" eaLnBrk="0" hangingPunct="0">
              <a:spcBef>
                <a:spcPct val="30000"/>
              </a:spcBef>
              <a:defRPr sz="1200">
                <a:solidFill>
                  <a:schemeClr val="tx1"/>
                </a:solidFill>
                <a:latin typeface="Calibri" pitchFamily="34" charset="0"/>
              </a:defRPr>
            </a:lvl4pPr>
            <a:lvl5pPr marL="2092170" indent="-232463" eaLnBrk="0" hangingPunct="0">
              <a:spcBef>
                <a:spcPct val="30000"/>
              </a:spcBef>
              <a:defRPr sz="1200">
                <a:solidFill>
                  <a:schemeClr val="tx1"/>
                </a:solidFill>
                <a:latin typeface="Calibri" pitchFamily="34" charset="0"/>
              </a:defRPr>
            </a:lvl5pPr>
            <a:lvl6pPr marL="2557097" indent="-232463" eaLnBrk="0" fontAlgn="base" hangingPunct="0">
              <a:spcBef>
                <a:spcPct val="30000"/>
              </a:spcBef>
              <a:spcAft>
                <a:spcPct val="0"/>
              </a:spcAft>
              <a:defRPr sz="1200">
                <a:solidFill>
                  <a:schemeClr val="tx1"/>
                </a:solidFill>
                <a:latin typeface="Calibri" pitchFamily="34" charset="0"/>
              </a:defRPr>
            </a:lvl6pPr>
            <a:lvl7pPr marL="3022023" indent="-232463" eaLnBrk="0" fontAlgn="base" hangingPunct="0">
              <a:spcBef>
                <a:spcPct val="30000"/>
              </a:spcBef>
              <a:spcAft>
                <a:spcPct val="0"/>
              </a:spcAft>
              <a:defRPr sz="1200">
                <a:solidFill>
                  <a:schemeClr val="tx1"/>
                </a:solidFill>
                <a:latin typeface="Calibri" pitchFamily="34" charset="0"/>
              </a:defRPr>
            </a:lvl7pPr>
            <a:lvl8pPr marL="3486950" indent="-232463" eaLnBrk="0" fontAlgn="base" hangingPunct="0">
              <a:spcBef>
                <a:spcPct val="30000"/>
              </a:spcBef>
              <a:spcAft>
                <a:spcPct val="0"/>
              </a:spcAft>
              <a:defRPr sz="1200">
                <a:solidFill>
                  <a:schemeClr val="tx1"/>
                </a:solidFill>
                <a:latin typeface="Calibri" pitchFamily="34" charset="0"/>
              </a:defRPr>
            </a:lvl8pPr>
            <a:lvl9pPr marL="3951877" indent="-232463" eaLnBrk="0" fontAlgn="base" hangingPunct="0">
              <a:spcBef>
                <a:spcPct val="30000"/>
              </a:spcBef>
              <a:spcAft>
                <a:spcPct val="0"/>
              </a:spcAft>
              <a:defRPr sz="1200">
                <a:solidFill>
                  <a:schemeClr val="tx1"/>
                </a:solidFill>
                <a:latin typeface="Calibri"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91FC95B-EA6B-44EA-81C6-D6D11D1D1761}" type="slidenum">
              <a:rPr kumimoji="0" lang="en-GB" alt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GB" alt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6414837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To understand the proposal, it will be helpful to understand how an EHCP is funded:</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funding attached to an EHCP comes from 3 places. As the diagram shows, the first 2 elements come from the school directly from a combination of funding schools will get for each pupil that attends the school and funding from a what is known as a SEN notional budget. Where a young person has an EHCP, the school is expected to fund the first £6k form that notional SEN budget.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additional funding on top of this amount, is known as ‘top-up funding’. This top-up funding is paid to the school from the County Council.</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 It is only the way in which this top-up funding is paid to the school that is affected by this proposal.</a:t>
            </a:r>
          </a:p>
          <a:p>
            <a:endParaRPr lang="en-GB" altLang="en-US"/>
          </a:p>
          <a:p>
            <a:endParaRPr lang="en-GB" altLang="en-US"/>
          </a:p>
          <a:p>
            <a:endParaRPr lang="en-GB" altLang="en-US"/>
          </a:p>
          <a:p>
            <a:endParaRPr lang="en-GB" altLang="en-US"/>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5506" indent="-290579" eaLnBrk="0" hangingPunct="0">
              <a:spcBef>
                <a:spcPct val="30000"/>
              </a:spcBef>
              <a:defRPr sz="1200">
                <a:solidFill>
                  <a:schemeClr val="tx1"/>
                </a:solidFill>
                <a:latin typeface="Calibri" pitchFamily="34" charset="0"/>
              </a:defRPr>
            </a:lvl2pPr>
            <a:lvl3pPr marL="1162317" indent="-232463" eaLnBrk="0" hangingPunct="0">
              <a:spcBef>
                <a:spcPct val="30000"/>
              </a:spcBef>
              <a:defRPr sz="1200">
                <a:solidFill>
                  <a:schemeClr val="tx1"/>
                </a:solidFill>
                <a:latin typeface="Calibri" pitchFamily="34" charset="0"/>
              </a:defRPr>
            </a:lvl3pPr>
            <a:lvl4pPr marL="1627243" indent="-232463" eaLnBrk="0" hangingPunct="0">
              <a:spcBef>
                <a:spcPct val="30000"/>
              </a:spcBef>
              <a:defRPr sz="1200">
                <a:solidFill>
                  <a:schemeClr val="tx1"/>
                </a:solidFill>
                <a:latin typeface="Calibri" pitchFamily="34" charset="0"/>
              </a:defRPr>
            </a:lvl4pPr>
            <a:lvl5pPr marL="2092170" indent="-232463" eaLnBrk="0" hangingPunct="0">
              <a:spcBef>
                <a:spcPct val="30000"/>
              </a:spcBef>
              <a:defRPr sz="1200">
                <a:solidFill>
                  <a:schemeClr val="tx1"/>
                </a:solidFill>
                <a:latin typeface="Calibri" pitchFamily="34" charset="0"/>
              </a:defRPr>
            </a:lvl5pPr>
            <a:lvl6pPr marL="2557097" indent="-232463" eaLnBrk="0" fontAlgn="base" hangingPunct="0">
              <a:spcBef>
                <a:spcPct val="30000"/>
              </a:spcBef>
              <a:spcAft>
                <a:spcPct val="0"/>
              </a:spcAft>
              <a:defRPr sz="1200">
                <a:solidFill>
                  <a:schemeClr val="tx1"/>
                </a:solidFill>
                <a:latin typeface="Calibri" pitchFamily="34" charset="0"/>
              </a:defRPr>
            </a:lvl6pPr>
            <a:lvl7pPr marL="3022023" indent="-232463" eaLnBrk="0" fontAlgn="base" hangingPunct="0">
              <a:spcBef>
                <a:spcPct val="30000"/>
              </a:spcBef>
              <a:spcAft>
                <a:spcPct val="0"/>
              </a:spcAft>
              <a:defRPr sz="1200">
                <a:solidFill>
                  <a:schemeClr val="tx1"/>
                </a:solidFill>
                <a:latin typeface="Calibri" pitchFamily="34" charset="0"/>
              </a:defRPr>
            </a:lvl7pPr>
            <a:lvl8pPr marL="3486950" indent="-232463" eaLnBrk="0" fontAlgn="base" hangingPunct="0">
              <a:spcBef>
                <a:spcPct val="30000"/>
              </a:spcBef>
              <a:spcAft>
                <a:spcPct val="0"/>
              </a:spcAft>
              <a:defRPr sz="1200">
                <a:solidFill>
                  <a:schemeClr val="tx1"/>
                </a:solidFill>
                <a:latin typeface="Calibri" pitchFamily="34" charset="0"/>
              </a:defRPr>
            </a:lvl8pPr>
            <a:lvl9pPr marL="3951877" indent="-232463" eaLnBrk="0" fontAlgn="base" hangingPunct="0">
              <a:spcBef>
                <a:spcPct val="30000"/>
              </a:spcBef>
              <a:spcAft>
                <a:spcPct val="0"/>
              </a:spcAft>
              <a:defRPr sz="1200">
                <a:solidFill>
                  <a:schemeClr val="tx1"/>
                </a:solidFill>
                <a:latin typeface="Calibri"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91FC95B-EA6B-44EA-81C6-D6D11D1D1761}" type="slidenum">
              <a:rPr kumimoji="0" lang="en-GB" alt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GB" alt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9876155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To understand the proposal, it will be helpful to understand how an EHCP is funded:</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funding attached to an EHCP comes from 3 places. As the diagram shows, the first 2 elements come from the school directly from a combination of funding schools will get for each pupil that attends the school and funding from a what is known as a SEN notional budget. Where a young person has an EHCP, the school is expected to fund the first £6k form that notional SEN budget.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additional funding on top of this amount, is known as ‘top-up funding’. This top-up funding is paid to the school from the County Council.</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 It is only the way in which this top-up funding is paid to the school that is affected by this proposal.</a:t>
            </a:r>
          </a:p>
          <a:p>
            <a:endParaRPr lang="en-GB" altLang="en-US"/>
          </a:p>
          <a:p>
            <a:endParaRPr lang="en-GB" altLang="en-US"/>
          </a:p>
          <a:p>
            <a:endParaRPr lang="en-GB" altLang="en-US"/>
          </a:p>
          <a:p>
            <a:endParaRPr lang="en-GB" altLang="en-US"/>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5506" indent="-290579" eaLnBrk="0" hangingPunct="0">
              <a:spcBef>
                <a:spcPct val="30000"/>
              </a:spcBef>
              <a:defRPr sz="1200">
                <a:solidFill>
                  <a:schemeClr val="tx1"/>
                </a:solidFill>
                <a:latin typeface="Calibri" pitchFamily="34" charset="0"/>
              </a:defRPr>
            </a:lvl2pPr>
            <a:lvl3pPr marL="1162317" indent="-232463" eaLnBrk="0" hangingPunct="0">
              <a:spcBef>
                <a:spcPct val="30000"/>
              </a:spcBef>
              <a:defRPr sz="1200">
                <a:solidFill>
                  <a:schemeClr val="tx1"/>
                </a:solidFill>
                <a:latin typeface="Calibri" pitchFamily="34" charset="0"/>
              </a:defRPr>
            </a:lvl3pPr>
            <a:lvl4pPr marL="1627243" indent="-232463" eaLnBrk="0" hangingPunct="0">
              <a:spcBef>
                <a:spcPct val="30000"/>
              </a:spcBef>
              <a:defRPr sz="1200">
                <a:solidFill>
                  <a:schemeClr val="tx1"/>
                </a:solidFill>
                <a:latin typeface="Calibri" pitchFamily="34" charset="0"/>
              </a:defRPr>
            </a:lvl4pPr>
            <a:lvl5pPr marL="2092170" indent="-232463" eaLnBrk="0" hangingPunct="0">
              <a:spcBef>
                <a:spcPct val="30000"/>
              </a:spcBef>
              <a:defRPr sz="1200">
                <a:solidFill>
                  <a:schemeClr val="tx1"/>
                </a:solidFill>
                <a:latin typeface="Calibri" pitchFamily="34" charset="0"/>
              </a:defRPr>
            </a:lvl5pPr>
            <a:lvl6pPr marL="2557097" indent="-232463" eaLnBrk="0" fontAlgn="base" hangingPunct="0">
              <a:spcBef>
                <a:spcPct val="30000"/>
              </a:spcBef>
              <a:spcAft>
                <a:spcPct val="0"/>
              </a:spcAft>
              <a:defRPr sz="1200">
                <a:solidFill>
                  <a:schemeClr val="tx1"/>
                </a:solidFill>
                <a:latin typeface="Calibri" pitchFamily="34" charset="0"/>
              </a:defRPr>
            </a:lvl6pPr>
            <a:lvl7pPr marL="3022023" indent="-232463" eaLnBrk="0" fontAlgn="base" hangingPunct="0">
              <a:spcBef>
                <a:spcPct val="30000"/>
              </a:spcBef>
              <a:spcAft>
                <a:spcPct val="0"/>
              </a:spcAft>
              <a:defRPr sz="1200">
                <a:solidFill>
                  <a:schemeClr val="tx1"/>
                </a:solidFill>
                <a:latin typeface="Calibri" pitchFamily="34" charset="0"/>
              </a:defRPr>
            </a:lvl7pPr>
            <a:lvl8pPr marL="3486950" indent="-232463" eaLnBrk="0" fontAlgn="base" hangingPunct="0">
              <a:spcBef>
                <a:spcPct val="30000"/>
              </a:spcBef>
              <a:spcAft>
                <a:spcPct val="0"/>
              </a:spcAft>
              <a:defRPr sz="1200">
                <a:solidFill>
                  <a:schemeClr val="tx1"/>
                </a:solidFill>
                <a:latin typeface="Calibri" pitchFamily="34" charset="0"/>
              </a:defRPr>
            </a:lvl8pPr>
            <a:lvl9pPr marL="3951877" indent="-232463" eaLnBrk="0" fontAlgn="base" hangingPunct="0">
              <a:spcBef>
                <a:spcPct val="30000"/>
              </a:spcBef>
              <a:spcAft>
                <a:spcPct val="0"/>
              </a:spcAft>
              <a:defRPr sz="1200">
                <a:solidFill>
                  <a:schemeClr val="tx1"/>
                </a:solidFill>
                <a:latin typeface="Calibri"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91FC95B-EA6B-44EA-81C6-D6D11D1D1761}" type="slidenum">
              <a:rPr kumimoji="0" lang="en-GB" alt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GB" alt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800241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A73BA-7E49-17C0-2888-B52807E8E44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B3A5E0A-02C9-EDC1-BE31-0962284A93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3CA2385-A68C-FFFB-90D0-EAC799866C52}"/>
              </a:ext>
            </a:extLst>
          </p:cNvPr>
          <p:cNvSpPr>
            <a:spLocks noGrp="1"/>
          </p:cNvSpPr>
          <p:nvPr>
            <p:ph type="dt" sz="half" idx="10"/>
          </p:nvPr>
        </p:nvSpPr>
        <p:spPr/>
        <p:txBody>
          <a:bodyPr/>
          <a:lstStyle/>
          <a:p>
            <a:fld id="{57F404E2-D838-4DB5-A11C-61E64615E7AC}" type="datetimeFigureOut">
              <a:rPr lang="en-GB" smtClean="0"/>
              <a:t>05/12/2023</a:t>
            </a:fld>
            <a:endParaRPr lang="en-GB"/>
          </a:p>
        </p:txBody>
      </p:sp>
      <p:sp>
        <p:nvSpPr>
          <p:cNvPr id="5" name="Footer Placeholder 4">
            <a:extLst>
              <a:ext uri="{FF2B5EF4-FFF2-40B4-BE49-F238E27FC236}">
                <a16:creationId xmlns:a16="http://schemas.microsoft.com/office/drawing/2014/main" id="{ACD5955A-FC8D-4A38-4AA9-60E86A1B23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5FF0A8B-3BFB-94E3-BD6C-BCC49D884B07}"/>
              </a:ext>
            </a:extLst>
          </p:cNvPr>
          <p:cNvSpPr>
            <a:spLocks noGrp="1"/>
          </p:cNvSpPr>
          <p:nvPr>
            <p:ph type="sldNum" sz="quarter" idx="12"/>
          </p:nvPr>
        </p:nvSpPr>
        <p:spPr/>
        <p:txBody>
          <a:bodyPr/>
          <a:lstStyle/>
          <a:p>
            <a:fld id="{A0F806A0-C172-4717-A0B2-F92B5F2D4E3B}" type="slidenum">
              <a:rPr lang="en-GB" smtClean="0"/>
              <a:t>‹#›</a:t>
            </a:fld>
            <a:endParaRPr lang="en-GB"/>
          </a:p>
        </p:txBody>
      </p:sp>
    </p:spTree>
    <p:extLst>
      <p:ext uri="{BB962C8B-B14F-4D97-AF65-F5344CB8AC3E}">
        <p14:creationId xmlns:p14="http://schemas.microsoft.com/office/powerpoint/2010/main" val="2405568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B34A0-F47E-2750-53E2-EBA41863F80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1C06F16-873C-6096-B1C1-99C77938DC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0BD9DBA-D0BD-38B0-46E1-91A80DC85E8B}"/>
              </a:ext>
            </a:extLst>
          </p:cNvPr>
          <p:cNvSpPr>
            <a:spLocks noGrp="1"/>
          </p:cNvSpPr>
          <p:nvPr>
            <p:ph type="dt" sz="half" idx="10"/>
          </p:nvPr>
        </p:nvSpPr>
        <p:spPr/>
        <p:txBody>
          <a:bodyPr/>
          <a:lstStyle/>
          <a:p>
            <a:fld id="{57F404E2-D838-4DB5-A11C-61E64615E7AC}" type="datetimeFigureOut">
              <a:rPr lang="en-GB" smtClean="0"/>
              <a:t>05/12/2023</a:t>
            </a:fld>
            <a:endParaRPr lang="en-GB"/>
          </a:p>
        </p:txBody>
      </p:sp>
      <p:sp>
        <p:nvSpPr>
          <p:cNvPr id="5" name="Footer Placeholder 4">
            <a:extLst>
              <a:ext uri="{FF2B5EF4-FFF2-40B4-BE49-F238E27FC236}">
                <a16:creationId xmlns:a16="http://schemas.microsoft.com/office/drawing/2014/main" id="{DD303079-B2A2-C275-2C67-4EC5BC43DFC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8234D61-330D-22CB-4251-693AD448F378}"/>
              </a:ext>
            </a:extLst>
          </p:cNvPr>
          <p:cNvSpPr>
            <a:spLocks noGrp="1"/>
          </p:cNvSpPr>
          <p:nvPr>
            <p:ph type="sldNum" sz="quarter" idx="12"/>
          </p:nvPr>
        </p:nvSpPr>
        <p:spPr/>
        <p:txBody>
          <a:bodyPr/>
          <a:lstStyle/>
          <a:p>
            <a:fld id="{A0F806A0-C172-4717-A0B2-F92B5F2D4E3B}" type="slidenum">
              <a:rPr lang="en-GB" smtClean="0"/>
              <a:t>‹#›</a:t>
            </a:fld>
            <a:endParaRPr lang="en-GB"/>
          </a:p>
        </p:txBody>
      </p:sp>
    </p:spTree>
    <p:extLst>
      <p:ext uri="{BB962C8B-B14F-4D97-AF65-F5344CB8AC3E}">
        <p14:creationId xmlns:p14="http://schemas.microsoft.com/office/powerpoint/2010/main" val="232079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18AD6E-317C-29E3-BEDD-822C9BEE3EE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C2303D8-6544-E433-883E-08B20C0EAC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89697B4-CF02-4DED-59B1-F048812C5E33}"/>
              </a:ext>
            </a:extLst>
          </p:cNvPr>
          <p:cNvSpPr>
            <a:spLocks noGrp="1"/>
          </p:cNvSpPr>
          <p:nvPr>
            <p:ph type="dt" sz="half" idx="10"/>
          </p:nvPr>
        </p:nvSpPr>
        <p:spPr/>
        <p:txBody>
          <a:bodyPr/>
          <a:lstStyle/>
          <a:p>
            <a:fld id="{57F404E2-D838-4DB5-A11C-61E64615E7AC}" type="datetimeFigureOut">
              <a:rPr lang="en-GB" smtClean="0"/>
              <a:t>05/12/2023</a:t>
            </a:fld>
            <a:endParaRPr lang="en-GB"/>
          </a:p>
        </p:txBody>
      </p:sp>
      <p:sp>
        <p:nvSpPr>
          <p:cNvPr id="5" name="Footer Placeholder 4">
            <a:extLst>
              <a:ext uri="{FF2B5EF4-FFF2-40B4-BE49-F238E27FC236}">
                <a16:creationId xmlns:a16="http://schemas.microsoft.com/office/drawing/2014/main" id="{EFCA04E6-F981-4871-F0C9-BD2CF4A7A0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106A57-AF72-AD96-E8E0-9945BCFFC363}"/>
              </a:ext>
            </a:extLst>
          </p:cNvPr>
          <p:cNvSpPr>
            <a:spLocks noGrp="1"/>
          </p:cNvSpPr>
          <p:nvPr>
            <p:ph type="sldNum" sz="quarter" idx="12"/>
          </p:nvPr>
        </p:nvSpPr>
        <p:spPr/>
        <p:txBody>
          <a:bodyPr/>
          <a:lstStyle/>
          <a:p>
            <a:fld id="{A0F806A0-C172-4717-A0B2-F92B5F2D4E3B}" type="slidenum">
              <a:rPr lang="en-GB" smtClean="0"/>
              <a:t>‹#›</a:t>
            </a:fld>
            <a:endParaRPr lang="en-GB"/>
          </a:p>
        </p:txBody>
      </p:sp>
    </p:spTree>
    <p:extLst>
      <p:ext uri="{BB962C8B-B14F-4D97-AF65-F5344CB8AC3E}">
        <p14:creationId xmlns:p14="http://schemas.microsoft.com/office/powerpoint/2010/main" val="16566542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One column with 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480484" y="395844"/>
            <a:ext cx="11233149" cy="373729"/>
          </a:xfrm>
        </p:spPr>
        <p:txBody>
          <a:bodyPr/>
          <a:lstStyle/>
          <a:p>
            <a:r>
              <a:rPr lang="en-US" noProof="0"/>
              <a:t>Click to edit Master title style</a:t>
            </a:r>
          </a:p>
        </p:txBody>
      </p:sp>
      <p:sp>
        <p:nvSpPr>
          <p:cNvPr id="7" name="Subtitle0"/>
          <p:cNvSpPr>
            <a:spLocks noGrp="1"/>
          </p:cNvSpPr>
          <p:nvPr>
            <p:ph type="body" idx="13"/>
          </p:nvPr>
        </p:nvSpPr>
        <p:spPr>
          <a:xfrm>
            <a:off x="478367" y="765176"/>
            <a:ext cx="11232000" cy="369332"/>
          </a:xfrm>
        </p:spPr>
        <p:txBody>
          <a:bodyPr rtlCol="0">
            <a:spAutoFit/>
          </a:bodyPr>
          <a:lstStyle>
            <a:lvl1pPr marL="0" indent="0" algn="l" defTabSz="914290" rtl="0" eaLnBrk="1" latinLnBrk="0" hangingPunct="1">
              <a:spcBef>
                <a:spcPct val="0"/>
              </a:spcBef>
              <a:buNone/>
              <a:defRPr lang="en-US" sz="2000" b="0" kern="1200" dirty="0" smtClean="0">
                <a:solidFill>
                  <a:schemeClr val="tx2"/>
                </a:solidFill>
                <a:latin typeface="+mn-lt"/>
                <a:ea typeface="+mj-ea"/>
                <a:cs typeface="+mj-cs"/>
              </a:defRPr>
            </a:lvl1pPr>
            <a:lvl2pPr marL="457145" indent="0">
              <a:buNone/>
              <a:defRPr sz="2000" b="1"/>
            </a:lvl2pPr>
            <a:lvl3pPr marL="914290" indent="0">
              <a:buNone/>
              <a:defRPr sz="1800" b="1"/>
            </a:lvl3pPr>
            <a:lvl4pPr marL="1371435" indent="0">
              <a:buNone/>
              <a:defRPr sz="1600" b="1"/>
            </a:lvl4pPr>
            <a:lvl5pPr marL="1828581" indent="0">
              <a:buNone/>
              <a:defRPr sz="1600" b="1"/>
            </a:lvl5pPr>
            <a:lvl6pPr marL="2285726" indent="0">
              <a:buNone/>
              <a:defRPr sz="1600" b="1"/>
            </a:lvl6pPr>
            <a:lvl7pPr marL="2742871" indent="0">
              <a:buNone/>
              <a:defRPr sz="1600" b="1"/>
            </a:lvl7pPr>
            <a:lvl8pPr marL="3200016" indent="0">
              <a:buNone/>
              <a:defRPr sz="1600" b="1"/>
            </a:lvl8pPr>
            <a:lvl9pPr marL="3657161" indent="0">
              <a:buNone/>
              <a:defRPr sz="1600" b="1"/>
            </a:lvl9pPr>
          </a:lstStyle>
          <a:p>
            <a:pPr lvl="0"/>
            <a:r>
              <a:rPr lang="en-US" noProof="0"/>
              <a:t>Click to edit Master text styles</a:t>
            </a:r>
          </a:p>
        </p:txBody>
      </p:sp>
      <p:sp>
        <p:nvSpPr>
          <p:cNvPr id="36" name="Content Placeholder 2"/>
          <p:cNvSpPr>
            <a:spLocks noGrp="1"/>
          </p:cNvSpPr>
          <p:nvPr>
            <p:ph idx="14"/>
          </p:nvPr>
        </p:nvSpPr>
        <p:spPr>
          <a:xfrm>
            <a:off x="481633" y="1268415"/>
            <a:ext cx="11232000" cy="5040311"/>
          </a:xfrm>
        </p:spPr>
        <p:txBody>
          <a:bodyPr/>
          <a:lstStyle>
            <a:lvl1pPr>
              <a:spcBef>
                <a:spcPts val="1000"/>
              </a:spcBef>
              <a:defRPr/>
            </a:lvl1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5" name="Slide Number Placeholder 5"/>
          <p:cNvSpPr>
            <a:spLocks noGrp="1"/>
          </p:cNvSpPr>
          <p:nvPr>
            <p:ph type="sldNum" sz="quarter" idx="15"/>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859FBC9-FEFE-474E-88A9-9BCB5121E4F8}"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7"/>
          <p:cNvSpPr>
            <a:spLocks noGrp="1"/>
          </p:cNvSpPr>
          <p:nvPr>
            <p:ph type="ftr" sz="quarter" idx="16"/>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9920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FC60B-648B-A8A7-9F13-2C05EDEEA4C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761F40A-EA37-ACEB-1BA6-F0E5556883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2F485A-59A3-CDF3-BA6B-A214EFD90131}"/>
              </a:ext>
            </a:extLst>
          </p:cNvPr>
          <p:cNvSpPr>
            <a:spLocks noGrp="1"/>
          </p:cNvSpPr>
          <p:nvPr>
            <p:ph type="dt" sz="half" idx="10"/>
          </p:nvPr>
        </p:nvSpPr>
        <p:spPr/>
        <p:txBody>
          <a:bodyPr/>
          <a:lstStyle/>
          <a:p>
            <a:fld id="{57F404E2-D838-4DB5-A11C-61E64615E7AC}" type="datetimeFigureOut">
              <a:rPr lang="en-GB" smtClean="0"/>
              <a:t>05/12/2023</a:t>
            </a:fld>
            <a:endParaRPr lang="en-GB"/>
          </a:p>
        </p:txBody>
      </p:sp>
      <p:sp>
        <p:nvSpPr>
          <p:cNvPr id="5" name="Footer Placeholder 4">
            <a:extLst>
              <a:ext uri="{FF2B5EF4-FFF2-40B4-BE49-F238E27FC236}">
                <a16:creationId xmlns:a16="http://schemas.microsoft.com/office/drawing/2014/main" id="{9CF52F8D-516D-B71E-DC8F-1461CD8B36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77F6EE-6F04-29F5-39F6-D4DC097A8223}"/>
              </a:ext>
            </a:extLst>
          </p:cNvPr>
          <p:cNvSpPr>
            <a:spLocks noGrp="1"/>
          </p:cNvSpPr>
          <p:nvPr>
            <p:ph type="sldNum" sz="quarter" idx="12"/>
          </p:nvPr>
        </p:nvSpPr>
        <p:spPr/>
        <p:txBody>
          <a:bodyPr/>
          <a:lstStyle/>
          <a:p>
            <a:fld id="{A0F806A0-C172-4717-A0B2-F92B5F2D4E3B}" type="slidenum">
              <a:rPr lang="en-GB" smtClean="0"/>
              <a:t>‹#›</a:t>
            </a:fld>
            <a:endParaRPr lang="en-GB"/>
          </a:p>
        </p:txBody>
      </p:sp>
    </p:spTree>
    <p:extLst>
      <p:ext uri="{BB962C8B-B14F-4D97-AF65-F5344CB8AC3E}">
        <p14:creationId xmlns:p14="http://schemas.microsoft.com/office/powerpoint/2010/main" val="3959601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A4885-58CD-7EBC-35C5-CBC2588234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7C777C7-C2F5-762D-39A0-64EBF74629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BE1169-A2CA-3C90-691F-C9576BCB23E7}"/>
              </a:ext>
            </a:extLst>
          </p:cNvPr>
          <p:cNvSpPr>
            <a:spLocks noGrp="1"/>
          </p:cNvSpPr>
          <p:nvPr>
            <p:ph type="dt" sz="half" idx="10"/>
          </p:nvPr>
        </p:nvSpPr>
        <p:spPr/>
        <p:txBody>
          <a:bodyPr/>
          <a:lstStyle/>
          <a:p>
            <a:fld id="{57F404E2-D838-4DB5-A11C-61E64615E7AC}" type="datetimeFigureOut">
              <a:rPr lang="en-GB" smtClean="0"/>
              <a:t>05/12/2023</a:t>
            </a:fld>
            <a:endParaRPr lang="en-GB"/>
          </a:p>
        </p:txBody>
      </p:sp>
      <p:sp>
        <p:nvSpPr>
          <p:cNvPr id="5" name="Footer Placeholder 4">
            <a:extLst>
              <a:ext uri="{FF2B5EF4-FFF2-40B4-BE49-F238E27FC236}">
                <a16:creationId xmlns:a16="http://schemas.microsoft.com/office/drawing/2014/main" id="{498354D2-A20F-2CAF-699C-F31C567B41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BF1A38-37EC-7FFC-705C-2BBC9072C25B}"/>
              </a:ext>
            </a:extLst>
          </p:cNvPr>
          <p:cNvSpPr>
            <a:spLocks noGrp="1"/>
          </p:cNvSpPr>
          <p:nvPr>
            <p:ph type="sldNum" sz="quarter" idx="12"/>
          </p:nvPr>
        </p:nvSpPr>
        <p:spPr/>
        <p:txBody>
          <a:bodyPr/>
          <a:lstStyle/>
          <a:p>
            <a:fld id="{A0F806A0-C172-4717-A0B2-F92B5F2D4E3B}" type="slidenum">
              <a:rPr lang="en-GB" smtClean="0"/>
              <a:t>‹#›</a:t>
            </a:fld>
            <a:endParaRPr lang="en-GB"/>
          </a:p>
        </p:txBody>
      </p:sp>
    </p:spTree>
    <p:extLst>
      <p:ext uri="{BB962C8B-B14F-4D97-AF65-F5344CB8AC3E}">
        <p14:creationId xmlns:p14="http://schemas.microsoft.com/office/powerpoint/2010/main" val="3612104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42FFC-5F72-BF8D-4CFD-BC5832B3821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7BAB172-5D2F-0E15-90D7-69B7A862B6F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E2A8C74-3F11-9E7E-CDE8-0986BAC214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BAA1C6B-F548-0BD3-70D8-65D2E55E9565}"/>
              </a:ext>
            </a:extLst>
          </p:cNvPr>
          <p:cNvSpPr>
            <a:spLocks noGrp="1"/>
          </p:cNvSpPr>
          <p:nvPr>
            <p:ph type="dt" sz="half" idx="10"/>
          </p:nvPr>
        </p:nvSpPr>
        <p:spPr/>
        <p:txBody>
          <a:bodyPr/>
          <a:lstStyle/>
          <a:p>
            <a:fld id="{57F404E2-D838-4DB5-A11C-61E64615E7AC}" type="datetimeFigureOut">
              <a:rPr lang="en-GB" smtClean="0"/>
              <a:t>05/12/2023</a:t>
            </a:fld>
            <a:endParaRPr lang="en-GB"/>
          </a:p>
        </p:txBody>
      </p:sp>
      <p:sp>
        <p:nvSpPr>
          <p:cNvPr id="6" name="Footer Placeholder 5">
            <a:extLst>
              <a:ext uri="{FF2B5EF4-FFF2-40B4-BE49-F238E27FC236}">
                <a16:creationId xmlns:a16="http://schemas.microsoft.com/office/drawing/2014/main" id="{08078C24-BC05-EA78-340B-71B502E32F1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3D74D2E-B107-7BB5-EC19-B10A81D5A7C0}"/>
              </a:ext>
            </a:extLst>
          </p:cNvPr>
          <p:cNvSpPr>
            <a:spLocks noGrp="1"/>
          </p:cNvSpPr>
          <p:nvPr>
            <p:ph type="sldNum" sz="quarter" idx="12"/>
          </p:nvPr>
        </p:nvSpPr>
        <p:spPr/>
        <p:txBody>
          <a:bodyPr/>
          <a:lstStyle/>
          <a:p>
            <a:fld id="{A0F806A0-C172-4717-A0B2-F92B5F2D4E3B}" type="slidenum">
              <a:rPr lang="en-GB" smtClean="0"/>
              <a:t>‹#›</a:t>
            </a:fld>
            <a:endParaRPr lang="en-GB"/>
          </a:p>
        </p:txBody>
      </p:sp>
    </p:spTree>
    <p:extLst>
      <p:ext uri="{BB962C8B-B14F-4D97-AF65-F5344CB8AC3E}">
        <p14:creationId xmlns:p14="http://schemas.microsoft.com/office/powerpoint/2010/main" val="3455225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51433-7B92-B325-43F3-D4E3AA234AE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4FFD8B8-B63C-63C1-4233-92C8DDB1F7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770FB6-E6DD-1CAB-24DE-02CD0AC4940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601CADD-14DB-CAC0-626B-CD45EFE083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C28A0B-8215-2EB4-9B56-369A6712E1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D80667C-A2C2-CC62-A59B-28672A3CEB12}"/>
              </a:ext>
            </a:extLst>
          </p:cNvPr>
          <p:cNvSpPr>
            <a:spLocks noGrp="1"/>
          </p:cNvSpPr>
          <p:nvPr>
            <p:ph type="dt" sz="half" idx="10"/>
          </p:nvPr>
        </p:nvSpPr>
        <p:spPr/>
        <p:txBody>
          <a:bodyPr/>
          <a:lstStyle/>
          <a:p>
            <a:fld id="{57F404E2-D838-4DB5-A11C-61E64615E7AC}" type="datetimeFigureOut">
              <a:rPr lang="en-GB" smtClean="0"/>
              <a:t>05/12/2023</a:t>
            </a:fld>
            <a:endParaRPr lang="en-GB"/>
          </a:p>
        </p:txBody>
      </p:sp>
      <p:sp>
        <p:nvSpPr>
          <p:cNvPr id="8" name="Footer Placeholder 7">
            <a:extLst>
              <a:ext uri="{FF2B5EF4-FFF2-40B4-BE49-F238E27FC236}">
                <a16:creationId xmlns:a16="http://schemas.microsoft.com/office/drawing/2014/main" id="{19812638-E00A-3A59-FEED-27B723367AE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470F42A-B301-B125-ABD5-3FD640303CC1}"/>
              </a:ext>
            </a:extLst>
          </p:cNvPr>
          <p:cNvSpPr>
            <a:spLocks noGrp="1"/>
          </p:cNvSpPr>
          <p:nvPr>
            <p:ph type="sldNum" sz="quarter" idx="12"/>
          </p:nvPr>
        </p:nvSpPr>
        <p:spPr/>
        <p:txBody>
          <a:bodyPr/>
          <a:lstStyle/>
          <a:p>
            <a:fld id="{A0F806A0-C172-4717-A0B2-F92B5F2D4E3B}" type="slidenum">
              <a:rPr lang="en-GB" smtClean="0"/>
              <a:t>‹#›</a:t>
            </a:fld>
            <a:endParaRPr lang="en-GB"/>
          </a:p>
        </p:txBody>
      </p:sp>
    </p:spTree>
    <p:extLst>
      <p:ext uri="{BB962C8B-B14F-4D97-AF65-F5344CB8AC3E}">
        <p14:creationId xmlns:p14="http://schemas.microsoft.com/office/powerpoint/2010/main" val="812321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39B8D-76AC-2372-830C-070C184A0C2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8A018ED-82AE-63BE-58AB-E49DEEFAC6DB}"/>
              </a:ext>
            </a:extLst>
          </p:cNvPr>
          <p:cNvSpPr>
            <a:spLocks noGrp="1"/>
          </p:cNvSpPr>
          <p:nvPr>
            <p:ph type="dt" sz="half" idx="10"/>
          </p:nvPr>
        </p:nvSpPr>
        <p:spPr/>
        <p:txBody>
          <a:bodyPr/>
          <a:lstStyle/>
          <a:p>
            <a:fld id="{57F404E2-D838-4DB5-A11C-61E64615E7AC}" type="datetimeFigureOut">
              <a:rPr lang="en-GB" smtClean="0"/>
              <a:t>05/12/2023</a:t>
            </a:fld>
            <a:endParaRPr lang="en-GB"/>
          </a:p>
        </p:txBody>
      </p:sp>
      <p:sp>
        <p:nvSpPr>
          <p:cNvPr id="4" name="Footer Placeholder 3">
            <a:extLst>
              <a:ext uri="{FF2B5EF4-FFF2-40B4-BE49-F238E27FC236}">
                <a16:creationId xmlns:a16="http://schemas.microsoft.com/office/drawing/2014/main" id="{680C70F1-7BA0-2467-4174-80AC37B68FA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A51C190-9847-60D3-186B-3A5B055749D6}"/>
              </a:ext>
            </a:extLst>
          </p:cNvPr>
          <p:cNvSpPr>
            <a:spLocks noGrp="1"/>
          </p:cNvSpPr>
          <p:nvPr>
            <p:ph type="sldNum" sz="quarter" idx="12"/>
          </p:nvPr>
        </p:nvSpPr>
        <p:spPr/>
        <p:txBody>
          <a:bodyPr/>
          <a:lstStyle/>
          <a:p>
            <a:fld id="{A0F806A0-C172-4717-A0B2-F92B5F2D4E3B}" type="slidenum">
              <a:rPr lang="en-GB" smtClean="0"/>
              <a:t>‹#›</a:t>
            </a:fld>
            <a:endParaRPr lang="en-GB"/>
          </a:p>
        </p:txBody>
      </p:sp>
    </p:spTree>
    <p:extLst>
      <p:ext uri="{BB962C8B-B14F-4D97-AF65-F5344CB8AC3E}">
        <p14:creationId xmlns:p14="http://schemas.microsoft.com/office/powerpoint/2010/main" val="2168488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6D6541-876C-A506-85AD-9AE304D3C8C7}"/>
              </a:ext>
            </a:extLst>
          </p:cNvPr>
          <p:cNvSpPr>
            <a:spLocks noGrp="1"/>
          </p:cNvSpPr>
          <p:nvPr>
            <p:ph type="dt" sz="half" idx="10"/>
          </p:nvPr>
        </p:nvSpPr>
        <p:spPr/>
        <p:txBody>
          <a:bodyPr/>
          <a:lstStyle/>
          <a:p>
            <a:fld id="{57F404E2-D838-4DB5-A11C-61E64615E7AC}" type="datetimeFigureOut">
              <a:rPr lang="en-GB" smtClean="0"/>
              <a:t>05/12/2023</a:t>
            </a:fld>
            <a:endParaRPr lang="en-GB"/>
          </a:p>
        </p:txBody>
      </p:sp>
      <p:sp>
        <p:nvSpPr>
          <p:cNvPr id="3" name="Footer Placeholder 2">
            <a:extLst>
              <a:ext uri="{FF2B5EF4-FFF2-40B4-BE49-F238E27FC236}">
                <a16:creationId xmlns:a16="http://schemas.microsoft.com/office/drawing/2014/main" id="{5C6B9F31-DB42-9287-CB2D-705AFD69E33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E7B1120-6035-EDD9-76D5-8ADBB6705EDD}"/>
              </a:ext>
            </a:extLst>
          </p:cNvPr>
          <p:cNvSpPr>
            <a:spLocks noGrp="1"/>
          </p:cNvSpPr>
          <p:nvPr>
            <p:ph type="sldNum" sz="quarter" idx="12"/>
          </p:nvPr>
        </p:nvSpPr>
        <p:spPr/>
        <p:txBody>
          <a:bodyPr/>
          <a:lstStyle/>
          <a:p>
            <a:fld id="{A0F806A0-C172-4717-A0B2-F92B5F2D4E3B}" type="slidenum">
              <a:rPr lang="en-GB" smtClean="0"/>
              <a:t>‹#›</a:t>
            </a:fld>
            <a:endParaRPr lang="en-GB"/>
          </a:p>
        </p:txBody>
      </p:sp>
    </p:spTree>
    <p:extLst>
      <p:ext uri="{BB962C8B-B14F-4D97-AF65-F5344CB8AC3E}">
        <p14:creationId xmlns:p14="http://schemas.microsoft.com/office/powerpoint/2010/main" val="2083207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D24C1-9015-B7B6-553C-75D242714D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2F48732-686F-DD98-FB4F-856C02E75D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AA0FE59-E5C1-0E33-A951-D11742E2C2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60D7C7-9A0B-2029-2271-DFF95ABB3E39}"/>
              </a:ext>
            </a:extLst>
          </p:cNvPr>
          <p:cNvSpPr>
            <a:spLocks noGrp="1"/>
          </p:cNvSpPr>
          <p:nvPr>
            <p:ph type="dt" sz="half" idx="10"/>
          </p:nvPr>
        </p:nvSpPr>
        <p:spPr/>
        <p:txBody>
          <a:bodyPr/>
          <a:lstStyle/>
          <a:p>
            <a:fld id="{57F404E2-D838-4DB5-A11C-61E64615E7AC}" type="datetimeFigureOut">
              <a:rPr lang="en-GB" smtClean="0"/>
              <a:t>05/12/2023</a:t>
            </a:fld>
            <a:endParaRPr lang="en-GB"/>
          </a:p>
        </p:txBody>
      </p:sp>
      <p:sp>
        <p:nvSpPr>
          <p:cNvPr id="6" name="Footer Placeholder 5">
            <a:extLst>
              <a:ext uri="{FF2B5EF4-FFF2-40B4-BE49-F238E27FC236}">
                <a16:creationId xmlns:a16="http://schemas.microsoft.com/office/drawing/2014/main" id="{945B3BFB-80C6-0970-CB90-395430FFF12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4C0EDC6-67F0-614F-9B48-8155F3F11F13}"/>
              </a:ext>
            </a:extLst>
          </p:cNvPr>
          <p:cNvSpPr>
            <a:spLocks noGrp="1"/>
          </p:cNvSpPr>
          <p:nvPr>
            <p:ph type="sldNum" sz="quarter" idx="12"/>
          </p:nvPr>
        </p:nvSpPr>
        <p:spPr/>
        <p:txBody>
          <a:bodyPr/>
          <a:lstStyle/>
          <a:p>
            <a:fld id="{A0F806A0-C172-4717-A0B2-F92B5F2D4E3B}" type="slidenum">
              <a:rPr lang="en-GB" smtClean="0"/>
              <a:t>‹#›</a:t>
            </a:fld>
            <a:endParaRPr lang="en-GB"/>
          </a:p>
        </p:txBody>
      </p:sp>
    </p:spTree>
    <p:extLst>
      <p:ext uri="{BB962C8B-B14F-4D97-AF65-F5344CB8AC3E}">
        <p14:creationId xmlns:p14="http://schemas.microsoft.com/office/powerpoint/2010/main" val="1249879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7BA5A-D1E0-47A2-E213-E77C215E49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F16E294-1CB2-C468-67F1-A9DDF3AE3A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B7BC230-A392-3AF2-662E-40AC5BCBD4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67ED47-0D6C-5313-B129-89BD14CB0AE7}"/>
              </a:ext>
            </a:extLst>
          </p:cNvPr>
          <p:cNvSpPr>
            <a:spLocks noGrp="1"/>
          </p:cNvSpPr>
          <p:nvPr>
            <p:ph type="dt" sz="half" idx="10"/>
          </p:nvPr>
        </p:nvSpPr>
        <p:spPr/>
        <p:txBody>
          <a:bodyPr/>
          <a:lstStyle/>
          <a:p>
            <a:fld id="{57F404E2-D838-4DB5-A11C-61E64615E7AC}" type="datetimeFigureOut">
              <a:rPr lang="en-GB" smtClean="0"/>
              <a:t>05/12/2023</a:t>
            </a:fld>
            <a:endParaRPr lang="en-GB"/>
          </a:p>
        </p:txBody>
      </p:sp>
      <p:sp>
        <p:nvSpPr>
          <p:cNvPr id="6" name="Footer Placeholder 5">
            <a:extLst>
              <a:ext uri="{FF2B5EF4-FFF2-40B4-BE49-F238E27FC236}">
                <a16:creationId xmlns:a16="http://schemas.microsoft.com/office/drawing/2014/main" id="{4B8AB009-9698-F100-0D0E-1A23FEE7F7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34113D-393F-9B38-55F5-08F793E778D5}"/>
              </a:ext>
            </a:extLst>
          </p:cNvPr>
          <p:cNvSpPr>
            <a:spLocks noGrp="1"/>
          </p:cNvSpPr>
          <p:nvPr>
            <p:ph type="sldNum" sz="quarter" idx="12"/>
          </p:nvPr>
        </p:nvSpPr>
        <p:spPr/>
        <p:txBody>
          <a:bodyPr/>
          <a:lstStyle/>
          <a:p>
            <a:fld id="{A0F806A0-C172-4717-A0B2-F92B5F2D4E3B}" type="slidenum">
              <a:rPr lang="en-GB" smtClean="0"/>
              <a:t>‹#›</a:t>
            </a:fld>
            <a:endParaRPr lang="en-GB"/>
          </a:p>
        </p:txBody>
      </p:sp>
    </p:spTree>
    <p:extLst>
      <p:ext uri="{BB962C8B-B14F-4D97-AF65-F5344CB8AC3E}">
        <p14:creationId xmlns:p14="http://schemas.microsoft.com/office/powerpoint/2010/main" val="3849908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24D50D-D923-792D-B7C4-DF09786838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1861A29-055F-E396-4F6C-B707B0F703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A93AA86-3070-F797-0955-1406124A0C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F404E2-D838-4DB5-A11C-61E64615E7AC}" type="datetimeFigureOut">
              <a:rPr lang="en-GB" smtClean="0"/>
              <a:t>05/12/2023</a:t>
            </a:fld>
            <a:endParaRPr lang="en-GB"/>
          </a:p>
        </p:txBody>
      </p:sp>
      <p:sp>
        <p:nvSpPr>
          <p:cNvPr id="5" name="Footer Placeholder 4">
            <a:extLst>
              <a:ext uri="{FF2B5EF4-FFF2-40B4-BE49-F238E27FC236}">
                <a16:creationId xmlns:a16="http://schemas.microsoft.com/office/drawing/2014/main" id="{37166F3A-1D6F-71C0-E8ED-3815B86BDD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46B8969-095A-494E-A1AD-3CD16F8FFE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F806A0-C172-4717-A0B2-F92B5F2D4E3B}" type="slidenum">
              <a:rPr lang="en-GB" smtClean="0"/>
              <a:t>‹#›</a:t>
            </a:fld>
            <a:endParaRPr lang="en-GB"/>
          </a:p>
        </p:txBody>
      </p:sp>
    </p:spTree>
    <p:extLst>
      <p:ext uri="{BB962C8B-B14F-4D97-AF65-F5344CB8AC3E}">
        <p14:creationId xmlns:p14="http://schemas.microsoft.com/office/powerpoint/2010/main" val="136840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6.emf"/></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1" name="Picture 3">
            <a:extLst>
              <a:ext uri="{FF2B5EF4-FFF2-40B4-BE49-F238E27FC236}">
                <a16:creationId xmlns:a16="http://schemas.microsoft.com/office/drawing/2014/main" id="{5148ADC8-F513-4199-AE81-D5CE51F710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0125"/>
            <a:ext cx="121920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a:extLst>
              <a:ext uri="{FF2B5EF4-FFF2-40B4-BE49-F238E27FC236}">
                <a16:creationId xmlns:a16="http://schemas.microsoft.com/office/drawing/2014/main" id="{51EFB87D-BE5F-4295-A727-7AE050973445}"/>
              </a:ext>
            </a:extLst>
          </p:cNvPr>
          <p:cNvSpPr>
            <a:spLocks noGrp="1"/>
          </p:cNvSpPr>
          <p:nvPr>
            <p:ph idx="1"/>
          </p:nvPr>
        </p:nvSpPr>
        <p:spPr>
          <a:xfrm>
            <a:off x="686587" y="266981"/>
            <a:ext cx="10818826" cy="5813144"/>
          </a:xfrm>
        </p:spPr>
        <p:txBody>
          <a:bodyPr>
            <a:normAutofit/>
          </a:bodyPr>
          <a:lstStyle/>
          <a:p>
            <a:pPr marL="0" indent="0">
              <a:buFont typeface="Arial" panose="020B0604020202020204" pitchFamily="34" charset="0"/>
              <a:buNone/>
              <a:defRPr/>
            </a:pPr>
            <a:r>
              <a:rPr lang="en-GB" sz="4600" b="1" dirty="0">
                <a:solidFill>
                  <a:schemeClr val="accent1">
                    <a:lumMod val="75000"/>
                  </a:schemeClr>
                </a:solidFill>
              </a:rPr>
              <a:t>Special School Funding Framework</a:t>
            </a:r>
            <a:br>
              <a:rPr lang="en-GB" sz="4600" b="1" dirty="0">
                <a:solidFill>
                  <a:schemeClr val="accent1">
                    <a:lumMod val="75000"/>
                  </a:schemeClr>
                </a:solidFill>
              </a:rPr>
            </a:br>
            <a:br>
              <a:rPr lang="en-GB" sz="4000" b="1" dirty="0">
                <a:solidFill>
                  <a:schemeClr val="accent1">
                    <a:lumMod val="75000"/>
                  </a:schemeClr>
                </a:solidFill>
              </a:rPr>
            </a:br>
            <a:r>
              <a:rPr lang="en-GB" sz="4000" b="1" dirty="0">
                <a:solidFill>
                  <a:schemeClr val="accent1">
                    <a:lumMod val="75000"/>
                  </a:schemeClr>
                </a:solidFill>
              </a:rPr>
              <a:t>School’s Forum 12 December 2023</a:t>
            </a:r>
            <a:br>
              <a:rPr lang="en-GB" sz="4000" b="1" dirty="0">
                <a:solidFill>
                  <a:schemeClr val="accent1">
                    <a:lumMod val="75000"/>
                  </a:schemeClr>
                </a:solidFill>
              </a:rPr>
            </a:br>
            <a:br>
              <a:rPr lang="en-GB" sz="4000" b="1" dirty="0">
                <a:solidFill>
                  <a:schemeClr val="accent1">
                    <a:lumMod val="75000"/>
                  </a:schemeClr>
                </a:solidFill>
              </a:rPr>
            </a:br>
            <a:r>
              <a:rPr lang="en-GB" sz="3200" dirty="0"/>
              <a:t>Steve Devlin </a:t>
            </a:r>
          </a:p>
          <a:p>
            <a:pPr marL="0" indent="0">
              <a:buFont typeface="Arial" panose="020B0604020202020204" pitchFamily="34" charset="0"/>
              <a:buNone/>
              <a:defRPr/>
            </a:pPr>
            <a:r>
              <a:rPr lang="en-GB" sz="3200" dirty="0"/>
              <a:t>SEN Project Manager</a:t>
            </a:r>
            <a:br>
              <a:rPr lang="en-GB" sz="3200" dirty="0"/>
            </a:br>
            <a:endParaRPr lang="en-GB" sz="3200" dirty="0"/>
          </a:p>
          <a:p>
            <a:pPr marL="0" indent="0">
              <a:buFont typeface="Arial" panose="020B0604020202020204" pitchFamily="34" charset="0"/>
              <a:buNone/>
              <a:defRPr/>
            </a:pPr>
            <a:endParaRPr lang="en-GB" sz="2000" dirty="0"/>
          </a:p>
        </p:txBody>
      </p:sp>
    </p:spTree>
    <p:extLst>
      <p:ext uri="{BB962C8B-B14F-4D97-AF65-F5344CB8AC3E}">
        <p14:creationId xmlns:p14="http://schemas.microsoft.com/office/powerpoint/2010/main" val="3429634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0BE15ED-803F-4A78-B4D5-76B329F9A4A9}"/>
              </a:ext>
            </a:extLst>
          </p:cNvPr>
          <p:cNvSpPr>
            <a:spLocks noGrp="1"/>
          </p:cNvSpPr>
          <p:nvPr>
            <p:ph idx="14"/>
          </p:nvPr>
        </p:nvSpPr>
        <p:spPr>
          <a:xfrm>
            <a:off x="1335270" y="1123891"/>
            <a:ext cx="7687766" cy="576064"/>
          </a:xfrm>
        </p:spPr>
        <p:txBody>
          <a:bodyPr vert="horz" lIns="91440" tIns="45720" rIns="91440" bIns="45720" rtlCol="0">
            <a:noAutofit/>
          </a:bodyPr>
          <a:lstStyle/>
          <a:p>
            <a:pPr marL="0" indent="0">
              <a:buNone/>
            </a:pPr>
            <a:endParaRPr lang="en-GB" sz="2400"/>
          </a:p>
          <a:p>
            <a:pPr marL="0" indent="0">
              <a:buNone/>
            </a:pPr>
            <a:endParaRPr lang="en-GB" sz="2400"/>
          </a:p>
        </p:txBody>
      </p:sp>
      <p:pic>
        <p:nvPicPr>
          <p:cNvPr id="11" name="Picture 2" descr="HCC-Childrens-email-signature-750 (002)">
            <a:extLst>
              <a:ext uri="{FF2B5EF4-FFF2-40B4-BE49-F238E27FC236}">
                <a16:creationId xmlns:a16="http://schemas.microsoft.com/office/drawing/2014/main" id="{33CE8EF5-F55E-44EF-9606-E47A3C8258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5805264"/>
            <a:ext cx="9144000" cy="105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CF8C64B6-5502-4290-9F4A-22F064B924EA}"/>
              </a:ext>
            </a:extLst>
          </p:cNvPr>
          <p:cNvSpPr txBox="1"/>
          <p:nvPr/>
        </p:nvSpPr>
        <p:spPr>
          <a:xfrm>
            <a:off x="322553" y="0"/>
            <a:ext cx="11546894" cy="2062103"/>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4000" b="1" dirty="0">
                <a:solidFill>
                  <a:srgbClr val="4472C4">
                    <a:lumMod val="75000"/>
                  </a:srgbClr>
                </a:solidFill>
                <a:latin typeface="Calibri" panose="020F0502020204030204"/>
              </a:rPr>
              <a:t>Transitional process </a:t>
            </a:r>
            <a:endParaRPr kumimoji="0" lang="en-GB"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600" dirty="0">
              <a:solidFill>
                <a:prstClr val="black"/>
              </a:solidFill>
              <a:latin typeface="Calibri" panose="020F0502020204030204"/>
            </a:endParaRPr>
          </a:p>
          <a:p>
            <a:pPr marR="0" lvl="0" algn="l" defTabSz="914400" rtl="0" eaLnBrk="1" fontAlgn="auto" latinLnBrk="0" hangingPunct="1">
              <a:lnSpc>
                <a:spcPct val="100000"/>
              </a:lnSpc>
              <a:spcBef>
                <a:spcPts val="0"/>
              </a:spcBef>
              <a:spcAft>
                <a:spcPts val="0"/>
              </a:spcAft>
              <a:buClrTx/>
              <a:buSzTx/>
              <a:tabLst/>
              <a:defRPr/>
            </a:pPr>
            <a:br>
              <a:rPr lang="en-GB" b="1" dirty="0">
                <a:solidFill>
                  <a:prstClr val="black"/>
                </a:solidFill>
                <a:latin typeface="Calibri" panose="020F0502020204030204"/>
              </a:rPr>
            </a:br>
            <a:endParaRPr lang="en-GB" sz="1800" dirty="0">
              <a:effectLst/>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Diagram 3">
            <a:extLst>
              <a:ext uri="{FF2B5EF4-FFF2-40B4-BE49-F238E27FC236}">
                <a16:creationId xmlns:a16="http://schemas.microsoft.com/office/drawing/2014/main" id="{61D25D06-4A4D-D846-574A-409A6D93C71B}"/>
              </a:ext>
            </a:extLst>
          </p:cNvPr>
          <p:cNvGraphicFramePr/>
          <p:nvPr>
            <p:extLst>
              <p:ext uri="{D42A27DB-BD31-4B8C-83A1-F6EECF244321}">
                <p14:modId xmlns:p14="http://schemas.microsoft.com/office/powerpoint/2010/main" val="3850908382"/>
              </p:ext>
            </p:extLst>
          </p:nvPr>
        </p:nvGraphicFramePr>
        <p:xfrm>
          <a:off x="965200" y="0"/>
          <a:ext cx="10078720" cy="6400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66639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0BE15ED-803F-4A78-B4D5-76B329F9A4A9}"/>
              </a:ext>
            </a:extLst>
          </p:cNvPr>
          <p:cNvSpPr>
            <a:spLocks noGrp="1"/>
          </p:cNvSpPr>
          <p:nvPr>
            <p:ph idx="14"/>
          </p:nvPr>
        </p:nvSpPr>
        <p:spPr>
          <a:xfrm>
            <a:off x="1335270" y="1123891"/>
            <a:ext cx="7687766" cy="576064"/>
          </a:xfrm>
        </p:spPr>
        <p:txBody>
          <a:bodyPr vert="horz" lIns="91440" tIns="45720" rIns="91440" bIns="45720" rtlCol="0">
            <a:noAutofit/>
          </a:bodyPr>
          <a:lstStyle/>
          <a:p>
            <a:pPr marL="0" indent="0">
              <a:buNone/>
            </a:pPr>
            <a:endParaRPr lang="en-GB" sz="2400"/>
          </a:p>
          <a:p>
            <a:pPr marL="0" indent="0">
              <a:buNone/>
            </a:pPr>
            <a:endParaRPr lang="en-GB" sz="2400"/>
          </a:p>
        </p:txBody>
      </p:sp>
      <p:pic>
        <p:nvPicPr>
          <p:cNvPr id="11" name="Picture 2" descr="HCC-Childrens-email-signature-750 (002)">
            <a:extLst>
              <a:ext uri="{FF2B5EF4-FFF2-40B4-BE49-F238E27FC236}">
                <a16:creationId xmlns:a16="http://schemas.microsoft.com/office/drawing/2014/main" id="{33CE8EF5-F55E-44EF-9606-E47A3C8258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5805264"/>
            <a:ext cx="9144000" cy="105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CF8C64B6-5502-4290-9F4A-22F064B924EA}"/>
              </a:ext>
            </a:extLst>
          </p:cNvPr>
          <p:cNvSpPr txBox="1"/>
          <p:nvPr/>
        </p:nvSpPr>
        <p:spPr>
          <a:xfrm>
            <a:off x="322553" y="0"/>
            <a:ext cx="11546894" cy="57246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Implementation planning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solidFill>
                <a:prstClr val="black"/>
              </a:solidFill>
              <a:latin typeface="Calibri" panose="020F050202020403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prstClr val="black"/>
                </a:solidFill>
                <a:latin typeface="Calibri" panose="020F0502020204030204"/>
              </a:rPr>
              <a:t>The proposal is to implement the framework from </a:t>
            </a:r>
            <a:r>
              <a:rPr lang="en-GB" b="1" dirty="0">
                <a:solidFill>
                  <a:prstClr val="black"/>
                </a:solidFill>
                <a:latin typeface="Calibri" panose="020F0502020204030204"/>
              </a:rPr>
              <a:t>1 April 2024.</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1" dirty="0">
              <a:solidFill>
                <a:prstClr val="black"/>
              </a:solidFill>
              <a:latin typeface="Calibri" panose="020F050202020403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prstClr val="black"/>
                </a:solidFill>
                <a:latin typeface="Calibri" panose="020F0502020204030204"/>
              </a:rPr>
              <a:t>Funding values would be applied from 1 April 2024 onwards with the switch-over manged internally within HCC.</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solidFill>
                <a:prstClr val="black"/>
              </a:solidFill>
              <a:latin typeface="Calibri" panose="020F050202020403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prstClr val="black"/>
                </a:solidFill>
                <a:latin typeface="Calibri" panose="020F0502020204030204"/>
              </a:rPr>
              <a:t>The final descriptors against the values will be agreed by mid-February 2024.</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solidFill>
                <a:prstClr val="black"/>
              </a:solidFill>
              <a:latin typeface="Calibri" panose="020F050202020403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prstClr val="black"/>
                </a:solidFill>
                <a:latin typeface="Calibri" panose="020F0502020204030204"/>
              </a:rPr>
              <a:t>A series of implementation presentations and Q&amp;As will be held during February and March 2024 to prepare schools and services for the changes.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solidFill>
                <a:prstClr val="black"/>
              </a:solidFill>
              <a:latin typeface="Calibri" panose="020F050202020403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prstClr val="black"/>
                </a:solidFill>
                <a:latin typeface="Calibri" panose="020F0502020204030204"/>
              </a:rPr>
              <a:t>The SEN Service and decision-making partners will be trained prior to going live. There will be revised decision-making and moderation processes to ensure robustness and transparency.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solidFill>
                <a:prstClr val="black"/>
              </a:solidFill>
              <a:latin typeface="Calibri" panose="020F0502020204030204"/>
            </a:endParaRPr>
          </a:p>
          <a:p>
            <a:pPr marR="0" lvl="0" algn="l" defTabSz="914400" rtl="0" eaLnBrk="1" fontAlgn="auto" latinLnBrk="0" hangingPunct="1">
              <a:lnSpc>
                <a:spcPct val="100000"/>
              </a:lnSpc>
              <a:spcBef>
                <a:spcPts val="0"/>
              </a:spcBef>
              <a:spcAft>
                <a:spcPts val="0"/>
              </a:spcAft>
              <a:buClrTx/>
              <a:buSzTx/>
              <a:tabLst/>
              <a:defRPr/>
            </a:pPr>
            <a:br>
              <a:rPr lang="en-GB" b="1" dirty="0">
                <a:solidFill>
                  <a:prstClr val="black"/>
                </a:solidFill>
                <a:latin typeface="Calibri" panose="020F0502020204030204"/>
              </a:rPr>
            </a:br>
            <a:endParaRPr lang="en-GB" sz="1800" dirty="0">
              <a:effectLst/>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7401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0BE15ED-803F-4A78-B4D5-76B329F9A4A9}"/>
              </a:ext>
            </a:extLst>
          </p:cNvPr>
          <p:cNvSpPr>
            <a:spLocks noGrp="1"/>
          </p:cNvSpPr>
          <p:nvPr>
            <p:ph idx="14"/>
          </p:nvPr>
        </p:nvSpPr>
        <p:spPr>
          <a:xfrm>
            <a:off x="1335270" y="1123891"/>
            <a:ext cx="7687766" cy="576064"/>
          </a:xfrm>
        </p:spPr>
        <p:txBody>
          <a:bodyPr vert="horz" lIns="91440" tIns="45720" rIns="91440" bIns="45720" rtlCol="0">
            <a:noAutofit/>
          </a:bodyPr>
          <a:lstStyle/>
          <a:p>
            <a:pPr marL="0" indent="0">
              <a:buNone/>
            </a:pPr>
            <a:endParaRPr lang="en-GB" sz="2400"/>
          </a:p>
          <a:p>
            <a:pPr marL="0" indent="0">
              <a:buNone/>
            </a:pPr>
            <a:endParaRPr lang="en-GB" sz="2400"/>
          </a:p>
        </p:txBody>
      </p:sp>
      <p:pic>
        <p:nvPicPr>
          <p:cNvPr id="11" name="Picture 2" descr="HCC-Childrens-email-signature-750 (002)">
            <a:extLst>
              <a:ext uri="{FF2B5EF4-FFF2-40B4-BE49-F238E27FC236}">
                <a16:creationId xmlns:a16="http://schemas.microsoft.com/office/drawing/2014/main" id="{33CE8EF5-F55E-44EF-9606-E47A3C8258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5805264"/>
            <a:ext cx="9144000" cy="105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CF8C64B6-5502-4290-9F4A-22F064B924EA}"/>
              </a:ext>
            </a:extLst>
          </p:cNvPr>
          <p:cNvSpPr txBox="1"/>
          <p:nvPr/>
        </p:nvSpPr>
        <p:spPr>
          <a:xfrm>
            <a:off x="322553" y="181957"/>
            <a:ext cx="11546894" cy="156966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Special school funding breakdown</a:t>
            </a:r>
            <a:endParaRPr kumimoji="0" lang="en-GB" sz="4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R="0" lvl="0" algn="l" defTabSz="914400" rtl="0" eaLnBrk="1" fontAlgn="auto" latinLnBrk="0" hangingPunct="1">
              <a:lnSpc>
                <a:spcPct val="100000"/>
              </a:lnSpc>
              <a:spcBef>
                <a:spcPts val="0"/>
              </a:spcBef>
              <a:spcAft>
                <a:spcPts val="0"/>
              </a:spcAft>
              <a:buClrTx/>
              <a:buSzTx/>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CFDA0AAA-68A6-8D77-59B3-92A5427FAC4C}"/>
              </a:ext>
            </a:extLst>
          </p:cNvPr>
          <p:cNvSpPr txBox="1"/>
          <p:nvPr/>
        </p:nvSpPr>
        <p:spPr>
          <a:xfrm>
            <a:off x="447040" y="984227"/>
            <a:ext cx="3728720" cy="4539704"/>
          </a:xfrm>
          <a:prstGeom prst="rect">
            <a:avLst/>
          </a:prstGeom>
          <a:noFill/>
        </p:spPr>
        <p:txBody>
          <a:bodyPr wrap="square" rtlCol="0">
            <a:spAutoFit/>
          </a:bodyPr>
          <a:lstStyle/>
          <a:p>
            <a:pPr marL="285750" indent="-285750">
              <a:buFont typeface="Arial" panose="020B0604020202020204" pitchFamily="34" charset="0"/>
              <a:buChar char="•"/>
            </a:pPr>
            <a:r>
              <a:rPr lang="en-GB" sz="1700" dirty="0"/>
              <a:t>The slices in blue are fixed funding elements including place funding, outreach funding and split site/residential – there are no operational SEN Service decisions applied to these.</a:t>
            </a:r>
            <a:br>
              <a:rPr lang="en-GB" sz="1700" dirty="0"/>
            </a:br>
            <a:endParaRPr lang="en-GB" sz="1700" dirty="0"/>
          </a:p>
          <a:p>
            <a:pPr marL="285750" indent="-285750">
              <a:buFont typeface="Arial" panose="020B0604020202020204" pitchFamily="34" charset="0"/>
              <a:buChar char="•"/>
            </a:pPr>
            <a:r>
              <a:rPr lang="en-GB" sz="1700" dirty="0"/>
              <a:t>The slice in green is a fixed lump sum of £180k which is provided to all special schools toward core costs.</a:t>
            </a:r>
            <a:br>
              <a:rPr lang="en-GB" sz="1700" dirty="0"/>
            </a:br>
            <a:endParaRPr lang="en-GB" sz="1700" dirty="0"/>
          </a:p>
          <a:p>
            <a:pPr marL="285750" indent="-285750">
              <a:buFont typeface="Arial" panose="020B0604020202020204" pitchFamily="34" charset="0"/>
              <a:buChar char="•"/>
            </a:pPr>
            <a:r>
              <a:rPr lang="en-GB" sz="1700" dirty="0"/>
              <a:t>The slices in red are per pupil top-up payments including Step Funding, discretionary initiatives and additional LSA hours. These are all subject to operational SEN Service decisions.</a:t>
            </a:r>
          </a:p>
        </p:txBody>
      </p:sp>
      <p:pic>
        <p:nvPicPr>
          <p:cNvPr id="3" name="Picture 2">
            <a:extLst>
              <a:ext uri="{FF2B5EF4-FFF2-40B4-BE49-F238E27FC236}">
                <a16:creationId xmlns:a16="http://schemas.microsoft.com/office/drawing/2014/main" id="{717E0E7E-1C2B-04A9-31AF-9C8D1F042656}"/>
              </a:ext>
            </a:extLst>
          </p:cNvPr>
          <p:cNvPicPr>
            <a:picLocks noChangeAspect="1"/>
          </p:cNvPicPr>
          <p:nvPr/>
        </p:nvPicPr>
        <p:blipFill>
          <a:blip r:embed="rId4"/>
          <a:stretch>
            <a:fillRect/>
          </a:stretch>
        </p:blipFill>
        <p:spPr>
          <a:xfrm>
            <a:off x="4947303" y="878277"/>
            <a:ext cx="6922144" cy="4855832"/>
          </a:xfrm>
          <a:prstGeom prst="rect">
            <a:avLst/>
          </a:prstGeom>
        </p:spPr>
      </p:pic>
    </p:spTree>
    <p:extLst>
      <p:ext uri="{BB962C8B-B14F-4D97-AF65-F5344CB8AC3E}">
        <p14:creationId xmlns:p14="http://schemas.microsoft.com/office/powerpoint/2010/main" val="3409051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0BE15ED-803F-4A78-B4D5-76B329F9A4A9}"/>
              </a:ext>
            </a:extLst>
          </p:cNvPr>
          <p:cNvSpPr>
            <a:spLocks noGrp="1"/>
          </p:cNvSpPr>
          <p:nvPr>
            <p:ph idx="14"/>
          </p:nvPr>
        </p:nvSpPr>
        <p:spPr>
          <a:xfrm>
            <a:off x="1335270" y="1123891"/>
            <a:ext cx="7687766" cy="576064"/>
          </a:xfrm>
        </p:spPr>
        <p:txBody>
          <a:bodyPr vert="horz" lIns="91440" tIns="45720" rIns="91440" bIns="45720" rtlCol="0">
            <a:noAutofit/>
          </a:bodyPr>
          <a:lstStyle/>
          <a:p>
            <a:pPr marL="0" indent="0">
              <a:buNone/>
            </a:pPr>
            <a:endParaRPr lang="en-GB" sz="2400"/>
          </a:p>
          <a:p>
            <a:pPr marL="0" indent="0">
              <a:buNone/>
            </a:pPr>
            <a:endParaRPr lang="en-GB" sz="2400"/>
          </a:p>
        </p:txBody>
      </p:sp>
      <p:pic>
        <p:nvPicPr>
          <p:cNvPr id="11" name="Picture 2" descr="HCC-Childrens-email-signature-750 (002)">
            <a:extLst>
              <a:ext uri="{FF2B5EF4-FFF2-40B4-BE49-F238E27FC236}">
                <a16:creationId xmlns:a16="http://schemas.microsoft.com/office/drawing/2014/main" id="{33CE8EF5-F55E-44EF-9606-E47A3C8258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5805264"/>
            <a:ext cx="9144000" cy="105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CF8C64B6-5502-4290-9F4A-22F064B924EA}"/>
              </a:ext>
            </a:extLst>
          </p:cNvPr>
          <p:cNvSpPr txBox="1"/>
          <p:nvPr/>
        </p:nvSpPr>
        <p:spPr>
          <a:xfrm>
            <a:off x="322553" y="181957"/>
            <a:ext cx="11546894" cy="350865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Funding review and existing framework</a:t>
            </a:r>
            <a:endParaRPr kumimoji="0" lang="en-GB" sz="4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prstClr val="black"/>
                </a:solidFill>
                <a:latin typeface="Calibri" panose="020F0502020204030204"/>
              </a:rPr>
              <a:t>A comprehensive review of special school funding was undertaken between April 2022 and June 2023 under the Improve Outcomes and Control Costs workstream.</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The </a:t>
            </a:r>
            <a:r>
              <a:rPr lang="en-GB" dirty="0">
                <a:solidFill>
                  <a:prstClr val="black"/>
                </a:solidFill>
                <a:latin typeface="Calibri" panose="020F0502020204030204"/>
              </a:rPr>
              <a:t>review considered the current processes, funding streams and values.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prstClr val="black"/>
                </a:solidFill>
                <a:latin typeface="Calibri" panose="020F0502020204030204"/>
              </a:rPr>
              <a:t>Special schools were consulted through each stage of the review and supported to provide information.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As a result of the review, a revised standardised framework is proposed for implementation from 1 April 2024.</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R="0" lvl="0" algn="l" defTabSz="914400" rtl="0" eaLnBrk="1" fontAlgn="auto" latinLnBrk="0" hangingPunct="1">
              <a:lnSpc>
                <a:spcPct val="100000"/>
              </a:lnSpc>
              <a:spcBef>
                <a:spcPts val="0"/>
              </a:spcBef>
              <a:spcAft>
                <a:spcPts val="0"/>
              </a:spcAft>
              <a:buClrTx/>
              <a:buSzTx/>
              <a:tabLst/>
              <a:defRPr/>
            </a:pPr>
            <a:r>
              <a:rPr lang="en-GB" b="1" dirty="0">
                <a:solidFill>
                  <a:prstClr val="black"/>
                </a:solidFill>
                <a:latin typeface="Calibri" panose="020F0502020204030204"/>
              </a:rPr>
              <a:t>The existing funding framework</a:t>
            </a: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AF3EB956-7BCD-CFC5-A4A4-9D135B94BDF3}"/>
              </a:ext>
            </a:extLst>
          </p:cNvPr>
          <p:cNvPicPr>
            <a:picLocks noChangeAspect="1"/>
          </p:cNvPicPr>
          <p:nvPr/>
        </p:nvPicPr>
        <p:blipFill>
          <a:blip r:embed="rId4"/>
          <a:stretch>
            <a:fillRect/>
          </a:stretch>
        </p:blipFill>
        <p:spPr>
          <a:xfrm>
            <a:off x="1244468" y="3124319"/>
            <a:ext cx="9703064" cy="2609790"/>
          </a:xfrm>
          <a:prstGeom prst="rect">
            <a:avLst/>
          </a:prstGeom>
        </p:spPr>
      </p:pic>
    </p:spTree>
    <p:extLst>
      <p:ext uri="{BB962C8B-B14F-4D97-AF65-F5344CB8AC3E}">
        <p14:creationId xmlns:p14="http://schemas.microsoft.com/office/powerpoint/2010/main" val="1908692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0BE15ED-803F-4A78-B4D5-76B329F9A4A9}"/>
              </a:ext>
            </a:extLst>
          </p:cNvPr>
          <p:cNvSpPr>
            <a:spLocks noGrp="1"/>
          </p:cNvSpPr>
          <p:nvPr>
            <p:ph idx="14"/>
          </p:nvPr>
        </p:nvSpPr>
        <p:spPr>
          <a:xfrm>
            <a:off x="1335270" y="1123891"/>
            <a:ext cx="7687766" cy="576064"/>
          </a:xfrm>
        </p:spPr>
        <p:txBody>
          <a:bodyPr vert="horz" lIns="91440" tIns="45720" rIns="91440" bIns="45720" rtlCol="0">
            <a:noAutofit/>
          </a:bodyPr>
          <a:lstStyle/>
          <a:p>
            <a:pPr marL="0" indent="0">
              <a:buNone/>
            </a:pPr>
            <a:endParaRPr lang="en-GB" sz="2400"/>
          </a:p>
          <a:p>
            <a:pPr marL="0" indent="0">
              <a:buNone/>
            </a:pPr>
            <a:endParaRPr lang="en-GB" sz="2400"/>
          </a:p>
        </p:txBody>
      </p:sp>
      <p:pic>
        <p:nvPicPr>
          <p:cNvPr id="11" name="Picture 2" descr="HCC-Childrens-email-signature-750 (002)">
            <a:extLst>
              <a:ext uri="{FF2B5EF4-FFF2-40B4-BE49-F238E27FC236}">
                <a16:creationId xmlns:a16="http://schemas.microsoft.com/office/drawing/2014/main" id="{33CE8EF5-F55E-44EF-9606-E47A3C8258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5805264"/>
            <a:ext cx="9144000" cy="105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CF8C64B6-5502-4290-9F4A-22F064B924EA}"/>
              </a:ext>
            </a:extLst>
          </p:cNvPr>
          <p:cNvSpPr txBox="1"/>
          <p:nvPr/>
        </p:nvSpPr>
        <p:spPr>
          <a:xfrm>
            <a:off x="322553" y="0"/>
            <a:ext cx="11546894" cy="62478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4000" b="1" dirty="0">
                <a:solidFill>
                  <a:srgbClr val="4472C4">
                    <a:lumMod val="75000"/>
                  </a:srgbClr>
                </a:solidFill>
                <a:latin typeface="Calibri" panose="020F0502020204030204"/>
              </a:rPr>
              <a:t>Key findings from the review</a:t>
            </a:r>
            <a:endParaRPr kumimoji="0" lang="en-GB"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solidFill>
                <a:prstClr val="black"/>
              </a:solidFill>
              <a:latin typeface="Calibri" panose="020F050202020403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Benchmarking</a:t>
            </a: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 HCC </a:t>
            </a:r>
            <a:r>
              <a:rPr lang="en-GB" dirty="0">
                <a:solidFill>
                  <a:prstClr val="black"/>
                </a:solidFill>
                <a:latin typeface="Calibri" panose="020F0502020204030204"/>
              </a:rPr>
              <a:t>special school funding is comparable to local and statistical neighbours. There are fewer intervals within the range of funding than some other local authorities.</a:t>
            </a:r>
            <a:br>
              <a:rPr lang="en-GB" dirty="0">
                <a:solidFill>
                  <a:prstClr val="black"/>
                </a:solidFill>
                <a:latin typeface="Calibri" panose="020F0502020204030204"/>
              </a:rPr>
            </a:br>
            <a:endParaRPr lang="en-GB" dirty="0">
              <a:solidFill>
                <a:prstClr val="black"/>
              </a:solidFill>
              <a:latin typeface="Calibri" panose="020F050202020403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1" dirty="0">
                <a:solidFill>
                  <a:prstClr val="black"/>
                </a:solidFill>
                <a:latin typeface="Calibri" panose="020F0502020204030204"/>
              </a:rPr>
              <a:t>Flexibility in the system: </a:t>
            </a:r>
            <a:r>
              <a:rPr lang="en-GB" dirty="0">
                <a:solidFill>
                  <a:prstClr val="black"/>
                </a:solidFill>
                <a:latin typeface="Calibri" panose="020F0502020204030204"/>
              </a:rPr>
              <a:t>most schools can only access either two or three levels of step funding.</a:t>
            </a:r>
            <a:br>
              <a:rPr lang="en-GB" b="1" dirty="0">
                <a:solidFill>
                  <a:prstClr val="black"/>
                </a:solidFill>
                <a:latin typeface="Calibri" panose="020F0502020204030204"/>
              </a:rPr>
            </a:br>
            <a:endParaRPr lang="en-GB" b="1" dirty="0">
              <a:solidFill>
                <a:prstClr val="black"/>
              </a:solidFill>
              <a:latin typeface="Calibri" panose="020F050202020403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1" dirty="0">
                <a:solidFill>
                  <a:prstClr val="black"/>
                </a:solidFill>
                <a:latin typeface="Calibri" panose="020F0502020204030204"/>
              </a:rPr>
              <a:t>Rise in higher steps</a:t>
            </a:r>
            <a:r>
              <a:rPr lang="en-GB" dirty="0">
                <a:solidFill>
                  <a:prstClr val="black"/>
                </a:solidFill>
                <a:latin typeface="Calibri" panose="020F0502020204030204"/>
              </a:rPr>
              <a:t>: over five years, the number of pupils at Steps 5 and 6 has increased. 140% increase at Step 6 which is the highest step for most schools.</a:t>
            </a:r>
            <a:br>
              <a:rPr lang="en-GB" sz="1800" dirty="0">
                <a:effectLst/>
                <a:ea typeface="Times New Roman" panose="02020603050405020304" pitchFamily="18" charset="0"/>
              </a:rPr>
            </a:br>
            <a:endParaRPr lang="en-GB" sz="1800" dirty="0">
              <a:effectLst/>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1" dirty="0">
                <a:effectLst/>
                <a:ea typeface="Times New Roman" panose="02020603050405020304" pitchFamily="18" charset="0"/>
              </a:rPr>
              <a:t>Lump </a:t>
            </a:r>
            <a:r>
              <a:rPr lang="en-GB" b="1" dirty="0">
                <a:ea typeface="Times New Roman" panose="02020603050405020304" pitchFamily="18" charset="0"/>
              </a:rPr>
              <a:t>sum equity</a:t>
            </a:r>
            <a:r>
              <a:rPr lang="en-GB" dirty="0">
                <a:ea typeface="Times New Roman" panose="02020603050405020304" pitchFamily="18" charset="0"/>
              </a:rPr>
              <a:t>: smaller schools receive more per pupil funding proportionately than larger schools.</a:t>
            </a:r>
            <a:br>
              <a:rPr lang="en-GB" dirty="0">
                <a:ea typeface="Times New Roman" panose="02020603050405020304" pitchFamily="18" charset="0"/>
              </a:rPr>
            </a:br>
            <a:endParaRPr lang="en-GB" dirty="0">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1" dirty="0">
                <a:ea typeface="Times New Roman" panose="02020603050405020304" pitchFamily="18" charset="0"/>
              </a:rPr>
              <a:t>Needs based descriptions: </a:t>
            </a:r>
            <a:r>
              <a:rPr lang="en-GB" dirty="0">
                <a:ea typeface="Times New Roman" panose="02020603050405020304" pitchFamily="18" charset="0"/>
              </a:rPr>
              <a:t>existing framework based on description of need, not provision to meet need.</a:t>
            </a:r>
            <a:br>
              <a:rPr lang="en-GB" dirty="0">
                <a:ea typeface="Times New Roman" panose="02020603050405020304" pitchFamily="18" charset="0"/>
              </a:rPr>
            </a:br>
            <a:endParaRPr lang="en-GB" dirty="0">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1" dirty="0">
                <a:effectLst/>
                <a:ea typeface="Times New Roman" panose="02020603050405020304" pitchFamily="18" charset="0"/>
              </a:rPr>
              <a:t>Consistency </a:t>
            </a:r>
            <a:r>
              <a:rPr lang="en-GB" b="1" dirty="0">
                <a:ea typeface="Times New Roman" panose="02020603050405020304" pitchFamily="18" charset="0"/>
              </a:rPr>
              <a:t>of application: </a:t>
            </a:r>
            <a:r>
              <a:rPr lang="en-GB" dirty="0">
                <a:ea typeface="Times New Roman" panose="02020603050405020304" pitchFamily="18" charset="0"/>
              </a:rPr>
              <a:t>some discretionary payment decisions are not made against a standard framework.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1" dirty="0">
                <a:effectLst/>
                <a:ea typeface="Times New Roman" panose="02020603050405020304" pitchFamily="18" charset="0"/>
              </a:rPr>
              <a:t>Discretionary spend</a:t>
            </a:r>
            <a:r>
              <a:rPr lang="en-GB" sz="1800" dirty="0">
                <a:effectLst/>
                <a:ea typeface="Times New Roman" panose="02020603050405020304" pitchFamily="18" charset="0"/>
              </a:rPr>
              <a:t>:</a:t>
            </a:r>
            <a:r>
              <a:rPr lang="en-GB" dirty="0">
                <a:ea typeface="Times New Roman" panose="02020603050405020304" pitchFamily="18" charset="0"/>
              </a:rPr>
              <a:t> </a:t>
            </a:r>
            <a:r>
              <a:rPr lang="en-GB" sz="1800" dirty="0">
                <a:effectLst/>
                <a:ea typeface="Times New Roman" panose="02020603050405020304" pitchFamily="18" charset="0"/>
              </a:rPr>
              <a:t>increased over five years from approximately £1.4m in 2017 to £4.4m in 2022. The largest area of growth is in LSA hours, which has increased from £824k to £2.4m over the same period.</a:t>
            </a:r>
            <a:endParaRPr lang="en-GB" sz="1800" b="1" dirty="0">
              <a:effectLst/>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800" dirty="0">
              <a:effectLst/>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0899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0BE15ED-803F-4A78-B4D5-76B329F9A4A9}"/>
              </a:ext>
            </a:extLst>
          </p:cNvPr>
          <p:cNvSpPr>
            <a:spLocks noGrp="1"/>
          </p:cNvSpPr>
          <p:nvPr>
            <p:ph idx="14"/>
          </p:nvPr>
        </p:nvSpPr>
        <p:spPr>
          <a:xfrm>
            <a:off x="1335270" y="1123891"/>
            <a:ext cx="7687766" cy="576064"/>
          </a:xfrm>
        </p:spPr>
        <p:txBody>
          <a:bodyPr vert="horz" lIns="91440" tIns="45720" rIns="91440" bIns="45720" rtlCol="0">
            <a:noAutofit/>
          </a:bodyPr>
          <a:lstStyle/>
          <a:p>
            <a:pPr marL="0" indent="0">
              <a:buNone/>
            </a:pPr>
            <a:endParaRPr lang="en-GB" sz="2400"/>
          </a:p>
          <a:p>
            <a:pPr marL="0" indent="0">
              <a:buNone/>
            </a:pPr>
            <a:endParaRPr lang="en-GB" sz="2400"/>
          </a:p>
        </p:txBody>
      </p:sp>
      <p:pic>
        <p:nvPicPr>
          <p:cNvPr id="11" name="Picture 2" descr="HCC-Childrens-email-signature-750 (002)">
            <a:extLst>
              <a:ext uri="{FF2B5EF4-FFF2-40B4-BE49-F238E27FC236}">
                <a16:creationId xmlns:a16="http://schemas.microsoft.com/office/drawing/2014/main" id="{33CE8EF5-F55E-44EF-9606-E47A3C8258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5805264"/>
            <a:ext cx="9144000" cy="105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CF8C64B6-5502-4290-9F4A-22F064B924EA}"/>
              </a:ext>
            </a:extLst>
          </p:cNvPr>
          <p:cNvSpPr txBox="1"/>
          <p:nvPr/>
        </p:nvSpPr>
        <p:spPr>
          <a:xfrm>
            <a:off x="393673" y="0"/>
            <a:ext cx="11546894" cy="236988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4000" b="1" dirty="0">
                <a:solidFill>
                  <a:srgbClr val="4472C4">
                    <a:lumMod val="75000"/>
                  </a:srgbClr>
                </a:solidFill>
                <a:latin typeface="Calibri" panose="020F0502020204030204"/>
              </a:rPr>
              <a:t>Discretionary payments</a:t>
            </a:r>
            <a:endParaRPr kumimoji="0" lang="en-GB"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solidFill>
                <a:prstClr val="black"/>
              </a:solidFill>
              <a:latin typeface="Calibri" panose="020F0502020204030204"/>
            </a:endParaRPr>
          </a:p>
          <a:p>
            <a:pPr marR="0" lvl="0" algn="l" defTabSz="914400" rtl="0" eaLnBrk="1" fontAlgn="auto" latinLnBrk="0" hangingPunct="1">
              <a:lnSpc>
                <a:spcPct val="100000"/>
              </a:lnSpc>
              <a:spcBef>
                <a:spcPts val="0"/>
              </a:spcBef>
              <a:spcAft>
                <a:spcPts val="0"/>
              </a:spcAft>
              <a:buClrTx/>
              <a:buSzTx/>
              <a:tabLst/>
              <a:defRPr/>
            </a:pPr>
            <a:br>
              <a:rPr lang="en-GB" b="1" dirty="0">
                <a:solidFill>
                  <a:prstClr val="black"/>
                </a:solidFill>
                <a:latin typeface="Calibri" panose="020F0502020204030204"/>
              </a:rPr>
            </a:br>
            <a:br>
              <a:rPr lang="en-GB" b="1" dirty="0">
                <a:solidFill>
                  <a:prstClr val="black"/>
                </a:solidFill>
                <a:latin typeface="Calibri" panose="020F0502020204030204"/>
              </a:rPr>
            </a:br>
            <a:endParaRPr lang="en-GB" sz="1800" dirty="0">
              <a:effectLst/>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E4104513-B029-607D-629C-659B5326EDEC}"/>
              </a:ext>
            </a:extLst>
          </p:cNvPr>
          <p:cNvPicPr>
            <a:picLocks noChangeAspect="1"/>
          </p:cNvPicPr>
          <p:nvPr/>
        </p:nvPicPr>
        <p:blipFill>
          <a:blip r:embed="rId4"/>
          <a:stretch>
            <a:fillRect/>
          </a:stretch>
        </p:blipFill>
        <p:spPr>
          <a:xfrm>
            <a:off x="5224554" y="749238"/>
            <a:ext cx="6832799" cy="4099680"/>
          </a:xfrm>
          <a:prstGeom prst="rect">
            <a:avLst/>
          </a:prstGeom>
        </p:spPr>
      </p:pic>
      <p:sp>
        <p:nvSpPr>
          <p:cNvPr id="9" name="TextBox 8">
            <a:extLst>
              <a:ext uri="{FF2B5EF4-FFF2-40B4-BE49-F238E27FC236}">
                <a16:creationId xmlns:a16="http://schemas.microsoft.com/office/drawing/2014/main" id="{2C511635-66E1-7160-52C4-382F46B439F8}"/>
              </a:ext>
            </a:extLst>
          </p:cNvPr>
          <p:cNvSpPr txBox="1"/>
          <p:nvPr/>
        </p:nvSpPr>
        <p:spPr>
          <a:xfrm>
            <a:off x="134647" y="918855"/>
            <a:ext cx="4965528" cy="4801314"/>
          </a:xfrm>
          <a:prstGeom prst="rect">
            <a:avLst/>
          </a:prstGeom>
          <a:noFill/>
        </p:spPr>
        <p:txBody>
          <a:bodyPr wrap="square" rtlCol="0">
            <a:spAutoFit/>
          </a:bodyPr>
          <a:lstStyle/>
          <a:p>
            <a:pPr marL="285750" indent="-285750">
              <a:buFont typeface="Arial" panose="020B0604020202020204" pitchFamily="34" charset="0"/>
              <a:buChar char="•"/>
            </a:pPr>
            <a:r>
              <a:rPr lang="en-GB" sz="1700" dirty="0"/>
              <a:t>LSA hours and discretionary initiatives have all increased significantly.</a:t>
            </a:r>
          </a:p>
          <a:p>
            <a:pPr marL="285750" indent="-285750">
              <a:buFont typeface="Arial" panose="020B0604020202020204" pitchFamily="34" charset="0"/>
              <a:buChar char="•"/>
            </a:pPr>
            <a:endParaRPr lang="en-GB" sz="1700" dirty="0"/>
          </a:p>
          <a:p>
            <a:pPr marL="285750" indent="-285750">
              <a:buFont typeface="Arial" panose="020B0604020202020204" pitchFamily="34" charset="0"/>
              <a:buChar char="•"/>
            </a:pPr>
            <a:r>
              <a:rPr lang="en-GB" sz="1700" dirty="0"/>
              <a:t>The proportion of discretionary funding as overall funding per school is highly variable.</a:t>
            </a:r>
          </a:p>
          <a:p>
            <a:pPr marL="285750" indent="-285750">
              <a:buFont typeface="Arial" panose="020B0604020202020204" pitchFamily="34" charset="0"/>
              <a:buChar char="•"/>
            </a:pPr>
            <a:endParaRPr lang="en-GB" sz="1700" dirty="0"/>
          </a:p>
          <a:p>
            <a:pPr marL="285750" indent="-285750">
              <a:buFont typeface="Arial" panose="020B0604020202020204" pitchFamily="34" charset="0"/>
              <a:buChar char="•"/>
            </a:pPr>
            <a:r>
              <a:rPr lang="en-GB" sz="1700" dirty="0"/>
              <a:t>There are set criteria for SDE/ENI but no set criteria for LSA hours or other discretionary payments.</a:t>
            </a:r>
          </a:p>
          <a:p>
            <a:pPr marL="285750" indent="-285750">
              <a:buFont typeface="Arial" panose="020B0604020202020204" pitchFamily="34" charset="0"/>
              <a:buChar char="•"/>
            </a:pPr>
            <a:endParaRPr lang="en-GB" sz="1700" dirty="0"/>
          </a:p>
          <a:p>
            <a:pPr marL="285750" indent="-285750">
              <a:buFont typeface="Arial" panose="020B0604020202020204" pitchFamily="34" charset="0"/>
              <a:buChar char="•"/>
            </a:pPr>
            <a:r>
              <a:rPr lang="en-GB" sz="1700" dirty="0"/>
              <a:t>It is more difficult to plan and forecast via discretionary payments.</a:t>
            </a:r>
          </a:p>
          <a:p>
            <a:pPr marL="285750" indent="-285750">
              <a:buFont typeface="Arial" panose="020B0604020202020204" pitchFamily="34" charset="0"/>
              <a:buChar char="•"/>
            </a:pPr>
            <a:endParaRPr lang="en-GB" sz="1700" dirty="0"/>
          </a:p>
          <a:p>
            <a:pPr marL="285750" indent="-285750">
              <a:buFont typeface="Arial" panose="020B0604020202020204" pitchFamily="34" charset="0"/>
              <a:buChar char="•"/>
            </a:pPr>
            <a:r>
              <a:rPr lang="en-GB" sz="1700" dirty="0"/>
              <a:t>There is reduced control of costs where funding decisions are not made against a framework.</a:t>
            </a:r>
          </a:p>
          <a:p>
            <a:pPr marL="285750" indent="-285750">
              <a:buFont typeface="Arial" panose="020B0604020202020204" pitchFamily="34" charset="0"/>
              <a:buChar char="•"/>
            </a:pPr>
            <a:endParaRPr lang="en-GB" sz="1700" dirty="0"/>
          </a:p>
          <a:p>
            <a:pPr marL="285750" indent="-285750">
              <a:buFont typeface="Arial" panose="020B0604020202020204" pitchFamily="34" charset="0"/>
              <a:buChar char="•"/>
            </a:pPr>
            <a:r>
              <a:rPr lang="en-GB" sz="1700" dirty="0"/>
              <a:t>Discretionary payments are labour-intensive for schools and the SEN Service.</a:t>
            </a:r>
          </a:p>
        </p:txBody>
      </p:sp>
    </p:spTree>
    <p:extLst>
      <p:ext uri="{BB962C8B-B14F-4D97-AF65-F5344CB8AC3E}">
        <p14:creationId xmlns:p14="http://schemas.microsoft.com/office/powerpoint/2010/main" val="2755937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0BE15ED-803F-4A78-B4D5-76B329F9A4A9}"/>
              </a:ext>
            </a:extLst>
          </p:cNvPr>
          <p:cNvSpPr>
            <a:spLocks noGrp="1"/>
          </p:cNvSpPr>
          <p:nvPr>
            <p:ph idx="14"/>
          </p:nvPr>
        </p:nvSpPr>
        <p:spPr>
          <a:xfrm>
            <a:off x="1335270" y="1123891"/>
            <a:ext cx="7687766" cy="576064"/>
          </a:xfrm>
        </p:spPr>
        <p:txBody>
          <a:bodyPr vert="horz" lIns="91440" tIns="45720" rIns="91440" bIns="45720" rtlCol="0">
            <a:noAutofit/>
          </a:bodyPr>
          <a:lstStyle/>
          <a:p>
            <a:pPr marL="0" indent="0">
              <a:buNone/>
            </a:pPr>
            <a:endParaRPr lang="en-GB" sz="2400"/>
          </a:p>
          <a:p>
            <a:pPr marL="0" indent="0">
              <a:buNone/>
            </a:pPr>
            <a:endParaRPr lang="en-GB" sz="2400"/>
          </a:p>
        </p:txBody>
      </p:sp>
      <p:pic>
        <p:nvPicPr>
          <p:cNvPr id="11" name="Picture 2" descr="HCC-Childrens-email-signature-750 (002)">
            <a:extLst>
              <a:ext uri="{FF2B5EF4-FFF2-40B4-BE49-F238E27FC236}">
                <a16:creationId xmlns:a16="http://schemas.microsoft.com/office/drawing/2014/main" id="{33CE8EF5-F55E-44EF-9606-E47A3C8258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5805264"/>
            <a:ext cx="9144000" cy="105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CF8C64B6-5502-4290-9F4A-22F064B924EA}"/>
              </a:ext>
            </a:extLst>
          </p:cNvPr>
          <p:cNvSpPr txBox="1"/>
          <p:nvPr/>
        </p:nvSpPr>
        <p:spPr>
          <a:xfrm>
            <a:off x="322553" y="0"/>
            <a:ext cx="11546894" cy="236988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4000" b="1" dirty="0">
                <a:solidFill>
                  <a:srgbClr val="4472C4">
                    <a:lumMod val="75000"/>
                  </a:srgbClr>
                </a:solidFill>
                <a:latin typeface="Calibri" panose="020F0502020204030204"/>
              </a:rPr>
              <a:t>Proposed framework (1)</a:t>
            </a:r>
            <a:endParaRPr kumimoji="0" lang="en-GB"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solidFill>
                <a:prstClr val="black"/>
              </a:solidFill>
              <a:latin typeface="Calibri" panose="020F0502020204030204"/>
            </a:endParaRPr>
          </a:p>
          <a:p>
            <a:pPr marR="0" lvl="0" algn="l" defTabSz="914400" rtl="0" eaLnBrk="1" fontAlgn="auto" latinLnBrk="0" hangingPunct="1">
              <a:lnSpc>
                <a:spcPct val="100000"/>
              </a:lnSpc>
              <a:spcBef>
                <a:spcPts val="0"/>
              </a:spcBef>
              <a:spcAft>
                <a:spcPts val="0"/>
              </a:spcAft>
              <a:buClrTx/>
              <a:buSzTx/>
              <a:tabLst/>
              <a:defRPr/>
            </a:pPr>
            <a:br>
              <a:rPr lang="en-GB" b="1" dirty="0">
                <a:solidFill>
                  <a:prstClr val="black"/>
                </a:solidFill>
                <a:latin typeface="Calibri" panose="020F0502020204030204"/>
              </a:rPr>
            </a:br>
            <a:br>
              <a:rPr lang="en-GB" b="1" dirty="0">
                <a:solidFill>
                  <a:prstClr val="black"/>
                </a:solidFill>
                <a:latin typeface="Calibri" panose="020F0502020204030204"/>
              </a:rPr>
            </a:br>
            <a:endParaRPr lang="en-GB" sz="1800" dirty="0">
              <a:effectLst/>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6BC85C4C-C61A-FE1C-E21D-0E665C1CB4C0}"/>
              </a:ext>
            </a:extLst>
          </p:cNvPr>
          <p:cNvSpPr txBox="1"/>
          <p:nvPr/>
        </p:nvSpPr>
        <p:spPr>
          <a:xfrm>
            <a:off x="1524000" y="5262880"/>
            <a:ext cx="9138922" cy="523220"/>
          </a:xfrm>
          <a:prstGeom prst="rect">
            <a:avLst/>
          </a:prstGeom>
          <a:noFill/>
        </p:spPr>
        <p:txBody>
          <a:bodyPr wrap="square" rtlCol="0">
            <a:spAutoFit/>
          </a:bodyPr>
          <a:lstStyle/>
          <a:p>
            <a:r>
              <a:rPr lang="en-GB" sz="1400" dirty="0"/>
              <a:t>*The descriptions against each step are ‘working descriptors’ for purposes of development of the framework. The final descriptors will be co-developed with local schools and services through a working group.</a:t>
            </a:r>
          </a:p>
        </p:txBody>
      </p:sp>
      <p:graphicFrame>
        <p:nvGraphicFramePr>
          <p:cNvPr id="10" name="Table 9">
            <a:extLst>
              <a:ext uri="{FF2B5EF4-FFF2-40B4-BE49-F238E27FC236}">
                <a16:creationId xmlns:a16="http://schemas.microsoft.com/office/drawing/2014/main" id="{A79BA820-1DC1-6DA6-87D9-1DA799DFB6AA}"/>
              </a:ext>
            </a:extLst>
          </p:cNvPr>
          <p:cNvGraphicFramePr>
            <a:graphicFrameLocks noGrp="1"/>
          </p:cNvGraphicFramePr>
          <p:nvPr>
            <p:extLst>
              <p:ext uri="{D42A27DB-BD31-4B8C-83A1-F6EECF244321}">
                <p14:modId xmlns:p14="http://schemas.microsoft.com/office/powerpoint/2010/main" val="3075501820"/>
              </p:ext>
            </p:extLst>
          </p:nvPr>
        </p:nvGraphicFramePr>
        <p:xfrm>
          <a:off x="1529078" y="833120"/>
          <a:ext cx="9138923" cy="4317998"/>
        </p:xfrm>
        <a:graphic>
          <a:graphicData uri="http://schemas.openxmlformats.org/drawingml/2006/table">
            <a:tbl>
              <a:tblPr/>
              <a:tblGrid>
                <a:gridCol w="1021743">
                  <a:extLst>
                    <a:ext uri="{9D8B030D-6E8A-4147-A177-3AD203B41FA5}">
                      <a16:colId xmlns:a16="http://schemas.microsoft.com/office/drawing/2014/main" val="1525367116"/>
                    </a:ext>
                  </a:extLst>
                </a:gridCol>
                <a:gridCol w="7038673">
                  <a:extLst>
                    <a:ext uri="{9D8B030D-6E8A-4147-A177-3AD203B41FA5}">
                      <a16:colId xmlns:a16="http://schemas.microsoft.com/office/drawing/2014/main" val="2995542042"/>
                    </a:ext>
                  </a:extLst>
                </a:gridCol>
                <a:gridCol w="1078507">
                  <a:extLst>
                    <a:ext uri="{9D8B030D-6E8A-4147-A177-3AD203B41FA5}">
                      <a16:colId xmlns:a16="http://schemas.microsoft.com/office/drawing/2014/main" val="3290189120"/>
                    </a:ext>
                  </a:extLst>
                </a:gridCol>
              </a:tblGrid>
              <a:tr h="433037">
                <a:tc gridSpan="3">
                  <a:txBody>
                    <a:bodyPr/>
                    <a:lstStyle/>
                    <a:p>
                      <a:pPr algn="ctr" fontAlgn="t"/>
                      <a:r>
                        <a:rPr lang="en-GB" sz="2200" b="1" i="0" u="none" strike="noStrike" dirty="0">
                          <a:solidFill>
                            <a:srgbClr val="000000"/>
                          </a:solidFill>
                          <a:effectLst/>
                          <a:latin typeface="Calibri" panose="020F0502020204030204" pitchFamily="34" charset="0"/>
                        </a:rPr>
                        <a:t>Proposed Special School Funding Framework</a:t>
                      </a:r>
                    </a:p>
                  </a:txBody>
                  <a:tcPr marL="6234" marR="6234" marT="623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560443950"/>
                  </a:ext>
                </a:extLst>
              </a:tr>
              <a:tr h="402107">
                <a:tc gridSpan="3">
                  <a:txBody>
                    <a:bodyPr/>
                    <a:lstStyle/>
                    <a:p>
                      <a:pPr algn="l" fontAlgn="t"/>
                      <a:r>
                        <a:rPr lang="en-GB" sz="1600" b="0" i="0" u="none" strike="noStrike">
                          <a:solidFill>
                            <a:srgbClr val="000000"/>
                          </a:solidFill>
                          <a:effectLst/>
                          <a:latin typeface="Calibri" panose="020F0502020204030204" pitchFamily="34" charset="0"/>
                        </a:rPr>
                        <a:t>£10k place funding +</a:t>
                      </a:r>
                    </a:p>
                  </a:txBody>
                  <a:tcPr marL="6234" marR="6234" marT="623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743757063"/>
                  </a:ext>
                </a:extLst>
              </a:tr>
              <a:tr h="179400">
                <a:tc>
                  <a:txBody>
                    <a:bodyPr/>
                    <a:lstStyle/>
                    <a:p>
                      <a:pPr algn="ctr" fontAlgn="t"/>
                      <a:r>
                        <a:rPr lang="en-GB" sz="1100" b="1" i="0" u="none" strike="noStrike">
                          <a:solidFill>
                            <a:srgbClr val="000000"/>
                          </a:solidFill>
                          <a:effectLst/>
                          <a:latin typeface="Calibri" panose="020F0502020204030204" pitchFamily="34" charset="0"/>
                        </a:rPr>
                        <a:t>Step</a:t>
                      </a:r>
                    </a:p>
                  </a:txBody>
                  <a:tcPr marL="6234" marR="6234" marT="623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t"/>
                      <a:r>
                        <a:rPr lang="en-GB" sz="1100" b="1" i="0" u="none" strike="noStrike">
                          <a:solidFill>
                            <a:srgbClr val="000000"/>
                          </a:solidFill>
                          <a:effectLst/>
                          <a:latin typeface="Calibri" panose="020F0502020204030204" pitchFamily="34" charset="0"/>
                        </a:rPr>
                        <a:t>Descriptor*</a:t>
                      </a:r>
                    </a:p>
                  </a:txBody>
                  <a:tcPr marL="6234" marR="6234" marT="623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t"/>
                      <a:r>
                        <a:rPr lang="en-GB" sz="1100" b="1" i="0" u="none" strike="noStrike">
                          <a:solidFill>
                            <a:srgbClr val="000000"/>
                          </a:solidFill>
                          <a:effectLst/>
                          <a:latin typeface="Calibri" panose="020F0502020204030204" pitchFamily="34" charset="0"/>
                        </a:rPr>
                        <a:t>Value</a:t>
                      </a:r>
                    </a:p>
                  </a:txBody>
                  <a:tcPr marL="6234" marR="6234" marT="623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2889434677"/>
                  </a:ext>
                </a:extLst>
              </a:tr>
              <a:tr h="358802">
                <a:tc>
                  <a:txBody>
                    <a:bodyPr/>
                    <a:lstStyle/>
                    <a:p>
                      <a:pPr algn="ctr" fontAlgn="t"/>
                      <a:r>
                        <a:rPr lang="en-GB" sz="1100" b="0" i="0" u="none" strike="noStrike">
                          <a:solidFill>
                            <a:srgbClr val="000000"/>
                          </a:solidFill>
                          <a:effectLst/>
                          <a:latin typeface="Calibri" panose="020F0502020204030204" pitchFamily="34" charset="0"/>
                        </a:rPr>
                        <a:t>1</a:t>
                      </a:r>
                    </a:p>
                  </a:txBody>
                  <a:tcPr marL="6234" marR="6234" marT="623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GB" sz="1100" b="0" i="0" u="none" strike="noStrike">
                          <a:solidFill>
                            <a:srgbClr val="000000"/>
                          </a:solidFill>
                          <a:effectLst/>
                          <a:latin typeface="Calibri" panose="020F0502020204030204" pitchFamily="34" charset="0"/>
                        </a:rPr>
                        <a:t>Provision is delivered without additional funding in excess of the core offer of the school.</a:t>
                      </a:r>
                    </a:p>
                  </a:txBody>
                  <a:tcPr marL="6234" marR="6234" marT="623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100" b="0" i="0" u="none" strike="noStrike">
                          <a:solidFill>
                            <a:srgbClr val="000000"/>
                          </a:solidFill>
                          <a:effectLst/>
                          <a:latin typeface="Calibri" panose="020F0502020204030204" pitchFamily="34" charset="0"/>
                        </a:rPr>
                        <a:t>£2,250</a:t>
                      </a:r>
                    </a:p>
                  </a:txBody>
                  <a:tcPr marL="6234" marR="6234" marT="623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3334226"/>
                  </a:ext>
                </a:extLst>
              </a:tr>
              <a:tr h="358802">
                <a:tc>
                  <a:txBody>
                    <a:bodyPr/>
                    <a:lstStyle/>
                    <a:p>
                      <a:pPr algn="ctr" fontAlgn="t"/>
                      <a:r>
                        <a:rPr lang="en-GB" sz="1100" b="0" i="0" u="none" strike="noStrike">
                          <a:solidFill>
                            <a:srgbClr val="000000"/>
                          </a:solidFill>
                          <a:effectLst/>
                          <a:latin typeface="Calibri" panose="020F0502020204030204" pitchFamily="34" charset="0"/>
                        </a:rPr>
                        <a:t>2</a:t>
                      </a:r>
                    </a:p>
                  </a:txBody>
                  <a:tcPr marL="6234" marR="6234" marT="623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GB" sz="1100" b="0" i="0" u="none" strike="noStrike">
                          <a:solidFill>
                            <a:srgbClr val="000000"/>
                          </a:solidFill>
                          <a:effectLst/>
                          <a:latin typeface="Calibri" panose="020F0502020204030204" pitchFamily="34" charset="0"/>
                        </a:rPr>
                        <a:t>Provision is delivered within the core offer of the school but with regular additional support/planning/liaison with other agencies.</a:t>
                      </a:r>
                    </a:p>
                  </a:txBody>
                  <a:tcPr marL="6234" marR="6234" marT="623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100" b="0" i="0" u="none" strike="noStrike">
                          <a:solidFill>
                            <a:srgbClr val="000000"/>
                          </a:solidFill>
                          <a:effectLst/>
                          <a:latin typeface="Calibri" panose="020F0502020204030204" pitchFamily="34" charset="0"/>
                        </a:rPr>
                        <a:t>£5,250</a:t>
                      </a:r>
                    </a:p>
                  </a:txBody>
                  <a:tcPr marL="6234" marR="6234" marT="623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2545968"/>
                  </a:ext>
                </a:extLst>
              </a:tr>
              <a:tr h="538203">
                <a:tc>
                  <a:txBody>
                    <a:bodyPr/>
                    <a:lstStyle/>
                    <a:p>
                      <a:pPr algn="ctr" fontAlgn="t"/>
                      <a:r>
                        <a:rPr lang="en-GB" sz="1100" b="0" i="0" u="none" strike="noStrike">
                          <a:solidFill>
                            <a:srgbClr val="000000"/>
                          </a:solidFill>
                          <a:effectLst/>
                          <a:latin typeface="Calibri" panose="020F0502020204030204" pitchFamily="34" charset="0"/>
                        </a:rPr>
                        <a:t>3</a:t>
                      </a:r>
                    </a:p>
                  </a:txBody>
                  <a:tcPr marL="6234" marR="6234" marT="623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GB" sz="1100" b="0" i="0" u="none" strike="noStrike">
                          <a:solidFill>
                            <a:srgbClr val="000000"/>
                          </a:solidFill>
                          <a:effectLst/>
                          <a:latin typeface="Calibri" panose="020F0502020204030204" pitchFamily="34" charset="0"/>
                        </a:rPr>
                        <a:t>Provision is delivered within the core offer but with frequent additional support/planning/liaison with other agencies, may require some 1:1 across the week, or a higher pupil to staff ratio.</a:t>
                      </a:r>
                    </a:p>
                  </a:txBody>
                  <a:tcPr marL="6234" marR="6234" marT="623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100" b="0" i="0" u="none" strike="noStrike">
                          <a:solidFill>
                            <a:srgbClr val="000000"/>
                          </a:solidFill>
                          <a:effectLst/>
                          <a:latin typeface="Calibri" panose="020F0502020204030204" pitchFamily="34" charset="0"/>
                        </a:rPr>
                        <a:t>£10,750</a:t>
                      </a:r>
                    </a:p>
                  </a:txBody>
                  <a:tcPr marL="6234" marR="6234" marT="623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0849257"/>
                  </a:ext>
                </a:extLst>
              </a:tr>
              <a:tr h="538203">
                <a:tc>
                  <a:txBody>
                    <a:bodyPr/>
                    <a:lstStyle/>
                    <a:p>
                      <a:pPr algn="ctr" fontAlgn="t"/>
                      <a:r>
                        <a:rPr lang="en-GB" sz="1100" b="0" i="0" u="none" strike="noStrike">
                          <a:solidFill>
                            <a:srgbClr val="000000"/>
                          </a:solidFill>
                          <a:effectLst/>
                          <a:latin typeface="Calibri" panose="020F0502020204030204" pitchFamily="34" charset="0"/>
                        </a:rPr>
                        <a:t>4</a:t>
                      </a:r>
                    </a:p>
                  </a:txBody>
                  <a:tcPr marL="6234" marR="6234" marT="623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GB" sz="1100" b="0" i="0" u="none" strike="noStrike">
                          <a:solidFill>
                            <a:srgbClr val="000000"/>
                          </a:solidFill>
                          <a:effectLst/>
                          <a:latin typeface="Calibri" panose="020F0502020204030204" pitchFamily="34" charset="0"/>
                        </a:rPr>
                        <a:t>Provision includes the requirement of higher staff to pupil ratio and specialist resources, some provision across the day requires 1:1 support, frequent support/planning/liaison with other agencies.</a:t>
                      </a:r>
                    </a:p>
                  </a:txBody>
                  <a:tcPr marL="6234" marR="6234" marT="623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100" b="0" i="0" u="none" strike="noStrike">
                          <a:solidFill>
                            <a:srgbClr val="000000"/>
                          </a:solidFill>
                          <a:effectLst/>
                          <a:latin typeface="Calibri" panose="020F0502020204030204" pitchFamily="34" charset="0"/>
                        </a:rPr>
                        <a:t>£14,750</a:t>
                      </a:r>
                    </a:p>
                  </a:txBody>
                  <a:tcPr marL="6234" marR="6234" marT="623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8768387"/>
                  </a:ext>
                </a:extLst>
              </a:tr>
              <a:tr h="538203">
                <a:tc>
                  <a:txBody>
                    <a:bodyPr/>
                    <a:lstStyle/>
                    <a:p>
                      <a:pPr algn="ctr" fontAlgn="t"/>
                      <a:r>
                        <a:rPr lang="en-GB" sz="1100" b="0" i="0" u="none" strike="noStrike">
                          <a:solidFill>
                            <a:srgbClr val="000000"/>
                          </a:solidFill>
                          <a:effectLst/>
                          <a:latin typeface="Calibri" panose="020F0502020204030204" pitchFamily="34" charset="0"/>
                        </a:rPr>
                        <a:t>5</a:t>
                      </a:r>
                    </a:p>
                  </a:txBody>
                  <a:tcPr marL="6234" marR="6234" marT="623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GB" sz="1100" b="0" i="0" u="none" strike="noStrike">
                          <a:solidFill>
                            <a:srgbClr val="000000"/>
                          </a:solidFill>
                          <a:effectLst/>
                          <a:latin typeface="Calibri" panose="020F0502020204030204" pitchFamily="34" charset="0"/>
                        </a:rPr>
                        <a:t>Provision includes the requirement of higher staff to pupil ratio and/or specialist resources and additional support/planning/liaison with other agencies. Requires 1:1 staffing for all of their school day and/or support with using highly specialist equipment.</a:t>
                      </a:r>
                    </a:p>
                  </a:txBody>
                  <a:tcPr marL="6234" marR="6234" marT="623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100" b="0" i="0" u="none" strike="noStrike">
                          <a:solidFill>
                            <a:srgbClr val="000000"/>
                          </a:solidFill>
                          <a:effectLst/>
                          <a:latin typeface="Calibri" panose="020F0502020204030204" pitchFamily="34" charset="0"/>
                        </a:rPr>
                        <a:t>£22,250</a:t>
                      </a:r>
                    </a:p>
                  </a:txBody>
                  <a:tcPr marL="6234" marR="6234" marT="623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5476186"/>
                  </a:ext>
                </a:extLst>
              </a:tr>
              <a:tr h="426851">
                <a:tc>
                  <a:txBody>
                    <a:bodyPr/>
                    <a:lstStyle/>
                    <a:p>
                      <a:pPr algn="ctr" fontAlgn="t"/>
                      <a:r>
                        <a:rPr lang="en-GB" sz="1100" b="0" i="0" u="none" strike="noStrike">
                          <a:solidFill>
                            <a:srgbClr val="000000"/>
                          </a:solidFill>
                          <a:effectLst/>
                          <a:latin typeface="Calibri" panose="020F0502020204030204" pitchFamily="34" charset="0"/>
                        </a:rPr>
                        <a:t>6</a:t>
                      </a:r>
                    </a:p>
                  </a:txBody>
                  <a:tcPr marL="6234" marR="6234" marT="623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GB" sz="1100" b="0" i="0" u="none" strike="noStrike">
                          <a:solidFill>
                            <a:srgbClr val="000000"/>
                          </a:solidFill>
                          <a:effectLst/>
                          <a:latin typeface="Calibri" panose="020F0502020204030204" pitchFamily="34" charset="0"/>
                        </a:rPr>
                        <a:t>Provision includes the requirement for 2:1 or more members of staff for some parts of the day, support with using highly specialist equipment, frequent multi-disciplinary liaison.</a:t>
                      </a:r>
                    </a:p>
                  </a:txBody>
                  <a:tcPr marL="6234" marR="6234" marT="623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100" b="0" i="0" u="none" strike="noStrike">
                          <a:solidFill>
                            <a:srgbClr val="000000"/>
                          </a:solidFill>
                          <a:effectLst/>
                          <a:latin typeface="Calibri" panose="020F0502020204030204" pitchFamily="34" charset="0"/>
                        </a:rPr>
                        <a:t>£26,250</a:t>
                      </a:r>
                    </a:p>
                  </a:txBody>
                  <a:tcPr marL="6234" marR="6234" marT="623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6485239"/>
                  </a:ext>
                </a:extLst>
              </a:tr>
              <a:tr h="544390">
                <a:tc>
                  <a:txBody>
                    <a:bodyPr/>
                    <a:lstStyle/>
                    <a:p>
                      <a:pPr algn="ctr" fontAlgn="t"/>
                      <a:r>
                        <a:rPr lang="en-GB" sz="1100" b="0" i="0" u="none" strike="noStrike">
                          <a:solidFill>
                            <a:srgbClr val="000000"/>
                          </a:solidFill>
                          <a:effectLst/>
                          <a:latin typeface="Calibri" panose="020F0502020204030204" pitchFamily="34" charset="0"/>
                        </a:rPr>
                        <a:t>7</a:t>
                      </a:r>
                    </a:p>
                  </a:txBody>
                  <a:tcPr marL="6234" marR="6234" marT="623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n-GB" sz="1100" b="0" i="0" u="none" strike="noStrike">
                          <a:solidFill>
                            <a:srgbClr val="000000"/>
                          </a:solidFill>
                          <a:effectLst/>
                          <a:latin typeface="Calibri" panose="020F0502020204030204" pitchFamily="34" charset="0"/>
                        </a:rPr>
                        <a:t>Provision includes the highly exceptional requirement for 2:1 or more members of staff at all times, support with using highly specialist equipment, frequent multi-disciplinary liaison,  highly exceptional needs across EHC.</a:t>
                      </a:r>
                    </a:p>
                  </a:txBody>
                  <a:tcPr marL="6234" marR="6234" marT="623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GB" sz="1100" b="0" i="0" u="none" strike="noStrike" dirty="0">
                          <a:solidFill>
                            <a:srgbClr val="000000"/>
                          </a:solidFill>
                          <a:effectLst/>
                          <a:latin typeface="Calibri" panose="020F0502020204030204" pitchFamily="34" charset="0"/>
                        </a:rPr>
                        <a:t>£41,250</a:t>
                      </a:r>
                    </a:p>
                  </a:txBody>
                  <a:tcPr marL="6234" marR="6234" marT="623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2572102"/>
                  </a:ext>
                </a:extLst>
              </a:tr>
            </a:tbl>
          </a:graphicData>
        </a:graphic>
      </p:graphicFrame>
    </p:spTree>
    <p:extLst>
      <p:ext uri="{BB962C8B-B14F-4D97-AF65-F5344CB8AC3E}">
        <p14:creationId xmlns:p14="http://schemas.microsoft.com/office/powerpoint/2010/main" val="1972048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0BE15ED-803F-4A78-B4D5-76B329F9A4A9}"/>
              </a:ext>
            </a:extLst>
          </p:cNvPr>
          <p:cNvSpPr>
            <a:spLocks noGrp="1"/>
          </p:cNvSpPr>
          <p:nvPr>
            <p:ph idx="14"/>
          </p:nvPr>
        </p:nvSpPr>
        <p:spPr>
          <a:xfrm>
            <a:off x="1335270" y="1123891"/>
            <a:ext cx="7687766" cy="576064"/>
          </a:xfrm>
        </p:spPr>
        <p:txBody>
          <a:bodyPr vert="horz" lIns="91440" tIns="45720" rIns="91440" bIns="45720" rtlCol="0">
            <a:noAutofit/>
          </a:bodyPr>
          <a:lstStyle/>
          <a:p>
            <a:pPr marL="0" indent="0">
              <a:buNone/>
            </a:pPr>
            <a:endParaRPr lang="en-GB" sz="2400"/>
          </a:p>
          <a:p>
            <a:pPr marL="0" indent="0">
              <a:buNone/>
            </a:pPr>
            <a:endParaRPr lang="en-GB" sz="2400"/>
          </a:p>
        </p:txBody>
      </p:sp>
      <p:pic>
        <p:nvPicPr>
          <p:cNvPr id="11" name="Picture 2" descr="HCC-Childrens-email-signature-750 (002)">
            <a:extLst>
              <a:ext uri="{FF2B5EF4-FFF2-40B4-BE49-F238E27FC236}">
                <a16:creationId xmlns:a16="http://schemas.microsoft.com/office/drawing/2014/main" id="{33CE8EF5-F55E-44EF-9606-E47A3C8258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5805264"/>
            <a:ext cx="9144000" cy="105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CF8C64B6-5502-4290-9F4A-22F064B924EA}"/>
              </a:ext>
            </a:extLst>
          </p:cNvPr>
          <p:cNvSpPr txBox="1"/>
          <p:nvPr/>
        </p:nvSpPr>
        <p:spPr>
          <a:xfrm>
            <a:off x="322553" y="0"/>
            <a:ext cx="11546894" cy="707886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4000" b="1" dirty="0">
                <a:solidFill>
                  <a:srgbClr val="4472C4">
                    <a:lumMod val="75000"/>
                  </a:srgbClr>
                </a:solidFill>
                <a:latin typeface="Calibri" panose="020F0502020204030204"/>
              </a:rPr>
              <a:t>Proposed framework (2)</a:t>
            </a:r>
            <a:endParaRPr kumimoji="0" lang="en-GB"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solidFill>
                <a:prstClr val="black"/>
              </a:solidFill>
              <a:latin typeface="Calibri" panose="020F050202020403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1" dirty="0">
                <a:solidFill>
                  <a:prstClr val="black"/>
                </a:solidFill>
                <a:latin typeface="Calibri" panose="020F0502020204030204"/>
              </a:rPr>
              <a:t>The proposed framework:</a:t>
            </a:r>
            <a:br>
              <a:rPr lang="en-GB" dirty="0">
                <a:solidFill>
                  <a:prstClr val="black"/>
                </a:solidFill>
                <a:latin typeface="Calibri" panose="020F0502020204030204"/>
              </a:rPr>
            </a:br>
            <a:r>
              <a:rPr lang="en-GB" dirty="0">
                <a:solidFill>
                  <a:prstClr val="black"/>
                </a:solidFill>
                <a:latin typeface="Calibri" panose="020F0502020204030204"/>
              </a:rPr>
              <a:t>- replaces the existing Step 4-7 framework.</a:t>
            </a:r>
            <a:br>
              <a:rPr lang="en-GB" dirty="0">
                <a:solidFill>
                  <a:prstClr val="black"/>
                </a:solidFill>
                <a:latin typeface="Calibri" panose="020F0502020204030204"/>
              </a:rPr>
            </a:br>
            <a:r>
              <a:rPr lang="en-GB" dirty="0">
                <a:solidFill>
                  <a:prstClr val="black"/>
                </a:solidFill>
                <a:latin typeface="Calibri" panose="020F0502020204030204"/>
              </a:rPr>
              <a:t>- replaces all but the most exceptional discretionary payments, including SDE/ENI </a:t>
            </a:r>
            <a:br>
              <a:rPr lang="en-GB" dirty="0">
                <a:solidFill>
                  <a:prstClr val="black"/>
                </a:solidFill>
                <a:latin typeface="Calibri" panose="020F0502020204030204"/>
              </a:rPr>
            </a:br>
            <a:r>
              <a:rPr lang="en-GB" dirty="0">
                <a:solidFill>
                  <a:prstClr val="black"/>
                </a:solidFill>
                <a:latin typeface="Calibri" panose="020F0502020204030204"/>
              </a:rPr>
              <a:t>   and LSA hours.</a:t>
            </a:r>
            <a:br>
              <a:rPr lang="en-GB" dirty="0">
                <a:solidFill>
                  <a:prstClr val="black"/>
                </a:solidFill>
                <a:latin typeface="Calibri" panose="020F0502020204030204"/>
              </a:rPr>
            </a:br>
            <a:r>
              <a:rPr lang="en-GB" dirty="0">
                <a:solidFill>
                  <a:prstClr val="black"/>
                </a:solidFill>
                <a:latin typeface="Calibri" panose="020F0502020204030204"/>
              </a:rPr>
              <a:t>- accounts for 99.7% of funding for current HCC pupils in special schools.</a:t>
            </a:r>
            <a:br>
              <a:rPr lang="en-GB" dirty="0">
                <a:solidFill>
                  <a:prstClr val="black"/>
                </a:solidFill>
                <a:latin typeface="Calibri" panose="020F0502020204030204"/>
              </a:rPr>
            </a:br>
            <a:r>
              <a:rPr lang="en-GB" dirty="0">
                <a:solidFill>
                  <a:prstClr val="black"/>
                </a:solidFill>
                <a:latin typeface="Calibri" panose="020F0502020204030204"/>
              </a:rPr>
              <a:t>- replaces the £180k lump sum which is incorporated and averaged across the values.</a:t>
            </a:r>
            <a:br>
              <a:rPr lang="en-GB" dirty="0">
                <a:solidFill>
                  <a:prstClr val="black"/>
                </a:solidFill>
                <a:latin typeface="Calibri" panose="020F0502020204030204"/>
              </a:rPr>
            </a:br>
            <a:endParaRPr lang="en-GB" dirty="0">
              <a:solidFill>
                <a:prstClr val="black"/>
              </a:solidFill>
              <a:latin typeface="Calibri" panose="020F050202020403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1" dirty="0">
                <a:solidFill>
                  <a:prstClr val="black"/>
                </a:solidFill>
                <a:latin typeface="Calibri" panose="020F0502020204030204"/>
              </a:rPr>
              <a:t>Testing:</a:t>
            </a:r>
            <a:br>
              <a:rPr lang="en-GB" dirty="0">
                <a:solidFill>
                  <a:prstClr val="black"/>
                </a:solidFill>
                <a:latin typeface="Calibri" panose="020F0502020204030204"/>
              </a:rPr>
            </a:br>
            <a:r>
              <a:rPr lang="en-GB" dirty="0">
                <a:solidFill>
                  <a:prstClr val="black"/>
                </a:solidFill>
                <a:latin typeface="Calibri" panose="020F0502020204030204"/>
              </a:rPr>
              <a:t>- the framework has been modelled against the whole special school population.</a:t>
            </a:r>
            <a:br>
              <a:rPr lang="en-GB" dirty="0">
                <a:solidFill>
                  <a:prstClr val="black"/>
                </a:solidFill>
                <a:latin typeface="Calibri" panose="020F0502020204030204"/>
              </a:rPr>
            </a:br>
            <a:r>
              <a:rPr lang="en-GB" dirty="0">
                <a:solidFill>
                  <a:prstClr val="black"/>
                </a:solidFill>
                <a:latin typeface="Calibri" panose="020F0502020204030204"/>
              </a:rPr>
              <a:t>- school-level tested against cohorts by 7 schools.</a:t>
            </a:r>
            <a:br>
              <a:rPr lang="en-GB" dirty="0">
                <a:solidFill>
                  <a:prstClr val="black"/>
                </a:solidFill>
                <a:latin typeface="Calibri" panose="020F0502020204030204"/>
              </a:rPr>
            </a:br>
            <a:r>
              <a:rPr lang="en-GB" dirty="0">
                <a:solidFill>
                  <a:prstClr val="black"/>
                </a:solidFill>
                <a:latin typeface="Calibri" panose="020F0502020204030204"/>
              </a:rPr>
              <a:t>- 3 schools reported increased funding or no significant change.</a:t>
            </a:r>
            <a:br>
              <a:rPr lang="en-GB" dirty="0">
                <a:solidFill>
                  <a:prstClr val="black"/>
                </a:solidFill>
                <a:latin typeface="Calibri" panose="020F0502020204030204"/>
              </a:rPr>
            </a:br>
            <a:r>
              <a:rPr lang="en-GB" dirty="0">
                <a:solidFill>
                  <a:prstClr val="black"/>
                </a:solidFill>
                <a:latin typeface="Calibri" panose="020F0502020204030204"/>
              </a:rPr>
              <a:t>- 4 schools reported decreased funding. When reviewed, shortfalls were against the funding</a:t>
            </a:r>
            <a:br>
              <a:rPr lang="en-GB" dirty="0">
                <a:solidFill>
                  <a:prstClr val="black"/>
                </a:solidFill>
                <a:latin typeface="Calibri" panose="020F0502020204030204"/>
              </a:rPr>
            </a:br>
            <a:r>
              <a:rPr lang="en-GB" dirty="0">
                <a:solidFill>
                  <a:prstClr val="black"/>
                </a:solidFill>
                <a:latin typeface="Calibri" panose="020F0502020204030204"/>
              </a:rPr>
              <a:t>schools are allocating to pupils and not actual funding released by the SEN Service.</a:t>
            </a:r>
            <a:br>
              <a:rPr lang="en-GB" dirty="0">
                <a:solidFill>
                  <a:prstClr val="black"/>
                </a:solidFill>
                <a:latin typeface="Calibri" panose="020F0502020204030204"/>
              </a:rPr>
            </a:br>
            <a:r>
              <a:rPr lang="en-GB" dirty="0">
                <a:solidFill>
                  <a:prstClr val="black"/>
                </a:solidFill>
                <a:latin typeface="Calibri" panose="020F0502020204030204"/>
              </a:rPr>
              <a:t>- 4 schools felt the intervals were appropriate, 1 too narrow and 2 too wide.</a:t>
            </a:r>
            <a:br>
              <a:rPr lang="en-GB" dirty="0">
                <a:solidFill>
                  <a:prstClr val="black"/>
                </a:solidFill>
                <a:latin typeface="Calibri" panose="020F0502020204030204"/>
              </a:rPr>
            </a:br>
            <a:r>
              <a:rPr lang="en-GB" dirty="0">
                <a:solidFill>
                  <a:prstClr val="black"/>
                </a:solidFill>
                <a:latin typeface="Calibri" panose="020F0502020204030204"/>
              </a:rPr>
              <a:t>- schools were positive about the structure and simplicity of the framework</a:t>
            </a:r>
            <a:r>
              <a:rPr lang="en-GB" sz="1700" dirty="0">
                <a:solidFill>
                  <a:prstClr val="black"/>
                </a:solidFill>
                <a:latin typeface="Calibri" panose="020F0502020204030204"/>
              </a:rPr>
              <a:t>.</a:t>
            </a:r>
            <a:br>
              <a:rPr lang="en-GB" sz="1700" dirty="0">
                <a:solidFill>
                  <a:prstClr val="black"/>
                </a:solidFill>
                <a:latin typeface="Calibri" panose="020F0502020204030204"/>
              </a:rPr>
            </a:br>
            <a:endParaRPr lang="en-GB" sz="1700" dirty="0">
              <a:solidFill>
                <a:prstClr val="black"/>
              </a:solidFill>
              <a:latin typeface="Calibri" panose="020F0502020204030204"/>
            </a:endParaRPr>
          </a:p>
          <a:p>
            <a:pPr marR="0" lvl="0" algn="l" defTabSz="914400" rtl="0" eaLnBrk="1" fontAlgn="auto" latinLnBrk="0" hangingPunct="1">
              <a:lnSpc>
                <a:spcPct val="100000"/>
              </a:lnSpc>
              <a:spcBef>
                <a:spcPts val="0"/>
              </a:spcBef>
              <a:spcAft>
                <a:spcPts val="0"/>
              </a:spcAft>
              <a:buClrTx/>
              <a:buSzTx/>
              <a:tabLst/>
              <a:defRPr/>
            </a:pPr>
            <a:br>
              <a:rPr lang="en-GB" sz="1700" dirty="0">
                <a:solidFill>
                  <a:prstClr val="black"/>
                </a:solidFill>
                <a:latin typeface="Calibri" panose="020F0502020204030204"/>
              </a:rPr>
            </a:br>
            <a:br>
              <a:rPr lang="en-GB" dirty="0">
                <a:solidFill>
                  <a:prstClr val="black"/>
                </a:solidFill>
                <a:latin typeface="Calibri" panose="020F0502020204030204"/>
              </a:rPr>
            </a:br>
            <a:br>
              <a:rPr lang="en-GB" b="1" dirty="0">
                <a:solidFill>
                  <a:prstClr val="black"/>
                </a:solidFill>
                <a:latin typeface="Calibri" panose="020F0502020204030204"/>
              </a:rPr>
            </a:br>
            <a:endParaRPr lang="en-GB" sz="1800" dirty="0">
              <a:effectLst/>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4F279478-815D-E0BB-EE14-610705BE51DD}"/>
              </a:ext>
            </a:extLst>
          </p:cNvPr>
          <p:cNvPicPr>
            <a:picLocks noChangeAspect="1"/>
          </p:cNvPicPr>
          <p:nvPr/>
        </p:nvPicPr>
        <p:blipFill>
          <a:blip r:embed="rId4"/>
          <a:stretch>
            <a:fillRect/>
          </a:stretch>
        </p:blipFill>
        <p:spPr>
          <a:xfrm>
            <a:off x="9023036" y="664257"/>
            <a:ext cx="2718749" cy="2865050"/>
          </a:xfrm>
          <a:prstGeom prst="rect">
            <a:avLst/>
          </a:prstGeom>
        </p:spPr>
      </p:pic>
    </p:spTree>
    <p:extLst>
      <p:ext uri="{BB962C8B-B14F-4D97-AF65-F5344CB8AC3E}">
        <p14:creationId xmlns:p14="http://schemas.microsoft.com/office/powerpoint/2010/main" val="4240853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0BE15ED-803F-4A78-B4D5-76B329F9A4A9}"/>
              </a:ext>
            </a:extLst>
          </p:cNvPr>
          <p:cNvSpPr>
            <a:spLocks noGrp="1"/>
          </p:cNvSpPr>
          <p:nvPr>
            <p:ph idx="14"/>
          </p:nvPr>
        </p:nvSpPr>
        <p:spPr>
          <a:xfrm>
            <a:off x="1335270" y="1123891"/>
            <a:ext cx="7687766" cy="576064"/>
          </a:xfrm>
        </p:spPr>
        <p:txBody>
          <a:bodyPr vert="horz" lIns="91440" tIns="45720" rIns="91440" bIns="45720" rtlCol="0">
            <a:noAutofit/>
          </a:bodyPr>
          <a:lstStyle/>
          <a:p>
            <a:pPr marL="0" indent="0">
              <a:buNone/>
            </a:pPr>
            <a:endParaRPr lang="en-GB" sz="2400"/>
          </a:p>
          <a:p>
            <a:pPr marL="0" indent="0">
              <a:buNone/>
            </a:pPr>
            <a:endParaRPr lang="en-GB" sz="2400"/>
          </a:p>
        </p:txBody>
      </p:sp>
      <p:pic>
        <p:nvPicPr>
          <p:cNvPr id="11" name="Picture 2" descr="HCC-Childrens-email-signature-750 (002)">
            <a:extLst>
              <a:ext uri="{FF2B5EF4-FFF2-40B4-BE49-F238E27FC236}">
                <a16:creationId xmlns:a16="http://schemas.microsoft.com/office/drawing/2014/main" id="{33CE8EF5-F55E-44EF-9606-E47A3C8258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5805264"/>
            <a:ext cx="9144000" cy="105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CF8C64B6-5502-4290-9F4A-22F064B924EA}"/>
              </a:ext>
            </a:extLst>
          </p:cNvPr>
          <p:cNvSpPr txBox="1"/>
          <p:nvPr/>
        </p:nvSpPr>
        <p:spPr>
          <a:xfrm>
            <a:off x="322553" y="0"/>
            <a:ext cx="11546894" cy="31547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4000" b="1" dirty="0">
                <a:solidFill>
                  <a:srgbClr val="4472C4">
                    <a:lumMod val="75000"/>
                  </a:srgbClr>
                </a:solidFill>
                <a:latin typeface="Calibri" panose="020F0502020204030204"/>
              </a:rPr>
              <a:t>Changes to funding streams</a:t>
            </a:r>
            <a:endParaRPr kumimoji="0" lang="en-GB"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solidFill>
                <a:prstClr val="black"/>
              </a:solidFill>
              <a:latin typeface="Calibri" panose="020F0502020204030204"/>
            </a:endParaRPr>
          </a:p>
          <a:p>
            <a:pPr marR="0" lvl="0" algn="l" defTabSz="914400" rtl="0" eaLnBrk="1" fontAlgn="auto" latinLnBrk="0" hangingPunct="1">
              <a:lnSpc>
                <a:spcPct val="100000"/>
              </a:lnSpc>
              <a:spcBef>
                <a:spcPts val="0"/>
              </a:spcBef>
              <a:spcAft>
                <a:spcPts val="0"/>
              </a:spcAft>
              <a:buClrTx/>
              <a:buSzTx/>
              <a:tabLst/>
              <a:defRPr/>
            </a:pPr>
            <a:br>
              <a:rPr lang="en-GB" sz="1700" dirty="0">
                <a:solidFill>
                  <a:prstClr val="black"/>
                </a:solidFill>
                <a:latin typeface="Calibri" panose="020F0502020204030204"/>
              </a:rPr>
            </a:br>
            <a:endParaRPr lang="en-GB" sz="1700" dirty="0">
              <a:solidFill>
                <a:prstClr val="black"/>
              </a:solidFill>
              <a:latin typeface="Calibri" panose="020F0502020204030204"/>
            </a:endParaRPr>
          </a:p>
          <a:p>
            <a:pPr marR="0" lvl="0" algn="l" defTabSz="914400" rtl="0" eaLnBrk="1" fontAlgn="auto" latinLnBrk="0" hangingPunct="1">
              <a:lnSpc>
                <a:spcPct val="100000"/>
              </a:lnSpc>
              <a:spcBef>
                <a:spcPts val="0"/>
              </a:spcBef>
              <a:spcAft>
                <a:spcPts val="0"/>
              </a:spcAft>
              <a:buClrTx/>
              <a:buSzTx/>
              <a:tabLst/>
              <a:defRPr/>
            </a:pPr>
            <a:br>
              <a:rPr lang="en-GB" sz="1700" dirty="0">
                <a:solidFill>
                  <a:prstClr val="black"/>
                </a:solidFill>
                <a:latin typeface="Calibri" panose="020F0502020204030204"/>
              </a:rPr>
            </a:br>
            <a:br>
              <a:rPr lang="en-GB" dirty="0">
                <a:solidFill>
                  <a:prstClr val="black"/>
                </a:solidFill>
                <a:latin typeface="Calibri" panose="020F0502020204030204"/>
              </a:rPr>
            </a:br>
            <a:br>
              <a:rPr lang="en-GB" b="1" dirty="0">
                <a:solidFill>
                  <a:prstClr val="black"/>
                </a:solidFill>
                <a:latin typeface="Calibri" panose="020F0502020204030204"/>
              </a:rPr>
            </a:br>
            <a:endParaRPr lang="en-GB" sz="1800" dirty="0">
              <a:effectLst/>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0" name="Straight Connector 9">
            <a:extLst>
              <a:ext uri="{FF2B5EF4-FFF2-40B4-BE49-F238E27FC236}">
                <a16:creationId xmlns:a16="http://schemas.microsoft.com/office/drawing/2014/main" id="{82186101-8A66-37D6-5448-35B8B8976B2F}"/>
              </a:ext>
            </a:extLst>
          </p:cNvPr>
          <p:cNvCxnSpPr/>
          <p:nvPr/>
        </p:nvCxnSpPr>
        <p:spPr>
          <a:xfrm>
            <a:off x="6014720" y="1123891"/>
            <a:ext cx="0" cy="454510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38BE0824-D187-8AC6-F962-25BE9C842FD5}"/>
              </a:ext>
            </a:extLst>
          </p:cNvPr>
          <p:cNvSpPr txBox="1"/>
          <p:nvPr/>
        </p:nvSpPr>
        <p:spPr>
          <a:xfrm>
            <a:off x="2062049" y="992254"/>
            <a:ext cx="2042156" cy="369332"/>
          </a:xfrm>
          <a:prstGeom prst="rect">
            <a:avLst/>
          </a:prstGeom>
          <a:noFill/>
        </p:spPr>
        <p:txBody>
          <a:bodyPr wrap="square" rtlCol="0">
            <a:spAutoFit/>
          </a:bodyPr>
          <a:lstStyle/>
          <a:p>
            <a:r>
              <a:rPr lang="en-GB" b="1" u="sng" dirty="0"/>
              <a:t>CURRENT MODEL</a:t>
            </a:r>
          </a:p>
        </p:txBody>
      </p:sp>
      <p:sp>
        <p:nvSpPr>
          <p:cNvPr id="13" name="TextBox 12">
            <a:extLst>
              <a:ext uri="{FF2B5EF4-FFF2-40B4-BE49-F238E27FC236}">
                <a16:creationId xmlns:a16="http://schemas.microsoft.com/office/drawing/2014/main" id="{62340222-FC0B-2C61-76AE-27D1082FB9D0}"/>
              </a:ext>
            </a:extLst>
          </p:cNvPr>
          <p:cNvSpPr txBox="1"/>
          <p:nvPr/>
        </p:nvSpPr>
        <p:spPr>
          <a:xfrm>
            <a:off x="8210600" y="972987"/>
            <a:ext cx="2042156" cy="369332"/>
          </a:xfrm>
          <a:prstGeom prst="rect">
            <a:avLst/>
          </a:prstGeom>
          <a:noFill/>
        </p:spPr>
        <p:txBody>
          <a:bodyPr wrap="square" rtlCol="0">
            <a:spAutoFit/>
          </a:bodyPr>
          <a:lstStyle/>
          <a:p>
            <a:r>
              <a:rPr lang="en-GB" b="1" u="sng" dirty="0"/>
              <a:t>PROPOSED MODEL</a:t>
            </a:r>
          </a:p>
        </p:txBody>
      </p:sp>
      <p:pic>
        <p:nvPicPr>
          <p:cNvPr id="3" name="Picture 2">
            <a:extLst>
              <a:ext uri="{FF2B5EF4-FFF2-40B4-BE49-F238E27FC236}">
                <a16:creationId xmlns:a16="http://schemas.microsoft.com/office/drawing/2014/main" id="{B4B066DC-F505-1FA2-3133-B146CB8830B2}"/>
              </a:ext>
            </a:extLst>
          </p:cNvPr>
          <p:cNvPicPr>
            <a:picLocks noChangeAspect="1"/>
          </p:cNvPicPr>
          <p:nvPr/>
        </p:nvPicPr>
        <p:blipFill>
          <a:blip r:embed="rId4"/>
          <a:stretch>
            <a:fillRect/>
          </a:stretch>
        </p:blipFill>
        <p:spPr>
          <a:xfrm>
            <a:off x="6121147" y="1699955"/>
            <a:ext cx="5908276" cy="4065363"/>
          </a:xfrm>
          <a:prstGeom prst="rect">
            <a:avLst/>
          </a:prstGeom>
        </p:spPr>
      </p:pic>
      <p:pic>
        <p:nvPicPr>
          <p:cNvPr id="4" name="Picture 3">
            <a:extLst>
              <a:ext uri="{FF2B5EF4-FFF2-40B4-BE49-F238E27FC236}">
                <a16:creationId xmlns:a16="http://schemas.microsoft.com/office/drawing/2014/main" id="{5B5ACDCC-E220-D5BC-9193-0F3C49C72B74}"/>
              </a:ext>
            </a:extLst>
          </p:cNvPr>
          <p:cNvPicPr>
            <a:picLocks noChangeAspect="1"/>
          </p:cNvPicPr>
          <p:nvPr/>
        </p:nvPicPr>
        <p:blipFill>
          <a:blip r:embed="rId5"/>
          <a:stretch>
            <a:fillRect/>
          </a:stretch>
        </p:blipFill>
        <p:spPr>
          <a:xfrm>
            <a:off x="121078" y="1739901"/>
            <a:ext cx="5693872" cy="3994208"/>
          </a:xfrm>
          <a:prstGeom prst="rect">
            <a:avLst/>
          </a:prstGeom>
        </p:spPr>
      </p:pic>
    </p:spTree>
    <p:extLst>
      <p:ext uri="{BB962C8B-B14F-4D97-AF65-F5344CB8AC3E}">
        <p14:creationId xmlns:p14="http://schemas.microsoft.com/office/powerpoint/2010/main" val="4136163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0BE15ED-803F-4A78-B4D5-76B329F9A4A9}"/>
              </a:ext>
            </a:extLst>
          </p:cNvPr>
          <p:cNvSpPr>
            <a:spLocks noGrp="1"/>
          </p:cNvSpPr>
          <p:nvPr>
            <p:ph idx="14"/>
          </p:nvPr>
        </p:nvSpPr>
        <p:spPr>
          <a:xfrm>
            <a:off x="1335270" y="1123891"/>
            <a:ext cx="7687766" cy="576064"/>
          </a:xfrm>
        </p:spPr>
        <p:txBody>
          <a:bodyPr vert="horz" lIns="91440" tIns="45720" rIns="91440" bIns="45720" rtlCol="0">
            <a:noAutofit/>
          </a:bodyPr>
          <a:lstStyle/>
          <a:p>
            <a:pPr marL="0" indent="0">
              <a:buNone/>
            </a:pPr>
            <a:endParaRPr lang="en-GB" sz="2400"/>
          </a:p>
          <a:p>
            <a:pPr marL="0" indent="0">
              <a:buNone/>
            </a:pPr>
            <a:endParaRPr lang="en-GB" sz="2400"/>
          </a:p>
        </p:txBody>
      </p:sp>
      <p:pic>
        <p:nvPicPr>
          <p:cNvPr id="11" name="Picture 2" descr="HCC-Childrens-email-signature-750 (002)">
            <a:extLst>
              <a:ext uri="{FF2B5EF4-FFF2-40B4-BE49-F238E27FC236}">
                <a16:creationId xmlns:a16="http://schemas.microsoft.com/office/drawing/2014/main" id="{33CE8EF5-F55E-44EF-9606-E47A3C8258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5805264"/>
            <a:ext cx="9144000" cy="105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CF8C64B6-5502-4290-9F4A-22F064B924EA}"/>
              </a:ext>
            </a:extLst>
          </p:cNvPr>
          <p:cNvSpPr txBox="1"/>
          <p:nvPr/>
        </p:nvSpPr>
        <p:spPr>
          <a:xfrm>
            <a:off x="322553" y="0"/>
            <a:ext cx="11546894" cy="6647974"/>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Funding implications</a:t>
            </a:r>
            <a:endParaRPr kumimoji="0" lang="en-GB"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600" dirty="0">
              <a:solidFill>
                <a:prstClr val="black"/>
              </a:solidFill>
              <a:latin typeface="Calibri" panose="020F0502020204030204"/>
            </a:endParaRPr>
          </a:p>
          <a:p>
            <a:pPr marR="0" lvl="0" algn="l" defTabSz="914400" rtl="0" eaLnBrk="1" fontAlgn="auto" latinLnBrk="0" hangingPunct="1">
              <a:lnSpc>
                <a:spcPct val="100000"/>
              </a:lnSpc>
              <a:spcBef>
                <a:spcPts val="0"/>
              </a:spcBef>
              <a:spcAft>
                <a:spcPts val="0"/>
              </a:spcAft>
              <a:buClrTx/>
              <a:buSzTx/>
              <a:tabLst/>
              <a:defRPr/>
            </a:pPr>
            <a:r>
              <a:rPr lang="en-GB" sz="1600" b="1" u="sng" dirty="0">
                <a:solidFill>
                  <a:prstClr val="black"/>
                </a:solidFill>
                <a:latin typeface="Calibri" panose="020F0502020204030204"/>
              </a:rPr>
              <a:t>Implementation costs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solidFill>
                  <a:prstClr val="black"/>
                </a:solidFill>
                <a:latin typeface="Calibri" panose="020F0502020204030204"/>
              </a:rPr>
              <a:t>The overall special school budget for 2024/2025 is forecasted at approx. £65m. </a:t>
            </a:r>
            <a:r>
              <a:rPr lang="en-GB" sz="1600" b="1" dirty="0">
                <a:solidFill>
                  <a:prstClr val="black"/>
                </a:solidFill>
                <a:latin typeface="Calibri" panose="020F0502020204030204"/>
              </a:rPr>
              <a:t>There is no proposal to reduce the overall budget</a:t>
            </a:r>
            <a:r>
              <a:rPr lang="en-GB" sz="1600" dirty="0">
                <a:solidFill>
                  <a:prstClr val="black"/>
                </a:solidFill>
                <a:latin typeface="Calibri" panose="020F0502020204030204"/>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solidFill>
                  <a:prstClr val="black"/>
                </a:solidFill>
                <a:latin typeface="Calibri" panose="020F0502020204030204"/>
              </a:rPr>
              <a:t>Modelling* of the proposed framework against the whole special school population showed an </a:t>
            </a:r>
            <a:r>
              <a:rPr lang="en-GB" sz="1600" b="1" dirty="0">
                <a:solidFill>
                  <a:prstClr val="black"/>
                </a:solidFill>
                <a:latin typeface="Calibri" panose="020F0502020204030204"/>
              </a:rPr>
              <a:t>unmitigated position </a:t>
            </a:r>
            <a:r>
              <a:rPr lang="en-GB" sz="1600" dirty="0">
                <a:solidFill>
                  <a:prstClr val="black"/>
                </a:solidFill>
                <a:latin typeface="Calibri" panose="020F0502020204030204"/>
              </a:rPr>
              <a:t>of:</a:t>
            </a:r>
            <a:br>
              <a:rPr lang="en-GB" sz="1600" dirty="0">
                <a:solidFill>
                  <a:prstClr val="black"/>
                </a:solidFill>
                <a:latin typeface="Calibri" panose="020F0502020204030204"/>
              </a:rPr>
            </a:br>
            <a:r>
              <a:rPr lang="en-GB" sz="1600" dirty="0">
                <a:solidFill>
                  <a:prstClr val="black"/>
                </a:solidFill>
                <a:latin typeface="Calibri" panose="020F0502020204030204"/>
              </a:rPr>
              <a:t>- 14 schools receiving increased funding between 1% and 7%.</a:t>
            </a:r>
            <a:br>
              <a:rPr lang="en-GB" sz="1600" dirty="0">
                <a:solidFill>
                  <a:prstClr val="black"/>
                </a:solidFill>
                <a:latin typeface="Calibri" panose="020F0502020204030204"/>
              </a:rPr>
            </a:br>
            <a:r>
              <a:rPr lang="en-GB" sz="1600" dirty="0">
                <a:solidFill>
                  <a:prstClr val="black"/>
                </a:solidFill>
                <a:latin typeface="Calibri" panose="020F0502020204030204"/>
              </a:rPr>
              <a:t>- 3 schools no change </a:t>
            </a:r>
            <a:br>
              <a:rPr lang="en-GB" sz="1600" dirty="0">
                <a:solidFill>
                  <a:prstClr val="black"/>
                </a:solidFill>
                <a:latin typeface="Calibri" panose="020F0502020204030204"/>
              </a:rPr>
            </a:br>
            <a:r>
              <a:rPr lang="en-GB" sz="1600" dirty="0">
                <a:solidFill>
                  <a:prstClr val="black"/>
                </a:solidFill>
                <a:latin typeface="Calibri" panose="020F0502020204030204"/>
              </a:rPr>
              <a:t>- 10 reduced funding between -1% and -7%. Most of these schools are limited to Step 6 in the existing framework.</a:t>
            </a:r>
            <a:endParaRPr lang="en-GB" sz="1600" dirty="0">
              <a:solidFill>
                <a:prstClr val="black"/>
              </a:solidFill>
              <a:latin typeface="Calibri" panose="020F0502020204030204"/>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solidFill>
                  <a:prstClr val="black"/>
                </a:solidFill>
                <a:latin typeface="Calibri" panose="020F0502020204030204"/>
              </a:rPr>
              <a:t>The unmitigated cost of implementation would result in an approx</a:t>
            </a:r>
            <a:r>
              <a:rPr lang="en-GB" sz="1600" b="1" dirty="0">
                <a:solidFill>
                  <a:prstClr val="black"/>
                </a:solidFill>
                <a:latin typeface="Calibri" panose="020F0502020204030204"/>
              </a:rPr>
              <a:t>. +£700k </a:t>
            </a:r>
            <a:r>
              <a:rPr lang="en-GB" sz="1600" dirty="0">
                <a:solidFill>
                  <a:prstClr val="black"/>
                </a:solidFill>
                <a:latin typeface="Calibri" panose="020F0502020204030204"/>
              </a:rPr>
              <a:t>impact on the High Needs Block. </a:t>
            </a:r>
            <a:br>
              <a:rPr lang="en-GB" sz="1600" dirty="0">
                <a:solidFill>
                  <a:prstClr val="black"/>
                </a:solidFill>
                <a:latin typeface="Calibri" panose="020F0502020204030204"/>
              </a:rPr>
            </a:br>
            <a:endParaRPr lang="en-GB" sz="1600" dirty="0">
              <a:solidFill>
                <a:prstClr val="black"/>
              </a:solidFill>
              <a:latin typeface="Calibri" panose="020F0502020204030204"/>
            </a:endParaRPr>
          </a:p>
          <a:p>
            <a:pPr marR="0" lvl="0" algn="l" defTabSz="914400" rtl="0" eaLnBrk="1" fontAlgn="auto" latinLnBrk="0" hangingPunct="1">
              <a:lnSpc>
                <a:spcPct val="100000"/>
              </a:lnSpc>
              <a:spcBef>
                <a:spcPts val="0"/>
              </a:spcBef>
              <a:spcAft>
                <a:spcPts val="0"/>
              </a:spcAft>
              <a:buClrTx/>
              <a:buSzTx/>
              <a:tabLst/>
              <a:defRPr/>
            </a:pPr>
            <a:r>
              <a:rPr lang="en-GB" sz="1600" b="1" u="sng" dirty="0">
                <a:solidFill>
                  <a:prstClr val="black"/>
                </a:solidFill>
                <a:latin typeface="Calibri" panose="020F0502020204030204"/>
              </a:rPr>
              <a:t>Mitigations and protections</a:t>
            </a:r>
            <a:endParaRPr lang="en-GB" sz="1600" dirty="0">
              <a:solidFill>
                <a:prstClr val="black"/>
              </a:solidFill>
              <a:latin typeface="Calibri" panose="020F050202020403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solidFill>
                  <a:prstClr val="black"/>
                </a:solidFill>
                <a:latin typeface="Calibri" panose="020F0502020204030204"/>
              </a:rPr>
              <a:t>Mitigations will be applied where appropriate and possible.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solidFill>
                  <a:prstClr val="black"/>
                </a:solidFill>
                <a:latin typeface="Calibri" panose="020F0502020204030204"/>
              </a:rPr>
              <a:t>The Minimum Funding Guarantee (MFG) is a protection against per pupil changes to funding, currently at £129k.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solidFill>
                  <a:prstClr val="black"/>
                </a:solidFill>
                <a:latin typeface="Calibri" panose="020F0502020204030204"/>
              </a:rPr>
              <a:t>To mitigate the modelled reduction in funding to schools, the MFG would be forecasted at approx. </a:t>
            </a:r>
            <a:r>
              <a:rPr lang="en-GB" sz="1600" b="1" dirty="0">
                <a:solidFill>
                  <a:prstClr val="black"/>
                </a:solidFill>
                <a:latin typeface="Calibri" panose="020F0502020204030204"/>
              </a:rPr>
              <a:t>£240k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b="1" dirty="0">
                <a:solidFill>
                  <a:prstClr val="black"/>
                </a:solidFill>
                <a:latin typeface="Calibri" panose="020F0502020204030204"/>
              </a:rPr>
              <a:t>The total modelled implementation cost is approx. £940k </a:t>
            </a:r>
            <a:r>
              <a:rPr lang="en-GB" sz="1600" dirty="0">
                <a:solidFill>
                  <a:prstClr val="black"/>
                </a:solidFill>
                <a:latin typeface="Calibri" panose="020F0502020204030204"/>
              </a:rPr>
              <a:t>– 1.4% overall special school budget.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solidFill>
                  <a:prstClr val="black"/>
                </a:solidFill>
                <a:latin typeface="Calibri" panose="020F0502020204030204"/>
              </a:rPr>
              <a:t>Budget shares for the 2024/2025 will factor-in the impact of the framework and consider mitigations or adjustments – e.g. enhanced MFG.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solidFill>
                  <a:prstClr val="black"/>
                </a:solidFill>
                <a:latin typeface="Calibri" panose="020F0502020204030204"/>
              </a:rPr>
              <a:t>To assess impact in readiness for budget shares a transitional process will apply.</a:t>
            </a:r>
          </a:p>
          <a:p>
            <a:pPr marR="0" lvl="0" algn="l" defTabSz="914400" rtl="0" eaLnBrk="1" fontAlgn="auto" latinLnBrk="0" hangingPunct="1">
              <a:lnSpc>
                <a:spcPct val="100000"/>
              </a:lnSpc>
              <a:spcBef>
                <a:spcPts val="0"/>
              </a:spcBef>
              <a:spcAft>
                <a:spcPts val="0"/>
              </a:spcAft>
              <a:buClrTx/>
              <a:buSzTx/>
              <a:tabLst/>
              <a:defRPr/>
            </a:pPr>
            <a:br>
              <a:rPr lang="en-GB" b="1" dirty="0">
                <a:solidFill>
                  <a:prstClr val="black"/>
                </a:solidFill>
                <a:latin typeface="Calibri" panose="020F0502020204030204"/>
              </a:rPr>
            </a:br>
            <a:r>
              <a:rPr lang="en-GB" sz="1400" dirty="0">
                <a:solidFill>
                  <a:prstClr val="black"/>
                </a:solidFill>
                <a:latin typeface="Calibri" panose="020F0502020204030204"/>
              </a:rPr>
              <a:t>*modelling consists of theoretically moving pupils from their existing funding to the closest stap under the proposed system. It does not include an actual assessment of the pupil against the framework. The actual financial impact may therefore change as it is dependent on funding requirements of the pupil cohort at the time of implementation.</a:t>
            </a:r>
            <a:br>
              <a:rPr lang="en-GB" b="1" dirty="0">
                <a:solidFill>
                  <a:prstClr val="black"/>
                </a:solidFill>
                <a:latin typeface="Calibri" panose="020F0502020204030204"/>
              </a:rPr>
            </a:br>
            <a:endParaRPr lang="en-GB" sz="1800" dirty="0">
              <a:effectLst/>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7098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10236</TotalTime>
  <Words>2860</Words>
  <Application>Microsoft Office PowerPoint</Application>
  <PresentationFormat>Widescreen</PresentationFormat>
  <Paragraphs>218</Paragraphs>
  <Slides>11</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Hampshire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Devlin, Steve</dc:creator>
  <cp:lastModifiedBy>Faithfull, Jo</cp:lastModifiedBy>
  <cp:revision>2</cp:revision>
  <dcterms:created xsi:type="dcterms:W3CDTF">2023-11-23T14:15:27Z</dcterms:created>
  <dcterms:modified xsi:type="dcterms:W3CDTF">2023-12-05T18:23:14Z</dcterms:modified>
</cp:coreProperties>
</file>