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3"/>
  </p:notesMasterIdLst>
  <p:sldIdLst>
    <p:sldId id="1212" r:id="rId6"/>
    <p:sldId id="2147376335" r:id="rId7"/>
    <p:sldId id="2147376344" r:id="rId8"/>
    <p:sldId id="2147376338" r:id="rId9"/>
    <p:sldId id="2147376326" r:id="rId10"/>
    <p:sldId id="2147376325" r:id="rId11"/>
    <p:sldId id="2147376337" r:id="rId12"/>
    <p:sldId id="2147376341" r:id="rId13"/>
    <p:sldId id="2147376345" r:id="rId14"/>
    <p:sldId id="2147376346" r:id="rId15"/>
    <p:sldId id="2147376340" r:id="rId16"/>
    <p:sldId id="2147376339" r:id="rId17"/>
    <p:sldId id="4526" r:id="rId18"/>
    <p:sldId id="4400" r:id="rId19"/>
    <p:sldId id="361" r:id="rId20"/>
    <p:sldId id="4408" r:id="rId21"/>
    <p:sldId id="214737634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18F11-3B0E-D211-DAE1-1D5BABBC3EA9}" name="Marlborough, Caroline" initials="CM" userId="S::cxpucma@hants.gov.uk::b91bdaf2-14e6-4278-ad40-65f5040e1028" providerId="AD"/>
  <p188:author id="{813F383C-9B07-CDAE-4E50-648FE4221B91}" name="Leggett, Ben" initials="BL" userId="S::csprirbl@hants.gov.uk::0ea0726c-c6a8-4028-88bc-1c36f38bd68a" providerId="AD"/>
  <p188:author id="{4E0B75CF-47A5-3FDE-937D-A51523133652}" name="Steele, Emma" initials="" userId="S::cseihfes@hants.gov.uk::7817f5bb-1743-4a42-99b9-4256b85994d0" providerId="AD"/>
  <p188:author id="{79A4FCD2-D414-1A00-0331-CDC9F515427E}" name="Hodder, Annabel" initials="AH" userId="S::ctfinah@hants.gov.uk::dd6561fa-0fa2-405c-8623-71d3d2de7f40" providerId="AD"/>
  <p188:author id="{43A311D9-036E-6B8D-236E-ABE3828CA2BC}" name="Minall, Andrew" initials="AM" userId="S::ctedam@hants.gov.uk::5d47cff1-c43e-40f5-940f-b4b98654e72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06B34"/>
    <a:srgbClr val="03396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Natalie" userId="4ed8b6b1-e239-4997-8647-a20722120ec5" providerId="ADAL" clId="{EA37695B-1858-4B24-81A4-1975D2E17CE3}"/>
    <pc:docChg chg="modSld">
      <pc:chgData name="Smith, Natalie" userId="4ed8b6b1-e239-4997-8647-a20722120ec5" providerId="ADAL" clId="{EA37695B-1858-4B24-81A4-1975D2E17CE3}" dt="2024-06-26T08:19:43.226" v="1" actId="20577"/>
      <pc:docMkLst>
        <pc:docMk/>
      </pc:docMkLst>
      <pc:sldChg chg="modSp mod">
        <pc:chgData name="Smith, Natalie" userId="4ed8b6b1-e239-4997-8647-a20722120ec5" providerId="ADAL" clId="{EA37695B-1858-4B24-81A4-1975D2E17CE3}" dt="2024-06-26T08:19:43.226" v="1" actId="20577"/>
        <pc:sldMkLst>
          <pc:docMk/>
          <pc:sldMk cId="3971129199" sldId="2147376345"/>
        </pc:sldMkLst>
        <pc:graphicFrameChg chg="modGraphic">
          <ac:chgData name="Smith, Natalie" userId="4ed8b6b1-e239-4997-8647-a20722120ec5" providerId="ADAL" clId="{EA37695B-1858-4B24-81A4-1975D2E17CE3}" dt="2024-06-26T08:19:43.226" v="1" actId="20577"/>
          <ac:graphicFrameMkLst>
            <pc:docMk/>
            <pc:sldMk cId="3971129199" sldId="2147376345"/>
            <ac:graphicFrameMk id="19" creationId="{479B1AD3-C167-A54C-7824-ED250E7DF79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ants.sharepoint.com/sites/ChildrensOperationalFinance/Shared%20Documents/Education%20Funding%20Team/Hampshire's%20DSG%20Management%20Plan%202024-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56762491093503E-2"/>
          <c:y val="9.7122454888718915E-2"/>
          <c:w val="0.91069080394773994"/>
          <c:h val="0.79902414918227971"/>
        </c:manualLayout>
      </c:layout>
      <c:lineChart>
        <c:grouping val="standard"/>
        <c:varyColors val="0"/>
        <c:ser>
          <c:idx val="2"/>
          <c:order val="1"/>
          <c:tx>
            <c:strRef>
              <c:f>'[Hampshire''s DSG Management Plan 2024-25.xlsx]Summary Chart'!$B$116</c:f>
              <c:strCache>
                <c:ptCount val="1"/>
                <c:pt idx="0">
                  <c:v>HNB Mitigated Expenditure LA - Current Projection</c:v>
                </c:pt>
              </c:strCache>
            </c:strRef>
          </c:tx>
          <c:spPr>
            <a:ln w="28575" cap="rnd">
              <a:solidFill>
                <a:srgbClr val="46B688"/>
              </a:solidFill>
              <a:prstDash val="dash"/>
              <a:round/>
            </a:ln>
            <a:effectLst/>
          </c:spPr>
          <c:marker>
            <c:symbol val="none"/>
          </c:marker>
          <c:cat>
            <c:strRef>
              <c:f>'[Hampshire''s DSG Management Plan 2024-25.xlsx]Summary Chart'!$C$113:$N$113</c:f>
              <c:strCache>
                <c:ptCount val="9"/>
                <c:pt idx="0">
                  <c:v>2019/20 
</c:v>
                </c:pt>
                <c:pt idx="1">
                  <c:v>2020/21 
</c:v>
                </c:pt>
                <c:pt idx="2">
                  <c:v>2021/22
</c:v>
                </c:pt>
                <c:pt idx="3">
                  <c:v>2022/23
</c:v>
                </c:pt>
                <c:pt idx="4">
                  <c:v>2023/24
</c:v>
                </c:pt>
                <c:pt idx="5">
                  <c:v>2024/25 
</c:v>
                </c:pt>
                <c:pt idx="6">
                  <c:v>2025/26 
</c:v>
                </c:pt>
                <c:pt idx="7">
                  <c:v>2026/27 
</c:v>
                </c:pt>
                <c:pt idx="8">
                  <c:v>2027/28
</c:v>
                </c:pt>
              </c:strCache>
              <c:extLst/>
            </c:strRef>
          </c:cat>
          <c:val>
            <c:numRef>
              <c:f>'[Hampshire''s DSG Management Plan 2024-25.xlsx]Summary Chart'!$C$116:$N$116</c:f>
              <c:numCache>
                <c:formatCode>#,##0;[Red]\(#,##0\)</c:formatCode>
                <c:ptCount val="9"/>
                <c:pt idx="0">
                  <c:v>22754</c:v>
                </c:pt>
                <c:pt idx="1">
                  <c:v>35445</c:v>
                </c:pt>
                <c:pt idx="2">
                  <c:v>60022</c:v>
                </c:pt>
                <c:pt idx="3">
                  <c:v>86149.120999999999</c:v>
                </c:pt>
                <c:pt idx="4">
                  <c:v>123920.28133333335</c:v>
                </c:pt>
                <c:pt idx="5">
                  <c:v>195941.06733333331</c:v>
                </c:pt>
                <c:pt idx="6">
                  <c:v>286734.28258886246</c:v>
                </c:pt>
                <c:pt idx="7">
                  <c:v>398918.14794153126</c:v>
                </c:pt>
                <c:pt idx="8">
                  <c:v>530623.50765016198</c:v>
                </c:pt>
              </c:numCache>
              <c:extLst/>
            </c:numRef>
          </c:val>
          <c:smooth val="0"/>
          <c:extLst>
            <c:ext xmlns:c16="http://schemas.microsoft.com/office/drawing/2014/chart" uri="{C3380CC4-5D6E-409C-BE32-E72D297353CC}">
              <c16:uniqueId val="{00000001-028E-4328-A1A7-F8B2B3960B5A}"/>
            </c:ext>
          </c:extLst>
        </c:ser>
        <c:ser>
          <c:idx val="3"/>
          <c:order val="2"/>
          <c:tx>
            <c:strRef>
              <c:f>'[Hampshire''s DSG Management Plan 2024-25.xlsx]Summary Chart'!$B$117</c:f>
              <c:strCache>
                <c:ptCount val="1"/>
                <c:pt idx="0">
                  <c:v>HNB Mitigated Expenditure Newton - Target</c:v>
                </c:pt>
              </c:strCache>
            </c:strRef>
          </c:tx>
          <c:spPr>
            <a:ln w="28575" cap="rnd">
              <a:solidFill>
                <a:schemeClr val="accent5">
                  <a:lumMod val="75000"/>
                </a:schemeClr>
              </a:solidFill>
              <a:round/>
            </a:ln>
            <a:effectLst/>
          </c:spPr>
          <c:marker>
            <c:symbol val="none"/>
          </c:marker>
          <c:cat>
            <c:strRef>
              <c:f>'[Hampshire''s DSG Management Plan 2024-25.xlsx]Summary Chart'!$C$113:$N$113</c:f>
              <c:strCache>
                <c:ptCount val="9"/>
                <c:pt idx="0">
                  <c:v>2019/20 
</c:v>
                </c:pt>
                <c:pt idx="1">
                  <c:v>2020/21 
</c:v>
                </c:pt>
                <c:pt idx="2">
                  <c:v>2021/22
</c:v>
                </c:pt>
                <c:pt idx="3">
                  <c:v>2022/23
</c:v>
                </c:pt>
                <c:pt idx="4">
                  <c:v>2023/24
</c:v>
                </c:pt>
                <c:pt idx="5">
                  <c:v>2024/25 
</c:v>
                </c:pt>
                <c:pt idx="6">
                  <c:v>2025/26 
</c:v>
                </c:pt>
                <c:pt idx="7">
                  <c:v>2026/27 
</c:v>
                </c:pt>
                <c:pt idx="8">
                  <c:v>2027/28
</c:v>
                </c:pt>
              </c:strCache>
              <c:extLst/>
            </c:strRef>
          </c:cat>
          <c:val>
            <c:numRef>
              <c:f>'[Hampshire''s DSG Management Plan 2024-25.xlsx]Summary Chart'!$C$117:$N$117</c:f>
              <c:numCache>
                <c:formatCode>#,##0;[Red]\(#,##0\)</c:formatCode>
                <c:ptCount val="9"/>
                <c:pt idx="0">
                  <c:v>22754</c:v>
                </c:pt>
                <c:pt idx="1">
                  <c:v>35445</c:v>
                </c:pt>
                <c:pt idx="2">
                  <c:v>69209</c:v>
                </c:pt>
                <c:pt idx="3">
                  <c:v>113833.56241604481</c:v>
                </c:pt>
                <c:pt idx="4">
                  <c:v>167449.62899999999</c:v>
                </c:pt>
                <c:pt idx="5">
                  <c:v>254716.32199999999</c:v>
                </c:pt>
                <c:pt idx="6">
                  <c:v>362613.75900000002</c:v>
                </c:pt>
                <c:pt idx="7">
                  <c:v>489916.25099999999</c:v>
                </c:pt>
                <c:pt idx="8">
                  <c:v>633179.38399999996</c:v>
                </c:pt>
              </c:numCache>
              <c:extLst/>
            </c:numRef>
          </c:val>
          <c:smooth val="0"/>
          <c:extLst>
            <c:ext xmlns:c16="http://schemas.microsoft.com/office/drawing/2014/chart" uri="{C3380CC4-5D6E-409C-BE32-E72D297353CC}">
              <c16:uniqueId val="{00000002-028E-4328-A1A7-F8B2B3960B5A}"/>
            </c:ext>
          </c:extLst>
        </c:ser>
        <c:ser>
          <c:idx val="4"/>
          <c:order val="3"/>
          <c:tx>
            <c:strRef>
              <c:f>'[Hampshire''s DSG Management Plan 2024-25.xlsx]Summary Chart'!$B$118</c:f>
              <c:strCache>
                <c:ptCount val="1"/>
                <c:pt idx="0">
                  <c:v>HNB Mitigated Expenditure Newton - Stretch Target</c:v>
                </c:pt>
              </c:strCache>
            </c:strRef>
          </c:tx>
          <c:spPr>
            <a:ln w="28575" cap="rnd">
              <a:solidFill>
                <a:schemeClr val="accent5"/>
              </a:solidFill>
              <a:round/>
            </a:ln>
            <a:effectLst/>
          </c:spPr>
          <c:marker>
            <c:symbol val="none"/>
          </c:marker>
          <c:cat>
            <c:strRef>
              <c:f>'[Hampshire''s DSG Management Plan 2024-25.xlsx]Summary Chart'!$C$113:$N$113</c:f>
              <c:strCache>
                <c:ptCount val="9"/>
                <c:pt idx="0">
                  <c:v>2019/20 
</c:v>
                </c:pt>
                <c:pt idx="1">
                  <c:v>2020/21 
</c:v>
                </c:pt>
                <c:pt idx="2">
                  <c:v>2021/22
</c:v>
                </c:pt>
                <c:pt idx="3">
                  <c:v>2022/23
</c:v>
                </c:pt>
                <c:pt idx="4">
                  <c:v>2023/24
</c:v>
                </c:pt>
                <c:pt idx="5">
                  <c:v>2024/25 
</c:v>
                </c:pt>
                <c:pt idx="6">
                  <c:v>2025/26 
</c:v>
                </c:pt>
                <c:pt idx="7">
                  <c:v>2026/27 
</c:v>
                </c:pt>
                <c:pt idx="8">
                  <c:v>2027/28
</c:v>
                </c:pt>
              </c:strCache>
              <c:extLst/>
            </c:strRef>
          </c:cat>
          <c:val>
            <c:numRef>
              <c:f>'[Hampshire''s DSG Management Plan 2024-25.xlsx]Summary Chart'!$C$118:$N$118</c:f>
              <c:numCache>
                <c:formatCode>#,##0;[Red]\(#,##0\)</c:formatCode>
                <c:ptCount val="9"/>
                <c:pt idx="0">
                  <c:v>22754</c:v>
                </c:pt>
                <c:pt idx="1">
                  <c:v>35445</c:v>
                </c:pt>
                <c:pt idx="2">
                  <c:v>69209</c:v>
                </c:pt>
                <c:pt idx="3">
                  <c:v>113833.56241604481</c:v>
                </c:pt>
                <c:pt idx="4">
                  <c:v>145424.00542241696</c:v>
                </c:pt>
                <c:pt idx="5">
                  <c:v>215130.87821666495</c:v>
                </c:pt>
                <c:pt idx="6">
                  <c:v>299493.91082709091</c:v>
                </c:pt>
                <c:pt idx="7">
                  <c:v>406456.02454719896</c:v>
                </c:pt>
                <c:pt idx="8">
                  <c:v>549719.15754719893</c:v>
                </c:pt>
              </c:numCache>
              <c:extLst/>
            </c:numRef>
          </c:val>
          <c:smooth val="0"/>
          <c:extLst>
            <c:ext xmlns:c16="http://schemas.microsoft.com/office/drawing/2014/chart" uri="{C3380CC4-5D6E-409C-BE32-E72D297353CC}">
              <c16:uniqueId val="{00000003-028E-4328-A1A7-F8B2B3960B5A}"/>
            </c:ext>
          </c:extLst>
        </c:ser>
        <c:ser>
          <c:idx val="5"/>
          <c:order val="4"/>
          <c:tx>
            <c:strRef>
              <c:f>'[Hampshire''s DSG Management Plan 2024-25.xlsx]Summary Chart'!$B$119</c:f>
              <c:strCache>
                <c:ptCount val="1"/>
                <c:pt idx="0">
                  <c:v>HNB Unmitigated Expenditure Newton - Baseline</c:v>
                </c:pt>
              </c:strCache>
            </c:strRef>
          </c:tx>
          <c:spPr>
            <a:ln w="28575" cap="rnd">
              <a:solidFill>
                <a:srgbClr val="C00000"/>
              </a:solidFill>
              <a:round/>
            </a:ln>
            <a:effectLst/>
          </c:spPr>
          <c:marker>
            <c:symbol val="none"/>
          </c:marker>
          <c:cat>
            <c:strRef>
              <c:f>'[Hampshire''s DSG Management Plan 2024-25.xlsx]Summary Chart'!$C$113:$N$113</c:f>
              <c:strCache>
                <c:ptCount val="9"/>
                <c:pt idx="0">
                  <c:v>2019/20 
</c:v>
                </c:pt>
                <c:pt idx="1">
                  <c:v>2020/21 
</c:v>
                </c:pt>
                <c:pt idx="2">
                  <c:v>2021/22
</c:v>
                </c:pt>
                <c:pt idx="3">
                  <c:v>2022/23
</c:v>
                </c:pt>
                <c:pt idx="4">
                  <c:v>2023/24
</c:v>
                </c:pt>
                <c:pt idx="5">
                  <c:v>2024/25 
</c:v>
                </c:pt>
                <c:pt idx="6">
                  <c:v>2025/26 
</c:v>
                </c:pt>
                <c:pt idx="7">
                  <c:v>2026/27 
</c:v>
                </c:pt>
                <c:pt idx="8">
                  <c:v>2027/28
</c:v>
                </c:pt>
              </c:strCache>
              <c:extLst/>
            </c:strRef>
          </c:cat>
          <c:val>
            <c:numRef>
              <c:f>'[Hampshire''s DSG Management Plan 2024-25.xlsx]Summary Chart'!$C$119:$N$119</c:f>
              <c:numCache>
                <c:formatCode>#,##0;[Red]\(#,##0\)</c:formatCode>
                <c:ptCount val="9"/>
                <c:pt idx="0">
                  <c:v>22754</c:v>
                </c:pt>
                <c:pt idx="1">
                  <c:v>35445</c:v>
                </c:pt>
                <c:pt idx="2">
                  <c:v>69209</c:v>
                </c:pt>
                <c:pt idx="3">
                  <c:v>113433.462</c:v>
                </c:pt>
                <c:pt idx="4">
                  <c:v>183010.27900000001</c:v>
                </c:pt>
                <c:pt idx="5">
                  <c:v>282904.32299999997</c:v>
                </c:pt>
                <c:pt idx="6">
                  <c:v>414898.37199999997</c:v>
                </c:pt>
                <c:pt idx="7">
                  <c:v>580937.47900000005</c:v>
                </c:pt>
                <c:pt idx="8">
                  <c:v>778334.08200000005</c:v>
                </c:pt>
              </c:numCache>
              <c:extLst/>
            </c:numRef>
          </c:val>
          <c:smooth val="0"/>
          <c:extLst>
            <c:ext xmlns:c16="http://schemas.microsoft.com/office/drawing/2014/chart" uri="{C3380CC4-5D6E-409C-BE32-E72D297353CC}">
              <c16:uniqueId val="{00000004-028E-4328-A1A7-F8B2B3960B5A}"/>
            </c:ext>
          </c:extLst>
        </c:ser>
        <c:dLbls>
          <c:showLegendKey val="0"/>
          <c:showVal val="0"/>
          <c:showCatName val="0"/>
          <c:showSerName val="0"/>
          <c:showPercent val="0"/>
          <c:showBubbleSize val="0"/>
        </c:dLbls>
        <c:smooth val="0"/>
        <c:axId val="1270860688"/>
        <c:axId val="1270849528"/>
        <c:extLst>
          <c:ext xmlns:c15="http://schemas.microsoft.com/office/drawing/2012/chart" uri="{02D57815-91ED-43cb-92C2-25804820EDAC}">
            <c15:filteredLineSeries>
              <c15:ser>
                <c:idx val="0"/>
                <c:order val="0"/>
                <c:tx>
                  <c:strRef>
                    <c:extLst>
                      <c:ext uri="{02D57815-91ED-43cb-92C2-25804820EDAC}">
                        <c15:formulaRef>
                          <c15:sqref>'[Hampshire''s DSG Management Plan 2024-25.xlsx]Summary Chart'!$B$114</c15:sqref>
                        </c15:formulaRef>
                      </c:ext>
                    </c:extLst>
                    <c:strCache>
                      <c:ptCount val="1"/>
                      <c:pt idx="0">
                        <c:v>HNB Mitigated Expenditure LA - Baseline Projection Newton Adjusted</c:v>
                      </c:pt>
                    </c:strCache>
                  </c:strRef>
                </c:tx>
                <c:spPr>
                  <a:ln w="28575" cap="rnd">
                    <a:solidFill>
                      <a:schemeClr val="accent6">
                        <a:lumMod val="75000"/>
                      </a:schemeClr>
                    </a:solidFill>
                    <a:round/>
                  </a:ln>
                  <a:effectLst/>
                </c:spPr>
                <c:marker>
                  <c:symbol val="none"/>
                </c:marker>
                <c:cat>
                  <c:strRef>
                    <c:extLst>
                      <c:ext uri="{02D57815-91ED-43cb-92C2-25804820EDAC}">
                        <c15:formulaRef>
                          <c15:sqref>'[Hampshire''s DSG Management Plan 2024-25.xlsx]Summary Chart'!$C$113:$N$113</c15:sqref>
                        </c15:formulaRef>
                      </c:ext>
                    </c:extLst>
                    <c:strCache>
                      <c:ptCount val="9"/>
                      <c:pt idx="0">
                        <c:v>2019/20 
</c:v>
                      </c:pt>
                      <c:pt idx="1">
                        <c:v>2020/21 
</c:v>
                      </c:pt>
                      <c:pt idx="2">
                        <c:v>2021/22
</c:v>
                      </c:pt>
                      <c:pt idx="3">
                        <c:v>2022/23
</c:v>
                      </c:pt>
                      <c:pt idx="4">
                        <c:v>2023/24
</c:v>
                      </c:pt>
                      <c:pt idx="5">
                        <c:v>2024/25 
</c:v>
                      </c:pt>
                      <c:pt idx="6">
                        <c:v>2025/26 
</c:v>
                      </c:pt>
                      <c:pt idx="7">
                        <c:v>2026/27 
</c:v>
                      </c:pt>
                      <c:pt idx="8">
                        <c:v>2027/28
</c:v>
                      </c:pt>
                    </c:strCache>
                  </c:strRef>
                </c:cat>
                <c:val>
                  <c:numRef>
                    <c:extLst>
                      <c:ext uri="{02D57815-91ED-43cb-92C2-25804820EDAC}">
                        <c15:formulaRef>
                          <c15:sqref>'[Hampshire''s DSG Management Plan 2024-25.xlsx]Summary Chart'!$C$114:$N$114</c15:sqref>
                        </c15:formulaRef>
                      </c:ext>
                    </c:extLst>
                    <c:numCache>
                      <c:formatCode>#,##0;[Red]\(#,##0\)</c:formatCode>
                      <c:ptCount val="9"/>
                      <c:pt idx="0">
                        <c:v>22754</c:v>
                      </c:pt>
                      <c:pt idx="1">
                        <c:v>35445</c:v>
                      </c:pt>
                      <c:pt idx="2">
                        <c:v>69209</c:v>
                      </c:pt>
                      <c:pt idx="3">
                        <c:v>113833.56241604481</c:v>
                      </c:pt>
                      <c:pt idx="4">
                        <c:v>181449.62943585546</c:v>
                      </c:pt>
                      <c:pt idx="5">
                        <c:v>276910.17319859099</c:v>
                      </c:pt>
                      <c:pt idx="6">
                        <c:v>402663.82164069806</c:v>
                      </c:pt>
                      <c:pt idx="7">
                        <c:v>562025.71920658823</c:v>
                      </c:pt>
                      <c:pt idx="8">
                        <c:v>752745.11157078261</c:v>
                      </c:pt>
                    </c:numCache>
                  </c:numRef>
                </c:val>
                <c:smooth val="0"/>
                <c:extLst>
                  <c:ext xmlns:c16="http://schemas.microsoft.com/office/drawing/2014/chart" uri="{C3380CC4-5D6E-409C-BE32-E72D297353CC}">
                    <c16:uniqueId val="{00000005-028E-4328-A1A7-F8B2B3960B5A}"/>
                  </c:ext>
                </c:extLst>
              </c15:ser>
            </c15:filteredLineSeries>
          </c:ext>
        </c:extLst>
      </c:lineChart>
      <c:catAx>
        <c:axId val="127086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270849528"/>
        <c:crosses val="autoZero"/>
        <c:auto val="1"/>
        <c:lblAlgn val="ctr"/>
        <c:lblOffset val="100"/>
        <c:noMultiLvlLbl val="0"/>
      </c:catAx>
      <c:valAx>
        <c:axId val="1270849528"/>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27086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BBE4A-5C51-4B17-8671-B413B67AD71F}" type="datetimeFigureOut">
              <a:rPr lang="en-GB" smtClean="0"/>
              <a:t>26/06/2024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9A37E-1753-47BF-B5B5-F4913ACD8267}" type="slidenum">
              <a:rPr lang="en-GB" smtClean="0"/>
              <a:t>‹#›</a:t>
            </a:fld>
            <a:endParaRPr lang="en-GB"/>
          </a:p>
        </p:txBody>
      </p:sp>
    </p:spTree>
    <p:extLst>
      <p:ext uri="{BB962C8B-B14F-4D97-AF65-F5344CB8AC3E}">
        <p14:creationId xmlns:p14="http://schemas.microsoft.com/office/powerpoint/2010/main" val="4507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9B84C6-FCD2-493F-B988-59C3CB34277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022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E6077-BFB4-1078-528E-AEAE0E367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06D46-39A3-EE91-39D3-B1D2688E0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3822A-9C9C-0C47-59C6-0873D01EA9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85DD75-7967-45D4-F9E9-62406E2168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6161C-A716-4403-BF72-C938C275DD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48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E9A37E-1753-47BF-B5B5-F4913ACD8267}" type="slidenum">
              <a:rPr lang="en-GB" smtClean="0"/>
              <a:t>14</a:t>
            </a:fld>
            <a:endParaRPr lang="en-GB"/>
          </a:p>
        </p:txBody>
      </p:sp>
    </p:spTree>
    <p:extLst>
      <p:ext uri="{BB962C8B-B14F-4D97-AF65-F5344CB8AC3E}">
        <p14:creationId xmlns:p14="http://schemas.microsoft.com/office/powerpoint/2010/main" val="10576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15</a:t>
            </a:fld>
            <a:endParaRPr lang="en-GB"/>
          </a:p>
        </p:txBody>
      </p:sp>
    </p:spTree>
    <p:extLst>
      <p:ext uri="{BB962C8B-B14F-4D97-AF65-F5344CB8AC3E}">
        <p14:creationId xmlns:p14="http://schemas.microsoft.com/office/powerpoint/2010/main" val="238044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16</a:t>
            </a:fld>
            <a:endParaRPr lang="en-GB"/>
          </a:p>
        </p:txBody>
      </p:sp>
    </p:spTree>
    <p:extLst>
      <p:ext uri="{BB962C8B-B14F-4D97-AF65-F5344CB8AC3E}">
        <p14:creationId xmlns:p14="http://schemas.microsoft.com/office/powerpoint/2010/main" val="42067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8804-F216-00C5-10F1-1D282668C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3AFAC5-FE12-891D-D732-973715798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00288C-751A-F6F9-A8B2-658370C23945}"/>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5" name="Footer Placeholder 4">
            <a:extLst>
              <a:ext uri="{FF2B5EF4-FFF2-40B4-BE49-F238E27FC236}">
                <a16:creationId xmlns:a16="http://schemas.microsoft.com/office/drawing/2014/main" id="{59FC7A71-EC67-3DCF-F0B0-87449F9F15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835E9D-16FD-0040-90A6-9E088E57A0A0}"/>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139031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5D36-43F7-DEF1-EA9D-0E0059AC4B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4A3254-D2C2-4A2C-E090-FC1844849A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83B724-23BE-683F-9CAA-07B932C4D586}"/>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5" name="Footer Placeholder 4">
            <a:extLst>
              <a:ext uri="{FF2B5EF4-FFF2-40B4-BE49-F238E27FC236}">
                <a16:creationId xmlns:a16="http://schemas.microsoft.com/office/drawing/2014/main" id="{DF7F9F0D-5BF4-620C-3DC8-071E1EB8F0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8B0225-A220-661F-1BD4-0639C4D513AB}"/>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175114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77527-D893-50C3-D821-EFD0392813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8998D2-D508-D81E-A990-013E757FE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094072-A49B-8859-DBBB-B326988222E1}"/>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5" name="Footer Placeholder 4">
            <a:extLst>
              <a:ext uri="{FF2B5EF4-FFF2-40B4-BE49-F238E27FC236}">
                <a16:creationId xmlns:a16="http://schemas.microsoft.com/office/drawing/2014/main" id="{F7ECC284-9061-1F9A-8904-913AF5CB4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050CF5-9327-DE2B-5107-A691788A4CC4}"/>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372600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141030985"/>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39856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11403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61933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81906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3570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056363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2482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E980-134B-3348-033B-E78ED772F1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F6EE66-1E51-FA49-AF87-9D0BA8EA09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165AF-0BE4-8422-02C3-0482C7B7A925}"/>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5" name="Footer Placeholder 4">
            <a:extLst>
              <a:ext uri="{FF2B5EF4-FFF2-40B4-BE49-F238E27FC236}">
                <a16:creationId xmlns:a16="http://schemas.microsoft.com/office/drawing/2014/main" id="{4DEB13AB-B7D9-E1C4-9529-048D5A1BE6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9A2D1E-F491-E347-497B-BEC82A286A73}"/>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19563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4001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08354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4196350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6" y="365127"/>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6" y="2215946"/>
            <a:ext cx="10667955" cy="3936547"/>
          </a:xfrm>
          <a:prstGeom prst="rect">
            <a:avLst/>
          </a:prstGeom>
        </p:spPr>
        <p:txBody>
          <a:bodyPr numCol="2" spcCol="1944000">
            <a:noAutofit/>
          </a:bodyPr>
          <a:lstStyle>
            <a:lvl1pPr marL="0" indent="0">
              <a:buNone/>
              <a:defRPr sz="1800">
                <a:solidFill>
                  <a:srgbClr val="08314C"/>
                </a:solidFill>
              </a:defRPr>
            </a:lvl1pPr>
            <a:lvl2pPr marL="228589" indent="0">
              <a:buNone/>
              <a:defRPr sz="1400"/>
            </a:lvl2pPr>
            <a:lvl3pPr marL="457177" indent="0">
              <a:buNone/>
              <a:defRPr sz="1200"/>
            </a:lvl3pPr>
            <a:lvl4pPr marL="685766" indent="0">
              <a:buNone/>
              <a:defRPr sz="1000"/>
            </a:lvl4pPr>
            <a:lvl5pPr marL="914355" indent="0">
              <a:buNone/>
              <a:defRPr sz="1000"/>
            </a:lvl5pPr>
            <a:lvl6pPr>
              <a:defRPr sz="1000"/>
            </a:lvl6pPr>
            <a:lvl7pPr>
              <a:defRPr sz="1000"/>
            </a:lvl7pPr>
            <a:lvl8pPr>
              <a:defRPr sz="1000"/>
            </a:lvl8pPr>
            <a:lvl9pPr>
              <a:defRPr sz="1000"/>
            </a:lvl9pPr>
          </a:lstStyle>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51085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56EA-BBB6-AD38-5ACF-FDFF92DCA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8F725C-A860-1524-14A9-CDB0963785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65EDE-1F12-7D57-ABA6-FBB9E8E7F181}"/>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5" name="Footer Placeholder 4">
            <a:extLst>
              <a:ext uri="{FF2B5EF4-FFF2-40B4-BE49-F238E27FC236}">
                <a16:creationId xmlns:a16="http://schemas.microsoft.com/office/drawing/2014/main" id="{38F27E3F-4A00-E0C7-774D-0A3A02350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0073C-B61A-C77B-9A14-986D2E0EC167}"/>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351046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6C8B-A4DB-F32A-B47A-41EC86D0DE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7B3C91-DE5F-FFB6-901D-99D69DBA97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EAB197-CCF4-BAE2-8517-B7D02160B6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D1D568-BFF1-C426-3897-9905489DFF92}"/>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6" name="Footer Placeholder 5">
            <a:extLst>
              <a:ext uri="{FF2B5EF4-FFF2-40B4-BE49-F238E27FC236}">
                <a16:creationId xmlns:a16="http://schemas.microsoft.com/office/drawing/2014/main" id="{C1E616C6-C91F-A930-1E53-2F4E474DA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1C0951-3A69-9EE8-653E-10ADA47102E7}"/>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313476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3FC6-2F2F-8A76-039A-A308AE93FA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A8AAB8-85C9-FA72-A22B-7774899E4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4A85D-8F48-65A7-8E22-E686B69C7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98BAF9-B836-E332-C641-4F357B0A3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A5AAD4-48B7-5064-2E72-44BABF1BCB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793CE1-7434-78C3-D9A6-A4FD1644874A}"/>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8" name="Footer Placeholder 7">
            <a:extLst>
              <a:ext uri="{FF2B5EF4-FFF2-40B4-BE49-F238E27FC236}">
                <a16:creationId xmlns:a16="http://schemas.microsoft.com/office/drawing/2014/main" id="{C0F64EDE-2828-7838-6830-646BB65A3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CAE902-5F6A-E1A7-5FCE-133F3E5963E8}"/>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47148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2519-DC47-9F08-87A8-79E9E6AA32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C771D5-F9F5-31E0-71BE-0E35D9D90C8E}"/>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4" name="Footer Placeholder 3">
            <a:extLst>
              <a:ext uri="{FF2B5EF4-FFF2-40B4-BE49-F238E27FC236}">
                <a16:creationId xmlns:a16="http://schemas.microsoft.com/office/drawing/2014/main" id="{556B1842-00FE-53C7-4396-41BEE171FC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865B71-5EBE-1291-4313-6098755D9304}"/>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189822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E72F86-DA80-AD28-A784-84F0A6F20E44}"/>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3" name="Footer Placeholder 2">
            <a:extLst>
              <a:ext uri="{FF2B5EF4-FFF2-40B4-BE49-F238E27FC236}">
                <a16:creationId xmlns:a16="http://schemas.microsoft.com/office/drawing/2014/main" id="{C6F471D0-2DCD-4EB5-AF91-D4A2A4B215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5DDBEA-C78F-8F6B-066A-6C6FBAE464E0}"/>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34038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AC4C-E7F2-0386-E88B-76ABAEDCE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0FD69A-D192-80B5-D3E2-C97B965D1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FB07A4-64F6-C943-338A-07AEC222E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661EA-81FC-C994-FD26-B207D2B7832D}"/>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6" name="Footer Placeholder 5">
            <a:extLst>
              <a:ext uri="{FF2B5EF4-FFF2-40B4-BE49-F238E27FC236}">
                <a16:creationId xmlns:a16="http://schemas.microsoft.com/office/drawing/2014/main" id="{BCA55D0A-6496-F84B-83D8-ADC81EDAC9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F83927-5ED1-14A1-250C-57C5607C2DA8}"/>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219390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A8B5-482D-60A4-347C-C5B65837A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DDE681-2B73-41D3-A9A5-B207E0469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5B584A-5968-F802-A4AA-585C84BBE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02373-ECF1-E994-90CE-6B15356A90C8}"/>
              </a:ext>
            </a:extLst>
          </p:cNvPr>
          <p:cNvSpPr>
            <a:spLocks noGrp="1"/>
          </p:cNvSpPr>
          <p:nvPr>
            <p:ph type="dt" sz="half" idx="10"/>
          </p:nvPr>
        </p:nvSpPr>
        <p:spPr/>
        <p:txBody>
          <a:bodyPr/>
          <a:lstStyle/>
          <a:p>
            <a:fld id="{08949C5A-FBA2-48E2-B600-8111ADB89AC4}" type="datetimeFigureOut">
              <a:rPr lang="en-GB" smtClean="0"/>
              <a:t>26/06/2024</a:t>
            </a:fld>
            <a:endParaRPr lang="en-GB"/>
          </a:p>
        </p:txBody>
      </p:sp>
      <p:sp>
        <p:nvSpPr>
          <p:cNvPr id="6" name="Footer Placeholder 5">
            <a:extLst>
              <a:ext uri="{FF2B5EF4-FFF2-40B4-BE49-F238E27FC236}">
                <a16:creationId xmlns:a16="http://schemas.microsoft.com/office/drawing/2014/main" id="{EBCB1FD5-19CC-9317-E006-C10959391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CF6B4B-3D35-BCBA-6D42-A2364B1D2EF4}"/>
              </a:ext>
            </a:extLst>
          </p:cNvPr>
          <p:cNvSpPr>
            <a:spLocks noGrp="1"/>
          </p:cNvSpPr>
          <p:nvPr>
            <p:ph type="sldNum" sz="quarter" idx="12"/>
          </p:nvPr>
        </p:nvSpPr>
        <p:spPr/>
        <p:txBody>
          <a:bodyPr/>
          <a:lstStyle/>
          <a:p>
            <a:fld id="{2F5EB6E6-D472-46D3-84B7-8BDABF013B42}" type="slidenum">
              <a:rPr lang="en-GB" smtClean="0"/>
              <a:t>‹#›</a:t>
            </a:fld>
            <a:endParaRPr lang="en-GB"/>
          </a:p>
        </p:txBody>
      </p:sp>
    </p:spTree>
    <p:extLst>
      <p:ext uri="{BB962C8B-B14F-4D97-AF65-F5344CB8AC3E}">
        <p14:creationId xmlns:p14="http://schemas.microsoft.com/office/powerpoint/2010/main" val="44218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357B5-F17E-FF00-1B3B-ACAF2F1289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5CBC0D-703B-BF3C-E1DC-305C2993A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0E162-EB7B-31FF-6B67-B4EBD3F9C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949C5A-FBA2-48E2-B600-8111ADB89AC4}" type="datetimeFigureOut">
              <a:rPr lang="en-GB" smtClean="0"/>
              <a:t>26/06/2024</a:t>
            </a:fld>
            <a:endParaRPr lang="en-GB"/>
          </a:p>
        </p:txBody>
      </p:sp>
      <p:sp>
        <p:nvSpPr>
          <p:cNvPr id="5" name="Footer Placeholder 4">
            <a:extLst>
              <a:ext uri="{FF2B5EF4-FFF2-40B4-BE49-F238E27FC236}">
                <a16:creationId xmlns:a16="http://schemas.microsoft.com/office/drawing/2014/main" id="{8FBB4DA9-E8FC-8EBD-B0F0-EDD7FDDFF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0324611-D228-2F39-4379-FCC8C58F5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5EB6E6-D472-46D3-84B7-8BDABF013B42}" type="slidenum">
              <a:rPr lang="en-GB" smtClean="0"/>
              <a:t>‹#›</a:t>
            </a:fld>
            <a:endParaRPr lang="en-GB"/>
          </a:p>
        </p:txBody>
      </p:sp>
    </p:spTree>
    <p:extLst>
      <p:ext uri="{BB962C8B-B14F-4D97-AF65-F5344CB8AC3E}">
        <p14:creationId xmlns:p14="http://schemas.microsoft.com/office/powerpoint/2010/main" val="413708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4"/>
          <a:srcRect/>
          <a:stretch/>
        </p:blipFill>
        <p:spPr>
          <a:xfrm>
            <a:off x="2" y="223"/>
            <a:ext cx="12192396" cy="6857776"/>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094237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Gill Sans MT" panose="020B0502020104020203" pitchFamily="34" charset="77"/>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Gill Sans MT" panose="020B0502020104020203" pitchFamily="34" charset="77"/>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Gill Sans MT" panose="020B0502020104020203" pitchFamily="34" charset="77"/>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1F92DF-6AD0-42AC-B7B2-EBED7B2D5C9F}"/>
              </a:ext>
            </a:extLst>
          </p:cNvPr>
          <p:cNvSpPr txBox="1">
            <a:spLocks/>
          </p:cNvSpPr>
          <p:nvPr/>
        </p:nvSpPr>
        <p:spPr bwMode="auto">
          <a:xfrm>
            <a:off x="783144" y="1546832"/>
            <a:ext cx="10956897"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pPr algn="ctr"/>
            <a:r>
              <a:rPr lang="en-GB" sz="3800" b="1">
                <a:latin typeface="+mj-lt"/>
              </a:rPr>
              <a:t>Dedicated Schools Grant Deficit Management Plan Update</a:t>
            </a:r>
          </a:p>
          <a:p>
            <a:pPr algn="ctr"/>
            <a:endParaRPr lang="en-GB" sz="3800" b="1">
              <a:latin typeface="+mj-lt"/>
            </a:endParaRPr>
          </a:p>
          <a:p>
            <a:pPr algn="ctr"/>
            <a:r>
              <a:rPr lang="en-GB" sz="3800" b="1">
                <a:latin typeface="+mj-lt"/>
              </a:rPr>
              <a:t>July 2024</a:t>
            </a:r>
          </a:p>
        </p:txBody>
      </p:sp>
      <p:sp>
        <p:nvSpPr>
          <p:cNvPr id="7" name="Subtitle 2">
            <a:extLst>
              <a:ext uri="{FF2B5EF4-FFF2-40B4-BE49-F238E27FC236}">
                <a16:creationId xmlns:a16="http://schemas.microsoft.com/office/drawing/2014/main" id="{9A34F68A-C208-4492-BE97-DC10BE5903CF}"/>
              </a:ext>
            </a:extLst>
          </p:cNvPr>
          <p:cNvSpPr>
            <a:spLocks noGrp="1"/>
          </p:cNvSpPr>
          <p:nvPr>
            <p:ph type="subTitle" idx="1"/>
          </p:nvPr>
        </p:nvSpPr>
        <p:spPr>
          <a:xfrm>
            <a:off x="1828800" y="3886200"/>
            <a:ext cx="8534400" cy="1752600"/>
          </a:xfrm>
        </p:spPr>
        <p:txBody>
          <a:bodyPr/>
          <a:lstStyle/>
          <a:p>
            <a:r>
              <a:rPr lang="en-GB" sz="3200">
                <a:latin typeface="+mj-lt"/>
              </a:rPr>
              <a:t>Natalie Smith</a:t>
            </a:r>
            <a:br>
              <a:rPr lang="en-GB" sz="3200">
                <a:latin typeface="+mj-lt"/>
              </a:rPr>
            </a:br>
            <a:r>
              <a:rPr lang="en-GB" sz="3200">
                <a:latin typeface="+mj-lt"/>
              </a:rPr>
              <a:t>Assistant Director, Education &amp; Inclusion</a:t>
            </a:r>
            <a:endParaRPr lang="en-GB">
              <a:latin typeface="+mj-lt"/>
            </a:endParaRPr>
          </a:p>
        </p:txBody>
      </p:sp>
    </p:spTree>
    <p:extLst>
      <p:ext uri="{BB962C8B-B14F-4D97-AF65-F5344CB8AC3E}">
        <p14:creationId xmlns:p14="http://schemas.microsoft.com/office/powerpoint/2010/main" val="177770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795E-8ED8-BCA6-C5B6-F19F4EF85C33}"/>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SLA or chargeable LA support for schools</a:t>
            </a:r>
          </a:p>
        </p:txBody>
      </p:sp>
      <p:graphicFrame>
        <p:nvGraphicFramePr>
          <p:cNvPr id="19" name="Table 18">
            <a:extLst>
              <a:ext uri="{FF2B5EF4-FFF2-40B4-BE49-F238E27FC236}">
                <a16:creationId xmlns:a16="http://schemas.microsoft.com/office/drawing/2014/main" id="{479B1AD3-C167-A54C-7824-ED250E7DF796}"/>
              </a:ext>
            </a:extLst>
          </p:cNvPr>
          <p:cNvGraphicFramePr>
            <a:graphicFrameLocks noGrp="1"/>
          </p:cNvGraphicFramePr>
          <p:nvPr>
            <p:extLst>
              <p:ext uri="{D42A27DB-BD31-4B8C-83A1-F6EECF244321}">
                <p14:modId xmlns:p14="http://schemas.microsoft.com/office/powerpoint/2010/main" val="588325033"/>
              </p:ext>
            </p:extLst>
          </p:nvPr>
        </p:nvGraphicFramePr>
        <p:xfrm>
          <a:off x="732182" y="1690689"/>
          <a:ext cx="10621618" cy="2773680"/>
        </p:xfrm>
        <a:graphic>
          <a:graphicData uri="http://schemas.openxmlformats.org/drawingml/2006/table">
            <a:tbl>
              <a:tblPr firstRow="1" bandRow="1">
                <a:tableStyleId>{5C22544A-7EE6-4342-B048-85BDC9FD1C3A}</a:tableStyleId>
              </a:tblPr>
              <a:tblGrid>
                <a:gridCol w="2329543">
                  <a:extLst>
                    <a:ext uri="{9D8B030D-6E8A-4147-A177-3AD203B41FA5}">
                      <a16:colId xmlns:a16="http://schemas.microsoft.com/office/drawing/2014/main" val="390879219"/>
                    </a:ext>
                  </a:extLst>
                </a:gridCol>
                <a:gridCol w="4299857">
                  <a:extLst>
                    <a:ext uri="{9D8B030D-6E8A-4147-A177-3AD203B41FA5}">
                      <a16:colId xmlns:a16="http://schemas.microsoft.com/office/drawing/2014/main" val="765768892"/>
                    </a:ext>
                  </a:extLst>
                </a:gridCol>
                <a:gridCol w="3992218">
                  <a:extLst>
                    <a:ext uri="{9D8B030D-6E8A-4147-A177-3AD203B41FA5}">
                      <a16:colId xmlns:a16="http://schemas.microsoft.com/office/drawing/2014/main" val="2940098257"/>
                    </a:ext>
                  </a:extLst>
                </a:gridCol>
              </a:tblGrid>
              <a:tr h="684577">
                <a:tc>
                  <a:txBody>
                    <a:bodyPr/>
                    <a:lstStyle/>
                    <a:p>
                      <a:r>
                        <a:rPr lang="en-GB" sz="1800" b="1">
                          <a:solidFill>
                            <a:srgbClr val="306B34"/>
                          </a:solidFill>
                          <a:latin typeface="Arial"/>
                          <a:cs typeface="Arial"/>
                        </a:rPr>
                        <a:t>HIEP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b="0">
                          <a:solidFill>
                            <a:srgbClr val="306B34"/>
                          </a:solidFill>
                          <a:latin typeface="Arial" pitchFamily="34"/>
                          <a:cs typeface="Arial" pitchFamily="34"/>
                        </a:rPr>
                        <a:t>Initial assessments, advice and individual work with CYP</a:t>
                      </a:r>
                    </a:p>
                    <a:p>
                      <a:pPr marL="285750" lvl="0" indent="-285750">
                        <a:buFont typeface="Arial" panose="020B0604020202020204" pitchFamily="34" charset="0"/>
                        <a:buChar char="•"/>
                      </a:pPr>
                      <a:r>
                        <a:rPr lang="en-GB" sz="1600" b="0">
                          <a:solidFill>
                            <a:srgbClr val="306B34"/>
                          </a:solidFill>
                          <a:latin typeface="Arial" pitchFamily="34"/>
                          <a:cs typeface="Arial" pitchFamily="34"/>
                        </a:rPr>
                        <a:t>SENCo circles</a:t>
                      </a:r>
                    </a:p>
                    <a:p>
                      <a:pPr marL="285750" lvl="0" indent="-285750">
                        <a:buFont typeface="Arial" panose="020B0604020202020204" pitchFamily="34" charset="0"/>
                        <a:buChar char="•"/>
                      </a:pPr>
                      <a:r>
                        <a:rPr lang="en-GB" sz="1600" b="0">
                          <a:solidFill>
                            <a:srgbClr val="306B34"/>
                          </a:solidFill>
                          <a:latin typeface="Arial" pitchFamily="34"/>
                          <a:cs typeface="Arial" pitchFamily="34"/>
                        </a:rPr>
                        <a:t>Training and support packages for PCP, EBSA, SWAN cognitive behavioural approaches</a:t>
                      </a:r>
                    </a:p>
                    <a:p>
                      <a:pPr marL="285750" lvl="0" indent="-285750" algn="l" defTabSz="914355" rtl="0" eaLnBrk="1" latinLnBrk="0" hangingPunct="1">
                        <a:buFont typeface="Arial" panose="020B0604020202020204" pitchFamily="34" charset="0"/>
                        <a:buChar char="•"/>
                      </a:pPr>
                      <a:r>
                        <a:rPr lang="en-GB" sz="1600" b="0" kern="1200">
                          <a:solidFill>
                            <a:srgbClr val="306B34"/>
                          </a:solidFill>
                          <a:latin typeface="Arial" pitchFamily="34"/>
                          <a:ea typeface="+mn-ea"/>
                          <a:cs typeface="Arial" pitchFamily="34"/>
                        </a:rPr>
                        <a:t>Bereavement and loss training and support </a:t>
                      </a:r>
                    </a:p>
                    <a:p>
                      <a:pPr marL="285750" lvl="0" indent="-285750" algn="l" defTabSz="914355" rtl="0" eaLnBrk="1" latinLnBrk="0" hangingPunct="1">
                        <a:buFont typeface="Arial" panose="020B0604020202020204" pitchFamily="34" charset="0"/>
                        <a:buChar char="•"/>
                      </a:pPr>
                      <a:r>
                        <a:rPr lang="en-GB" sz="1600" b="0" kern="1200">
                          <a:solidFill>
                            <a:srgbClr val="306B34"/>
                          </a:solidFill>
                          <a:latin typeface="Arial" pitchFamily="34"/>
                          <a:ea typeface="+mn-ea"/>
                          <a:cs typeface="Arial" pitchFamily="34"/>
                        </a:rPr>
                        <a:t>Adoption bookable consultations </a:t>
                      </a:r>
                    </a:p>
                    <a:p>
                      <a:pPr marL="285750" lvl="0" indent="-285750" algn="l" defTabSz="914355" rtl="0" eaLnBrk="1" latinLnBrk="0" hangingPunct="1">
                        <a:buFont typeface="Arial" panose="020B0604020202020204" pitchFamily="34" charset="0"/>
                        <a:buChar char="•"/>
                      </a:pPr>
                      <a:r>
                        <a:rPr lang="en-GB" sz="1600" b="0" kern="1200">
                          <a:solidFill>
                            <a:srgbClr val="306B34"/>
                          </a:solidFill>
                          <a:latin typeface="Arial" pitchFamily="34"/>
                          <a:ea typeface="+mn-ea"/>
                          <a:cs typeface="Arial" pitchFamily="34"/>
                        </a:rPr>
                        <a:t>Person-centred approaches </a:t>
                      </a:r>
                    </a:p>
                    <a:p>
                      <a:pPr marL="285750" lvl="0" indent="-285750" algn="l" defTabSz="914355" rtl="0" eaLnBrk="1" latinLnBrk="0" hangingPunct="1">
                        <a:buFont typeface="Arial" panose="020B0604020202020204" pitchFamily="34" charset="0"/>
                        <a:buChar char="•"/>
                      </a:pPr>
                      <a:r>
                        <a:rPr lang="en-GB" sz="1600" b="0" kern="1200">
                          <a:solidFill>
                            <a:srgbClr val="306B34"/>
                          </a:solidFill>
                          <a:latin typeface="Arial" pitchFamily="34"/>
                          <a:ea typeface="+mn-ea"/>
                          <a:cs typeface="Arial" pitchFamily="34"/>
                        </a:rPr>
                        <a:t>Headteachers discussion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a:solidFill>
                            <a:srgbClr val="306B34"/>
                          </a:solidFill>
                          <a:latin typeface="Arial" pitchFamily="34"/>
                          <a:cs typeface="Arial" pitchFamily="34"/>
                        </a:rPr>
                        <a:t>Staff training, coaching, supervision</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a:solidFill>
                            <a:srgbClr val="306B34"/>
                          </a:solidFill>
                          <a:latin typeface="Arial" pitchFamily="34"/>
                          <a:cs typeface="Arial" pitchFamily="34"/>
                        </a:rPr>
                        <a:t>ELSA and TALA programmes training oversight and supervision</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a:solidFill>
                            <a:srgbClr val="306B34"/>
                          </a:solidFill>
                          <a:latin typeface="Arial" pitchFamily="34"/>
                          <a:ea typeface="+mn-ea"/>
                          <a:cs typeface="Arial" pitchFamily="34"/>
                        </a:rPr>
                        <a:t>Systemic work</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err="1">
                          <a:solidFill>
                            <a:srgbClr val="306B34"/>
                          </a:solidFill>
                          <a:latin typeface="Arial" pitchFamily="34"/>
                          <a:ea typeface="+mn-ea"/>
                          <a:cs typeface="Arial" pitchFamily="34"/>
                        </a:rPr>
                        <a:t>Theraplay</a:t>
                      </a:r>
                      <a:r>
                        <a:rPr lang="en-GB" sz="1600" b="0" kern="1200">
                          <a:solidFill>
                            <a:srgbClr val="306B34"/>
                          </a:solidFill>
                          <a:latin typeface="Arial" pitchFamily="34"/>
                          <a:ea typeface="+mn-ea"/>
                          <a:cs typeface="Arial" pitchFamily="34"/>
                        </a:rPr>
                        <a:t> interventions and other therapeutic approaches</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a:solidFill>
                            <a:srgbClr val="306B34"/>
                          </a:solidFill>
                          <a:latin typeface="Arial" pitchFamily="34"/>
                          <a:ea typeface="+mn-ea"/>
                          <a:cs typeface="Arial" pitchFamily="34"/>
                        </a:rPr>
                        <a:t>Physical Intervention support and training</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a:solidFill>
                          <a:srgbClr val="306B34"/>
                        </a:solidFill>
                        <a:latin typeface="Arial" pitchFamily="34"/>
                        <a:cs typeface="Arial" pitchFamily="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448036"/>
                  </a:ext>
                </a:extLst>
              </a:tr>
            </a:tbl>
          </a:graphicData>
        </a:graphic>
      </p:graphicFrame>
    </p:spTree>
    <p:extLst>
      <p:ext uri="{BB962C8B-B14F-4D97-AF65-F5344CB8AC3E}">
        <p14:creationId xmlns:p14="http://schemas.microsoft.com/office/powerpoint/2010/main" val="327277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6"/>
            <a:ext cx="10515600" cy="941681"/>
          </a:xfrm>
        </p:spPr>
        <p:txBody>
          <a:bodyPr>
            <a:normAutofit/>
          </a:bodyPr>
          <a:lstStyle/>
          <a:p>
            <a:pPr algn="ctr"/>
            <a:r>
              <a:rPr lang="en-GB" sz="4000" b="1">
                <a:latin typeface="Arial" panose="020B0604020202020204" pitchFamily="34" charset="0"/>
                <a:cs typeface="Arial" panose="020B0604020202020204" pitchFamily="34" charset="0"/>
              </a:rPr>
              <a:t>2024 SEN2 Headlines</a:t>
            </a:r>
            <a:endParaRPr lang="en-GB" sz="4000"/>
          </a:p>
        </p:txBody>
      </p:sp>
      <p:graphicFrame>
        <p:nvGraphicFramePr>
          <p:cNvPr id="6" name="Content Placeholder 10">
            <a:extLst>
              <a:ext uri="{FF2B5EF4-FFF2-40B4-BE49-F238E27FC236}">
                <a16:creationId xmlns:a16="http://schemas.microsoft.com/office/drawing/2014/main" id="{51ADD129-6FD3-C5B8-A17E-C547EB0B64ED}"/>
              </a:ext>
            </a:extLst>
          </p:cNvPr>
          <p:cNvGraphicFramePr>
            <a:graphicFrameLocks/>
          </p:cNvGraphicFramePr>
          <p:nvPr>
            <p:extLst>
              <p:ext uri="{D42A27DB-BD31-4B8C-83A1-F6EECF244321}">
                <p14:modId xmlns:p14="http://schemas.microsoft.com/office/powerpoint/2010/main" val="1151157820"/>
              </p:ext>
            </p:extLst>
          </p:nvPr>
        </p:nvGraphicFramePr>
        <p:xfrm>
          <a:off x="422689" y="1610337"/>
          <a:ext cx="5805834" cy="4253751"/>
        </p:xfrm>
        <a:graphic>
          <a:graphicData uri="http://schemas.openxmlformats.org/drawingml/2006/table">
            <a:tbl>
              <a:tblPr/>
              <a:tblGrid>
                <a:gridCol w="1326171">
                  <a:extLst>
                    <a:ext uri="{9D8B030D-6E8A-4147-A177-3AD203B41FA5}">
                      <a16:colId xmlns:a16="http://schemas.microsoft.com/office/drawing/2014/main" val="2714198577"/>
                    </a:ext>
                  </a:extLst>
                </a:gridCol>
                <a:gridCol w="1375915">
                  <a:extLst>
                    <a:ext uri="{9D8B030D-6E8A-4147-A177-3AD203B41FA5}">
                      <a16:colId xmlns:a16="http://schemas.microsoft.com/office/drawing/2014/main" val="1163797003"/>
                    </a:ext>
                  </a:extLst>
                </a:gridCol>
                <a:gridCol w="1551874">
                  <a:extLst>
                    <a:ext uri="{9D8B030D-6E8A-4147-A177-3AD203B41FA5}">
                      <a16:colId xmlns:a16="http://schemas.microsoft.com/office/drawing/2014/main" val="2924347754"/>
                    </a:ext>
                  </a:extLst>
                </a:gridCol>
                <a:gridCol w="1551874">
                  <a:extLst>
                    <a:ext uri="{9D8B030D-6E8A-4147-A177-3AD203B41FA5}">
                      <a16:colId xmlns:a16="http://schemas.microsoft.com/office/drawing/2014/main" val="926896409"/>
                    </a:ext>
                  </a:extLst>
                </a:gridCol>
              </a:tblGrid>
              <a:tr h="77340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Calendar Year</a:t>
                      </a: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National</a:t>
                      </a: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Hampshire</a:t>
                      </a: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extLst>
                  <a:ext uri="{0D108BD9-81ED-4DB2-BD59-A6C34878D82A}">
                    <a16:rowId xmlns:a16="http://schemas.microsoft.com/office/drawing/2014/main" val="1583795474"/>
                  </a:ext>
                </a:extLst>
              </a:tr>
              <a:tr h="386705">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EHCP Timeliness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49.2%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45.7%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954868877"/>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50.3%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75.4%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943599"/>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Difference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B050"/>
                          </a:solidFill>
                          <a:effectLst/>
                          <a:latin typeface="Arial" panose="020B0604020202020204" pitchFamily="34" charset="0"/>
                          <a:ea typeface="Verdana" panose="020B0604030504040204" pitchFamily="34" charset="0"/>
                          <a:cs typeface="Arial" panose="020B0604020202020204" pitchFamily="34" charset="0"/>
                        </a:rPr>
                        <a:t>+0.9%</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B050"/>
                          </a:solidFill>
                          <a:effectLst/>
                          <a:latin typeface="Arial" panose="020B0604020202020204" pitchFamily="34" charset="0"/>
                          <a:ea typeface="Verdana" panose="020B0604030504040204" pitchFamily="34" charset="0"/>
                          <a:cs typeface="Arial" panose="020B0604020202020204" pitchFamily="34" charset="0"/>
                        </a:rPr>
                        <a:t>+29.7%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86381463"/>
                  </a:ext>
                </a:extLst>
              </a:tr>
              <a:tr h="386705">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Total EHCPs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517,026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14,583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001456708"/>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575,963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15,994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106158"/>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Difference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+11.4%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+9.7%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904661537"/>
                  </a:ext>
                </a:extLst>
              </a:tr>
              <a:tr h="386705">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EHC Needs Assessment Requests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114,457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3,156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277023493"/>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138,242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3,485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431400"/>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 Increase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+10.4%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905566554"/>
                  </a:ext>
                </a:extLst>
              </a:tr>
            </a:tbl>
          </a:graphicData>
        </a:graphic>
      </p:graphicFrame>
      <p:sp>
        <p:nvSpPr>
          <p:cNvPr id="8" name="TextBox 7">
            <a:extLst>
              <a:ext uri="{FF2B5EF4-FFF2-40B4-BE49-F238E27FC236}">
                <a16:creationId xmlns:a16="http://schemas.microsoft.com/office/drawing/2014/main" id="{D22BBB9F-7D18-A3FF-C7EA-2642ED4F2687}"/>
              </a:ext>
            </a:extLst>
          </p:cNvPr>
          <p:cNvSpPr txBox="1"/>
          <p:nvPr/>
        </p:nvSpPr>
        <p:spPr>
          <a:xfrm>
            <a:off x="6486940" y="1807073"/>
            <a:ext cx="5009794" cy="3600986"/>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600">
                <a:latin typeface="Arial" panose="020B0604020202020204" pitchFamily="34" charset="0"/>
                <a:ea typeface="Verdana" panose="020B0604030504040204" pitchFamily="34" charset="0"/>
                <a:cs typeface="Arial" panose="020B0604020202020204" pitchFamily="34" charset="0"/>
              </a:rPr>
              <a:t>Nationally, the number of EHC Plans and requests for EHC Needs Assessments increased substantially, the percentage of plans issued within the 20-week statutory deadline marginally increased by 0.9 percentage points.</a:t>
            </a:r>
          </a:p>
          <a:p>
            <a:pPr marL="171450" indent="-171450">
              <a:spcAft>
                <a:spcPts val="600"/>
              </a:spcAft>
              <a:buFont typeface="Arial" panose="020B0604020202020204" pitchFamily="34" charset="0"/>
              <a:buChar char="•"/>
            </a:pPr>
            <a:endParaRPr lang="en-GB" sz="1600">
              <a:latin typeface="Arial" panose="020B0604020202020204" pitchFamily="34" charset="0"/>
              <a:ea typeface="Verdana" panose="020B0604030504040204" pitchFamily="34" charset="0"/>
              <a:cs typeface="Arial" panose="020B0604020202020204" pitchFamily="34" charset="0"/>
            </a:endParaRPr>
          </a:p>
          <a:p>
            <a:pPr marL="171450" indent="-171450">
              <a:spcBef>
                <a:spcPts val="0"/>
              </a:spcBef>
              <a:spcAft>
                <a:spcPts val="600"/>
              </a:spcAft>
              <a:buFont typeface="Arial" panose="020B0604020202020204" pitchFamily="34" charset="0"/>
              <a:buChar char="•"/>
            </a:pPr>
            <a:r>
              <a:rPr lang="en-GB" sz="1600">
                <a:latin typeface="Arial" panose="020B0604020202020204" pitchFamily="34" charset="0"/>
                <a:ea typeface="Verdana" panose="020B0604030504040204" pitchFamily="34" charset="0"/>
                <a:cs typeface="Arial" panose="020B0604020202020204" pitchFamily="34" charset="0"/>
              </a:rPr>
              <a:t>Hampshire experienced a significant increase in requests for EHC Needs Assessments and EHC Plans.</a:t>
            </a:r>
          </a:p>
          <a:p>
            <a:pPr>
              <a:spcBef>
                <a:spcPts val="0"/>
              </a:spcBef>
              <a:spcAft>
                <a:spcPts val="600"/>
              </a:spcAft>
            </a:pPr>
            <a:endParaRPr lang="en-GB" sz="1600">
              <a:latin typeface="Arial" panose="020B0604020202020204" pitchFamily="34" charset="0"/>
              <a:ea typeface="Verdana" panose="020B0604030504040204" pitchFamily="34" charset="0"/>
              <a:cs typeface="Arial" panose="020B0604020202020204" pitchFamily="34" charset="0"/>
            </a:endParaRPr>
          </a:p>
          <a:p>
            <a:pPr marL="171450" indent="-171450">
              <a:spcBef>
                <a:spcPts val="0"/>
              </a:spcBef>
              <a:spcAft>
                <a:spcPts val="600"/>
              </a:spcAft>
              <a:buFont typeface="Arial" panose="020B0604020202020204" pitchFamily="34" charset="0"/>
              <a:buChar char="•"/>
            </a:pPr>
            <a:r>
              <a:rPr lang="en-GB" sz="1600">
                <a:latin typeface="Arial" panose="020B0604020202020204" pitchFamily="34" charset="0"/>
                <a:ea typeface="Verdana" panose="020B0604030504040204" pitchFamily="34" charset="0"/>
                <a:cs typeface="Arial" panose="020B0604020202020204" pitchFamily="34" charset="0"/>
              </a:rPr>
              <a:t>Hampshire’s EHCP timeliness has improved drastically, improving by just under 30 percentage points in 2023, achieving 75.4% timeliness.</a:t>
            </a:r>
          </a:p>
        </p:txBody>
      </p:sp>
    </p:spTree>
    <p:extLst>
      <p:ext uri="{BB962C8B-B14F-4D97-AF65-F5344CB8AC3E}">
        <p14:creationId xmlns:p14="http://schemas.microsoft.com/office/powerpoint/2010/main" val="374406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6"/>
            <a:ext cx="10515600" cy="831945"/>
          </a:xfrm>
        </p:spPr>
        <p:txBody>
          <a:bodyPr>
            <a:normAutofit/>
          </a:bodyPr>
          <a:lstStyle/>
          <a:p>
            <a:pPr algn="ctr"/>
            <a:r>
              <a:rPr lang="en-GB" b="1">
                <a:latin typeface="Arial" panose="020B0604020202020204" pitchFamily="34" charset="0"/>
                <a:cs typeface="Arial" panose="020B0604020202020204" pitchFamily="34" charset="0"/>
              </a:rPr>
              <a:t>Maintained EHC Plans</a:t>
            </a:r>
            <a:endParaRPr lang="en-GB"/>
          </a:p>
        </p:txBody>
      </p:sp>
      <p:sp>
        <p:nvSpPr>
          <p:cNvPr id="10" name="TextBox 9">
            <a:extLst>
              <a:ext uri="{FF2B5EF4-FFF2-40B4-BE49-F238E27FC236}">
                <a16:creationId xmlns:a16="http://schemas.microsoft.com/office/drawing/2014/main" id="{4E6CB1DB-3662-100A-91E3-B5BAA0FC1D45}"/>
              </a:ext>
            </a:extLst>
          </p:cNvPr>
          <p:cNvSpPr txBox="1"/>
          <p:nvPr/>
        </p:nvSpPr>
        <p:spPr>
          <a:xfrm>
            <a:off x="7218125" y="3819862"/>
            <a:ext cx="4626447" cy="2031325"/>
          </a:xfrm>
          <a:prstGeom prst="rect">
            <a:avLst/>
          </a:prstGeom>
          <a:noFill/>
        </p:spPr>
        <p:txBody>
          <a:bodyPr wrap="square">
            <a:spAutoFit/>
          </a:bodyPr>
          <a:lstStyle/>
          <a:p>
            <a:pPr marL="285750" indent="-285750">
              <a:buFont typeface="Arial" panose="020B0604020202020204" pitchFamily="34" charset="0"/>
              <a:buChar char="•"/>
            </a:pPr>
            <a:r>
              <a:rPr lang="en-GB" sz="1400" b="0">
                <a:effectLst/>
                <a:latin typeface="Arial" panose="020B0604020202020204" pitchFamily="34" charset="0"/>
                <a:ea typeface="Times New Roman" panose="02020603050405020304" pitchFamily="18" charset="0"/>
              </a:rPr>
              <a:t>Between the reforms taking effect in 2015 and 2024 there has been a 220% increase in the number of EHC Plans being maintained, and a 10% increase from last year (as of January 2024).</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Significant growth across school aged pupils.</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Largest percentage increase in the under 5s group, +18% increase, +184 EHCPs. </a:t>
            </a:r>
          </a:p>
        </p:txBody>
      </p:sp>
      <p:graphicFrame>
        <p:nvGraphicFramePr>
          <p:cNvPr id="2" name="Table 1">
            <a:extLst>
              <a:ext uri="{FF2B5EF4-FFF2-40B4-BE49-F238E27FC236}">
                <a16:creationId xmlns:a16="http://schemas.microsoft.com/office/drawing/2014/main" id="{96564BDA-08FB-EF45-700A-0AE89319AFDC}"/>
              </a:ext>
            </a:extLst>
          </p:cNvPr>
          <p:cNvGraphicFramePr>
            <a:graphicFrameLocks noGrp="1"/>
          </p:cNvGraphicFramePr>
          <p:nvPr>
            <p:extLst>
              <p:ext uri="{D42A27DB-BD31-4B8C-83A1-F6EECF244321}">
                <p14:modId xmlns:p14="http://schemas.microsoft.com/office/powerpoint/2010/main" val="171004227"/>
              </p:ext>
            </p:extLst>
          </p:nvPr>
        </p:nvGraphicFramePr>
        <p:xfrm>
          <a:off x="7218125" y="1565518"/>
          <a:ext cx="4193155" cy="1837344"/>
        </p:xfrm>
        <a:graphic>
          <a:graphicData uri="http://schemas.openxmlformats.org/drawingml/2006/table">
            <a:tbl>
              <a:tblPr/>
              <a:tblGrid>
                <a:gridCol w="1220543">
                  <a:extLst>
                    <a:ext uri="{9D8B030D-6E8A-4147-A177-3AD203B41FA5}">
                      <a16:colId xmlns:a16="http://schemas.microsoft.com/office/drawing/2014/main" val="2611036999"/>
                    </a:ext>
                  </a:extLst>
                </a:gridCol>
                <a:gridCol w="944936">
                  <a:extLst>
                    <a:ext uri="{9D8B030D-6E8A-4147-A177-3AD203B41FA5}">
                      <a16:colId xmlns:a16="http://schemas.microsoft.com/office/drawing/2014/main" val="1101323815"/>
                    </a:ext>
                  </a:extLst>
                </a:gridCol>
                <a:gridCol w="944936">
                  <a:extLst>
                    <a:ext uri="{9D8B030D-6E8A-4147-A177-3AD203B41FA5}">
                      <a16:colId xmlns:a16="http://schemas.microsoft.com/office/drawing/2014/main" val="1851891132"/>
                    </a:ext>
                  </a:extLst>
                </a:gridCol>
                <a:gridCol w="1082740">
                  <a:extLst>
                    <a:ext uri="{9D8B030D-6E8A-4147-A177-3AD203B41FA5}">
                      <a16:colId xmlns:a16="http://schemas.microsoft.com/office/drawing/2014/main" val="2501534531"/>
                    </a:ext>
                  </a:extLst>
                </a:gridCol>
              </a:tblGrid>
              <a:tr h="229668">
                <a:tc>
                  <a:txBody>
                    <a:bodyPr/>
                    <a:lstStyle/>
                    <a:p>
                      <a:pPr algn="ctr" fontAlgn="b"/>
                      <a:r>
                        <a:rPr lang="en-GB" sz="1400" b="1" i="0" u="none" strike="noStrike">
                          <a:solidFill>
                            <a:srgbClr val="000000"/>
                          </a:solidFill>
                          <a:effectLst/>
                          <a:latin typeface="+mj-lt"/>
                        </a:rPr>
                        <a:t>Age groups*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j-lt"/>
                        </a:rPr>
                        <a:t>May-23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j-lt"/>
                        </a:rPr>
                        <a:t>May-24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j-lt"/>
                        </a:rPr>
                        <a:t>% increase</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60954326"/>
                  </a:ext>
                </a:extLst>
              </a:tr>
              <a:tr h="229668">
                <a:tc>
                  <a:txBody>
                    <a:bodyPr/>
                    <a:lstStyle/>
                    <a:p>
                      <a:pPr algn="ctr" fontAlgn="b"/>
                      <a:r>
                        <a:rPr lang="en-GB" sz="1400" b="0" i="0" u="none" strike="noStrike">
                          <a:solidFill>
                            <a:srgbClr val="000000"/>
                          </a:solidFill>
                          <a:effectLst/>
                          <a:latin typeface="+mj-lt"/>
                        </a:rPr>
                        <a:t>Under 5s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mj-lt"/>
                        </a:rPr>
                        <a:t>1,020</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1204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18%</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54577319"/>
                  </a:ext>
                </a:extLst>
              </a:tr>
              <a:tr h="229668">
                <a:tc>
                  <a:txBody>
                    <a:bodyPr/>
                    <a:lstStyle/>
                    <a:p>
                      <a:pPr algn="ctr" fontAlgn="b"/>
                      <a:r>
                        <a:rPr lang="en-GB" sz="1400" b="0" i="0" u="none" strike="noStrike">
                          <a:solidFill>
                            <a:srgbClr val="000000"/>
                          </a:solidFill>
                          <a:effectLst/>
                          <a:latin typeface="+mj-lt"/>
                        </a:rPr>
                        <a:t>Aged 5-10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mj-lt"/>
                        </a:rPr>
                        <a:t>5,182</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5656</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52171906"/>
                  </a:ext>
                </a:extLst>
              </a:tr>
              <a:tr h="229668">
                <a:tc>
                  <a:txBody>
                    <a:bodyPr/>
                    <a:lstStyle/>
                    <a:p>
                      <a:pPr algn="ctr" fontAlgn="b"/>
                      <a:r>
                        <a:rPr lang="en-GB" sz="1400" b="0" i="0" u="none" strike="noStrike">
                          <a:solidFill>
                            <a:srgbClr val="000000"/>
                          </a:solidFill>
                          <a:effectLst/>
                          <a:latin typeface="+mj-lt"/>
                        </a:rPr>
                        <a:t>Aged 11-15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mj-lt"/>
                        </a:rPr>
                        <a:t>5,367</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6183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15%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53272544"/>
                  </a:ext>
                </a:extLst>
              </a:tr>
              <a:tr h="229668">
                <a:tc>
                  <a:txBody>
                    <a:bodyPr/>
                    <a:lstStyle/>
                    <a:p>
                      <a:pPr algn="ctr" fontAlgn="b"/>
                      <a:r>
                        <a:rPr lang="en-GB" sz="1400" b="0" i="0" u="none" strike="noStrike">
                          <a:solidFill>
                            <a:srgbClr val="000000"/>
                          </a:solidFill>
                          <a:effectLst/>
                          <a:latin typeface="+mj-lt"/>
                        </a:rPr>
                        <a:t>Aged 16-19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mj-lt"/>
                        </a:rPr>
                        <a:t>2,632</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2734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532211"/>
                  </a:ext>
                </a:extLst>
              </a:tr>
              <a:tr h="229668">
                <a:tc>
                  <a:txBody>
                    <a:bodyPr/>
                    <a:lstStyle/>
                    <a:p>
                      <a:pPr algn="ctr" fontAlgn="b"/>
                      <a:r>
                        <a:rPr lang="en-GB" sz="1400" b="0" i="0" u="none" strike="noStrike">
                          <a:solidFill>
                            <a:srgbClr val="000000"/>
                          </a:solidFill>
                          <a:effectLst/>
                          <a:latin typeface="+mj-lt"/>
                        </a:rPr>
                        <a:t>Aged 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mj-lt"/>
                        </a:rPr>
                        <a:t>1,075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849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-21%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82309647"/>
                  </a:ext>
                </a:extLst>
              </a:tr>
              <a:tr h="229668">
                <a:tc>
                  <a:txBody>
                    <a:bodyPr/>
                    <a:lstStyle/>
                    <a:p>
                      <a:pPr algn="ctr" fontAlgn="b"/>
                      <a:r>
                        <a:rPr lang="en-GB" sz="1400" b="1" i="0" u="none" strike="noStrike">
                          <a:solidFill>
                            <a:srgbClr val="000000"/>
                          </a:solidFill>
                          <a:effectLst/>
                          <a:latin typeface="+mj-lt"/>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j-lt"/>
                        </a:rPr>
                        <a:t>15,276</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355" rtl="0" eaLnBrk="1" fontAlgn="b" latinLnBrk="0" hangingPunct="1"/>
                      <a:r>
                        <a:rPr lang="en-GB" sz="1400" b="1" i="0" u="none" strike="noStrike" kern="1200">
                          <a:solidFill>
                            <a:srgbClr val="000000"/>
                          </a:solidFill>
                          <a:effectLst/>
                          <a:latin typeface="+mj-lt"/>
                          <a:ea typeface="+mn-ea"/>
                          <a:cs typeface="+mn-cs"/>
                        </a:rPr>
                        <a:t>16,626</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355" rtl="0" eaLnBrk="1" fontAlgn="b" latinLnBrk="0" hangingPunct="1"/>
                      <a:r>
                        <a:rPr lang="en-GB" sz="1400" b="1" i="0" u="none" strike="noStrike" kern="1200">
                          <a:solidFill>
                            <a:srgbClr val="000000"/>
                          </a:solidFill>
                          <a:effectLst/>
                          <a:latin typeface="+mj-lt"/>
                          <a:ea typeface="+mn-ea"/>
                          <a:cs typeface="+mn-cs"/>
                        </a:rPr>
                        <a:t>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073526"/>
                  </a:ext>
                </a:extLst>
              </a:tr>
              <a:tr h="229668">
                <a:tc gridSpan="4">
                  <a:txBody>
                    <a:bodyPr/>
                    <a:lstStyle/>
                    <a:p>
                      <a:pPr algn="l" fontAlgn="b"/>
                      <a:r>
                        <a:rPr lang="en-GB" sz="1100" b="0" i="1" u="none" strike="noStrike">
                          <a:solidFill>
                            <a:srgbClr val="000000"/>
                          </a:solidFill>
                          <a:effectLst/>
                          <a:latin typeface="+mj-lt"/>
                        </a:rPr>
                        <a:t>*Age at the start of each academic year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5392536"/>
                  </a:ext>
                </a:extLst>
              </a:tr>
            </a:tbl>
          </a:graphicData>
        </a:graphic>
      </p:graphicFrame>
      <p:pic>
        <p:nvPicPr>
          <p:cNvPr id="9" name="Picture 8">
            <a:extLst>
              <a:ext uri="{FF2B5EF4-FFF2-40B4-BE49-F238E27FC236}">
                <a16:creationId xmlns:a16="http://schemas.microsoft.com/office/drawing/2014/main" id="{C83B0BBC-62D3-236B-2CC7-3FFD7F2F0A8C}"/>
              </a:ext>
            </a:extLst>
          </p:cNvPr>
          <p:cNvPicPr>
            <a:picLocks noChangeAspect="1"/>
          </p:cNvPicPr>
          <p:nvPr/>
        </p:nvPicPr>
        <p:blipFill>
          <a:blip r:embed="rId2"/>
          <a:stretch>
            <a:fillRect/>
          </a:stretch>
        </p:blipFill>
        <p:spPr>
          <a:xfrm>
            <a:off x="347428" y="1565518"/>
            <a:ext cx="6711740" cy="4385332"/>
          </a:xfrm>
          <a:prstGeom prst="rect">
            <a:avLst/>
          </a:prstGeom>
        </p:spPr>
      </p:pic>
    </p:spTree>
    <p:extLst>
      <p:ext uri="{BB962C8B-B14F-4D97-AF65-F5344CB8AC3E}">
        <p14:creationId xmlns:p14="http://schemas.microsoft.com/office/powerpoint/2010/main" val="21990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6"/>
            <a:ext cx="10515600" cy="920749"/>
          </a:xfrm>
        </p:spPr>
        <p:txBody>
          <a:bodyPr>
            <a:normAutofit/>
          </a:bodyPr>
          <a:lstStyle/>
          <a:p>
            <a:pPr algn="ctr"/>
            <a:r>
              <a:rPr lang="en-GB" b="1">
                <a:latin typeface="Arial" panose="020B0604020202020204" pitchFamily="34" charset="0"/>
                <a:cs typeface="Arial" panose="020B0604020202020204" pitchFamily="34" charset="0"/>
              </a:rPr>
              <a:t>Forecast EHC Plans</a:t>
            </a:r>
            <a:endParaRPr lang="en-GB"/>
          </a:p>
        </p:txBody>
      </p:sp>
      <p:sp>
        <p:nvSpPr>
          <p:cNvPr id="13" name="TextBox 12">
            <a:extLst>
              <a:ext uri="{FF2B5EF4-FFF2-40B4-BE49-F238E27FC236}">
                <a16:creationId xmlns:a16="http://schemas.microsoft.com/office/drawing/2014/main" id="{E282D0E9-50C9-399F-4160-CD2CD674CBD0}"/>
              </a:ext>
            </a:extLst>
          </p:cNvPr>
          <p:cNvSpPr txBox="1"/>
          <p:nvPr/>
        </p:nvSpPr>
        <p:spPr>
          <a:xfrm>
            <a:off x="643653" y="2014539"/>
            <a:ext cx="10904692" cy="830997"/>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Forecasting models indicate that there could be 21,661 EHCPs maintained by Hampshire by 2029. </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This would be a 35% growth from 2024.</a:t>
            </a:r>
          </a:p>
        </p:txBody>
      </p:sp>
      <p:pic>
        <p:nvPicPr>
          <p:cNvPr id="14" name="Picture 13">
            <a:extLst>
              <a:ext uri="{FF2B5EF4-FFF2-40B4-BE49-F238E27FC236}">
                <a16:creationId xmlns:a16="http://schemas.microsoft.com/office/drawing/2014/main" id="{F3396405-9C10-92A0-0544-82B501025E61}"/>
              </a:ext>
            </a:extLst>
          </p:cNvPr>
          <p:cNvPicPr>
            <a:picLocks noChangeAspect="1"/>
          </p:cNvPicPr>
          <p:nvPr/>
        </p:nvPicPr>
        <p:blipFill>
          <a:blip r:embed="rId2"/>
          <a:stretch>
            <a:fillRect/>
          </a:stretch>
        </p:blipFill>
        <p:spPr>
          <a:xfrm>
            <a:off x="643653" y="3574200"/>
            <a:ext cx="10904692" cy="1798903"/>
          </a:xfrm>
          <a:prstGeom prst="rect">
            <a:avLst/>
          </a:prstGeom>
        </p:spPr>
      </p:pic>
    </p:spTree>
    <p:extLst>
      <p:ext uri="{BB962C8B-B14F-4D97-AF65-F5344CB8AC3E}">
        <p14:creationId xmlns:p14="http://schemas.microsoft.com/office/powerpoint/2010/main" val="262149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7"/>
            <a:ext cx="10515600" cy="834356"/>
          </a:xfrm>
        </p:spPr>
        <p:txBody>
          <a:bodyPr/>
          <a:lstStyle/>
          <a:p>
            <a:pPr algn="ctr"/>
            <a:r>
              <a:rPr lang="en-GB" b="1">
                <a:latin typeface="Arial" panose="020B0604020202020204" pitchFamily="34" charset="0"/>
                <a:cs typeface="Arial" panose="020B0604020202020204" pitchFamily="34" charset="0"/>
              </a:rPr>
              <a:t>2023/24 Data</a:t>
            </a:r>
            <a:endParaRPr lang="en-GB"/>
          </a:p>
        </p:txBody>
      </p:sp>
      <p:graphicFrame>
        <p:nvGraphicFramePr>
          <p:cNvPr id="11" name="Table 11">
            <a:extLst>
              <a:ext uri="{FF2B5EF4-FFF2-40B4-BE49-F238E27FC236}">
                <a16:creationId xmlns:a16="http://schemas.microsoft.com/office/drawing/2014/main" id="{77796F3B-70A3-8495-7EA6-B2085CD65A25}"/>
              </a:ext>
            </a:extLst>
          </p:cNvPr>
          <p:cNvGraphicFramePr>
            <a:graphicFrameLocks noGrp="1"/>
          </p:cNvGraphicFramePr>
          <p:nvPr>
            <p:ph idx="1"/>
            <p:extLst>
              <p:ext uri="{D42A27DB-BD31-4B8C-83A1-F6EECF244321}">
                <p14:modId xmlns:p14="http://schemas.microsoft.com/office/powerpoint/2010/main" val="929400869"/>
              </p:ext>
            </p:extLst>
          </p:nvPr>
        </p:nvGraphicFramePr>
        <p:xfrm>
          <a:off x="454723" y="3324415"/>
          <a:ext cx="4885944" cy="1681384"/>
        </p:xfrm>
        <a:graphic>
          <a:graphicData uri="http://schemas.openxmlformats.org/drawingml/2006/table">
            <a:tbl>
              <a:tblPr firstRow="1" bandRow="1">
                <a:tableStyleId>{6E25E649-3F16-4E02-A733-19D2CDBF48F0}</a:tableStyleId>
              </a:tblPr>
              <a:tblGrid>
                <a:gridCol w="1221486">
                  <a:extLst>
                    <a:ext uri="{9D8B030D-6E8A-4147-A177-3AD203B41FA5}">
                      <a16:colId xmlns:a16="http://schemas.microsoft.com/office/drawing/2014/main" val="806040583"/>
                    </a:ext>
                  </a:extLst>
                </a:gridCol>
                <a:gridCol w="1221486">
                  <a:extLst>
                    <a:ext uri="{9D8B030D-6E8A-4147-A177-3AD203B41FA5}">
                      <a16:colId xmlns:a16="http://schemas.microsoft.com/office/drawing/2014/main" val="1792214249"/>
                    </a:ext>
                  </a:extLst>
                </a:gridCol>
                <a:gridCol w="1221486">
                  <a:extLst>
                    <a:ext uri="{9D8B030D-6E8A-4147-A177-3AD203B41FA5}">
                      <a16:colId xmlns:a16="http://schemas.microsoft.com/office/drawing/2014/main" val="2005658891"/>
                    </a:ext>
                  </a:extLst>
                </a:gridCol>
                <a:gridCol w="1221486">
                  <a:extLst>
                    <a:ext uri="{9D8B030D-6E8A-4147-A177-3AD203B41FA5}">
                      <a16:colId xmlns:a16="http://schemas.microsoft.com/office/drawing/2014/main" val="3190256294"/>
                    </a:ext>
                  </a:extLst>
                </a:gridCol>
              </a:tblGrid>
              <a:tr h="359765">
                <a:tc>
                  <a:txBody>
                    <a:bodyPr/>
                    <a:lstStyle/>
                    <a:p>
                      <a:pPr algn="ctr" fontAlgn="b"/>
                      <a:r>
                        <a:rPr lang="en-GB" sz="1400" b="1" u="none" strike="noStrike">
                          <a:solidFill>
                            <a:schemeClr val="bg1"/>
                          </a:solidFill>
                          <a:effectLst/>
                        </a:rPr>
                        <a:t>Source</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tc>
                  <a:txBody>
                    <a:bodyPr/>
                    <a:lstStyle/>
                    <a:p>
                      <a:pPr algn="ctr" fontAlgn="b"/>
                      <a:r>
                        <a:rPr lang="en-GB" sz="1400" b="1" u="none" strike="noStrike">
                          <a:solidFill>
                            <a:schemeClr val="bg1"/>
                          </a:solidFill>
                          <a:effectLst/>
                        </a:rPr>
                        <a:t>2022/23 </a:t>
                      </a:r>
                    </a:p>
                    <a:p>
                      <a:pPr algn="ctr" fontAlgn="b"/>
                      <a:r>
                        <a:rPr lang="en-GB" sz="1400" b="1" u="none" strike="noStrike">
                          <a:solidFill>
                            <a:schemeClr val="bg1"/>
                          </a:solidFill>
                          <a:effectLst/>
                        </a:rPr>
                        <a:t>(Sep-May)</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tc>
                  <a:txBody>
                    <a:bodyPr/>
                    <a:lstStyle/>
                    <a:p>
                      <a:pPr algn="ctr" fontAlgn="b"/>
                      <a:r>
                        <a:rPr lang="en-GB" sz="1400" b="1" u="none" strike="noStrike">
                          <a:solidFill>
                            <a:schemeClr val="bg1"/>
                          </a:solidFill>
                          <a:effectLst/>
                        </a:rPr>
                        <a:t>2023/24 </a:t>
                      </a:r>
                    </a:p>
                    <a:p>
                      <a:pPr algn="ctr" fontAlgn="b"/>
                      <a:r>
                        <a:rPr lang="en-GB" sz="1400" b="1" u="none" strike="noStrike">
                          <a:solidFill>
                            <a:schemeClr val="bg1"/>
                          </a:solidFill>
                          <a:effectLst/>
                        </a:rPr>
                        <a:t>(Sep-May)</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tc>
                  <a:txBody>
                    <a:bodyPr/>
                    <a:lstStyle/>
                    <a:p>
                      <a:pPr algn="ctr" fontAlgn="b"/>
                      <a:r>
                        <a:rPr lang="en-GB" sz="1400" b="1" u="none" strike="noStrike">
                          <a:solidFill>
                            <a:schemeClr val="bg1"/>
                          </a:solidFill>
                          <a:effectLst/>
                        </a:rPr>
                        <a:t>Increase</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extLst>
                  <a:ext uri="{0D108BD9-81ED-4DB2-BD59-A6C34878D82A}">
                    <a16:rowId xmlns:a16="http://schemas.microsoft.com/office/drawing/2014/main" val="1808665440"/>
                  </a:ext>
                </a:extLst>
              </a:tr>
              <a:tr h="311761">
                <a:tc>
                  <a:txBody>
                    <a:bodyPr/>
                    <a:lstStyle/>
                    <a:p>
                      <a:pPr algn="ctr" fontAlgn="b"/>
                      <a:r>
                        <a:rPr lang="en-GB" sz="1400" b="0" u="none" strike="noStrike">
                          <a:solidFill>
                            <a:srgbClr val="000000"/>
                          </a:solidFill>
                          <a:effectLst/>
                        </a:rPr>
                        <a:t>School</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1,822</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1,983</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+8.8%</a:t>
                      </a:r>
                    </a:p>
                  </a:txBody>
                  <a:tcPr marL="7620" marR="7620" marT="7620" marB="0" anchor="ctr"/>
                </a:tc>
                <a:extLst>
                  <a:ext uri="{0D108BD9-81ED-4DB2-BD59-A6C34878D82A}">
                    <a16:rowId xmlns:a16="http://schemas.microsoft.com/office/drawing/2014/main" val="3278269097"/>
                  </a:ext>
                </a:extLst>
              </a:tr>
              <a:tr h="311761">
                <a:tc>
                  <a:txBody>
                    <a:bodyPr/>
                    <a:lstStyle/>
                    <a:p>
                      <a:pPr algn="ctr" fontAlgn="b"/>
                      <a:r>
                        <a:rPr lang="en-GB" sz="1400" b="0" u="none" strike="noStrike">
                          <a:solidFill>
                            <a:srgbClr val="000000"/>
                          </a:solidFill>
                          <a:effectLst/>
                        </a:rPr>
                        <a:t>Parent</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728</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895</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+22.9%</a:t>
                      </a:r>
                    </a:p>
                  </a:txBody>
                  <a:tcPr marL="7620" marR="7620" marT="7620" marB="0" anchor="ctr"/>
                </a:tc>
                <a:extLst>
                  <a:ext uri="{0D108BD9-81ED-4DB2-BD59-A6C34878D82A}">
                    <a16:rowId xmlns:a16="http://schemas.microsoft.com/office/drawing/2014/main" val="2015254842"/>
                  </a:ext>
                </a:extLst>
              </a:tr>
              <a:tr h="311761">
                <a:tc>
                  <a:txBody>
                    <a:bodyPr/>
                    <a:lstStyle/>
                    <a:p>
                      <a:pPr algn="ctr" fontAlgn="b"/>
                      <a:r>
                        <a:rPr lang="en-GB" sz="1400" b="0" u="none" strike="noStrike">
                          <a:solidFill>
                            <a:srgbClr val="000000"/>
                          </a:solidFill>
                          <a:effectLst/>
                        </a:rPr>
                        <a:t>Other</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28</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35</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+25.0%</a:t>
                      </a:r>
                    </a:p>
                  </a:txBody>
                  <a:tcPr marL="7620" marR="7620" marT="7620" marB="0" anchor="ctr"/>
                </a:tc>
                <a:extLst>
                  <a:ext uri="{0D108BD9-81ED-4DB2-BD59-A6C34878D82A}">
                    <a16:rowId xmlns:a16="http://schemas.microsoft.com/office/drawing/2014/main" val="894102646"/>
                  </a:ext>
                </a:extLst>
              </a:tr>
              <a:tr h="311761">
                <a:tc>
                  <a:txBody>
                    <a:bodyPr/>
                    <a:lstStyle/>
                    <a:p>
                      <a:pPr algn="ctr" fontAlgn="b"/>
                      <a:r>
                        <a:rPr lang="en-GB" sz="1400" b="1" u="none" strike="noStrike">
                          <a:solidFill>
                            <a:srgbClr val="000000"/>
                          </a:solidFill>
                          <a:effectLst/>
                        </a:rPr>
                        <a:t>Total</a:t>
                      </a:r>
                      <a:endParaRPr lang="en-GB" sz="1400" b="1" i="0" u="none" strike="noStrike">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2,578</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2,913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+13.0%</a:t>
                      </a: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097635"/>
                  </a:ext>
                </a:extLst>
              </a:tr>
            </a:tbl>
          </a:graphicData>
        </a:graphic>
      </p:graphicFrame>
      <p:sp>
        <p:nvSpPr>
          <p:cNvPr id="7" name="Text Placeholder 6">
            <a:extLst>
              <a:ext uri="{FF2B5EF4-FFF2-40B4-BE49-F238E27FC236}">
                <a16:creationId xmlns:a16="http://schemas.microsoft.com/office/drawing/2014/main" id="{B47192F5-9E20-4724-07C3-C9AF31168669}"/>
              </a:ext>
            </a:extLst>
          </p:cNvPr>
          <p:cNvSpPr>
            <a:spLocks noGrp="1"/>
          </p:cNvSpPr>
          <p:nvPr>
            <p:ph type="body" idx="4294967295"/>
          </p:nvPr>
        </p:nvSpPr>
        <p:spPr>
          <a:xfrm>
            <a:off x="454723" y="1416685"/>
            <a:ext cx="4885944" cy="1681385"/>
          </a:xfrm>
        </p:spPr>
        <p:txBody>
          <a:bodyPr anchor="ctr">
            <a:normAutofit/>
          </a:bodyPr>
          <a:lstStyle/>
          <a:p>
            <a:pPr marL="0" indent="0">
              <a:spcBef>
                <a:spcPts val="600"/>
              </a:spcBef>
              <a:spcAft>
                <a:spcPts val="600"/>
              </a:spcAft>
              <a:buNone/>
            </a:pPr>
            <a:r>
              <a:rPr lang="en-GB" sz="1400" b="1">
                <a:solidFill>
                  <a:schemeClr val="tx1"/>
                </a:solidFill>
                <a:latin typeface="Arial" panose="020B0604020202020204" pitchFamily="34" charset="0"/>
                <a:ea typeface="Verdana" panose="020B0604030504040204" pitchFamily="34" charset="0"/>
                <a:cs typeface="Arial" panose="020B0604020202020204" pitchFamily="34" charset="0"/>
              </a:rPr>
              <a:t>Requests for EHC Needs Assessments</a:t>
            </a:r>
          </a:p>
          <a:p>
            <a:pPr marL="285750" indent="-285750">
              <a:spcBef>
                <a:spcPts val="600"/>
              </a:spcBef>
              <a:spcAft>
                <a:spcPts val="600"/>
              </a:spcAft>
            </a:pP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Between September and May, the service received </a:t>
            </a:r>
            <a:r>
              <a:rPr lang="en-GB" sz="1400" b="1" i="0" u="none" strike="noStrike">
                <a:solidFill>
                  <a:srgbClr val="000000"/>
                </a:solidFill>
                <a:effectLst/>
                <a:latin typeface="Arial" panose="020B0604020202020204" pitchFamily="34" charset="0"/>
                <a:cs typeface="Arial" panose="020B0604020202020204" pitchFamily="34" charset="0"/>
              </a:rPr>
              <a:t>2,913</a:t>
            </a: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 requests, an average of 324 requests a month, and a 13% increase on the same period last year.</a:t>
            </a:r>
          </a:p>
          <a:p>
            <a:pPr marL="285750" indent="-285750">
              <a:spcBef>
                <a:spcPts val="600"/>
              </a:spcBef>
              <a:spcAft>
                <a:spcPts val="600"/>
              </a:spcAft>
              <a:buFont typeface="Arial" panose="020B0604020202020204" pitchFamily="34" charset="0"/>
              <a:buChar char="•"/>
            </a:pP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School requests have increased by 8.8% and parental requests have increased by 22.9%.</a:t>
            </a:r>
          </a:p>
        </p:txBody>
      </p:sp>
      <p:sp>
        <p:nvSpPr>
          <p:cNvPr id="9" name="Text Placeholder 8">
            <a:extLst>
              <a:ext uri="{FF2B5EF4-FFF2-40B4-BE49-F238E27FC236}">
                <a16:creationId xmlns:a16="http://schemas.microsoft.com/office/drawing/2014/main" id="{8F659142-E9FD-205E-E09C-1D6A811D37FA}"/>
              </a:ext>
            </a:extLst>
          </p:cNvPr>
          <p:cNvSpPr>
            <a:spLocks noGrp="1"/>
          </p:cNvSpPr>
          <p:nvPr>
            <p:ph type="body" sz="quarter" idx="4294967295"/>
          </p:nvPr>
        </p:nvSpPr>
        <p:spPr>
          <a:xfrm>
            <a:off x="6003708" y="1416685"/>
            <a:ext cx="5616792" cy="1518539"/>
          </a:xfrm>
        </p:spPr>
        <p:txBody>
          <a:bodyPr anchor="t">
            <a:normAutofit/>
          </a:bodyPr>
          <a:lstStyle/>
          <a:p>
            <a:pPr marL="0" indent="0">
              <a:spcBef>
                <a:spcPts val="0"/>
              </a:spcBef>
              <a:spcAft>
                <a:spcPts val="600"/>
              </a:spcAft>
              <a:buNone/>
            </a:pPr>
            <a:r>
              <a:rPr lang="en-GB" sz="1400" b="1">
                <a:solidFill>
                  <a:schemeClr val="tx1"/>
                </a:solidFill>
                <a:latin typeface="Arial" panose="020B0604020202020204" pitchFamily="34" charset="0"/>
                <a:ea typeface="Verdana" panose="020B0604030504040204" pitchFamily="34" charset="0"/>
                <a:cs typeface="Arial" panose="020B0604020202020204" pitchFamily="34" charset="0"/>
              </a:rPr>
              <a:t>EHC Plans</a:t>
            </a:r>
          </a:p>
          <a:p>
            <a:pPr marL="285750" indent="-285750">
              <a:spcBef>
                <a:spcPts val="0"/>
              </a:spcBef>
              <a:spcAft>
                <a:spcPts val="600"/>
              </a:spcAft>
              <a:buFont typeface="Arial" panose="020B0604020202020204" pitchFamily="34" charset="0"/>
              <a:buChar char="•"/>
            </a:pP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The service has issued an average of </a:t>
            </a:r>
            <a:r>
              <a:rPr lang="en-GB" sz="1400">
                <a:solidFill>
                  <a:schemeClr val="tx1"/>
                </a:solidFill>
                <a:latin typeface="Arial" panose="020B0604020202020204" pitchFamily="34" charset="0"/>
                <a:cs typeface="Arial" panose="020B0604020202020204" pitchFamily="34" charset="0"/>
              </a:rPr>
              <a:t>188</a:t>
            </a: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 plans a month this academic year. </a:t>
            </a:r>
          </a:p>
          <a:p>
            <a:pPr marL="285750" indent="-285750">
              <a:spcBef>
                <a:spcPts val="600"/>
              </a:spcBef>
              <a:spcAft>
                <a:spcPts val="600"/>
              </a:spcAft>
              <a:buFont typeface="Arial" panose="020B0604020202020204" pitchFamily="34" charset="0"/>
              <a:buChar char="•"/>
            </a:pP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65% of these plans were issued on time, taking on average 21 weeks to issue an EHC Plan.</a:t>
            </a:r>
          </a:p>
        </p:txBody>
      </p:sp>
      <p:pic>
        <p:nvPicPr>
          <p:cNvPr id="8" name="Content Placeholder 11">
            <a:extLst>
              <a:ext uri="{FF2B5EF4-FFF2-40B4-BE49-F238E27FC236}">
                <a16:creationId xmlns:a16="http://schemas.microsoft.com/office/drawing/2014/main" id="{A4DE320E-4179-276F-5484-24DA12F2D32C}"/>
              </a:ext>
            </a:extLst>
          </p:cNvPr>
          <p:cNvPicPr>
            <a:picLocks noChangeAspect="1"/>
          </p:cNvPicPr>
          <p:nvPr/>
        </p:nvPicPr>
        <p:blipFill>
          <a:blip r:embed="rId3"/>
          <a:stretch>
            <a:fillRect/>
          </a:stretch>
        </p:blipFill>
        <p:spPr>
          <a:xfrm>
            <a:off x="5678106" y="2883224"/>
            <a:ext cx="6267996" cy="2563765"/>
          </a:xfrm>
          <a:prstGeom prst="rect">
            <a:avLst/>
          </a:prstGeom>
          <a:ln>
            <a:solidFill>
              <a:schemeClr val="tx1"/>
            </a:solidFill>
          </a:ln>
        </p:spPr>
      </p:pic>
      <p:sp>
        <p:nvSpPr>
          <p:cNvPr id="12" name="TextBox 11">
            <a:extLst>
              <a:ext uri="{FF2B5EF4-FFF2-40B4-BE49-F238E27FC236}">
                <a16:creationId xmlns:a16="http://schemas.microsoft.com/office/drawing/2014/main" id="{96FCB460-53A5-333A-4D00-F08F5817713A}"/>
              </a:ext>
            </a:extLst>
          </p:cNvPr>
          <p:cNvSpPr txBox="1"/>
          <p:nvPr/>
        </p:nvSpPr>
        <p:spPr>
          <a:xfrm>
            <a:off x="611796" y="5461822"/>
            <a:ext cx="10783824" cy="1031051"/>
          </a:xfrm>
          <a:prstGeom prst="rect">
            <a:avLst/>
          </a:prstGeom>
          <a:noFill/>
        </p:spPr>
        <p:txBody>
          <a:bodyPr wrap="square" lIns="91440" tIns="45720" rIns="91440" bIns="45720" anchor="t">
            <a:spAutoFit/>
          </a:bodyPr>
          <a:lstStyle/>
          <a:p>
            <a:pPr marL="285750" indent="-285750">
              <a:spcBef>
                <a:spcPts val="600"/>
              </a:spcBef>
              <a:spcAft>
                <a:spcPts val="600"/>
              </a:spcAft>
              <a:buFont typeface="Arial" panose="020B0604020202020204" pitchFamily="34" charset="0"/>
              <a:buChar char="•"/>
            </a:pPr>
            <a:r>
              <a:rPr lang="en-GB" sz="1400">
                <a:latin typeface="Arial"/>
                <a:ea typeface="Verdana"/>
                <a:cs typeface="Arial"/>
              </a:rPr>
              <a:t>The increased demand has caused delays in EHC Needs Assessments which has started to impact EHCP timeliness. The rate of plans issued within statutory timescales began to decline in April 2024 and is expected to fall further until the out of time assessments are cleared.</a:t>
            </a:r>
            <a:endParaRPr lang="en-GB">
              <a:ea typeface="Calibri" panose="020F0502020204030204"/>
              <a:cs typeface="Calibri" panose="020F0502020204030204"/>
            </a:endParaRPr>
          </a:p>
          <a:p>
            <a:pPr marL="285750" indent="-285750">
              <a:buFont typeface="Arial" panose="020B0604020202020204" pitchFamily="34" charset="0"/>
              <a:buChar char="•"/>
            </a:pPr>
            <a:r>
              <a:rPr lang="en-GB" sz="1400">
                <a:latin typeface="Arial"/>
                <a:ea typeface="Verdana"/>
                <a:cs typeface="Arial"/>
              </a:rPr>
              <a:t>Locum Educational Psychologist support has been increased to support this. </a:t>
            </a:r>
            <a:endParaRPr lang="en-GB" sz="140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88292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13A8-EF47-4C4A-A348-59C63BEF2DE1}"/>
              </a:ext>
            </a:extLst>
          </p:cNvPr>
          <p:cNvSpPr>
            <a:spLocks noGrp="1"/>
          </p:cNvSpPr>
          <p:nvPr>
            <p:ph type="title"/>
          </p:nvPr>
        </p:nvSpPr>
        <p:spPr/>
        <p:txBody>
          <a:bodyPr/>
          <a:lstStyle/>
          <a:p>
            <a:r>
              <a:rPr lang="en-GB" b="1">
                <a:latin typeface="+mj-lt"/>
              </a:rPr>
              <a:t>High Needs Block Funding</a:t>
            </a:r>
          </a:p>
        </p:txBody>
      </p:sp>
      <p:graphicFrame>
        <p:nvGraphicFramePr>
          <p:cNvPr id="5" name="Table 2">
            <a:extLst>
              <a:ext uri="{FF2B5EF4-FFF2-40B4-BE49-F238E27FC236}">
                <a16:creationId xmlns:a16="http://schemas.microsoft.com/office/drawing/2014/main" id="{7BAE3B98-49C9-4437-AC20-4255CE0ACBC7}"/>
              </a:ext>
            </a:extLst>
          </p:cNvPr>
          <p:cNvGraphicFramePr>
            <a:graphicFrameLocks noGrp="1"/>
          </p:cNvGraphicFramePr>
          <p:nvPr>
            <p:extLst>
              <p:ext uri="{D42A27DB-BD31-4B8C-83A1-F6EECF244321}">
                <p14:modId xmlns:p14="http://schemas.microsoft.com/office/powerpoint/2010/main" val="402059879"/>
              </p:ext>
            </p:extLst>
          </p:nvPr>
        </p:nvGraphicFramePr>
        <p:xfrm>
          <a:off x="5860358" y="1770511"/>
          <a:ext cx="5775742" cy="2346960"/>
        </p:xfrm>
        <a:graphic>
          <a:graphicData uri="http://schemas.openxmlformats.org/drawingml/2006/table">
            <a:tbl>
              <a:tblPr firstRow="1" bandRow="1">
                <a:tableStyleId>{21E4AEA4-8DFA-4A89-87EB-49C32662AFE0}</a:tableStyleId>
              </a:tblPr>
              <a:tblGrid>
                <a:gridCol w="1132117">
                  <a:extLst>
                    <a:ext uri="{9D8B030D-6E8A-4147-A177-3AD203B41FA5}">
                      <a16:colId xmlns:a16="http://schemas.microsoft.com/office/drawing/2014/main" val="3457924792"/>
                    </a:ext>
                  </a:extLst>
                </a:gridCol>
                <a:gridCol w="1501904">
                  <a:extLst>
                    <a:ext uri="{9D8B030D-6E8A-4147-A177-3AD203B41FA5}">
                      <a16:colId xmlns:a16="http://schemas.microsoft.com/office/drawing/2014/main" val="984699314"/>
                    </a:ext>
                  </a:extLst>
                </a:gridCol>
                <a:gridCol w="1461323">
                  <a:extLst>
                    <a:ext uri="{9D8B030D-6E8A-4147-A177-3AD203B41FA5}">
                      <a16:colId xmlns:a16="http://schemas.microsoft.com/office/drawing/2014/main" val="1434613299"/>
                    </a:ext>
                  </a:extLst>
                </a:gridCol>
                <a:gridCol w="1680398">
                  <a:extLst>
                    <a:ext uri="{9D8B030D-6E8A-4147-A177-3AD203B41FA5}">
                      <a16:colId xmlns:a16="http://schemas.microsoft.com/office/drawing/2014/main" val="2432956919"/>
                    </a:ext>
                  </a:extLst>
                </a:gridCol>
              </a:tblGrid>
              <a:tr h="493059">
                <a:tc>
                  <a:txBody>
                    <a:bodyPr/>
                    <a:lstStyle/>
                    <a:p>
                      <a:pPr algn="ctr"/>
                      <a:r>
                        <a:rPr lang="en-GB" sz="1400"/>
                        <a:t>Year</a:t>
                      </a:r>
                    </a:p>
                  </a:txBody>
                  <a:tcPr/>
                </a:tc>
                <a:tc>
                  <a:txBody>
                    <a:bodyPr/>
                    <a:lstStyle/>
                    <a:p>
                      <a:pPr algn="ctr"/>
                      <a:r>
                        <a:rPr lang="en-GB" sz="1400"/>
                        <a:t>High Needs Allocation</a:t>
                      </a:r>
                    </a:p>
                  </a:txBody>
                  <a:tcPr/>
                </a:tc>
                <a:tc>
                  <a:txBody>
                    <a:bodyPr/>
                    <a:lstStyle/>
                    <a:p>
                      <a:pPr algn="ctr"/>
                      <a:r>
                        <a:rPr lang="en-GB" sz="1400"/>
                        <a:t>Increase in Funding</a:t>
                      </a:r>
                    </a:p>
                  </a:txBody>
                  <a:tcPr/>
                </a:tc>
                <a:tc>
                  <a:txBody>
                    <a:bodyPr/>
                    <a:lstStyle/>
                    <a:p>
                      <a:pPr algn="ctr"/>
                      <a:r>
                        <a:rPr lang="en-GB" sz="1400"/>
                        <a:t>In-year High Needs Pressure</a:t>
                      </a:r>
                    </a:p>
                  </a:txBody>
                  <a:tcPr/>
                </a:tc>
                <a:extLst>
                  <a:ext uri="{0D108BD9-81ED-4DB2-BD59-A6C34878D82A}">
                    <a16:rowId xmlns:a16="http://schemas.microsoft.com/office/drawing/2014/main" val="3796176461"/>
                  </a:ext>
                </a:extLst>
              </a:tr>
              <a:tr h="281748">
                <a:tc>
                  <a:txBody>
                    <a:bodyPr/>
                    <a:lstStyle/>
                    <a:p>
                      <a:pPr algn="r"/>
                      <a:r>
                        <a:rPr lang="en-GB" sz="1400"/>
                        <a:t>2019/20</a:t>
                      </a:r>
                    </a:p>
                  </a:txBody>
                  <a:tcPr/>
                </a:tc>
                <a:tc>
                  <a:txBody>
                    <a:bodyPr/>
                    <a:lstStyle/>
                    <a:p>
                      <a:pPr algn="r"/>
                      <a:r>
                        <a:rPr lang="en-GB" sz="1400"/>
                        <a:t>£115.7m</a:t>
                      </a:r>
                    </a:p>
                  </a:txBody>
                  <a:tcPr/>
                </a:tc>
                <a:tc>
                  <a:txBody>
                    <a:bodyPr/>
                    <a:lstStyle/>
                    <a:p>
                      <a:pPr algn="r"/>
                      <a:r>
                        <a:rPr lang="en-GB" sz="1400"/>
                        <a:t>£4.1m</a:t>
                      </a:r>
                    </a:p>
                  </a:txBody>
                  <a:tcPr/>
                </a:tc>
                <a:tc>
                  <a:txBody>
                    <a:bodyPr/>
                    <a:lstStyle/>
                    <a:p>
                      <a:pPr algn="r"/>
                      <a:r>
                        <a:rPr lang="en-GB" sz="1400"/>
                        <a:t>£15.2m</a:t>
                      </a:r>
                    </a:p>
                  </a:txBody>
                  <a:tcPr/>
                </a:tc>
                <a:extLst>
                  <a:ext uri="{0D108BD9-81ED-4DB2-BD59-A6C34878D82A}">
                    <a16:rowId xmlns:a16="http://schemas.microsoft.com/office/drawing/2014/main" val="691102918"/>
                  </a:ext>
                </a:extLst>
              </a:tr>
              <a:tr h="281748">
                <a:tc>
                  <a:txBody>
                    <a:bodyPr/>
                    <a:lstStyle/>
                    <a:p>
                      <a:pPr algn="r"/>
                      <a:r>
                        <a:rPr lang="en-GB" sz="1400"/>
                        <a:t>2020/21</a:t>
                      </a:r>
                    </a:p>
                  </a:txBody>
                  <a:tcPr/>
                </a:tc>
                <a:tc>
                  <a:txBody>
                    <a:bodyPr/>
                    <a:lstStyle/>
                    <a:p>
                      <a:pPr algn="r"/>
                      <a:r>
                        <a:rPr lang="en-GB" sz="1400"/>
                        <a:t>£135.1m</a:t>
                      </a:r>
                    </a:p>
                  </a:txBody>
                  <a:tcPr/>
                </a:tc>
                <a:tc>
                  <a:txBody>
                    <a:bodyPr/>
                    <a:lstStyle/>
                    <a:p>
                      <a:pPr algn="r"/>
                      <a:r>
                        <a:rPr lang="en-GB" sz="1400"/>
                        <a:t>£19.4m</a:t>
                      </a:r>
                    </a:p>
                  </a:txBody>
                  <a:tcPr/>
                </a:tc>
                <a:tc>
                  <a:txBody>
                    <a:bodyPr/>
                    <a:lstStyle/>
                    <a:p>
                      <a:pPr algn="r"/>
                      <a:r>
                        <a:rPr lang="en-GB" sz="1400"/>
                        <a:t>£15.8m</a:t>
                      </a:r>
                    </a:p>
                  </a:txBody>
                  <a:tcPr/>
                </a:tc>
                <a:extLst>
                  <a:ext uri="{0D108BD9-81ED-4DB2-BD59-A6C34878D82A}">
                    <a16:rowId xmlns:a16="http://schemas.microsoft.com/office/drawing/2014/main" val="829386983"/>
                  </a:ext>
                </a:extLst>
              </a:tr>
              <a:tr h="281748">
                <a:tc>
                  <a:txBody>
                    <a:bodyPr/>
                    <a:lstStyle/>
                    <a:p>
                      <a:pPr algn="r"/>
                      <a:r>
                        <a:rPr lang="en-GB" sz="1400"/>
                        <a:t>2021/22</a:t>
                      </a:r>
                    </a:p>
                  </a:txBody>
                  <a:tcPr/>
                </a:tc>
                <a:tc>
                  <a:txBody>
                    <a:bodyPr/>
                    <a:lstStyle/>
                    <a:p>
                      <a:pPr algn="r"/>
                      <a:r>
                        <a:rPr lang="en-GB" sz="1400"/>
                        <a:t>£152.9m</a:t>
                      </a:r>
                    </a:p>
                  </a:txBody>
                  <a:tcPr/>
                </a:tc>
                <a:tc>
                  <a:txBody>
                    <a:bodyPr/>
                    <a:lstStyle/>
                    <a:p>
                      <a:pPr algn="r"/>
                      <a:r>
                        <a:rPr lang="en-GB" sz="1400"/>
                        <a:t>£17.9m*</a:t>
                      </a:r>
                    </a:p>
                  </a:txBody>
                  <a:tcPr/>
                </a:tc>
                <a:tc>
                  <a:txBody>
                    <a:bodyPr/>
                    <a:lstStyle/>
                    <a:p>
                      <a:pPr algn="r"/>
                      <a:r>
                        <a:rPr lang="en-GB" sz="1400"/>
                        <a:t>£27.7m</a:t>
                      </a:r>
                    </a:p>
                  </a:txBody>
                  <a:tcPr/>
                </a:tc>
                <a:extLst>
                  <a:ext uri="{0D108BD9-81ED-4DB2-BD59-A6C34878D82A}">
                    <a16:rowId xmlns:a16="http://schemas.microsoft.com/office/drawing/2014/main" val="2660550996"/>
                  </a:ext>
                </a:extLst>
              </a:tr>
              <a:tr h="281748">
                <a:tc>
                  <a:txBody>
                    <a:bodyPr/>
                    <a:lstStyle/>
                    <a:p>
                      <a:pPr algn="r"/>
                      <a:r>
                        <a:rPr lang="en-GB" sz="1400"/>
                        <a:t>2022/23</a:t>
                      </a:r>
                    </a:p>
                  </a:txBody>
                  <a:tcPr/>
                </a:tc>
                <a:tc>
                  <a:txBody>
                    <a:bodyPr/>
                    <a:lstStyle/>
                    <a:p>
                      <a:pPr algn="r"/>
                      <a:r>
                        <a:rPr lang="en-GB" sz="1400"/>
                        <a:t>£176.2m</a:t>
                      </a:r>
                    </a:p>
                  </a:txBody>
                  <a:tcPr/>
                </a:tc>
                <a:tc>
                  <a:txBody>
                    <a:bodyPr/>
                    <a:lstStyle/>
                    <a:p>
                      <a:pPr algn="r"/>
                      <a:r>
                        <a:rPr lang="en-GB" sz="1400"/>
                        <a:t>£23.3m**</a:t>
                      </a:r>
                    </a:p>
                  </a:txBody>
                  <a:tcPr/>
                </a:tc>
                <a:tc>
                  <a:txBody>
                    <a:bodyPr/>
                    <a:lstStyle/>
                    <a:p>
                      <a:pPr algn="r"/>
                      <a:r>
                        <a:rPr lang="en-GB" sz="1400"/>
                        <a:t>£30.4m</a:t>
                      </a:r>
                    </a:p>
                  </a:txBody>
                  <a:tcPr/>
                </a:tc>
                <a:extLst>
                  <a:ext uri="{0D108BD9-81ED-4DB2-BD59-A6C34878D82A}">
                    <a16:rowId xmlns:a16="http://schemas.microsoft.com/office/drawing/2014/main" val="1700460315"/>
                  </a:ext>
                </a:extLst>
              </a:tr>
              <a:tr h="281748">
                <a:tc>
                  <a:txBody>
                    <a:bodyPr/>
                    <a:lstStyle/>
                    <a:p>
                      <a:pPr algn="r"/>
                      <a:r>
                        <a:rPr lang="en-GB" sz="1400"/>
                        <a:t>2023/24</a:t>
                      </a:r>
                    </a:p>
                  </a:txBody>
                  <a:tcPr/>
                </a:tc>
                <a:tc>
                  <a:txBody>
                    <a:bodyPr/>
                    <a:lstStyle/>
                    <a:p>
                      <a:pPr algn="r"/>
                      <a:r>
                        <a:rPr lang="en-GB" sz="1400"/>
                        <a:t>£196.9m</a:t>
                      </a:r>
                    </a:p>
                  </a:txBody>
                  <a:tcPr/>
                </a:tc>
                <a:tc>
                  <a:txBody>
                    <a:bodyPr/>
                    <a:lstStyle/>
                    <a:p>
                      <a:pPr algn="r"/>
                      <a:r>
                        <a:rPr lang="en-GB" sz="1400"/>
                        <a:t>£20.7m***</a:t>
                      </a:r>
                    </a:p>
                  </a:txBody>
                  <a:tcPr/>
                </a:tc>
                <a:tc>
                  <a:txBody>
                    <a:bodyPr/>
                    <a:lstStyle/>
                    <a:p>
                      <a:pPr algn="r"/>
                      <a:r>
                        <a:rPr lang="en-GB" sz="1400"/>
                        <a:t>£41.4m</a:t>
                      </a:r>
                    </a:p>
                  </a:txBody>
                  <a:tcPr/>
                </a:tc>
                <a:extLst>
                  <a:ext uri="{0D108BD9-81ED-4DB2-BD59-A6C34878D82A}">
                    <a16:rowId xmlns:a16="http://schemas.microsoft.com/office/drawing/2014/main" val="2989459562"/>
                  </a:ext>
                </a:extLst>
              </a:tr>
              <a:tr h="281748">
                <a:tc>
                  <a:txBody>
                    <a:bodyPr/>
                    <a:lstStyle/>
                    <a:p>
                      <a:pPr algn="r"/>
                      <a:r>
                        <a:rPr lang="en-GB" sz="1400"/>
                        <a:t>2024/25</a:t>
                      </a:r>
                    </a:p>
                  </a:txBody>
                  <a:tcPr/>
                </a:tc>
                <a:tc>
                  <a:txBody>
                    <a:bodyPr/>
                    <a:lstStyle/>
                    <a:p>
                      <a:pPr algn="r"/>
                      <a:r>
                        <a:rPr lang="en-GB" sz="1400"/>
                        <a:t>£206.8m</a:t>
                      </a:r>
                    </a:p>
                  </a:txBody>
                  <a:tcPr/>
                </a:tc>
                <a:tc>
                  <a:txBody>
                    <a:bodyPr/>
                    <a:lstStyle/>
                    <a:p>
                      <a:pPr algn="r"/>
                      <a:r>
                        <a:rPr lang="en-GB" sz="1400"/>
                        <a:t>£9.9m</a:t>
                      </a:r>
                    </a:p>
                  </a:txBody>
                  <a:tcPr/>
                </a:tc>
                <a:tc>
                  <a:txBody>
                    <a:bodyPr/>
                    <a:lstStyle/>
                    <a:p>
                      <a:pPr algn="r"/>
                      <a:r>
                        <a:rPr lang="en-GB" sz="1400"/>
                        <a:t>£72.0m</a:t>
                      </a:r>
                    </a:p>
                  </a:txBody>
                  <a:tcPr/>
                </a:tc>
                <a:extLst>
                  <a:ext uri="{0D108BD9-81ED-4DB2-BD59-A6C34878D82A}">
                    <a16:rowId xmlns:a16="http://schemas.microsoft.com/office/drawing/2014/main" val="3857594085"/>
                  </a:ext>
                </a:extLst>
              </a:tr>
            </a:tbl>
          </a:graphicData>
        </a:graphic>
      </p:graphicFrame>
      <p:sp>
        <p:nvSpPr>
          <p:cNvPr id="11" name="Content Placeholder 5">
            <a:extLst>
              <a:ext uri="{FF2B5EF4-FFF2-40B4-BE49-F238E27FC236}">
                <a16:creationId xmlns:a16="http://schemas.microsoft.com/office/drawing/2014/main" id="{5F555249-E6D6-4B10-859C-7C4CE9E75EA3}"/>
              </a:ext>
            </a:extLst>
          </p:cNvPr>
          <p:cNvSpPr txBox="1">
            <a:spLocks/>
          </p:cNvSpPr>
          <p:nvPr/>
        </p:nvSpPr>
        <p:spPr>
          <a:xfrm>
            <a:off x="257622" y="1770511"/>
            <a:ext cx="5321031" cy="46120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The High Needs Block DSG allocation has increased significantly over the previous four years however there continues to be a pressure each year due to further increases in demand and complexity of needs and there was a reduction to the level of uplift in the current allocation.</a:t>
            </a:r>
            <a:endParaRPr lang="en-GB" sz="1600"/>
          </a:p>
          <a:p>
            <a:r>
              <a:rPr lang="en-GB" sz="1600"/>
              <a:t>The provisional allocation of High Needs Block funding for Hampshire for 2024/25 is £206.8m which equates to £1,165 per mainstream pupil.</a:t>
            </a:r>
          </a:p>
          <a:p>
            <a:r>
              <a:rPr lang="en-GB" sz="1600"/>
              <a:t>The average level of funding per pupil in South East authorities is £1,358.</a:t>
            </a:r>
          </a:p>
          <a:p>
            <a:r>
              <a:rPr lang="en-GB" sz="1600"/>
              <a:t>If Hampshire was funded at the South East local authorities' average level, we would receive an additional £34 million, significantly reducing the forecast in-year pressure. </a:t>
            </a: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p:txBody>
      </p:sp>
      <p:graphicFrame>
        <p:nvGraphicFramePr>
          <p:cNvPr id="4" name="Table 6">
            <a:extLst>
              <a:ext uri="{FF2B5EF4-FFF2-40B4-BE49-F238E27FC236}">
                <a16:creationId xmlns:a16="http://schemas.microsoft.com/office/drawing/2014/main" id="{9C4EFAAF-3A9A-4606-BB4D-731BA0EA0276}"/>
              </a:ext>
            </a:extLst>
          </p:cNvPr>
          <p:cNvGraphicFramePr>
            <a:graphicFrameLocks noGrp="1"/>
          </p:cNvGraphicFramePr>
          <p:nvPr>
            <p:extLst>
              <p:ext uri="{D42A27DB-BD31-4B8C-83A1-F6EECF244321}">
                <p14:modId xmlns:p14="http://schemas.microsoft.com/office/powerpoint/2010/main" val="2403229552"/>
              </p:ext>
            </p:extLst>
          </p:nvPr>
        </p:nvGraphicFramePr>
        <p:xfrm>
          <a:off x="5723957" y="4339434"/>
          <a:ext cx="6048544" cy="1097280"/>
        </p:xfrm>
        <a:graphic>
          <a:graphicData uri="http://schemas.openxmlformats.org/drawingml/2006/table">
            <a:tbl>
              <a:tblPr firstRow="1" bandRow="1">
                <a:tableStyleId>{5C22544A-7EE6-4342-B048-85BDC9FD1C3A}</a:tableStyleId>
              </a:tblPr>
              <a:tblGrid>
                <a:gridCol w="416156">
                  <a:extLst>
                    <a:ext uri="{9D8B030D-6E8A-4147-A177-3AD203B41FA5}">
                      <a16:colId xmlns:a16="http://schemas.microsoft.com/office/drawing/2014/main" val="3022682162"/>
                    </a:ext>
                  </a:extLst>
                </a:gridCol>
                <a:gridCol w="5632388">
                  <a:extLst>
                    <a:ext uri="{9D8B030D-6E8A-4147-A177-3AD203B41FA5}">
                      <a16:colId xmlns:a16="http://schemas.microsoft.com/office/drawing/2014/main" val="2536163345"/>
                    </a:ext>
                  </a:extLst>
                </a:gridCol>
              </a:tblGrid>
              <a:tr h="368212">
                <a:tc>
                  <a:txBody>
                    <a:bodyPr/>
                    <a:lstStyle/>
                    <a:p>
                      <a:r>
                        <a:rPr lang="en-GB" sz="1200">
                          <a:solidFill>
                            <a:schemeClr val="tx1"/>
                          </a:solidFill>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a:solidFill>
                            <a:schemeClr val="tx1"/>
                          </a:solidFill>
                          <a:latin typeface="Arial" panose="020B0604020202020204" pitchFamily="34" charset="0"/>
                          <a:ea typeface="+mn-ea"/>
                          <a:cs typeface="Arial" panose="020B0604020202020204" pitchFamily="34" charset="0"/>
                        </a:rPr>
                        <a:t>Includes £2.5m for baselining of Teachers Pay and Pension Grants included in DSG allocations going forward.</a:t>
                      </a:r>
                    </a:p>
                  </a:txBody>
                  <a:tcPr>
                    <a:noFill/>
                  </a:tcPr>
                </a:tc>
                <a:extLst>
                  <a:ext uri="{0D108BD9-81ED-4DB2-BD59-A6C34878D82A}">
                    <a16:rowId xmlns:a16="http://schemas.microsoft.com/office/drawing/2014/main" val="3692616425"/>
                  </a:ext>
                </a:extLst>
              </a:tr>
              <a:tr h="368212">
                <a:tc>
                  <a:txBody>
                    <a:bodyPr/>
                    <a:lstStyle/>
                    <a:p>
                      <a:r>
                        <a:rPr lang="en-GB" sz="1200">
                          <a:solidFill>
                            <a:schemeClr val="tx1"/>
                          </a:solidFill>
                        </a:rPr>
                        <a:t>**</a:t>
                      </a:r>
                    </a:p>
                    <a:p>
                      <a:endParaRPr lang="en-GB" sz="1200">
                        <a:solidFill>
                          <a:schemeClr val="tx1"/>
                        </a:solidFill>
                      </a:endParaRPr>
                    </a:p>
                    <a:p>
                      <a:r>
                        <a:rPr lang="en-GB" sz="1200">
                          <a:solidFill>
                            <a:schemeClr val="tx1"/>
                          </a:solidFill>
                        </a:rPr>
                        <a:t>***</a:t>
                      </a:r>
                    </a:p>
                  </a:txBody>
                  <a:tcPr>
                    <a:noFill/>
                  </a:tcPr>
                </a:tc>
                <a:tc>
                  <a:txBody>
                    <a:bodyPr/>
                    <a:lstStyle/>
                    <a:p>
                      <a:r>
                        <a:rPr lang="en-GB" sz="1200" i="1">
                          <a:solidFill>
                            <a:schemeClr val="tx1"/>
                          </a:solidFill>
                        </a:rPr>
                        <a:t>Includes Supplementary Grant £2m </a:t>
                      </a:r>
                      <a:r>
                        <a:rPr lang="en-GB" sz="1200" b="0" i="1" kern="1200">
                          <a:solidFill>
                            <a:schemeClr val="tx1"/>
                          </a:solidFill>
                          <a:latin typeface="Arial" panose="020B0604020202020204" pitchFamily="34" charset="0"/>
                          <a:ea typeface="+mn-ea"/>
                          <a:cs typeface="Arial" panose="020B0604020202020204" pitchFamily="34" charset="0"/>
                        </a:rPr>
                        <a:t>included in DSG allocations going forward.</a:t>
                      </a:r>
                    </a:p>
                    <a:p>
                      <a:endParaRPr lang="en-GB" sz="1200" i="1">
                        <a:solidFill>
                          <a:schemeClr val="tx1"/>
                        </a:solidFill>
                      </a:endParaRPr>
                    </a:p>
                    <a:p>
                      <a:r>
                        <a:rPr lang="en-GB" sz="1200" i="1">
                          <a:solidFill>
                            <a:schemeClr val="tx1"/>
                          </a:solidFill>
                        </a:rPr>
                        <a:t>Includes additional funding £7.7m announced in December 2022</a:t>
                      </a:r>
                    </a:p>
                  </a:txBody>
                  <a:tcPr>
                    <a:noFill/>
                  </a:tcPr>
                </a:tc>
                <a:extLst>
                  <a:ext uri="{0D108BD9-81ED-4DB2-BD59-A6C34878D82A}">
                    <a16:rowId xmlns:a16="http://schemas.microsoft.com/office/drawing/2014/main" val="1614264981"/>
                  </a:ext>
                </a:extLst>
              </a:tr>
            </a:tbl>
          </a:graphicData>
        </a:graphic>
      </p:graphicFrame>
    </p:spTree>
    <p:extLst>
      <p:ext uri="{BB962C8B-B14F-4D97-AF65-F5344CB8AC3E}">
        <p14:creationId xmlns:p14="http://schemas.microsoft.com/office/powerpoint/2010/main" val="142814321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3BC4-1EE1-407B-B3A9-BA7E40B89B86}"/>
              </a:ext>
            </a:extLst>
          </p:cNvPr>
          <p:cNvSpPr>
            <a:spLocks noGrp="1"/>
          </p:cNvSpPr>
          <p:nvPr>
            <p:ph type="title"/>
          </p:nvPr>
        </p:nvSpPr>
        <p:spPr/>
        <p:txBody>
          <a:bodyPr/>
          <a:lstStyle/>
          <a:p>
            <a:r>
              <a:rPr lang="en-GB" b="1">
                <a:latin typeface="+mj-lt"/>
              </a:rPr>
              <a:t>DSG Medium Term Forecast</a:t>
            </a:r>
          </a:p>
        </p:txBody>
      </p:sp>
      <p:graphicFrame>
        <p:nvGraphicFramePr>
          <p:cNvPr id="19" name="Content Placeholder 18">
            <a:extLst>
              <a:ext uri="{FF2B5EF4-FFF2-40B4-BE49-F238E27FC236}">
                <a16:creationId xmlns:a16="http://schemas.microsoft.com/office/drawing/2014/main" id="{6965FF7B-E31E-046F-60EA-F69D260A5213}"/>
              </a:ext>
            </a:extLst>
          </p:cNvPr>
          <p:cNvGraphicFramePr>
            <a:graphicFrameLocks noGrp="1"/>
          </p:cNvGraphicFramePr>
          <p:nvPr>
            <p:ph idx="1"/>
            <p:extLst>
              <p:ext uri="{D42A27DB-BD31-4B8C-83A1-F6EECF244321}">
                <p14:modId xmlns:p14="http://schemas.microsoft.com/office/powerpoint/2010/main" val="2331366355"/>
              </p:ext>
            </p:extLst>
          </p:nvPr>
        </p:nvGraphicFramePr>
        <p:xfrm>
          <a:off x="712032" y="1828800"/>
          <a:ext cx="10641765" cy="3519200"/>
        </p:xfrm>
        <a:graphic>
          <a:graphicData uri="http://schemas.openxmlformats.org/drawingml/2006/table">
            <a:tbl>
              <a:tblPr/>
              <a:tblGrid>
                <a:gridCol w="2562223">
                  <a:extLst>
                    <a:ext uri="{9D8B030D-6E8A-4147-A177-3AD203B41FA5}">
                      <a16:colId xmlns:a16="http://schemas.microsoft.com/office/drawing/2014/main" val="3088452449"/>
                    </a:ext>
                  </a:extLst>
                </a:gridCol>
                <a:gridCol w="580771">
                  <a:extLst>
                    <a:ext uri="{9D8B030D-6E8A-4147-A177-3AD203B41FA5}">
                      <a16:colId xmlns:a16="http://schemas.microsoft.com/office/drawing/2014/main" val="1009316549"/>
                    </a:ext>
                  </a:extLst>
                </a:gridCol>
                <a:gridCol w="580771">
                  <a:extLst>
                    <a:ext uri="{9D8B030D-6E8A-4147-A177-3AD203B41FA5}">
                      <a16:colId xmlns:a16="http://schemas.microsoft.com/office/drawing/2014/main" val="2973832174"/>
                    </a:ext>
                  </a:extLst>
                </a:gridCol>
                <a:gridCol w="691800">
                  <a:extLst>
                    <a:ext uri="{9D8B030D-6E8A-4147-A177-3AD203B41FA5}">
                      <a16:colId xmlns:a16="http://schemas.microsoft.com/office/drawing/2014/main" val="1982705645"/>
                    </a:ext>
                  </a:extLst>
                </a:gridCol>
                <a:gridCol w="691800">
                  <a:extLst>
                    <a:ext uri="{9D8B030D-6E8A-4147-A177-3AD203B41FA5}">
                      <a16:colId xmlns:a16="http://schemas.microsoft.com/office/drawing/2014/main" val="3622410759"/>
                    </a:ext>
                  </a:extLst>
                </a:gridCol>
                <a:gridCol w="691800">
                  <a:extLst>
                    <a:ext uri="{9D8B030D-6E8A-4147-A177-3AD203B41FA5}">
                      <a16:colId xmlns:a16="http://schemas.microsoft.com/office/drawing/2014/main" val="86815012"/>
                    </a:ext>
                  </a:extLst>
                </a:gridCol>
                <a:gridCol w="691800">
                  <a:extLst>
                    <a:ext uri="{9D8B030D-6E8A-4147-A177-3AD203B41FA5}">
                      <a16:colId xmlns:a16="http://schemas.microsoft.com/office/drawing/2014/main" val="1273054967"/>
                    </a:ext>
                  </a:extLst>
                </a:gridCol>
                <a:gridCol w="691800">
                  <a:extLst>
                    <a:ext uri="{9D8B030D-6E8A-4147-A177-3AD203B41FA5}">
                      <a16:colId xmlns:a16="http://schemas.microsoft.com/office/drawing/2014/main" val="487278117"/>
                    </a:ext>
                  </a:extLst>
                </a:gridCol>
                <a:gridCol w="691800">
                  <a:extLst>
                    <a:ext uri="{9D8B030D-6E8A-4147-A177-3AD203B41FA5}">
                      <a16:colId xmlns:a16="http://schemas.microsoft.com/office/drawing/2014/main" val="3552217252"/>
                    </a:ext>
                  </a:extLst>
                </a:gridCol>
                <a:gridCol w="691800">
                  <a:extLst>
                    <a:ext uri="{9D8B030D-6E8A-4147-A177-3AD203B41FA5}">
                      <a16:colId xmlns:a16="http://schemas.microsoft.com/office/drawing/2014/main" val="2162344553"/>
                    </a:ext>
                  </a:extLst>
                </a:gridCol>
                <a:gridCol w="691800">
                  <a:extLst>
                    <a:ext uri="{9D8B030D-6E8A-4147-A177-3AD203B41FA5}">
                      <a16:colId xmlns:a16="http://schemas.microsoft.com/office/drawing/2014/main" val="4095143157"/>
                    </a:ext>
                  </a:extLst>
                </a:gridCol>
                <a:gridCol w="691800">
                  <a:extLst>
                    <a:ext uri="{9D8B030D-6E8A-4147-A177-3AD203B41FA5}">
                      <a16:colId xmlns:a16="http://schemas.microsoft.com/office/drawing/2014/main" val="3257080288"/>
                    </a:ext>
                  </a:extLst>
                </a:gridCol>
                <a:gridCol w="691800">
                  <a:extLst>
                    <a:ext uri="{9D8B030D-6E8A-4147-A177-3AD203B41FA5}">
                      <a16:colId xmlns:a16="http://schemas.microsoft.com/office/drawing/2014/main" val="755973693"/>
                    </a:ext>
                  </a:extLst>
                </a:gridCol>
              </a:tblGrid>
              <a:tr h="219950">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12">
                  <a:txBody>
                    <a:bodyPr/>
                    <a:lstStyle/>
                    <a:p>
                      <a:pPr algn="ctr" fontAlgn="b"/>
                      <a:r>
                        <a:rPr lang="en-GB" sz="1100" b="0" i="0" u="none" strike="noStrike">
                          <a:solidFill>
                            <a:srgbClr val="000000"/>
                          </a:solidFill>
                          <a:effectLst/>
                          <a:highlight>
                            <a:srgbClr val="BDD7EE"/>
                          </a:highlight>
                          <a:latin typeface="Arial" panose="020B0604020202020204" pitchFamily="34" charset="0"/>
                        </a:rPr>
                        <a:t>Mitigated Forecast by Financial Year (including the impact of savings / cost avoidance)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0225667"/>
                  </a:ext>
                </a:extLst>
              </a:tr>
              <a:tr h="219950">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2018/19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2019/20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2023/24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2026/27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1100" b="0" i="0" u="none" strike="noStrike">
                          <a:solidFill>
                            <a:srgbClr val="000000"/>
                          </a:solidFill>
                          <a:effectLst/>
                          <a:highlight>
                            <a:srgbClr val="BDD7EE"/>
                          </a:highlight>
                          <a:latin typeface="Arial" panose="020B0604020202020204" pitchFamily="34" charset="0"/>
                        </a:rPr>
                        <a:t>2029/30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95631923"/>
                  </a:ext>
                </a:extLst>
              </a:tr>
              <a:tr h="219950">
                <a:tc>
                  <a:txBody>
                    <a:bodyPr/>
                    <a:lstStyle/>
                    <a:p>
                      <a:pPr algn="l" fontAlgn="b"/>
                      <a:r>
                        <a:rPr lang="en-GB" sz="1100" b="0" i="0" u="none" strike="noStrike">
                          <a:solidFill>
                            <a:srgbClr val="000000"/>
                          </a:solidFill>
                          <a:effectLst/>
                          <a:latin typeface="Arial" panose="020B0604020202020204" pitchFamily="34" charset="0"/>
                        </a:rPr>
                        <a:t> Total expenditure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937.8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967.8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1,029.8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1,131.5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1,187.3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1,277.2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1,430.0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1,453.3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1,480.0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1,504.9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1,532.3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1,560.7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2880885"/>
                  </a:ext>
                </a:extLst>
              </a:tr>
              <a:tr h="219950">
                <a:tc>
                  <a:txBody>
                    <a:bodyPr/>
                    <a:lstStyle/>
                    <a:p>
                      <a:pPr algn="l" fontAlgn="b"/>
                      <a:r>
                        <a:rPr lang="en-GB" sz="1100" b="0" i="0" u="none" strike="noStrike">
                          <a:solidFill>
                            <a:srgbClr val="000000"/>
                          </a:solidFill>
                          <a:effectLst/>
                          <a:latin typeface="Arial" panose="020B0604020202020204" pitchFamily="34" charset="0"/>
                        </a:rPr>
                        <a:t> Total income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928.5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958.8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1,017.1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1,106.9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1,161.1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1,239.5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1,358.0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1,362.5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1,367.8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1,373.2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1,378.9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1,384.7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3894570"/>
                  </a:ext>
                </a:extLst>
              </a:tr>
              <a:tr h="219950">
                <a:tc>
                  <a:txBody>
                    <a:bodyPr/>
                    <a:lstStyle/>
                    <a:p>
                      <a:pPr algn="l" fontAlgn="b"/>
                      <a:r>
                        <a:rPr lang="en-GB" sz="1100" b="0" i="0" u="none" strike="noStrike">
                          <a:solidFill>
                            <a:srgbClr val="000000"/>
                          </a:solidFill>
                          <a:effectLst/>
                          <a:highlight>
                            <a:srgbClr val="BDD7EE"/>
                          </a:highlight>
                          <a:latin typeface="Arial" panose="020B0604020202020204" pitchFamily="34" charset="0"/>
                        </a:rPr>
                        <a:t> Net in-year position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37.8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72.0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90.8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112.2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153.4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175.9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786550474"/>
                  </a:ext>
                </a:extLst>
              </a:tr>
              <a:tr h="219950">
                <a:tc gridSpan="13">
                  <a:txBody>
                    <a:bodyPr/>
                    <a:lstStyle/>
                    <a:p>
                      <a:pPr algn="l" fontAlgn="b"/>
                      <a:r>
                        <a:rPr lang="en-GB" sz="1100" b="0" i="0" u="none" strike="noStrike">
                          <a:solidFill>
                            <a:srgbClr val="000000"/>
                          </a:solidFill>
                          <a:effectLst/>
                          <a:highlight>
                            <a:srgbClr val="D9D9D9"/>
                          </a:highlight>
                          <a:latin typeface="Arial" panose="020B0604020202020204" pitchFamily="34" charset="0"/>
                        </a:rPr>
                        <a:t> Of which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6244225"/>
                  </a:ext>
                </a:extLst>
              </a:tr>
              <a:tr h="219950">
                <a:tc>
                  <a:txBody>
                    <a:bodyPr/>
                    <a:lstStyle/>
                    <a:p>
                      <a:pPr algn="l" fontAlgn="b"/>
                      <a:r>
                        <a:rPr lang="en-GB" sz="1100" b="0" i="0" u="none" strike="noStrike">
                          <a:solidFill>
                            <a:srgbClr val="000000"/>
                          </a:solidFill>
                          <a:effectLst/>
                          <a:latin typeface="Arial" panose="020B0604020202020204" pitchFamily="34" charset="0"/>
                        </a:rPr>
                        <a:t> High Needs Block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27.7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30.4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41.4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72.1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90.8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112.2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153.4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175.9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196229"/>
                  </a:ext>
                </a:extLst>
              </a:tr>
              <a:tr h="219950">
                <a:tc>
                  <a:txBody>
                    <a:bodyPr/>
                    <a:lstStyle/>
                    <a:p>
                      <a:pPr algn="l" fontAlgn="b"/>
                      <a:r>
                        <a:rPr lang="en-GB" sz="1100" b="0" i="0" u="none" strike="noStrike">
                          <a:solidFill>
                            <a:srgbClr val="000000"/>
                          </a:solidFill>
                          <a:effectLst/>
                          <a:latin typeface="Arial" panose="020B0604020202020204" pitchFamily="34" charset="0"/>
                        </a:rPr>
                        <a:t> Other blocks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100" b="0" i="0" u="none" strike="noStrike">
                          <a:solidFill>
                            <a:srgbClr val="000000"/>
                          </a:solidFill>
                          <a:effectLst/>
                          <a:latin typeface="Arial" panose="020B0604020202020204" pitchFamily="34" charset="0"/>
                        </a:rPr>
                        <a:t>            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228712"/>
                  </a:ext>
                </a:extLst>
              </a:tr>
              <a:tr h="219950">
                <a:tc>
                  <a:txBody>
                    <a:bodyPr/>
                    <a:lstStyle/>
                    <a:p>
                      <a:pPr algn="l" fontAlgn="b"/>
                      <a:r>
                        <a:rPr lang="en-GB" sz="1100" b="0" i="0" u="none" strike="noStrike">
                          <a:solidFill>
                            <a:srgbClr val="000000"/>
                          </a:solidFill>
                          <a:effectLst/>
                          <a:highlight>
                            <a:srgbClr val="BDD7EE"/>
                          </a:highlight>
                          <a:latin typeface="Arial" panose="020B0604020202020204" pitchFamily="34" charset="0"/>
                        </a:rPr>
                        <a:t> Cumulative DSG Deficit Reserve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35.4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86.1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123.9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195.9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286.7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398.9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530.6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684.0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860.0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10732954"/>
                  </a:ext>
                </a:extLst>
              </a:tr>
              <a:tr h="219950">
                <a:tc>
                  <a:txBody>
                    <a:bodyPr/>
                    <a:lstStyle/>
                    <a:p>
                      <a:pPr algn="l" fontAlgn="b"/>
                      <a:r>
                        <a:rPr lang="en-GB" sz="1100" b="0" i="0" u="none" strike="noStrike">
                          <a:solidFill>
                            <a:srgbClr val="000000"/>
                          </a:solidFill>
                          <a:effectLst/>
                          <a:latin typeface="Arial" panose="020B0604020202020204" pitchFamily="34" charset="0"/>
                        </a:rPr>
                        <a:t> Deficit as % of funding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055500"/>
                  </a:ext>
                </a:extLst>
              </a:tr>
              <a:tr h="219950">
                <a:tc gridSpan="13">
                  <a:txBody>
                    <a:bodyPr/>
                    <a:lstStyle/>
                    <a:p>
                      <a:pPr algn="l" fontAlgn="b"/>
                      <a:r>
                        <a:rPr lang="en-GB" sz="1100" b="0" i="0" u="none" strike="noStrike">
                          <a:solidFill>
                            <a:srgbClr val="000000"/>
                          </a:solidFill>
                          <a:effectLst/>
                          <a:highlight>
                            <a:srgbClr val="D9D9D9"/>
                          </a:highlight>
                          <a:latin typeface="Arial" panose="020B0604020202020204" pitchFamily="34" charset="0"/>
                        </a:rPr>
                        <a:t> Excluding the impact of savings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98160268"/>
                  </a:ext>
                </a:extLst>
              </a:tr>
              <a:tr h="219950">
                <a:tc>
                  <a:txBody>
                    <a:bodyPr/>
                    <a:lstStyle/>
                    <a:p>
                      <a:pPr algn="l" fontAlgn="b"/>
                      <a:r>
                        <a:rPr lang="en-GB" sz="1100" b="0" i="0" u="none" strike="noStrike">
                          <a:solidFill>
                            <a:srgbClr val="000000"/>
                          </a:solidFill>
                          <a:effectLst/>
                          <a:highlight>
                            <a:srgbClr val="BDD7EE"/>
                          </a:highlight>
                          <a:latin typeface="Arial" panose="020B0604020202020204" pitchFamily="34" charset="0"/>
                        </a:rPr>
                        <a:t> Net in-year position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41.7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64.3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102.3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156.0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182.9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211.3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239.4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38677650"/>
                  </a:ext>
                </a:extLst>
              </a:tr>
              <a:tr h="219950">
                <a:tc>
                  <a:txBody>
                    <a:bodyPr/>
                    <a:lstStyle/>
                    <a:p>
                      <a:pPr algn="l" fontAlgn="b"/>
                      <a:r>
                        <a:rPr lang="en-GB" sz="1100" b="0" i="0" u="none" strike="noStrike">
                          <a:solidFill>
                            <a:srgbClr val="000000"/>
                          </a:solidFill>
                          <a:effectLst/>
                          <a:highlight>
                            <a:srgbClr val="BDD7EE"/>
                          </a:highlight>
                          <a:latin typeface="Arial" panose="020B0604020202020204" pitchFamily="34" charset="0"/>
                        </a:rPr>
                        <a:t> Cumulative DSG Deficit Reserve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52.4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94.1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142.8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207.1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309.4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436.4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592.4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775.3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986.6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GB" sz="1100" b="0" i="0" u="none" strike="noStrike">
                          <a:solidFill>
                            <a:srgbClr val="000000"/>
                          </a:solidFill>
                          <a:effectLst/>
                          <a:highlight>
                            <a:srgbClr val="BDD7EE"/>
                          </a:highlight>
                          <a:latin typeface="Arial" panose="020B0604020202020204" pitchFamily="34" charset="0"/>
                        </a:rPr>
                        <a:t>    1,226.0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73491645"/>
                  </a:ext>
                </a:extLst>
              </a:tr>
              <a:tr h="219950">
                <a:tc>
                  <a:txBody>
                    <a:bodyPr/>
                    <a:lstStyle/>
                    <a:p>
                      <a:pPr algn="l" fontAlgn="b"/>
                      <a:r>
                        <a:rPr lang="en-GB" sz="1100" b="0" i="0" u="none" strike="noStrike">
                          <a:solidFill>
                            <a:srgbClr val="000000"/>
                          </a:solidFill>
                          <a:effectLst/>
                          <a:latin typeface="Arial" panose="020B0604020202020204" pitchFamily="34" charset="0"/>
                        </a:rPr>
                        <a:t> Deficit as % of funding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22.8%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71.6%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100" b="0" i="0" u="none" strike="noStrike">
                          <a:solidFill>
                            <a:srgbClr val="000000"/>
                          </a:solidFill>
                          <a:effectLst/>
                          <a:latin typeface="Arial" panose="020B0604020202020204" pitchFamily="34" charset="0"/>
                        </a:rPr>
                        <a:t>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421190"/>
                  </a:ext>
                </a:extLst>
              </a:tr>
              <a:tr h="219950">
                <a:tc>
                  <a:txBody>
                    <a:bodyPr/>
                    <a:lstStyle/>
                    <a:p>
                      <a:pPr algn="l" fontAlgn="b"/>
                      <a:r>
                        <a:rPr lang="en-GB" sz="1100" b="0" i="0" u="none" strike="noStrike">
                          <a:solidFill>
                            <a:srgbClr val="000000"/>
                          </a:solidFill>
                          <a:effectLst/>
                          <a:highlight>
                            <a:srgbClr val="FFF2CC"/>
                          </a:highlight>
                          <a:latin typeface="Arial" panose="020B0604020202020204" pitchFamily="34" charset="0"/>
                        </a:rPr>
                        <a:t> Savings / cost avoidance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10.7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17.1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22.6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30.3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36.2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43.8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51.2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57.9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n-GB" sz="1100" b="0" i="0" u="none" strike="noStrike">
                          <a:solidFill>
                            <a:srgbClr val="000000"/>
                          </a:solidFill>
                          <a:effectLst/>
                          <a:highlight>
                            <a:srgbClr val="FFF2CC"/>
                          </a:highlight>
                          <a:latin typeface="Arial" panose="020B0604020202020204" pitchFamily="34" charset="0"/>
                        </a:rPr>
                        <a:t>         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41056202"/>
                  </a:ext>
                </a:extLst>
              </a:tr>
              <a:tr h="219950">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57971547"/>
                  </a:ext>
                </a:extLst>
              </a:tr>
            </a:tbl>
          </a:graphicData>
        </a:graphic>
      </p:graphicFrame>
      <p:sp>
        <p:nvSpPr>
          <p:cNvPr id="8" name="TextBox 7">
            <a:extLst>
              <a:ext uri="{FF2B5EF4-FFF2-40B4-BE49-F238E27FC236}">
                <a16:creationId xmlns:a16="http://schemas.microsoft.com/office/drawing/2014/main" id="{AE0B9FB1-35DB-946E-3830-06D778918932}"/>
              </a:ext>
            </a:extLst>
          </p:cNvPr>
          <p:cNvSpPr txBox="1"/>
          <p:nvPr/>
        </p:nvSpPr>
        <p:spPr>
          <a:xfrm>
            <a:off x="712031" y="5560106"/>
            <a:ext cx="5301673" cy="369332"/>
          </a:xfrm>
          <a:prstGeom prst="rect">
            <a:avLst/>
          </a:prstGeom>
          <a:noFill/>
        </p:spPr>
        <p:txBody>
          <a:bodyPr wrap="square" rtlCol="0">
            <a:spAutoFit/>
          </a:bodyPr>
          <a:lstStyle/>
          <a:p>
            <a:r>
              <a:rPr lang="en-GB" b="1"/>
              <a:t>Note</a:t>
            </a:r>
            <a:r>
              <a:rPr lang="en-GB"/>
              <a:t> values above represent £m</a:t>
            </a:r>
          </a:p>
        </p:txBody>
      </p:sp>
    </p:spTree>
    <p:extLst>
      <p:ext uri="{BB962C8B-B14F-4D97-AF65-F5344CB8AC3E}">
        <p14:creationId xmlns:p14="http://schemas.microsoft.com/office/powerpoint/2010/main" val="314257966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8081-A6EC-4CAB-91F0-DE3CAE666C14}"/>
              </a:ext>
            </a:extLst>
          </p:cNvPr>
          <p:cNvSpPr>
            <a:spLocks noGrp="1"/>
          </p:cNvSpPr>
          <p:nvPr>
            <p:ph type="title"/>
          </p:nvPr>
        </p:nvSpPr>
        <p:spPr>
          <a:xfrm>
            <a:off x="704844" y="0"/>
            <a:ext cx="10515600" cy="1325563"/>
          </a:xfrm>
        </p:spPr>
        <p:txBody>
          <a:bodyPr/>
          <a:lstStyle/>
          <a:p>
            <a:r>
              <a:rPr lang="en-GB" b="1">
                <a:latin typeface="Arial" panose="020B0604020202020204" pitchFamily="34" charset="0"/>
                <a:cs typeface="Arial" panose="020B0604020202020204" pitchFamily="34" charset="0"/>
              </a:rPr>
              <a:t>High Needs Workstreams</a:t>
            </a:r>
          </a:p>
        </p:txBody>
      </p:sp>
      <p:graphicFrame>
        <p:nvGraphicFramePr>
          <p:cNvPr id="4" name="Table 3">
            <a:extLst>
              <a:ext uri="{FF2B5EF4-FFF2-40B4-BE49-F238E27FC236}">
                <a16:creationId xmlns:a16="http://schemas.microsoft.com/office/drawing/2014/main" id="{29AFA1E1-2DEC-AA82-6707-80EC3BEB5770}"/>
              </a:ext>
            </a:extLst>
          </p:cNvPr>
          <p:cNvGraphicFramePr>
            <a:graphicFrameLocks noGrp="1"/>
          </p:cNvGraphicFramePr>
          <p:nvPr>
            <p:extLst>
              <p:ext uri="{D42A27DB-BD31-4B8C-83A1-F6EECF244321}">
                <p14:modId xmlns:p14="http://schemas.microsoft.com/office/powerpoint/2010/main" val="490535315"/>
              </p:ext>
            </p:extLst>
          </p:nvPr>
        </p:nvGraphicFramePr>
        <p:xfrm>
          <a:off x="507199" y="1147444"/>
          <a:ext cx="10910891" cy="5143343"/>
        </p:xfrm>
        <a:graphic>
          <a:graphicData uri="http://schemas.openxmlformats.org/drawingml/2006/table">
            <a:tbl>
              <a:tblPr/>
              <a:tblGrid>
                <a:gridCol w="2115123">
                  <a:extLst>
                    <a:ext uri="{9D8B030D-6E8A-4147-A177-3AD203B41FA5}">
                      <a16:colId xmlns:a16="http://schemas.microsoft.com/office/drawing/2014/main" val="2590294547"/>
                    </a:ext>
                  </a:extLst>
                </a:gridCol>
                <a:gridCol w="1883360">
                  <a:extLst>
                    <a:ext uri="{9D8B030D-6E8A-4147-A177-3AD203B41FA5}">
                      <a16:colId xmlns:a16="http://schemas.microsoft.com/office/drawing/2014/main" val="2969632133"/>
                    </a:ext>
                  </a:extLst>
                </a:gridCol>
                <a:gridCol w="576034">
                  <a:extLst>
                    <a:ext uri="{9D8B030D-6E8A-4147-A177-3AD203B41FA5}">
                      <a16:colId xmlns:a16="http://schemas.microsoft.com/office/drawing/2014/main" val="2532512435"/>
                    </a:ext>
                  </a:extLst>
                </a:gridCol>
                <a:gridCol w="576034">
                  <a:extLst>
                    <a:ext uri="{9D8B030D-6E8A-4147-A177-3AD203B41FA5}">
                      <a16:colId xmlns:a16="http://schemas.microsoft.com/office/drawing/2014/main" val="97697079"/>
                    </a:ext>
                  </a:extLst>
                </a:gridCol>
                <a:gridCol w="576034">
                  <a:extLst>
                    <a:ext uri="{9D8B030D-6E8A-4147-A177-3AD203B41FA5}">
                      <a16:colId xmlns:a16="http://schemas.microsoft.com/office/drawing/2014/main" val="908532565"/>
                    </a:ext>
                  </a:extLst>
                </a:gridCol>
                <a:gridCol w="576034">
                  <a:extLst>
                    <a:ext uri="{9D8B030D-6E8A-4147-A177-3AD203B41FA5}">
                      <a16:colId xmlns:a16="http://schemas.microsoft.com/office/drawing/2014/main" val="3339259095"/>
                    </a:ext>
                  </a:extLst>
                </a:gridCol>
                <a:gridCol w="576034">
                  <a:extLst>
                    <a:ext uri="{9D8B030D-6E8A-4147-A177-3AD203B41FA5}">
                      <a16:colId xmlns:a16="http://schemas.microsoft.com/office/drawing/2014/main" val="2611545807"/>
                    </a:ext>
                  </a:extLst>
                </a:gridCol>
                <a:gridCol w="576034">
                  <a:extLst>
                    <a:ext uri="{9D8B030D-6E8A-4147-A177-3AD203B41FA5}">
                      <a16:colId xmlns:a16="http://schemas.microsoft.com/office/drawing/2014/main" val="1790531418"/>
                    </a:ext>
                  </a:extLst>
                </a:gridCol>
                <a:gridCol w="576034">
                  <a:extLst>
                    <a:ext uri="{9D8B030D-6E8A-4147-A177-3AD203B41FA5}">
                      <a16:colId xmlns:a16="http://schemas.microsoft.com/office/drawing/2014/main" val="3247113013"/>
                    </a:ext>
                  </a:extLst>
                </a:gridCol>
                <a:gridCol w="576034">
                  <a:extLst>
                    <a:ext uri="{9D8B030D-6E8A-4147-A177-3AD203B41FA5}">
                      <a16:colId xmlns:a16="http://schemas.microsoft.com/office/drawing/2014/main" val="732826105"/>
                    </a:ext>
                  </a:extLst>
                </a:gridCol>
                <a:gridCol w="576034">
                  <a:extLst>
                    <a:ext uri="{9D8B030D-6E8A-4147-A177-3AD203B41FA5}">
                      <a16:colId xmlns:a16="http://schemas.microsoft.com/office/drawing/2014/main" val="4100850962"/>
                    </a:ext>
                  </a:extLst>
                </a:gridCol>
                <a:gridCol w="576034">
                  <a:extLst>
                    <a:ext uri="{9D8B030D-6E8A-4147-A177-3AD203B41FA5}">
                      <a16:colId xmlns:a16="http://schemas.microsoft.com/office/drawing/2014/main" val="3098367110"/>
                    </a:ext>
                  </a:extLst>
                </a:gridCol>
                <a:gridCol w="576034">
                  <a:extLst>
                    <a:ext uri="{9D8B030D-6E8A-4147-A177-3AD203B41FA5}">
                      <a16:colId xmlns:a16="http://schemas.microsoft.com/office/drawing/2014/main" val="2147286900"/>
                    </a:ext>
                  </a:extLst>
                </a:gridCol>
                <a:gridCol w="576034">
                  <a:extLst>
                    <a:ext uri="{9D8B030D-6E8A-4147-A177-3AD203B41FA5}">
                      <a16:colId xmlns:a16="http://schemas.microsoft.com/office/drawing/2014/main" val="2583978980"/>
                    </a:ext>
                  </a:extLst>
                </a:gridCol>
              </a:tblGrid>
              <a:tr h="152348">
                <a:tc>
                  <a:txBody>
                    <a:bodyPr/>
                    <a:lstStyle/>
                    <a:p>
                      <a:pPr algn="l" fontAlgn="b"/>
                      <a:r>
                        <a:rPr lang="en-GB" sz="1050" b="0" i="0" u="none" strike="noStrike">
                          <a:solidFill>
                            <a:srgbClr val="000000"/>
                          </a:solidFill>
                          <a:effectLst/>
                          <a:highlight>
                            <a:srgbClr val="FFFFFF"/>
                          </a:highlight>
                          <a:latin typeface="Arial" panose="020B0604020202020204" pitchFamily="34" charset="0"/>
                        </a:rPr>
                        <a:t> </a:t>
                      </a:r>
                    </a:p>
                  </a:txBody>
                  <a:tcPr marL="97608" marR="0" marT="0" marB="0" anchor="b">
                    <a:lnL>
                      <a:noFill/>
                    </a:lnL>
                    <a:lnR>
                      <a:noFill/>
                    </a:lnR>
                    <a:lnT>
                      <a:noFill/>
                    </a:lnT>
                    <a:lnB w="12700" cap="flat" cmpd="sng" algn="ctr">
                      <a:solidFill>
                        <a:srgbClr val="AEAEAE"/>
                      </a:solidFill>
                      <a:prstDash val="solid"/>
                      <a:round/>
                      <a:headEnd type="none" w="med" len="med"/>
                      <a:tailEnd type="none" w="med" len="med"/>
                    </a:lnB>
                    <a:solidFill>
                      <a:srgbClr val="FFFFFF"/>
                    </a:solidFill>
                  </a:tcPr>
                </a:tc>
                <a:tc>
                  <a:txBody>
                    <a:bodyPr/>
                    <a:lstStyle/>
                    <a:p>
                      <a:pPr algn="l" fontAlgn="b"/>
                      <a:r>
                        <a:rPr lang="en-GB" sz="1050" b="0" i="0" u="none" strike="noStrike">
                          <a:solidFill>
                            <a:srgbClr val="000000"/>
                          </a:solidFill>
                          <a:effectLst/>
                          <a:highlight>
                            <a:srgbClr val="FFFFFF"/>
                          </a:highlight>
                          <a:latin typeface="Arial" panose="020B0604020202020204" pitchFamily="34" charset="0"/>
                        </a:rPr>
                        <a:t> </a:t>
                      </a:r>
                    </a:p>
                  </a:txBody>
                  <a:tcPr marL="97608" marR="0" marT="0" marB="0" anchor="b">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solidFill>
                      <a:srgbClr val="FFFFFF"/>
                    </a:solidFill>
                  </a:tcPr>
                </a:tc>
                <a:tc gridSpan="12">
                  <a:txBody>
                    <a:bodyPr/>
                    <a:lstStyle/>
                    <a:p>
                      <a:pPr algn="ctr" fontAlgn="ctr"/>
                      <a:r>
                        <a:rPr lang="en-GB" sz="1050" b="0" i="0" u="none" strike="noStrike">
                          <a:solidFill>
                            <a:srgbClr val="000000"/>
                          </a:solidFill>
                          <a:effectLst/>
                          <a:highlight>
                            <a:srgbClr val="D5E3F2"/>
                          </a:highlight>
                          <a:latin typeface="Arial" panose="020B0604020202020204" pitchFamily="34" charset="0"/>
                        </a:rPr>
                        <a:t>Breakdown of savings / cost avoidance</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4225291"/>
                  </a:ext>
                </a:extLst>
              </a:tr>
              <a:tr h="457043">
                <a:tc>
                  <a:txBody>
                    <a:bodyPr/>
                    <a:lstStyle/>
                    <a:p>
                      <a:pPr algn="l" fontAlgn="ctr"/>
                      <a:r>
                        <a:rPr lang="en-GB" sz="1050" b="0" i="0" u="none" strike="noStrike">
                          <a:solidFill>
                            <a:srgbClr val="000000"/>
                          </a:solidFill>
                          <a:effectLst/>
                          <a:highlight>
                            <a:srgbClr val="D5E3F2"/>
                          </a:highlight>
                          <a:latin typeface="Arial" panose="020B0604020202020204" pitchFamily="34" charset="0"/>
                        </a:rPr>
                        <a:t>Programme</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50" b="0" i="0" u="none" strike="noStrike">
                          <a:solidFill>
                            <a:srgbClr val="000000"/>
                          </a:solidFill>
                          <a:effectLst/>
                          <a:highlight>
                            <a:srgbClr val="D5E3F2"/>
                          </a:highlight>
                          <a:latin typeface="Arial" panose="020B0604020202020204" pitchFamily="34" charset="0"/>
                        </a:rPr>
                        <a:t>Workstream</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2018/19</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2019/20</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2020/21</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2021/22</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2022/23</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2023/24</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2024/25</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2025/26</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2026/27</a:t>
                      </a:r>
                      <a:br>
                        <a:rPr lang="en-GB" sz="1000" b="0" i="0" u="none" strike="noStrike">
                          <a:solidFill>
                            <a:srgbClr val="000000"/>
                          </a:solidFill>
                          <a:effectLst/>
                          <a:highlight>
                            <a:srgbClr val="D5E3F2"/>
                          </a:highlight>
                          <a:latin typeface="Arial" panose="020B0604020202020204" pitchFamily="34" charset="0"/>
                        </a:rPr>
                      </a:br>
                      <a:r>
                        <a:rPr lang="en-GB" sz="1000" b="0" i="0" u="none" strike="noStrike">
                          <a:solidFill>
                            <a:srgbClr val="000000"/>
                          </a:solidFill>
                          <a:effectLst/>
                          <a:highlight>
                            <a:srgbClr val="D5E3F2"/>
                          </a:highlight>
                          <a:latin typeface="Arial" panose="020B0604020202020204" pitchFamily="34" charset="0"/>
                        </a:rPr>
                        <a:t>£000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2027/28 £000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2028/29 £000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highlight>
                            <a:srgbClr val="D5E3F2"/>
                          </a:highlight>
                          <a:latin typeface="Arial" panose="020B0604020202020204" pitchFamily="34" charset="0"/>
                        </a:rPr>
                        <a:t>2029/30 £000</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extLst>
                  <a:ext uri="{0D108BD9-81ED-4DB2-BD59-A6C34878D82A}">
                    <a16:rowId xmlns:a16="http://schemas.microsoft.com/office/drawing/2014/main" val="991288903"/>
                  </a:ext>
                </a:extLst>
              </a:tr>
              <a:tr h="239403">
                <a:tc rowSpan="7">
                  <a:txBody>
                    <a:bodyPr/>
                    <a:lstStyle/>
                    <a:p>
                      <a:pPr algn="l" fontAlgn="t"/>
                      <a:r>
                        <a:rPr lang="en-GB" sz="1050" b="0" i="0" u="none" strike="noStrike">
                          <a:solidFill>
                            <a:srgbClr val="000000"/>
                          </a:solidFill>
                          <a:effectLst/>
                          <a:highlight>
                            <a:srgbClr val="D5E3F2"/>
                          </a:highlight>
                          <a:latin typeface="Arial" panose="020B0604020202020204" pitchFamily="34" charset="0"/>
                        </a:rPr>
                        <a:t>Right Support, Right Time</a:t>
                      </a:r>
                    </a:p>
                  </a:txBody>
                  <a:tcPr marL="97608"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In-house SALT therapies</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-130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-170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005404598"/>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No to assess (PCP) pilot</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41280563"/>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Transition to School pilot</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-47</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91751673"/>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Access to Therapy Pilot</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-71</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-21</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485591946"/>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SENCO helpline</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935140543"/>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SEN Support Toolkit</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193956274"/>
                  </a:ext>
                </a:extLst>
              </a:tr>
              <a:tr h="304695">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Person Centred Planning Training</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-21</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672252490"/>
                  </a:ext>
                </a:extLst>
              </a:tr>
              <a:tr h="239403">
                <a:tc rowSpan="7">
                  <a:txBody>
                    <a:bodyPr/>
                    <a:lstStyle/>
                    <a:p>
                      <a:pPr algn="l" fontAlgn="t"/>
                      <a:r>
                        <a:rPr lang="en-GB" sz="1050" b="0" i="0" u="none" strike="noStrike">
                          <a:solidFill>
                            <a:srgbClr val="000000"/>
                          </a:solidFill>
                          <a:effectLst/>
                          <a:highlight>
                            <a:srgbClr val="D5E3F2"/>
                          </a:highlight>
                          <a:latin typeface="Arial" panose="020B0604020202020204" pitchFamily="34" charset="0"/>
                        </a:rPr>
                        <a:t>Improve Outcomes, Control Costs</a:t>
                      </a:r>
                    </a:p>
                  </a:txBody>
                  <a:tcPr marL="97608"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Preparing for adulthood</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-276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-895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-1,143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-2,356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-4,404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-6,739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-9,397</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-11,902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-13,974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11313479"/>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Sufficiency Place Planning</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-2,480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-5,962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-10,881</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-15,184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-18,747</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-22,256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-24,304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-26,894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-30,903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-34,614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-37,924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299436503"/>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INMSS bring-backs</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-669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-1,479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-1,840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-2,546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-2,839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-2,894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37082049"/>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Commissioning</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-718</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-1,113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-1,486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-1,752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-1,673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-1,249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-972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-972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-972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-972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-972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911608784"/>
                  </a:ext>
                </a:extLst>
              </a:tr>
              <a:tr h="304695">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High needs top-up funding review</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-1,203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-1,133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-1,175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-1,175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435075205"/>
                  </a:ext>
                </a:extLst>
              </a:tr>
              <a:tr h="239403">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Responsive Intervention Pilot</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-1,534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-2,734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-3,885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-3,885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-3,885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-3,885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686741770"/>
                  </a:ext>
                </a:extLst>
              </a:tr>
              <a:tr h="304695">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Supporting complex SEND in Mainstream</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-506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-1,354</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-2,913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-3,826</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-4,369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-4,541</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962856608"/>
                  </a:ext>
                </a:extLst>
              </a:tr>
              <a:tr h="304695">
                <a:tc rowSpan="2">
                  <a:txBody>
                    <a:bodyPr/>
                    <a:lstStyle/>
                    <a:p>
                      <a:pPr algn="l" fontAlgn="t"/>
                      <a:r>
                        <a:rPr lang="en-GB" sz="1050" b="0" i="0" u="none" strike="noStrike">
                          <a:solidFill>
                            <a:srgbClr val="000000"/>
                          </a:solidFill>
                          <a:effectLst/>
                          <a:highlight>
                            <a:srgbClr val="D5E3F2"/>
                          </a:highlight>
                          <a:latin typeface="Arial" panose="020B0604020202020204" pitchFamily="34" charset="0"/>
                        </a:rPr>
                        <a:t>Pre TSEND Embeded Workstreams</a:t>
                      </a:r>
                    </a:p>
                  </a:txBody>
                  <a:tcPr marL="97608"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Review of the Primary Behaviour Service</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 </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492004886"/>
                  </a:ext>
                </a:extLst>
              </a:tr>
              <a:tr h="304695">
                <a:tc vMerge="1">
                  <a:txBody>
                    <a:bodyPr/>
                    <a:lstStyle/>
                    <a:p>
                      <a:endParaRPr lang="en-GB"/>
                    </a:p>
                  </a:txBody>
                  <a:tcPr/>
                </a:tc>
                <a:tc>
                  <a:txBody>
                    <a:bodyPr/>
                    <a:lstStyle/>
                    <a:p>
                      <a:pPr algn="l" fontAlgn="ctr"/>
                      <a:r>
                        <a:rPr lang="en-GB" sz="1050" b="0" i="0" u="none" strike="noStrike">
                          <a:solidFill>
                            <a:srgbClr val="000000"/>
                          </a:solidFill>
                          <a:effectLst/>
                          <a:highlight>
                            <a:srgbClr val="E8F0F8"/>
                          </a:highlight>
                          <a:latin typeface="Arial" panose="020B0604020202020204" pitchFamily="34" charset="0"/>
                        </a:rPr>
                        <a:t>Review of the Specialist Teacher Advisory Service</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-113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-403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-552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-552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-609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20916555"/>
                  </a:ext>
                </a:extLst>
              </a:tr>
              <a:tr h="239403">
                <a:tc gridSpan="2">
                  <a:txBody>
                    <a:bodyPr/>
                    <a:lstStyle/>
                    <a:p>
                      <a:pPr algn="l" fontAlgn="ctr"/>
                      <a:r>
                        <a:rPr lang="en-GB" sz="1050" b="0" i="0" u="none" strike="noStrike">
                          <a:solidFill>
                            <a:srgbClr val="000000"/>
                          </a:solidFill>
                          <a:effectLst/>
                          <a:highlight>
                            <a:srgbClr val="D5E3F2"/>
                          </a:highlight>
                          <a:latin typeface="Arial" panose="020B0604020202020204" pitchFamily="34" charset="0"/>
                        </a:rPr>
                        <a:t> Total Saving </a:t>
                      </a:r>
                    </a:p>
                  </a:txBody>
                  <a:tcPr marL="9760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hMerge="1">
                  <a:txBody>
                    <a:bodyPr/>
                    <a:lstStyle/>
                    <a:p>
                      <a:endParaRPr lang="en-GB"/>
                    </a:p>
                  </a:txBody>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-782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-6,283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-10,673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-17,075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-22,613</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-26,535</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-30,269</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-36,182</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-43,808</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-51,228</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-57,917</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highlight>
                            <a:srgbClr val="D5E3F2"/>
                          </a:highlight>
                          <a:latin typeface="Arial" panose="020B0604020202020204" pitchFamily="34" charset="0"/>
                        </a:rPr>
                        <a:t>-63,471</a:t>
                      </a:r>
                    </a:p>
                  </a:txBody>
                  <a:tcPr marL="45720" marR="4572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extLst>
                  <a:ext uri="{0D108BD9-81ED-4DB2-BD59-A6C34878D82A}">
                    <a16:rowId xmlns:a16="http://schemas.microsoft.com/office/drawing/2014/main" val="3723528206"/>
                  </a:ext>
                </a:extLst>
              </a:tr>
            </a:tbl>
          </a:graphicData>
        </a:graphic>
      </p:graphicFrame>
    </p:spTree>
    <p:extLst>
      <p:ext uri="{BB962C8B-B14F-4D97-AF65-F5344CB8AC3E}">
        <p14:creationId xmlns:p14="http://schemas.microsoft.com/office/powerpoint/2010/main" val="360921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5B48-ADAC-7CFA-7C10-1D18457D03D9}"/>
              </a:ext>
            </a:extLst>
          </p:cNvPr>
          <p:cNvSpPr>
            <a:spLocks noGrp="1"/>
          </p:cNvSpPr>
          <p:nvPr>
            <p:ph type="title"/>
          </p:nvPr>
        </p:nvSpPr>
        <p:spPr>
          <a:xfrm>
            <a:off x="838200" y="365126"/>
            <a:ext cx="10515600" cy="1325563"/>
          </a:xfrm>
        </p:spPr>
        <p:txBody>
          <a:bodyPr/>
          <a:lstStyle/>
          <a:p>
            <a:r>
              <a:rPr lang="en-GB" b="1">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5B34DCAD-F3D1-759D-3AD7-8A35DDD983A4}"/>
              </a:ext>
            </a:extLst>
          </p:cNvPr>
          <p:cNvSpPr>
            <a:spLocks noGrp="1"/>
          </p:cNvSpPr>
          <p:nvPr>
            <p:ph idx="1"/>
          </p:nvPr>
        </p:nvSpPr>
        <p:spPr>
          <a:xfrm>
            <a:off x="382772" y="1484242"/>
            <a:ext cx="11468986" cy="5008632"/>
          </a:xfrm>
        </p:spPr>
        <p:txBody>
          <a:bodyPr vert="horz" lIns="91440" tIns="45720" rIns="91440" bIns="45720" rtlCol="0" anchor="t">
            <a:noAutofit/>
          </a:bodyPr>
          <a:lstStyle/>
          <a:p>
            <a:pPr marL="227965" indent="-227965">
              <a:lnSpc>
                <a:spcPct val="120000"/>
              </a:lnSpc>
            </a:pPr>
            <a:r>
              <a:rPr lang="en-GB" sz="1700">
                <a:solidFill>
                  <a:schemeClr val="tx1"/>
                </a:solidFill>
                <a:latin typeface="Arial" panose="020B0604020202020204" pitchFamily="34" charset="0"/>
                <a:cs typeface="Arial" panose="020B0604020202020204" pitchFamily="34" charset="0"/>
              </a:rPr>
              <a:t>Delivering Better Value grant funding period now over. DfE continue to monitor Transforming Send against outcomes sought. All workstreams were delivered on time. </a:t>
            </a:r>
            <a:endParaRPr lang="en-US" sz="1700"/>
          </a:p>
          <a:p>
            <a:pPr marL="227965" indent="-227965">
              <a:lnSpc>
                <a:spcPct val="120000"/>
              </a:lnSpc>
            </a:pPr>
            <a:r>
              <a:rPr lang="en-GB" sz="1700">
                <a:solidFill>
                  <a:schemeClr val="tx1"/>
                </a:solidFill>
                <a:latin typeface="Arial" panose="020B0604020202020204" pitchFamily="34" charset="0"/>
                <a:cs typeface="Arial" panose="020B0604020202020204" pitchFamily="34" charset="0"/>
              </a:rPr>
              <a:t>2024/5 TSEND scope extended to inclusion and educational engagement with a high dependence upon the engagement and support of schools and partners.</a:t>
            </a:r>
          </a:p>
          <a:p>
            <a:pPr marL="227965" indent="-227965">
              <a:lnSpc>
                <a:spcPct val="120000"/>
              </a:lnSpc>
            </a:pPr>
            <a:r>
              <a:rPr lang="en-GB" sz="1700">
                <a:solidFill>
                  <a:schemeClr val="tx1"/>
                </a:solidFill>
                <a:latin typeface="Arial" panose="020B0604020202020204" pitchFamily="34" charset="0"/>
                <a:cs typeface="Arial" panose="020B0604020202020204" pitchFamily="34" charset="0"/>
              </a:rPr>
              <a:t>£</a:t>
            </a:r>
            <a:r>
              <a:rPr lang="en-GB" sz="1700" i="0" u="none" strike="noStrike">
                <a:solidFill>
                  <a:schemeClr val="tx1"/>
                </a:solidFill>
                <a:effectLst/>
                <a:latin typeface="Arial" panose="020B0604020202020204" pitchFamily="34" charset="0"/>
                <a:cs typeface="Arial" panose="020B0604020202020204" pitchFamily="34" charset="0"/>
              </a:rPr>
              <a:t>123.7m </a:t>
            </a:r>
            <a:r>
              <a:rPr lang="en-GB" sz="1700">
                <a:solidFill>
                  <a:schemeClr val="tx1"/>
                </a:solidFill>
                <a:latin typeface="Arial" panose="020B0604020202020204" pitchFamily="34" charset="0"/>
                <a:cs typeface="Arial" panose="020B0604020202020204" pitchFamily="34" charset="0"/>
              </a:rPr>
              <a:t>Deficit for Hampshire Dedicated Schools Grant (DSG) at year end 2023/24. Represents 10% of total DSG and 62.9% of High Needs Block Funding.</a:t>
            </a:r>
          </a:p>
          <a:p>
            <a:pPr marL="227965" indent="-227965">
              <a:lnSpc>
                <a:spcPct val="120000"/>
              </a:lnSpc>
            </a:pPr>
            <a:r>
              <a:rPr lang="en-GB" sz="1700">
                <a:solidFill>
                  <a:schemeClr val="tx1"/>
                </a:solidFill>
                <a:latin typeface="Arial" panose="020B0604020202020204" pitchFamily="34" charset="0"/>
                <a:cs typeface="Arial" panose="020B0604020202020204" pitchFamily="34" charset="0"/>
              </a:rPr>
              <a:t>The forecast cumulative DSG deficit at the end of 2025/26 has increased to £195.9m, 14.4% of total DSG and 94.7% of High Needs Block. </a:t>
            </a:r>
          </a:p>
          <a:p>
            <a:pPr marL="227965" indent="-227965" fontAlgn="ctr">
              <a:lnSpc>
                <a:spcPct val="120000"/>
              </a:lnSpc>
              <a:defRPr/>
            </a:pPr>
            <a:r>
              <a:rPr lang="en-GB" sz="1700">
                <a:solidFill>
                  <a:schemeClr val="tx1"/>
                </a:solidFill>
                <a:latin typeface="Arial"/>
                <a:cs typeface="Arial"/>
              </a:rPr>
              <a:t>The estimated 2027/28 deficit is £530.6m using current funding assumptions and factoring in planned cost avoidance workstreams, lower than the £549.7m Stretch Target deficit projected by Newton for 2027/28.</a:t>
            </a:r>
          </a:p>
          <a:p>
            <a:pPr marL="227965" indent="-227965">
              <a:lnSpc>
                <a:spcPct val="120000"/>
              </a:lnSpc>
            </a:pPr>
            <a:r>
              <a:rPr lang="en-GB" sz="1700">
                <a:solidFill>
                  <a:schemeClr val="tx1"/>
                </a:solidFill>
                <a:latin typeface="Arial" panose="020B0604020202020204" pitchFamily="34" charset="0"/>
                <a:cs typeface="Arial" panose="020B0604020202020204" pitchFamily="34" charset="0"/>
              </a:rPr>
              <a:t>The Transforming SEND Hampshire programme is currently forecast to make circa £30.3m savings / cost avoidance in 2024/5. </a:t>
            </a:r>
          </a:p>
          <a:p>
            <a:pPr marL="227965" indent="-227965">
              <a:lnSpc>
                <a:spcPct val="120000"/>
              </a:lnSpc>
            </a:pPr>
            <a:r>
              <a:rPr lang="en-GB" sz="1700">
                <a:solidFill>
                  <a:schemeClr val="tx1"/>
                </a:solidFill>
                <a:latin typeface="Arial" panose="020B0604020202020204" pitchFamily="34" charset="0"/>
                <a:cs typeface="Arial" panose="020B0604020202020204" pitchFamily="34" charset="0"/>
              </a:rPr>
              <a:t>Hampshire remains one of the lower funded local authorities through the High Needs National Funding Formula.</a:t>
            </a:r>
          </a:p>
        </p:txBody>
      </p:sp>
    </p:spTree>
    <p:extLst>
      <p:ext uri="{BB962C8B-B14F-4D97-AF65-F5344CB8AC3E}">
        <p14:creationId xmlns:p14="http://schemas.microsoft.com/office/powerpoint/2010/main" val="19833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5B48-ADAC-7CFA-7C10-1D18457D03D9}"/>
              </a:ext>
            </a:extLst>
          </p:cNvPr>
          <p:cNvSpPr>
            <a:spLocks noGrp="1"/>
          </p:cNvSpPr>
          <p:nvPr>
            <p:ph type="title"/>
          </p:nvPr>
        </p:nvSpPr>
        <p:spPr>
          <a:xfrm>
            <a:off x="838200" y="365126"/>
            <a:ext cx="10515600" cy="1325563"/>
          </a:xfrm>
        </p:spPr>
        <p:txBody>
          <a:bodyPr/>
          <a:lstStyle/>
          <a:p>
            <a:r>
              <a:rPr lang="en-GB" b="1">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5B34DCAD-F3D1-759D-3AD7-8A35DDD983A4}"/>
              </a:ext>
            </a:extLst>
          </p:cNvPr>
          <p:cNvSpPr>
            <a:spLocks noGrp="1"/>
          </p:cNvSpPr>
          <p:nvPr>
            <p:ph idx="1"/>
          </p:nvPr>
        </p:nvSpPr>
        <p:spPr>
          <a:xfrm>
            <a:off x="382772" y="1484242"/>
            <a:ext cx="11468986" cy="5008632"/>
          </a:xfrm>
        </p:spPr>
        <p:txBody>
          <a:bodyPr vert="horz" lIns="91440" tIns="45720" rIns="91440" bIns="45720" rtlCol="0" anchor="t">
            <a:normAutofit fontScale="40000" lnSpcReduction="20000"/>
          </a:bodyPr>
          <a:lstStyle/>
          <a:p>
            <a:pPr marL="227965" indent="-227965">
              <a:lnSpc>
                <a:spcPct val="120000"/>
              </a:lnSpc>
            </a:pPr>
            <a:r>
              <a:rPr lang="en-GB" sz="4800">
                <a:solidFill>
                  <a:schemeClr val="tx1"/>
                </a:solidFill>
                <a:effectLst/>
                <a:latin typeface="Arial" panose="020B0604020202020204" pitchFamily="34" charset="0"/>
                <a:ea typeface="Times New Roman" panose="02020603050405020304" pitchFamily="18" charset="0"/>
                <a:cs typeface="Arial" panose="020B0604020202020204" pitchFamily="34" charset="0"/>
              </a:rPr>
              <a:t>Between the reforms taking effect in 2015 and 2024 there has been a </a:t>
            </a:r>
            <a:r>
              <a:rPr lang="en-GB" sz="4800">
                <a:solidFill>
                  <a:schemeClr val="tx1"/>
                </a:solidFill>
                <a:latin typeface="Arial" panose="020B0604020202020204" pitchFamily="34" charset="0"/>
                <a:cs typeface="Arial" panose="020B0604020202020204" pitchFamily="34" charset="0"/>
              </a:rPr>
              <a:t>220% </a:t>
            </a:r>
            <a:r>
              <a:rPr lang="en-GB" sz="48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increase in the number of EHC Plans being maintained (as </a:t>
            </a:r>
            <a:r>
              <a:rPr lang="en-GB" sz="4800">
                <a:solidFill>
                  <a:schemeClr val="tx1"/>
                </a:solidFill>
                <a:latin typeface="Arial" panose="020B0604020202020204" pitchFamily="34" charset="0"/>
                <a:ea typeface="Times New Roman" panose="02020603050405020304" pitchFamily="18" charset="0"/>
                <a:cs typeface="Arial" panose="020B0604020202020204" pitchFamily="34" charset="0"/>
              </a:rPr>
              <a:t>of </a:t>
            </a:r>
            <a:r>
              <a:rPr lang="en-GB" sz="4800">
                <a:solidFill>
                  <a:schemeClr val="tx1"/>
                </a:solidFill>
                <a:effectLst/>
                <a:latin typeface="Arial" panose="020B0604020202020204" pitchFamily="34" charset="0"/>
                <a:ea typeface="Times New Roman" panose="02020603050405020304" pitchFamily="18" charset="0"/>
                <a:cs typeface="Arial" panose="020B0604020202020204" pitchFamily="34" charset="0"/>
              </a:rPr>
              <a:t>January 2024). </a:t>
            </a:r>
          </a:p>
          <a:p>
            <a:pPr marL="227965" indent="-227965">
              <a:lnSpc>
                <a:spcPct val="120000"/>
              </a:lnSpc>
            </a:pPr>
            <a:r>
              <a:rPr kumimoji="0" lang="en-GB" sz="4800" u="none" strike="noStrike" kern="1200" cap="none" spc="0" normalizeH="0" baseline="0" noProof="0">
                <a:ln>
                  <a:noFill/>
                </a:ln>
                <a:solidFill>
                  <a:schemeClr val="tx1"/>
                </a:solidFill>
                <a:uLnTx/>
                <a:uFillTx/>
                <a:latin typeface="Arial" panose="020B0604020202020204" pitchFamily="34" charset="0"/>
                <a:cs typeface="Arial" panose="020B0604020202020204" pitchFamily="34" charset="0"/>
              </a:rPr>
              <a:t>A</a:t>
            </a:r>
            <a:r>
              <a:rPr kumimoji="0" lang="en-GB" sz="48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s of the end of May 2024 Hampshire maintains 16,626 EHC Plans, an increase of </a:t>
            </a:r>
            <a:r>
              <a:rPr lang="en-GB" sz="4800">
                <a:solidFill>
                  <a:schemeClr val="tx1"/>
                </a:solidFill>
                <a:latin typeface="Arial" panose="020B0604020202020204" pitchFamily="34" charset="0"/>
                <a:cs typeface="Arial" panose="020B0604020202020204" pitchFamily="34" charset="0"/>
              </a:rPr>
              <a:t>9.3</a:t>
            </a:r>
            <a:r>
              <a:rPr kumimoji="0" lang="en-GB" sz="48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since May 2023.</a:t>
            </a:r>
            <a:endParaRPr lang="en-GB" sz="48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227965" indent="-227965">
              <a:lnSpc>
                <a:spcPct val="120000"/>
              </a:lnSpc>
            </a:pPr>
            <a:r>
              <a:rPr lang="en-GB" sz="4800">
                <a:solidFill>
                  <a:schemeClr val="tx1"/>
                </a:solidFill>
                <a:latin typeface="Arial" panose="020B0604020202020204" pitchFamily="34" charset="0"/>
                <a:cs typeface="Arial" panose="020B0604020202020204" pitchFamily="34" charset="0"/>
              </a:rPr>
              <a:t>The age group with the largest percentage increase is the under 5s group, where the number of EHCPs has seen an 18% increase.</a:t>
            </a:r>
            <a:endParaRPr lang="en-GB" sz="480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227965" indent="-227965">
              <a:lnSpc>
                <a:spcPct val="120000"/>
              </a:lnSpc>
            </a:pPr>
            <a:r>
              <a:rPr lang="en-GB" sz="4800">
                <a:solidFill>
                  <a:schemeClr val="tx1"/>
                </a:solidFill>
                <a:latin typeface="Arial" panose="020B0604020202020204" pitchFamily="34" charset="0"/>
                <a:cs typeface="Arial" panose="020B0604020202020204" pitchFamily="34" charset="0"/>
              </a:rPr>
              <a:t>Between September and May 2024, the SEN Service received 2,913 requests for assessment, an average of 324 requests a month and a 13% increase on the same period last year.</a:t>
            </a:r>
          </a:p>
          <a:p>
            <a:pPr marL="227965" indent="-227965">
              <a:lnSpc>
                <a:spcPct val="120000"/>
              </a:lnSpc>
            </a:pPr>
            <a:r>
              <a:rPr lang="en-GB" sz="4800">
                <a:solidFill>
                  <a:schemeClr val="tx1"/>
                </a:solidFill>
                <a:latin typeface="Arial" panose="020B0604020202020204" pitchFamily="34" charset="0"/>
                <a:cs typeface="Arial" panose="020B0604020202020204" pitchFamily="34" charset="0"/>
              </a:rPr>
              <a:t>The service has issued an average of 188 plans a month this academic year.</a:t>
            </a:r>
          </a:p>
          <a:p>
            <a:pPr marL="227965" indent="-227965">
              <a:lnSpc>
                <a:spcPct val="120000"/>
              </a:lnSpc>
            </a:pPr>
            <a:r>
              <a:rPr lang="en-GB" sz="4800">
                <a:solidFill>
                  <a:schemeClr val="tx1"/>
                </a:solidFill>
                <a:latin typeface="Arial" panose="020B0604020202020204" pitchFamily="34" charset="0"/>
                <a:ea typeface="Verdana" panose="020B0604030504040204" pitchFamily="34" charset="0"/>
                <a:cs typeface="Arial" panose="020B0604020202020204" pitchFamily="34" charset="0"/>
              </a:rPr>
              <a:t>Hampshire’s EHCP timeliness has improved drastically, improving by just under 30 percentage points in 2023, achieving 75.4% timeliness. </a:t>
            </a:r>
            <a:r>
              <a:rPr lang="en-GB" sz="4800">
                <a:solidFill>
                  <a:schemeClr val="tx1"/>
                </a:solidFill>
                <a:latin typeface="Arial" panose="020B0604020202020204" pitchFamily="34" charset="0"/>
                <a:cs typeface="Arial" panose="020B0604020202020204" pitchFamily="34" charset="0"/>
              </a:rPr>
              <a:t>So far in 2024 55% of EHC Plans have been issued on time.</a:t>
            </a:r>
          </a:p>
          <a:p>
            <a:pPr marL="227965" indent="-227965">
              <a:lnSpc>
                <a:spcPct val="120000"/>
              </a:lnSpc>
            </a:pPr>
            <a:r>
              <a:rPr lang="en-GB" sz="4800">
                <a:solidFill>
                  <a:schemeClr val="tx1"/>
                </a:solidFill>
                <a:latin typeface="Arial" panose="020B0604020202020204" pitchFamily="34" charset="0"/>
                <a:cs typeface="Arial" panose="020B0604020202020204" pitchFamily="34" charset="0"/>
              </a:rPr>
              <a:t>Forecasting models indicate that there could be 21,661 EHCPs maintained by Hampshire in 2029. This is a significant 35% growth from 2024. </a:t>
            </a:r>
          </a:p>
        </p:txBody>
      </p:sp>
    </p:spTree>
    <p:extLst>
      <p:ext uri="{BB962C8B-B14F-4D97-AF65-F5344CB8AC3E}">
        <p14:creationId xmlns:p14="http://schemas.microsoft.com/office/powerpoint/2010/main" val="3187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07B3-9626-C29A-E5D4-FBDD96FD1EDC}"/>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2023/4 key achievements </a:t>
            </a:r>
          </a:p>
        </p:txBody>
      </p:sp>
      <p:sp>
        <p:nvSpPr>
          <p:cNvPr id="3" name="Content Placeholder 2">
            <a:extLst>
              <a:ext uri="{FF2B5EF4-FFF2-40B4-BE49-F238E27FC236}">
                <a16:creationId xmlns:a16="http://schemas.microsoft.com/office/drawing/2014/main" id="{87BAC736-1BC7-BBAD-A0B8-5F80332BD810}"/>
              </a:ext>
            </a:extLst>
          </p:cNvPr>
          <p:cNvSpPr>
            <a:spLocks noGrp="1"/>
          </p:cNvSpPr>
          <p:nvPr>
            <p:ph idx="1"/>
          </p:nvPr>
        </p:nvSpPr>
        <p:spPr/>
        <p:txBody>
          <a:bodyPr vert="horz" lIns="91440" tIns="45720" rIns="91440" bIns="45720" rtlCol="0" anchor="t">
            <a:normAutofit fontScale="92500" lnSpcReduction="10000"/>
          </a:bodyPr>
          <a:lstStyle/>
          <a:p>
            <a:pPr marL="227965" indent="-227965">
              <a:lnSpc>
                <a:spcPct val="120000"/>
              </a:lnSpc>
            </a:pPr>
            <a:r>
              <a:rPr lang="en-GB" sz="1900">
                <a:latin typeface="Arial"/>
                <a:cs typeface="Arial"/>
              </a:rPr>
              <a:t>Launched the programme with schools and stakeholders through two Transforming SEND conferences. </a:t>
            </a:r>
            <a:endParaRPr lang="en-US"/>
          </a:p>
          <a:p>
            <a:pPr marL="227965" indent="-227965"/>
            <a:r>
              <a:rPr lang="en-GB" sz="1900">
                <a:latin typeface="Arial"/>
                <a:cs typeface="Arial"/>
              </a:rPr>
              <a:t>Introduced the SENCO Helpline.</a:t>
            </a:r>
          </a:p>
          <a:p>
            <a:pPr marL="227965" indent="-227965"/>
            <a:r>
              <a:rPr lang="en-GB" sz="1900">
                <a:latin typeface="Arial"/>
                <a:cs typeface="Arial"/>
              </a:rPr>
              <a:t>Introduced the SEN Support toolkit. </a:t>
            </a:r>
          </a:p>
          <a:p>
            <a:r>
              <a:rPr lang="en-GB" sz="1900">
                <a:latin typeface="Arial"/>
                <a:cs typeface="Arial"/>
              </a:rPr>
              <a:t>Released ‘Supporting Complex Learners in Mainstream Schools’ a fully funded e-learning course available for all staff in schools across Hampshire. </a:t>
            </a:r>
            <a:endParaRPr lang="en-GB" sz="1900">
              <a:latin typeface="Arial" panose="020B0604020202020204" pitchFamily="34" charset="0"/>
              <a:cs typeface="Arial" panose="020B0604020202020204" pitchFamily="34" charset="0"/>
            </a:endParaRPr>
          </a:p>
          <a:p>
            <a:pPr marL="227965" indent="-227965"/>
            <a:r>
              <a:rPr lang="en-GB" sz="1900">
                <a:latin typeface="Arial"/>
                <a:cs typeface="Arial"/>
              </a:rPr>
              <a:t>Processing 94% of the 5,943 ring-fenced overdue Annual Reviews.</a:t>
            </a:r>
          </a:p>
          <a:p>
            <a:pPr marL="227965" indent="-227965"/>
            <a:r>
              <a:rPr lang="en-GB" sz="1900">
                <a:latin typeface="Arial"/>
                <a:cs typeface="Arial"/>
              </a:rPr>
              <a:t>Launched the following pilots; </a:t>
            </a:r>
            <a:endParaRPr lang="en-GB" sz="1900">
              <a:latin typeface="Arial" panose="020B0604020202020204" pitchFamily="34" charset="0"/>
              <a:cs typeface="Arial" panose="020B0604020202020204" pitchFamily="34" charset="0"/>
            </a:endParaRPr>
          </a:p>
          <a:p>
            <a:pPr marL="685165" lvl="1" indent="-227965"/>
            <a:r>
              <a:rPr lang="en-GB" sz="1700">
                <a:latin typeface="Arial"/>
                <a:cs typeface="Arial"/>
              </a:rPr>
              <a:t>PCP No to Assess: assessing the impact of person-centred planning meetings following an LA decision not to carry out an EHC assessment. </a:t>
            </a:r>
            <a:endParaRPr lang="en-GB" sz="1700">
              <a:latin typeface="Arial" panose="020B0604020202020204" pitchFamily="34" charset="0"/>
              <a:cs typeface="Arial" panose="020B0604020202020204" pitchFamily="34" charset="0"/>
            </a:endParaRPr>
          </a:p>
          <a:p>
            <a:pPr marL="685165" lvl="1" indent="-227965"/>
            <a:r>
              <a:rPr lang="en-GB" sz="1700">
                <a:latin typeface="Arial"/>
                <a:cs typeface="Arial"/>
              </a:rPr>
              <a:t>Transition to School: Piloting extending Portage into Year R to support successful transitions</a:t>
            </a:r>
          </a:p>
          <a:p>
            <a:pPr marL="685165" lvl="1" indent="-227965"/>
            <a:r>
              <a:rPr lang="en-GB" sz="1700">
                <a:latin typeface="Arial" panose="020B0604020202020204" pitchFamily="34" charset="0"/>
                <a:cs typeface="Arial" panose="020B0604020202020204" pitchFamily="34" charset="0"/>
              </a:rPr>
              <a:t>Access to Therapy: Making Communication and Interaction therapies available to children at the earliest point of need, prior to an EHCP.</a:t>
            </a:r>
          </a:p>
          <a:p>
            <a:pPr marL="227965" indent="-227965"/>
            <a:r>
              <a:rPr lang="en-GB" sz="1900">
                <a:latin typeface="Arial"/>
                <a:cs typeface="Arial"/>
              </a:rPr>
              <a:t>New and existing workstreams avoided a total of £26.5m in High Needs costs in year.</a:t>
            </a:r>
          </a:p>
          <a:p>
            <a:pPr marL="685165" lvl="1" indent="-227965"/>
            <a:endParaRPr lang="en-GB">
              <a:latin typeface="Arial" panose="020B0604020202020204" pitchFamily="34" charset="0"/>
              <a:cs typeface="Arial" panose="020B0604020202020204" pitchFamily="34" charset="0"/>
            </a:endParaRPr>
          </a:p>
          <a:p>
            <a:pPr marL="227965" indent="-227965"/>
            <a:endParaRPr lang="en-GB">
              <a:latin typeface="Arial" panose="020B0604020202020204" pitchFamily="34" charset="0"/>
              <a:cs typeface="Arial" panose="020B0604020202020204" pitchFamily="34" charset="0"/>
            </a:endParaRPr>
          </a:p>
          <a:p>
            <a:pPr marL="227965" indent="-227965"/>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9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DA6FB02B-041E-A105-B06C-E429A4606D4F}"/>
              </a:ext>
            </a:extLst>
          </p:cNvPr>
          <p:cNvSpPr>
            <a:spLocks noGrp="1"/>
          </p:cNvSpPr>
          <p:nvPr>
            <p:ph type="title"/>
          </p:nvPr>
        </p:nvSpPr>
        <p:spPr>
          <a:xfrm>
            <a:off x="685846" y="365127"/>
            <a:ext cx="10810415" cy="1325563"/>
          </a:xfrm>
        </p:spPr>
        <p:txBody>
          <a:bodyPr>
            <a:noAutofit/>
          </a:bodyPr>
          <a:lstStyle/>
          <a:p>
            <a:r>
              <a:rPr lang="en-GB" sz="4200" b="1">
                <a:latin typeface="Arial" panose="020B0604020202020204" pitchFamily="34" charset="0"/>
                <a:cs typeface="Arial" panose="020B0604020202020204" pitchFamily="34" charset="0"/>
              </a:rPr>
              <a:t>DSG Medium Term Forecast – Cumulative</a:t>
            </a:r>
          </a:p>
        </p:txBody>
      </p:sp>
      <p:sp>
        <p:nvSpPr>
          <p:cNvPr id="3" name="Arrow: Right 2">
            <a:extLst>
              <a:ext uri="{FF2B5EF4-FFF2-40B4-BE49-F238E27FC236}">
                <a16:creationId xmlns:a16="http://schemas.microsoft.com/office/drawing/2014/main" id="{C8A56FA7-8D3E-1839-818B-54A6E2E3EEDC}"/>
              </a:ext>
            </a:extLst>
          </p:cNvPr>
          <p:cNvSpPr/>
          <p:nvPr/>
        </p:nvSpPr>
        <p:spPr>
          <a:xfrm rot="10800000">
            <a:off x="8972498" y="2679955"/>
            <a:ext cx="503274" cy="18630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8E4F4638-44BF-3F82-C430-8433F8EA03F8}"/>
              </a:ext>
            </a:extLst>
          </p:cNvPr>
          <p:cNvSpPr/>
          <p:nvPr/>
        </p:nvSpPr>
        <p:spPr>
          <a:xfrm rot="10800000">
            <a:off x="8972498" y="2011883"/>
            <a:ext cx="503274" cy="18630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7F4D188-AA1F-494B-397F-31A8793246E5}"/>
              </a:ext>
            </a:extLst>
          </p:cNvPr>
          <p:cNvSpPr txBox="1"/>
          <p:nvPr/>
        </p:nvSpPr>
        <p:spPr>
          <a:xfrm>
            <a:off x="9528776" y="1961320"/>
            <a:ext cx="26125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Deficit if Hampshire did nothing</a:t>
            </a:r>
          </a:p>
        </p:txBody>
      </p:sp>
      <p:sp>
        <p:nvSpPr>
          <p:cNvPr id="8" name="TextBox 7">
            <a:extLst>
              <a:ext uri="{FF2B5EF4-FFF2-40B4-BE49-F238E27FC236}">
                <a16:creationId xmlns:a16="http://schemas.microsoft.com/office/drawing/2014/main" id="{2EAE1AC0-7561-CDF5-6FF7-B80C33F79D46}"/>
              </a:ext>
            </a:extLst>
          </p:cNvPr>
          <p:cNvSpPr txBox="1"/>
          <p:nvPr/>
        </p:nvSpPr>
        <p:spPr>
          <a:xfrm>
            <a:off x="9551483" y="2615031"/>
            <a:ext cx="25898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Deficit if our TSEND work is successful.</a:t>
            </a:r>
          </a:p>
        </p:txBody>
      </p:sp>
      <p:graphicFrame>
        <p:nvGraphicFramePr>
          <p:cNvPr id="6" name="Chart 5">
            <a:extLst>
              <a:ext uri="{FF2B5EF4-FFF2-40B4-BE49-F238E27FC236}">
                <a16:creationId xmlns:a16="http://schemas.microsoft.com/office/drawing/2014/main" id="{90852F1F-2210-B9DE-19D7-0393D37D5FFB}"/>
              </a:ext>
            </a:extLst>
          </p:cNvPr>
          <p:cNvGraphicFramePr>
            <a:graphicFrameLocks/>
          </p:cNvGraphicFramePr>
          <p:nvPr>
            <p:extLst>
              <p:ext uri="{D42A27DB-BD31-4B8C-83A1-F6EECF244321}">
                <p14:modId xmlns:p14="http://schemas.microsoft.com/office/powerpoint/2010/main" val="2112106992"/>
              </p:ext>
            </p:extLst>
          </p:nvPr>
        </p:nvGraphicFramePr>
        <p:xfrm>
          <a:off x="695740" y="1354392"/>
          <a:ext cx="8705436" cy="33915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9828E2EB-44E7-193A-3BB8-B6D0EBCC5326}"/>
              </a:ext>
            </a:extLst>
          </p:cNvPr>
          <p:cNvGraphicFramePr>
            <a:graphicFrameLocks noGrp="1"/>
          </p:cNvGraphicFramePr>
          <p:nvPr>
            <p:extLst>
              <p:ext uri="{D42A27DB-BD31-4B8C-83A1-F6EECF244321}">
                <p14:modId xmlns:p14="http://schemas.microsoft.com/office/powerpoint/2010/main" val="1131856819"/>
              </p:ext>
            </p:extLst>
          </p:nvPr>
        </p:nvGraphicFramePr>
        <p:xfrm>
          <a:off x="743394" y="4815360"/>
          <a:ext cx="10515597" cy="1356236"/>
        </p:xfrm>
        <a:graphic>
          <a:graphicData uri="http://schemas.openxmlformats.org/drawingml/2006/table">
            <a:tbl>
              <a:tblPr/>
              <a:tblGrid>
                <a:gridCol w="3522467">
                  <a:extLst>
                    <a:ext uri="{9D8B030D-6E8A-4147-A177-3AD203B41FA5}">
                      <a16:colId xmlns:a16="http://schemas.microsoft.com/office/drawing/2014/main" val="37879978"/>
                    </a:ext>
                  </a:extLst>
                </a:gridCol>
                <a:gridCol w="699313">
                  <a:extLst>
                    <a:ext uri="{9D8B030D-6E8A-4147-A177-3AD203B41FA5}">
                      <a16:colId xmlns:a16="http://schemas.microsoft.com/office/drawing/2014/main" val="965087243"/>
                    </a:ext>
                  </a:extLst>
                </a:gridCol>
                <a:gridCol w="699313">
                  <a:extLst>
                    <a:ext uri="{9D8B030D-6E8A-4147-A177-3AD203B41FA5}">
                      <a16:colId xmlns:a16="http://schemas.microsoft.com/office/drawing/2014/main" val="2869716717"/>
                    </a:ext>
                  </a:extLst>
                </a:gridCol>
                <a:gridCol w="699313">
                  <a:extLst>
                    <a:ext uri="{9D8B030D-6E8A-4147-A177-3AD203B41FA5}">
                      <a16:colId xmlns:a16="http://schemas.microsoft.com/office/drawing/2014/main" val="275597662"/>
                    </a:ext>
                  </a:extLst>
                </a:gridCol>
                <a:gridCol w="699313">
                  <a:extLst>
                    <a:ext uri="{9D8B030D-6E8A-4147-A177-3AD203B41FA5}">
                      <a16:colId xmlns:a16="http://schemas.microsoft.com/office/drawing/2014/main" val="3400551522"/>
                    </a:ext>
                  </a:extLst>
                </a:gridCol>
                <a:gridCol w="699313">
                  <a:extLst>
                    <a:ext uri="{9D8B030D-6E8A-4147-A177-3AD203B41FA5}">
                      <a16:colId xmlns:a16="http://schemas.microsoft.com/office/drawing/2014/main" val="3586651054"/>
                    </a:ext>
                  </a:extLst>
                </a:gridCol>
                <a:gridCol w="699313">
                  <a:extLst>
                    <a:ext uri="{9D8B030D-6E8A-4147-A177-3AD203B41FA5}">
                      <a16:colId xmlns:a16="http://schemas.microsoft.com/office/drawing/2014/main" val="2521777919"/>
                    </a:ext>
                  </a:extLst>
                </a:gridCol>
                <a:gridCol w="699313">
                  <a:extLst>
                    <a:ext uri="{9D8B030D-6E8A-4147-A177-3AD203B41FA5}">
                      <a16:colId xmlns:a16="http://schemas.microsoft.com/office/drawing/2014/main" val="3522883350"/>
                    </a:ext>
                  </a:extLst>
                </a:gridCol>
                <a:gridCol w="699313">
                  <a:extLst>
                    <a:ext uri="{9D8B030D-6E8A-4147-A177-3AD203B41FA5}">
                      <a16:colId xmlns:a16="http://schemas.microsoft.com/office/drawing/2014/main" val="3072601845"/>
                    </a:ext>
                  </a:extLst>
                </a:gridCol>
                <a:gridCol w="699313">
                  <a:extLst>
                    <a:ext uri="{9D8B030D-6E8A-4147-A177-3AD203B41FA5}">
                      <a16:colId xmlns:a16="http://schemas.microsoft.com/office/drawing/2014/main" val="2965047411"/>
                    </a:ext>
                  </a:extLst>
                </a:gridCol>
                <a:gridCol w="699313">
                  <a:extLst>
                    <a:ext uri="{9D8B030D-6E8A-4147-A177-3AD203B41FA5}">
                      <a16:colId xmlns:a16="http://schemas.microsoft.com/office/drawing/2014/main" val="1839869933"/>
                    </a:ext>
                  </a:extLst>
                </a:gridCol>
              </a:tblGrid>
              <a:tr h="199157">
                <a:tc>
                  <a:txBody>
                    <a:bodyPr/>
                    <a:lstStyle/>
                    <a:p>
                      <a:pPr algn="l" fontAlgn="b"/>
                      <a:endParaRPr lang="en-GB"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AEAEAE"/>
                      </a:solidFill>
                      <a:prstDash val="solid"/>
                      <a:round/>
                      <a:headEnd type="none" w="med" len="med"/>
                      <a:tailEnd type="none" w="med" len="med"/>
                    </a:lnR>
                    <a:lnT>
                      <a:noFill/>
                    </a:lnT>
                    <a:lnB>
                      <a:noFill/>
                    </a:lnB>
                    <a:noFill/>
                  </a:tcPr>
                </a:tc>
                <a:tc gridSpan="10">
                  <a:txBody>
                    <a:bodyPr/>
                    <a:lstStyle/>
                    <a:p>
                      <a:pPr algn="ctr" fontAlgn="ctr"/>
                      <a:r>
                        <a:rPr lang="en-GB" sz="800" b="1" i="0" u="none" strike="noStrike">
                          <a:solidFill>
                            <a:srgbClr val="FFFFFF"/>
                          </a:solidFill>
                          <a:effectLst/>
                          <a:highlight>
                            <a:srgbClr val="0B1D47"/>
                          </a:highlight>
                          <a:latin typeface="Arial" panose="020B0604020202020204" pitchFamily="34" charset="0"/>
                        </a:rPr>
                        <a:t>Cumulative DSG Deficit</a:t>
                      </a:r>
                    </a:p>
                  </a:txBody>
                  <a:tcPr marL="0" marR="0" marT="0" marB="0" anchor="ctr">
                    <a:lnL w="12700" cap="flat" cmpd="sng" algn="ctr">
                      <a:solidFill>
                        <a:srgbClr val="AEAEAE"/>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8551271"/>
                  </a:ext>
                </a:extLst>
              </a:tr>
              <a:tr h="329375">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no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2018/19</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2019/20 </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2020/21 </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2021/22</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2022/23</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2023/24</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2024/25 </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2025/26 </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2026/27 </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highlight>
                            <a:srgbClr val="0B1D47"/>
                          </a:highlight>
                          <a:latin typeface="Arial" panose="020B0604020202020204" pitchFamily="34" charset="0"/>
                        </a:rPr>
                        <a:t>2027/28</a:t>
                      </a:r>
                      <a:br>
                        <a:rPr lang="en-GB" sz="800" b="1" i="0" u="none" strike="noStrike">
                          <a:solidFill>
                            <a:srgbClr val="FFFFFF"/>
                          </a:solidFill>
                          <a:effectLst/>
                          <a:highlight>
                            <a:srgbClr val="0B1D47"/>
                          </a:highlight>
                          <a:latin typeface="Arial" panose="020B0604020202020204" pitchFamily="34" charset="0"/>
                        </a:rPr>
                      </a:br>
                      <a:endParaRPr lang="en-GB" sz="800" b="1" i="0" u="none" strike="noStrike">
                        <a:solidFill>
                          <a:srgbClr val="FFFFFF"/>
                        </a:solidFill>
                        <a:effectLst/>
                        <a:highlight>
                          <a:srgbClr val="0B1D47"/>
                        </a:highligh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extLst>
                  <a:ext uri="{0D108BD9-81ED-4DB2-BD59-A6C34878D82A}">
                    <a16:rowId xmlns:a16="http://schemas.microsoft.com/office/drawing/2014/main" val="1144483212"/>
                  </a:ext>
                </a:extLst>
              </a:tr>
              <a:tr h="191497">
                <a:tc>
                  <a:txBody>
                    <a:bodyPr/>
                    <a:lstStyle/>
                    <a:p>
                      <a:pPr algn="l" fontAlgn="ctr"/>
                      <a:r>
                        <a:rPr lang="en-GB" sz="1000" b="1" i="0" u="none" strike="noStrike">
                          <a:solidFill>
                            <a:srgbClr val="FFFFFF"/>
                          </a:solidFill>
                          <a:effectLst/>
                          <a:highlight>
                            <a:srgbClr val="0B1D47"/>
                          </a:highlight>
                          <a:latin typeface="Arial" panose="020B0604020202020204" pitchFamily="34" charset="0"/>
                        </a:rPr>
                        <a:t>HNB Mitigated Expenditure LA - Current Projection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60,022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86,149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123,920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195,941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286,734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398,918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530,624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398264570"/>
                  </a:ext>
                </a:extLst>
              </a:tr>
              <a:tr h="191497">
                <a:tc>
                  <a:txBody>
                    <a:bodyPr/>
                    <a:lstStyle/>
                    <a:p>
                      <a:pPr algn="l" fontAlgn="ctr"/>
                      <a:r>
                        <a:rPr lang="en-GB" sz="1000" b="1" i="0" u="none" strike="noStrike">
                          <a:solidFill>
                            <a:srgbClr val="FFFFFF"/>
                          </a:solidFill>
                          <a:effectLst/>
                          <a:highlight>
                            <a:srgbClr val="0B1D47"/>
                          </a:highlight>
                          <a:latin typeface="Arial" panose="020B0604020202020204" pitchFamily="34" charset="0"/>
                        </a:rPr>
                        <a:t>HNB Unmitigated Expenditure Newton - Baseline</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113,433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183,010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282,904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414,898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580,937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778,334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392441399"/>
                  </a:ext>
                </a:extLst>
              </a:tr>
              <a:tr h="191497">
                <a:tc>
                  <a:txBody>
                    <a:bodyPr/>
                    <a:lstStyle/>
                    <a:p>
                      <a:pPr algn="l" fontAlgn="ctr"/>
                      <a:r>
                        <a:rPr lang="en-GB" sz="1000" b="1" i="0" u="none" strike="noStrike">
                          <a:solidFill>
                            <a:srgbClr val="FFFFFF"/>
                          </a:solidFill>
                          <a:effectLst/>
                          <a:highlight>
                            <a:srgbClr val="0B1D47"/>
                          </a:highlight>
                          <a:latin typeface="Arial" panose="020B0604020202020204" pitchFamily="34" charset="0"/>
                        </a:rPr>
                        <a:t>HNB Mitigated Expenditure Newton - Target</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113,834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167,450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254,716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362,614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489,916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633,179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195535254"/>
                  </a:ext>
                </a:extLst>
              </a:tr>
              <a:tr h="253213">
                <a:tc>
                  <a:txBody>
                    <a:bodyPr/>
                    <a:lstStyle/>
                    <a:p>
                      <a:pPr algn="l" fontAlgn="ctr"/>
                      <a:r>
                        <a:rPr lang="en-GB" sz="1000" b="1" i="0" u="none" strike="noStrike">
                          <a:solidFill>
                            <a:srgbClr val="FFFFFF"/>
                          </a:solidFill>
                          <a:effectLst/>
                          <a:highlight>
                            <a:srgbClr val="0B1D47"/>
                          </a:highlight>
                          <a:latin typeface="Arial" panose="020B0604020202020204" pitchFamily="34" charset="0"/>
                        </a:rPr>
                        <a:t>HNB Mitigated Expenditure Newton - Stretch Target</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113,834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145,424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215,131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299,494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406,456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highlight>
                            <a:srgbClr val="E9EEF4"/>
                          </a:highlight>
                          <a:latin typeface="Arial" panose="020B0604020202020204" pitchFamily="34" charset="0"/>
                        </a:rPr>
                        <a:t>549,719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2191965211"/>
                  </a:ext>
                </a:extLst>
              </a:tr>
            </a:tbl>
          </a:graphicData>
        </a:graphic>
      </p:graphicFrame>
      <p:pic>
        <p:nvPicPr>
          <p:cNvPr id="7" name="Picture 6">
            <a:extLst>
              <a:ext uri="{FF2B5EF4-FFF2-40B4-BE49-F238E27FC236}">
                <a16:creationId xmlns:a16="http://schemas.microsoft.com/office/drawing/2014/main" id="{BD604279-C2B7-0743-E976-195524A91F80}"/>
              </a:ext>
            </a:extLst>
          </p:cNvPr>
          <p:cNvPicPr>
            <a:picLocks noChangeAspect="1"/>
          </p:cNvPicPr>
          <p:nvPr/>
        </p:nvPicPr>
        <p:blipFill>
          <a:blip r:embed="rId3"/>
          <a:stretch>
            <a:fillRect/>
          </a:stretch>
        </p:blipFill>
        <p:spPr>
          <a:xfrm>
            <a:off x="9048208" y="3406398"/>
            <a:ext cx="2990849" cy="809738"/>
          </a:xfrm>
          <a:prstGeom prst="rect">
            <a:avLst/>
          </a:prstGeom>
        </p:spPr>
      </p:pic>
    </p:spTree>
    <p:extLst>
      <p:ext uri="{BB962C8B-B14F-4D97-AF65-F5344CB8AC3E}">
        <p14:creationId xmlns:p14="http://schemas.microsoft.com/office/powerpoint/2010/main" val="403712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58D59-0F2C-779B-7A68-311B8CDE30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F954F6-A09A-6E55-6B37-75523D3F0257}"/>
              </a:ext>
            </a:extLst>
          </p:cNvPr>
          <p:cNvSpPr>
            <a:spLocks noGrp="1"/>
          </p:cNvSpPr>
          <p:nvPr>
            <p:ph type="title"/>
          </p:nvPr>
        </p:nvSpPr>
        <p:spPr>
          <a:xfrm>
            <a:off x="838200" y="365126"/>
            <a:ext cx="10515600" cy="1325563"/>
          </a:xfrm>
        </p:spPr>
        <p:txBody>
          <a:bodyPr>
            <a:normAutofit/>
          </a:bodyPr>
          <a:lstStyle/>
          <a:p>
            <a:r>
              <a:rPr lang="en-GB" b="1">
                <a:latin typeface="Arial" panose="020B0604020202020204" pitchFamily="34" charset="0"/>
                <a:cs typeface="Arial" panose="020B0604020202020204" pitchFamily="34" charset="0"/>
              </a:rPr>
              <a:t>TSEND Hampshire Scope and Aims</a:t>
            </a:r>
          </a:p>
        </p:txBody>
      </p:sp>
      <p:grpSp>
        <p:nvGrpSpPr>
          <p:cNvPr id="2" name="Group 1">
            <a:extLst>
              <a:ext uri="{FF2B5EF4-FFF2-40B4-BE49-F238E27FC236}">
                <a16:creationId xmlns:a16="http://schemas.microsoft.com/office/drawing/2014/main" id="{CCF0AC57-DFF1-1B62-C405-AF8D7C0898DE}"/>
              </a:ext>
            </a:extLst>
          </p:cNvPr>
          <p:cNvGrpSpPr/>
          <p:nvPr/>
        </p:nvGrpSpPr>
        <p:grpSpPr>
          <a:xfrm>
            <a:off x="3752657" y="1659467"/>
            <a:ext cx="7774260" cy="4417378"/>
            <a:chOff x="788526" y="1572491"/>
            <a:chExt cx="8087351" cy="4472401"/>
          </a:xfrm>
        </p:grpSpPr>
        <p:sp>
          <p:nvSpPr>
            <p:cNvPr id="20" name="Rectangle 19">
              <a:extLst>
                <a:ext uri="{FF2B5EF4-FFF2-40B4-BE49-F238E27FC236}">
                  <a16:creationId xmlns:a16="http://schemas.microsoft.com/office/drawing/2014/main" id="{6B8A1DCE-1866-0C83-3563-DC5B49B0527B}"/>
                </a:ext>
              </a:extLst>
            </p:cNvPr>
            <p:cNvSpPr/>
            <p:nvPr/>
          </p:nvSpPr>
          <p:spPr>
            <a:xfrm>
              <a:off x="3560618" y="3346604"/>
              <a:ext cx="2547241" cy="2697012"/>
            </a:xfrm>
            <a:prstGeom prst="rect">
              <a:avLst/>
            </a:prstGeom>
            <a:solidFill>
              <a:srgbClr val="FFF5E9"/>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marL="0" marR="0" lvl="0" indent="0" algn="ctr" defTabSz="914355"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srgbClr val="00756B"/>
                  </a:solidFill>
                  <a:effectLst/>
                  <a:uLnTx/>
                  <a:uFillTx/>
                  <a:latin typeface="Calibri"/>
                  <a:ea typeface="+mn-ea"/>
                  <a:cs typeface="Calibri"/>
                </a:rPr>
                <a:t>The right support is provided at the right time and meets need effectively. </a:t>
              </a: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rPr>
                <a:t>Scope: Early identification and intervention to meet need at the earlier stages of the SEND pathway.</a:t>
              </a: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87E61607-E8AA-2357-E289-AD887F14A736}"/>
                </a:ext>
              </a:extLst>
            </p:cNvPr>
            <p:cNvSpPr/>
            <p:nvPr/>
          </p:nvSpPr>
          <p:spPr>
            <a:xfrm>
              <a:off x="6322101" y="3477819"/>
              <a:ext cx="2547241" cy="2567073"/>
            </a:xfrm>
            <a:prstGeom prst="rect">
              <a:avLst/>
            </a:prstGeom>
            <a:solidFill>
              <a:srgbClr val="FFF5E9"/>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56B"/>
                  </a:solidFill>
                  <a:effectLst/>
                  <a:uLnTx/>
                  <a:uFillTx/>
                  <a:latin typeface="Calibri"/>
                  <a:ea typeface="+mn-ea"/>
                  <a:cs typeface="Calibri"/>
                </a:rPr>
                <a:t>Strength’s based, person-centred approaches are maximised to achieve improved outcomes for children and young people with an EHCP and control high needs costs.</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rPr>
                <a:t>Scope: When an EHCP is in place.</a:t>
              </a:r>
            </a:p>
          </p:txBody>
        </p:sp>
        <p:sp>
          <p:nvSpPr>
            <p:cNvPr id="23" name="Rectangle 22">
              <a:extLst>
                <a:ext uri="{FF2B5EF4-FFF2-40B4-BE49-F238E27FC236}">
                  <a16:creationId xmlns:a16="http://schemas.microsoft.com/office/drawing/2014/main" id="{A366AD1D-C9B4-5506-93BC-76D503760E97}"/>
                </a:ext>
              </a:extLst>
            </p:cNvPr>
            <p:cNvSpPr/>
            <p:nvPr/>
          </p:nvSpPr>
          <p:spPr>
            <a:xfrm>
              <a:off x="3560618" y="1572491"/>
              <a:ext cx="2547241" cy="1905328"/>
            </a:xfrm>
            <a:prstGeom prst="rect">
              <a:avLst/>
            </a:prstGeom>
            <a:solidFill>
              <a:srgbClr val="006666"/>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Right Support, Right Time</a:t>
              </a:r>
            </a:p>
          </p:txBody>
        </p:sp>
        <p:sp>
          <p:nvSpPr>
            <p:cNvPr id="24" name="Rectangle 23">
              <a:extLst>
                <a:ext uri="{FF2B5EF4-FFF2-40B4-BE49-F238E27FC236}">
                  <a16:creationId xmlns:a16="http://schemas.microsoft.com/office/drawing/2014/main" id="{BB299EDE-76E4-B3FB-E873-ABE5CDEBAD4C}"/>
                </a:ext>
              </a:extLst>
            </p:cNvPr>
            <p:cNvSpPr/>
            <p:nvPr/>
          </p:nvSpPr>
          <p:spPr>
            <a:xfrm>
              <a:off x="6319060" y="1572491"/>
              <a:ext cx="2556817" cy="1905328"/>
            </a:xfrm>
            <a:prstGeom prst="rect">
              <a:avLst/>
            </a:prstGeom>
            <a:solidFill>
              <a:srgbClr val="006666"/>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Improve Outcomes, Control Costs</a:t>
              </a:r>
            </a:p>
          </p:txBody>
        </p:sp>
        <p:sp>
          <p:nvSpPr>
            <p:cNvPr id="18" name="Rectangle 17">
              <a:extLst>
                <a:ext uri="{FF2B5EF4-FFF2-40B4-BE49-F238E27FC236}">
                  <a16:creationId xmlns:a16="http://schemas.microsoft.com/office/drawing/2014/main" id="{DAAEA340-21C9-D9B4-5D3B-AC96F256AAF3}"/>
                </a:ext>
              </a:extLst>
            </p:cNvPr>
            <p:cNvSpPr/>
            <p:nvPr/>
          </p:nvSpPr>
          <p:spPr>
            <a:xfrm>
              <a:off x="799135" y="3346604"/>
              <a:ext cx="2547241" cy="2697012"/>
            </a:xfrm>
            <a:prstGeom prst="rect">
              <a:avLst/>
            </a:prstGeom>
            <a:solidFill>
              <a:srgbClr val="FFF5E9"/>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marL="0" marR="0" lvl="0" indent="0" algn="ctr" defTabSz="914355"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rgbClr val="006666"/>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srgbClr val="006666"/>
                  </a:solidFill>
                  <a:effectLst/>
                  <a:uLnTx/>
                  <a:uFillTx/>
                  <a:latin typeface="Calibri" panose="020F0502020204030204" pitchFamily="34" charset="0"/>
                  <a:ea typeface="+mn-ea"/>
                  <a:cs typeface="Calibri" panose="020F0502020204030204" pitchFamily="34" charset="0"/>
                </a:rPr>
                <a:t>The Hampshire system engages all children in education, keeps children safe, develops positive relationships, identifies and builds on strengths, and grows and strengthens support networks </a:t>
              </a:r>
            </a:p>
            <a:p>
              <a:pPr marL="0" marR="0" lvl="0" indent="0" algn="ctr" defTabSz="914355"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rPr>
                <a:t>Scope: Overarching.</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p:txBody>
        </p:sp>
        <p:sp>
          <p:nvSpPr>
            <p:cNvPr id="19" name="Rectangle 18">
              <a:extLst>
                <a:ext uri="{FF2B5EF4-FFF2-40B4-BE49-F238E27FC236}">
                  <a16:creationId xmlns:a16="http://schemas.microsoft.com/office/drawing/2014/main" id="{51B42CBD-6215-B259-3F31-642BFAFA4D64}"/>
                </a:ext>
              </a:extLst>
            </p:cNvPr>
            <p:cNvSpPr/>
            <p:nvPr/>
          </p:nvSpPr>
          <p:spPr>
            <a:xfrm>
              <a:off x="799135" y="1572491"/>
              <a:ext cx="2547241" cy="1905328"/>
            </a:xfrm>
            <a:prstGeom prst="rect">
              <a:avLst/>
            </a:prstGeom>
            <a:solidFill>
              <a:srgbClr val="006666"/>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Inclusion and Educational Engagement</a:t>
              </a:r>
            </a:p>
          </p:txBody>
        </p:sp>
        <p:sp>
          <p:nvSpPr>
            <p:cNvPr id="27" name="Rectangle 26">
              <a:extLst>
                <a:ext uri="{FF2B5EF4-FFF2-40B4-BE49-F238E27FC236}">
                  <a16:creationId xmlns:a16="http://schemas.microsoft.com/office/drawing/2014/main" id="{697E95D6-F56F-4DA6-7FC4-0D084A7A97B5}"/>
                </a:ext>
              </a:extLst>
            </p:cNvPr>
            <p:cNvSpPr/>
            <p:nvPr/>
          </p:nvSpPr>
          <p:spPr>
            <a:xfrm>
              <a:off x="788526" y="1779150"/>
              <a:ext cx="2568458" cy="260180"/>
            </a:xfrm>
            <a:prstGeom prst="rect">
              <a:avLst/>
            </a:prstGeom>
            <a:solidFill>
              <a:srgbClr val="648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NEW</a:t>
              </a:r>
            </a:p>
          </p:txBody>
        </p:sp>
      </p:grpSp>
      <p:sp>
        <p:nvSpPr>
          <p:cNvPr id="5" name="TextBox 4">
            <a:extLst>
              <a:ext uri="{FF2B5EF4-FFF2-40B4-BE49-F238E27FC236}">
                <a16:creationId xmlns:a16="http://schemas.microsoft.com/office/drawing/2014/main" id="{DED6955D-4932-8947-2817-873D45C077BC}"/>
              </a:ext>
            </a:extLst>
          </p:cNvPr>
          <p:cNvSpPr txBox="1"/>
          <p:nvPr/>
        </p:nvSpPr>
        <p:spPr>
          <a:xfrm>
            <a:off x="561365" y="1765548"/>
            <a:ext cx="2995542" cy="3681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‘All children and young people with SEND in Hampshire will be empowered to achieve outstanding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Bef>
                <a:spcPts val="30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Building a shared culture of inclusion</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7000"/>
              </a:lnSpc>
              <a:spcBef>
                <a:spcPts val="30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Adopting a consistent approach</a:t>
            </a: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914400" rtl="0" eaLnBrk="1" fontAlgn="auto" latinLnBrk="0" hangingPunct="1">
              <a:lnSpc>
                <a:spcPct val="107000"/>
              </a:lnSpc>
              <a:spcBef>
                <a:spcPts val="30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Working within budgetary constraints</a:t>
            </a: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914400" rtl="0" eaLnBrk="1" fontAlgn="auto" latinLnBrk="0" hangingPunct="1">
              <a:lnSpc>
                <a:spcPct val="107000"/>
              </a:lnSpc>
              <a:spcBef>
                <a:spcPts val="300"/>
              </a:spcBef>
              <a:spcAft>
                <a:spcPts val="300"/>
              </a:spcAft>
              <a:buClrTx/>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Being responsive to changing needs</a:t>
            </a: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GB" sz="16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458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9D85-99EF-6835-589A-29B51B8F2B63}"/>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Key areas of focus in 2024/5</a:t>
            </a:r>
          </a:p>
        </p:txBody>
      </p:sp>
      <p:sp>
        <p:nvSpPr>
          <p:cNvPr id="12" name="Content Placeholder 11">
            <a:extLst>
              <a:ext uri="{FF2B5EF4-FFF2-40B4-BE49-F238E27FC236}">
                <a16:creationId xmlns:a16="http://schemas.microsoft.com/office/drawing/2014/main" id="{00676C19-9DF0-230A-CE0C-9BBD0825FE2B}"/>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705BFF32-50ED-0B37-B226-21DA6E8E4879}"/>
              </a:ext>
            </a:extLst>
          </p:cNvPr>
          <p:cNvGrpSpPr/>
          <p:nvPr/>
        </p:nvGrpSpPr>
        <p:grpSpPr>
          <a:xfrm>
            <a:off x="724057" y="1393992"/>
            <a:ext cx="10591532" cy="4886581"/>
            <a:chOff x="799135" y="1504842"/>
            <a:chExt cx="8076742" cy="4540050"/>
          </a:xfrm>
        </p:grpSpPr>
        <p:sp>
          <p:nvSpPr>
            <p:cNvPr id="5" name="Rectangle 4">
              <a:extLst>
                <a:ext uri="{FF2B5EF4-FFF2-40B4-BE49-F238E27FC236}">
                  <a16:creationId xmlns:a16="http://schemas.microsoft.com/office/drawing/2014/main" id="{AA58F0D4-DF7A-BF41-049C-1AE12F5D5469}"/>
                </a:ext>
              </a:extLst>
            </p:cNvPr>
            <p:cNvSpPr/>
            <p:nvPr/>
          </p:nvSpPr>
          <p:spPr>
            <a:xfrm>
              <a:off x="3560618" y="2135819"/>
              <a:ext cx="2547241" cy="3909073"/>
            </a:xfrm>
            <a:prstGeom prst="rect">
              <a:avLst/>
            </a:prstGeom>
            <a:solidFill>
              <a:srgbClr val="FFF5E9"/>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t"/>
            <a:lstStyle/>
            <a:p>
              <a:pPr marL="0" marR="0" lvl="0" indent="0" algn="ctr" defTabSz="914355" rtl="0" eaLnBrk="1" fontAlgn="auto" latinLnBrk="0" hangingPunct="1">
                <a:lnSpc>
                  <a:spcPct val="100000"/>
                </a:lnSpc>
                <a:spcBef>
                  <a:spcPts val="0"/>
                </a:spcBef>
                <a:spcAft>
                  <a:spcPts val="80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Pilot and embed early intervention approaches that prevent escalation of Education Health and Care needs. </a:t>
              </a:r>
            </a:p>
            <a:p>
              <a:pPr marL="0" marR="0" lvl="0" indent="0" algn="ctr" defTabSz="914355" rtl="0" eaLnBrk="1" fontAlgn="auto" latinLnBrk="0" hangingPunct="1">
                <a:lnSpc>
                  <a:spcPct val="100000"/>
                </a:lnSpc>
                <a:spcBef>
                  <a:spcPts val="0"/>
                </a:spcBef>
                <a:spcAft>
                  <a:spcPts val="80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Improve the quality and consistency of Ordinarily Available Provision available in Hampshire Schools. </a:t>
              </a:r>
            </a:p>
            <a:p>
              <a:pPr marL="0" marR="0" lvl="0" indent="0" algn="ctr" defTabSz="914355" rtl="0" eaLnBrk="1" fontAlgn="auto" latinLnBrk="0" hangingPunct="1">
                <a:lnSpc>
                  <a:spcPct val="100000"/>
                </a:lnSpc>
                <a:spcBef>
                  <a:spcPts val="0"/>
                </a:spcBef>
                <a:spcAft>
                  <a:spcPts val="80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Improve Parental Confidence in SEN Support. </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2151BECE-F2BC-BAA3-F7B4-74686A574EB6}"/>
                </a:ext>
              </a:extLst>
            </p:cNvPr>
            <p:cNvSpPr/>
            <p:nvPr/>
          </p:nvSpPr>
          <p:spPr>
            <a:xfrm>
              <a:off x="6327266" y="2122777"/>
              <a:ext cx="2547241" cy="3922115"/>
            </a:xfrm>
            <a:prstGeom prst="rect">
              <a:avLst/>
            </a:prstGeom>
            <a:solidFill>
              <a:srgbClr val="FFF5E9"/>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t"/>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rPr>
                <a:t>Ensure that CYP with SEND are educated in appropriate mainstream provision in their local community wherever possible.</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rPr>
                <a:t>Ensure that there are sufficient high quality specialist placements to meet the needs of CYP in Hampshire.</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7303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hueOff val="0"/>
                      <a:satOff val="0"/>
                      <a:lumOff val="0"/>
                      <a:alphaOff val="0"/>
                    </a:prstClr>
                  </a:solidFill>
                  <a:effectLst/>
                  <a:uLnTx/>
                  <a:uFillTx/>
                  <a:latin typeface="Calibri" panose="020F0502020204030204" pitchFamily="34" charset="0"/>
                  <a:ea typeface="Calibri" panose="020F0502020204030204" pitchFamily="34" charset="0"/>
                  <a:cs typeface="Calibri" panose="020F0502020204030204" pitchFamily="34" charset="0"/>
                </a:rPr>
                <a:t>Provide equitable access to post 16 educational opportunities that enable young people with SEND to lead independent lives. </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756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9F60AD45-0E3B-35E6-012E-9F91130DA2EE}"/>
                </a:ext>
              </a:extLst>
            </p:cNvPr>
            <p:cNvSpPr/>
            <p:nvPr/>
          </p:nvSpPr>
          <p:spPr>
            <a:xfrm>
              <a:off x="3560618" y="1504842"/>
              <a:ext cx="2547241" cy="617935"/>
            </a:xfrm>
            <a:prstGeom prst="rect">
              <a:avLst/>
            </a:prstGeom>
            <a:solidFill>
              <a:srgbClr val="006666"/>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Right Support, Right Time</a:t>
              </a:r>
            </a:p>
          </p:txBody>
        </p:sp>
        <p:sp>
          <p:nvSpPr>
            <p:cNvPr id="8" name="Rectangle 7">
              <a:extLst>
                <a:ext uri="{FF2B5EF4-FFF2-40B4-BE49-F238E27FC236}">
                  <a16:creationId xmlns:a16="http://schemas.microsoft.com/office/drawing/2014/main" id="{D1E564F2-7421-075B-F4F1-B050E1C61BC8}"/>
                </a:ext>
              </a:extLst>
            </p:cNvPr>
            <p:cNvSpPr/>
            <p:nvPr/>
          </p:nvSpPr>
          <p:spPr>
            <a:xfrm>
              <a:off x="6319060" y="1504842"/>
              <a:ext cx="2556817" cy="617935"/>
            </a:xfrm>
            <a:prstGeom prst="rect">
              <a:avLst/>
            </a:prstGeom>
            <a:solidFill>
              <a:srgbClr val="006666"/>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Improve Outcomes, Control Costs</a:t>
              </a:r>
            </a:p>
          </p:txBody>
        </p:sp>
        <p:sp>
          <p:nvSpPr>
            <p:cNvPr id="9" name="Rectangle 8">
              <a:extLst>
                <a:ext uri="{FF2B5EF4-FFF2-40B4-BE49-F238E27FC236}">
                  <a16:creationId xmlns:a16="http://schemas.microsoft.com/office/drawing/2014/main" id="{7947713B-40DF-44FF-3464-F7FBD62FDA13}"/>
                </a:ext>
              </a:extLst>
            </p:cNvPr>
            <p:cNvSpPr/>
            <p:nvPr/>
          </p:nvSpPr>
          <p:spPr>
            <a:xfrm>
              <a:off x="799135" y="2135819"/>
              <a:ext cx="2547241" cy="3909073"/>
            </a:xfrm>
            <a:prstGeom prst="rect">
              <a:avLst/>
            </a:prstGeom>
            <a:solidFill>
              <a:srgbClr val="FFF5E9"/>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t"/>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Hampshire Approach - embedding a </a:t>
              </a:r>
              <a:r>
                <a:rPr kumimoji="0" lang="en-GB" sz="1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collective approach to inclusion and educational engagement. </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Development of best practice approaches to improve educational engagement, that  prevent children from missing education and improve outcomes.</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Identify and address training needs across Hampshire schools supporting inclusion, education engagement and SEND.</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rPr>
                <a:t> </a:t>
              </a: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56B"/>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5323C801-54AE-A4B9-5658-8760C79106AE}"/>
                </a:ext>
              </a:extLst>
            </p:cNvPr>
            <p:cNvSpPr/>
            <p:nvPr/>
          </p:nvSpPr>
          <p:spPr>
            <a:xfrm>
              <a:off x="799135" y="1504842"/>
              <a:ext cx="2547241" cy="617935"/>
            </a:xfrm>
            <a:prstGeom prst="rect">
              <a:avLst/>
            </a:prstGeom>
            <a:solidFill>
              <a:srgbClr val="006666"/>
            </a:solidFill>
            <a:ln>
              <a:solidFill>
                <a:srgbClr val="007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Inclusion and Educational Engagement</a:t>
              </a:r>
            </a:p>
          </p:txBody>
        </p:sp>
      </p:grpSp>
    </p:spTree>
    <p:extLst>
      <p:ext uri="{BB962C8B-B14F-4D97-AF65-F5344CB8AC3E}">
        <p14:creationId xmlns:p14="http://schemas.microsoft.com/office/powerpoint/2010/main" val="354320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795E-8ED8-BCA6-C5B6-F19F4EF85C33}"/>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Fully funded LA support for schools*</a:t>
            </a:r>
          </a:p>
        </p:txBody>
      </p:sp>
      <p:graphicFrame>
        <p:nvGraphicFramePr>
          <p:cNvPr id="17" name="Table 16">
            <a:extLst>
              <a:ext uri="{FF2B5EF4-FFF2-40B4-BE49-F238E27FC236}">
                <a16:creationId xmlns:a16="http://schemas.microsoft.com/office/drawing/2014/main" id="{BDEDA7AA-81A0-7B71-261C-CDC55C94EEB6}"/>
              </a:ext>
            </a:extLst>
          </p:cNvPr>
          <p:cNvGraphicFramePr>
            <a:graphicFrameLocks noGrp="1"/>
          </p:cNvGraphicFramePr>
          <p:nvPr>
            <p:extLst>
              <p:ext uri="{D42A27DB-BD31-4B8C-83A1-F6EECF244321}">
                <p14:modId xmlns:p14="http://schemas.microsoft.com/office/powerpoint/2010/main" val="3792277579"/>
              </p:ext>
            </p:extLst>
          </p:nvPr>
        </p:nvGraphicFramePr>
        <p:xfrm>
          <a:off x="696686" y="1423127"/>
          <a:ext cx="10706807" cy="4773930"/>
        </p:xfrm>
        <a:graphic>
          <a:graphicData uri="http://schemas.openxmlformats.org/drawingml/2006/table">
            <a:tbl>
              <a:tblPr firstRow="1" bandRow="1">
                <a:tableStyleId>{5C22544A-7EE6-4342-B048-85BDC9FD1C3A}</a:tableStyleId>
              </a:tblPr>
              <a:tblGrid>
                <a:gridCol w="1990193">
                  <a:extLst>
                    <a:ext uri="{9D8B030D-6E8A-4147-A177-3AD203B41FA5}">
                      <a16:colId xmlns:a16="http://schemas.microsoft.com/office/drawing/2014/main" val="390879219"/>
                    </a:ext>
                  </a:extLst>
                </a:gridCol>
                <a:gridCol w="4092405">
                  <a:extLst>
                    <a:ext uri="{9D8B030D-6E8A-4147-A177-3AD203B41FA5}">
                      <a16:colId xmlns:a16="http://schemas.microsoft.com/office/drawing/2014/main" val="765768892"/>
                    </a:ext>
                  </a:extLst>
                </a:gridCol>
                <a:gridCol w="4624209">
                  <a:extLst>
                    <a:ext uri="{9D8B030D-6E8A-4147-A177-3AD203B41FA5}">
                      <a16:colId xmlns:a16="http://schemas.microsoft.com/office/drawing/2014/main" val="3483152996"/>
                    </a:ext>
                  </a:extLst>
                </a:gridCol>
              </a:tblGrid>
              <a:tr h="807437">
                <a:tc>
                  <a:txBody>
                    <a:bodyPr/>
                    <a:lstStyle/>
                    <a:p>
                      <a:pPr algn="l"/>
                      <a:r>
                        <a:rPr lang="en-GB" sz="1800" b="1">
                          <a:solidFill>
                            <a:srgbClr val="306B34"/>
                          </a:solidFill>
                          <a:latin typeface="Arial"/>
                          <a:cs typeface="Arial"/>
                        </a:rPr>
                        <a:t>HIAS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kern="1200">
                          <a:solidFill>
                            <a:srgbClr val="306B34"/>
                          </a:solidFill>
                          <a:latin typeface="Arial"/>
                          <a:ea typeface="+mn-ea"/>
                          <a:cs typeface="Arial"/>
                        </a:rPr>
                        <a:t>Supporting Complex Learners in Mainstream Schools - eLearning</a:t>
                      </a:r>
                    </a:p>
                    <a:p>
                      <a:pPr marL="285750" indent="-285750">
                        <a:buFont typeface="Arial" panose="020B0604020202020204" pitchFamily="34" charset="0"/>
                        <a:buChar char="•"/>
                      </a:pPr>
                      <a:r>
                        <a:rPr lang="en-GB" sz="1600" b="0">
                          <a:solidFill>
                            <a:srgbClr val="306B34"/>
                          </a:solidFill>
                          <a:latin typeface="Arial"/>
                          <a:cs typeface="Arial"/>
                        </a:rPr>
                        <a:t>SEN Support toolkit </a:t>
                      </a:r>
                      <a:endParaRPr lang="en-GB" sz="1600" b="0">
                        <a:solidFill>
                          <a:srgbClr val="306B3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0">
                          <a:solidFill>
                            <a:srgbClr val="306B34"/>
                          </a:solidFill>
                          <a:latin typeface="Arial"/>
                          <a:cs typeface="Arial"/>
                        </a:rPr>
                        <a:t>SENCO helpline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b="0">
                          <a:solidFill>
                            <a:srgbClr val="306B34"/>
                          </a:solidFill>
                          <a:latin typeface="Arial"/>
                          <a:cs typeface="Arial"/>
                        </a:rPr>
                        <a:t>SEN Support guidance </a:t>
                      </a:r>
                      <a:endParaRPr lang="en-GB" sz="1600" b="0">
                        <a:solidFill>
                          <a:srgbClr val="306B34"/>
                        </a:solidFill>
                        <a:latin typeface="Arial" panose="020B0604020202020204" pitchFamily="34" charset="0"/>
                        <a:cs typeface="Arial" panose="020B0604020202020204" pitchFamily="34" charset="0"/>
                      </a:endParaRP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a:solidFill>
                            <a:srgbClr val="306B34"/>
                          </a:solidFill>
                          <a:latin typeface="Arial"/>
                          <a:ea typeface="+mn-ea"/>
                          <a:cs typeface="Arial"/>
                        </a:rPr>
                        <a:t>SEN Matters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2714804"/>
                  </a:ext>
                </a:extLst>
              </a:tr>
              <a:tr h="334372">
                <a:tc>
                  <a:txBody>
                    <a:bodyPr/>
                    <a:lstStyle/>
                    <a:p>
                      <a:pPr algn="l"/>
                      <a:r>
                        <a:rPr lang="en-GB" sz="1800" b="1">
                          <a:solidFill>
                            <a:srgbClr val="306B34"/>
                          </a:solidFill>
                          <a:latin typeface="Arial"/>
                          <a:cs typeface="Arial"/>
                        </a:rPr>
                        <a:t>SEN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800" b="0">
                          <a:solidFill>
                            <a:srgbClr val="306B34"/>
                          </a:solidFill>
                          <a:latin typeface="Arial"/>
                          <a:cs typeface="Arial"/>
                        </a:rPr>
                        <a:t>Tribunal Webinars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GB" sz="1600" b="0">
                        <a:solidFill>
                          <a:srgbClr val="306B34"/>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0401129"/>
                  </a:ext>
                </a:extLst>
              </a:tr>
              <a:tr h="127463">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GB" sz="1800" b="1">
                          <a:solidFill>
                            <a:srgbClr val="306B34"/>
                          </a:solidFill>
                          <a:latin typeface="Arial"/>
                          <a:cs typeface="Arial"/>
                        </a:rPr>
                        <a:t>Early Years</a:t>
                      </a:r>
                    </a:p>
                    <a:p>
                      <a:pPr algn="l"/>
                      <a:endParaRPr lang="en-GB" sz="1800" b="1">
                        <a:solidFill>
                          <a:srgbClr val="306B3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a:solidFill>
                            <a:srgbClr val="306B34"/>
                          </a:solidFill>
                          <a:latin typeface="Arial"/>
                          <a:cs typeface="Arial"/>
                        </a:rPr>
                        <a:t>Year R networks </a:t>
                      </a:r>
                      <a:endParaRPr lang="en-GB" sz="1600">
                        <a:solidFill>
                          <a:srgbClr val="306B34"/>
                        </a:solidFill>
                        <a:latin typeface="Arial" pitchFamily="34"/>
                        <a:cs typeface="Arial" pitchFamily="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a:cs typeface="Arial"/>
                        </a:rPr>
                        <a:t>Year R transition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798687"/>
                  </a:ext>
                </a:extLst>
              </a:tr>
              <a:tr h="263553">
                <a:tc>
                  <a:txBody>
                    <a:bodyPr/>
                    <a:lstStyle/>
                    <a:p>
                      <a:pPr algn="l"/>
                      <a:r>
                        <a:rPr lang="en-GB" sz="1800" b="1">
                          <a:solidFill>
                            <a:srgbClr val="306B34"/>
                          </a:solidFill>
                          <a:latin typeface="Arial"/>
                          <a:cs typeface="Arial"/>
                        </a:rPr>
                        <a:t>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a:solidFill>
                            <a:srgbClr val="306B34"/>
                          </a:solidFill>
                          <a:latin typeface="Arial"/>
                          <a:cs typeface="Arial"/>
                        </a:rPr>
                        <a:t>EHCP support and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endParaRPr lang="en-GB" sz="1600">
                        <a:solidFill>
                          <a:srgbClr val="306B34"/>
                        </a:solidFill>
                        <a:latin typeface="Arial" pitchFamily="34"/>
                        <a:cs typeface="Arial" pitchFamily="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4663320"/>
                  </a:ext>
                </a:extLst>
              </a:tr>
              <a:tr h="306352">
                <a:tc>
                  <a:txBody>
                    <a:bodyPr/>
                    <a:lstStyle/>
                    <a:p>
                      <a:pPr algn="l"/>
                      <a:r>
                        <a:rPr lang="en-GB" sz="1800" b="1">
                          <a:solidFill>
                            <a:srgbClr val="306B34"/>
                          </a:solidFill>
                          <a:latin typeface="Arial"/>
                          <a:cs typeface="Arial"/>
                        </a:rPr>
                        <a:t>HIEP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a:solidFill>
                            <a:srgbClr val="306B34"/>
                          </a:solidFill>
                          <a:latin typeface="Arial"/>
                          <a:cs typeface="Arial"/>
                        </a:rPr>
                        <a:t>Critical Incident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a:cs typeface="Arial"/>
                        </a:rPr>
                        <a:t>Parent Support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191249"/>
                  </a:ext>
                </a:extLst>
              </a:tr>
              <a:tr h="311692">
                <a:tc>
                  <a:txBody>
                    <a:bodyPr/>
                    <a:lstStyle/>
                    <a:p>
                      <a:pPr marL="0" algn="l" defTabSz="914355" rtl="0" eaLnBrk="1" latinLnBrk="0" hangingPunct="1"/>
                      <a:r>
                        <a:rPr lang="en-GB" sz="1800" b="1" kern="1200">
                          <a:solidFill>
                            <a:srgbClr val="306B34"/>
                          </a:solidFill>
                          <a:latin typeface="Arial"/>
                          <a:ea typeface="+mn-ea"/>
                          <a:cs typeface="Arial"/>
                        </a:rPr>
                        <a:t>Virtual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a:solidFill>
                            <a:srgbClr val="306B34"/>
                          </a:solidFill>
                          <a:latin typeface="Arial" pitchFamily="34"/>
                          <a:cs typeface="Arial" pitchFamily="34"/>
                        </a:rPr>
                        <a:t>Reach to Teach App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a:solidFill>
                            <a:srgbClr val="306B34"/>
                          </a:solidFill>
                          <a:latin typeface="Arial"/>
                          <a:cs typeface="Arial"/>
                        </a:rPr>
                        <a:t>Designated Teacher networks</a:t>
                      </a:r>
                    </a:p>
                    <a:p>
                      <a:pPr marL="285750" lvl="0" indent="-285750">
                        <a:buFont typeface="Arial" panose="020B0604020202020204" pitchFamily="34" charset="0"/>
                        <a:buChar char="•"/>
                      </a:pPr>
                      <a:r>
                        <a:rPr lang="en-GB" sz="1600">
                          <a:solidFill>
                            <a:srgbClr val="306B34"/>
                          </a:solidFill>
                          <a:latin typeface="Arial"/>
                          <a:cs typeface="Arial"/>
                        </a:rPr>
                        <a:t>PEP toolkit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4572678"/>
                  </a:ext>
                </a:extLst>
              </a:tr>
              <a:tr h="625112">
                <a:tc>
                  <a:txBody>
                    <a:bodyPr/>
                    <a:lstStyle/>
                    <a:p>
                      <a:pPr marL="0" algn="l" defTabSz="914355" rtl="0" eaLnBrk="1" latinLnBrk="0" hangingPunct="1"/>
                      <a:r>
                        <a:rPr lang="en-GB" sz="1800" b="1" kern="1200">
                          <a:solidFill>
                            <a:srgbClr val="306B34"/>
                          </a:solidFill>
                          <a:latin typeface="Arial"/>
                          <a:ea typeface="+mn-ea"/>
                          <a:cs typeface="Arial"/>
                        </a:rPr>
                        <a:t>SEN Access and Resource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a:solidFill>
                            <a:srgbClr val="306B34"/>
                          </a:solidFill>
                          <a:latin typeface="Arial"/>
                          <a:cs typeface="Arial"/>
                        </a:rPr>
                        <a:t>FISH</a:t>
                      </a:r>
                    </a:p>
                    <a:p>
                      <a:pPr marL="285750" indent="-285750">
                        <a:buFont typeface="Arial" panose="020B0604020202020204" pitchFamily="34" charset="0"/>
                        <a:buChar char="•"/>
                      </a:pPr>
                      <a:r>
                        <a:rPr lang="en-GB" sz="1600">
                          <a:solidFill>
                            <a:srgbClr val="306B34"/>
                          </a:solidFill>
                          <a:latin typeface="Arial"/>
                          <a:cs typeface="Arial"/>
                        </a:rPr>
                        <a:t>Local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a:cs typeface="Arial"/>
                        </a:rPr>
                        <a:t>Tribunal information videos</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a:solidFill>
                          <a:srgbClr val="306B34"/>
                        </a:solidFill>
                        <a:latin typeface="Arial" pitchFamily="34"/>
                        <a:cs typeface="Arial" pitchFamily="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147486"/>
                  </a:ext>
                </a:extLst>
              </a:tr>
              <a:tr h="442788">
                <a:tc>
                  <a:txBody>
                    <a:bodyPr/>
                    <a:lstStyle/>
                    <a:p>
                      <a:pPr marL="0" algn="l" rtl="0" eaLnBrk="1" latinLnBrk="0" hangingPunct="1"/>
                      <a:r>
                        <a:rPr lang="en-GB" sz="1800" b="1" kern="1200">
                          <a:solidFill>
                            <a:srgbClr val="306B34"/>
                          </a:solidFill>
                          <a:latin typeface="Arial"/>
                          <a:ea typeface="+mn-ea"/>
                          <a:cs typeface="Arial"/>
                        </a:rPr>
                        <a:t> EMTAS​</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355" rtl="0" eaLnBrk="1" latinLnBrk="0" hangingPunct="1">
                        <a:buFont typeface="Arial" panose="020B0604020202020204" pitchFamily="34" charset="0"/>
                        <a:buChar char="•"/>
                      </a:pPr>
                      <a:r>
                        <a:rPr lang="en-GB" sz="1600" kern="1200">
                          <a:solidFill>
                            <a:srgbClr val="306B34"/>
                          </a:solidFill>
                          <a:latin typeface="Arial"/>
                          <a:ea typeface="+mn-ea"/>
                          <a:cs typeface="Arial"/>
                        </a:rPr>
                        <a:t>Specific case support (initial)​ in preparation for an EHC assessment request</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defTabSz="914355" rtl="0" eaLnBrk="1" latinLnBrk="0" hangingPunct="1">
                        <a:buFont typeface="Arial" panose="020B0604020202020204" pitchFamily="34" charset="0"/>
                        <a:buChar char="•"/>
                      </a:pPr>
                      <a:r>
                        <a:rPr lang="en-GB" sz="1600" kern="1200">
                          <a:solidFill>
                            <a:srgbClr val="306B34"/>
                          </a:solidFill>
                          <a:latin typeface="Arial" panose="020B0604020202020204" pitchFamily="34" charset="0"/>
                          <a:ea typeface="+mn-ea"/>
                          <a:cs typeface="Arial" panose="020B0604020202020204" pitchFamily="34" charset="0"/>
                        </a:rPr>
                        <a:t>Bespoke language and interpretation support work with parents </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7208584"/>
                  </a:ext>
                </a:extLst>
              </a:tr>
            </a:tbl>
          </a:graphicData>
        </a:graphic>
      </p:graphicFrame>
      <p:sp>
        <p:nvSpPr>
          <p:cNvPr id="3" name="TextBox 2">
            <a:extLst>
              <a:ext uri="{FF2B5EF4-FFF2-40B4-BE49-F238E27FC236}">
                <a16:creationId xmlns:a16="http://schemas.microsoft.com/office/drawing/2014/main" id="{8BB2FA6F-C37D-91FC-5C67-0DE1B6DAEC04}"/>
              </a:ext>
            </a:extLst>
          </p:cNvPr>
          <p:cNvSpPr txBox="1"/>
          <p:nvPr/>
        </p:nvSpPr>
        <p:spPr>
          <a:xfrm>
            <a:off x="675861" y="6166577"/>
            <a:ext cx="9714454" cy="369332"/>
          </a:xfrm>
          <a:prstGeom prst="rect">
            <a:avLst/>
          </a:prstGeom>
          <a:noFill/>
        </p:spPr>
        <p:txBody>
          <a:bodyPr wrap="none" lIns="91440" tIns="45720" rIns="91440" bIns="45720" rtlCol="0" anchor="t">
            <a:spAutoFit/>
          </a:bodyPr>
          <a:lstStyle/>
          <a:p>
            <a:r>
              <a:rPr lang="en-GB"/>
              <a:t>*County wide offer- check with LA teams as some additional services may be available in your district. </a:t>
            </a:r>
          </a:p>
        </p:txBody>
      </p:sp>
    </p:spTree>
    <p:extLst>
      <p:ext uri="{BB962C8B-B14F-4D97-AF65-F5344CB8AC3E}">
        <p14:creationId xmlns:p14="http://schemas.microsoft.com/office/powerpoint/2010/main" val="21608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795E-8ED8-BCA6-C5B6-F19F4EF85C33}"/>
              </a:ext>
            </a:extLst>
          </p:cNvPr>
          <p:cNvSpPr>
            <a:spLocks noGrp="1"/>
          </p:cNvSpPr>
          <p:nvPr>
            <p:ph type="title"/>
          </p:nvPr>
        </p:nvSpPr>
        <p:spPr/>
        <p:txBody>
          <a:bodyPr>
            <a:normAutofit/>
          </a:bodyPr>
          <a:lstStyle/>
          <a:p>
            <a:r>
              <a:rPr lang="en-GB" sz="4000" b="1">
                <a:latin typeface="Arial" panose="020B0604020202020204" pitchFamily="34" charset="0"/>
                <a:cs typeface="Arial" panose="020B0604020202020204" pitchFamily="34" charset="0"/>
              </a:rPr>
              <a:t>SLA or chargeable LA support for schools</a:t>
            </a:r>
          </a:p>
        </p:txBody>
      </p:sp>
      <p:graphicFrame>
        <p:nvGraphicFramePr>
          <p:cNvPr id="19" name="Table 18">
            <a:extLst>
              <a:ext uri="{FF2B5EF4-FFF2-40B4-BE49-F238E27FC236}">
                <a16:creationId xmlns:a16="http://schemas.microsoft.com/office/drawing/2014/main" id="{479B1AD3-C167-A54C-7824-ED250E7DF796}"/>
              </a:ext>
            </a:extLst>
          </p:cNvPr>
          <p:cNvGraphicFramePr>
            <a:graphicFrameLocks noGrp="1"/>
          </p:cNvGraphicFramePr>
          <p:nvPr>
            <p:extLst>
              <p:ext uri="{D42A27DB-BD31-4B8C-83A1-F6EECF244321}">
                <p14:modId xmlns:p14="http://schemas.microsoft.com/office/powerpoint/2010/main" val="1627149783"/>
              </p:ext>
            </p:extLst>
          </p:nvPr>
        </p:nvGraphicFramePr>
        <p:xfrm>
          <a:off x="785191" y="1690689"/>
          <a:ext cx="10621618" cy="4471487"/>
        </p:xfrm>
        <a:graphic>
          <a:graphicData uri="http://schemas.openxmlformats.org/drawingml/2006/table">
            <a:tbl>
              <a:tblPr firstRow="1" bandRow="1">
                <a:tableStyleId>{5C22544A-7EE6-4342-B048-85BDC9FD1C3A}</a:tableStyleId>
              </a:tblPr>
              <a:tblGrid>
                <a:gridCol w="2329543">
                  <a:extLst>
                    <a:ext uri="{9D8B030D-6E8A-4147-A177-3AD203B41FA5}">
                      <a16:colId xmlns:a16="http://schemas.microsoft.com/office/drawing/2014/main" val="390879219"/>
                    </a:ext>
                  </a:extLst>
                </a:gridCol>
                <a:gridCol w="4299857">
                  <a:extLst>
                    <a:ext uri="{9D8B030D-6E8A-4147-A177-3AD203B41FA5}">
                      <a16:colId xmlns:a16="http://schemas.microsoft.com/office/drawing/2014/main" val="765768892"/>
                    </a:ext>
                  </a:extLst>
                </a:gridCol>
                <a:gridCol w="3992218">
                  <a:extLst>
                    <a:ext uri="{9D8B030D-6E8A-4147-A177-3AD203B41FA5}">
                      <a16:colId xmlns:a16="http://schemas.microsoft.com/office/drawing/2014/main" val="2940098257"/>
                    </a:ext>
                  </a:extLst>
                </a:gridCol>
              </a:tblGrid>
              <a:tr h="379463">
                <a:tc>
                  <a:txBody>
                    <a:bodyPr/>
                    <a:lstStyle/>
                    <a:p>
                      <a:r>
                        <a:rPr lang="en-GB" sz="1800" b="1">
                          <a:solidFill>
                            <a:srgbClr val="306B34"/>
                          </a:solidFill>
                          <a:latin typeface="Arial" panose="020B0604020202020204" pitchFamily="34" charset="0"/>
                          <a:cs typeface="Arial" panose="020B0604020202020204" pitchFamily="34" charset="0"/>
                        </a:rPr>
                        <a:t>HIAS</a:t>
                      </a:r>
                      <a:endParaRPr lang="en-GB" sz="1800" b="1">
                        <a:solidFill>
                          <a:srgbClr val="306B3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b="0">
                          <a:solidFill>
                            <a:srgbClr val="306B34"/>
                          </a:solidFill>
                          <a:latin typeface="Arial" panose="020B0604020202020204" pitchFamily="34" charset="0"/>
                          <a:cs typeface="Arial" panose="020B0604020202020204" pitchFamily="34" charset="0"/>
                        </a:rPr>
                        <a:t>SENCO and RP networks</a:t>
                      </a:r>
                    </a:p>
                    <a:p>
                      <a:pPr marL="285750" indent="-285750">
                        <a:buFont typeface="Arial" panose="020B0604020202020204" pitchFamily="34" charset="0"/>
                        <a:buChar char="•"/>
                      </a:pPr>
                      <a:r>
                        <a:rPr lang="en-US" sz="1600" b="0">
                          <a:solidFill>
                            <a:srgbClr val="306B34"/>
                          </a:solidFill>
                          <a:latin typeface="Arial" panose="020B0604020202020204" pitchFamily="34" charset="0"/>
                          <a:cs typeface="Arial" panose="020B0604020202020204" pitchFamily="34" charset="0"/>
                        </a:rPr>
                        <a:t>SEND Conference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b="0">
                          <a:solidFill>
                            <a:srgbClr val="306B34"/>
                          </a:solidFill>
                          <a:latin typeface="Arial" panose="020B0604020202020204" pitchFamily="34" charset="0"/>
                          <a:cs typeface="Arial" panose="020B0604020202020204" pitchFamily="34" charset="0"/>
                        </a:rPr>
                        <a:t>SEND Specific training</a:t>
                      </a:r>
                    </a:p>
                    <a:p>
                      <a:pPr marL="285750" indent="-285750">
                        <a:buFont typeface="Arial" panose="020B0604020202020204" pitchFamily="34" charset="0"/>
                        <a:buChar char="•"/>
                      </a:pPr>
                      <a:r>
                        <a:rPr lang="en-US" sz="1600" b="0">
                          <a:solidFill>
                            <a:srgbClr val="306B34"/>
                          </a:solidFill>
                          <a:latin typeface="Arial" panose="020B0604020202020204" pitchFamily="34" charset="0"/>
                          <a:cs typeface="Arial" panose="020B0604020202020204" pitchFamily="34" charset="0"/>
                        </a:rPr>
                        <a:t>SEN Advisor / Improver bookable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2714804"/>
                  </a:ext>
                </a:extLst>
              </a:tr>
              <a:tr h="484909">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GB" sz="1800" b="1">
                          <a:solidFill>
                            <a:srgbClr val="306B34"/>
                          </a:solidFill>
                          <a:latin typeface="Arial"/>
                          <a:cs typeface="Arial"/>
                        </a:rPr>
                        <a:t>Early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600">
                          <a:solidFill>
                            <a:srgbClr val="306B34"/>
                          </a:solidFill>
                          <a:latin typeface="Arial" panose="020B0604020202020204" pitchFamily="34" charset="0"/>
                          <a:cs typeface="Arial" panose="020B0604020202020204" pitchFamily="34" charset="0"/>
                        </a:rPr>
                        <a:t>Year R networks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panose="020B0604020202020204" pitchFamily="34" charset="0"/>
                          <a:cs typeface="Arial" panose="020B0604020202020204" pitchFamily="34" charset="0"/>
                        </a:rPr>
                        <a:t>Year R transition training</a:t>
                      </a:r>
                    </a:p>
                    <a:p>
                      <a:pPr marL="285750" indent="-285750">
                        <a:buFont typeface="Arial" panose="020B0604020202020204" pitchFamily="34" charset="0"/>
                        <a:buChar char="•"/>
                      </a:pPr>
                      <a:endParaRPr lang="en-GB" sz="1600">
                        <a:solidFill>
                          <a:srgbClr val="306B34"/>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798687"/>
                  </a:ext>
                </a:extLst>
              </a:tr>
              <a:tr h="684577">
                <a:tc>
                  <a:txBody>
                    <a:bodyPr/>
                    <a:lstStyle/>
                    <a:p>
                      <a:r>
                        <a:rPr lang="en-GB" sz="1800" b="1">
                          <a:solidFill>
                            <a:srgbClr val="306B34"/>
                          </a:solidFill>
                          <a:latin typeface="Arial"/>
                          <a:cs typeface="Arial"/>
                        </a:rPr>
                        <a:t>PBS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a:solidFill>
                            <a:srgbClr val="306B34"/>
                          </a:solidFill>
                          <a:latin typeface="Arial"/>
                          <a:cs typeface="Arial"/>
                        </a:rPr>
                        <a:t>School </a:t>
                      </a:r>
                      <a:r>
                        <a:rPr lang="en-GB" sz="1600" err="1">
                          <a:solidFill>
                            <a:srgbClr val="306B34"/>
                          </a:solidFill>
                          <a:latin typeface="Arial"/>
                          <a:cs typeface="Arial"/>
                        </a:rPr>
                        <a:t>inreach</a:t>
                      </a:r>
                      <a:r>
                        <a:rPr lang="en-GB" sz="1600">
                          <a:solidFill>
                            <a:srgbClr val="306B34"/>
                          </a:solidFill>
                          <a:latin typeface="Arial"/>
                          <a:cs typeface="Arial"/>
                        </a:rPr>
                        <a:t> and outreach and parent/carer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pitchFamily="34"/>
                          <a:cs typeface="Arial" pitchFamily="34"/>
                        </a:rPr>
                        <a:t>Specific staff training</a:t>
                      </a:r>
                    </a:p>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a:solidFill>
                          <a:srgbClr val="306B34"/>
                        </a:solidFill>
                        <a:latin typeface="Arial" pitchFamily="34"/>
                        <a:cs typeface="Arial" pitchFamily="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54454"/>
                  </a:ext>
                </a:extLst>
              </a:tr>
              <a:tr h="684577">
                <a:tc>
                  <a: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en-GB" sz="1800" b="1">
                          <a:solidFill>
                            <a:srgbClr val="306B34"/>
                          </a:solidFill>
                          <a:latin typeface="Arial"/>
                          <a:cs typeface="Arial"/>
                        </a:rPr>
                        <a:t>STAS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pitchFamily="34"/>
                          <a:cs typeface="Arial" pitchFamily="34"/>
                        </a:rPr>
                        <a:t>Assessment and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pitchFamily="34"/>
                          <a:cs typeface="Arial" pitchFamily="34"/>
                        </a:rPr>
                        <a:t>Specialist equipment (dependant on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065071"/>
                  </a:ext>
                </a:extLst>
              </a:tr>
              <a:tr h="542013">
                <a:tc>
                  <a:txBody>
                    <a:bodyPr/>
                    <a:lstStyle/>
                    <a:p>
                      <a:r>
                        <a:rPr lang="en-GB" sz="1800" b="1">
                          <a:solidFill>
                            <a:srgbClr val="306B34"/>
                          </a:solidFill>
                          <a:latin typeface="Arial" panose="020B0604020202020204" pitchFamily="34" charset="0"/>
                          <a:cs typeface="Arial" panose="020B0604020202020204" pitchFamily="34" charset="0"/>
                        </a:rPr>
                        <a:t>Governor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a:solidFill>
                            <a:srgbClr val="306B34"/>
                          </a:solidFill>
                          <a:latin typeface="Arial" pitchFamily="34"/>
                          <a:cs typeface="Arial" pitchFamily="34"/>
                        </a:rPr>
                        <a:t>Governor SEND conference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306B34"/>
                          </a:solidFill>
                          <a:latin typeface="Arial" pitchFamily="34"/>
                          <a:cs typeface="Arial" pitchFamily="34"/>
                        </a:rPr>
                        <a:t>Governor training on SEND</a:t>
                      </a:r>
                    </a:p>
                    <a:p>
                      <a:pPr marL="0" lvl="0" indent="0">
                        <a:buFont typeface="Arial" panose="020B0604020202020204" pitchFamily="34" charset="0"/>
                        <a:buNone/>
                      </a:pPr>
                      <a:endParaRPr lang="en-GB" sz="1600">
                        <a:solidFill>
                          <a:srgbClr val="306B34"/>
                        </a:solidFill>
                        <a:latin typeface="Arial" pitchFamily="34"/>
                        <a:cs typeface="Arial" pitchFamily="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234379"/>
                  </a:ext>
                </a:extLst>
              </a:tr>
              <a:tr h="542013">
                <a:tc>
                  <a:txBody>
                    <a:bodyPr/>
                    <a:lstStyle/>
                    <a:p>
                      <a:r>
                        <a:rPr lang="en-GB" sz="1800" b="1">
                          <a:solidFill>
                            <a:srgbClr val="306B34"/>
                          </a:solidFill>
                          <a:latin typeface="Arial" panose="020B0604020202020204" pitchFamily="34" charset="0"/>
                          <a:cs typeface="Arial" panose="020B0604020202020204" pitchFamily="34" charset="0"/>
                        </a:rPr>
                        <a:t>ISS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dirty="0">
                          <a:solidFill>
                            <a:srgbClr val="306B34"/>
                          </a:solidFill>
                          <a:latin typeface="Arial" pitchFamily="34"/>
                          <a:cs typeface="Arial" pitchFamily="34"/>
                        </a:rPr>
                        <a:t>Statutory Advice guidance and support on exclusions, suspensions and PEX</a:t>
                      </a:r>
                    </a:p>
                    <a:p>
                      <a:pPr marL="285750" lvl="0" indent="-285750">
                        <a:buFont typeface="Arial" panose="020B0604020202020204" pitchFamily="34" charset="0"/>
                        <a:buChar char="•"/>
                      </a:pPr>
                      <a:r>
                        <a:rPr lang="en-GB" sz="1600" dirty="0">
                          <a:solidFill>
                            <a:srgbClr val="306B34"/>
                          </a:solidFill>
                          <a:latin typeface="Arial" pitchFamily="34"/>
                          <a:cs typeface="Arial" pitchFamily="34"/>
                        </a:rPr>
                        <a:t>Wider attendance support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r>
                        <a:rPr lang="en-GB" sz="1600">
                          <a:solidFill>
                            <a:srgbClr val="306B34"/>
                          </a:solidFill>
                          <a:latin typeface="Arial" pitchFamily="34"/>
                          <a:cs typeface="Arial" pitchFamily="34"/>
                        </a:rPr>
                        <a:t>Advice on CME, EHE and RHP</a:t>
                      </a:r>
                    </a:p>
                    <a:p>
                      <a:pPr marL="285750" lvl="0" indent="-285750">
                        <a:buFont typeface="Arial" panose="020B0604020202020204" pitchFamily="34" charset="0"/>
                        <a:buChar char="•"/>
                      </a:pPr>
                      <a:r>
                        <a:rPr lang="en-GB" sz="1600">
                          <a:solidFill>
                            <a:srgbClr val="306B34"/>
                          </a:solidFill>
                          <a:latin typeface="Arial" pitchFamily="34"/>
                          <a:cs typeface="Arial" pitchFamily="34"/>
                        </a:rPr>
                        <a:t>Casework to resolve complex cases</a:t>
                      </a:r>
                    </a:p>
                    <a:p>
                      <a:pPr marL="285750" lvl="0" indent="-285750">
                        <a:buFont typeface="Arial" panose="020B0604020202020204" pitchFamily="34" charset="0"/>
                        <a:buChar char="•"/>
                      </a:pPr>
                      <a:r>
                        <a:rPr lang="en-GB" sz="1600">
                          <a:solidFill>
                            <a:srgbClr val="306B34"/>
                          </a:solidFill>
                          <a:latin typeface="Arial" pitchFamily="34"/>
                          <a:cs typeface="Arial" pitchFamily="34"/>
                        </a:rPr>
                        <a:t>EBSA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286345"/>
                  </a:ext>
                </a:extLst>
              </a:tr>
              <a:tr h="542013">
                <a:tc>
                  <a:txBody>
                    <a:bodyPr/>
                    <a:lstStyle/>
                    <a:p>
                      <a:r>
                        <a:rPr lang="en-GB" sz="1800" b="1">
                          <a:solidFill>
                            <a:srgbClr val="306B34"/>
                          </a:solidFill>
                          <a:latin typeface="Arial" panose="020B0604020202020204" pitchFamily="34" charset="0"/>
                          <a:cs typeface="Arial" panose="020B0604020202020204" pitchFamily="34" charset="0"/>
                        </a:rPr>
                        <a:t>Virtual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306B34"/>
                          </a:solidFill>
                          <a:latin typeface="Arial" pitchFamily="34"/>
                          <a:cs typeface="Arial" pitchFamily="34"/>
                        </a:rPr>
                        <a:t>Attachment aware schools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lvl="0" indent="-285750">
                        <a:buFont typeface="Arial" panose="020B0604020202020204" pitchFamily="34" charset="0"/>
                        <a:buChar char="•"/>
                      </a:pPr>
                      <a:endParaRPr lang="en-GB" sz="1600" dirty="0">
                        <a:solidFill>
                          <a:srgbClr val="306B34"/>
                        </a:solidFill>
                        <a:latin typeface="Arial" pitchFamily="34"/>
                        <a:cs typeface="Arial" pitchFamily="3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47457"/>
                  </a:ext>
                </a:extLst>
              </a:tr>
            </a:tbl>
          </a:graphicData>
        </a:graphic>
      </p:graphicFrame>
      <p:sp>
        <p:nvSpPr>
          <p:cNvPr id="4" name="TextBox 3">
            <a:extLst>
              <a:ext uri="{FF2B5EF4-FFF2-40B4-BE49-F238E27FC236}">
                <a16:creationId xmlns:a16="http://schemas.microsoft.com/office/drawing/2014/main" id="{57132223-0B5A-B0E3-5CD7-C32540E62C89}"/>
              </a:ext>
            </a:extLst>
          </p:cNvPr>
          <p:cNvSpPr txBox="1"/>
          <p:nvPr/>
        </p:nvSpPr>
        <p:spPr>
          <a:xfrm>
            <a:off x="595874" y="6123542"/>
            <a:ext cx="10863943" cy="369332"/>
          </a:xfrm>
          <a:prstGeom prst="rect">
            <a:avLst/>
          </a:prstGeom>
          <a:noFill/>
        </p:spPr>
        <p:txBody>
          <a:bodyPr wrap="square">
            <a:spAutoFit/>
          </a:bodyPr>
          <a:lstStyle/>
          <a:p>
            <a:r>
              <a:rPr lang="en-GB"/>
              <a:t>*check with LA teams as some additional services may be available in your district. </a:t>
            </a:r>
          </a:p>
        </p:txBody>
      </p:sp>
    </p:spTree>
    <p:extLst>
      <p:ext uri="{BB962C8B-B14F-4D97-AF65-F5344CB8AC3E}">
        <p14:creationId xmlns:p14="http://schemas.microsoft.com/office/powerpoint/2010/main" val="3971129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Tag5 xmlns="4524c3b1-0168-4671-9172-d6dfbf9dd5ea" xsi:nil="true"/>
    <Category xmlns="4524c3b1-0168-4671-9172-d6dfbf9dd5ea" xsi:nil="true"/>
    <Area xmlns="4524c3b1-0168-4671-9172-d6dfbf9dd5ea" xsi:nil="true"/>
    <Project_x0020_Tag1 xmlns="4524c3b1-0168-4671-9172-d6dfbf9dd5ea" xsi:nil="true"/>
    <Project_x0020_Tag4 xmlns="4524c3b1-0168-4671-9172-d6dfbf9dd5ea" xsi:nil="true"/>
    <lcf76f155ced4ddcb4097134ff3c332f xmlns="4524c3b1-0168-4671-9172-d6dfbf9dd5ea">
      <Terms xmlns="http://schemas.microsoft.com/office/infopath/2007/PartnerControls"/>
    </lcf76f155ced4ddcb4097134ff3c332f>
    <Project_x0020_Number xmlns="4524c3b1-0168-4671-9172-d6dfbf9dd5ea" xsi:nil="true"/>
    <Project_x0020_Name xmlns="4524c3b1-0168-4671-9172-d6dfbf9dd5ea" xsi:nil="true"/>
    <Project_x0020_Tag10 xmlns="4524c3b1-0168-4671-9172-d6dfbf9dd5ea" xsi:nil="true"/>
    <Project_x0020_Tag7 xmlns="4524c3b1-0168-4671-9172-d6dfbf9dd5ea" xsi:nil="true"/>
    <Project_x0020_Tag3 xmlns="4524c3b1-0168-4671-9172-d6dfbf9dd5ea" xsi:nil="true"/>
    <Project_x0020_Tag6 xmlns="4524c3b1-0168-4671-9172-d6dfbf9dd5ea" xsi:nil="true"/>
    <Project_x0020_Tag9 xmlns="4524c3b1-0168-4671-9172-d6dfbf9dd5ea" xsi:nil="true"/>
    <Project_x0020_Tag2 xmlns="4524c3b1-0168-4671-9172-d6dfbf9dd5ea" xsi:nil="true"/>
    <Project_x0020_Tag8 xmlns="4524c3b1-0168-4671-9172-d6dfbf9dd5ea" xsi:nil="true"/>
    <SharedWithUsers xmlns="be25b4de-0968-422e-be61-263944b7e635">
      <UserInfo>
        <DisplayName>Minall, Andrew</DisplayName>
        <AccountId>22</AccountId>
        <AccountType/>
      </UserInfo>
      <UserInfo>
        <DisplayName>Hodder, Annabel</DisplayName>
        <AccountId>136</AccountId>
        <AccountType/>
      </UserInfo>
      <UserInfo>
        <DisplayName>Smith, Natalie</DisplayName>
        <AccountId>81</AccountId>
        <AccountType/>
      </UserInfo>
      <UserInfo>
        <DisplayName>Leggett, Ben</DisplayName>
        <AccountId>42</AccountId>
        <AccountType/>
      </UserInfo>
      <UserInfo>
        <DisplayName>Marlborough, Caroline</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120829348D924B81C3110093325376" ma:contentTypeVersion="31" ma:contentTypeDescription="Create a new document." ma:contentTypeScope="" ma:versionID="3a1a94c45f546701e5300a5d92e1a5d3">
  <xsd:schema xmlns:xsd="http://www.w3.org/2001/XMLSchema" xmlns:xs="http://www.w3.org/2001/XMLSchema" xmlns:p="http://schemas.microsoft.com/office/2006/metadata/properties" xmlns:ns2="4524c3b1-0168-4671-9172-d6dfbf9dd5ea" xmlns:ns3="be25b4de-0968-422e-be61-263944b7e635" targetNamespace="http://schemas.microsoft.com/office/2006/metadata/properties" ma:root="true" ma:fieldsID="3aa32a6c36801ad8680ac174f17e015b" ns2:_="" ns3:_="">
    <xsd:import namespace="4524c3b1-0168-4671-9172-d6dfbf9dd5ea"/>
    <xsd:import namespace="be25b4de-0968-422e-be61-263944b7e635"/>
    <xsd:element name="properties">
      <xsd:complexType>
        <xsd:sequence>
          <xsd:element name="documentManagement">
            <xsd:complexType>
              <xsd:all>
                <xsd:element ref="ns2:Project_x0020_Name" minOccurs="0"/>
                <xsd:element ref="ns2:Project_x0020_Number" minOccurs="0"/>
                <xsd:element ref="ns2:Project_x0020_Tag1" minOccurs="0"/>
                <xsd:element ref="ns2:Project_x0020_Tag10" minOccurs="0"/>
                <xsd:element ref="ns2:Project_x0020_Tag2" minOccurs="0"/>
                <xsd:element ref="ns2:Project_x0020_Tag3" minOccurs="0"/>
                <xsd:element ref="ns2:Project_x0020_Tag4" minOccurs="0"/>
                <xsd:element ref="ns2:Project_x0020_Tag5" minOccurs="0"/>
                <xsd:element ref="ns2:Project_x0020_Tag6" minOccurs="0"/>
                <xsd:element ref="ns2:Project_x0020_Tag7" minOccurs="0"/>
                <xsd:element ref="ns2:Project_x0020_Tag8" minOccurs="0"/>
                <xsd:element ref="ns2:Project_x0020_Tag9"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Area" minOccurs="0"/>
                <xsd:element ref="ns2:Category"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4c3b1-0168-4671-9172-d6dfbf9dd5ea" elementFormDefault="qualified">
    <xsd:import namespace="http://schemas.microsoft.com/office/2006/documentManagement/types"/>
    <xsd:import namespace="http://schemas.microsoft.com/office/infopath/2007/PartnerControls"/>
    <xsd:element name="Project_x0020_Name" ma:index="8" nillable="true" ma:displayName="Programme" ma:format="RadioButtons" ma:internalName="Project_x0020_Name">
      <xsd:simpleType>
        <xsd:restriction base="dms:Choice">
          <xsd:enumeration value="Right Support. Right Time"/>
          <xsd:enumeration value="Improve Outcomes, Control Costs"/>
          <xsd:enumeration value="Continuous  Improvement"/>
          <xsd:enumeration value="Programme management"/>
          <xsd:enumeration value="DBV"/>
          <xsd:enumeration value="Safety valve"/>
          <xsd:enumeration value="Financial reporting"/>
          <xsd:enumeration value="Board"/>
          <xsd:enumeration value="LAP Board"/>
          <xsd:enumeration value="Comms"/>
        </xsd:restriction>
      </xsd:simpleType>
    </xsd:element>
    <xsd:element name="Project_x0020_Number" ma:index="9" nillable="true" ma:displayName="Workstream" ma:format="Dropdown" ma:internalName="Project_x0020_Number">
      <xsd:complexType>
        <xsd:complexContent>
          <xsd:extension base="dms:MultiChoice">
            <xsd:sequence>
              <xsd:element name="Value" maxOccurs="unbounded" minOccurs="0" nillable="true">
                <xsd:simpleType>
                  <xsd:restriction base="dms:Choice">
                    <xsd:enumeration value="Build capacity"/>
                    <xsd:enumeration value="Outreach"/>
                    <xsd:enumeration value="Enhanced SaLT provision"/>
                    <xsd:enumeration value="Signposting"/>
                    <xsd:enumeration value="EY SEN strategy"/>
                    <xsd:enumeration value="PCP no to assess pilot"/>
                    <xsd:enumeration value="Transition to school pilot"/>
                    <xsd:enumeration value="Access to therapy pilot"/>
                    <xsd:enumeration value="SENCo helpline"/>
                    <xsd:enumeration value="SEN support toolkit"/>
                    <xsd:enumeration value="PfA"/>
                    <xsd:enumeration value="PPC"/>
                    <xsd:enumeration value="SSF review"/>
                    <xsd:enumeration value="Panels review"/>
                    <xsd:enumeration value="Dynamic EHCP support"/>
                    <xsd:enumeration value="Complex CYP in mainstream"/>
                    <xsd:enumeration value="PCP training"/>
                    <xsd:enumeration value="Conference launch"/>
                    <xsd:enumeration value="SEN capacity &amp; performance"/>
                    <xsd:enumeration value="Annual review process"/>
                    <xsd:enumeration value="SEN structure &amp; redesign"/>
                    <xsd:enumeration value="Annual review guidance"/>
                    <xsd:enumeration value="Clear overdue AR"/>
                    <xsd:enumeration value="HIEP service capacity &amp;  performance"/>
                    <xsd:enumeration value="Realigned AP"/>
                    <xsd:enumeration value="Reducing discretionary payments"/>
                    <xsd:enumeration value="Sufficiency Place Planning"/>
                    <xsd:enumeration value="EHCP process improvement"/>
                    <xsd:enumeration value="Sector led bids"/>
                    <xsd:enumeration value="P16 sufficiency"/>
                    <xsd:enumeration value="STAS"/>
                    <xsd:enumeration value="ISS"/>
                  </xsd:restriction>
                </xsd:simpleType>
              </xsd:element>
            </xsd:sequence>
          </xsd:extension>
        </xsd:complexContent>
      </xsd:complexType>
    </xsd:element>
    <xsd:element name="Project_x0020_Tag1" ma:index="10" nillable="true" ma:displayName="Project Tag1" ma:format="Dropdown" ma:internalName="Project_x0020_Tag1">
      <xsd:simpleType>
        <xsd:restriction base="dms:Text">
          <xsd:maxLength value="255"/>
        </xsd:restriction>
      </xsd:simpleType>
    </xsd:element>
    <xsd:element name="Project_x0020_Tag10" ma:index="11" nillable="true" ma:displayName="Project Tag10" ma:internalName="Project_x0020_Tag10">
      <xsd:simpleType>
        <xsd:restriction base="dms:Text">
          <xsd:maxLength value="255"/>
        </xsd:restriction>
      </xsd:simpleType>
    </xsd:element>
    <xsd:element name="Project_x0020_Tag2" ma:index="12" nillable="true" ma:displayName="Project Tag2" ma:internalName="Project_x0020_Tag2">
      <xsd:simpleType>
        <xsd:restriction base="dms:Text">
          <xsd:maxLength value="255"/>
        </xsd:restriction>
      </xsd:simpleType>
    </xsd:element>
    <xsd:element name="Project_x0020_Tag3" ma:index="13" nillable="true" ma:displayName="Project Tag3" ma:internalName="Project_x0020_Tag3">
      <xsd:simpleType>
        <xsd:restriction base="dms:Text">
          <xsd:maxLength value="255"/>
        </xsd:restriction>
      </xsd:simpleType>
    </xsd:element>
    <xsd:element name="Project_x0020_Tag4" ma:index="14" nillable="true" ma:displayName="Project Tag4" ma:internalName="Project_x0020_Tag4">
      <xsd:simpleType>
        <xsd:restriction base="dms:Text">
          <xsd:maxLength value="255"/>
        </xsd:restriction>
      </xsd:simpleType>
    </xsd:element>
    <xsd:element name="Project_x0020_Tag5" ma:index="15" nillable="true" ma:displayName="Project Tag5" ma:internalName="Project_x0020_Tag5">
      <xsd:simpleType>
        <xsd:restriction base="dms:Text">
          <xsd:maxLength value="255"/>
        </xsd:restriction>
      </xsd:simpleType>
    </xsd:element>
    <xsd:element name="Project_x0020_Tag6" ma:index="16" nillable="true" ma:displayName="Project Tag6" ma:internalName="Project_x0020_Tag6">
      <xsd:simpleType>
        <xsd:restriction base="dms:Text">
          <xsd:maxLength value="255"/>
        </xsd:restriction>
      </xsd:simpleType>
    </xsd:element>
    <xsd:element name="Project_x0020_Tag7" ma:index="17" nillable="true" ma:displayName="Project Tag7" ma:internalName="Project_x0020_Tag7">
      <xsd:simpleType>
        <xsd:restriction base="dms:Text">
          <xsd:maxLength value="255"/>
        </xsd:restriction>
      </xsd:simpleType>
    </xsd:element>
    <xsd:element name="Project_x0020_Tag8" ma:index="18" nillable="true" ma:displayName="Project Tag8" ma:internalName="Project_x0020_Tag8">
      <xsd:simpleType>
        <xsd:restriction base="dms:Text">
          <xsd:maxLength value="255"/>
        </xsd:restriction>
      </xsd:simpleType>
    </xsd:element>
    <xsd:element name="Project_x0020_Tag9" ma:index="19" nillable="true" ma:displayName="Project Tag9" ma:internalName="Project_x0020_Tag9">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Area" ma:index="29" nillable="true" ma:displayName="Area" ma:format="Dropdown" ma:internalName="Area">
      <xsd:complexType>
        <xsd:complexContent>
          <xsd:extension base="dms:MultiChoice">
            <xsd:sequence>
              <xsd:element name="Value" maxOccurs="unbounded" minOccurs="0" nillable="true">
                <xsd:simpleType>
                  <xsd:restriction base="dms:Choice">
                    <xsd:enumeration value="HCC"/>
                    <xsd:enumeration value="IOW"/>
                  </xsd:restriction>
                </xsd:simpleType>
              </xsd:element>
            </xsd:sequence>
          </xsd:extension>
        </xsd:complexContent>
      </xsd:complexType>
    </xsd:element>
    <xsd:element name="Category" ma:index="30"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Governance"/>
                    <xsd:enumeration value="Briefing"/>
                    <xsd:enumeration value="Template"/>
                    <xsd:enumeration value="PID"/>
                    <xsd:enumeration value="Comms"/>
                    <xsd:enumeration value="Project plan"/>
                    <xsd:enumeration value="Change"/>
                  </xsd:restriction>
                </xsd:simpleType>
              </xsd:element>
            </xsd:sequence>
          </xsd:extension>
        </xsd:complexContent>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25b4de-0968-422e-be61-263944b7e635"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ED004A-4EA3-4EF2-90F3-D3A605BD76B0}">
  <ds:schemaRefs>
    <ds:schemaRef ds:uri="http://purl.org/dc/terms/"/>
    <ds:schemaRef ds:uri="http://www.w3.org/XML/1998/namespace"/>
    <ds:schemaRef ds:uri="4524c3b1-0168-4671-9172-d6dfbf9dd5ea"/>
    <ds:schemaRef ds:uri="be25b4de-0968-422e-be61-263944b7e635"/>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391D654-C267-47AF-978F-D6BE31A764AA}">
  <ds:schemaRefs>
    <ds:schemaRef ds:uri="http://schemas.microsoft.com/sharepoint/v3/contenttype/forms"/>
  </ds:schemaRefs>
</ds:datastoreItem>
</file>

<file path=customXml/itemProps3.xml><?xml version="1.0" encoding="utf-8"?>
<ds:datastoreItem xmlns:ds="http://schemas.openxmlformats.org/officeDocument/2006/customXml" ds:itemID="{DB17F2E7-C064-467D-A2B5-57A5F8EDC5D4}">
  <ds:schemaRefs>
    <ds:schemaRef ds:uri="4524c3b1-0168-4671-9172-d6dfbf9dd5ea"/>
    <ds:schemaRef ds:uri="be25b4de-0968-422e-be61-263944b7e6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2796</Words>
  <Application>Microsoft Office PowerPoint</Application>
  <PresentationFormat>Widescreen</PresentationFormat>
  <Paragraphs>790</Paragraphs>
  <Slides>17</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Aptos</vt:lpstr>
      <vt:lpstr>Aptos Display</vt:lpstr>
      <vt:lpstr>Arial</vt:lpstr>
      <vt:lpstr>Calibri</vt:lpstr>
      <vt:lpstr>Gill Sans MT</vt:lpstr>
      <vt:lpstr>Office Theme</vt:lpstr>
      <vt:lpstr>1_Office Theme</vt:lpstr>
      <vt:lpstr>PowerPoint Presentation</vt:lpstr>
      <vt:lpstr>Overview</vt:lpstr>
      <vt:lpstr>Overview</vt:lpstr>
      <vt:lpstr>2023/4 key achievements </vt:lpstr>
      <vt:lpstr>DSG Medium Term Forecast – Cumulative</vt:lpstr>
      <vt:lpstr>TSEND Hampshire Scope and Aims</vt:lpstr>
      <vt:lpstr>Key areas of focus in 2024/5</vt:lpstr>
      <vt:lpstr>Fully funded LA support for schools*</vt:lpstr>
      <vt:lpstr>SLA or chargeable LA support for schools</vt:lpstr>
      <vt:lpstr>SLA or chargeable LA support for schools</vt:lpstr>
      <vt:lpstr>2024 SEN2 Headlines</vt:lpstr>
      <vt:lpstr>Maintained EHC Plans</vt:lpstr>
      <vt:lpstr>Forecast EHC Plans</vt:lpstr>
      <vt:lpstr>2023/24 Data</vt:lpstr>
      <vt:lpstr>High Needs Block Funding</vt:lpstr>
      <vt:lpstr>DSG Medium Term Forecast</vt:lpstr>
      <vt:lpstr>High Needs Workstreams</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Marlborough, Caroline</dc:creator>
  <cp:lastModifiedBy>Smith, Natalie</cp:lastModifiedBy>
  <cp:revision>2</cp:revision>
  <dcterms:created xsi:type="dcterms:W3CDTF">2024-06-12T13:45:01Z</dcterms:created>
  <dcterms:modified xsi:type="dcterms:W3CDTF">2024-06-26T08:19:51Z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0x0101000A120829348D924B81C3110093325376</vt:lpwstr>
  </property>
  <property fmtid="{D5CDD505-2E9C-101B-9397-08002B2CF9AE}" pid="3" name="Project">
    <vt:lpwstr/>
  </property>
  <property fmtid="{D5CDD505-2E9C-101B-9397-08002B2CF9AE}" pid="4" name="Document_x0020_Type">
    <vt:lpwstr/>
  </property>
  <property fmtid="{D5CDD505-2E9C-101B-9397-08002B2CF9AE}" pid="5" name="MediaServiceImageTags">
    <vt:lpwstr/>
  </property>
  <property fmtid="{D5CDD505-2E9C-101B-9397-08002B2CF9AE}" pid="6" name="p0d8195855fa43a683a636204937a661">
    <vt:lpwstr/>
  </property>
  <property fmtid="{D5CDD505-2E9C-101B-9397-08002B2CF9AE}" pid="7" name="hc632fe273cb498aa970207d30c3b1d8">
    <vt:lpwstr/>
  </property>
  <property fmtid="{D5CDD505-2E9C-101B-9397-08002B2CF9AE}" pid="8" name="TaxCatchAll">
    <vt:lpwstr/>
  </property>
  <property fmtid="{D5CDD505-2E9C-101B-9397-08002B2CF9AE}" pid="9" name="Document Type">
    <vt:lpwstr/>
  </property>
</Properties>
</file>