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8" r:id="rId5"/>
    <p:sldId id="321" r:id="rId6"/>
    <p:sldId id="298" r:id="rId7"/>
    <p:sldId id="318" r:id="rId8"/>
    <p:sldId id="343" r:id="rId9"/>
    <p:sldId id="339" r:id="rId10"/>
    <p:sldId id="337" r:id="rId11"/>
    <p:sldId id="344" r:id="rId12"/>
    <p:sldId id="323" r:id="rId13"/>
    <p:sldId id="342" r:id="rId14"/>
  </p:sldIdLst>
  <p:sldSz cx="9144000" cy="6858000" type="screen4x3"/>
  <p:notesSz cx="6724650" cy="9774238"/>
  <p:defaultTextStyle>
    <a:defPPr>
      <a:defRPr lang="en-GB"/>
    </a:defPPr>
    <a:lvl1pPr algn="l" rtl="0" fontAlgn="base">
      <a:spcBef>
        <a:spcPct val="0"/>
      </a:spcBef>
      <a:spcAft>
        <a:spcPct val="0"/>
      </a:spcAft>
      <a:defRPr sz="4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4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4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4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4400" kern="1200">
        <a:solidFill>
          <a:schemeClr val="tx1"/>
        </a:solidFill>
        <a:latin typeface="Arial" panose="020B0604020202020204" pitchFamily="34" charset="0"/>
        <a:ea typeface="+mn-ea"/>
        <a:cs typeface="+mn-cs"/>
      </a:defRPr>
    </a:lvl5pPr>
    <a:lvl6pPr marL="2286000" algn="l" defTabSz="914400" rtl="0" eaLnBrk="1" latinLnBrk="0" hangingPunct="1">
      <a:defRPr sz="4400" kern="1200">
        <a:solidFill>
          <a:schemeClr val="tx1"/>
        </a:solidFill>
        <a:latin typeface="Arial" panose="020B0604020202020204" pitchFamily="34" charset="0"/>
        <a:ea typeface="+mn-ea"/>
        <a:cs typeface="+mn-cs"/>
      </a:defRPr>
    </a:lvl6pPr>
    <a:lvl7pPr marL="2743200" algn="l" defTabSz="914400" rtl="0" eaLnBrk="1" latinLnBrk="0" hangingPunct="1">
      <a:defRPr sz="4400" kern="1200">
        <a:solidFill>
          <a:schemeClr val="tx1"/>
        </a:solidFill>
        <a:latin typeface="Arial" panose="020B0604020202020204" pitchFamily="34" charset="0"/>
        <a:ea typeface="+mn-ea"/>
        <a:cs typeface="+mn-cs"/>
      </a:defRPr>
    </a:lvl7pPr>
    <a:lvl8pPr marL="3200400" algn="l" defTabSz="914400" rtl="0" eaLnBrk="1" latinLnBrk="0" hangingPunct="1">
      <a:defRPr sz="4400" kern="1200">
        <a:solidFill>
          <a:schemeClr val="tx1"/>
        </a:solidFill>
        <a:latin typeface="Arial" panose="020B0604020202020204" pitchFamily="34" charset="0"/>
        <a:ea typeface="+mn-ea"/>
        <a:cs typeface="+mn-cs"/>
      </a:defRPr>
    </a:lvl8pPr>
    <a:lvl9pPr marL="3657600" algn="l" defTabSz="914400" rtl="0" eaLnBrk="1" latinLnBrk="0" hangingPunct="1">
      <a:defRPr sz="4400"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4FDF4BAB-D3B4-49B9-902A-749E01B3ECDD}">
          <p14:sldIdLst>
            <p14:sldId id="258"/>
            <p14:sldId id="321"/>
            <p14:sldId id="298"/>
            <p14:sldId id="318"/>
            <p14:sldId id="343"/>
            <p14:sldId id="339"/>
            <p14:sldId id="337"/>
            <p14:sldId id="344"/>
            <p14:sldId id="323"/>
            <p14:sldId id="342"/>
          </p14:sldIdLst>
        </p14:section>
      </p14:sectionLst>
    </p:ext>
    <p:ext uri="{EFAFB233-063F-42B5-8137-9DF3F51BA10A}">
      <p15:sldGuideLst xmlns:p15="http://schemas.microsoft.com/office/powerpoint/2012/main">
        <p15:guide id="1" orient="horz" pos="2160">
          <p15:clr>
            <a:srgbClr val="A4A3A4"/>
          </p15:clr>
        </p15:guide>
        <p15:guide id="2" pos="285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ers, Tracey" initials="ST" lastIdx="2" clrIdx="0">
    <p:extLst>
      <p:ext uri="{19B8F6BF-5375-455C-9EA6-DF929625EA0E}">
        <p15:presenceInfo xmlns:p15="http://schemas.microsoft.com/office/powerpoint/2012/main" userId="S::edepftts@hants.gov.uk::937053fb-8224-4df3-84fe-78acafe14fb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69949-2069-4B81-9087-404F05D6BDD3}" v="133" dt="2022-06-16T13:16:59.8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022" y="34"/>
      </p:cViewPr>
      <p:guideLst>
        <p:guide orient="horz" pos="2160"/>
        <p:guide pos="285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EFF694F-0231-4605-8D22-F5B6E668221A}"/>
              </a:ext>
            </a:extLst>
          </p:cNvPr>
          <p:cNvSpPr>
            <a:spLocks noGrp="1" noChangeArrowheads="1"/>
          </p:cNvSpPr>
          <p:nvPr>
            <p:ph type="hdr" sz="quarter"/>
          </p:nvPr>
        </p:nvSpPr>
        <p:spPr bwMode="auto">
          <a:xfrm>
            <a:off x="0" y="0"/>
            <a:ext cx="2914230" cy="48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GB" altLang="en-US"/>
          </a:p>
        </p:txBody>
      </p:sp>
      <p:sp>
        <p:nvSpPr>
          <p:cNvPr id="4099" name="Rectangle 3">
            <a:extLst>
              <a:ext uri="{FF2B5EF4-FFF2-40B4-BE49-F238E27FC236}">
                <a16:creationId xmlns:a16="http://schemas.microsoft.com/office/drawing/2014/main" id="{EAB8B35B-D2BA-44D2-911F-81788EE61BBD}"/>
              </a:ext>
            </a:extLst>
          </p:cNvPr>
          <p:cNvSpPr>
            <a:spLocks noGrp="1" noChangeArrowheads="1"/>
          </p:cNvSpPr>
          <p:nvPr>
            <p:ph type="dt" sz="quarter" idx="1"/>
          </p:nvPr>
        </p:nvSpPr>
        <p:spPr bwMode="auto">
          <a:xfrm>
            <a:off x="3810420" y="0"/>
            <a:ext cx="2914230" cy="48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GB" altLang="en-US"/>
          </a:p>
        </p:txBody>
      </p:sp>
      <p:sp>
        <p:nvSpPr>
          <p:cNvPr id="4100" name="Rectangle 4">
            <a:extLst>
              <a:ext uri="{FF2B5EF4-FFF2-40B4-BE49-F238E27FC236}">
                <a16:creationId xmlns:a16="http://schemas.microsoft.com/office/drawing/2014/main" id="{A7D2DA0B-1640-4730-B981-39D8BC6AF16E}"/>
              </a:ext>
            </a:extLst>
          </p:cNvPr>
          <p:cNvSpPr>
            <a:spLocks noGrp="1" noChangeArrowheads="1"/>
          </p:cNvSpPr>
          <p:nvPr>
            <p:ph type="ftr" sz="quarter" idx="2"/>
          </p:nvPr>
        </p:nvSpPr>
        <p:spPr bwMode="auto">
          <a:xfrm>
            <a:off x="0" y="9285527"/>
            <a:ext cx="2914230" cy="488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altLang="en-US"/>
          </a:p>
        </p:txBody>
      </p:sp>
      <p:sp>
        <p:nvSpPr>
          <p:cNvPr id="4101" name="Rectangle 5">
            <a:extLst>
              <a:ext uri="{FF2B5EF4-FFF2-40B4-BE49-F238E27FC236}">
                <a16:creationId xmlns:a16="http://schemas.microsoft.com/office/drawing/2014/main" id="{9E6F5407-A63A-4793-BE8A-FDC787B57E36}"/>
              </a:ext>
            </a:extLst>
          </p:cNvPr>
          <p:cNvSpPr>
            <a:spLocks noGrp="1" noChangeArrowheads="1"/>
          </p:cNvSpPr>
          <p:nvPr>
            <p:ph type="sldNum" sz="quarter" idx="3"/>
          </p:nvPr>
        </p:nvSpPr>
        <p:spPr bwMode="auto">
          <a:xfrm>
            <a:off x="3810420" y="9285527"/>
            <a:ext cx="2914230" cy="488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61483A80-294A-4FDF-941F-AC5265A5FBDE}"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5D3CD0-F959-418F-B5A0-437D7006CB78}"/>
              </a:ext>
            </a:extLst>
          </p:cNvPr>
          <p:cNvSpPr>
            <a:spLocks noGrp="1"/>
          </p:cNvSpPr>
          <p:nvPr>
            <p:ph type="hdr" sz="quarter"/>
          </p:nvPr>
        </p:nvSpPr>
        <p:spPr>
          <a:xfrm>
            <a:off x="0" y="0"/>
            <a:ext cx="2914230" cy="488712"/>
          </a:xfrm>
          <a:prstGeom prst="rect">
            <a:avLst/>
          </a:prstGeom>
        </p:spPr>
        <p:txBody>
          <a:bodyPr vert="horz" lIns="91440" tIns="45720" rIns="91440" bIns="45720" rtlCol="0"/>
          <a:lstStyle>
            <a:lvl1pPr algn="l">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A85AE37E-E0B9-4217-B374-9468A4B1124C}"/>
              </a:ext>
            </a:extLst>
          </p:cNvPr>
          <p:cNvSpPr>
            <a:spLocks noGrp="1"/>
          </p:cNvSpPr>
          <p:nvPr>
            <p:ph type="dt" idx="1"/>
          </p:nvPr>
        </p:nvSpPr>
        <p:spPr>
          <a:xfrm>
            <a:off x="3808809" y="0"/>
            <a:ext cx="2914230" cy="488712"/>
          </a:xfrm>
          <a:prstGeom prst="rect">
            <a:avLst/>
          </a:prstGeom>
        </p:spPr>
        <p:txBody>
          <a:bodyPr vert="horz" lIns="91440" tIns="45720" rIns="91440" bIns="45720" rtlCol="0"/>
          <a:lstStyle>
            <a:lvl1pPr algn="r">
              <a:defRPr sz="1200">
                <a:latin typeface="Arial" charset="0"/>
              </a:defRPr>
            </a:lvl1pPr>
          </a:lstStyle>
          <a:p>
            <a:pPr>
              <a:defRPr/>
            </a:pPr>
            <a:fld id="{F32B84CD-93B4-4D39-ACE0-51D322248DD8}" type="datetimeFigureOut">
              <a:rPr lang="en-GB"/>
              <a:pPr>
                <a:defRPr/>
              </a:pPr>
              <a:t>07/07/2022</a:t>
            </a:fld>
            <a:endParaRPr lang="en-GB"/>
          </a:p>
        </p:txBody>
      </p:sp>
      <p:sp>
        <p:nvSpPr>
          <p:cNvPr id="4" name="Slide Image Placeholder 3">
            <a:extLst>
              <a:ext uri="{FF2B5EF4-FFF2-40B4-BE49-F238E27FC236}">
                <a16:creationId xmlns:a16="http://schemas.microsoft.com/office/drawing/2014/main" id="{276E2B41-CAA5-4320-AEB5-7B4B03CA2288}"/>
              </a:ext>
            </a:extLst>
          </p:cNvPr>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93A60E4-010F-4E5C-BCF3-8476F0081DCC}"/>
              </a:ext>
            </a:extLst>
          </p:cNvPr>
          <p:cNvSpPr>
            <a:spLocks noGrp="1"/>
          </p:cNvSpPr>
          <p:nvPr>
            <p:ph type="body" sz="quarter" idx="3"/>
          </p:nvPr>
        </p:nvSpPr>
        <p:spPr>
          <a:xfrm>
            <a:off x="672144" y="4643554"/>
            <a:ext cx="5380365" cy="439840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875CA23-CA50-4B18-B1A5-F2F2ABABA34B}"/>
              </a:ext>
            </a:extLst>
          </p:cNvPr>
          <p:cNvSpPr>
            <a:spLocks noGrp="1"/>
          </p:cNvSpPr>
          <p:nvPr>
            <p:ph type="ftr" sz="quarter" idx="4"/>
          </p:nvPr>
        </p:nvSpPr>
        <p:spPr>
          <a:xfrm>
            <a:off x="0" y="9283945"/>
            <a:ext cx="2914230" cy="488712"/>
          </a:xfrm>
          <a:prstGeom prst="rect">
            <a:avLst/>
          </a:prstGeom>
        </p:spPr>
        <p:txBody>
          <a:bodyPr vert="horz" lIns="91440" tIns="45720" rIns="91440" bIns="45720" rtlCol="0" anchor="b"/>
          <a:lstStyle>
            <a:lvl1pPr algn="l">
              <a:defRPr sz="1200">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CD751C33-505F-499B-B2FC-2D3CF0796E59}"/>
              </a:ext>
            </a:extLst>
          </p:cNvPr>
          <p:cNvSpPr>
            <a:spLocks noGrp="1"/>
          </p:cNvSpPr>
          <p:nvPr>
            <p:ph type="sldNum" sz="quarter" idx="5"/>
          </p:nvPr>
        </p:nvSpPr>
        <p:spPr>
          <a:xfrm>
            <a:off x="3808809" y="9283945"/>
            <a:ext cx="2914230" cy="48871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76F36F5-2AC2-401A-872D-A8E04617ADEA}"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2</a:t>
            </a:fld>
            <a:endParaRPr lang="en-GB" altLang="en-US">
              <a:latin typeface="Arial" panose="020B0604020202020204" pitchFamily="34" charset="0"/>
            </a:endParaRPr>
          </a:p>
        </p:txBody>
      </p:sp>
    </p:spTree>
    <p:extLst>
      <p:ext uri="{BB962C8B-B14F-4D97-AF65-F5344CB8AC3E}">
        <p14:creationId xmlns:p14="http://schemas.microsoft.com/office/powerpoint/2010/main" val="2840006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3</a:t>
            </a:fld>
            <a:endParaRPr lang="en-GB" altLang="en-US">
              <a:latin typeface="Arial" panose="020B0604020202020204" pitchFamily="34" charset="0"/>
            </a:endParaRPr>
          </a:p>
        </p:txBody>
      </p:sp>
    </p:spTree>
    <p:extLst>
      <p:ext uri="{BB962C8B-B14F-4D97-AF65-F5344CB8AC3E}">
        <p14:creationId xmlns:p14="http://schemas.microsoft.com/office/powerpoint/2010/main" val="2449839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4</a:t>
            </a:fld>
            <a:endParaRPr lang="en-GB" altLang="en-US">
              <a:latin typeface="Arial" panose="020B0604020202020204" pitchFamily="34" charset="0"/>
            </a:endParaRPr>
          </a:p>
        </p:txBody>
      </p:sp>
    </p:spTree>
    <p:extLst>
      <p:ext uri="{BB962C8B-B14F-4D97-AF65-F5344CB8AC3E}">
        <p14:creationId xmlns:p14="http://schemas.microsoft.com/office/powerpoint/2010/main" val="621331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5</a:t>
            </a:fld>
            <a:endParaRPr lang="en-GB" altLang="en-US">
              <a:latin typeface="Arial" panose="020B0604020202020204" pitchFamily="34" charset="0"/>
            </a:endParaRPr>
          </a:p>
        </p:txBody>
      </p:sp>
    </p:spTree>
    <p:extLst>
      <p:ext uri="{BB962C8B-B14F-4D97-AF65-F5344CB8AC3E}">
        <p14:creationId xmlns:p14="http://schemas.microsoft.com/office/powerpoint/2010/main" val="4012164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6</a:t>
            </a:fld>
            <a:endParaRPr lang="en-GB" altLang="en-US">
              <a:latin typeface="Arial" panose="020B0604020202020204" pitchFamily="34" charset="0"/>
            </a:endParaRPr>
          </a:p>
        </p:txBody>
      </p:sp>
    </p:spTree>
    <p:extLst>
      <p:ext uri="{BB962C8B-B14F-4D97-AF65-F5344CB8AC3E}">
        <p14:creationId xmlns:p14="http://schemas.microsoft.com/office/powerpoint/2010/main" val="3973273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7</a:t>
            </a:fld>
            <a:endParaRPr lang="en-GB" altLang="en-US">
              <a:latin typeface="Arial" panose="020B0604020202020204" pitchFamily="34" charset="0"/>
            </a:endParaRPr>
          </a:p>
        </p:txBody>
      </p:sp>
    </p:spTree>
    <p:extLst>
      <p:ext uri="{BB962C8B-B14F-4D97-AF65-F5344CB8AC3E}">
        <p14:creationId xmlns:p14="http://schemas.microsoft.com/office/powerpoint/2010/main" val="2994504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8</a:t>
            </a:fld>
            <a:endParaRPr lang="en-GB" altLang="en-US">
              <a:latin typeface="Arial" panose="020B0604020202020204" pitchFamily="34" charset="0"/>
            </a:endParaRPr>
          </a:p>
        </p:txBody>
      </p:sp>
    </p:spTree>
    <p:extLst>
      <p:ext uri="{BB962C8B-B14F-4D97-AF65-F5344CB8AC3E}">
        <p14:creationId xmlns:p14="http://schemas.microsoft.com/office/powerpoint/2010/main" val="3312100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9</a:t>
            </a:fld>
            <a:endParaRPr lang="en-GB" altLang="en-US">
              <a:latin typeface="Arial" panose="020B0604020202020204" pitchFamily="34" charset="0"/>
            </a:endParaRPr>
          </a:p>
        </p:txBody>
      </p:sp>
    </p:spTree>
    <p:extLst>
      <p:ext uri="{BB962C8B-B14F-4D97-AF65-F5344CB8AC3E}">
        <p14:creationId xmlns:p14="http://schemas.microsoft.com/office/powerpoint/2010/main" val="621420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1BD9822-07CF-41B2-8A17-D82826753D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9B7E620-9CF6-4221-B55F-0CDFEE9DF8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solidFill>
                <a:srgbClr val="FF0000"/>
              </a:solidFill>
            </a:endParaRPr>
          </a:p>
        </p:txBody>
      </p:sp>
      <p:sp>
        <p:nvSpPr>
          <p:cNvPr id="31748" name="Slide Number Placeholder 3">
            <a:extLst>
              <a:ext uri="{FF2B5EF4-FFF2-40B4-BE49-F238E27FC236}">
                <a16:creationId xmlns:a16="http://schemas.microsoft.com/office/drawing/2014/main" id="{17D08536-E91C-4AE5-B8EB-2DB8E3966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14874FB-E0D4-42A5-BD32-24BB28E5F282}" type="slidenum">
              <a:rPr lang="en-GB" altLang="en-US">
                <a:latin typeface="Arial" panose="020B0604020202020204" pitchFamily="34" charset="0"/>
              </a:rPr>
              <a:pPr eaLnBrk="1" hangingPunct="1">
                <a:spcBef>
                  <a:spcPct val="0"/>
                </a:spcBef>
              </a:pPr>
              <a:t>10</a:t>
            </a:fld>
            <a:endParaRPr lang="en-GB" altLang="en-US">
              <a:latin typeface="Arial" panose="020B0604020202020204" pitchFamily="34" charset="0"/>
            </a:endParaRPr>
          </a:p>
        </p:txBody>
      </p:sp>
    </p:spTree>
    <p:extLst>
      <p:ext uri="{BB962C8B-B14F-4D97-AF65-F5344CB8AC3E}">
        <p14:creationId xmlns:p14="http://schemas.microsoft.com/office/powerpoint/2010/main" val="33942877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Powerpoint_White">
            <a:extLst>
              <a:ext uri="{FF2B5EF4-FFF2-40B4-BE49-F238E27FC236}">
                <a16:creationId xmlns:a16="http://schemas.microsoft.com/office/drawing/2014/main" id="{E20241D4-0584-4C5E-B503-57F6347EDD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25"/>
            <a:ext cx="914400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Rectangle 2"/>
          <p:cNvSpPr>
            <a:spLocks noGrp="1" noChangeArrowheads="1"/>
          </p:cNvSpPr>
          <p:nvPr>
            <p:ph type="ctrTitle"/>
          </p:nvPr>
        </p:nvSpPr>
        <p:spPr>
          <a:xfrm>
            <a:off x="685800" y="2130425"/>
            <a:ext cx="7772400" cy="1470025"/>
          </a:xfrm>
        </p:spPr>
        <p:txBody>
          <a:bodyPr/>
          <a:lstStyle>
            <a:lvl1pPr>
              <a:defRPr/>
            </a:lvl1pPr>
          </a:lstStyle>
          <a:p>
            <a:pPr lvl="0"/>
            <a:r>
              <a:rPr lang="en-GB" altLang="en-US" noProof="0"/>
              <a:t>Click to edit Master title style</a:t>
            </a:r>
          </a:p>
        </p:txBody>
      </p:sp>
      <p:sp>
        <p:nvSpPr>
          <p:cNvPr id="4301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GB" altLang="en-US" noProof="0"/>
              <a:t>Click to edit Master subtitle style</a:t>
            </a:r>
          </a:p>
        </p:txBody>
      </p:sp>
      <p:sp>
        <p:nvSpPr>
          <p:cNvPr id="5" name="Date Placeholder 4">
            <a:extLst>
              <a:ext uri="{FF2B5EF4-FFF2-40B4-BE49-F238E27FC236}">
                <a16:creationId xmlns:a16="http://schemas.microsoft.com/office/drawing/2014/main" id="{013A6DBA-3935-4CF8-8B68-E467A5E19535}"/>
              </a:ext>
            </a:extLst>
          </p:cNvPr>
          <p:cNvSpPr>
            <a:spLocks noGrp="1" noChangeArrowheads="1"/>
          </p:cNvSpPr>
          <p:nvPr>
            <p:ph type="dt" sz="half" idx="10"/>
          </p:nvPr>
        </p:nvSpPr>
        <p:spPr>
          <a:xfrm>
            <a:off x="457200" y="6245225"/>
            <a:ext cx="2133600" cy="476250"/>
          </a:xfrm>
        </p:spPr>
        <p:txBody>
          <a:bodyPr/>
          <a:lstStyle>
            <a:lvl1pPr>
              <a:defRPr/>
            </a:lvl1pPr>
          </a:lstStyle>
          <a:p>
            <a:pPr>
              <a:defRPr/>
            </a:pPr>
            <a:endParaRPr lang="en-GB" altLang="en-US"/>
          </a:p>
        </p:txBody>
      </p:sp>
      <p:sp>
        <p:nvSpPr>
          <p:cNvPr id="6" name="Footer Placeholder 5">
            <a:extLst>
              <a:ext uri="{FF2B5EF4-FFF2-40B4-BE49-F238E27FC236}">
                <a16:creationId xmlns:a16="http://schemas.microsoft.com/office/drawing/2014/main" id="{49F98E74-4F83-42E6-BC7A-14A7AB472B25}"/>
              </a:ext>
            </a:extLst>
          </p:cNvPr>
          <p:cNvSpPr>
            <a:spLocks noGrp="1" noChangeArrowheads="1"/>
          </p:cNvSpPr>
          <p:nvPr>
            <p:ph type="ftr" sz="quarter" idx="11"/>
          </p:nvPr>
        </p:nvSpPr>
        <p:spPr>
          <a:xfrm>
            <a:off x="3124200" y="6245225"/>
            <a:ext cx="2895600" cy="476250"/>
          </a:xfrm>
        </p:spPr>
        <p:txBody>
          <a:bodyPr/>
          <a:lstStyle>
            <a:lvl1pPr>
              <a:defRPr/>
            </a:lvl1pPr>
          </a:lstStyle>
          <a:p>
            <a:pPr>
              <a:defRPr/>
            </a:pPr>
            <a:endParaRPr lang="en-GB" altLang="en-US"/>
          </a:p>
        </p:txBody>
      </p:sp>
      <p:sp>
        <p:nvSpPr>
          <p:cNvPr id="7" name="Slide Number Placeholder 6">
            <a:extLst>
              <a:ext uri="{FF2B5EF4-FFF2-40B4-BE49-F238E27FC236}">
                <a16:creationId xmlns:a16="http://schemas.microsoft.com/office/drawing/2014/main" id="{AC5F9A89-5B3E-49F1-BEE7-D0A31A31354F}"/>
              </a:ext>
            </a:extLst>
          </p:cNvPr>
          <p:cNvSpPr>
            <a:spLocks noGrp="1" noChangeArrowheads="1"/>
          </p:cNvSpPr>
          <p:nvPr>
            <p:ph type="sldNum" sz="quarter" idx="12"/>
          </p:nvPr>
        </p:nvSpPr>
        <p:spPr>
          <a:xfrm>
            <a:off x="6553200" y="6245225"/>
            <a:ext cx="2133600" cy="476250"/>
          </a:xfrm>
        </p:spPr>
        <p:txBody>
          <a:bodyPr/>
          <a:lstStyle>
            <a:lvl1pPr>
              <a:defRPr/>
            </a:lvl1pPr>
          </a:lstStyle>
          <a:p>
            <a:fld id="{B1365F9D-7614-4BF4-8AD0-531E0F543501}" type="slidenum">
              <a:rPr lang="en-GB" altLang="en-US"/>
              <a:pPr/>
              <a:t>‹#›</a:t>
            </a:fld>
            <a:endParaRPr lang="en-GB" altLang="en-US"/>
          </a:p>
        </p:txBody>
      </p:sp>
    </p:spTree>
    <p:extLst>
      <p:ext uri="{BB962C8B-B14F-4D97-AF65-F5344CB8AC3E}">
        <p14:creationId xmlns:p14="http://schemas.microsoft.com/office/powerpoint/2010/main" val="297174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351131A1-B284-4CE7-885C-23FC2FAF73BF}"/>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DB589932-D418-4D2A-BF3C-7E67300672A3}"/>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2FBAADCB-91F6-4392-9C7A-A71A71FDD6DF}"/>
              </a:ext>
            </a:extLst>
          </p:cNvPr>
          <p:cNvSpPr>
            <a:spLocks noGrp="1" noChangeArrowheads="1"/>
          </p:cNvSpPr>
          <p:nvPr>
            <p:ph type="sldNum" sz="quarter" idx="12"/>
          </p:nvPr>
        </p:nvSpPr>
        <p:spPr>
          <a:ln/>
        </p:spPr>
        <p:txBody>
          <a:bodyPr/>
          <a:lstStyle>
            <a:lvl1pPr>
              <a:defRPr/>
            </a:lvl1pPr>
          </a:lstStyle>
          <a:p>
            <a:fld id="{67AB43AA-D77B-41F1-839A-6D4C2D87A6C2}" type="slidenum">
              <a:rPr lang="en-GB" altLang="en-US"/>
              <a:pPr/>
              <a:t>‹#›</a:t>
            </a:fld>
            <a:endParaRPr lang="en-GB" altLang="en-US"/>
          </a:p>
        </p:txBody>
      </p:sp>
    </p:spTree>
    <p:extLst>
      <p:ext uri="{BB962C8B-B14F-4D97-AF65-F5344CB8AC3E}">
        <p14:creationId xmlns:p14="http://schemas.microsoft.com/office/powerpoint/2010/main" val="249206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18DF56B4-56B4-4F99-9364-F6511A879C27}"/>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7BA853AA-3963-4B5C-8680-D11EACF87F91}"/>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6E615F7A-B5D5-4223-B509-373C3AD27B70}"/>
              </a:ext>
            </a:extLst>
          </p:cNvPr>
          <p:cNvSpPr>
            <a:spLocks noGrp="1" noChangeArrowheads="1"/>
          </p:cNvSpPr>
          <p:nvPr>
            <p:ph type="sldNum" sz="quarter" idx="12"/>
          </p:nvPr>
        </p:nvSpPr>
        <p:spPr>
          <a:ln/>
        </p:spPr>
        <p:txBody>
          <a:bodyPr/>
          <a:lstStyle>
            <a:lvl1pPr>
              <a:defRPr/>
            </a:lvl1pPr>
          </a:lstStyle>
          <a:p>
            <a:fld id="{33EC751E-D920-4F27-B302-5A05C4EC0059}" type="slidenum">
              <a:rPr lang="en-GB" altLang="en-US"/>
              <a:pPr/>
              <a:t>‹#›</a:t>
            </a:fld>
            <a:endParaRPr lang="en-GB" altLang="en-US"/>
          </a:p>
        </p:txBody>
      </p:sp>
    </p:spTree>
    <p:extLst>
      <p:ext uri="{BB962C8B-B14F-4D97-AF65-F5344CB8AC3E}">
        <p14:creationId xmlns:p14="http://schemas.microsoft.com/office/powerpoint/2010/main" val="2641560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1CE1ED0-8FB1-40DA-A22C-7F589B8C25E7}"/>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E8BE8693-10C8-44FC-A382-9287DA0B238A}"/>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90FCF81D-99A7-4393-93E5-35034C35C046}"/>
              </a:ext>
            </a:extLst>
          </p:cNvPr>
          <p:cNvSpPr>
            <a:spLocks noGrp="1" noChangeArrowheads="1"/>
          </p:cNvSpPr>
          <p:nvPr>
            <p:ph type="sldNum" sz="quarter" idx="12"/>
          </p:nvPr>
        </p:nvSpPr>
        <p:spPr>
          <a:ln/>
        </p:spPr>
        <p:txBody>
          <a:bodyPr/>
          <a:lstStyle>
            <a:lvl1pPr>
              <a:defRPr/>
            </a:lvl1pPr>
          </a:lstStyle>
          <a:p>
            <a:fld id="{0876D247-7AFC-4349-AF25-DB994FB01D89}" type="slidenum">
              <a:rPr lang="en-GB" altLang="en-US"/>
              <a:pPr/>
              <a:t>‹#›</a:t>
            </a:fld>
            <a:endParaRPr lang="en-GB" altLang="en-US"/>
          </a:p>
        </p:txBody>
      </p:sp>
    </p:spTree>
    <p:extLst>
      <p:ext uri="{BB962C8B-B14F-4D97-AF65-F5344CB8AC3E}">
        <p14:creationId xmlns:p14="http://schemas.microsoft.com/office/powerpoint/2010/main" val="274108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03CBDF3-5094-4B32-B0BF-9EE94ECF3E47}"/>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a:extLst>
              <a:ext uri="{FF2B5EF4-FFF2-40B4-BE49-F238E27FC236}">
                <a16:creationId xmlns:a16="http://schemas.microsoft.com/office/drawing/2014/main" id="{5BFE1BC7-6C56-4ACA-8390-7B54566BE88A}"/>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a:extLst>
              <a:ext uri="{FF2B5EF4-FFF2-40B4-BE49-F238E27FC236}">
                <a16:creationId xmlns:a16="http://schemas.microsoft.com/office/drawing/2014/main" id="{A5F9661C-9F37-4BF4-B339-DBC8F8039C1C}"/>
              </a:ext>
            </a:extLst>
          </p:cNvPr>
          <p:cNvSpPr>
            <a:spLocks noGrp="1" noChangeArrowheads="1"/>
          </p:cNvSpPr>
          <p:nvPr>
            <p:ph type="sldNum" sz="quarter" idx="12"/>
          </p:nvPr>
        </p:nvSpPr>
        <p:spPr>
          <a:ln/>
        </p:spPr>
        <p:txBody>
          <a:bodyPr/>
          <a:lstStyle>
            <a:lvl1pPr>
              <a:defRPr/>
            </a:lvl1pPr>
          </a:lstStyle>
          <a:p>
            <a:fld id="{27196786-7AB1-42F1-8F7E-AFD02618CFDB}" type="slidenum">
              <a:rPr lang="en-GB" altLang="en-US"/>
              <a:pPr/>
              <a:t>‹#›</a:t>
            </a:fld>
            <a:endParaRPr lang="en-GB" altLang="en-US"/>
          </a:p>
        </p:txBody>
      </p:sp>
    </p:spTree>
    <p:extLst>
      <p:ext uri="{BB962C8B-B14F-4D97-AF65-F5344CB8AC3E}">
        <p14:creationId xmlns:p14="http://schemas.microsoft.com/office/powerpoint/2010/main" val="470684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FDD32E5B-12A5-4AA2-A467-FAF0647BA950}"/>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0F83289D-5A0A-4345-ADD9-6805A0F4320A}"/>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0BA1DE73-43F3-4482-B79A-7EAA5984D781}"/>
              </a:ext>
            </a:extLst>
          </p:cNvPr>
          <p:cNvSpPr>
            <a:spLocks noGrp="1" noChangeArrowheads="1"/>
          </p:cNvSpPr>
          <p:nvPr>
            <p:ph type="sldNum" sz="quarter" idx="12"/>
          </p:nvPr>
        </p:nvSpPr>
        <p:spPr>
          <a:ln/>
        </p:spPr>
        <p:txBody>
          <a:bodyPr/>
          <a:lstStyle>
            <a:lvl1pPr>
              <a:defRPr/>
            </a:lvl1pPr>
          </a:lstStyle>
          <a:p>
            <a:fld id="{3F8925EC-9676-4F28-B7E1-416289F0687C}" type="slidenum">
              <a:rPr lang="en-GB" altLang="en-US"/>
              <a:pPr/>
              <a:t>‹#›</a:t>
            </a:fld>
            <a:endParaRPr lang="en-GB" altLang="en-US"/>
          </a:p>
        </p:txBody>
      </p:sp>
    </p:spTree>
    <p:extLst>
      <p:ext uri="{BB962C8B-B14F-4D97-AF65-F5344CB8AC3E}">
        <p14:creationId xmlns:p14="http://schemas.microsoft.com/office/powerpoint/2010/main" val="24388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F312BC41-1075-4B72-8EF6-3C65E5E12AAB}"/>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a:extLst>
              <a:ext uri="{FF2B5EF4-FFF2-40B4-BE49-F238E27FC236}">
                <a16:creationId xmlns:a16="http://schemas.microsoft.com/office/drawing/2014/main" id="{C85503EE-7976-4B43-92C5-E3FACF36421E}"/>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a:extLst>
              <a:ext uri="{FF2B5EF4-FFF2-40B4-BE49-F238E27FC236}">
                <a16:creationId xmlns:a16="http://schemas.microsoft.com/office/drawing/2014/main" id="{C4FCEF45-E260-48A3-B539-E67AC6A1C0B0}"/>
              </a:ext>
            </a:extLst>
          </p:cNvPr>
          <p:cNvSpPr>
            <a:spLocks noGrp="1" noChangeArrowheads="1"/>
          </p:cNvSpPr>
          <p:nvPr>
            <p:ph type="sldNum" sz="quarter" idx="12"/>
          </p:nvPr>
        </p:nvSpPr>
        <p:spPr>
          <a:ln/>
        </p:spPr>
        <p:txBody>
          <a:bodyPr/>
          <a:lstStyle>
            <a:lvl1pPr>
              <a:defRPr/>
            </a:lvl1pPr>
          </a:lstStyle>
          <a:p>
            <a:fld id="{819A4E4B-2B52-45A7-B29E-E4AB41A4C0CF}" type="slidenum">
              <a:rPr lang="en-GB" altLang="en-US"/>
              <a:pPr/>
              <a:t>‹#›</a:t>
            </a:fld>
            <a:endParaRPr lang="en-GB" altLang="en-US"/>
          </a:p>
        </p:txBody>
      </p:sp>
    </p:spTree>
    <p:extLst>
      <p:ext uri="{BB962C8B-B14F-4D97-AF65-F5344CB8AC3E}">
        <p14:creationId xmlns:p14="http://schemas.microsoft.com/office/powerpoint/2010/main" val="639272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6FC1C33C-76A7-4E51-A81B-4C96AAD02280}"/>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a:extLst>
              <a:ext uri="{FF2B5EF4-FFF2-40B4-BE49-F238E27FC236}">
                <a16:creationId xmlns:a16="http://schemas.microsoft.com/office/drawing/2014/main" id="{2A3110C9-1CFB-41AD-9E5A-7A8E3F734FE7}"/>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a:extLst>
              <a:ext uri="{FF2B5EF4-FFF2-40B4-BE49-F238E27FC236}">
                <a16:creationId xmlns:a16="http://schemas.microsoft.com/office/drawing/2014/main" id="{7F0C7EC4-0DCB-479B-BF2D-701144B1A922}"/>
              </a:ext>
            </a:extLst>
          </p:cNvPr>
          <p:cNvSpPr>
            <a:spLocks noGrp="1" noChangeArrowheads="1"/>
          </p:cNvSpPr>
          <p:nvPr>
            <p:ph type="sldNum" sz="quarter" idx="12"/>
          </p:nvPr>
        </p:nvSpPr>
        <p:spPr>
          <a:ln/>
        </p:spPr>
        <p:txBody>
          <a:bodyPr/>
          <a:lstStyle>
            <a:lvl1pPr>
              <a:defRPr/>
            </a:lvl1pPr>
          </a:lstStyle>
          <a:p>
            <a:fld id="{1FF719D8-0B21-4576-A649-6BCAF27BE11E}" type="slidenum">
              <a:rPr lang="en-GB" altLang="en-US"/>
              <a:pPr/>
              <a:t>‹#›</a:t>
            </a:fld>
            <a:endParaRPr lang="en-GB" altLang="en-US"/>
          </a:p>
        </p:txBody>
      </p:sp>
    </p:spTree>
    <p:extLst>
      <p:ext uri="{BB962C8B-B14F-4D97-AF65-F5344CB8AC3E}">
        <p14:creationId xmlns:p14="http://schemas.microsoft.com/office/powerpoint/2010/main" val="194537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65E39CC-7DA0-4020-BE49-30DA0D88E0C3}"/>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a:extLst>
              <a:ext uri="{FF2B5EF4-FFF2-40B4-BE49-F238E27FC236}">
                <a16:creationId xmlns:a16="http://schemas.microsoft.com/office/drawing/2014/main" id="{BF396099-D21C-4B9A-B9B1-584D591B65B4}"/>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a:extLst>
              <a:ext uri="{FF2B5EF4-FFF2-40B4-BE49-F238E27FC236}">
                <a16:creationId xmlns:a16="http://schemas.microsoft.com/office/drawing/2014/main" id="{878557CE-5C86-468E-99C7-7EEA1F1A9CB6}"/>
              </a:ext>
            </a:extLst>
          </p:cNvPr>
          <p:cNvSpPr>
            <a:spLocks noGrp="1" noChangeArrowheads="1"/>
          </p:cNvSpPr>
          <p:nvPr>
            <p:ph type="sldNum" sz="quarter" idx="12"/>
          </p:nvPr>
        </p:nvSpPr>
        <p:spPr>
          <a:ln/>
        </p:spPr>
        <p:txBody>
          <a:bodyPr/>
          <a:lstStyle>
            <a:lvl1pPr>
              <a:defRPr/>
            </a:lvl1pPr>
          </a:lstStyle>
          <a:p>
            <a:fld id="{D6E1F1B5-4091-4EEB-8532-87614616B116}" type="slidenum">
              <a:rPr lang="en-GB" altLang="en-US"/>
              <a:pPr/>
              <a:t>‹#›</a:t>
            </a:fld>
            <a:endParaRPr lang="en-GB" altLang="en-US"/>
          </a:p>
        </p:txBody>
      </p:sp>
    </p:spTree>
    <p:extLst>
      <p:ext uri="{BB962C8B-B14F-4D97-AF65-F5344CB8AC3E}">
        <p14:creationId xmlns:p14="http://schemas.microsoft.com/office/powerpoint/2010/main" val="2419604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FA4188A-ED82-4BE0-B709-B190DC1A3544}"/>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1297A673-036C-42F2-9A4C-3FF8F698D12C}"/>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A9A0BF11-1F89-42B4-A2CF-8DFABC2A4FFD}"/>
              </a:ext>
            </a:extLst>
          </p:cNvPr>
          <p:cNvSpPr>
            <a:spLocks noGrp="1" noChangeArrowheads="1"/>
          </p:cNvSpPr>
          <p:nvPr>
            <p:ph type="sldNum" sz="quarter" idx="12"/>
          </p:nvPr>
        </p:nvSpPr>
        <p:spPr>
          <a:ln/>
        </p:spPr>
        <p:txBody>
          <a:bodyPr/>
          <a:lstStyle>
            <a:lvl1pPr>
              <a:defRPr/>
            </a:lvl1pPr>
          </a:lstStyle>
          <a:p>
            <a:fld id="{9183FC37-E1CB-490B-8E84-8272DE81AB11}" type="slidenum">
              <a:rPr lang="en-GB" altLang="en-US"/>
              <a:pPr/>
              <a:t>‹#›</a:t>
            </a:fld>
            <a:endParaRPr lang="en-GB" altLang="en-US"/>
          </a:p>
        </p:txBody>
      </p:sp>
    </p:spTree>
    <p:extLst>
      <p:ext uri="{BB962C8B-B14F-4D97-AF65-F5344CB8AC3E}">
        <p14:creationId xmlns:p14="http://schemas.microsoft.com/office/powerpoint/2010/main" val="1556591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2863F56-70E3-4282-8F08-4F0393678C28}"/>
              </a:ext>
            </a:extLst>
          </p:cNvPr>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a:extLst>
              <a:ext uri="{FF2B5EF4-FFF2-40B4-BE49-F238E27FC236}">
                <a16:creationId xmlns:a16="http://schemas.microsoft.com/office/drawing/2014/main" id="{6F78FDBD-DF4A-4308-82E5-7C068741C1F5}"/>
              </a:ext>
            </a:extLst>
          </p:cNvPr>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a:extLst>
              <a:ext uri="{FF2B5EF4-FFF2-40B4-BE49-F238E27FC236}">
                <a16:creationId xmlns:a16="http://schemas.microsoft.com/office/drawing/2014/main" id="{26ADE112-94CF-426A-A502-037C1D7B222C}"/>
              </a:ext>
            </a:extLst>
          </p:cNvPr>
          <p:cNvSpPr>
            <a:spLocks noGrp="1" noChangeArrowheads="1"/>
          </p:cNvSpPr>
          <p:nvPr>
            <p:ph type="sldNum" sz="quarter" idx="12"/>
          </p:nvPr>
        </p:nvSpPr>
        <p:spPr>
          <a:ln/>
        </p:spPr>
        <p:txBody>
          <a:bodyPr/>
          <a:lstStyle>
            <a:lvl1pPr>
              <a:defRPr/>
            </a:lvl1pPr>
          </a:lstStyle>
          <a:p>
            <a:fld id="{7CDA1489-070E-446F-A0EB-D29BCBC3E7EC}" type="slidenum">
              <a:rPr lang="en-GB" altLang="en-US"/>
              <a:pPr/>
              <a:t>‹#›</a:t>
            </a:fld>
            <a:endParaRPr lang="en-GB" altLang="en-US"/>
          </a:p>
        </p:txBody>
      </p:sp>
    </p:spTree>
    <p:extLst>
      <p:ext uri="{BB962C8B-B14F-4D97-AF65-F5344CB8AC3E}">
        <p14:creationId xmlns:p14="http://schemas.microsoft.com/office/powerpoint/2010/main" val="1578365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Powerpoint_White">
            <a:extLst>
              <a:ext uri="{FF2B5EF4-FFF2-40B4-BE49-F238E27FC236}">
                <a16:creationId xmlns:a16="http://schemas.microsoft.com/office/drawing/2014/main" id="{B550D8AC-87FC-4A67-9CCF-57CBA96D01A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9525"/>
            <a:ext cx="914400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3E2C1BEF-D563-462E-A8DA-941C9C5FAED1}"/>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8" name="Rectangle 3">
            <a:extLst>
              <a:ext uri="{FF2B5EF4-FFF2-40B4-BE49-F238E27FC236}">
                <a16:creationId xmlns:a16="http://schemas.microsoft.com/office/drawing/2014/main" id="{A2437B37-FE9D-4CA4-92AE-11FE46013D97}"/>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 name="Rectangle 4">
            <a:extLst>
              <a:ext uri="{FF2B5EF4-FFF2-40B4-BE49-F238E27FC236}">
                <a16:creationId xmlns:a16="http://schemas.microsoft.com/office/drawing/2014/main" id="{C2398BEB-847E-457B-BAE7-482C973F609E}"/>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GB" altLang="en-US"/>
          </a:p>
        </p:txBody>
      </p:sp>
      <p:sp>
        <p:nvSpPr>
          <p:cNvPr id="1029" name="Rectangle 5">
            <a:extLst>
              <a:ext uri="{FF2B5EF4-FFF2-40B4-BE49-F238E27FC236}">
                <a16:creationId xmlns:a16="http://schemas.microsoft.com/office/drawing/2014/main" id="{A3242BFB-4821-49B5-8104-F37044C5B319}"/>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GB" altLang="en-US"/>
          </a:p>
        </p:txBody>
      </p:sp>
      <p:sp>
        <p:nvSpPr>
          <p:cNvPr id="1030" name="Rectangle 6">
            <a:extLst>
              <a:ext uri="{FF2B5EF4-FFF2-40B4-BE49-F238E27FC236}">
                <a16:creationId xmlns:a16="http://schemas.microsoft.com/office/drawing/2014/main" id="{A54D942D-6765-481C-827E-DC44A7D3AEB8}"/>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anose="02020603050405020304" pitchFamily="18" charset="0"/>
              </a:defRPr>
            </a:lvl1pPr>
          </a:lstStyle>
          <a:p>
            <a:fld id="{32E3474D-ECFD-4351-B7B1-9630B4E57DCE}"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796"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onsult.education.gov.uk/funding-policy-unit/completing-our-reforms-to-the-nff/supporting_documents/Fair%20Funding%20For%20All%20Consultation.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https://consult.education.gov.uk/funding-policy-unit/implementing-the-direct-national-funding-formula/" TargetMode="External"/><Relationship Id="rId4" Type="http://schemas.openxmlformats.org/officeDocument/2006/relationships/hyperlink" Target="https://assets.publishing.service.gov.uk/government/uploads/system/uploads/attachment_data/file/1066146/Completing_the_reforms_to_the_National_Funding_Formula_-_government_consultation_response_.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Powerpoint_White">
            <a:extLst>
              <a:ext uri="{FF2B5EF4-FFF2-40B4-BE49-F238E27FC236}">
                <a16:creationId xmlns:a16="http://schemas.microsoft.com/office/drawing/2014/main" id="{69DC7157-EB6E-4270-B2AE-5F635C0023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25"/>
            <a:ext cx="914400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1">
            <a:extLst>
              <a:ext uri="{FF2B5EF4-FFF2-40B4-BE49-F238E27FC236}">
                <a16:creationId xmlns:a16="http://schemas.microsoft.com/office/drawing/2014/main" id="{B4B6BC41-D7CD-4CFA-8DD5-4BB25E2D29D4}"/>
              </a:ext>
            </a:extLst>
          </p:cNvPr>
          <p:cNvSpPr>
            <a:spLocks noGrp="1"/>
          </p:cNvSpPr>
          <p:nvPr>
            <p:ph type="ctrTitle"/>
          </p:nvPr>
        </p:nvSpPr>
        <p:spPr>
          <a:xfrm>
            <a:off x="685800" y="554183"/>
            <a:ext cx="7772400" cy="5043054"/>
          </a:xfrm>
        </p:spPr>
        <p:txBody>
          <a:bodyPr/>
          <a:lstStyle/>
          <a:p>
            <a:pPr algn="ctr" eaLnBrk="1" hangingPunct="1"/>
            <a:r>
              <a:rPr lang="en-GB" altLang="en-US" b="1" dirty="0"/>
              <a:t>Reforms to the schools National Funding Formula</a:t>
            </a:r>
            <a:endParaRPr lang="en-GB" alt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2880"/>
            <a:ext cx="8782113" cy="689956"/>
          </a:xfrm>
        </p:spPr>
        <p:txBody>
          <a:bodyPr/>
          <a:lstStyle/>
          <a:p>
            <a:pPr algn="ctr" eaLnBrk="1" hangingPunct="1"/>
            <a:r>
              <a:rPr lang="en-GB" sz="4000" b="1" dirty="0">
                <a:cs typeface="Arial"/>
              </a:rPr>
              <a:t>Transition and processes</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616227"/>
            <a:ext cx="8624454" cy="5154199"/>
          </a:xfrm>
        </p:spPr>
        <p:txBody>
          <a:bodyPr>
            <a:noAutofit/>
          </a:bodyPr>
          <a:lstStyle/>
          <a:p>
            <a:pPr marL="0" indent="0" eaLnBrk="1" hangingPunct="1">
              <a:spcBef>
                <a:spcPts val="300"/>
              </a:spcBef>
              <a:spcAft>
                <a:spcPts val="300"/>
              </a:spcAft>
              <a:buNone/>
              <a:defRPr/>
            </a:pPr>
            <a:r>
              <a:rPr lang="en-GB" sz="1800" dirty="0"/>
              <a:t>The original consultation considered the proposal to change the funding year for maintained schools. Based on feedback and reflection, the DfE recognised the additional workload this would cause to schools and the LA therefore are not prioritising this area of investigation.</a:t>
            </a:r>
          </a:p>
          <a:p>
            <a:pPr marL="0" indent="0" eaLnBrk="1" hangingPunct="1">
              <a:spcBef>
                <a:spcPts val="300"/>
              </a:spcBef>
              <a:spcAft>
                <a:spcPts val="300"/>
              </a:spcAft>
              <a:buNone/>
              <a:defRPr/>
            </a:pPr>
            <a:r>
              <a:rPr lang="en-GB" sz="1800" dirty="0"/>
              <a:t>The recent consultation seeks to explore the timing and type of information that should be made available to schools. Proposals are similar to the existing arrangements with indicative figures made available in the autumn and final budgets provided in the spring (no later than existing deadlines)</a:t>
            </a:r>
          </a:p>
          <a:p>
            <a:pPr marL="0" indent="0" eaLnBrk="1" hangingPunct="1">
              <a:spcBef>
                <a:spcPts val="300"/>
              </a:spcBef>
              <a:spcAft>
                <a:spcPts val="300"/>
              </a:spcAft>
              <a:buNone/>
              <a:defRPr/>
            </a:pPr>
            <a:r>
              <a:rPr lang="en-GB" sz="1800" dirty="0"/>
              <a:t>Further details including timings to be discussed regarding data return requirements from the LA e.g. premises, growth, block transfers, de-delegation</a:t>
            </a:r>
          </a:p>
          <a:p>
            <a:pPr marL="0" indent="0" eaLnBrk="1" hangingPunct="1">
              <a:spcBef>
                <a:spcPts val="300"/>
              </a:spcBef>
              <a:spcAft>
                <a:spcPts val="300"/>
              </a:spcAft>
              <a:buNone/>
              <a:defRPr/>
            </a:pPr>
            <a:r>
              <a:rPr lang="en-GB" sz="1800" dirty="0"/>
              <a:t>It is intended to make some initial further steps towards a direct NFF in 24-25 focussing on areas discussed in the consultation</a:t>
            </a:r>
          </a:p>
          <a:p>
            <a:pPr marL="0" indent="0" eaLnBrk="1" hangingPunct="1">
              <a:spcBef>
                <a:spcPts val="300"/>
              </a:spcBef>
              <a:spcAft>
                <a:spcPts val="300"/>
              </a:spcAft>
              <a:buNone/>
              <a:defRPr/>
            </a:pPr>
            <a:r>
              <a:rPr lang="en-GB" sz="1800" dirty="0"/>
              <a:t>Further work, consultation and impact assessment will be undertaken during the transition period with the DfE aim to have moved to a direct NFF by 27-28 at the latest.</a:t>
            </a:r>
          </a:p>
          <a:p>
            <a:pPr marL="0" indent="0" eaLnBrk="1" hangingPunct="1">
              <a:spcBef>
                <a:spcPts val="300"/>
              </a:spcBef>
              <a:spcAft>
                <a:spcPts val="300"/>
              </a:spcAft>
              <a:buNone/>
              <a:defRPr/>
            </a:pPr>
            <a:r>
              <a:rPr lang="en-GB" sz="1800" dirty="0"/>
              <a:t>This work will also be impacted by changes as a result of the White and Green Papers which will also result in changes to the Central and High Needs blocks.</a:t>
            </a: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7849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89884"/>
            <a:ext cx="8782113" cy="689956"/>
          </a:xfrm>
        </p:spPr>
        <p:txBody>
          <a:bodyPr/>
          <a:lstStyle/>
          <a:p>
            <a:pPr algn="ctr" eaLnBrk="1" hangingPunct="1"/>
            <a:r>
              <a:rPr lang="en-GB" sz="4000" b="1">
                <a:cs typeface="Arial"/>
              </a:rPr>
              <a:t>Consultation</a:t>
            </a:r>
            <a:endParaRPr lang="en-US">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736861"/>
            <a:ext cx="8624454" cy="4313121"/>
          </a:xfrm>
        </p:spPr>
        <p:txBody>
          <a:bodyPr>
            <a:noAutofit/>
          </a:bodyPr>
          <a:lstStyle/>
          <a:p>
            <a:pPr marL="0" indent="0" eaLnBrk="1" hangingPunct="1">
              <a:buNone/>
              <a:defRPr/>
            </a:pPr>
            <a:r>
              <a:rPr lang="en-GB" sz="2000" b="1" dirty="0">
                <a:cs typeface="Arial"/>
              </a:rPr>
              <a:t>Background</a:t>
            </a:r>
          </a:p>
          <a:p>
            <a:pPr marL="0" indent="0" eaLnBrk="1" hangingPunct="1">
              <a:buNone/>
              <a:defRPr/>
            </a:pPr>
            <a:r>
              <a:rPr lang="en-GB" sz="1800" dirty="0"/>
              <a:t>Initial DfE consultation July to Sept 21 exploring further steps towards a hard national funding formula (NFF):</a:t>
            </a:r>
          </a:p>
          <a:p>
            <a:pPr marL="0" indent="0" eaLnBrk="1" hangingPunct="1">
              <a:buNone/>
              <a:defRPr/>
            </a:pPr>
            <a:r>
              <a:rPr lang="en-GB" sz="1600" dirty="0">
                <a:cs typeface="Arial" panose="020B0604020202020204" pitchFamily="34" charset="0"/>
                <a:hlinkClick r:id="rId3"/>
              </a:rPr>
              <a:t>https://consult.education.gov.uk/funding-policy-unit/completing-our-reforms-to-the-nff/supporting_documents/Fair%20Funding%20For%20All%20Consultation.pdf</a:t>
            </a:r>
            <a:endParaRPr lang="en-GB" sz="1600" dirty="0">
              <a:cs typeface="Arial" panose="020B0604020202020204" pitchFamily="34" charset="0"/>
            </a:endParaRPr>
          </a:p>
          <a:p>
            <a:pPr marL="0" indent="0" eaLnBrk="1" hangingPunct="1">
              <a:buNone/>
              <a:defRPr/>
            </a:pPr>
            <a:r>
              <a:rPr lang="en-GB" sz="2000" dirty="0">
                <a:cs typeface="Arial" panose="020B0604020202020204" pitchFamily="34" charset="0"/>
              </a:rPr>
              <a:t>Government response to consultation published March 22</a:t>
            </a:r>
          </a:p>
          <a:p>
            <a:pPr marL="0" indent="0" eaLnBrk="1" hangingPunct="1">
              <a:buNone/>
              <a:defRPr/>
            </a:pPr>
            <a:r>
              <a:rPr lang="en-GB" sz="1600" dirty="0">
                <a:cs typeface="Arial" panose="020B0604020202020204" pitchFamily="34" charset="0"/>
                <a:hlinkClick r:id="rId4"/>
              </a:rPr>
              <a:t>https://assets.publishing.service.gov.uk/government/uploads/system/uploads/attachment_data/file/1066146/Completing_the_reforms_to_the_National_Funding_Formula_-_government_consultation_response_.pdf</a:t>
            </a:r>
            <a:endParaRPr lang="en-GB" sz="1600" dirty="0">
              <a:cs typeface="Arial" panose="020B0604020202020204" pitchFamily="34" charset="0"/>
            </a:endParaRPr>
          </a:p>
          <a:p>
            <a:pPr marL="0" indent="0" eaLnBrk="1" hangingPunct="1">
              <a:buNone/>
              <a:defRPr/>
            </a:pPr>
            <a:r>
              <a:rPr lang="en-GB" sz="2000" dirty="0">
                <a:cs typeface="Arial" panose="020B0604020202020204" pitchFamily="34" charset="0"/>
              </a:rPr>
              <a:t>Further consultation on the detail of implementation launched 7 June with responses by 9 September</a:t>
            </a:r>
          </a:p>
          <a:p>
            <a:pPr marL="0" indent="0" eaLnBrk="1" hangingPunct="1">
              <a:buNone/>
              <a:defRPr/>
            </a:pPr>
            <a:r>
              <a:rPr lang="en-GB" sz="1600" dirty="0">
                <a:cs typeface="Arial" panose="020B0604020202020204" pitchFamily="34" charset="0"/>
                <a:hlinkClick r:id="rId5"/>
              </a:rPr>
              <a:t>https://consult.education.gov.uk/funding-policy-unit/implementing-the-direct-national-funding-formula/</a:t>
            </a:r>
            <a:endParaRPr lang="en-GB" sz="1600" dirty="0">
              <a:cs typeface="Arial" panose="020B0604020202020204" pitchFamily="34" charset="0"/>
            </a:endParaRP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9608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2880"/>
            <a:ext cx="8782113" cy="689956"/>
          </a:xfrm>
        </p:spPr>
        <p:txBody>
          <a:bodyPr/>
          <a:lstStyle/>
          <a:p>
            <a:pPr algn="ctr" eaLnBrk="1" hangingPunct="1"/>
            <a:r>
              <a:rPr lang="en-GB" sz="4000" b="1" dirty="0">
                <a:cs typeface="Arial"/>
              </a:rPr>
              <a:t>Principles</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616227"/>
            <a:ext cx="8624454" cy="5154199"/>
          </a:xfrm>
        </p:spPr>
        <p:txBody>
          <a:bodyPr>
            <a:noAutofit/>
          </a:bodyPr>
          <a:lstStyle/>
          <a:p>
            <a:pPr marL="0" indent="0" eaLnBrk="1" hangingPunct="1">
              <a:buNone/>
              <a:defRPr/>
            </a:pPr>
            <a:r>
              <a:rPr lang="en-GB" sz="1800" dirty="0"/>
              <a:t>The DfE stated intent is that National Funding Formula will “replace the postcode lottery” of the current system whereby funding is allocated through 150 local formulae. This will further embed key principles, in the funding system: </a:t>
            </a:r>
          </a:p>
          <a:p>
            <a:pPr eaLnBrk="1" hangingPunct="1">
              <a:defRPr/>
            </a:pPr>
            <a:r>
              <a:rPr lang="en-GB" sz="1600" b="1" dirty="0"/>
              <a:t>Fairness</a:t>
            </a:r>
            <a:r>
              <a:rPr lang="en-GB" sz="1600" dirty="0"/>
              <a:t> – each mainstream school funded on a consistent basis, to reflect their needs and circumstances and give every child the same opportunities based on a consistent assessment of their needs. </a:t>
            </a:r>
          </a:p>
          <a:p>
            <a:pPr eaLnBrk="1" hangingPunct="1">
              <a:defRPr/>
            </a:pPr>
            <a:r>
              <a:rPr lang="en-GB" sz="1600" b="1" dirty="0"/>
              <a:t>Simplicity and transparency </a:t>
            </a:r>
            <a:r>
              <a:rPr lang="en-GB" sz="1600" dirty="0"/>
              <a:t>– every individual mainstream school’s funding calculated through one national formula and reflect the schools pupils and context. This should be transparent and easy to understand to all in the system. </a:t>
            </a:r>
          </a:p>
          <a:p>
            <a:pPr eaLnBrk="1" hangingPunct="1">
              <a:defRPr/>
            </a:pPr>
            <a:r>
              <a:rPr lang="en-GB" sz="1600" b="1" dirty="0"/>
              <a:t>Efficient and predictable </a:t>
            </a:r>
            <a:r>
              <a:rPr lang="en-GB" sz="1600" dirty="0"/>
              <a:t>– One national formula which matches funding to relative need, creating greater predictability in funding and ensuring resources are distributed and used across the system as efficiently as possible. It should also support school leaders to compare income, spending and outcomes helping them identify ways to improve.</a:t>
            </a:r>
          </a:p>
          <a:p>
            <a:pPr marL="0" indent="0" eaLnBrk="1" hangingPunct="1">
              <a:spcBef>
                <a:spcPts val="300"/>
              </a:spcBef>
              <a:spcAft>
                <a:spcPts val="300"/>
              </a:spcAft>
              <a:buNone/>
              <a:defRPr/>
            </a:pPr>
            <a:r>
              <a:rPr lang="en-GB" sz="1800" dirty="0"/>
              <a:t>59% of responses supported the aim of a direct formula, without further local adjustment. The DfE have confirmed their long term aim remains to allocate funding through a “hard” NFF.</a:t>
            </a:r>
          </a:p>
          <a:p>
            <a:pPr marL="0" indent="0" eaLnBrk="1" hangingPunct="1">
              <a:spcBef>
                <a:spcPts val="300"/>
              </a:spcBef>
              <a:spcAft>
                <a:spcPts val="300"/>
              </a:spcAft>
              <a:buNone/>
              <a:defRPr/>
            </a:pPr>
            <a:r>
              <a:rPr lang="en-GB" sz="1800" dirty="0"/>
              <a:t>Questions remain regarding whether the proposals and formula itself meet the stated aims.</a:t>
            </a: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1446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2880"/>
            <a:ext cx="8782113" cy="689956"/>
          </a:xfrm>
        </p:spPr>
        <p:txBody>
          <a:bodyPr/>
          <a:lstStyle/>
          <a:p>
            <a:pPr algn="ctr" eaLnBrk="1" hangingPunct="1"/>
            <a:r>
              <a:rPr lang="en-GB" sz="4000" b="1" dirty="0">
                <a:cs typeface="Arial"/>
              </a:rPr>
              <a:t>Growth funding</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1060173"/>
            <a:ext cx="5177382" cy="4710253"/>
          </a:xfrm>
        </p:spPr>
        <p:txBody>
          <a:bodyPr>
            <a:noAutofit/>
          </a:bodyPr>
          <a:lstStyle/>
          <a:p>
            <a:pPr eaLnBrk="1" hangingPunct="1">
              <a:spcBef>
                <a:spcPts val="300"/>
              </a:spcBef>
              <a:spcAft>
                <a:spcPts val="300"/>
              </a:spcAft>
              <a:defRPr/>
            </a:pPr>
            <a:r>
              <a:rPr lang="en-GB" sz="1800" dirty="0"/>
              <a:t>Initial proposals explored the potential of moving to national, standardised criteria to allocate all aspects of growth and falling rolls funding. Responses highlighted a wide range of views citing a wide range of concerns and practicalities.</a:t>
            </a:r>
          </a:p>
          <a:p>
            <a:pPr eaLnBrk="1" hangingPunct="1">
              <a:spcBef>
                <a:spcPts val="300"/>
              </a:spcBef>
              <a:spcAft>
                <a:spcPts val="300"/>
              </a:spcAft>
              <a:defRPr/>
            </a:pPr>
            <a:r>
              <a:rPr lang="en-GB" sz="1800" dirty="0"/>
              <a:t>DfE response committed to further improvements to existing approach to achieve greater simplicity, fairness and consistency but recognised the complexities and further consideration required.</a:t>
            </a: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940BC22D-A5B4-49A9-BCEC-A29DDFA0EC69}"/>
              </a:ext>
            </a:extLst>
          </p:cNvPr>
          <p:cNvPicPr>
            <a:picLocks noChangeAspect="1"/>
          </p:cNvPicPr>
          <p:nvPr/>
        </p:nvPicPr>
        <p:blipFill>
          <a:blip r:embed="rId4"/>
          <a:stretch>
            <a:fillRect/>
          </a:stretch>
        </p:blipFill>
        <p:spPr>
          <a:xfrm>
            <a:off x="5613645" y="1126435"/>
            <a:ext cx="2891690" cy="4136164"/>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33647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2880"/>
            <a:ext cx="8782113" cy="689956"/>
          </a:xfrm>
        </p:spPr>
        <p:txBody>
          <a:bodyPr/>
          <a:lstStyle/>
          <a:p>
            <a:pPr algn="ctr" eaLnBrk="1" hangingPunct="1"/>
            <a:r>
              <a:rPr lang="en-GB" sz="4000" b="1" dirty="0">
                <a:cs typeface="Arial"/>
              </a:rPr>
              <a:t>Growth funding</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874643"/>
            <a:ext cx="5243643" cy="4895784"/>
          </a:xfrm>
        </p:spPr>
        <p:txBody>
          <a:bodyPr>
            <a:noAutofit/>
          </a:bodyPr>
          <a:lstStyle/>
          <a:p>
            <a:pPr eaLnBrk="1" hangingPunct="1">
              <a:defRPr/>
            </a:pPr>
            <a:r>
              <a:rPr lang="en-GB" sz="1800" dirty="0"/>
              <a:t>Current consultation seeks to explore two models: </a:t>
            </a:r>
          </a:p>
          <a:p>
            <a:pPr lvl="1" eaLnBrk="1" hangingPunct="1">
              <a:defRPr/>
            </a:pPr>
            <a:r>
              <a:rPr lang="en-GB" sz="1400" dirty="0"/>
              <a:t>Limited local flexibility with LAs able to use funding using funding in a more consistent way on a defined set of scenarios which could include increased scope to support repurposing and removing space</a:t>
            </a:r>
          </a:p>
          <a:p>
            <a:pPr lvl="1" eaLnBrk="1" hangingPunct="1">
              <a:defRPr/>
            </a:pPr>
            <a:r>
              <a:rPr lang="en-GB" sz="1400" dirty="0"/>
              <a:t>A fully standardised national system without local flexibility</a:t>
            </a:r>
          </a:p>
          <a:p>
            <a:pPr eaLnBrk="1" hangingPunct="1">
              <a:spcBef>
                <a:spcPts val="300"/>
              </a:spcBef>
              <a:spcAft>
                <a:spcPts val="300"/>
              </a:spcAft>
              <a:defRPr/>
            </a:pPr>
            <a:r>
              <a:rPr lang="en-GB" sz="1800" dirty="0"/>
              <a:t>DfE preference to adopt limited local approach which would allow implementation from 2024-25</a:t>
            </a:r>
          </a:p>
          <a:p>
            <a:pPr eaLnBrk="1" hangingPunct="1">
              <a:spcBef>
                <a:spcPts val="300"/>
              </a:spcBef>
              <a:spcAft>
                <a:spcPts val="300"/>
              </a:spcAft>
              <a:defRPr/>
            </a:pPr>
            <a:r>
              <a:rPr lang="en-GB" sz="1800" dirty="0"/>
              <a:t>Further consideration regarding extending popular growth funding to maintained schools on an application basis from the LA. </a:t>
            </a:r>
          </a:p>
          <a:p>
            <a:pPr eaLnBrk="1" hangingPunct="1">
              <a:spcBef>
                <a:spcPts val="300"/>
              </a:spcBef>
              <a:spcAft>
                <a:spcPts val="300"/>
              </a:spcAft>
              <a:defRPr/>
            </a:pPr>
            <a:r>
              <a:rPr lang="en-GB" sz="1800" dirty="0"/>
              <a:t>Questions remain regarding whether approach can reflect all local circumstances and also need for transitional protection.</a:t>
            </a: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F965A18A-E8A1-4252-93A6-80E98A45595E}"/>
              </a:ext>
            </a:extLst>
          </p:cNvPr>
          <p:cNvPicPr>
            <a:picLocks noChangeAspect="1"/>
          </p:cNvPicPr>
          <p:nvPr/>
        </p:nvPicPr>
        <p:blipFill>
          <a:blip r:embed="rId4"/>
          <a:stretch>
            <a:fillRect/>
          </a:stretch>
        </p:blipFill>
        <p:spPr>
          <a:xfrm>
            <a:off x="5837583" y="1150899"/>
            <a:ext cx="2888974" cy="416352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80264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3746"/>
            <a:ext cx="8782113" cy="689956"/>
          </a:xfrm>
        </p:spPr>
        <p:txBody>
          <a:bodyPr/>
          <a:lstStyle/>
          <a:p>
            <a:pPr algn="ctr" eaLnBrk="1" hangingPunct="1"/>
            <a:r>
              <a:rPr lang="en-GB" sz="4000" b="1" dirty="0">
                <a:cs typeface="Arial"/>
              </a:rPr>
              <a:t>Special Educational Needs</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693702"/>
            <a:ext cx="8624454" cy="4970708"/>
          </a:xfrm>
        </p:spPr>
        <p:txBody>
          <a:bodyPr>
            <a:noAutofit/>
          </a:bodyPr>
          <a:lstStyle/>
          <a:p>
            <a:pPr marL="0" indent="0" eaLnBrk="1" hangingPunct="1">
              <a:spcBef>
                <a:spcPts val="300"/>
              </a:spcBef>
              <a:spcAft>
                <a:spcPts val="300"/>
              </a:spcAft>
              <a:buNone/>
              <a:defRPr/>
            </a:pPr>
            <a:r>
              <a:rPr lang="en-GB" sz="1800" dirty="0"/>
              <a:t>Special Educational Need not considered in detail as part of the initial consultation process due to the expected release of the Green Paper.</a:t>
            </a:r>
          </a:p>
          <a:p>
            <a:pPr marL="0" indent="0" eaLnBrk="1" hangingPunct="1">
              <a:spcBef>
                <a:spcPts val="300"/>
              </a:spcBef>
              <a:spcAft>
                <a:spcPts val="300"/>
              </a:spcAft>
              <a:buNone/>
              <a:defRPr/>
            </a:pPr>
            <a:r>
              <a:rPr lang="en-GB" sz="1800" dirty="0"/>
              <a:t>Following consideration of the responses to the Green Paper consultation, a further funding consultation will be released setting and refining proposals on changes to high needs funding.</a:t>
            </a:r>
          </a:p>
          <a:p>
            <a:pPr marL="0" indent="0" eaLnBrk="1" hangingPunct="1">
              <a:buNone/>
              <a:defRPr/>
            </a:pPr>
            <a:r>
              <a:rPr lang="en-GB" sz="1800" dirty="0"/>
              <a:t>The current consultation focuses on two elements:</a:t>
            </a:r>
          </a:p>
          <a:p>
            <a:pPr eaLnBrk="1" hangingPunct="1">
              <a:defRPr/>
            </a:pPr>
            <a:r>
              <a:rPr lang="en-GB" sz="1600" dirty="0"/>
              <a:t>Proposals on transfers of funding to the High Needs Block – The DfE is committed to retain this flexibility on the basis of strong evidence and are proposing to limit requests to a short “menu” of reasons. Following local consultation, transfers will be agreed by the Secretary of State which could include some discretion e.g. agree a multi-year transfer as pat of Safety Valve work. They envisage going forward reduced need for transfers as high needs systems become financially sustainable.</a:t>
            </a:r>
          </a:p>
          <a:p>
            <a:pPr eaLnBrk="1" hangingPunct="1">
              <a:defRPr/>
            </a:pPr>
            <a:r>
              <a:rPr lang="en-GB" sz="1600" dirty="0"/>
              <a:t>Use of the notional SEN budget through the NFF – The DfE propose to retain this indicator but nationalise the calculation of this notional figure to ensure consistency.</a:t>
            </a:r>
          </a:p>
          <a:p>
            <a:pPr marL="0" indent="0" eaLnBrk="1" hangingPunct="1">
              <a:spcBef>
                <a:spcPts val="300"/>
              </a:spcBef>
              <a:spcAft>
                <a:spcPts val="300"/>
              </a:spcAft>
              <a:buNone/>
              <a:defRPr/>
            </a:pPr>
            <a:r>
              <a:rPr lang="en-GB" sz="1800" dirty="0"/>
              <a:t>Questions remain regarding the value of the notional SEN budget given it simply earmarks existing funding as this can cause considerable confusion.</a:t>
            </a:r>
          </a:p>
          <a:p>
            <a:pPr marL="0" indent="0" eaLnBrk="1" hangingPunct="1">
              <a:buNone/>
              <a:defRPr/>
            </a:pPr>
            <a:endParaRPr lang="en-GB" sz="1800" dirty="0"/>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3889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2880"/>
            <a:ext cx="8782113" cy="689956"/>
          </a:xfrm>
        </p:spPr>
        <p:txBody>
          <a:bodyPr/>
          <a:lstStyle/>
          <a:p>
            <a:pPr algn="ctr" eaLnBrk="1" hangingPunct="1"/>
            <a:r>
              <a:rPr lang="en-GB" sz="4000" b="1" dirty="0">
                <a:cs typeface="Arial"/>
              </a:rPr>
              <a:t>Formula change</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1040296"/>
            <a:ext cx="4991852" cy="4730130"/>
          </a:xfrm>
        </p:spPr>
        <p:txBody>
          <a:bodyPr>
            <a:noAutofit/>
          </a:bodyPr>
          <a:lstStyle/>
          <a:p>
            <a:pPr marL="0" indent="0" eaLnBrk="1" hangingPunct="1">
              <a:buNone/>
              <a:defRPr/>
            </a:pPr>
            <a:r>
              <a:rPr lang="en-GB" sz="1800" dirty="0"/>
              <a:t>A small number of proposals were put forward in the initial consultation:</a:t>
            </a:r>
          </a:p>
          <a:p>
            <a:pPr eaLnBrk="1" hangingPunct="1">
              <a:defRPr/>
            </a:pPr>
            <a:r>
              <a:rPr lang="en-GB" sz="1600" dirty="0"/>
              <a:t>Remove local flexibility regarding the eligibility criteria for funding for English as an additional language requiring pupils entering the school system in the last 3 years will attract funding in all cases.</a:t>
            </a:r>
          </a:p>
          <a:p>
            <a:pPr eaLnBrk="1" hangingPunct="1">
              <a:defRPr/>
            </a:pPr>
            <a:r>
              <a:rPr lang="en-GB" sz="1600" dirty="0"/>
              <a:t>Maintain limited local flexibility regarding sparsity funding for 23-24 with the intention to remove this in the long term</a:t>
            </a:r>
            <a:r>
              <a:rPr lang="en-GB" sz="1800" dirty="0"/>
              <a:t>.</a:t>
            </a:r>
          </a:p>
          <a:p>
            <a:pPr marL="0" indent="0" eaLnBrk="1" hangingPunct="1">
              <a:buNone/>
              <a:defRPr/>
            </a:pPr>
            <a:r>
              <a:rPr lang="en-GB" sz="1800" dirty="0"/>
              <a:t>The majority of responses received were in support of these proposals with the DfE therefore looking to implement changes from next year.</a:t>
            </a: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2DFA334E-776D-4C69-BF8B-C31BA23AAB8B}"/>
              </a:ext>
            </a:extLst>
          </p:cNvPr>
          <p:cNvPicPr>
            <a:picLocks noChangeAspect="1"/>
          </p:cNvPicPr>
          <p:nvPr/>
        </p:nvPicPr>
        <p:blipFill>
          <a:blip r:embed="rId4"/>
          <a:stretch>
            <a:fillRect/>
          </a:stretch>
        </p:blipFill>
        <p:spPr>
          <a:xfrm>
            <a:off x="5613645" y="1126435"/>
            <a:ext cx="2891690" cy="4136164"/>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91291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2880"/>
            <a:ext cx="8782113" cy="689956"/>
          </a:xfrm>
        </p:spPr>
        <p:txBody>
          <a:bodyPr/>
          <a:lstStyle/>
          <a:p>
            <a:pPr algn="ctr" eaLnBrk="1" hangingPunct="1"/>
            <a:r>
              <a:rPr lang="en-GB" sz="4000" b="1" dirty="0">
                <a:cs typeface="Arial"/>
              </a:rPr>
              <a:t>Formula change</a:t>
            </a:r>
            <a:endParaRPr lang="en-US" dirty="0">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616227"/>
            <a:ext cx="5475556" cy="5154199"/>
          </a:xfrm>
        </p:spPr>
        <p:txBody>
          <a:bodyPr>
            <a:noAutofit/>
          </a:bodyPr>
          <a:lstStyle/>
          <a:p>
            <a:pPr marL="0" indent="0" eaLnBrk="1" hangingPunct="1">
              <a:spcBef>
                <a:spcPts val="300"/>
              </a:spcBef>
              <a:spcAft>
                <a:spcPts val="300"/>
              </a:spcAft>
              <a:buNone/>
              <a:defRPr/>
            </a:pPr>
            <a:r>
              <a:rPr lang="en-GB" sz="1800" dirty="0"/>
              <a:t>The current consultation proposes changes to premises factors in order to begin to standardise this more complex are:</a:t>
            </a:r>
          </a:p>
          <a:p>
            <a:pPr eaLnBrk="1" hangingPunct="1">
              <a:spcBef>
                <a:spcPts val="300"/>
              </a:spcBef>
              <a:spcAft>
                <a:spcPts val="300"/>
              </a:spcAft>
              <a:defRPr/>
            </a:pPr>
            <a:r>
              <a:rPr lang="en-GB" sz="1600" dirty="0"/>
              <a:t>Split site – Develop a standard national approach based on a proportion of the lump sum taking into account both a basic amount and an element for distance</a:t>
            </a:r>
          </a:p>
          <a:p>
            <a:pPr eaLnBrk="1" hangingPunct="1">
              <a:spcBef>
                <a:spcPts val="300"/>
              </a:spcBef>
              <a:spcAft>
                <a:spcPts val="300"/>
              </a:spcAft>
              <a:defRPr/>
            </a:pPr>
            <a:r>
              <a:rPr lang="en-GB" sz="1600" dirty="0"/>
              <a:t>Exceptional circumstances – The DfE are proposing to further standardise policies and where possible automate payment for the relatively small number of circumstances that arise. They also intend to raise the minimum threshold value to be eligible from 1% of the schools budget up to at least 2.5%.</a:t>
            </a:r>
          </a:p>
          <a:p>
            <a:pPr marL="0" indent="0" eaLnBrk="1" hangingPunct="1">
              <a:spcBef>
                <a:spcPts val="300"/>
              </a:spcBef>
              <a:spcAft>
                <a:spcPts val="300"/>
              </a:spcAft>
              <a:buNone/>
              <a:defRPr/>
            </a:pPr>
            <a:r>
              <a:rPr lang="en-GB" sz="1800" dirty="0"/>
              <a:t>A further amendment is proposed to the minimum funding guarantee to address instances of potential over or under protection arising from changes to school-led funding which are more likely to arise in transitioning to a direct NFF.</a:t>
            </a:r>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2ECE4566-A3F1-437F-946F-B3336329C0DF}"/>
              </a:ext>
            </a:extLst>
          </p:cNvPr>
          <p:cNvPicPr>
            <a:picLocks noChangeAspect="1"/>
          </p:cNvPicPr>
          <p:nvPr/>
        </p:nvPicPr>
        <p:blipFill>
          <a:blip r:embed="rId4"/>
          <a:stretch>
            <a:fillRect/>
          </a:stretch>
        </p:blipFill>
        <p:spPr>
          <a:xfrm>
            <a:off x="5837583" y="1150899"/>
            <a:ext cx="2888974" cy="416352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70680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D5C847-207E-43D9-8E14-CB355B17004C}"/>
              </a:ext>
            </a:extLst>
          </p:cNvPr>
          <p:cNvSpPr>
            <a:spLocks noGrp="1"/>
          </p:cNvSpPr>
          <p:nvPr>
            <p:ph type="title"/>
          </p:nvPr>
        </p:nvSpPr>
        <p:spPr>
          <a:xfrm>
            <a:off x="188705" y="89884"/>
            <a:ext cx="8782113" cy="689956"/>
          </a:xfrm>
        </p:spPr>
        <p:txBody>
          <a:bodyPr/>
          <a:lstStyle/>
          <a:p>
            <a:pPr algn="ctr" eaLnBrk="1" hangingPunct="1"/>
            <a:r>
              <a:rPr lang="en-GB" sz="4000" b="1">
                <a:cs typeface="Arial"/>
              </a:rPr>
              <a:t>Central Services</a:t>
            </a:r>
            <a:endParaRPr lang="en-US">
              <a:cs typeface="Arial"/>
            </a:endParaRPr>
          </a:p>
        </p:txBody>
      </p:sp>
      <p:sp>
        <p:nvSpPr>
          <p:cNvPr id="3" name="Content Placeholder 2">
            <a:extLst>
              <a:ext uri="{FF2B5EF4-FFF2-40B4-BE49-F238E27FC236}">
                <a16:creationId xmlns:a16="http://schemas.microsoft.com/office/drawing/2014/main" id="{E245E996-06DC-4D2C-9D07-154A57087BA9}"/>
              </a:ext>
            </a:extLst>
          </p:cNvPr>
          <p:cNvSpPr>
            <a:spLocks noGrp="1"/>
          </p:cNvSpPr>
          <p:nvPr>
            <p:ph idx="1"/>
          </p:nvPr>
        </p:nvSpPr>
        <p:spPr>
          <a:xfrm>
            <a:off x="249383" y="709153"/>
            <a:ext cx="8624454" cy="4313121"/>
          </a:xfrm>
        </p:spPr>
        <p:txBody>
          <a:bodyPr>
            <a:noAutofit/>
          </a:bodyPr>
          <a:lstStyle/>
          <a:p>
            <a:pPr marL="0" indent="0" eaLnBrk="1" hangingPunct="1">
              <a:spcBef>
                <a:spcPts val="300"/>
              </a:spcBef>
              <a:spcAft>
                <a:spcPts val="300"/>
              </a:spcAft>
              <a:buNone/>
              <a:defRPr/>
            </a:pPr>
            <a:r>
              <a:rPr lang="en-GB" sz="1800" dirty="0"/>
              <a:t>As part of the initial consultation, the DfE stated that a move to a direct NFF required a review of central services with the aim of bringing more consistency and towards a more school-based system that allows schools maximum control over their funding. </a:t>
            </a:r>
          </a:p>
          <a:p>
            <a:pPr marL="0" indent="0" eaLnBrk="1" hangingPunct="1">
              <a:spcBef>
                <a:spcPts val="300"/>
              </a:spcBef>
              <a:spcAft>
                <a:spcPts val="300"/>
              </a:spcAft>
              <a:buNone/>
              <a:defRPr/>
            </a:pPr>
            <a:r>
              <a:rPr lang="en-GB" sz="1800" dirty="0"/>
              <a:t>This considered local authorities’ ongoing responsibilities for all schools – both maintained and academies, de-delegated and top-sliced central functions and optional traded services for all schools paid out of individual school’s delegated budget share that are offered to schools to buy or not.</a:t>
            </a:r>
          </a:p>
          <a:p>
            <a:pPr marL="0" indent="0" eaLnBrk="1" hangingPunct="1">
              <a:spcBef>
                <a:spcPts val="300"/>
              </a:spcBef>
              <a:spcAft>
                <a:spcPts val="300"/>
              </a:spcAft>
              <a:buNone/>
              <a:defRPr/>
            </a:pPr>
            <a:r>
              <a:rPr lang="en-GB" sz="1800" dirty="0"/>
              <a:t>It also explored the potential merits of transferring funding for central services from the Dedicated Schools Grant to the LA General Fund.</a:t>
            </a:r>
          </a:p>
          <a:p>
            <a:pPr marL="0" indent="0" eaLnBrk="1" hangingPunct="1">
              <a:spcBef>
                <a:spcPts val="300"/>
              </a:spcBef>
              <a:spcAft>
                <a:spcPts val="300"/>
              </a:spcAft>
              <a:buNone/>
              <a:defRPr/>
            </a:pPr>
            <a:r>
              <a:rPr lang="en-GB" sz="1800" dirty="0"/>
              <a:t>Responses highlighted a range of challenges and competing pressure with the conclusion that the government will consider this further.</a:t>
            </a:r>
          </a:p>
          <a:p>
            <a:pPr marL="0" indent="0" eaLnBrk="1" hangingPunct="1">
              <a:spcBef>
                <a:spcPts val="300"/>
              </a:spcBef>
              <a:spcAft>
                <a:spcPts val="300"/>
              </a:spcAft>
              <a:buNone/>
              <a:defRPr/>
            </a:pPr>
            <a:r>
              <a:rPr lang="en-GB" sz="1800" dirty="0"/>
              <a:t>The current consultation does not make any further proposals regarding central services at this time however does intend to consult in the future in the context of the White Paper and further steps towards a direct NFF.</a:t>
            </a:r>
          </a:p>
          <a:p>
            <a:pPr marL="0" indent="0" eaLnBrk="1" hangingPunct="1">
              <a:buNone/>
              <a:defRPr/>
            </a:pPr>
            <a:endParaRPr lang="en-GB" sz="1600" dirty="0"/>
          </a:p>
        </p:txBody>
      </p:sp>
      <p:pic>
        <p:nvPicPr>
          <p:cNvPr id="18436" name="Picture 3" descr="logobottom">
            <a:extLst>
              <a:ext uri="{FF2B5EF4-FFF2-40B4-BE49-F238E27FC236}">
                <a16:creationId xmlns:a16="http://schemas.microsoft.com/office/drawing/2014/main" id="{C9002352-52EA-4897-B105-8F9CCD964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49938"/>
            <a:ext cx="9144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8522289"/>
      </p:ext>
    </p:extLst>
  </p:cSld>
  <p:clrMapOvr>
    <a:masterClrMapping/>
  </p:clrMapOvr>
</p:sld>
</file>

<file path=ppt/theme/theme1.xml><?xml version="1.0" encoding="utf-8"?>
<a:theme xmlns:a="http://schemas.openxmlformats.org/drawingml/2006/main" name="White_PP_URL">
  <a:themeElements>
    <a:clrScheme name="White_PP_UR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White_PP_UR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hite_PP_UR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hite_PP_UR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hite_PP_UR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hite_PP_UR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hite_PP_UR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hite_PP_UR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hite_PP_UR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A3D892A20BAB4EBA9E01555F4763EF" ma:contentTypeVersion="12" ma:contentTypeDescription="Create a new document." ma:contentTypeScope="" ma:versionID="b064714e55601b4e2f6ab775d9b62eff">
  <xsd:schema xmlns:xsd="http://www.w3.org/2001/XMLSchema" xmlns:xs="http://www.w3.org/2001/XMLSchema" xmlns:p="http://schemas.microsoft.com/office/2006/metadata/properties" xmlns:ns3="96e8d6c7-ed8f-47d6-aace-01af26ad2398" xmlns:ns4="c1bf0d93-4e51-4f35-9e30-915a58d34603" targetNamespace="http://schemas.microsoft.com/office/2006/metadata/properties" ma:root="true" ma:fieldsID="072f2869b963935872635dd6bdc84ac9" ns3:_="" ns4:_="">
    <xsd:import namespace="96e8d6c7-ed8f-47d6-aace-01af26ad2398"/>
    <xsd:import namespace="c1bf0d93-4e51-4f35-9e30-915a58d34603"/>
    <xsd:element name="properties">
      <xsd:complexType>
        <xsd:sequence>
          <xsd:element name="documentManagement">
            <xsd:complexType>
              <xsd:all>
                <xsd:element ref="ns3:MediaServiceMetadata" minOccurs="0"/>
                <xsd:element ref="ns3:MediaServiceFastMetadata" minOccurs="0"/>
                <xsd:element ref="ns3:MediaServiceAutoTags" minOccurs="0"/>
                <xsd:element ref="ns4:SharedWithUsers" minOccurs="0"/>
                <xsd:element ref="ns4:SharedWithDetails" minOccurs="0"/>
                <xsd:element ref="ns4:SharingHintHash"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8d6c7-ed8f-47d6-aace-01af26ad23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bf0d93-4e51-4f35-9e30-915a58d3460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6C2A1C-B804-414F-B3EA-D65F06206AA5}">
  <ds:schemaRefs>
    <ds:schemaRef ds:uri="96e8d6c7-ed8f-47d6-aace-01af26ad2398"/>
    <ds:schemaRef ds:uri="c1bf0d93-4e51-4f35-9e30-915a58d3460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E86C6FB-ABF6-4166-9C9C-255CCB8762AF}">
  <ds:schemaRefs>
    <ds:schemaRef ds:uri="http://schemas.microsoft.com/sharepoint/v3/contenttype/forms"/>
  </ds:schemaRefs>
</ds:datastoreItem>
</file>

<file path=customXml/itemProps3.xml><?xml version="1.0" encoding="utf-8"?>
<ds:datastoreItem xmlns:ds="http://schemas.openxmlformats.org/officeDocument/2006/customXml" ds:itemID="{881F0111-3A15-41CF-B57B-720710855B08}">
  <ds:schemaRefs>
    <ds:schemaRef ds:uri="96e8d6c7-ed8f-47d6-aace-01af26ad2398"/>
    <ds:schemaRef ds:uri="c1bf0d93-4e51-4f35-9e30-915a58d3460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1348</Words>
  <Application>Microsoft Office PowerPoint</Application>
  <PresentationFormat>On-screen Show (4:3)</PresentationFormat>
  <Paragraphs>65</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White_PP_URL</vt:lpstr>
      <vt:lpstr>Reforms to the schools National Funding Formula</vt:lpstr>
      <vt:lpstr>Consultation</vt:lpstr>
      <vt:lpstr>Principles</vt:lpstr>
      <vt:lpstr>Growth funding</vt:lpstr>
      <vt:lpstr>Growth funding</vt:lpstr>
      <vt:lpstr>Special Educational Needs</vt:lpstr>
      <vt:lpstr>Formula change</vt:lpstr>
      <vt:lpstr>Formula change</vt:lpstr>
      <vt:lpstr>Central Services</vt:lpstr>
      <vt:lpstr>Transition and processes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CYP Select Committee  SEND Reforms  Update March 2019</dc:title>
  <dc:creator>Godden, Francesca</dc:creator>
  <cp:lastModifiedBy>Faithfull, Jo</cp:lastModifiedBy>
  <cp:revision>4</cp:revision>
  <cp:lastPrinted>2019-04-04T14:49:23Z</cp:lastPrinted>
  <dcterms:created xsi:type="dcterms:W3CDTF">2019-03-18T09:14:20Z</dcterms:created>
  <dcterms:modified xsi:type="dcterms:W3CDTF">2022-07-07T13:37:01Z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0x010100BBA3D892A20BAB4EBA9E01555F4763EF</vt:lpwstr>
  </property>
</Properties>
</file>