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7FE4EACC_C71E17E9.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3" r:id="rId4"/>
    <p:sldMasterId id="2147483678" r:id="rId5"/>
  </p:sldMasterIdLst>
  <p:notesMasterIdLst>
    <p:notesMasterId r:id="rId33"/>
  </p:notesMasterIdLst>
  <p:sldIdLst>
    <p:sldId id="2147376400" r:id="rId6"/>
    <p:sldId id="2147376395" r:id="rId7"/>
    <p:sldId id="2147376401" r:id="rId8"/>
    <p:sldId id="2145708734" r:id="rId9"/>
    <p:sldId id="2147376397" r:id="rId10"/>
    <p:sldId id="2147376393" r:id="rId11"/>
    <p:sldId id="2145708738" r:id="rId12"/>
    <p:sldId id="2145708747" r:id="rId13"/>
    <p:sldId id="2147376391" r:id="rId14"/>
    <p:sldId id="2145708748" r:id="rId15"/>
    <p:sldId id="2145708750" r:id="rId16"/>
    <p:sldId id="2145708751" r:id="rId17"/>
    <p:sldId id="2145708752" r:id="rId18"/>
    <p:sldId id="2145708753" r:id="rId19"/>
    <p:sldId id="2145708735" r:id="rId20"/>
    <p:sldId id="2147376398" r:id="rId21"/>
    <p:sldId id="2145708755" r:id="rId22"/>
    <p:sldId id="2147376402" r:id="rId23"/>
    <p:sldId id="2145708736" r:id="rId24"/>
    <p:sldId id="2147376399" r:id="rId25"/>
    <p:sldId id="2145708756" r:id="rId26"/>
    <p:sldId id="2145708757" r:id="rId27"/>
    <p:sldId id="2145708758" r:id="rId28"/>
    <p:sldId id="2145708759" r:id="rId29"/>
    <p:sldId id="2145708737" r:id="rId30"/>
    <p:sldId id="2145708732" r:id="rId31"/>
    <p:sldId id="214737639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018F11-3B0E-D211-DAE1-1D5BABBC3EA9}" name="Marlborough, Caroline" initials="MC" userId="S::cxpucma@hants.gov.uk::b91bdaf2-14e6-4278-ad40-65f5040e1028" providerId="AD"/>
  <p188:author id="{C43D1330-A303-3053-9B49-3C5188329F80}" name="MacKenzie, James" initials="JM" userId="S::cxttjm@hants.gov.uk::12b6c63e-a5e3-4e1f-982f-57bd43707db8" providerId="AD"/>
  <p188:author id="{DD6C086E-331E-66F1-D207-292F345C8DEF}" name="Inwood, Richard" initials="RI" userId="S::ctibcri@hants.gov.uk::301c4bd8-2c5f-4773-ac5c-f946db9dc499" providerId="AD"/>
  <p188:author id="{0C06658A-F035-473A-2263-033C24AF000A}" name="Leaf,Toni-Marie" initials="" userId="S::cshfpdtm@hants.gov.uk::7540d080-6690-4879-89b7-9a890cbf903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3E3E3D-5B35-4127-89A9-0855966AFBC6}" v="46" dt="2025-03-10T11:57:54.4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1.xml"/></Relationships>
</file>

<file path=ppt/comments/modernComment_7FE4EACC_C71E17E9.xml><?xml version="1.0" encoding="utf-8"?>
<p188:cmLst xmlns:a="http://schemas.openxmlformats.org/drawingml/2006/main" xmlns:r="http://schemas.openxmlformats.org/officeDocument/2006/relationships" xmlns:p188="http://schemas.microsoft.com/office/powerpoint/2018/8/main">
  <p188:cm id="{4FAB4B05-C5BB-4FF6-9BF4-20531B80BC83}" authorId="{DD6C086E-331E-66F1-D207-292F345C8DEF}" status="resolved" created="2025-01-28T14:35:36.399">
    <ac:txMkLst xmlns:ac="http://schemas.microsoft.com/office/drawing/2013/main/command">
      <pc:docMk xmlns:pc="http://schemas.microsoft.com/office/powerpoint/2013/main/command"/>
      <pc:sldMk xmlns:pc="http://schemas.microsoft.com/office/powerpoint/2013/main/command" cId="3340638185" sldId="2145708748"/>
      <ac:graphicFrameMk id="5" creationId="{12FEF986-1A18-CA4E-2034-000EA12A3346}"/>
      <ac:tblMk/>
      <ac:tcMk rowId="1033706176" colId="1069344074"/>
      <ac:txMk cp="525" len="81">
        <ac:context len="693" hash="1430490438"/>
      </ac:txMk>
    </ac:txMkLst>
    <p188:pos x="10925267" y="3135086"/>
    <p188:txBody>
      <a:bodyPr/>
      <a:lstStyle/>
      <a:p>
        <a:r>
          <a:rPr lang="en-GB"/>
          <a:t>[@MacKenzie, James] Are we comfortable with a separate measure for each specialist provision (RP, SS and INMSS)? Otherwise these cannot be measured appropriately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BEA3E-E8B6-4F72-A912-A86CA5692A4B}" type="datetimeFigureOut">
              <a:rPr lang="en-GB" smtClean="0"/>
              <a:t>21/03/2025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D0934-E20F-4323-9056-BD003A769175}" type="slidenum">
              <a:rPr lang="en-GB" smtClean="0"/>
              <a:t>‹#›</a:t>
            </a:fld>
            <a:endParaRPr lang="en-GB"/>
          </a:p>
        </p:txBody>
      </p:sp>
    </p:spTree>
    <p:extLst>
      <p:ext uri="{BB962C8B-B14F-4D97-AF65-F5344CB8AC3E}">
        <p14:creationId xmlns:p14="http://schemas.microsoft.com/office/powerpoint/2010/main" val="3022188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933D1-DE88-4994-BE93-BF439B2DF2A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495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6933D1-DE88-4994-BE93-BF439B2DF2A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3318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5" indent="0" algn="ctr">
              <a:buNone/>
              <a:defRPr sz="1800"/>
            </a:lvl3pPr>
            <a:lvl4pPr marL="1371532"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546056457"/>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FAC8D-CA71-47A5-BDB0-BF87533E3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97FBCF9-9B13-40FD-B385-0FF6B13EE2AD}"/>
              </a:ext>
            </a:extLst>
          </p:cNvPr>
          <p:cNvSpPr>
            <a:spLocks noGrp="1"/>
          </p:cNvSpPr>
          <p:nvPr>
            <p:ph type="sldNum" sz="quarter" idx="12"/>
          </p:nvPr>
        </p:nvSpPr>
        <p:spPr/>
        <p:txBody>
          <a:bodyPr/>
          <a:lstStyle/>
          <a:p>
            <a:endParaRPr lang="en-GB"/>
          </a:p>
        </p:txBody>
      </p:sp>
      <p:sp>
        <p:nvSpPr>
          <p:cNvPr id="7" name="Title 1">
            <a:extLst>
              <a:ext uri="{FF2B5EF4-FFF2-40B4-BE49-F238E27FC236}">
                <a16:creationId xmlns:a16="http://schemas.microsoft.com/office/drawing/2014/main" id="{0ECDA093-73E7-4A4A-BBD7-D7FF91955C4D}"/>
              </a:ext>
            </a:extLst>
          </p:cNvPr>
          <p:cNvSpPr>
            <a:spLocks noGrp="1"/>
          </p:cNvSpPr>
          <p:nvPr>
            <p:ph type="title"/>
          </p:nvPr>
        </p:nvSpPr>
        <p:spPr>
          <a:xfrm>
            <a:off x="400593" y="233045"/>
            <a:ext cx="11295017" cy="640715"/>
          </a:xfrm>
          <a:prstGeom prst="rect">
            <a:avLst/>
          </a:prstGeo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0F1FADBC-4541-4E85-BD66-CBDDAFD7AEB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422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15131571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429" y="1280476"/>
            <a:ext cx="11516264" cy="46963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1">
            <a:extLst>
              <a:ext uri="{FF2B5EF4-FFF2-40B4-BE49-F238E27FC236}">
                <a16:creationId xmlns:a16="http://schemas.microsoft.com/office/drawing/2014/main" id="{E1C00166-2A86-40C4-B3E8-E111FE6477C3}"/>
              </a:ext>
            </a:extLst>
          </p:cNvPr>
          <p:cNvSpPr>
            <a:spLocks noGrp="1" noChangeArrowheads="1"/>
          </p:cNvSpPr>
          <p:nvPr>
            <p:ph type="title"/>
          </p:nvPr>
        </p:nvSpPr>
        <p:spPr bwMode="auto">
          <a:xfrm>
            <a:off x="336429" y="102171"/>
            <a:ext cx="11516263" cy="61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796947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7F352-0B7B-4660-2323-80BB086858FF}"/>
              </a:ext>
            </a:extLst>
          </p:cNvPr>
          <p:cNvSpPr>
            <a:spLocks noGrp="1"/>
          </p:cNvSpPr>
          <p:nvPr>
            <p:ph type="dt" sz="half" idx="10"/>
          </p:nvPr>
        </p:nvSpPr>
        <p:spPr>
          <a:xfrm>
            <a:off x="838200" y="6356350"/>
            <a:ext cx="2743200" cy="365125"/>
          </a:xfrm>
          <a:prstGeom prst="rect">
            <a:avLst/>
          </a:prstGeom>
        </p:spPr>
        <p:txBody>
          <a:bodyPr/>
          <a:lstStyle/>
          <a:p>
            <a:fld id="{42EE46FD-2B98-485E-BA3A-8B22A21F2154}" type="datetimeFigureOut">
              <a:rPr lang="en-GB" smtClean="0"/>
              <a:t>21/03/2025</a:t>
            </a:fld>
            <a:endParaRPr lang="en-GB"/>
          </a:p>
        </p:txBody>
      </p:sp>
      <p:sp>
        <p:nvSpPr>
          <p:cNvPr id="3" name="Footer Placeholder 2">
            <a:extLst>
              <a:ext uri="{FF2B5EF4-FFF2-40B4-BE49-F238E27FC236}">
                <a16:creationId xmlns:a16="http://schemas.microsoft.com/office/drawing/2014/main" id="{5916EE18-7879-E55F-3295-3BE30DB8EFB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4735857-0FC7-E9D0-ABBF-CE33A9DA2A5A}"/>
              </a:ext>
            </a:extLst>
          </p:cNvPr>
          <p:cNvSpPr>
            <a:spLocks noGrp="1"/>
          </p:cNvSpPr>
          <p:nvPr>
            <p:ph type="sldNum" sz="quarter" idx="12"/>
          </p:nvPr>
        </p:nvSpPr>
        <p:spPr>
          <a:xfrm>
            <a:off x="8610600" y="6356350"/>
            <a:ext cx="2743200" cy="365125"/>
          </a:xfrm>
          <a:prstGeom prst="rect">
            <a:avLst/>
          </a:prstGeom>
        </p:spPr>
        <p:txBody>
          <a:bodyPr/>
          <a:lstStyle/>
          <a:p>
            <a:fld id="{B57E8C50-3FAF-4A77-A73E-DE0F4AC53E70}" type="slidenum">
              <a:rPr lang="en-GB" smtClean="0"/>
              <a:t>‹#›</a:t>
            </a:fld>
            <a:endParaRPr lang="en-GB"/>
          </a:p>
        </p:txBody>
      </p:sp>
      <p:pic>
        <p:nvPicPr>
          <p:cNvPr id="5" name="Picture 4">
            <a:extLst>
              <a:ext uri="{FF2B5EF4-FFF2-40B4-BE49-F238E27FC236}">
                <a16:creationId xmlns:a16="http://schemas.microsoft.com/office/drawing/2014/main" id="{26F75878-C1ED-9A50-97A3-944856921B7B}"/>
              </a:ext>
            </a:extLst>
          </p:cNvPr>
          <p:cNvPicPr>
            <a:picLocks noChangeAspect="1"/>
          </p:cNvPicPr>
          <p:nvPr userDrawn="1"/>
        </p:nvPicPr>
        <p:blipFill>
          <a:blip r:embed="rId2"/>
          <a:stretch>
            <a:fillRect/>
          </a:stretch>
        </p:blipFill>
        <p:spPr>
          <a:xfrm>
            <a:off x="12191" y="0"/>
            <a:ext cx="12167617" cy="6858000"/>
          </a:xfrm>
          <a:prstGeom prst="rect">
            <a:avLst/>
          </a:prstGeom>
        </p:spPr>
      </p:pic>
    </p:spTree>
    <p:extLst>
      <p:ext uri="{BB962C8B-B14F-4D97-AF65-F5344CB8AC3E}">
        <p14:creationId xmlns:p14="http://schemas.microsoft.com/office/powerpoint/2010/main" val="4087634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5BCF-5B56-5745-72EE-BBC2E445FA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4B301F1-D261-9413-BC52-1A1DFDB0C7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8EC88A-576B-BBD8-5472-594BFB284B63}"/>
              </a:ext>
            </a:extLst>
          </p:cNvPr>
          <p:cNvSpPr>
            <a:spLocks noGrp="1"/>
          </p:cNvSpPr>
          <p:nvPr>
            <p:ph type="dt" sz="half" idx="10"/>
          </p:nvPr>
        </p:nvSpPr>
        <p:spPr/>
        <p:txBody>
          <a:bodyPr/>
          <a:lstStyle/>
          <a:p>
            <a:fld id="{351E515A-BF70-4C5C-B1F4-EC75BA62EC0D}" type="datetimeFigureOut">
              <a:rPr lang="en-GB" smtClean="0"/>
              <a:t>21/03/2025</a:t>
            </a:fld>
            <a:endParaRPr lang="en-GB"/>
          </a:p>
        </p:txBody>
      </p:sp>
      <p:sp>
        <p:nvSpPr>
          <p:cNvPr id="5" name="Footer Placeholder 4">
            <a:extLst>
              <a:ext uri="{FF2B5EF4-FFF2-40B4-BE49-F238E27FC236}">
                <a16:creationId xmlns:a16="http://schemas.microsoft.com/office/drawing/2014/main" id="{0839ACA4-2A2F-73FE-8B79-6964FB5F72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AB225F-D3F8-977B-5A07-8BD254E683C2}"/>
              </a:ext>
            </a:extLst>
          </p:cNvPr>
          <p:cNvSpPr>
            <a:spLocks noGrp="1"/>
          </p:cNvSpPr>
          <p:nvPr>
            <p:ph type="sldNum" sz="quarter" idx="12"/>
          </p:nvPr>
        </p:nvSpPr>
        <p:spPr/>
        <p:txBody>
          <a:bodyPr/>
          <a:lstStyle/>
          <a:p>
            <a:fld id="{71056B9A-C52F-4651-B9E5-2A6F07A24FC3}" type="slidenum">
              <a:rPr lang="en-GB" smtClean="0"/>
              <a:t>‹#›</a:t>
            </a:fld>
            <a:endParaRPr lang="en-GB"/>
          </a:p>
        </p:txBody>
      </p:sp>
    </p:spTree>
    <p:extLst>
      <p:ext uri="{BB962C8B-B14F-4D97-AF65-F5344CB8AC3E}">
        <p14:creationId xmlns:p14="http://schemas.microsoft.com/office/powerpoint/2010/main" val="665938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4C3D7-77C9-EE63-93E5-AAD56ECE39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EA3A5A-1E7A-1DDD-09A7-1702141976B7}"/>
              </a:ext>
            </a:extLst>
          </p:cNvPr>
          <p:cNvSpPr>
            <a:spLocks noGrp="1"/>
          </p:cNvSpPr>
          <p:nvPr>
            <p:ph type="dt" sz="half" idx="10"/>
          </p:nvPr>
        </p:nvSpPr>
        <p:spPr/>
        <p:txBody>
          <a:bodyPr/>
          <a:lstStyle/>
          <a:p>
            <a:fld id="{351E515A-BF70-4C5C-B1F4-EC75BA62EC0D}" type="datetimeFigureOut">
              <a:rPr lang="en-GB" smtClean="0"/>
              <a:t>21/03/2025</a:t>
            </a:fld>
            <a:endParaRPr lang="en-GB"/>
          </a:p>
        </p:txBody>
      </p:sp>
      <p:sp>
        <p:nvSpPr>
          <p:cNvPr id="4" name="Footer Placeholder 3">
            <a:extLst>
              <a:ext uri="{FF2B5EF4-FFF2-40B4-BE49-F238E27FC236}">
                <a16:creationId xmlns:a16="http://schemas.microsoft.com/office/drawing/2014/main" id="{97133726-24C0-23E8-0A4E-9C0DCA5C13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5C250DF-E5D5-424B-1E5D-D1FBBF0EE487}"/>
              </a:ext>
            </a:extLst>
          </p:cNvPr>
          <p:cNvSpPr>
            <a:spLocks noGrp="1"/>
          </p:cNvSpPr>
          <p:nvPr>
            <p:ph type="sldNum" sz="quarter" idx="12"/>
          </p:nvPr>
        </p:nvSpPr>
        <p:spPr/>
        <p:txBody>
          <a:bodyPr/>
          <a:lstStyle/>
          <a:p>
            <a:fld id="{71056B9A-C52F-4651-B9E5-2A6F07A24FC3}" type="slidenum">
              <a:rPr lang="en-GB" smtClean="0"/>
              <a:t>‹#›</a:t>
            </a:fld>
            <a:endParaRPr lang="en-GB"/>
          </a:p>
        </p:txBody>
      </p:sp>
    </p:spTree>
    <p:extLst>
      <p:ext uri="{BB962C8B-B14F-4D97-AF65-F5344CB8AC3E}">
        <p14:creationId xmlns:p14="http://schemas.microsoft.com/office/powerpoint/2010/main" val="140953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AEEA-1EF9-5C99-7BB3-425E723F58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68F73E-4CAF-4DD7-0B2D-4FF8B7123D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0CBD4-1E0F-29CE-2B41-8BBC069A09AC}"/>
              </a:ext>
            </a:extLst>
          </p:cNvPr>
          <p:cNvSpPr>
            <a:spLocks noGrp="1"/>
          </p:cNvSpPr>
          <p:nvPr>
            <p:ph type="dt" sz="half" idx="10"/>
          </p:nvPr>
        </p:nvSpPr>
        <p:spPr/>
        <p:txBody>
          <a:bodyPr/>
          <a:lstStyle/>
          <a:p>
            <a:fld id="{351E515A-BF70-4C5C-B1F4-EC75BA62EC0D}" type="datetimeFigureOut">
              <a:rPr lang="en-GB" smtClean="0"/>
              <a:t>21/03/2025</a:t>
            </a:fld>
            <a:endParaRPr lang="en-GB"/>
          </a:p>
        </p:txBody>
      </p:sp>
      <p:sp>
        <p:nvSpPr>
          <p:cNvPr id="5" name="Footer Placeholder 4">
            <a:extLst>
              <a:ext uri="{FF2B5EF4-FFF2-40B4-BE49-F238E27FC236}">
                <a16:creationId xmlns:a16="http://schemas.microsoft.com/office/drawing/2014/main" id="{D35A0BE2-643C-994D-1B08-1CD97BDA9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17928-DFB5-4A21-D78E-73E694157F3D}"/>
              </a:ext>
            </a:extLst>
          </p:cNvPr>
          <p:cNvSpPr>
            <a:spLocks noGrp="1"/>
          </p:cNvSpPr>
          <p:nvPr>
            <p:ph type="sldNum" sz="quarter" idx="12"/>
          </p:nvPr>
        </p:nvSpPr>
        <p:spPr/>
        <p:txBody>
          <a:bodyPr/>
          <a:lstStyle/>
          <a:p>
            <a:fld id="{71056B9A-C52F-4651-B9E5-2A6F07A24FC3}" type="slidenum">
              <a:rPr lang="en-GB" smtClean="0"/>
              <a:t>‹#›</a:t>
            </a:fld>
            <a:endParaRPr lang="en-GB"/>
          </a:p>
        </p:txBody>
      </p:sp>
    </p:spTree>
    <p:extLst>
      <p:ext uri="{BB962C8B-B14F-4D97-AF65-F5344CB8AC3E}">
        <p14:creationId xmlns:p14="http://schemas.microsoft.com/office/powerpoint/2010/main" val="1801130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E9ECD-4DF4-A5BA-40BD-5F93AB7EC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853190C-F8CE-D270-D90E-77CC34257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3868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26EC-D7D2-D35F-B846-93427E4B75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8EDD8A-4474-5BC0-6B77-8116E67E1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6333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2F46-1959-5E2F-D66A-AD23A39FDE9A}"/>
              </a:ext>
            </a:extLst>
          </p:cNvPr>
          <p:cNvSpPr>
            <a:spLocks noGrp="1"/>
          </p:cNvSpPr>
          <p:nvPr>
            <p:ph type="title"/>
          </p:nvPr>
        </p:nvSpPr>
        <p:spPr>
          <a:xfrm>
            <a:off x="831850" y="142265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F120110-14B1-6D97-D3E8-CFDD9F39C49B}"/>
              </a:ext>
            </a:extLst>
          </p:cNvPr>
          <p:cNvSpPr>
            <a:spLocks noGrp="1"/>
          </p:cNvSpPr>
          <p:nvPr>
            <p:ph type="body" idx="1"/>
          </p:nvPr>
        </p:nvSpPr>
        <p:spPr>
          <a:xfrm>
            <a:off x="831850" y="4398077"/>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83161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215551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8DD96-9307-7E10-5EB0-6A787C500C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F3AF330-35F5-30E5-47E8-67895E70A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983056-F54B-F216-DC26-418ABF6325ED}"/>
              </a:ext>
            </a:extLst>
          </p:cNvPr>
          <p:cNvSpPr>
            <a:spLocks noGrp="1"/>
          </p:cNvSpPr>
          <p:nvPr>
            <p:ph sz="half" idx="2"/>
          </p:nvPr>
        </p:nvSpPr>
        <p:spPr>
          <a:xfrm>
            <a:off x="839788" y="2505075"/>
            <a:ext cx="5157787" cy="3523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E6F072F-F9FD-4A5B-2C9F-F3B00D279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F9744-EADD-D18B-C6F3-E80B056236F7}"/>
              </a:ext>
            </a:extLst>
          </p:cNvPr>
          <p:cNvSpPr>
            <a:spLocks noGrp="1"/>
          </p:cNvSpPr>
          <p:nvPr>
            <p:ph sz="quarter" idx="4"/>
          </p:nvPr>
        </p:nvSpPr>
        <p:spPr>
          <a:xfrm>
            <a:off x="6172200" y="2505075"/>
            <a:ext cx="5183188" cy="35235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58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71361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239701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7"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52565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428846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14833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29310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7"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5" indent="0">
              <a:buNone/>
              <a:defRPr sz="1200"/>
            </a:lvl3pPr>
            <a:lvl4pPr marL="1371532" indent="0">
              <a:buNone/>
              <a:defRPr sz="1000"/>
            </a:lvl4pPr>
            <a:lvl5pPr marL="1828709" indent="0">
              <a:buNone/>
              <a:defRPr sz="1000"/>
            </a:lvl5pPr>
            <a:lvl6pPr marL="2285886" indent="0">
              <a:buNone/>
              <a:defRPr sz="1000"/>
            </a:lvl6pPr>
            <a:lvl7pPr marL="2743063" indent="0">
              <a:buNone/>
              <a:defRPr sz="1000"/>
            </a:lvl7pPr>
            <a:lvl8pPr marL="3200240" indent="0">
              <a:buNone/>
              <a:defRPr sz="1000"/>
            </a:lvl8pPr>
            <a:lvl9pPr marL="3657417" indent="0">
              <a:buNone/>
              <a:defRPr sz="1000"/>
            </a:lvl9pPr>
          </a:lstStyle>
          <a:p>
            <a:pPr lvl="0"/>
            <a:r>
              <a:rPr lang="en-GB"/>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3/21/2025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1517531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2.xml"/><Relationship Id="rId10" Type="http://schemas.openxmlformats.org/officeDocument/2006/relationships/image" Target="../media/image6.jpeg"/><Relationship Id="rId4" Type="http://schemas.openxmlformats.org/officeDocument/2006/relationships/slideLayout" Target="../slideLayouts/slideLayout16.xml"/><Relationship Id="rId9"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3.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14"/>
          <a:srcRect/>
          <a:stretch/>
        </p:blipFill>
        <p:spPr>
          <a:xfrm>
            <a:off x="2" y="223"/>
            <a:ext cx="12192396" cy="6857776"/>
          </a:xfrm>
          <a:prstGeom prst="rect">
            <a:avLst/>
          </a:prstGeom>
        </p:spPr>
      </p:pic>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5319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55" rtl="0" eaLnBrk="1" latinLnBrk="0" hangingPunct="1">
        <a:lnSpc>
          <a:spcPct val="90000"/>
        </a:lnSpc>
        <a:spcBef>
          <a:spcPct val="0"/>
        </a:spcBef>
        <a:buNone/>
        <a:defRPr sz="4400" kern="1200">
          <a:solidFill>
            <a:srgbClr val="08314C"/>
          </a:solidFill>
          <a:latin typeface="+mn-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2FBE7-3465-7B29-5C0F-47E81F7A2ABF}"/>
              </a:ext>
            </a:extLst>
          </p:cNvPr>
          <p:cNvSpPr>
            <a:spLocks noGrp="1"/>
          </p:cNvSpPr>
          <p:nvPr>
            <p:ph type="title"/>
          </p:nvPr>
        </p:nvSpPr>
        <p:spPr>
          <a:xfrm>
            <a:off x="1398730" y="1207431"/>
            <a:ext cx="9420446" cy="2592186"/>
          </a:xfrm>
          <a:prstGeom prst="rect">
            <a:avLst/>
          </a:prstGeom>
        </p:spPr>
        <p:txBody>
          <a:bodyPr vert="horz" lIns="91440" tIns="45720" rIns="91440" bIns="45720" rtlCol="0" anchor="b">
            <a:noAutofit/>
          </a:bodyPr>
          <a:lstStyle/>
          <a:p>
            <a:endParaRPr lang="en-GB"/>
          </a:p>
        </p:txBody>
      </p:sp>
      <p:sp>
        <p:nvSpPr>
          <p:cNvPr id="3" name="Text Placeholder 2">
            <a:extLst>
              <a:ext uri="{FF2B5EF4-FFF2-40B4-BE49-F238E27FC236}">
                <a16:creationId xmlns:a16="http://schemas.microsoft.com/office/drawing/2014/main" id="{AB2E8FE7-26B2-A0A6-7755-080271D1BB0B}"/>
              </a:ext>
            </a:extLst>
          </p:cNvPr>
          <p:cNvSpPr>
            <a:spLocks noGrp="1"/>
          </p:cNvSpPr>
          <p:nvPr>
            <p:ph type="body" idx="1"/>
          </p:nvPr>
        </p:nvSpPr>
        <p:spPr>
          <a:xfrm>
            <a:off x="1398730" y="3910819"/>
            <a:ext cx="9420446" cy="529085"/>
          </a:xfrm>
          <a:prstGeom prst="rect">
            <a:avLst/>
          </a:prstGeom>
        </p:spPr>
        <p:txBody>
          <a:bodyPr vert="horz" lIns="91440" tIns="45720" rIns="91440" bIns="45720" rtlCol="0">
            <a:normAutofit/>
          </a:bodyPr>
          <a:lstStyle/>
          <a:p>
            <a:pPr lvl="0"/>
            <a:r>
              <a:rPr lang="en-US"/>
              <a:t>Click to edit Master subtitle</a:t>
            </a:r>
          </a:p>
        </p:txBody>
      </p:sp>
      <p:sp>
        <p:nvSpPr>
          <p:cNvPr id="12" name="Rectangle 11">
            <a:extLst>
              <a:ext uri="{FF2B5EF4-FFF2-40B4-BE49-F238E27FC236}">
                <a16:creationId xmlns:a16="http://schemas.microsoft.com/office/drawing/2014/main" id="{2A674A69-17B3-C6EA-42B4-751BDEAF0A86}"/>
              </a:ext>
            </a:extLst>
          </p:cNvPr>
          <p:cNvSpPr/>
          <p:nvPr userDrawn="1"/>
        </p:nvSpPr>
        <p:spPr>
          <a:xfrm>
            <a:off x="0" y="-3507"/>
            <a:ext cx="3960000" cy="269432"/>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5DD85FC5-0B1D-E629-C1E8-05211DC6FA63}"/>
              </a:ext>
            </a:extLst>
          </p:cNvPr>
          <p:cNvSpPr/>
          <p:nvPr userDrawn="1"/>
        </p:nvSpPr>
        <p:spPr>
          <a:xfrm>
            <a:off x="8261130" y="0"/>
            <a:ext cx="3960000" cy="269432"/>
          </a:xfrm>
          <a:prstGeom prst="rect">
            <a:avLst/>
          </a:prstGeom>
          <a:solidFill>
            <a:srgbClr val="4A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48EF163-E412-9031-E5F2-8A39046B6BDF}"/>
              </a:ext>
            </a:extLst>
          </p:cNvPr>
          <p:cNvSpPr/>
          <p:nvPr userDrawn="1"/>
        </p:nvSpPr>
        <p:spPr>
          <a:xfrm>
            <a:off x="4128953" y="0"/>
            <a:ext cx="3960000" cy="269432"/>
          </a:xfrm>
          <a:prstGeom prst="rect">
            <a:avLst/>
          </a:prstGeom>
          <a:solidFill>
            <a:srgbClr val="00999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16FA5490-12FD-8FDE-5B1D-ACBF07BB317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470788" y="6035155"/>
            <a:ext cx="1100724" cy="529085"/>
          </a:xfrm>
          <a:prstGeom prst="rect">
            <a:avLst/>
          </a:prstGeom>
          <a:noFill/>
          <a:ln>
            <a:noFill/>
          </a:ln>
        </p:spPr>
      </p:pic>
      <p:pic>
        <p:nvPicPr>
          <p:cNvPr id="5" name="Picture 4">
            <a:extLst>
              <a:ext uri="{FF2B5EF4-FFF2-40B4-BE49-F238E27FC236}">
                <a16:creationId xmlns:a16="http://schemas.microsoft.com/office/drawing/2014/main" id="{02404BF0-7764-1F78-4859-BA70F931022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61005" y="6109988"/>
            <a:ext cx="1526540" cy="400685"/>
          </a:xfrm>
          <a:prstGeom prst="rect">
            <a:avLst/>
          </a:prstGeom>
          <a:noFill/>
          <a:ln>
            <a:noFill/>
          </a:ln>
        </p:spPr>
      </p:pic>
      <p:pic>
        <p:nvPicPr>
          <p:cNvPr id="6" name="Picture 5">
            <a:extLst>
              <a:ext uri="{FF2B5EF4-FFF2-40B4-BE49-F238E27FC236}">
                <a16:creationId xmlns:a16="http://schemas.microsoft.com/office/drawing/2014/main" id="{6C47233E-4060-942F-3C5B-E889BF8687C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888171" y="6077686"/>
            <a:ext cx="1231767" cy="529086"/>
          </a:xfrm>
          <a:prstGeom prst="rect">
            <a:avLst/>
          </a:prstGeom>
          <a:noFill/>
          <a:ln>
            <a:noFill/>
          </a:ln>
        </p:spPr>
      </p:pic>
      <p:pic>
        <p:nvPicPr>
          <p:cNvPr id="7" name="Picture 6">
            <a:extLst>
              <a:ext uri="{FF2B5EF4-FFF2-40B4-BE49-F238E27FC236}">
                <a16:creationId xmlns:a16="http://schemas.microsoft.com/office/drawing/2014/main" id="{C7943FD7-2CEF-D045-87DF-AAAD595973FA}"/>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338395" y="6155380"/>
            <a:ext cx="924039" cy="373698"/>
          </a:xfrm>
          <a:prstGeom prst="rect">
            <a:avLst/>
          </a:prstGeom>
          <a:noFill/>
          <a:ln>
            <a:noFill/>
          </a:ln>
        </p:spPr>
      </p:pic>
      <p:pic>
        <p:nvPicPr>
          <p:cNvPr id="8" name="Picture 7">
            <a:extLst>
              <a:ext uri="{FF2B5EF4-FFF2-40B4-BE49-F238E27FC236}">
                <a16:creationId xmlns:a16="http://schemas.microsoft.com/office/drawing/2014/main" id="{6EA4400B-0A74-9184-6279-446D184AE8E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613283" y="6054902"/>
            <a:ext cx="924039" cy="574655"/>
          </a:xfrm>
          <a:prstGeom prst="rect">
            <a:avLst/>
          </a:prstGeom>
          <a:noFill/>
          <a:ln>
            <a:noFill/>
          </a:ln>
        </p:spPr>
      </p:pic>
    </p:spTree>
    <p:extLst>
      <p:ext uri="{BB962C8B-B14F-4D97-AF65-F5344CB8AC3E}">
        <p14:creationId xmlns:p14="http://schemas.microsoft.com/office/powerpoint/2010/main" val="31541375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sz="6000" kern="1200">
          <a:solidFill>
            <a:schemeClr val="tx1"/>
          </a:solidFill>
          <a:latin typeface="Gills sans nova"/>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82FBE7-3465-7B29-5C0F-47E81F7A2ABF}"/>
              </a:ext>
            </a:extLst>
          </p:cNvPr>
          <p:cNvSpPr>
            <a:spLocks noGrp="1"/>
          </p:cNvSpPr>
          <p:nvPr>
            <p:ph type="title"/>
          </p:nvPr>
        </p:nvSpPr>
        <p:spPr>
          <a:xfrm>
            <a:off x="255181" y="365125"/>
            <a:ext cx="11674549"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2E8FE7-26B2-A0A6-7755-080271D1BB0B}"/>
              </a:ext>
            </a:extLst>
          </p:cNvPr>
          <p:cNvSpPr>
            <a:spLocks noGrp="1"/>
          </p:cNvSpPr>
          <p:nvPr>
            <p:ph type="body" idx="1"/>
          </p:nvPr>
        </p:nvSpPr>
        <p:spPr>
          <a:xfrm>
            <a:off x="255181" y="1825625"/>
            <a:ext cx="11674549" cy="4149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Rectangle 11">
            <a:extLst>
              <a:ext uri="{FF2B5EF4-FFF2-40B4-BE49-F238E27FC236}">
                <a16:creationId xmlns:a16="http://schemas.microsoft.com/office/drawing/2014/main" id="{2A674A69-17B3-C6EA-42B4-751BDEAF0A86}"/>
              </a:ext>
            </a:extLst>
          </p:cNvPr>
          <p:cNvSpPr/>
          <p:nvPr userDrawn="1"/>
        </p:nvSpPr>
        <p:spPr>
          <a:xfrm>
            <a:off x="0" y="-3507"/>
            <a:ext cx="3960000" cy="269432"/>
          </a:xfrm>
          <a:prstGeom prst="rect">
            <a:avLst/>
          </a:prstGeom>
          <a:solidFill>
            <a:srgbClr val="A02B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5DD85FC5-0B1D-E629-C1E8-05211DC6FA63}"/>
              </a:ext>
            </a:extLst>
          </p:cNvPr>
          <p:cNvSpPr/>
          <p:nvPr userDrawn="1"/>
        </p:nvSpPr>
        <p:spPr>
          <a:xfrm>
            <a:off x="8261130" y="0"/>
            <a:ext cx="3960000" cy="269432"/>
          </a:xfrm>
          <a:prstGeom prst="rect">
            <a:avLst/>
          </a:prstGeom>
          <a:solidFill>
            <a:srgbClr val="4A63A3"/>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48EF163-E412-9031-E5F2-8A39046B6BDF}"/>
              </a:ext>
            </a:extLst>
          </p:cNvPr>
          <p:cNvSpPr/>
          <p:nvPr userDrawn="1"/>
        </p:nvSpPr>
        <p:spPr>
          <a:xfrm>
            <a:off x="4128953" y="0"/>
            <a:ext cx="3960000" cy="269432"/>
          </a:xfrm>
          <a:prstGeom prst="rect">
            <a:avLst/>
          </a:prstGeom>
          <a:solidFill>
            <a:srgbClr val="009999"/>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5488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7FE4EACC_C71E17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mailto:Caroline.Marlborough@hants.gov.uk"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92330-763C-7CE5-239D-8F2261CF82E8}"/>
              </a:ext>
            </a:extLst>
          </p:cNvPr>
          <p:cNvSpPr>
            <a:spLocks noGrp="1"/>
          </p:cNvSpPr>
          <p:nvPr>
            <p:ph type="title"/>
          </p:nvPr>
        </p:nvSpPr>
        <p:spPr/>
        <p:txBody>
          <a:bodyPr/>
          <a:lstStyle/>
          <a:p>
            <a:r>
              <a:rPr lang="en-GB"/>
              <a:t>Local Area Partnership Board</a:t>
            </a:r>
          </a:p>
        </p:txBody>
      </p:sp>
      <p:sp>
        <p:nvSpPr>
          <p:cNvPr id="3" name="Content Placeholder 2">
            <a:extLst>
              <a:ext uri="{FF2B5EF4-FFF2-40B4-BE49-F238E27FC236}">
                <a16:creationId xmlns:a16="http://schemas.microsoft.com/office/drawing/2014/main" id="{79AB6FEA-4D5B-48D6-4838-2D4F95431ACF}"/>
              </a:ext>
            </a:extLst>
          </p:cNvPr>
          <p:cNvSpPr>
            <a:spLocks noGrp="1"/>
          </p:cNvSpPr>
          <p:nvPr>
            <p:ph idx="1"/>
          </p:nvPr>
        </p:nvSpPr>
        <p:spPr/>
        <p:txBody>
          <a:bodyPr/>
          <a:lstStyle/>
          <a:p>
            <a:r>
              <a:rPr lang="en-GB"/>
              <a:t>Summary strategy, governance and action areas.</a:t>
            </a:r>
          </a:p>
        </p:txBody>
      </p:sp>
    </p:spTree>
    <p:extLst>
      <p:ext uri="{BB962C8B-B14F-4D97-AF65-F5344CB8AC3E}">
        <p14:creationId xmlns:p14="http://schemas.microsoft.com/office/powerpoint/2010/main" val="54138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8F554-5E31-A7FB-C279-C436AA3DAD3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6EE203C-0348-42BB-FEDC-054164136AD5}"/>
              </a:ext>
            </a:extLst>
          </p:cNvPr>
          <p:cNvSpPr txBox="1">
            <a:spLocks/>
          </p:cNvSpPr>
          <p:nvPr/>
        </p:nvSpPr>
        <p:spPr>
          <a:xfrm>
            <a:off x="941437" y="47146"/>
            <a:ext cx="10515600" cy="8835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aphicFrame>
        <p:nvGraphicFramePr>
          <p:cNvPr id="5" name="Table 4">
            <a:extLst>
              <a:ext uri="{FF2B5EF4-FFF2-40B4-BE49-F238E27FC236}">
                <a16:creationId xmlns:a16="http://schemas.microsoft.com/office/drawing/2014/main" id="{12FEF986-1A18-CA4E-2034-000EA12A3346}"/>
              </a:ext>
            </a:extLst>
          </p:cNvPr>
          <p:cNvGraphicFramePr>
            <a:graphicFrameLocks noGrp="1"/>
          </p:cNvGraphicFramePr>
          <p:nvPr/>
        </p:nvGraphicFramePr>
        <p:xfrm>
          <a:off x="444547" y="1896687"/>
          <a:ext cx="11302905" cy="3840480"/>
        </p:xfrm>
        <a:graphic>
          <a:graphicData uri="http://schemas.openxmlformats.org/drawingml/2006/table">
            <a:tbl>
              <a:tblPr firstRow="1" bandRow="1">
                <a:tableStyleId>{7DF18680-E054-41AD-8BC1-D1AEF772440D}</a:tableStyleId>
              </a:tblPr>
              <a:tblGrid>
                <a:gridCol w="1791946">
                  <a:extLst>
                    <a:ext uri="{9D8B030D-6E8A-4147-A177-3AD203B41FA5}">
                      <a16:colId xmlns:a16="http://schemas.microsoft.com/office/drawing/2014/main" val="2413005042"/>
                    </a:ext>
                  </a:extLst>
                </a:gridCol>
                <a:gridCol w="2489219">
                  <a:extLst>
                    <a:ext uri="{9D8B030D-6E8A-4147-A177-3AD203B41FA5}">
                      <a16:colId xmlns:a16="http://schemas.microsoft.com/office/drawing/2014/main" val="2467686238"/>
                    </a:ext>
                  </a:extLst>
                </a:gridCol>
                <a:gridCol w="5773194">
                  <a:extLst>
                    <a:ext uri="{9D8B030D-6E8A-4147-A177-3AD203B41FA5}">
                      <a16:colId xmlns:a16="http://schemas.microsoft.com/office/drawing/2014/main" val="3823086653"/>
                    </a:ext>
                  </a:extLst>
                </a:gridCol>
                <a:gridCol w="1248546">
                  <a:extLst>
                    <a:ext uri="{9D8B030D-6E8A-4147-A177-3AD203B41FA5}">
                      <a16:colId xmlns:a16="http://schemas.microsoft.com/office/drawing/2014/main" val="3510397433"/>
                    </a:ext>
                  </a:extLst>
                </a:gridCol>
              </a:tblGrid>
              <a:tr h="247303">
                <a:tc>
                  <a:txBody>
                    <a:bodyPr/>
                    <a:lstStyle/>
                    <a:p>
                      <a:r>
                        <a:rPr lang="en-GB" sz="1200">
                          <a:latin typeface="+mn-lt"/>
                        </a:rPr>
                        <a:t>TSEND workstream</a:t>
                      </a:r>
                    </a:p>
                  </a:txBody>
                  <a:tcPr>
                    <a:solidFill>
                      <a:srgbClr val="A02B93"/>
                    </a:solidFill>
                  </a:tcPr>
                </a:tc>
                <a:tc>
                  <a:txBody>
                    <a:bodyPr/>
                    <a:lstStyle/>
                    <a:p>
                      <a:r>
                        <a:rPr lang="en-GB" sz="1200">
                          <a:latin typeface="+mn-lt"/>
                        </a:rPr>
                        <a:t>Objective</a:t>
                      </a:r>
                    </a:p>
                  </a:txBody>
                  <a:tcPr>
                    <a:solidFill>
                      <a:srgbClr val="A02B93"/>
                    </a:solidFill>
                  </a:tcPr>
                </a:tc>
                <a:tc>
                  <a:txBody>
                    <a:bodyPr/>
                    <a:lstStyle/>
                    <a:p>
                      <a:r>
                        <a:rPr lang="en-GB" sz="1200">
                          <a:latin typeface="+mn-lt"/>
                        </a:rPr>
                        <a:t>Actions</a:t>
                      </a:r>
                    </a:p>
                  </a:txBody>
                  <a:tcPr>
                    <a:solidFill>
                      <a:srgbClr val="A02B93"/>
                    </a:solidFill>
                  </a:tcPr>
                </a:tc>
                <a:tc>
                  <a:txBody>
                    <a:bodyPr/>
                    <a:lstStyle/>
                    <a:p>
                      <a:r>
                        <a:rPr lang="en-GB" sz="1200">
                          <a:latin typeface="+mn-lt"/>
                        </a:rPr>
                        <a:t>Lead</a:t>
                      </a:r>
                    </a:p>
                  </a:txBody>
                  <a:tcPr>
                    <a:solidFill>
                      <a:srgbClr val="A02B93"/>
                    </a:solidFill>
                  </a:tcPr>
                </a:tc>
                <a:extLst>
                  <a:ext uri="{0D108BD9-81ED-4DB2-BD59-A6C34878D82A}">
                    <a16:rowId xmlns:a16="http://schemas.microsoft.com/office/drawing/2014/main" val="1224191814"/>
                  </a:ext>
                </a:extLst>
              </a:tr>
              <a:tr h="1071647">
                <a:tc>
                  <a:txBody>
                    <a:bodyPr/>
                    <a:lstStyle/>
                    <a:p>
                      <a:r>
                        <a:rPr lang="en-GB" sz="1200">
                          <a:latin typeface="+mn-lt"/>
                        </a:rPr>
                        <a:t>The Hampshire Approach</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7303B"/>
                          </a:solidFill>
                          <a:effectLst/>
                          <a:uLnTx/>
                          <a:uFillTx/>
                          <a:latin typeface="+mn-lt"/>
                          <a:cs typeface="Arial" panose="020B0604020202020204" pitchFamily="34" charset="0"/>
                        </a:rPr>
                        <a:t>To develop a collective approach to inclusion and educational engagement with schools and the wider system across Hampshire, that identifies and builds on best practice.</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cs typeface="Arial" panose="020B0604020202020204" pitchFamily="34" charset="0"/>
                        </a:rPr>
                        <a:t>CULTURE: </a:t>
                      </a:r>
                      <a:r>
                        <a:rPr kumimoji="0" lang="en-US" sz="1200" i="0" u="none" strike="noStrike" kern="1200" cap="none" spc="0" normalizeH="0" baseline="0" noProof="0">
                          <a:ln>
                            <a:noFill/>
                          </a:ln>
                          <a:solidFill>
                            <a:schemeClr val="tx1"/>
                          </a:solidFill>
                          <a:effectLst/>
                          <a:uLnTx/>
                          <a:uFillTx/>
                          <a:latin typeface="+mn-lt"/>
                          <a:cs typeface="Arial" panose="020B0604020202020204" pitchFamily="34" charset="0"/>
                        </a:rPr>
                        <a:t>Create an inclusive environment for consistent effective practice and multi-agency working to flourish.</a:t>
                      </a:r>
                    </a:p>
                    <a:p>
                      <a:endParaRPr lang="en-GB" sz="1200">
                        <a:latin typeface="+mn-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7303B"/>
                          </a:solidFill>
                          <a:latin typeface="+mn-lt"/>
                          <a:cs typeface="Arial" panose="020B0604020202020204" pitchFamily="34" charset="0"/>
                        </a:rPr>
                        <a:t>Michelle Nye</a:t>
                      </a:r>
                      <a:endParaRPr kumimoji="0" lang="en-GB" sz="1200" i="0" u="none" strike="noStrike" kern="1200" cap="none" spc="0" normalizeH="0" baseline="0" noProof="0">
                        <a:ln>
                          <a:noFill/>
                        </a:ln>
                        <a:solidFill>
                          <a:srgbClr val="17303B"/>
                        </a:solidFill>
                        <a:effectLst/>
                        <a:uLnTx/>
                        <a:uFillTx/>
                        <a:latin typeface="+mn-lt"/>
                        <a:cs typeface="Arial" panose="020B0604020202020204" pitchFamily="34" charset="0"/>
                      </a:endParaRPr>
                    </a:p>
                    <a:p>
                      <a:endParaRPr lang="en-GB" sz="1200">
                        <a:latin typeface="+mn-lt"/>
                      </a:endParaRPr>
                    </a:p>
                  </a:txBody>
                  <a:tcPr>
                    <a:solidFill>
                      <a:schemeClr val="accent1">
                        <a:lumMod val="20000"/>
                        <a:lumOff val="80000"/>
                      </a:schemeClr>
                    </a:solidFill>
                  </a:tcPr>
                </a:tc>
                <a:extLst>
                  <a:ext uri="{0D108BD9-81ED-4DB2-BD59-A6C34878D82A}">
                    <a16:rowId xmlns:a16="http://schemas.microsoft.com/office/drawing/2014/main" val="1033706176"/>
                  </a:ext>
                </a:extLst>
              </a:tr>
              <a:tr h="12365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7303B"/>
                          </a:solidFill>
                          <a:effectLst/>
                          <a:uLnTx/>
                          <a:uFillTx/>
                          <a:latin typeface="+mn-lt"/>
                          <a:cs typeface="Arial" panose="020B0604020202020204" pitchFamily="34" charset="0"/>
                        </a:rPr>
                        <a:t>Complex Admissions Panel and resource</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7303B"/>
                          </a:solidFill>
                          <a:effectLst/>
                          <a:uLnTx/>
                          <a:uFillTx/>
                          <a:latin typeface="+mn-lt"/>
                          <a:cs typeface="Arial" panose="020B0604020202020204" pitchFamily="34" charset="0"/>
                        </a:rPr>
                        <a:t>To establishment an effective multi-agency panel that identifies and responds effectively to hard-to-place children.</a:t>
                      </a:r>
                    </a:p>
                  </a:txBody>
                  <a:tcPr>
                    <a:solidFill>
                      <a:schemeClr val="accent1">
                        <a:lumMod val="40000"/>
                        <a:lumOff val="60000"/>
                      </a:schemeClr>
                    </a:solidFill>
                  </a:tcPr>
                </a:tc>
                <a:tc>
                  <a:txBody>
                    <a:bodyPr/>
                    <a:lstStyle/>
                    <a:p>
                      <a:pPr>
                        <a:defRPr/>
                      </a:pPr>
                      <a:r>
                        <a:rPr kumimoji="0" lang="en-US" sz="1200" b="1" i="0" u="none" strike="noStrike" kern="1200" cap="none" spc="0" normalizeH="0" baseline="0" noProof="0">
                          <a:ln>
                            <a:noFill/>
                          </a:ln>
                          <a:solidFill>
                            <a:schemeClr val="tx1"/>
                          </a:solidFill>
                          <a:effectLst/>
                          <a:uLnTx/>
                          <a:uFillTx/>
                          <a:latin typeface="+mn-lt"/>
                          <a:cs typeface="Arial" panose="020B0604020202020204" pitchFamily="34" charset="0"/>
                        </a:rPr>
                        <a:t>INTEGRATION SUPPORT </a:t>
                      </a:r>
                      <a:r>
                        <a:rPr kumimoji="0" lang="en-US" sz="1200" i="0" u="none" strike="noStrike" kern="1200" cap="none" spc="0" normalizeH="0" baseline="0" noProof="0">
                          <a:ln>
                            <a:noFill/>
                          </a:ln>
                          <a:solidFill>
                            <a:schemeClr val="tx1"/>
                          </a:solidFill>
                          <a:effectLst/>
                          <a:uLnTx/>
                          <a:uFillTx/>
                          <a:latin typeface="+mn-lt"/>
                          <a:cs typeface="Arial" panose="020B0604020202020204" pitchFamily="34" charset="0"/>
                        </a:rPr>
                        <a:t>Make integration support available for CYP </a:t>
                      </a:r>
                      <a:r>
                        <a:rPr kumimoji="0" lang="en-US" sz="1200" i="1" u="none" strike="noStrike" kern="1200" cap="none" spc="0" normalizeH="0" baseline="0" noProof="0">
                          <a:ln>
                            <a:noFill/>
                          </a:ln>
                          <a:solidFill>
                            <a:schemeClr val="tx1"/>
                          </a:solidFill>
                          <a:effectLst/>
                          <a:uLnTx/>
                          <a:uFillTx/>
                          <a:latin typeface="+mn-lt"/>
                          <a:cs typeface="Arial" panose="020B0604020202020204" pitchFamily="34" charset="0"/>
                        </a:rPr>
                        <a:t>with identified SEN </a:t>
                      </a:r>
                      <a:r>
                        <a:rPr kumimoji="0" lang="en-US" sz="1200" i="0" u="none" strike="noStrike" kern="1200" cap="none" spc="0" normalizeH="0" baseline="0" noProof="0">
                          <a:ln>
                            <a:noFill/>
                          </a:ln>
                          <a:solidFill>
                            <a:schemeClr val="tx1"/>
                          </a:solidFill>
                          <a:effectLst/>
                          <a:uLnTx/>
                          <a:uFillTx/>
                          <a:latin typeface="+mn-lt"/>
                          <a:cs typeface="Arial" panose="020B0604020202020204" pitchFamily="34" charset="0"/>
                        </a:rPr>
                        <a:t>who do not have a school place.</a:t>
                      </a:r>
                      <a:endParaRPr lang="en-US" sz="1200" b="1">
                        <a:solidFill>
                          <a:schemeClr val="tx1"/>
                        </a:solidFill>
                        <a:latin typeface="+mn-lt"/>
                        <a:cs typeface="Arial" panose="020B0604020202020204" pitchFamily="34" charset="0"/>
                      </a:endParaRPr>
                    </a:p>
                    <a:p>
                      <a:pPr>
                        <a:defRPr/>
                      </a:pPr>
                      <a:r>
                        <a:rPr lang="en-US" sz="1200" b="1">
                          <a:solidFill>
                            <a:schemeClr val="tx1"/>
                          </a:solidFill>
                          <a:latin typeface="+mn-lt"/>
                          <a:cs typeface="Arial" panose="020B0604020202020204" pitchFamily="34" charset="0"/>
                        </a:rPr>
                        <a:t>REINTEGRATION SUPPORT </a:t>
                      </a:r>
                      <a:r>
                        <a:rPr lang="en-US" sz="1200">
                          <a:solidFill>
                            <a:schemeClr val="tx1"/>
                          </a:solidFill>
                          <a:latin typeface="+mn-lt"/>
                          <a:cs typeface="Arial" panose="020B0604020202020204" pitchFamily="34" charset="0"/>
                        </a:rPr>
                        <a:t>Make reintegration support available for CYP </a:t>
                      </a:r>
                      <a:r>
                        <a:rPr lang="en-US" sz="1200" i="1">
                          <a:solidFill>
                            <a:schemeClr val="tx1"/>
                          </a:solidFill>
                          <a:latin typeface="+mn-lt"/>
                          <a:cs typeface="Arial" panose="020B0604020202020204" pitchFamily="34" charset="0"/>
                        </a:rPr>
                        <a:t>with an EHCP </a:t>
                      </a:r>
                      <a:r>
                        <a:rPr lang="en-US" sz="1200">
                          <a:solidFill>
                            <a:schemeClr val="tx1"/>
                          </a:solidFill>
                          <a:latin typeface="+mn-lt"/>
                          <a:cs typeface="Arial" panose="020B0604020202020204" pitchFamily="34" charset="0"/>
                        </a:rPr>
                        <a:t>who are out of school for a long time </a:t>
                      </a:r>
                    </a:p>
                    <a:p>
                      <a:pPr>
                        <a:defRPr/>
                      </a:pPr>
                      <a:r>
                        <a:rPr lang="en-US" sz="1200" b="1">
                          <a:solidFill>
                            <a:schemeClr val="tx1"/>
                          </a:solidFill>
                          <a:latin typeface="+mn-lt"/>
                          <a:cs typeface="Arial" panose="020B0604020202020204" pitchFamily="34" charset="0"/>
                        </a:rPr>
                        <a:t>ELECTIVE HOME EDUCATION</a:t>
                      </a:r>
                      <a:r>
                        <a:rPr lang="en-US" sz="1200">
                          <a:solidFill>
                            <a:schemeClr val="tx1"/>
                          </a:solidFill>
                          <a:latin typeface="+mn-lt"/>
                          <a:cs typeface="Arial" panose="020B0604020202020204" pitchFamily="34" charset="0"/>
                        </a:rPr>
                        <a:t>: Where families would prefer their children and young people with an EHCP to be educated at school, work with them to reintegrate them back into a school setting. </a:t>
                      </a:r>
                    </a:p>
                  </a:txBody>
                  <a:tcPr>
                    <a:solidFill>
                      <a:schemeClr val="accent1">
                        <a:lumMod val="40000"/>
                        <a:lumOff val="60000"/>
                      </a:schemeClr>
                    </a:solidFill>
                  </a:tcPr>
                </a:tc>
                <a:tc>
                  <a:txBody>
                    <a:bodyPr/>
                    <a:lstStyle/>
                    <a:p>
                      <a:r>
                        <a:rPr lang="en-GB" sz="1200">
                          <a:latin typeface="+mn-lt"/>
                        </a:rPr>
                        <a:t>Pauline Martin-Ellis</a:t>
                      </a:r>
                    </a:p>
                  </a:txBody>
                  <a:tcPr>
                    <a:solidFill>
                      <a:schemeClr val="accent1">
                        <a:lumMod val="40000"/>
                        <a:lumOff val="60000"/>
                      </a:schemeClr>
                    </a:solidFill>
                  </a:tcPr>
                </a:tc>
                <a:extLst>
                  <a:ext uri="{0D108BD9-81ED-4DB2-BD59-A6C34878D82A}">
                    <a16:rowId xmlns:a16="http://schemas.microsoft.com/office/drawing/2014/main" val="300230805"/>
                  </a:ext>
                </a:extLst>
              </a:tr>
              <a:tr h="992685">
                <a:tc>
                  <a:txBody>
                    <a:bodyPr/>
                    <a:lstStyle/>
                    <a:p>
                      <a:r>
                        <a:rPr lang="en-GB" sz="1200">
                          <a:latin typeface="+mn-lt"/>
                        </a:rPr>
                        <a:t>Team around the School</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mn-lt"/>
                          <a:cs typeface="Arial" panose="020B0604020202020204" pitchFamily="34" charset="0"/>
                        </a:rPr>
                        <a:t>To identify and establish comprehensive support for schools where a high number of children </a:t>
                      </a:r>
                      <a:r>
                        <a:rPr lang="en-GB" sz="1200">
                          <a:solidFill>
                            <a:prstClr val="black"/>
                          </a:solidFill>
                          <a:latin typeface="+mn-lt"/>
                          <a:cs typeface="Arial" panose="020B0604020202020204" pitchFamily="34" charset="0"/>
                        </a:rPr>
                        <a:t>have complex SEND needs and/or </a:t>
                      </a:r>
                      <a:r>
                        <a:rPr kumimoji="0" lang="en-GB" sz="1200" b="0" i="0" u="none" strike="noStrike" kern="1200" cap="none" spc="0" normalizeH="0" baseline="0" noProof="0">
                          <a:ln>
                            <a:noFill/>
                          </a:ln>
                          <a:solidFill>
                            <a:prstClr val="black"/>
                          </a:solidFill>
                          <a:effectLst/>
                          <a:uLnTx/>
                          <a:uFillTx/>
                          <a:latin typeface="+mn-lt"/>
                          <a:cs typeface="Arial" panose="020B0604020202020204" pitchFamily="34" charset="0"/>
                        </a:rPr>
                        <a:t>are missing school.</a:t>
                      </a:r>
                    </a:p>
                  </a:txBody>
                  <a:tcPr>
                    <a:solidFill>
                      <a:schemeClr val="accent1">
                        <a:lumMod val="20000"/>
                        <a:lumOff val="80000"/>
                      </a:schemeClr>
                    </a:solidFill>
                  </a:tcPr>
                </a:tc>
                <a:tc>
                  <a:txBody>
                    <a:bodyPr/>
                    <a:lstStyle/>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REDUCED HOURS PROVISION</a:t>
                      </a:r>
                      <a:r>
                        <a:rPr kumimoji="0" lang="en-US" sz="1200" i="0" u="none" strike="noStrike" kern="1200" cap="none" spc="0" normalizeH="0" baseline="0" noProof="0">
                          <a:ln>
                            <a:noFill/>
                          </a:ln>
                          <a:solidFill>
                            <a:prstClr val="black"/>
                          </a:solidFill>
                          <a:effectLst/>
                          <a:uLnTx/>
                          <a:uFillTx/>
                          <a:latin typeface="+mn-lt"/>
                          <a:cs typeface="Arial" panose="020B0604020202020204" pitchFamily="34" charset="0"/>
                        </a:rPr>
                        <a:t>:  Work together across Education, Health and Care to improve attendance and reduce the prevalence of part time timetables for CYP with SEND.</a:t>
                      </a:r>
                    </a:p>
                    <a:p>
                      <a:pPr>
                        <a:defRPr/>
                      </a:pPr>
                      <a:r>
                        <a:rPr lang="en-US" sz="1200" b="1">
                          <a:solidFill>
                            <a:prstClr val="black"/>
                          </a:solidFill>
                          <a:latin typeface="+mn-lt"/>
                          <a:cs typeface="Arial" panose="020B0604020202020204" pitchFamily="34" charset="0"/>
                        </a:rPr>
                        <a:t>MEETING NEEDS OF COMPLEX LEARNERS</a:t>
                      </a:r>
                      <a:r>
                        <a:rPr lang="en-US" sz="1200">
                          <a:solidFill>
                            <a:prstClr val="black"/>
                          </a:solidFill>
                          <a:latin typeface="+mn-lt"/>
                          <a:cs typeface="Arial" panose="020B0604020202020204" pitchFamily="34" charset="0"/>
                        </a:rPr>
                        <a:t>: strengthen mainstream ability to meet the needs of complex CYP. (link to training)</a:t>
                      </a:r>
                    </a:p>
                  </a:txBody>
                  <a:tcPr>
                    <a:solidFill>
                      <a:schemeClr val="accent1">
                        <a:lumMod val="20000"/>
                        <a:lumOff val="80000"/>
                      </a:schemeClr>
                    </a:solidFill>
                  </a:tcPr>
                </a:tc>
                <a:tc>
                  <a:txBody>
                    <a:bodyPr/>
                    <a:lstStyle/>
                    <a:p>
                      <a:r>
                        <a:rPr lang="en-GB" sz="1200" err="1">
                          <a:latin typeface="+mn-lt"/>
                        </a:rPr>
                        <a:t>Becci</a:t>
                      </a:r>
                      <a:r>
                        <a:rPr lang="en-GB" sz="1200">
                          <a:latin typeface="+mn-lt"/>
                        </a:rPr>
                        <a:t> Murphy</a:t>
                      </a:r>
                    </a:p>
                  </a:txBody>
                  <a:tcPr>
                    <a:solidFill>
                      <a:schemeClr val="accent1">
                        <a:lumMod val="20000"/>
                        <a:lumOff val="80000"/>
                      </a:schemeClr>
                    </a:solidFill>
                  </a:tcPr>
                </a:tc>
                <a:extLst>
                  <a:ext uri="{0D108BD9-81ED-4DB2-BD59-A6C34878D82A}">
                    <a16:rowId xmlns:a16="http://schemas.microsoft.com/office/drawing/2014/main" val="2620620767"/>
                  </a:ext>
                </a:extLst>
              </a:tr>
            </a:tbl>
          </a:graphicData>
        </a:graphic>
      </p:graphicFrame>
      <p:sp>
        <p:nvSpPr>
          <p:cNvPr id="2" name="Title 1">
            <a:extLst>
              <a:ext uri="{FF2B5EF4-FFF2-40B4-BE49-F238E27FC236}">
                <a16:creationId xmlns:a16="http://schemas.microsoft.com/office/drawing/2014/main" id="{21819158-5A8B-F817-1AD0-66AD3368BCFF}"/>
              </a:ext>
            </a:extLst>
          </p:cNvPr>
          <p:cNvSpPr>
            <a:spLocks noGrp="1"/>
          </p:cNvSpPr>
          <p:nvPr>
            <p:ph type="title"/>
          </p:nvPr>
        </p:nvSpPr>
        <p:spPr/>
        <p:txBody>
          <a:bodyPr/>
          <a:lstStyle/>
          <a:p>
            <a:r>
              <a:rPr lang="en-GB" sz="4400"/>
              <a:t>Inclusion and Educational Engagement</a:t>
            </a:r>
            <a:endParaRPr lang="en-GB"/>
          </a:p>
        </p:txBody>
      </p:sp>
    </p:spTree>
    <p:extLst>
      <p:ext uri="{BB962C8B-B14F-4D97-AF65-F5344CB8AC3E}">
        <p14:creationId xmlns:p14="http://schemas.microsoft.com/office/powerpoint/2010/main" val="3340638185"/>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960B7-EFDA-C2BC-34C2-2E2C2CDCC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7A018B-39FB-7C94-CDAB-B9E77DDC1CD4}"/>
              </a:ext>
            </a:extLst>
          </p:cNvPr>
          <p:cNvSpPr>
            <a:spLocks noGrp="1"/>
          </p:cNvSpPr>
          <p:nvPr>
            <p:ph type="title"/>
          </p:nvPr>
        </p:nvSpPr>
        <p:spPr/>
        <p:txBody>
          <a:bodyPr/>
          <a:lstStyle/>
          <a:p>
            <a:r>
              <a:rPr lang="en-GB" sz="4400"/>
              <a:t>Inclusion and Educational Engagement</a:t>
            </a:r>
            <a:endParaRPr lang="en-GB"/>
          </a:p>
        </p:txBody>
      </p:sp>
      <p:sp>
        <p:nvSpPr>
          <p:cNvPr id="3" name="Title 1">
            <a:extLst>
              <a:ext uri="{FF2B5EF4-FFF2-40B4-BE49-F238E27FC236}">
                <a16:creationId xmlns:a16="http://schemas.microsoft.com/office/drawing/2014/main" id="{B67A7A61-50F3-0363-0061-19BDEAEE393E}"/>
              </a:ext>
            </a:extLst>
          </p:cNvPr>
          <p:cNvSpPr txBox="1">
            <a:spLocks/>
          </p:cNvSpPr>
          <p:nvPr/>
        </p:nvSpPr>
        <p:spPr>
          <a:xfrm>
            <a:off x="941437" y="311426"/>
            <a:ext cx="10515600" cy="61929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aphicFrame>
        <p:nvGraphicFramePr>
          <p:cNvPr id="5" name="Table 4">
            <a:extLst>
              <a:ext uri="{FF2B5EF4-FFF2-40B4-BE49-F238E27FC236}">
                <a16:creationId xmlns:a16="http://schemas.microsoft.com/office/drawing/2014/main" id="{FCA1C4DB-925A-B5C4-BE30-392FCEC652F9}"/>
              </a:ext>
            </a:extLst>
          </p:cNvPr>
          <p:cNvGraphicFramePr>
            <a:graphicFrameLocks noGrp="1"/>
          </p:cNvGraphicFramePr>
          <p:nvPr/>
        </p:nvGraphicFramePr>
        <p:xfrm>
          <a:off x="336715" y="1690688"/>
          <a:ext cx="11218879" cy="3657600"/>
        </p:xfrm>
        <a:graphic>
          <a:graphicData uri="http://schemas.openxmlformats.org/drawingml/2006/table">
            <a:tbl>
              <a:tblPr firstRow="1" bandRow="1">
                <a:tableStyleId>{7DF18680-E054-41AD-8BC1-D1AEF772440D}</a:tableStyleId>
              </a:tblPr>
              <a:tblGrid>
                <a:gridCol w="1392694">
                  <a:extLst>
                    <a:ext uri="{9D8B030D-6E8A-4147-A177-3AD203B41FA5}">
                      <a16:colId xmlns:a16="http://schemas.microsoft.com/office/drawing/2014/main" val="2413005042"/>
                    </a:ext>
                  </a:extLst>
                </a:gridCol>
                <a:gridCol w="1517374">
                  <a:extLst>
                    <a:ext uri="{9D8B030D-6E8A-4147-A177-3AD203B41FA5}">
                      <a16:colId xmlns:a16="http://schemas.microsoft.com/office/drawing/2014/main" val="2467686238"/>
                    </a:ext>
                  </a:extLst>
                </a:gridCol>
                <a:gridCol w="7149547">
                  <a:extLst>
                    <a:ext uri="{9D8B030D-6E8A-4147-A177-3AD203B41FA5}">
                      <a16:colId xmlns:a16="http://schemas.microsoft.com/office/drawing/2014/main" val="3823086653"/>
                    </a:ext>
                  </a:extLst>
                </a:gridCol>
                <a:gridCol w="1159264">
                  <a:extLst>
                    <a:ext uri="{9D8B030D-6E8A-4147-A177-3AD203B41FA5}">
                      <a16:colId xmlns:a16="http://schemas.microsoft.com/office/drawing/2014/main" val="3510397433"/>
                    </a:ext>
                  </a:extLst>
                </a:gridCol>
              </a:tblGrid>
              <a:tr h="190105">
                <a:tc>
                  <a:txBody>
                    <a:bodyPr/>
                    <a:lstStyle/>
                    <a:p>
                      <a:r>
                        <a:rPr lang="en-GB" sz="1200">
                          <a:latin typeface="+mn-lt"/>
                        </a:rPr>
                        <a:t>TSEND workstream</a:t>
                      </a:r>
                    </a:p>
                  </a:txBody>
                  <a:tcPr>
                    <a:solidFill>
                      <a:srgbClr val="A02B93"/>
                    </a:solidFill>
                  </a:tcPr>
                </a:tc>
                <a:tc>
                  <a:txBody>
                    <a:bodyPr/>
                    <a:lstStyle/>
                    <a:p>
                      <a:r>
                        <a:rPr lang="en-GB" sz="1200">
                          <a:latin typeface="+mn-lt"/>
                        </a:rPr>
                        <a:t>Objective</a:t>
                      </a:r>
                    </a:p>
                  </a:txBody>
                  <a:tcPr>
                    <a:solidFill>
                      <a:srgbClr val="A02B93"/>
                    </a:solidFill>
                  </a:tcPr>
                </a:tc>
                <a:tc>
                  <a:txBody>
                    <a:bodyPr/>
                    <a:lstStyle/>
                    <a:p>
                      <a:r>
                        <a:rPr lang="en-GB" sz="1200">
                          <a:latin typeface="+mn-lt"/>
                        </a:rPr>
                        <a:t>Actions</a:t>
                      </a:r>
                    </a:p>
                  </a:txBody>
                  <a:tcPr>
                    <a:solidFill>
                      <a:srgbClr val="A02B93"/>
                    </a:solidFill>
                  </a:tcPr>
                </a:tc>
                <a:tc>
                  <a:txBody>
                    <a:bodyPr/>
                    <a:lstStyle/>
                    <a:p>
                      <a:r>
                        <a:rPr lang="en-GB" sz="1200">
                          <a:latin typeface="+mn-lt"/>
                        </a:rPr>
                        <a:t>Lead</a:t>
                      </a:r>
                    </a:p>
                  </a:txBody>
                  <a:tcPr>
                    <a:solidFill>
                      <a:srgbClr val="A02B93"/>
                    </a:solidFill>
                  </a:tcPr>
                </a:tc>
                <a:extLst>
                  <a:ext uri="{0D108BD9-81ED-4DB2-BD59-A6C34878D82A}">
                    <a16:rowId xmlns:a16="http://schemas.microsoft.com/office/drawing/2014/main" val="1224191814"/>
                  </a:ext>
                </a:extLst>
              </a:tr>
              <a:tr h="2174372">
                <a:tc>
                  <a:txBody>
                    <a:bodyPr/>
                    <a:lstStyle/>
                    <a:p>
                      <a:r>
                        <a:rPr lang="en-GB" sz="1200">
                          <a:latin typeface="+mn-lt"/>
                        </a:rPr>
                        <a:t>Needs led training offer for schools and colleges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7303B"/>
                          </a:solidFill>
                          <a:effectLst/>
                          <a:uLnTx/>
                          <a:uFillTx/>
                          <a:latin typeface="+mn-lt"/>
                          <a:cs typeface="Arial" panose="020B0604020202020204" pitchFamily="34" charset="0"/>
                        </a:rPr>
                        <a:t>To use training needs analysis to identify and respond to the challenges associated with inclusion, educational engagement and SEND. </a:t>
                      </a:r>
                    </a:p>
                    <a:p>
                      <a:endParaRPr lang="en-GB" sz="1200">
                        <a:latin typeface="+mn-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NEEDS-LED CPD: </a:t>
                      </a:r>
                      <a:r>
                        <a:rPr kumimoji="0" lang="en-US" sz="1200" i="0" u="none" strike="noStrike" kern="1200" cap="none" spc="0" normalizeH="0" baseline="0" noProof="0">
                          <a:ln>
                            <a:noFill/>
                          </a:ln>
                          <a:solidFill>
                            <a:prstClr val="black"/>
                          </a:solidFill>
                          <a:effectLst/>
                          <a:uLnTx/>
                          <a:uFillTx/>
                          <a:latin typeface="+mn-lt"/>
                          <a:cs typeface="Arial" panose="020B0604020202020204" pitchFamily="34" charset="0"/>
                        </a:rPr>
                        <a:t>Create a needs-led SEND and Inclusion CPD offer for all education settings.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SEN SELF-ASSESSMENTS </a:t>
                      </a:r>
                      <a:r>
                        <a:rPr kumimoji="0" lang="en-US" sz="1200" i="0" u="none" strike="noStrike" kern="1200" cap="none" spc="0" normalizeH="0" baseline="0" noProof="0">
                          <a:ln>
                            <a:noFill/>
                          </a:ln>
                          <a:solidFill>
                            <a:prstClr val="black"/>
                          </a:solidFill>
                          <a:effectLst/>
                          <a:uLnTx/>
                          <a:uFillTx/>
                          <a:latin typeface="+mn-lt"/>
                          <a:cs typeface="Arial" panose="020B0604020202020204" pitchFamily="34" charset="0"/>
                        </a:rPr>
                        <a:t>introduce 'Self assessments’ for schools, to identify training needs, spaces and building changes required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NEWLY QUALIFIED TEACHERS </a:t>
                      </a:r>
                      <a:r>
                        <a:rPr kumimoji="0" lang="en-US" sz="1200" i="0" u="none" strike="noStrike" kern="1200" cap="none" spc="0" normalizeH="0" baseline="0" noProof="0">
                          <a:ln>
                            <a:noFill/>
                          </a:ln>
                          <a:solidFill>
                            <a:prstClr val="black"/>
                          </a:solidFill>
                          <a:effectLst/>
                          <a:uLnTx/>
                          <a:uFillTx/>
                          <a:latin typeface="+mn-lt"/>
                          <a:cs typeface="Arial" panose="020B0604020202020204" pitchFamily="34" charset="0"/>
                        </a:rPr>
                        <a:t>Work with settings to upskill NQTs in SEND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RIGHT SUPPORT, RIGHT TIME</a:t>
                      </a:r>
                      <a:r>
                        <a:rPr kumimoji="0" lang="en-US" sz="1200" b="0" i="0" u="none" strike="noStrike" kern="1200" cap="none" spc="0" normalizeH="0" baseline="0" noProof="0">
                          <a:ln>
                            <a:noFill/>
                          </a:ln>
                          <a:solidFill>
                            <a:prstClr val="black"/>
                          </a:solidFill>
                          <a:effectLst/>
                          <a:uLnTx/>
                          <a:uFillTx/>
                          <a:latin typeface="+mn-lt"/>
                          <a:ea typeface="+mn-ea"/>
                          <a:cs typeface="+mn-cs"/>
                        </a:rPr>
                        <a:t>: Improve early identification of need and ensure CYP receive the right help and support at the right time </a:t>
                      </a:r>
                      <a:endParaRPr kumimoji="0" lang="en-US" sz="1200" i="0" u="none" strike="noStrike" kern="1200" cap="none" spc="0" normalizeH="0" baseline="0" noProof="0">
                        <a:ln>
                          <a:noFill/>
                        </a:ln>
                        <a:solidFill>
                          <a:prstClr val="black"/>
                        </a:solidFill>
                        <a:effectLst/>
                        <a:uLnTx/>
                        <a:uFillTx/>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OAP </a:t>
                      </a:r>
                      <a:r>
                        <a:rPr kumimoji="0" lang="en-US" sz="1200" b="0" i="0" u="none" strike="noStrike" kern="1200" cap="none" spc="0" normalizeH="0" baseline="0" noProof="0">
                          <a:ln>
                            <a:noFill/>
                          </a:ln>
                          <a:solidFill>
                            <a:schemeClr val="tx1"/>
                          </a:solidFill>
                          <a:effectLst/>
                          <a:uLnTx/>
                          <a:uFillTx/>
                          <a:latin typeface="+mn-lt"/>
                          <a:ea typeface="+mn-ea"/>
                          <a:cs typeface="+mn-cs"/>
                        </a:rPr>
                        <a:t>explore the options on improving the consistency and quality of OAP, including whether a quality standard is appropriate.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SEN SUPPORT</a:t>
                      </a:r>
                      <a:r>
                        <a:rPr kumimoji="0" lang="en-US" sz="1200" b="0" i="0" u="none" strike="noStrike" kern="1200" cap="none" spc="0" normalizeH="0" baseline="0" noProof="0">
                          <a:ln>
                            <a:noFill/>
                          </a:ln>
                          <a:solidFill>
                            <a:prstClr val="black"/>
                          </a:solidFill>
                          <a:effectLst/>
                          <a:uLnTx/>
                          <a:uFillTx/>
                          <a:latin typeface="+mn-lt"/>
                          <a:ea typeface="+mn-ea"/>
                          <a:cs typeface="+mn-cs"/>
                        </a:rPr>
                        <a:t>: Improve the quality, consistency</a:t>
                      </a:r>
                      <a:r>
                        <a:rPr kumimoji="0" lang="en-GB" sz="1200" b="0" i="0" u="none" strike="noStrike" kern="1200" cap="none" spc="0" normalizeH="0" baseline="0" noProof="0">
                          <a:ln>
                            <a:noFill/>
                          </a:ln>
                          <a:solidFill>
                            <a:prstClr val="black"/>
                          </a:solidFill>
                          <a:effectLst/>
                          <a:uLnTx/>
                          <a:uFillTx/>
                          <a:latin typeface="+mn-lt"/>
                          <a:ea typeface="+mn-ea"/>
                          <a:cs typeface="+mn-cs"/>
                        </a:rPr>
                        <a:t> and knowledge </a:t>
                      </a:r>
                      <a:r>
                        <a:rPr kumimoji="0" lang="en-US" sz="1200" b="0" i="0" u="none" strike="noStrike" kern="1200" cap="none" spc="0" normalizeH="0" baseline="0" noProof="0">
                          <a:ln>
                            <a:noFill/>
                          </a:ln>
                          <a:solidFill>
                            <a:prstClr val="black"/>
                          </a:solidFill>
                          <a:effectLst/>
                          <a:uLnTx/>
                          <a:uFillTx/>
                          <a:latin typeface="+mn-lt"/>
                          <a:ea typeface="+mn-ea"/>
                          <a:cs typeface="+mn-cs"/>
                        </a:rPr>
                        <a:t>of OAP/SEN support across all Early years, schools and post 16 settings in Hampshire, particularly for children with the most common need types. Distinguish between a learning gap and a learning need, baseline SEN support in colleges.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prstClr val="black"/>
                          </a:solidFill>
                          <a:latin typeface="+mn-lt"/>
                          <a:cs typeface="Arial" panose="020B0604020202020204" pitchFamily="34" charset="0"/>
                        </a:rPr>
                        <a:t>SENCOs</a:t>
                      </a:r>
                      <a:r>
                        <a:rPr lang="en-US" sz="1200">
                          <a:solidFill>
                            <a:prstClr val="black"/>
                          </a:solidFill>
                          <a:latin typeface="+mn-lt"/>
                          <a:cs typeface="Arial" panose="020B0604020202020204" pitchFamily="34" charset="0"/>
                        </a:rPr>
                        <a:t>: Develop SENCOs ability to identify and embed best practice. </a:t>
                      </a:r>
                      <a:endParaRPr kumimoji="0" lang="en-US" sz="1200" b="1"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PARENTAL CONFIDENCE IN SEN SUPPORT</a:t>
                      </a:r>
                      <a:r>
                        <a:rPr kumimoji="0" lang="en-US" sz="1200" b="0" i="0" u="none" strike="noStrike" kern="1200" cap="none" spc="0" normalizeH="0" baseline="0" noProof="0">
                          <a:ln>
                            <a:noFill/>
                          </a:ln>
                          <a:solidFill>
                            <a:prstClr val="black"/>
                          </a:solidFill>
                          <a:effectLst/>
                          <a:uLnTx/>
                          <a:uFillTx/>
                          <a:latin typeface="+mn-lt"/>
                          <a:ea typeface="+mn-ea"/>
                          <a:cs typeface="+mn-cs"/>
                        </a:rPr>
                        <a:t>: Increase parental confidence in SEN Support. </a:t>
                      </a:r>
                      <a:endPar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endParaRPr>
                    </a:p>
                    <a:p>
                      <a:pPr>
                        <a:defRPr/>
                      </a:pPr>
                      <a:r>
                        <a:rPr lang="en-US" sz="1200" b="1">
                          <a:solidFill>
                            <a:prstClr val="black"/>
                          </a:solidFill>
                          <a:latin typeface="+mn-lt"/>
                          <a:cs typeface="Arial" panose="020B0604020202020204" pitchFamily="34" charset="0"/>
                        </a:rPr>
                        <a:t>MEETING NEEDS OF COMPLEX LEARNERS</a:t>
                      </a:r>
                      <a:r>
                        <a:rPr lang="en-US" sz="1200">
                          <a:solidFill>
                            <a:prstClr val="black"/>
                          </a:solidFill>
                          <a:latin typeface="+mn-lt"/>
                          <a:cs typeface="Arial" panose="020B0604020202020204" pitchFamily="34" charset="0"/>
                        </a:rPr>
                        <a:t>: strengthen mainstream ability to meet the needs of complex CYP.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TRANSITIONS</a:t>
                      </a:r>
                      <a:r>
                        <a:rPr kumimoji="0" lang="en-US" sz="1200" b="0" i="0" u="none" strike="noStrike" kern="1200" cap="none" spc="0" normalizeH="0" baseline="0" noProof="0">
                          <a:ln>
                            <a:noFill/>
                          </a:ln>
                          <a:solidFill>
                            <a:prstClr val="black"/>
                          </a:solidFill>
                          <a:effectLst/>
                          <a:uLnTx/>
                          <a:uFillTx/>
                          <a:latin typeface="+mn-lt"/>
                          <a:ea typeface="+mn-ea"/>
                          <a:cs typeface="+mn-cs"/>
                        </a:rPr>
                        <a:t>: Improve cross system working to support effective transitions across all ages that avoid an escalation of need. </a:t>
                      </a:r>
                    </a:p>
                  </a:txBody>
                  <a:tcPr>
                    <a:solidFill>
                      <a:schemeClr val="accent1">
                        <a:lumMod val="20000"/>
                        <a:lumOff val="80000"/>
                      </a:schemeClr>
                    </a:solidFill>
                  </a:tcPr>
                </a:tc>
                <a:tc>
                  <a:txBody>
                    <a:bodyPr/>
                    <a:lstStyle/>
                    <a:p>
                      <a:r>
                        <a:rPr lang="en-GB" sz="1200">
                          <a:latin typeface="+mn-lt"/>
                        </a:rPr>
                        <a:t>Laura Hamson</a:t>
                      </a:r>
                    </a:p>
                  </a:txBody>
                  <a:tcPr>
                    <a:solidFill>
                      <a:schemeClr val="accent1">
                        <a:lumMod val="20000"/>
                        <a:lumOff val="80000"/>
                      </a:schemeClr>
                    </a:solidFill>
                  </a:tcPr>
                </a:tc>
                <a:extLst>
                  <a:ext uri="{0D108BD9-81ED-4DB2-BD59-A6C34878D82A}">
                    <a16:rowId xmlns:a16="http://schemas.microsoft.com/office/drawing/2014/main" val="3895749566"/>
                  </a:ext>
                </a:extLst>
              </a:tr>
            </a:tbl>
          </a:graphicData>
        </a:graphic>
      </p:graphicFrame>
    </p:spTree>
    <p:extLst>
      <p:ext uri="{BB962C8B-B14F-4D97-AF65-F5344CB8AC3E}">
        <p14:creationId xmlns:p14="http://schemas.microsoft.com/office/powerpoint/2010/main" val="62177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F60EB-57CF-8751-91F2-E38C28098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F3A924-932C-5981-3F57-82428210BF6C}"/>
              </a:ext>
            </a:extLst>
          </p:cNvPr>
          <p:cNvSpPr>
            <a:spLocks noGrp="1"/>
          </p:cNvSpPr>
          <p:nvPr>
            <p:ph type="title"/>
          </p:nvPr>
        </p:nvSpPr>
        <p:spPr/>
        <p:txBody>
          <a:bodyPr/>
          <a:lstStyle/>
          <a:p>
            <a:r>
              <a:rPr lang="en-GB" sz="4400"/>
              <a:t>Improve quality, timeliness and confidence</a:t>
            </a:r>
            <a:endParaRPr lang="en-GB"/>
          </a:p>
        </p:txBody>
      </p:sp>
      <p:sp>
        <p:nvSpPr>
          <p:cNvPr id="3" name="Title 1">
            <a:extLst>
              <a:ext uri="{FF2B5EF4-FFF2-40B4-BE49-F238E27FC236}">
                <a16:creationId xmlns:a16="http://schemas.microsoft.com/office/drawing/2014/main" id="{235F28D6-42FF-BCA7-28D8-A6D79EC2997D}"/>
              </a:ext>
            </a:extLst>
          </p:cNvPr>
          <p:cNvSpPr txBox="1">
            <a:spLocks/>
          </p:cNvSpPr>
          <p:nvPr/>
        </p:nvSpPr>
        <p:spPr>
          <a:xfrm>
            <a:off x="533399" y="235526"/>
            <a:ext cx="10923638" cy="69519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aphicFrame>
        <p:nvGraphicFramePr>
          <p:cNvPr id="5" name="Table 4">
            <a:extLst>
              <a:ext uri="{FF2B5EF4-FFF2-40B4-BE49-F238E27FC236}">
                <a16:creationId xmlns:a16="http://schemas.microsoft.com/office/drawing/2014/main" id="{03D333E7-3263-107E-313D-8D887FE2E62A}"/>
              </a:ext>
            </a:extLst>
          </p:cNvPr>
          <p:cNvGraphicFramePr>
            <a:graphicFrameLocks noGrp="1"/>
          </p:cNvGraphicFramePr>
          <p:nvPr/>
        </p:nvGraphicFramePr>
        <p:xfrm>
          <a:off x="409836" y="1763217"/>
          <a:ext cx="11170763" cy="3915416"/>
        </p:xfrm>
        <a:graphic>
          <a:graphicData uri="http://schemas.openxmlformats.org/drawingml/2006/table">
            <a:tbl>
              <a:tblPr firstRow="1" bandRow="1">
                <a:tableStyleId>{7DF18680-E054-41AD-8BC1-D1AEF772440D}</a:tableStyleId>
              </a:tblPr>
              <a:tblGrid>
                <a:gridCol w="1692461">
                  <a:extLst>
                    <a:ext uri="{9D8B030D-6E8A-4147-A177-3AD203B41FA5}">
                      <a16:colId xmlns:a16="http://schemas.microsoft.com/office/drawing/2014/main" val="2413005042"/>
                    </a:ext>
                  </a:extLst>
                </a:gridCol>
                <a:gridCol w="2345411">
                  <a:extLst>
                    <a:ext uri="{9D8B030D-6E8A-4147-A177-3AD203B41FA5}">
                      <a16:colId xmlns:a16="http://schemas.microsoft.com/office/drawing/2014/main" val="2467686238"/>
                    </a:ext>
                  </a:extLst>
                </a:gridCol>
                <a:gridCol w="5762051">
                  <a:extLst>
                    <a:ext uri="{9D8B030D-6E8A-4147-A177-3AD203B41FA5}">
                      <a16:colId xmlns:a16="http://schemas.microsoft.com/office/drawing/2014/main" val="3823086653"/>
                    </a:ext>
                  </a:extLst>
                </a:gridCol>
                <a:gridCol w="1370840">
                  <a:extLst>
                    <a:ext uri="{9D8B030D-6E8A-4147-A177-3AD203B41FA5}">
                      <a16:colId xmlns:a16="http://schemas.microsoft.com/office/drawing/2014/main" val="3510397433"/>
                    </a:ext>
                  </a:extLst>
                </a:gridCol>
              </a:tblGrid>
              <a:tr h="231595">
                <a:tc>
                  <a:txBody>
                    <a:bodyPr/>
                    <a:lstStyle/>
                    <a:p>
                      <a:r>
                        <a:rPr lang="en-GB" sz="1200">
                          <a:latin typeface="+mn-lt"/>
                        </a:rPr>
                        <a:t>TSEND workstream</a:t>
                      </a:r>
                    </a:p>
                  </a:txBody>
                  <a:tcPr>
                    <a:solidFill>
                      <a:srgbClr val="A02B93"/>
                    </a:solidFill>
                  </a:tcPr>
                </a:tc>
                <a:tc>
                  <a:txBody>
                    <a:bodyPr/>
                    <a:lstStyle/>
                    <a:p>
                      <a:r>
                        <a:rPr lang="en-GB" sz="1200">
                          <a:latin typeface="+mn-lt"/>
                        </a:rPr>
                        <a:t>Objective</a:t>
                      </a:r>
                    </a:p>
                  </a:txBody>
                  <a:tcPr>
                    <a:solidFill>
                      <a:srgbClr val="A02B93"/>
                    </a:solidFill>
                  </a:tcPr>
                </a:tc>
                <a:tc>
                  <a:txBody>
                    <a:bodyPr/>
                    <a:lstStyle/>
                    <a:p>
                      <a:r>
                        <a:rPr lang="en-GB" sz="1200">
                          <a:latin typeface="+mn-lt"/>
                        </a:rPr>
                        <a:t>Actions</a:t>
                      </a:r>
                    </a:p>
                  </a:txBody>
                  <a:tcPr>
                    <a:solidFill>
                      <a:srgbClr val="A02B93"/>
                    </a:solidFill>
                  </a:tcPr>
                </a:tc>
                <a:tc>
                  <a:txBody>
                    <a:bodyPr/>
                    <a:lstStyle/>
                    <a:p>
                      <a:r>
                        <a:rPr lang="en-GB" sz="1200">
                          <a:latin typeface="+mn-lt"/>
                        </a:rPr>
                        <a:t>Lead</a:t>
                      </a:r>
                    </a:p>
                  </a:txBody>
                  <a:tcPr>
                    <a:solidFill>
                      <a:srgbClr val="A02B93"/>
                    </a:solidFill>
                  </a:tcPr>
                </a:tc>
                <a:extLst>
                  <a:ext uri="{0D108BD9-81ED-4DB2-BD59-A6C34878D82A}">
                    <a16:rowId xmlns:a16="http://schemas.microsoft.com/office/drawing/2014/main" val="1224191814"/>
                  </a:ext>
                </a:extLst>
              </a:tr>
              <a:tr h="1621164">
                <a:tc>
                  <a:txBody>
                    <a:bodyPr/>
                    <a:lstStyle/>
                    <a:p>
                      <a:r>
                        <a:rPr lang="en-GB" sz="1200">
                          <a:latin typeface="+mn-lt"/>
                        </a:rPr>
                        <a:t>Improving data, accessibility, quality and timeliness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black"/>
                          </a:solidFill>
                          <a:latin typeface="+mn-lt"/>
                          <a:cs typeface="Arial" panose="020B0604020202020204" pitchFamily="34" charset="0"/>
                        </a:rPr>
                        <a:t>To improve </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a:solidFill>
                            <a:prstClr val="black"/>
                          </a:solidFill>
                          <a:latin typeface="+mn-lt"/>
                          <a:cs typeface="Arial" panose="020B0604020202020204" pitchFamily="34" charset="0"/>
                        </a:rPr>
                        <a:t>The quality of data held on CYP with SEND</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a:solidFill>
                            <a:prstClr val="black"/>
                          </a:solidFill>
                          <a:latin typeface="+mn-lt"/>
                          <a:cs typeface="Arial" panose="020B0604020202020204" pitchFamily="34" charset="0"/>
                        </a:rPr>
                        <a:t>The quality of EHCPs and annual reviews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a:solidFill>
                            <a:prstClr val="black"/>
                          </a:solidFill>
                          <a:latin typeface="+mn-lt"/>
                          <a:cs typeface="Arial" panose="020B0604020202020204" pitchFamily="34" charset="0"/>
                        </a:rPr>
                        <a:t>the accessibility of EHCPs and</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sz="1200">
                          <a:solidFill>
                            <a:prstClr val="black"/>
                          </a:solidFill>
                          <a:latin typeface="+mn-lt"/>
                          <a:cs typeface="Arial" panose="020B0604020202020204" pitchFamily="34" charset="0"/>
                        </a:rPr>
                        <a:t>the timeliness of  annual reviews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ACCURATE DATA RECORDING: </a:t>
                      </a:r>
                      <a:r>
                        <a:rPr kumimoji="0" lang="en-US" sz="1200" b="0" i="0" u="none" strike="noStrike" kern="1200" cap="none" spc="0" normalizeH="0" baseline="0" noProof="0">
                          <a:ln>
                            <a:noFill/>
                          </a:ln>
                          <a:solidFill>
                            <a:prstClr val="black"/>
                          </a:solidFill>
                          <a:effectLst/>
                          <a:uLnTx/>
                          <a:uFillTx/>
                          <a:latin typeface="+mn-lt"/>
                          <a:cs typeface="Arial" panose="020B0604020202020204" pitchFamily="34" charset="0"/>
                        </a:rPr>
                        <a:t>Ensure records kept about CYP are up to date and accurate.</a:t>
                      </a:r>
                    </a:p>
                    <a:p>
                      <a:pPr lvl="0">
                        <a:defRPr/>
                      </a:pPr>
                      <a:r>
                        <a:rPr lang="en-US" sz="1200" b="1">
                          <a:solidFill>
                            <a:prstClr val="black"/>
                          </a:solidFill>
                          <a:latin typeface="+mn-lt"/>
                          <a:cs typeface="Arial" panose="020B0604020202020204" pitchFamily="34" charset="0"/>
                        </a:rPr>
                        <a:t>OUTCOMES FOCUSSED, PERSON CENTRED EHCPs</a:t>
                      </a:r>
                      <a:r>
                        <a:rPr lang="en-US" sz="1200">
                          <a:solidFill>
                            <a:prstClr val="black"/>
                          </a:solidFill>
                          <a:latin typeface="+mn-lt"/>
                          <a:cs typeface="Arial" panose="020B0604020202020204" pitchFamily="34" charset="0"/>
                        </a:rPr>
                        <a:t>: Ensure that EHCPs are person-</a:t>
                      </a:r>
                      <a:r>
                        <a:rPr lang="en-US" sz="1200" err="1">
                          <a:solidFill>
                            <a:prstClr val="black"/>
                          </a:solidFill>
                          <a:latin typeface="+mn-lt"/>
                          <a:cs typeface="Arial" panose="020B0604020202020204" pitchFamily="34" charset="0"/>
                        </a:rPr>
                        <a:t>centred</a:t>
                      </a:r>
                      <a:r>
                        <a:rPr lang="en-US" sz="1200">
                          <a:solidFill>
                            <a:prstClr val="black"/>
                          </a:solidFill>
                          <a:latin typeface="+mn-lt"/>
                          <a:cs typeface="Arial" panose="020B0604020202020204" pitchFamily="34" charset="0"/>
                        </a:rPr>
                        <a:t> and outcomes focused (both at assessment and review stages) and ensure wider health and social care outcomes are included. </a:t>
                      </a:r>
                    </a:p>
                    <a:p>
                      <a:pPr lvl="0">
                        <a:defRPr/>
                      </a:pPr>
                      <a:r>
                        <a:rPr lang="en-US" sz="1200" b="1">
                          <a:solidFill>
                            <a:prstClr val="black"/>
                          </a:solidFill>
                          <a:latin typeface="+mn-lt"/>
                          <a:cs typeface="Arial" panose="020B0604020202020204" pitchFamily="34" charset="0"/>
                        </a:rPr>
                        <a:t>EMBED PREPARATION FOR ADULTHOOD</a:t>
                      </a:r>
                      <a:r>
                        <a:rPr lang="en-US" sz="1200">
                          <a:solidFill>
                            <a:prstClr val="black"/>
                          </a:solidFill>
                          <a:latin typeface="+mn-lt"/>
                          <a:cs typeface="Arial" panose="020B0604020202020204" pitchFamily="34" charset="0"/>
                        </a:rPr>
                        <a:t>: Embed </a:t>
                      </a:r>
                      <a:r>
                        <a:rPr lang="en-US" sz="1200" err="1">
                          <a:solidFill>
                            <a:prstClr val="black"/>
                          </a:solidFill>
                          <a:latin typeface="+mn-lt"/>
                          <a:cs typeface="Arial" panose="020B0604020202020204" pitchFamily="34" charset="0"/>
                        </a:rPr>
                        <a:t>PfA</a:t>
                      </a:r>
                      <a:r>
                        <a:rPr lang="en-US" sz="1200">
                          <a:solidFill>
                            <a:prstClr val="black"/>
                          </a:solidFill>
                          <a:latin typeface="+mn-lt"/>
                          <a:cs typeface="Arial" panose="020B0604020202020204" pitchFamily="34" charset="0"/>
                        </a:rPr>
                        <a:t> goals in EHC plans and annual reviews, from year 9 at the latest. </a:t>
                      </a:r>
                      <a:endParaRPr kumimoji="0" lang="en-US" sz="1200" b="0" i="0" u="none" strike="noStrike" kern="1200" cap="none" spc="0" normalizeH="0" baseline="0" noProof="0">
                        <a:ln>
                          <a:noFill/>
                        </a:ln>
                        <a:solidFill>
                          <a:prstClr val="black"/>
                        </a:solidFill>
                        <a:effectLst/>
                        <a:uLnTx/>
                        <a:uFillTx/>
                        <a:latin typeface="+mn-lt"/>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REVIEW TIMELINESS</a:t>
                      </a:r>
                      <a:r>
                        <a:rPr kumimoji="0" lang="en-US" sz="1200" b="0" i="0" u="none" strike="noStrike" kern="1200" cap="none" spc="0" normalizeH="0" baseline="0" noProof="0">
                          <a:ln>
                            <a:noFill/>
                          </a:ln>
                          <a:solidFill>
                            <a:prstClr val="black"/>
                          </a:solidFill>
                          <a:effectLst/>
                          <a:uLnTx/>
                          <a:uFillTx/>
                          <a:latin typeface="+mn-lt"/>
                          <a:cs typeface="Arial" panose="020B0604020202020204" pitchFamily="34" charset="0"/>
                        </a:rPr>
                        <a:t>: </a:t>
                      </a:r>
                      <a:r>
                        <a:rPr lang="en-US" sz="1200">
                          <a:solidFill>
                            <a:prstClr val="black"/>
                          </a:solidFill>
                          <a:latin typeface="+mn-lt"/>
                          <a:cs typeface="Arial" panose="020B0604020202020204" pitchFamily="34" charset="0"/>
                        </a:rPr>
                        <a:t>Improve </a:t>
                      </a:r>
                      <a:r>
                        <a:rPr kumimoji="0" lang="en-US" sz="1200" b="0" i="0" u="none" strike="noStrike" kern="1200" cap="none" spc="0" normalizeH="0" baseline="0" noProof="0">
                          <a:ln>
                            <a:noFill/>
                          </a:ln>
                          <a:solidFill>
                            <a:prstClr val="black"/>
                          </a:solidFill>
                          <a:effectLst/>
                          <a:uLnTx/>
                          <a:uFillTx/>
                          <a:latin typeface="+mn-lt"/>
                          <a:cs typeface="Arial" panose="020B0604020202020204" pitchFamily="34" charset="0"/>
                        </a:rPr>
                        <a:t>annual review processing timeliness.</a:t>
                      </a:r>
                    </a:p>
                    <a:p>
                      <a:pPr marR="0" lvl="0" algn="l" defTabSz="914400" rtl="0" eaLnBrk="1" fontAlgn="auto" latinLnBrk="0" hangingPunct="1">
                        <a:lnSpc>
                          <a:spcPct val="100000"/>
                        </a:lnSpc>
                        <a:spcBef>
                          <a:spcPts val="0"/>
                        </a:spcBef>
                        <a:spcAft>
                          <a:spcPts val="0"/>
                        </a:spcAft>
                        <a:buClrTx/>
                        <a:buSzTx/>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EHC HUB</a:t>
                      </a:r>
                      <a:r>
                        <a:rPr kumimoji="0" lang="en-US" sz="1200" b="0" i="0" u="none" strike="noStrike" kern="1200" cap="none" spc="0" normalizeH="0" baseline="0" noProof="0">
                          <a:ln>
                            <a:noFill/>
                          </a:ln>
                          <a:solidFill>
                            <a:prstClr val="black"/>
                          </a:solidFill>
                          <a:effectLst/>
                          <a:uLnTx/>
                          <a:uFillTx/>
                          <a:latin typeface="+mn-lt"/>
                          <a:cs typeface="Arial" panose="020B0604020202020204" pitchFamily="34" charset="0"/>
                        </a:rPr>
                        <a:t>: Continue to work with the supplier, using feedback from users of the EHC hub to improve accessibility</a:t>
                      </a:r>
                    </a:p>
                  </a:txBody>
                  <a:tcPr>
                    <a:solidFill>
                      <a:schemeClr val="accent1">
                        <a:lumMod val="20000"/>
                        <a:lumOff val="80000"/>
                      </a:schemeClr>
                    </a:solidFill>
                  </a:tcPr>
                </a:tc>
                <a:tc>
                  <a:txBody>
                    <a:bodyPr/>
                    <a:lstStyle/>
                    <a:p>
                      <a:r>
                        <a:rPr lang="en-GB" sz="1200">
                          <a:latin typeface="+mn-lt"/>
                        </a:rPr>
                        <a:t>Claire Campling</a:t>
                      </a:r>
                    </a:p>
                    <a:p>
                      <a:endParaRPr lang="en-GB" sz="1200">
                        <a:latin typeface="+mn-lt"/>
                      </a:endParaRPr>
                    </a:p>
                  </a:txBody>
                  <a:tcPr>
                    <a:solidFill>
                      <a:schemeClr val="accent1">
                        <a:lumMod val="20000"/>
                        <a:lumOff val="80000"/>
                      </a:schemeClr>
                    </a:solidFill>
                  </a:tcPr>
                </a:tc>
                <a:extLst>
                  <a:ext uri="{0D108BD9-81ED-4DB2-BD59-A6C34878D82A}">
                    <a16:rowId xmlns:a16="http://schemas.microsoft.com/office/drawing/2014/main" val="2697622827"/>
                  </a:ext>
                </a:extLst>
              </a:tr>
              <a:tr h="540388">
                <a:tc>
                  <a:txBody>
                    <a:bodyPr/>
                    <a:lstStyle/>
                    <a:p>
                      <a:r>
                        <a:rPr lang="en-GB" sz="1200">
                          <a:latin typeface="+mn-lt"/>
                        </a:rPr>
                        <a:t>Improving timeliness of advice </a:t>
                      </a:r>
                    </a:p>
                  </a:txBody>
                  <a:tcPr>
                    <a:solidFill>
                      <a:schemeClr val="accent1">
                        <a:lumMod val="40000"/>
                        <a:lumOff val="60000"/>
                      </a:schemeClr>
                    </a:solidFill>
                  </a:tcPr>
                </a:tc>
                <a:tc>
                  <a:txBody>
                    <a:bodyPr/>
                    <a:lstStyle/>
                    <a:p>
                      <a:r>
                        <a:rPr lang="en-GB" sz="1200">
                          <a:latin typeface="+mn-lt"/>
                        </a:rPr>
                        <a:t>To improve the timeliness of EP advice.</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dk1"/>
                          </a:solidFill>
                          <a:effectLst/>
                          <a:latin typeface="+mn-lt"/>
                          <a:ea typeface="+mn-ea"/>
                          <a:cs typeface="+mn-cs"/>
                        </a:rPr>
                        <a:t>ASSESSMENT TIMELINESS: </a:t>
                      </a:r>
                      <a:r>
                        <a:rPr lang="en-US" sz="1200" kern="1200">
                          <a:solidFill>
                            <a:schemeClr val="dk1"/>
                          </a:solidFill>
                          <a:effectLst/>
                          <a:latin typeface="+mn-lt"/>
                          <a:ea typeface="+mn-ea"/>
                          <a:cs typeface="+mn-cs"/>
                        </a:rPr>
                        <a:t>Improve the timeliness of EP advice and overall 20- week timeliness. </a:t>
                      </a:r>
                      <a:endParaRPr lang="en-GB" sz="1200" kern="1200">
                        <a:solidFill>
                          <a:schemeClr val="dk1"/>
                        </a:solidFill>
                        <a:effectLst/>
                        <a:latin typeface="+mn-lt"/>
                        <a:ea typeface="+mn-ea"/>
                        <a:cs typeface="+mn-cs"/>
                      </a:endParaRPr>
                    </a:p>
                    <a:p>
                      <a:endParaRPr lang="en-GB" sz="1200">
                        <a:latin typeface="+mn-lt"/>
                      </a:endParaRPr>
                    </a:p>
                  </a:txBody>
                  <a:tcPr>
                    <a:solidFill>
                      <a:schemeClr val="accent1">
                        <a:lumMod val="40000"/>
                        <a:lumOff val="60000"/>
                      </a:schemeClr>
                    </a:solidFill>
                  </a:tcPr>
                </a:tc>
                <a:tc>
                  <a:txBody>
                    <a:bodyPr/>
                    <a:lstStyle/>
                    <a:p>
                      <a:r>
                        <a:rPr lang="en-GB" sz="1200" err="1">
                          <a:latin typeface="+mn-lt"/>
                        </a:rPr>
                        <a:t>Becci</a:t>
                      </a:r>
                      <a:r>
                        <a:rPr lang="en-GB" sz="1200">
                          <a:latin typeface="+mn-lt"/>
                        </a:rPr>
                        <a:t> Murphy</a:t>
                      </a:r>
                    </a:p>
                  </a:txBody>
                  <a:tcPr>
                    <a:solidFill>
                      <a:schemeClr val="accent1">
                        <a:lumMod val="40000"/>
                        <a:lumOff val="60000"/>
                      </a:schemeClr>
                    </a:solidFill>
                  </a:tcPr>
                </a:tc>
                <a:extLst>
                  <a:ext uri="{0D108BD9-81ED-4DB2-BD59-A6C34878D82A}">
                    <a16:rowId xmlns:a16="http://schemas.microsoft.com/office/drawing/2014/main" val="2145279250"/>
                  </a:ext>
                </a:extLst>
              </a:tr>
              <a:tr h="540388">
                <a:tc>
                  <a:txBody>
                    <a:bodyPr/>
                    <a:lstStyle/>
                    <a:p>
                      <a:r>
                        <a:rPr lang="en-GB" sz="1200">
                          <a:latin typeface="+mn-lt"/>
                        </a:rPr>
                        <a:t>Improving Therapy waiting times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prstClr val="black"/>
                          </a:solidFill>
                          <a:latin typeface="+mn-lt"/>
                          <a:cs typeface="Arial"/>
                        </a:rPr>
                        <a:t>To improve waiting times for Therapy services.</a:t>
                      </a:r>
                      <a:endParaRPr lang="en-US" sz="1200">
                        <a:solidFill>
                          <a:prstClr val="black"/>
                        </a:solidFill>
                        <a:latin typeface="+mn-lt"/>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cs typeface="Arial" panose="020B0604020202020204" pitchFamily="34" charset="0"/>
                        </a:rPr>
                        <a:t>WAITING TIMES FOR EDUCATION SERVICES: </a:t>
                      </a:r>
                      <a:r>
                        <a:rPr kumimoji="0" lang="en-US" sz="1200" i="0" u="none" strike="noStrike" kern="1200" cap="none" spc="0" normalizeH="0" baseline="0" noProof="0">
                          <a:ln>
                            <a:noFill/>
                          </a:ln>
                          <a:solidFill>
                            <a:prstClr val="black"/>
                          </a:solidFill>
                          <a:effectLst/>
                          <a:uLnTx/>
                          <a:uFillTx/>
                          <a:latin typeface="+mn-lt"/>
                          <a:cs typeface="Arial" panose="020B0604020202020204" pitchFamily="34" charset="0"/>
                        </a:rPr>
                        <a:t>Reduce waiting times for services that support CYP with SEND and help to meet need effectively (Therapies) </a:t>
                      </a:r>
                      <a:endParaRPr lang="en-GB" sz="1200">
                        <a:latin typeface="+mn-lt"/>
                      </a:endParaRPr>
                    </a:p>
                  </a:txBody>
                  <a:tcPr>
                    <a:solidFill>
                      <a:schemeClr val="accent1">
                        <a:lumMod val="20000"/>
                        <a:lumOff val="80000"/>
                      </a:schemeClr>
                    </a:solidFill>
                  </a:tcPr>
                </a:tc>
                <a:tc>
                  <a:txBody>
                    <a:bodyPr/>
                    <a:lstStyle/>
                    <a:p>
                      <a:r>
                        <a:rPr lang="en-GB" sz="1200">
                          <a:latin typeface="+mn-lt"/>
                        </a:rPr>
                        <a:t>Michelle Nye</a:t>
                      </a:r>
                    </a:p>
                  </a:txBody>
                  <a:tcPr>
                    <a:solidFill>
                      <a:schemeClr val="accent1">
                        <a:lumMod val="20000"/>
                        <a:lumOff val="80000"/>
                      </a:schemeClr>
                    </a:solidFill>
                  </a:tcPr>
                </a:tc>
                <a:extLst>
                  <a:ext uri="{0D108BD9-81ED-4DB2-BD59-A6C34878D82A}">
                    <a16:rowId xmlns:a16="http://schemas.microsoft.com/office/drawing/2014/main" val="3181942825"/>
                  </a:ext>
                </a:extLst>
              </a:tr>
              <a:tr h="540388">
                <a:tc>
                  <a:txBody>
                    <a:bodyPr/>
                    <a:lstStyle/>
                    <a:p>
                      <a:r>
                        <a:rPr lang="en-GB" sz="1100">
                          <a:latin typeface="Aptos" panose="020B0004020202020204" pitchFamily="34" charset="0"/>
                        </a:rPr>
                        <a:t>Improving Portage waiting times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ptos" panose="020B0004020202020204" pitchFamily="34" charset="0"/>
                          <a:cs typeface="Arial"/>
                        </a:rPr>
                        <a:t>To improve waiting times for Portage services</a:t>
                      </a:r>
                      <a:endParaRPr lang="en-US" sz="1100">
                        <a:solidFill>
                          <a:prstClr val="black"/>
                        </a:solidFill>
                        <a:latin typeface="Aptos" panose="020B00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WAITING TIMES FOR EDUCATION SERVICES: </a:t>
                      </a:r>
                      <a:r>
                        <a:rPr kumimoji="0" lang="en-US" sz="1100"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Reduce waiting times for services that support CYP with SEND and help to meet need effectively (Portage) </a:t>
                      </a:r>
                      <a:endParaRPr lang="en-GB" sz="1100">
                        <a:latin typeface="Aptos" panose="020B0004020202020204" pitchFamily="34" charset="0"/>
                      </a:endParaRPr>
                    </a:p>
                  </a:txBody>
                  <a:tcPr>
                    <a:solidFill>
                      <a:schemeClr val="accent1">
                        <a:lumMod val="20000"/>
                        <a:lumOff val="80000"/>
                      </a:schemeClr>
                    </a:solidFill>
                  </a:tcPr>
                </a:tc>
                <a:tc>
                  <a:txBody>
                    <a:bodyPr/>
                    <a:lstStyle/>
                    <a:p>
                      <a:r>
                        <a:rPr lang="en-GB" sz="1100">
                          <a:latin typeface="Aptos" panose="020B0004020202020204" pitchFamily="34" charset="0"/>
                        </a:rPr>
                        <a:t>Sarah Hunt</a:t>
                      </a:r>
                    </a:p>
                  </a:txBody>
                  <a:tcPr>
                    <a:solidFill>
                      <a:schemeClr val="accent1">
                        <a:lumMod val="20000"/>
                        <a:lumOff val="80000"/>
                      </a:schemeClr>
                    </a:solidFill>
                  </a:tcPr>
                </a:tc>
                <a:extLst>
                  <a:ext uri="{0D108BD9-81ED-4DB2-BD59-A6C34878D82A}">
                    <a16:rowId xmlns:a16="http://schemas.microsoft.com/office/drawing/2014/main" val="368686478"/>
                  </a:ext>
                </a:extLst>
              </a:tr>
            </a:tbl>
          </a:graphicData>
        </a:graphic>
      </p:graphicFrame>
    </p:spTree>
    <p:extLst>
      <p:ext uri="{BB962C8B-B14F-4D97-AF65-F5344CB8AC3E}">
        <p14:creationId xmlns:p14="http://schemas.microsoft.com/office/powerpoint/2010/main" val="1139603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0C46-111B-84B8-5FD8-9BEF1931450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E9A4339-2A1A-C4BD-BB1E-FE52226CB70F}"/>
              </a:ext>
            </a:extLst>
          </p:cNvPr>
          <p:cNvSpPr txBox="1">
            <a:spLocks/>
          </p:cNvSpPr>
          <p:nvPr/>
        </p:nvSpPr>
        <p:spPr>
          <a:xfrm>
            <a:off x="941437" y="47146"/>
            <a:ext cx="10515600" cy="8835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aphicFrame>
        <p:nvGraphicFramePr>
          <p:cNvPr id="5" name="Table 4">
            <a:extLst>
              <a:ext uri="{FF2B5EF4-FFF2-40B4-BE49-F238E27FC236}">
                <a16:creationId xmlns:a16="http://schemas.microsoft.com/office/drawing/2014/main" id="{3F028B00-2555-73B1-3211-97BC20534FCC}"/>
              </a:ext>
            </a:extLst>
          </p:cNvPr>
          <p:cNvGraphicFramePr>
            <a:graphicFrameLocks noGrp="1"/>
          </p:cNvGraphicFramePr>
          <p:nvPr/>
        </p:nvGraphicFramePr>
        <p:xfrm>
          <a:off x="255181" y="2078615"/>
          <a:ext cx="11357725" cy="3311597"/>
        </p:xfrm>
        <a:graphic>
          <a:graphicData uri="http://schemas.openxmlformats.org/drawingml/2006/table">
            <a:tbl>
              <a:tblPr firstRow="1" bandRow="1">
                <a:tableStyleId>{7DF18680-E054-41AD-8BC1-D1AEF772440D}</a:tableStyleId>
              </a:tblPr>
              <a:tblGrid>
                <a:gridCol w="1614499">
                  <a:extLst>
                    <a:ext uri="{9D8B030D-6E8A-4147-A177-3AD203B41FA5}">
                      <a16:colId xmlns:a16="http://schemas.microsoft.com/office/drawing/2014/main" val="2413005042"/>
                    </a:ext>
                  </a:extLst>
                </a:gridCol>
                <a:gridCol w="1788245">
                  <a:extLst>
                    <a:ext uri="{9D8B030D-6E8A-4147-A177-3AD203B41FA5}">
                      <a16:colId xmlns:a16="http://schemas.microsoft.com/office/drawing/2014/main" val="2467686238"/>
                    </a:ext>
                  </a:extLst>
                </a:gridCol>
                <a:gridCol w="6354029">
                  <a:extLst>
                    <a:ext uri="{9D8B030D-6E8A-4147-A177-3AD203B41FA5}">
                      <a16:colId xmlns:a16="http://schemas.microsoft.com/office/drawing/2014/main" val="3823086653"/>
                    </a:ext>
                  </a:extLst>
                </a:gridCol>
                <a:gridCol w="1600952">
                  <a:extLst>
                    <a:ext uri="{9D8B030D-6E8A-4147-A177-3AD203B41FA5}">
                      <a16:colId xmlns:a16="http://schemas.microsoft.com/office/drawing/2014/main" val="3510397433"/>
                    </a:ext>
                  </a:extLst>
                </a:gridCol>
              </a:tblGrid>
              <a:tr h="245628">
                <a:tc>
                  <a:txBody>
                    <a:bodyPr/>
                    <a:lstStyle/>
                    <a:p>
                      <a:r>
                        <a:rPr lang="en-GB" sz="1200">
                          <a:latin typeface="Aptos" panose="020B0004020202020204" pitchFamily="34" charset="0"/>
                        </a:rPr>
                        <a:t>TSEND workstream</a:t>
                      </a:r>
                    </a:p>
                  </a:txBody>
                  <a:tcPr>
                    <a:solidFill>
                      <a:srgbClr val="A02B93"/>
                    </a:solidFill>
                  </a:tcPr>
                </a:tc>
                <a:tc>
                  <a:txBody>
                    <a:bodyPr/>
                    <a:lstStyle/>
                    <a:p>
                      <a:r>
                        <a:rPr lang="en-GB" sz="1200">
                          <a:latin typeface="Aptos" panose="020B0004020202020204" pitchFamily="34" charset="0"/>
                        </a:rPr>
                        <a:t>Objective</a:t>
                      </a:r>
                    </a:p>
                  </a:txBody>
                  <a:tcPr>
                    <a:solidFill>
                      <a:srgbClr val="A02B93"/>
                    </a:solidFill>
                  </a:tcPr>
                </a:tc>
                <a:tc>
                  <a:txBody>
                    <a:bodyPr/>
                    <a:lstStyle/>
                    <a:p>
                      <a:r>
                        <a:rPr lang="en-GB" sz="1200">
                          <a:latin typeface="Aptos" panose="020B0004020202020204" pitchFamily="34" charset="0"/>
                        </a:rPr>
                        <a:t>Actions</a:t>
                      </a:r>
                    </a:p>
                  </a:txBody>
                  <a:tcPr>
                    <a:solidFill>
                      <a:srgbClr val="A02B93"/>
                    </a:solidFill>
                  </a:tcPr>
                </a:tc>
                <a:tc>
                  <a:txBody>
                    <a:bodyPr/>
                    <a:lstStyle/>
                    <a:p>
                      <a:r>
                        <a:rPr lang="en-GB" sz="1200">
                          <a:latin typeface="Aptos" panose="020B0004020202020204" pitchFamily="34" charset="0"/>
                        </a:rPr>
                        <a:t>Lead</a:t>
                      </a:r>
                    </a:p>
                  </a:txBody>
                  <a:tcPr>
                    <a:solidFill>
                      <a:srgbClr val="A02B93"/>
                    </a:solidFill>
                  </a:tcPr>
                </a:tc>
                <a:extLst>
                  <a:ext uri="{0D108BD9-81ED-4DB2-BD59-A6C34878D82A}">
                    <a16:rowId xmlns:a16="http://schemas.microsoft.com/office/drawing/2014/main" val="1224191814"/>
                  </a:ext>
                </a:extLst>
              </a:tr>
              <a:tr h="1249561">
                <a:tc>
                  <a:txBody>
                    <a:bodyPr/>
                    <a:lstStyle/>
                    <a:p>
                      <a:r>
                        <a:rPr lang="en-GB" sz="1100">
                          <a:latin typeface="Aptos" panose="020B0004020202020204" pitchFamily="34" charset="0"/>
                        </a:rPr>
                        <a:t>Improving awareness and confidence</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solidFill>
                            <a:prstClr val="black"/>
                          </a:solidFill>
                          <a:latin typeface="Aptos" panose="020B0004020202020204" pitchFamily="34" charset="0"/>
                          <a:cs typeface="Arial" panose="020B0604020202020204" pitchFamily="34" charset="0"/>
                        </a:rPr>
                        <a:t>To make the </a:t>
                      </a:r>
                      <a:r>
                        <a:rPr kumimoji="0" lang="en-US" sz="1100"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Local Offer responsive to feedback</a:t>
                      </a:r>
                      <a:r>
                        <a:rPr lang="en-US" sz="1100">
                          <a:solidFill>
                            <a:prstClr val="black"/>
                          </a:solidFill>
                          <a:latin typeface="Aptos" panose="020B0004020202020204" pitchFamily="34" charset="0"/>
                          <a:cs typeface="Arial" panose="020B0604020202020204" pitchFamily="34" charset="0"/>
                        </a:rPr>
                        <a:t> and </a:t>
                      </a:r>
                      <a:r>
                        <a:rPr kumimoji="0" lang="en-US" sz="1100"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 accessible and ensure that it includes all relevant information for parents in a variety of formats. </a:t>
                      </a:r>
                      <a:endParaRPr kumimoji="0" lang="en-GB" sz="1100"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endParaRPr>
                    </a:p>
                    <a:p>
                      <a:endParaRPr lang="en-GB" sz="1100">
                        <a:latin typeface="Aptos" panose="020B0004020202020204" pitchFamily="34" charset="0"/>
                      </a:endParaRPr>
                    </a:p>
                  </a:txBody>
                  <a:tcPr>
                    <a:solidFill>
                      <a:schemeClr val="accent1">
                        <a:lumMod val="40000"/>
                        <a:lumOff val="60000"/>
                      </a:schemeClr>
                    </a:solidFill>
                  </a:tcPr>
                </a:tc>
                <a:tc>
                  <a:txBody>
                    <a:bodyPr/>
                    <a:lstStyle/>
                    <a:p>
                      <a:pPr>
                        <a:lnSpc>
                          <a:spcPct val="107000"/>
                        </a:lnSpc>
                      </a:pPr>
                      <a:r>
                        <a:rPr lang="en-US" sz="1100" b="1">
                          <a:solidFill>
                            <a:srgbClr val="000000"/>
                          </a:solidFill>
                          <a:effectLst/>
                          <a:latin typeface="Aptos" panose="020B0004020202020204" pitchFamily="34" charset="0"/>
                          <a:ea typeface="Aptos" panose="020B0004020202020204" pitchFamily="34" charset="0"/>
                          <a:cs typeface="Aptos" panose="020B0004020202020204" pitchFamily="34" charset="0"/>
                        </a:rPr>
                        <a:t>LOCAL OFFER CONTENT: </a:t>
                      </a:r>
                      <a:r>
                        <a:rPr lang="en-US" sz="1100">
                          <a:solidFill>
                            <a:srgbClr val="000000"/>
                          </a:solidFill>
                          <a:effectLst/>
                          <a:latin typeface="Aptos" panose="020B0004020202020204" pitchFamily="34" charset="0"/>
                          <a:ea typeface="Aptos" panose="020B0004020202020204" pitchFamily="34" charset="0"/>
                          <a:cs typeface="Aptos" panose="020B0004020202020204" pitchFamily="34" charset="0"/>
                        </a:rPr>
                        <a:t>Ensure the Local Offer remains responsive to feedback, accessible and up to date. This should include: access to a published SEF, information about the Independent Futures Team, the options available to young people with SEND when they finish education, how their health and care needs can be met when they reach adulthood, transitions, information on ADHD, Anxiety and LGBTQ support.</a:t>
                      </a:r>
                      <a:endParaRPr lang="en-GB" sz="1100">
                        <a:effectLst/>
                        <a:latin typeface="Aptos" panose="020B0004020202020204" pitchFamily="34" charset="0"/>
                        <a:ea typeface="Aptos" panose="020B0004020202020204" pitchFamily="34" charset="0"/>
                        <a:cs typeface="Aptos" panose="020B0004020202020204" pitchFamily="34" charset="0"/>
                      </a:endParaRPr>
                    </a:p>
                    <a:p>
                      <a:pPr>
                        <a:lnSpc>
                          <a:spcPct val="107000"/>
                        </a:lnSpc>
                      </a:pPr>
                      <a:r>
                        <a:rPr lang="en-US" sz="1100" b="1">
                          <a:solidFill>
                            <a:srgbClr val="000000"/>
                          </a:solidFill>
                          <a:effectLst/>
                          <a:latin typeface="Aptos" panose="020B0004020202020204" pitchFamily="34" charset="0"/>
                          <a:ea typeface="Aptos" panose="020B0004020202020204" pitchFamily="34" charset="0"/>
                          <a:cs typeface="Aptos" panose="020B0004020202020204" pitchFamily="34" charset="0"/>
                        </a:rPr>
                        <a:t>LOCAL OFFER PROCUREMENT: </a:t>
                      </a:r>
                      <a:r>
                        <a:rPr lang="en-US" sz="1100">
                          <a:solidFill>
                            <a:srgbClr val="000000"/>
                          </a:solidFill>
                          <a:effectLst/>
                          <a:latin typeface="Aptos" panose="020B0004020202020204" pitchFamily="34" charset="0"/>
                          <a:ea typeface="Aptos" panose="020B0004020202020204" pitchFamily="34" charset="0"/>
                          <a:cs typeface="Aptos" panose="020B0004020202020204" pitchFamily="34" charset="0"/>
                        </a:rPr>
                        <a:t>Consider future procurement options for the local offer, including possible integration of Adults Services directory, and the provision of virtual Community Hubs. </a:t>
                      </a:r>
                      <a:endParaRPr lang="en-GB" sz="1100">
                        <a:effectLst/>
                        <a:latin typeface="Aptos" panose="020B0004020202020204" pitchFamily="34" charset="0"/>
                        <a:ea typeface="Aptos" panose="020B0004020202020204" pitchFamily="34" charset="0"/>
                        <a:cs typeface="Aptos" panose="020B0004020202020204" pitchFamily="34" charset="0"/>
                      </a:endParaRPr>
                    </a:p>
                    <a:p>
                      <a:pPr>
                        <a:lnSpc>
                          <a:spcPct val="107000"/>
                        </a:lnSpc>
                      </a:pPr>
                      <a:r>
                        <a:rPr lang="en-US" sz="1100" b="1">
                          <a:solidFill>
                            <a:srgbClr val="000000"/>
                          </a:solidFill>
                          <a:effectLst/>
                          <a:latin typeface="Aptos" panose="020B0004020202020204" pitchFamily="34" charset="0"/>
                          <a:ea typeface="Aptos" panose="020B0004020202020204" pitchFamily="34" charset="0"/>
                          <a:cs typeface="Aptos" panose="020B0004020202020204" pitchFamily="34" charset="0"/>
                        </a:rPr>
                        <a:t>FEEDBACK ON INFORMATION AND SERVICES</a:t>
                      </a:r>
                      <a:r>
                        <a:rPr lang="en-US" sz="1100">
                          <a:solidFill>
                            <a:srgbClr val="000000"/>
                          </a:solidFill>
                          <a:effectLst/>
                          <a:latin typeface="Aptos" panose="020B0004020202020204" pitchFamily="34" charset="0"/>
                          <a:ea typeface="Aptos" panose="020B0004020202020204" pitchFamily="34" charset="0"/>
                          <a:cs typeface="Aptos" panose="020B0004020202020204" pitchFamily="34" charset="0"/>
                        </a:rPr>
                        <a:t>: Use the Local Offer as a tool to gather feedback on services. Gather feedback more regularly across the partnership </a:t>
                      </a:r>
                      <a:endParaRPr lang="en-GB" sz="1100">
                        <a:effectLst/>
                        <a:latin typeface="Aptos" panose="020B0004020202020204" pitchFamily="34" charset="0"/>
                        <a:ea typeface="Aptos" panose="020B0004020202020204" pitchFamily="34" charset="0"/>
                        <a:cs typeface="Aptos" panose="020B0004020202020204" pitchFamily="34" charset="0"/>
                      </a:endParaRPr>
                    </a:p>
                    <a:p>
                      <a:pPr>
                        <a:lnSpc>
                          <a:spcPct val="107000"/>
                        </a:lnSpc>
                      </a:pPr>
                      <a:r>
                        <a:rPr lang="en-US" sz="1100" b="1">
                          <a:solidFill>
                            <a:srgbClr val="000000"/>
                          </a:solidFill>
                          <a:effectLst/>
                          <a:latin typeface="Aptos" panose="020B0004020202020204" pitchFamily="34" charset="0"/>
                          <a:ea typeface="Aptos" panose="020B0004020202020204" pitchFamily="34" charset="0"/>
                          <a:cs typeface="Aptos" panose="020B0004020202020204" pitchFamily="34" charset="0"/>
                        </a:rPr>
                        <a:t>PATHWAYS</a:t>
                      </a:r>
                      <a:r>
                        <a:rPr lang="en-US" sz="1100">
                          <a:solidFill>
                            <a:srgbClr val="000000"/>
                          </a:solidFill>
                          <a:effectLst/>
                          <a:latin typeface="Aptos" panose="020B0004020202020204" pitchFamily="34" charset="0"/>
                          <a:ea typeface="Aptos" panose="020B0004020202020204" pitchFamily="34" charset="0"/>
                          <a:cs typeface="Aptos" panose="020B0004020202020204" pitchFamily="34" charset="0"/>
                        </a:rPr>
                        <a:t>: Set Health pathways out clearly in the Local Offer</a:t>
                      </a:r>
                      <a:endParaRPr lang="en-GB" sz="1100">
                        <a:effectLst/>
                        <a:latin typeface="Aptos" panose="020B0004020202020204" pitchFamily="34" charset="0"/>
                        <a:ea typeface="Aptos" panose="020B0004020202020204" pitchFamily="34" charset="0"/>
                        <a:cs typeface="Aptos" panose="020B0004020202020204" pitchFamily="34" charset="0"/>
                      </a:endParaRPr>
                    </a:p>
                  </a:txBody>
                  <a:tcPr marL="68580" marR="68580" marT="0" marB="0">
                    <a:solidFill>
                      <a:schemeClr val="accent1">
                        <a:lumMod val="40000"/>
                        <a:lumOff val="60000"/>
                      </a:schemeClr>
                    </a:solidFill>
                  </a:tcPr>
                </a:tc>
                <a:tc>
                  <a:txBody>
                    <a:bodyPr/>
                    <a:lstStyle/>
                    <a:p>
                      <a:r>
                        <a:rPr lang="en-GB" sz="1100">
                          <a:latin typeface="Aptos" panose="020B0004020202020204" pitchFamily="34" charset="0"/>
                        </a:rPr>
                        <a:t>Josh MacDonald</a:t>
                      </a:r>
                    </a:p>
                  </a:txBody>
                  <a:tcPr>
                    <a:solidFill>
                      <a:schemeClr val="accent1">
                        <a:lumMod val="40000"/>
                        <a:lumOff val="60000"/>
                      </a:schemeClr>
                    </a:solidFill>
                  </a:tcPr>
                </a:tc>
                <a:extLst>
                  <a:ext uri="{0D108BD9-81ED-4DB2-BD59-A6C34878D82A}">
                    <a16:rowId xmlns:a16="http://schemas.microsoft.com/office/drawing/2014/main" val="2237745152"/>
                  </a:ext>
                </a:extLst>
              </a:tr>
              <a:tr h="1249561">
                <a:tc>
                  <a:txBody>
                    <a:bodyPr/>
                    <a:lstStyle/>
                    <a:p>
                      <a:r>
                        <a:rPr lang="en-GB" sz="1100">
                          <a:latin typeface="Aptos"/>
                        </a:rPr>
                        <a:t>Participation and Co-production</a:t>
                      </a:r>
                    </a:p>
                  </a:txBody>
                  <a:tcPr>
                    <a:solidFill>
                      <a:schemeClr val="accent1">
                        <a:lumMod val="20000"/>
                        <a:lumOff val="80000"/>
                      </a:schemeClr>
                    </a:solidFill>
                  </a:tcPr>
                </a:tc>
                <a:tc>
                  <a:txBody>
                    <a:bodyPr/>
                    <a:lstStyle/>
                    <a:p>
                      <a:r>
                        <a:rPr lang="en-GB" sz="1100">
                          <a:latin typeface="Aptos"/>
                        </a:rPr>
                        <a:t>To embed participation and co-production as a golden thread running through everything we do.</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a:solidFill>
                            <a:schemeClr val="dk1"/>
                          </a:solidFill>
                          <a:effectLst/>
                          <a:latin typeface="Aptos"/>
                          <a:ea typeface="+mn-ea"/>
                          <a:cs typeface="+mn-cs"/>
                        </a:rPr>
                        <a:t>PARTICIPATION:</a:t>
                      </a:r>
                      <a:r>
                        <a:rPr lang="en-US" sz="1100" kern="1200">
                          <a:solidFill>
                            <a:schemeClr val="dk1"/>
                          </a:solidFill>
                          <a:effectLst/>
                          <a:latin typeface="Aptos"/>
                          <a:ea typeface="+mn-ea"/>
                          <a:cs typeface="+mn-cs"/>
                        </a:rPr>
                        <a:t> Increase participation opportunities for children and young people to have a say in the service and support made available to them. </a:t>
                      </a:r>
                      <a:endParaRPr lang="en-GB" sz="1100" kern="1200">
                        <a:solidFill>
                          <a:schemeClr val="dk1"/>
                        </a:solidFill>
                        <a:effectLst/>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a:ea typeface="+mn-ea"/>
                          <a:cs typeface="+mn-cs"/>
                        </a:rPr>
                        <a:t>CO-PRODUCTION</a:t>
                      </a:r>
                      <a:r>
                        <a:rPr kumimoji="0" lang="en-US" sz="1100" b="0" i="0" u="none" strike="noStrike" kern="1200" cap="none" spc="0" normalizeH="0" baseline="0" noProof="0">
                          <a:ln>
                            <a:noFill/>
                          </a:ln>
                          <a:solidFill>
                            <a:prstClr val="black"/>
                          </a:solidFill>
                          <a:effectLst/>
                          <a:uLnTx/>
                          <a:uFillTx/>
                          <a:latin typeface="Aptos"/>
                          <a:ea typeface="+mn-ea"/>
                          <a:cs typeface="+mn-cs"/>
                        </a:rPr>
                        <a:t>: Improve co-production at a strategic level and throughout the system to practitioner level and ensure that evidence of co-production is held by the LAP </a:t>
                      </a:r>
                      <a:endParaRPr kumimoji="0" lang="en-US" sz="1100" b="1" i="0" u="none" strike="noStrike" kern="1200" cap="none" spc="0" normalizeH="0" baseline="0" noProof="0">
                        <a:ln>
                          <a:noFill/>
                        </a:ln>
                        <a:solidFill>
                          <a:prstClr val="black"/>
                        </a:solidFill>
                        <a:effectLst/>
                        <a:uLnTx/>
                        <a:uFillTx/>
                        <a:latin typeface="Aptos"/>
                        <a:ea typeface="+mn-ea"/>
                        <a:cs typeface="+mn-cs"/>
                      </a:endParaRPr>
                    </a:p>
                  </a:txBody>
                  <a:tcPr>
                    <a:solidFill>
                      <a:schemeClr val="accent1">
                        <a:lumMod val="20000"/>
                        <a:lumOff val="80000"/>
                      </a:schemeClr>
                    </a:solidFill>
                  </a:tcPr>
                </a:tc>
                <a:tc>
                  <a:txBody>
                    <a:bodyPr/>
                    <a:lstStyle/>
                    <a:p>
                      <a:r>
                        <a:rPr lang="en-GB" sz="1100">
                          <a:latin typeface="Aptos"/>
                        </a:rPr>
                        <a:t>Toni Marie Leaf</a:t>
                      </a:r>
                    </a:p>
                  </a:txBody>
                  <a:tcPr>
                    <a:solidFill>
                      <a:schemeClr val="accent1">
                        <a:lumMod val="20000"/>
                        <a:lumOff val="80000"/>
                      </a:schemeClr>
                    </a:solidFill>
                  </a:tcPr>
                </a:tc>
                <a:extLst>
                  <a:ext uri="{0D108BD9-81ED-4DB2-BD59-A6C34878D82A}">
                    <a16:rowId xmlns:a16="http://schemas.microsoft.com/office/drawing/2014/main" val="634876045"/>
                  </a:ext>
                </a:extLst>
              </a:tr>
            </a:tbl>
          </a:graphicData>
        </a:graphic>
      </p:graphicFrame>
      <p:sp>
        <p:nvSpPr>
          <p:cNvPr id="2" name="Title 1">
            <a:extLst>
              <a:ext uri="{FF2B5EF4-FFF2-40B4-BE49-F238E27FC236}">
                <a16:creationId xmlns:a16="http://schemas.microsoft.com/office/drawing/2014/main" id="{E4174638-C576-4832-87F5-06B96B165C3A}"/>
              </a:ext>
            </a:extLst>
          </p:cNvPr>
          <p:cNvSpPr>
            <a:spLocks noGrp="1"/>
          </p:cNvSpPr>
          <p:nvPr>
            <p:ph type="title"/>
          </p:nvPr>
        </p:nvSpPr>
        <p:spPr/>
        <p:txBody>
          <a:bodyPr/>
          <a:lstStyle/>
          <a:p>
            <a:r>
              <a:rPr lang="en-GB" sz="4400"/>
              <a:t>Improve quality, timeliness and confidence</a:t>
            </a:r>
            <a:endParaRPr lang="en-GB"/>
          </a:p>
        </p:txBody>
      </p:sp>
    </p:spTree>
    <p:extLst>
      <p:ext uri="{BB962C8B-B14F-4D97-AF65-F5344CB8AC3E}">
        <p14:creationId xmlns:p14="http://schemas.microsoft.com/office/powerpoint/2010/main" val="3184012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871B5-ABC7-528B-5700-1B25243053A8}"/>
              </a:ext>
            </a:extLst>
          </p:cNvPr>
          <p:cNvSpPr>
            <a:spLocks noGrp="1"/>
          </p:cNvSpPr>
          <p:nvPr>
            <p:ph type="title"/>
          </p:nvPr>
        </p:nvSpPr>
        <p:spPr/>
        <p:txBody>
          <a:bodyPr/>
          <a:lstStyle/>
          <a:p>
            <a:r>
              <a:rPr lang="en-GB"/>
              <a:t>Delivered workstreams</a:t>
            </a:r>
          </a:p>
        </p:txBody>
      </p:sp>
      <p:graphicFrame>
        <p:nvGraphicFramePr>
          <p:cNvPr id="4" name="Table 3">
            <a:extLst>
              <a:ext uri="{FF2B5EF4-FFF2-40B4-BE49-F238E27FC236}">
                <a16:creationId xmlns:a16="http://schemas.microsoft.com/office/drawing/2014/main" id="{E831DCE6-E4F3-38AE-1705-72D280EF5E83}"/>
              </a:ext>
            </a:extLst>
          </p:cNvPr>
          <p:cNvGraphicFramePr>
            <a:graphicFrameLocks noGrp="1"/>
          </p:cNvGraphicFramePr>
          <p:nvPr/>
        </p:nvGraphicFramePr>
        <p:xfrm>
          <a:off x="262270" y="1825625"/>
          <a:ext cx="11331823" cy="1981200"/>
        </p:xfrm>
        <a:graphic>
          <a:graphicData uri="http://schemas.openxmlformats.org/drawingml/2006/table">
            <a:tbl>
              <a:tblPr firstRow="1" bandRow="1">
                <a:tableStyleId>{7DF18680-E054-41AD-8BC1-D1AEF772440D}</a:tableStyleId>
              </a:tblPr>
              <a:tblGrid>
                <a:gridCol w="1084580">
                  <a:extLst>
                    <a:ext uri="{9D8B030D-6E8A-4147-A177-3AD203B41FA5}">
                      <a16:colId xmlns:a16="http://schemas.microsoft.com/office/drawing/2014/main" val="2413005042"/>
                    </a:ext>
                  </a:extLst>
                </a:gridCol>
                <a:gridCol w="1562100">
                  <a:extLst>
                    <a:ext uri="{9D8B030D-6E8A-4147-A177-3AD203B41FA5}">
                      <a16:colId xmlns:a16="http://schemas.microsoft.com/office/drawing/2014/main" val="2467686238"/>
                    </a:ext>
                  </a:extLst>
                </a:gridCol>
                <a:gridCol w="5143500">
                  <a:extLst>
                    <a:ext uri="{9D8B030D-6E8A-4147-A177-3AD203B41FA5}">
                      <a16:colId xmlns:a16="http://schemas.microsoft.com/office/drawing/2014/main" val="3823086653"/>
                    </a:ext>
                  </a:extLst>
                </a:gridCol>
                <a:gridCol w="899160">
                  <a:extLst>
                    <a:ext uri="{9D8B030D-6E8A-4147-A177-3AD203B41FA5}">
                      <a16:colId xmlns:a16="http://schemas.microsoft.com/office/drawing/2014/main" val="3510397433"/>
                    </a:ext>
                  </a:extLst>
                </a:gridCol>
                <a:gridCol w="2642483">
                  <a:extLst>
                    <a:ext uri="{9D8B030D-6E8A-4147-A177-3AD203B41FA5}">
                      <a16:colId xmlns:a16="http://schemas.microsoft.com/office/drawing/2014/main" val="1069344074"/>
                    </a:ext>
                  </a:extLst>
                </a:gridCol>
              </a:tblGrid>
              <a:tr h="440372">
                <a:tc>
                  <a:txBody>
                    <a:bodyPr/>
                    <a:lstStyle/>
                    <a:p>
                      <a:r>
                        <a:rPr lang="en-GB" sz="1200">
                          <a:latin typeface="Aptos" panose="020B0004020202020204" pitchFamily="34" charset="0"/>
                        </a:rPr>
                        <a:t>TSEND workstream</a:t>
                      </a:r>
                    </a:p>
                  </a:txBody>
                  <a:tcPr>
                    <a:solidFill>
                      <a:srgbClr val="A02B93"/>
                    </a:solidFill>
                  </a:tcPr>
                </a:tc>
                <a:tc>
                  <a:txBody>
                    <a:bodyPr/>
                    <a:lstStyle/>
                    <a:p>
                      <a:r>
                        <a:rPr lang="en-GB" sz="1200">
                          <a:latin typeface="Aptos" panose="020B0004020202020204" pitchFamily="34" charset="0"/>
                        </a:rPr>
                        <a:t>Objective</a:t>
                      </a:r>
                    </a:p>
                  </a:txBody>
                  <a:tcPr>
                    <a:solidFill>
                      <a:srgbClr val="A02B93"/>
                    </a:solidFill>
                  </a:tcPr>
                </a:tc>
                <a:tc>
                  <a:txBody>
                    <a:bodyPr/>
                    <a:lstStyle/>
                    <a:p>
                      <a:r>
                        <a:rPr lang="en-GB" sz="1200">
                          <a:latin typeface="Aptos" panose="020B0004020202020204" pitchFamily="34" charset="0"/>
                        </a:rPr>
                        <a:t>Actions</a:t>
                      </a:r>
                    </a:p>
                  </a:txBody>
                  <a:tcPr>
                    <a:solidFill>
                      <a:srgbClr val="A02B93"/>
                    </a:solidFill>
                  </a:tcPr>
                </a:tc>
                <a:tc>
                  <a:txBody>
                    <a:bodyPr/>
                    <a:lstStyle/>
                    <a:p>
                      <a:r>
                        <a:rPr lang="en-GB" sz="1200">
                          <a:latin typeface="Aptos" panose="020B0004020202020204" pitchFamily="34" charset="0"/>
                        </a:rPr>
                        <a:t>Lead</a:t>
                      </a:r>
                    </a:p>
                  </a:txBody>
                  <a:tcPr>
                    <a:solidFill>
                      <a:srgbClr val="A02B93"/>
                    </a:solidFill>
                  </a:tcPr>
                </a:tc>
                <a:tc>
                  <a:txBody>
                    <a:bodyPr/>
                    <a:lstStyle/>
                    <a:p>
                      <a:r>
                        <a:rPr lang="en-GB" sz="1200">
                          <a:latin typeface="Aptos" panose="020B0004020202020204" pitchFamily="34" charset="0"/>
                        </a:rPr>
                        <a:t>Justification for request to close</a:t>
                      </a:r>
                    </a:p>
                    <a:p>
                      <a:endParaRPr lang="en-GB" sz="1200">
                        <a:latin typeface="Aptos" panose="020B0004020202020204" pitchFamily="34" charset="0"/>
                      </a:endParaRPr>
                    </a:p>
                  </a:txBody>
                  <a:tcPr>
                    <a:solidFill>
                      <a:srgbClr val="A02B93"/>
                    </a:solidFill>
                  </a:tcPr>
                </a:tc>
                <a:extLst>
                  <a:ext uri="{0D108BD9-81ED-4DB2-BD59-A6C34878D82A}">
                    <a16:rowId xmlns:a16="http://schemas.microsoft.com/office/drawing/2014/main" val="1224191814"/>
                  </a:ext>
                </a:extLst>
              </a:tr>
              <a:tr h="440372">
                <a:tc>
                  <a:txBody>
                    <a:bodyPr/>
                    <a:lstStyle/>
                    <a:p>
                      <a:r>
                        <a:rPr lang="en-GB" sz="1100">
                          <a:latin typeface="Aptos" panose="020B0004020202020204" pitchFamily="34" charset="0"/>
                        </a:rPr>
                        <a:t>Multi Agency Audits</a:t>
                      </a:r>
                    </a:p>
                  </a:txBody>
                  <a:tcPr>
                    <a:solidFill>
                      <a:schemeClr val="accent1">
                        <a:lumMod val="20000"/>
                        <a:lumOff val="80000"/>
                      </a:schemeClr>
                    </a:solidFill>
                  </a:tcPr>
                </a:tc>
                <a:tc>
                  <a:txBody>
                    <a:bodyPr/>
                    <a:lstStyle/>
                    <a:p>
                      <a:r>
                        <a:rPr lang="en-US" sz="1100">
                          <a:latin typeface="Aptos" panose="020B0004020202020204" pitchFamily="34" charset="0"/>
                        </a:rPr>
                        <a:t>Develop a process for auditing across agencies, reporting into the LAPB</a:t>
                      </a:r>
                      <a:endParaRPr lang="en-GB" sz="1100">
                        <a:latin typeface="Aptos" panose="020B00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a:solidFill>
                            <a:schemeClr val="dk1"/>
                          </a:solidFill>
                          <a:effectLst/>
                          <a:latin typeface="Aptos" panose="020B0004020202020204" pitchFamily="34" charset="0"/>
                          <a:ea typeface="+mn-ea"/>
                          <a:cs typeface="+mn-cs"/>
                        </a:rPr>
                        <a:t>AUDITS:  </a:t>
                      </a:r>
                      <a:r>
                        <a:rPr lang="en-US" sz="1100" kern="1200">
                          <a:solidFill>
                            <a:schemeClr val="dk1"/>
                          </a:solidFill>
                          <a:effectLst/>
                          <a:latin typeface="Aptos" panose="020B0004020202020204" pitchFamily="34" charset="0"/>
                          <a:ea typeface="+mn-ea"/>
                          <a:cs typeface="+mn-cs"/>
                        </a:rPr>
                        <a:t>Carry out regular, multi agency audits and share the learning across the partnership</a:t>
                      </a:r>
                      <a:endParaRPr lang="en-GB" sz="1100" kern="1200">
                        <a:solidFill>
                          <a:schemeClr val="dk1"/>
                        </a:solidFill>
                        <a:effectLst/>
                        <a:latin typeface="Aptos" panose="020B0004020202020204" pitchFamily="34" charset="0"/>
                        <a:ea typeface="+mn-ea"/>
                        <a:cs typeface="+mn-cs"/>
                      </a:endParaRPr>
                    </a:p>
                    <a:p>
                      <a:endParaRPr lang="en-GB" sz="1100">
                        <a:latin typeface="Aptos" panose="020B0004020202020204" pitchFamily="34" charset="0"/>
                      </a:endParaRPr>
                    </a:p>
                  </a:txBody>
                  <a:tcPr>
                    <a:solidFill>
                      <a:schemeClr val="accent1">
                        <a:lumMod val="20000"/>
                        <a:lumOff val="80000"/>
                      </a:schemeClr>
                    </a:solidFill>
                  </a:tcPr>
                </a:tc>
                <a:tc>
                  <a:txBody>
                    <a:bodyPr/>
                    <a:lstStyle/>
                    <a:p>
                      <a:r>
                        <a:rPr lang="en-GB" sz="1100">
                          <a:latin typeface="Aptos" panose="020B0004020202020204" pitchFamily="34" charset="0"/>
                        </a:rPr>
                        <a:t>Laura Timms</a:t>
                      </a:r>
                    </a:p>
                  </a:txBody>
                  <a:tcPr>
                    <a:solidFill>
                      <a:schemeClr val="accent1">
                        <a:lumMod val="20000"/>
                        <a:lumOff val="80000"/>
                      </a:schemeClr>
                    </a:solidFill>
                  </a:tcPr>
                </a:tc>
                <a:tc>
                  <a:txBody>
                    <a:bodyPr/>
                    <a:lstStyle/>
                    <a:p>
                      <a:r>
                        <a:rPr lang="en-GB" sz="1100">
                          <a:latin typeface="Aptos" panose="020B0004020202020204" pitchFamily="34" charset="0"/>
                        </a:rPr>
                        <a:t>An audit process is in place and regular reports to board are planned. Next report is in the Feb Board pack. </a:t>
                      </a:r>
                    </a:p>
                  </a:txBody>
                  <a:tcPr>
                    <a:solidFill>
                      <a:schemeClr val="accent1">
                        <a:lumMod val="20000"/>
                        <a:lumOff val="80000"/>
                      </a:schemeClr>
                    </a:solidFill>
                  </a:tcPr>
                </a:tc>
                <a:extLst>
                  <a:ext uri="{0D108BD9-81ED-4DB2-BD59-A6C34878D82A}">
                    <a16:rowId xmlns:a16="http://schemas.microsoft.com/office/drawing/2014/main" val="4279214782"/>
                  </a:ext>
                </a:extLst>
              </a:tr>
              <a:tr h="440372">
                <a:tc>
                  <a:txBody>
                    <a:bodyPr/>
                    <a:lstStyle/>
                    <a:p>
                      <a:r>
                        <a:rPr lang="en-GB" sz="1100">
                          <a:latin typeface="Aptos" panose="020B0004020202020204" pitchFamily="34" charset="0"/>
                        </a:rPr>
                        <a:t>High quality annual reviews</a:t>
                      </a:r>
                    </a:p>
                  </a:txBody>
                  <a:tcPr>
                    <a:solidFill>
                      <a:schemeClr val="accent1">
                        <a:lumMod val="40000"/>
                        <a:lumOff val="60000"/>
                      </a:schemeClr>
                    </a:solidFill>
                  </a:tcPr>
                </a:tc>
                <a:tc>
                  <a:txBody>
                    <a:bodyPr/>
                    <a:lstStyle/>
                    <a:p>
                      <a:r>
                        <a:rPr lang="en-GB" sz="1100">
                          <a:latin typeface="Aptos" panose="020B0004020202020204" pitchFamily="34" charset="0"/>
                        </a:rPr>
                        <a:t>Provide best practice Annual Review guidance</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ANNUAL REVIEW QUALITY</a:t>
                      </a:r>
                      <a:r>
                        <a:rPr kumimoji="0" lang="en-US" sz="1100" b="0" i="0" u="none" strike="noStrike" kern="1200" cap="none" spc="0" normalizeH="0" baseline="0" noProof="0">
                          <a:ln>
                            <a:noFill/>
                          </a:ln>
                          <a:solidFill>
                            <a:prstClr val="black"/>
                          </a:solidFill>
                          <a:effectLst/>
                          <a:uLnTx/>
                          <a:uFillTx/>
                          <a:latin typeface="Aptos" panose="020B0004020202020204" pitchFamily="34" charset="0"/>
                          <a:cs typeface="Arial" panose="020B0604020202020204" pitchFamily="34" charset="0"/>
                        </a:rPr>
                        <a:t>: Provide best practice guidance, targeted advice and support to education settings about Annual Reviews. </a:t>
                      </a:r>
                    </a:p>
                    <a:p>
                      <a:endParaRPr lang="en-GB" sz="1100">
                        <a:latin typeface="Aptos" panose="020B0004020202020204" pitchFamily="34" charset="0"/>
                      </a:endParaRPr>
                    </a:p>
                  </a:txBody>
                  <a:tcPr>
                    <a:solidFill>
                      <a:schemeClr val="accent1">
                        <a:lumMod val="40000"/>
                        <a:lumOff val="60000"/>
                      </a:schemeClr>
                    </a:solidFill>
                  </a:tcPr>
                </a:tc>
                <a:tc>
                  <a:txBody>
                    <a:bodyPr/>
                    <a:lstStyle/>
                    <a:p>
                      <a:r>
                        <a:rPr lang="en-GB" sz="1100">
                          <a:latin typeface="Aptos" panose="020B0004020202020204" pitchFamily="34" charset="0"/>
                        </a:rPr>
                        <a:t>Becci Murphy</a:t>
                      </a:r>
                    </a:p>
                  </a:txBody>
                  <a:tcPr>
                    <a:solidFill>
                      <a:schemeClr val="accent1">
                        <a:lumMod val="40000"/>
                        <a:lumOff val="60000"/>
                      </a:schemeClr>
                    </a:solidFill>
                  </a:tcPr>
                </a:tc>
                <a:tc>
                  <a:txBody>
                    <a:bodyPr/>
                    <a:lstStyle/>
                    <a:p>
                      <a:r>
                        <a:rPr lang="en-GB" sz="1100">
                          <a:latin typeface="Aptos" panose="020B0004020202020204" pitchFamily="34" charset="0"/>
                        </a:rPr>
                        <a:t>Annual review guidance has been developed and shared- a copy is provided with the February board papers. </a:t>
                      </a:r>
                    </a:p>
                  </a:txBody>
                  <a:tcPr>
                    <a:solidFill>
                      <a:schemeClr val="accent1">
                        <a:lumMod val="40000"/>
                        <a:lumOff val="60000"/>
                      </a:schemeClr>
                    </a:solidFill>
                  </a:tcPr>
                </a:tc>
                <a:extLst>
                  <a:ext uri="{0D108BD9-81ED-4DB2-BD59-A6C34878D82A}">
                    <a16:rowId xmlns:a16="http://schemas.microsoft.com/office/drawing/2014/main" val="3298017582"/>
                  </a:ext>
                </a:extLst>
              </a:tr>
            </a:tbl>
          </a:graphicData>
        </a:graphic>
      </p:graphicFrame>
    </p:spTree>
    <p:extLst>
      <p:ext uri="{BB962C8B-B14F-4D97-AF65-F5344CB8AC3E}">
        <p14:creationId xmlns:p14="http://schemas.microsoft.com/office/powerpoint/2010/main" val="2543058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8C8A9-29CF-D44E-DBFD-4C8CEAFDC792}"/>
              </a:ext>
            </a:extLst>
          </p:cNvPr>
          <p:cNvSpPr>
            <a:spLocks noGrp="1"/>
          </p:cNvSpPr>
          <p:nvPr>
            <p:ph type="ctrTitle"/>
          </p:nvPr>
        </p:nvSpPr>
        <p:spPr>
          <a:solidFill>
            <a:srgbClr val="54B8A8"/>
          </a:solidFill>
          <a:ln>
            <a:solidFill>
              <a:srgbClr val="54B8A8"/>
            </a:solidFill>
          </a:ln>
        </p:spPr>
        <p:txBody>
          <a:bodyPr anchor="ctr">
            <a:normAutofit/>
          </a:bodyPr>
          <a:lstStyle/>
          <a:p>
            <a:pPr algn="ctr"/>
            <a:r>
              <a:rPr lang="en-GB" sz="4800">
                <a:solidFill>
                  <a:schemeClr val="bg1"/>
                </a:solidFill>
              </a:rPr>
              <a:t>Providing timely health diagnostics and services</a:t>
            </a:r>
          </a:p>
        </p:txBody>
      </p:sp>
      <p:sp>
        <p:nvSpPr>
          <p:cNvPr id="3" name="Text Placeholder 2">
            <a:extLst>
              <a:ext uri="{FF2B5EF4-FFF2-40B4-BE49-F238E27FC236}">
                <a16:creationId xmlns:a16="http://schemas.microsoft.com/office/drawing/2014/main" id="{24CFD300-7C3E-A37C-2BFA-9274E3F36F65}"/>
              </a:ext>
            </a:extLst>
          </p:cNvPr>
          <p:cNvSpPr>
            <a:spLocks noGrp="1"/>
          </p:cNvSpPr>
          <p:nvPr>
            <p:ph type="subTitle" idx="1"/>
          </p:nvPr>
        </p:nvSpPr>
        <p:spPr/>
        <p:txBody>
          <a:bodyPr/>
          <a:lstStyle/>
          <a:p>
            <a:pPr algn="ctr"/>
            <a:r>
              <a:rPr lang="en-GB"/>
              <a:t>Summary of Actions</a:t>
            </a:r>
          </a:p>
          <a:p>
            <a:pPr algn="ctr"/>
            <a:r>
              <a:rPr lang="en-GB"/>
              <a:t>Programme Lead: Anthony Harper</a:t>
            </a:r>
          </a:p>
        </p:txBody>
      </p:sp>
    </p:spTree>
    <p:extLst>
      <p:ext uri="{BB962C8B-B14F-4D97-AF65-F5344CB8AC3E}">
        <p14:creationId xmlns:p14="http://schemas.microsoft.com/office/powerpoint/2010/main" val="1176305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4B6BC-1E5B-BF7D-1C18-34639CEA8D5F}"/>
              </a:ext>
            </a:extLst>
          </p:cNvPr>
          <p:cNvSpPr>
            <a:spLocks noGrp="1"/>
          </p:cNvSpPr>
          <p:nvPr>
            <p:ph type="title"/>
          </p:nvPr>
        </p:nvSpPr>
        <p:spPr/>
        <p:txBody>
          <a:bodyPr/>
          <a:lstStyle/>
          <a:p>
            <a:r>
              <a:rPr lang="en-GB"/>
              <a:t>Health led actions</a:t>
            </a:r>
          </a:p>
        </p:txBody>
      </p:sp>
      <p:sp>
        <p:nvSpPr>
          <p:cNvPr id="3" name="Content Placeholder 2">
            <a:extLst>
              <a:ext uri="{FF2B5EF4-FFF2-40B4-BE49-F238E27FC236}">
                <a16:creationId xmlns:a16="http://schemas.microsoft.com/office/drawing/2014/main" id="{DA0F0799-1354-6F56-A3B7-859CC4F66533}"/>
              </a:ext>
            </a:extLst>
          </p:cNvPr>
          <p:cNvSpPr>
            <a:spLocks noGrp="1"/>
          </p:cNvSpPr>
          <p:nvPr>
            <p:ph idx="1"/>
          </p:nvPr>
        </p:nvSpPr>
        <p:spPr>
          <a:xfrm>
            <a:off x="775138" y="1690689"/>
            <a:ext cx="10515600" cy="4351338"/>
          </a:xfrm>
        </p:spPr>
        <p:txBody>
          <a:bodyPr>
            <a:normAutofit/>
          </a:bodyPr>
          <a:lstStyle/>
          <a:p>
            <a:r>
              <a:rPr lang="en-GB"/>
              <a:t>Health are leading on fifteen actions, covering:</a:t>
            </a:r>
          </a:p>
          <a:p>
            <a:pPr lvl="1"/>
            <a:r>
              <a:rPr lang="en-GB"/>
              <a:t>Primary Care (GP) services for young people preparing for adulthood.</a:t>
            </a:r>
          </a:p>
          <a:p>
            <a:pPr lvl="1"/>
            <a:r>
              <a:rPr lang="en-GB"/>
              <a:t>Waiting well.</a:t>
            </a:r>
          </a:p>
          <a:p>
            <a:pPr lvl="1"/>
            <a:r>
              <a:rPr lang="en-GB"/>
              <a:t>Improved capacity for healthy child programme checks. </a:t>
            </a:r>
          </a:p>
          <a:p>
            <a:pPr lvl="1"/>
            <a:r>
              <a:rPr lang="en-GB"/>
              <a:t>Statutory timeliness for continuing care assessments and health assessments for children in care.  </a:t>
            </a:r>
          </a:p>
          <a:p>
            <a:pPr lvl="1"/>
            <a:r>
              <a:rPr lang="en-GB"/>
              <a:t>Consistent access to assessments and diagnostic services.</a:t>
            </a:r>
          </a:p>
          <a:p>
            <a:pPr lvl="1"/>
            <a:r>
              <a:rPr lang="en-GB"/>
              <a:t>The availability of </a:t>
            </a:r>
            <a:r>
              <a:rPr lang="en-GB" err="1"/>
              <a:t>musculo</a:t>
            </a:r>
            <a:r>
              <a:rPr lang="en-GB"/>
              <a:t>-skeletal and therapy services.</a:t>
            </a:r>
          </a:p>
          <a:p>
            <a:pPr lvl="1"/>
            <a:r>
              <a:rPr lang="en-US"/>
              <a:t>Improving early identification of need and timeliness of response and reducing waiting lists for specialist mental health services.</a:t>
            </a:r>
          </a:p>
          <a:p>
            <a:pPr lvl="1"/>
            <a:r>
              <a:rPr lang="en-US"/>
              <a:t>Supporting healthcare needs in schools. </a:t>
            </a:r>
          </a:p>
        </p:txBody>
      </p:sp>
    </p:spTree>
    <p:extLst>
      <p:ext uri="{BB962C8B-B14F-4D97-AF65-F5344CB8AC3E}">
        <p14:creationId xmlns:p14="http://schemas.microsoft.com/office/powerpoint/2010/main" val="2740976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3801-BFEA-FD23-23AB-80BE2270F52E}"/>
              </a:ext>
            </a:extLst>
          </p:cNvPr>
          <p:cNvSpPr>
            <a:spLocks noGrp="1"/>
          </p:cNvSpPr>
          <p:nvPr>
            <p:ph type="title"/>
          </p:nvPr>
        </p:nvSpPr>
        <p:spPr/>
        <p:txBody>
          <a:bodyPr/>
          <a:lstStyle/>
          <a:p>
            <a:r>
              <a:rPr lang="en-GB" sz="4400"/>
              <a:t>Providing timely health diagnostics and services</a:t>
            </a:r>
            <a:endParaRPr lang="en-GB"/>
          </a:p>
        </p:txBody>
      </p:sp>
      <p:graphicFrame>
        <p:nvGraphicFramePr>
          <p:cNvPr id="3" name="Table 2">
            <a:extLst>
              <a:ext uri="{FF2B5EF4-FFF2-40B4-BE49-F238E27FC236}">
                <a16:creationId xmlns:a16="http://schemas.microsoft.com/office/drawing/2014/main" id="{D12ACA82-DFD6-8180-9D3D-BE2C0605CC0D}"/>
              </a:ext>
            </a:extLst>
          </p:cNvPr>
          <p:cNvGraphicFramePr>
            <a:graphicFrameLocks noGrp="1"/>
          </p:cNvGraphicFramePr>
          <p:nvPr/>
        </p:nvGraphicFramePr>
        <p:xfrm>
          <a:off x="339376" y="1901687"/>
          <a:ext cx="11150259" cy="4607796"/>
        </p:xfrm>
        <a:graphic>
          <a:graphicData uri="http://schemas.openxmlformats.org/drawingml/2006/table">
            <a:tbl>
              <a:tblPr firstRow="1" bandRow="1">
                <a:tableStyleId>{7DF18680-E054-41AD-8BC1-D1AEF772440D}</a:tableStyleId>
              </a:tblPr>
              <a:tblGrid>
                <a:gridCol w="2180227">
                  <a:extLst>
                    <a:ext uri="{9D8B030D-6E8A-4147-A177-3AD203B41FA5}">
                      <a16:colId xmlns:a16="http://schemas.microsoft.com/office/drawing/2014/main" val="1675270467"/>
                    </a:ext>
                  </a:extLst>
                </a:gridCol>
                <a:gridCol w="6703060">
                  <a:extLst>
                    <a:ext uri="{9D8B030D-6E8A-4147-A177-3AD203B41FA5}">
                      <a16:colId xmlns:a16="http://schemas.microsoft.com/office/drawing/2014/main" val="2777903710"/>
                    </a:ext>
                  </a:extLst>
                </a:gridCol>
                <a:gridCol w="2266972">
                  <a:extLst>
                    <a:ext uri="{9D8B030D-6E8A-4147-A177-3AD203B41FA5}">
                      <a16:colId xmlns:a16="http://schemas.microsoft.com/office/drawing/2014/main" val="2818128771"/>
                    </a:ext>
                  </a:extLst>
                </a:gridCol>
              </a:tblGrid>
              <a:tr h="218284">
                <a:tc>
                  <a:txBody>
                    <a:bodyPr/>
                    <a:lstStyle/>
                    <a:p>
                      <a:r>
                        <a:rPr lang="en-GB" sz="1200">
                          <a:latin typeface="+mn-lt"/>
                        </a:rPr>
                        <a:t>Theme</a:t>
                      </a:r>
                    </a:p>
                  </a:txBody>
                  <a:tcPr>
                    <a:solidFill>
                      <a:srgbClr val="009999"/>
                    </a:solidFill>
                  </a:tcPr>
                </a:tc>
                <a:tc>
                  <a:txBody>
                    <a:bodyPr/>
                    <a:lstStyle/>
                    <a:p>
                      <a:r>
                        <a:rPr lang="en-GB" sz="1200">
                          <a:latin typeface="+mn-lt"/>
                        </a:rPr>
                        <a:t>Actions</a:t>
                      </a:r>
                    </a:p>
                  </a:txBody>
                  <a:tcPr>
                    <a:solidFill>
                      <a:srgbClr val="009999"/>
                    </a:solidFill>
                  </a:tcPr>
                </a:tc>
                <a:tc>
                  <a:txBody>
                    <a:bodyPr/>
                    <a:lstStyle/>
                    <a:p>
                      <a:r>
                        <a:rPr lang="en-GB" sz="1200">
                          <a:latin typeface="+mn-lt"/>
                        </a:rPr>
                        <a:t>Lead and progress</a:t>
                      </a:r>
                    </a:p>
                  </a:txBody>
                  <a:tcPr>
                    <a:solidFill>
                      <a:srgbClr val="009999"/>
                    </a:solidFill>
                  </a:tcPr>
                </a:tc>
                <a:extLst>
                  <a:ext uri="{0D108BD9-81ED-4DB2-BD59-A6C34878D82A}">
                    <a16:rowId xmlns:a16="http://schemas.microsoft.com/office/drawing/2014/main" val="2042977466"/>
                  </a:ext>
                </a:extLst>
              </a:tr>
              <a:tr h="6758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Primary Care Services</a:t>
                      </a:r>
                      <a:endParaRPr lang="en-GB" sz="1200">
                        <a:solidFill>
                          <a:schemeClr val="tx1"/>
                        </a:solidFill>
                      </a:endParaRPr>
                    </a:p>
                    <a:p>
                      <a:endParaRPr lang="en-GB" sz="1200">
                        <a:latin typeface="+mn-lt"/>
                      </a:endParaRPr>
                    </a:p>
                  </a:txBody>
                  <a:tcPr>
                    <a:solidFill>
                      <a:srgbClr val="D3ED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PRIMARY CARE - </a:t>
                      </a:r>
                      <a:r>
                        <a:rPr lang="en-GB" sz="1200">
                          <a:solidFill>
                            <a:schemeClr val="tx1"/>
                          </a:solidFill>
                        </a:rPr>
                        <a:t>Primary Care (GPs) should make reasonable adjustments to ensure that children and young people with SEND can access services as part of developing their independence and their preparation for adulthood. </a:t>
                      </a:r>
                      <a:r>
                        <a:rPr lang="en-GB" sz="1200" b="1">
                          <a:solidFill>
                            <a:schemeClr val="tx1"/>
                          </a:solidFill>
                        </a:rPr>
                        <a:t>(</a:t>
                      </a:r>
                      <a:r>
                        <a:rPr lang="en-GB" sz="1200" b="1" err="1">
                          <a:solidFill>
                            <a:schemeClr val="tx1"/>
                          </a:solidFill>
                        </a:rPr>
                        <a:t>PfA</a:t>
                      </a:r>
                      <a:r>
                        <a:rPr lang="en-GB" sz="1200" b="1">
                          <a:solidFill>
                            <a:schemeClr val="tx1"/>
                          </a:solidFill>
                        </a:rPr>
                        <a:t> Benchmarking)</a:t>
                      </a:r>
                    </a:p>
                  </a:txBody>
                  <a:tcPr>
                    <a:solidFill>
                      <a:srgbClr val="D3EDE9"/>
                    </a:solidFill>
                  </a:tcPr>
                </a:tc>
                <a:tc>
                  <a:txBody>
                    <a:bodyPr/>
                    <a:lstStyle/>
                    <a:p>
                      <a:endParaRPr lang="en-GB" sz="1200">
                        <a:latin typeface="+mn-lt"/>
                      </a:endParaRPr>
                    </a:p>
                  </a:txBody>
                  <a:tcPr>
                    <a:solidFill>
                      <a:srgbClr val="D3EDE9"/>
                    </a:solidFill>
                  </a:tcPr>
                </a:tc>
                <a:extLst>
                  <a:ext uri="{0D108BD9-81ED-4DB2-BD59-A6C34878D82A}">
                    <a16:rowId xmlns:a16="http://schemas.microsoft.com/office/drawing/2014/main" val="3478745582"/>
                  </a:ext>
                </a:extLst>
              </a:tr>
              <a:tr h="294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Improve early identification of need, timeliness of response and reduce waiting lists.</a:t>
                      </a:r>
                      <a:endParaRPr lang="en-GB" sz="1200">
                        <a:solidFill>
                          <a:schemeClr val="tx1"/>
                        </a:solidFill>
                      </a:endParaRPr>
                    </a:p>
                    <a:p>
                      <a:endParaRPr lang="en-GB" sz="1200">
                        <a:latin typeface="+mn-lt"/>
                      </a:endParaRPr>
                    </a:p>
                  </a:txBody>
                  <a:tcPr>
                    <a:solidFill>
                      <a:srgbClr val="C2E4DE"/>
                    </a:solidFill>
                  </a:tcPr>
                </a:tc>
                <a:tc>
                  <a:txBody>
                    <a:bodyPr/>
                    <a:lstStyle/>
                    <a:p>
                      <a:pPr marL="285750" indent="-285750">
                        <a:buFont typeface="+mj-lt"/>
                        <a:buAutoNum type="arabicPeriod"/>
                      </a:pPr>
                      <a:r>
                        <a:rPr lang="en-GB" sz="1200" b="1">
                          <a:solidFill>
                            <a:schemeClr val="tx1"/>
                          </a:solidFill>
                        </a:rPr>
                        <a:t>WAITING LISTS</a:t>
                      </a:r>
                      <a:r>
                        <a:rPr lang="en-GB" sz="1200">
                          <a:solidFill>
                            <a:schemeClr val="tx1"/>
                          </a:solidFill>
                        </a:rPr>
                        <a:t>: </a:t>
                      </a:r>
                      <a:r>
                        <a:rPr lang="en-US" sz="1200">
                          <a:solidFill>
                            <a:schemeClr val="tx1"/>
                          </a:solidFill>
                        </a:rPr>
                        <a:t>ensure LAPB partners are fully involved with the development of key pathways which a) ensure an effective ‘waiting well’ offer for those requiring formal assessment and b) improve the time children and young people wait for assessment where required. </a:t>
                      </a:r>
                      <a:r>
                        <a:rPr lang="en-GB" sz="1200" b="1">
                          <a:solidFill>
                            <a:schemeClr val="tx1"/>
                          </a:solidFill>
                        </a:rPr>
                        <a:t>(Workshop 2024)</a:t>
                      </a:r>
                    </a:p>
                    <a:p>
                      <a:pPr marL="285750" indent="-285750">
                        <a:buFont typeface="+mj-lt"/>
                        <a:buAutoNum type="arabicPeriod"/>
                      </a:pPr>
                      <a:r>
                        <a:rPr lang="en-GB" sz="1200" b="1">
                          <a:solidFill>
                            <a:schemeClr val="tx1"/>
                          </a:solidFill>
                        </a:rPr>
                        <a:t>HEALTH VISITOR CHECKS</a:t>
                      </a:r>
                      <a:r>
                        <a:rPr lang="en-GB" sz="1200">
                          <a:solidFill>
                            <a:schemeClr val="tx1"/>
                          </a:solidFill>
                        </a:rPr>
                        <a:t>: Address capacity issues so that all 5 mandated healthy child programme checks can be undertaken. </a:t>
                      </a:r>
                      <a:r>
                        <a:rPr lang="en-GB" sz="1200" b="1">
                          <a:solidFill>
                            <a:schemeClr val="tx1"/>
                          </a:solidFill>
                        </a:rPr>
                        <a:t>(Action Plan 2020)</a:t>
                      </a: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1" i="0" u="none" strike="noStrike" kern="1200" cap="none" spc="0" normalizeH="0" baseline="0" noProof="0">
                          <a:ln>
                            <a:noFill/>
                          </a:ln>
                          <a:solidFill>
                            <a:schemeClr val="tx1"/>
                          </a:solidFill>
                          <a:effectLst/>
                          <a:uLnTx/>
                          <a:uFillTx/>
                          <a:latin typeface="+mn-lt"/>
                          <a:ea typeface="+mn-ea"/>
                          <a:cs typeface="+mn-cs"/>
                        </a:rPr>
                        <a:t>CONTINUING CARE ASSESSMENTS</a:t>
                      </a:r>
                      <a:r>
                        <a:rPr kumimoji="0" lang="en-GB" sz="1200" b="0" i="0" u="none" strike="noStrike" kern="1200" cap="none" spc="0" normalizeH="0" baseline="0" noProof="0">
                          <a:ln>
                            <a:noFill/>
                          </a:ln>
                          <a:solidFill>
                            <a:schemeClr val="tx1"/>
                          </a:solidFill>
                          <a:effectLst/>
                          <a:uLnTx/>
                          <a:uFillTx/>
                          <a:latin typeface="+mn-lt"/>
                          <a:ea typeface="+mn-ea"/>
                          <a:cs typeface="+mn-cs"/>
                        </a:rPr>
                        <a:t>: Improve performance against statutory timescales for assessment of eligibility for children's continuing care. </a:t>
                      </a:r>
                      <a:r>
                        <a:rPr kumimoji="0" lang="en-GB" sz="1200" b="1" i="0" u="none" strike="noStrike" kern="1200" cap="none" spc="0" normalizeH="0" baseline="0" noProof="0">
                          <a:ln>
                            <a:noFill/>
                          </a:ln>
                          <a:solidFill>
                            <a:schemeClr val="tx1"/>
                          </a:solidFill>
                          <a:effectLst/>
                          <a:uLnTx/>
                          <a:uFillTx/>
                          <a:latin typeface="+mn-lt"/>
                          <a:ea typeface="+mn-ea"/>
                          <a:cs typeface="+mn-cs"/>
                        </a:rPr>
                        <a:t>(Previous SEF)</a:t>
                      </a:r>
                      <a:endParaRPr kumimoji="0" lang="en-GB" sz="1200" b="0" i="0" u="none" strike="noStrike" kern="1200" cap="none" spc="0" normalizeH="0" baseline="0" noProof="0">
                        <a:ln>
                          <a:noFill/>
                        </a:ln>
                        <a:solidFill>
                          <a:schemeClr val="tx1"/>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1" i="0" u="none" strike="noStrike" kern="1200" cap="none" spc="0" normalizeH="0" baseline="0" noProof="0">
                          <a:ln>
                            <a:noFill/>
                          </a:ln>
                          <a:solidFill>
                            <a:schemeClr val="tx1"/>
                          </a:solidFill>
                          <a:effectLst/>
                          <a:uLnTx/>
                          <a:uFillTx/>
                          <a:latin typeface="+mn-lt"/>
                          <a:ea typeface="+mn-ea"/>
                          <a:cs typeface="+mn-cs"/>
                        </a:rPr>
                        <a:t>HEALTH ASSESSMENTS FOR CHILDREN IN CARE</a:t>
                      </a:r>
                      <a:r>
                        <a:rPr kumimoji="0" lang="en-US" sz="1200" b="0" i="0" u="none" strike="noStrike" kern="1200" cap="none" spc="0" normalizeH="0" baseline="0" noProof="0">
                          <a:ln>
                            <a:noFill/>
                          </a:ln>
                          <a:solidFill>
                            <a:schemeClr val="tx1"/>
                          </a:solidFill>
                          <a:effectLst/>
                          <a:uLnTx/>
                          <a:uFillTx/>
                          <a:latin typeface="+mn-lt"/>
                          <a:ea typeface="+mn-ea"/>
                          <a:cs typeface="+mn-cs"/>
                        </a:rPr>
                        <a:t>: Ensure initial and review health assessments for children in care are completed within statutory timescales </a:t>
                      </a:r>
                      <a:r>
                        <a:rPr kumimoji="0" lang="en-US" sz="1200" b="1" i="0" u="none" strike="noStrike" kern="1200" cap="none" spc="0" normalizeH="0" baseline="0" noProof="0">
                          <a:ln>
                            <a:noFill/>
                          </a:ln>
                          <a:solidFill>
                            <a:schemeClr val="tx1"/>
                          </a:solidFill>
                          <a:effectLst/>
                          <a:uLnTx/>
                          <a:uFillTx/>
                          <a:latin typeface="+mn-lt"/>
                          <a:ea typeface="+mn-ea"/>
                          <a:cs typeface="+mn-cs"/>
                        </a:rPr>
                        <a:t>(Action Plan 2020)</a:t>
                      </a:r>
                    </a:p>
                  </a:txBody>
                  <a:tcPr>
                    <a:solidFill>
                      <a:srgbClr val="C2E4DE"/>
                    </a:solidFill>
                  </a:tcPr>
                </a:tc>
                <a:tc>
                  <a:txBody>
                    <a:bodyPr/>
                    <a:lstStyle/>
                    <a:p>
                      <a:pPr marL="177800" indent="-177800">
                        <a:buFont typeface="+mj-lt"/>
                        <a:buAutoNum type="arabicPeriod"/>
                      </a:pPr>
                      <a:endParaRPr lang="en-GB" sz="900">
                        <a:solidFill>
                          <a:schemeClr val="tx1"/>
                        </a:solidFill>
                      </a:endParaRPr>
                    </a:p>
                    <a:p>
                      <a:pPr marL="177800" indent="-177800">
                        <a:buFont typeface="+mj-lt"/>
                        <a:buAutoNum type="arabicPeriod"/>
                      </a:pPr>
                      <a:r>
                        <a:rPr lang="en-GB" sz="1200">
                          <a:solidFill>
                            <a:schemeClr val="tx1"/>
                          </a:solidFill>
                        </a:rPr>
                        <a:t>New</a:t>
                      </a:r>
                    </a:p>
                    <a:p>
                      <a:pPr marL="177800" indent="-177800">
                        <a:buFont typeface="+mj-lt"/>
                        <a:buAutoNum type="arabicPeriod"/>
                      </a:pPr>
                      <a:r>
                        <a:rPr lang="en-GB" sz="1200">
                          <a:solidFill>
                            <a:schemeClr val="tx1"/>
                          </a:solidFill>
                        </a:rPr>
                        <a:t>In progress- Jo Lockhart</a:t>
                      </a:r>
                    </a:p>
                    <a:p>
                      <a:pPr marL="177800" indent="-177800">
                        <a:buFont typeface="+mj-lt"/>
                        <a:buAutoNum type="arabicPeriod"/>
                      </a:pPr>
                      <a:r>
                        <a:rPr lang="en-GB" sz="1200">
                          <a:solidFill>
                            <a:schemeClr val="tx1"/>
                          </a:solidFill>
                        </a:rPr>
                        <a:t>In progress, Melanie Ellard</a:t>
                      </a:r>
                    </a:p>
                    <a:p>
                      <a:pPr marL="177800" indent="-177800">
                        <a:buFont typeface="+mj-lt"/>
                        <a:buAutoNum type="arabicPeriod"/>
                      </a:pPr>
                      <a:r>
                        <a:rPr lang="en-GB" sz="1200">
                          <a:solidFill>
                            <a:schemeClr val="tx1"/>
                          </a:solidFill>
                        </a:rPr>
                        <a:t>Complete – monitor impact, Jeanette Keyte</a:t>
                      </a:r>
                    </a:p>
                    <a:p>
                      <a:endParaRPr lang="en-GB" sz="1200">
                        <a:latin typeface="+mn-lt"/>
                      </a:endParaRPr>
                    </a:p>
                  </a:txBody>
                  <a:tcPr>
                    <a:solidFill>
                      <a:srgbClr val="C2E4DE"/>
                    </a:solidFill>
                  </a:tcPr>
                </a:tc>
                <a:extLst>
                  <a:ext uri="{0D108BD9-81ED-4DB2-BD59-A6C34878D82A}">
                    <a16:rowId xmlns:a16="http://schemas.microsoft.com/office/drawing/2014/main" val="866949020"/>
                  </a:ext>
                </a:extLst>
              </a:tr>
              <a:tr h="294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Assessments and diagnostic services</a:t>
                      </a:r>
                      <a:endParaRPr lang="en-GB" sz="1200">
                        <a:solidFill>
                          <a:schemeClr val="tx1"/>
                        </a:solidFill>
                      </a:endParaRPr>
                    </a:p>
                  </a:txBody>
                  <a:tcPr>
                    <a:solidFill>
                      <a:srgbClr val="D3EDE9"/>
                    </a:solidFill>
                  </a:tcPr>
                </a:tc>
                <a:tc>
                  <a:txBody>
                    <a:bodyPr/>
                    <a:lstStyle/>
                    <a:p>
                      <a:pPr marL="285750" indent="-285750">
                        <a:buFont typeface="+mj-lt"/>
                        <a:buAutoNum type="arabicPeriod"/>
                      </a:pPr>
                      <a:r>
                        <a:rPr lang="en-US" sz="1200" b="1">
                          <a:solidFill>
                            <a:schemeClr val="tx1"/>
                          </a:solidFill>
                        </a:rPr>
                        <a:t>TRANSITION</a:t>
                      </a:r>
                      <a:r>
                        <a:rPr lang="en-US" sz="1200">
                          <a:solidFill>
                            <a:schemeClr val="tx1"/>
                          </a:solidFill>
                        </a:rPr>
                        <a:t>:  Develop effective transition protocols and practice that support young people to access adult service as and when required. </a:t>
                      </a:r>
                      <a:r>
                        <a:rPr lang="en-US" sz="1200" b="1">
                          <a:solidFill>
                            <a:schemeClr val="tx1"/>
                          </a:solidFill>
                        </a:rPr>
                        <a:t>(Action Plan 2020)</a:t>
                      </a:r>
                    </a:p>
                    <a:p>
                      <a:pPr marL="285750" indent="-285750">
                        <a:buFont typeface="+mj-lt"/>
                        <a:buAutoNum type="arabicPeriod"/>
                      </a:pPr>
                      <a:r>
                        <a:rPr lang="en-US" sz="1200" b="1">
                          <a:solidFill>
                            <a:schemeClr val="tx1"/>
                          </a:solidFill>
                        </a:rPr>
                        <a:t>AUTISM AND ATTENTION DEFICIT HYPERACTIVITY DISORDER</a:t>
                      </a:r>
                      <a:r>
                        <a:rPr lang="en-US" sz="1200">
                          <a:solidFill>
                            <a:schemeClr val="tx1"/>
                          </a:solidFill>
                        </a:rPr>
                        <a:t>: </a:t>
                      </a:r>
                      <a:r>
                        <a:rPr lang="en-GB" sz="1200">
                          <a:solidFill>
                            <a:schemeClr val="tx1"/>
                          </a:solidFill>
                        </a:rPr>
                        <a:t>Develop a whole-system pathway which improves early identification of need, responds to need not diagnosis and which improves timeliness of assessment where children and young people require one. </a:t>
                      </a:r>
                      <a:r>
                        <a:rPr lang="en-GB" sz="1200" b="1">
                          <a:solidFill>
                            <a:schemeClr val="tx1"/>
                          </a:solidFill>
                        </a:rPr>
                        <a:t>(workshop 2024)</a:t>
                      </a:r>
                      <a:endParaRPr lang="en-US" sz="1200" b="1">
                        <a:solidFill>
                          <a:schemeClr val="tx1"/>
                        </a:solidFill>
                      </a:endParaRPr>
                    </a:p>
                    <a:p>
                      <a:pPr marL="285750" indent="-285750">
                        <a:buFont typeface="+mj-lt"/>
                        <a:buAutoNum type="arabicPeriod"/>
                      </a:pPr>
                      <a:r>
                        <a:rPr lang="en-US" sz="1200" b="1">
                          <a:solidFill>
                            <a:schemeClr val="tx1"/>
                          </a:solidFill>
                        </a:rPr>
                        <a:t>PUBLIC HEALTH NURSING</a:t>
                      </a:r>
                      <a:r>
                        <a:rPr lang="en-US" sz="1200">
                          <a:solidFill>
                            <a:schemeClr val="tx1"/>
                          </a:solidFill>
                        </a:rPr>
                        <a:t>: Public Health nursing to </a:t>
                      </a:r>
                      <a:r>
                        <a:rPr lang="en-US" sz="1200" err="1">
                          <a:solidFill>
                            <a:schemeClr val="tx1"/>
                          </a:solidFill>
                        </a:rPr>
                        <a:t>prioritise</a:t>
                      </a:r>
                      <a:r>
                        <a:rPr lang="en-US" sz="1200">
                          <a:solidFill>
                            <a:schemeClr val="tx1"/>
                          </a:solidFill>
                        </a:rPr>
                        <a:t> activity that enables an effective assessment of needs, provision of early support and appropriate onward referral to specialist services </a:t>
                      </a:r>
                      <a:r>
                        <a:rPr lang="en-US" sz="1200" b="1">
                          <a:solidFill>
                            <a:schemeClr val="tx1"/>
                          </a:solidFill>
                        </a:rPr>
                        <a:t>(Previous SEF)</a:t>
                      </a:r>
                      <a:endParaRPr lang="en-GB" sz="1200" b="1">
                        <a:solidFill>
                          <a:schemeClr val="tx1"/>
                        </a:solidFill>
                      </a:endParaRPr>
                    </a:p>
                  </a:txBody>
                  <a:tcPr>
                    <a:solidFill>
                      <a:srgbClr val="D3EDE9"/>
                    </a:solidFill>
                  </a:tcPr>
                </a:tc>
                <a:tc>
                  <a:txBody>
                    <a:bodyPr/>
                    <a:lstStyle/>
                    <a:p>
                      <a:pPr marL="177800" indent="-177800">
                        <a:buFont typeface="+mj-lt"/>
                        <a:buAutoNum type="arabicPeriod"/>
                      </a:pPr>
                      <a:r>
                        <a:rPr lang="en-GB" sz="1200">
                          <a:solidFill>
                            <a:schemeClr val="tx1"/>
                          </a:solidFill>
                        </a:rPr>
                        <a:t>New, Matt Powell</a:t>
                      </a:r>
                    </a:p>
                    <a:p>
                      <a:pPr marL="177800" indent="-177800">
                        <a:buFont typeface="+mj-lt"/>
                        <a:buAutoNum type="arabicPeriod"/>
                      </a:pPr>
                      <a:r>
                        <a:rPr lang="en-GB" sz="1200">
                          <a:solidFill>
                            <a:schemeClr val="tx1"/>
                          </a:solidFill>
                        </a:rPr>
                        <a:t>ND pathway, Catherine Barnard</a:t>
                      </a:r>
                    </a:p>
                    <a:p>
                      <a:pPr marL="177800" indent="-177800">
                        <a:buFont typeface="+mj-lt"/>
                        <a:buAutoNum type="arabicPeriod"/>
                      </a:pPr>
                      <a:r>
                        <a:rPr lang="en-GB" sz="1200">
                          <a:solidFill>
                            <a:schemeClr val="tx1"/>
                          </a:solidFill>
                        </a:rPr>
                        <a:t>New, Jo Lockhart </a:t>
                      </a:r>
                    </a:p>
                    <a:p>
                      <a:endParaRPr lang="en-GB" sz="1200">
                        <a:latin typeface="+mn-lt"/>
                      </a:endParaRPr>
                    </a:p>
                  </a:txBody>
                  <a:tcPr>
                    <a:solidFill>
                      <a:srgbClr val="D3EDE9"/>
                    </a:solidFill>
                  </a:tcPr>
                </a:tc>
                <a:extLst>
                  <a:ext uri="{0D108BD9-81ED-4DB2-BD59-A6C34878D82A}">
                    <a16:rowId xmlns:a16="http://schemas.microsoft.com/office/drawing/2014/main" val="2838047616"/>
                  </a:ext>
                </a:extLst>
              </a:tr>
            </a:tbl>
          </a:graphicData>
        </a:graphic>
      </p:graphicFrame>
    </p:spTree>
    <p:extLst>
      <p:ext uri="{BB962C8B-B14F-4D97-AF65-F5344CB8AC3E}">
        <p14:creationId xmlns:p14="http://schemas.microsoft.com/office/powerpoint/2010/main" val="840585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53910-9319-98F0-2210-90C6D5363D88}"/>
              </a:ext>
            </a:extLst>
          </p:cNvPr>
          <p:cNvSpPr>
            <a:spLocks noGrp="1"/>
          </p:cNvSpPr>
          <p:nvPr>
            <p:ph type="title"/>
          </p:nvPr>
        </p:nvSpPr>
        <p:spPr/>
        <p:txBody>
          <a:bodyPr/>
          <a:lstStyle/>
          <a:p>
            <a:r>
              <a:rPr lang="en-GB" sz="4400"/>
              <a:t>Providing timely health diagnostics and services</a:t>
            </a:r>
            <a:endParaRPr lang="en-GB"/>
          </a:p>
        </p:txBody>
      </p:sp>
      <p:graphicFrame>
        <p:nvGraphicFramePr>
          <p:cNvPr id="4" name="Content Placeholder 3">
            <a:extLst>
              <a:ext uri="{FF2B5EF4-FFF2-40B4-BE49-F238E27FC236}">
                <a16:creationId xmlns:a16="http://schemas.microsoft.com/office/drawing/2014/main" id="{601CB31B-1054-14CC-105A-6C9E60000B50}"/>
              </a:ext>
            </a:extLst>
          </p:cNvPr>
          <p:cNvGraphicFramePr>
            <a:graphicFrameLocks noGrp="1"/>
          </p:cNvGraphicFramePr>
          <p:nvPr>
            <p:ph idx="1"/>
          </p:nvPr>
        </p:nvGraphicFramePr>
        <p:xfrm>
          <a:off x="255588" y="1825625"/>
          <a:ext cx="11674473" cy="4135120"/>
        </p:xfrm>
        <a:graphic>
          <a:graphicData uri="http://schemas.openxmlformats.org/drawingml/2006/table">
            <a:tbl>
              <a:tblPr firstRow="1" bandRow="1">
                <a:tableStyleId>{5C22544A-7EE6-4342-B048-85BDC9FD1C3A}</a:tableStyleId>
              </a:tblPr>
              <a:tblGrid>
                <a:gridCol w="2520742">
                  <a:extLst>
                    <a:ext uri="{9D8B030D-6E8A-4147-A177-3AD203B41FA5}">
                      <a16:colId xmlns:a16="http://schemas.microsoft.com/office/drawing/2014/main" val="2131583773"/>
                    </a:ext>
                  </a:extLst>
                </a:gridCol>
                <a:gridCol w="7427844">
                  <a:extLst>
                    <a:ext uri="{9D8B030D-6E8A-4147-A177-3AD203B41FA5}">
                      <a16:colId xmlns:a16="http://schemas.microsoft.com/office/drawing/2014/main" val="1096175923"/>
                    </a:ext>
                  </a:extLst>
                </a:gridCol>
                <a:gridCol w="1725887">
                  <a:extLst>
                    <a:ext uri="{9D8B030D-6E8A-4147-A177-3AD203B41FA5}">
                      <a16:colId xmlns:a16="http://schemas.microsoft.com/office/drawing/2014/main" val="4206607773"/>
                    </a:ext>
                  </a:extLst>
                </a:gridCol>
              </a:tblGrid>
              <a:tr h="370840">
                <a:tc>
                  <a:txBody>
                    <a:bodyPr/>
                    <a:lstStyle/>
                    <a:p>
                      <a:r>
                        <a:rPr lang="en-GB" sz="1200">
                          <a:latin typeface="+mn-lt"/>
                        </a:rPr>
                        <a:t>Theme</a:t>
                      </a:r>
                    </a:p>
                  </a:txBody>
                  <a:tcPr>
                    <a:solidFill>
                      <a:srgbClr val="009999"/>
                    </a:solidFill>
                  </a:tcPr>
                </a:tc>
                <a:tc>
                  <a:txBody>
                    <a:bodyPr/>
                    <a:lstStyle/>
                    <a:p>
                      <a:r>
                        <a:rPr lang="en-GB" sz="1200">
                          <a:latin typeface="+mn-lt"/>
                        </a:rPr>
                        <a:t>Actions</a:t>
                      </a:r>
                    </a:p>
                  </a:txBody>
                  <a:tcPr>
                    <a:solidFill>
                      <a:srgbClr val="009999"/>
                    </a:solidFill>
                  </a:tcPr>
                </a:tc>
                <a:tc>
                  <a:txBody>
                    <a:bodyPr/>
                    <a:lstStyle/>
                    <a:p>
                      <a:r>
                        <a:rPr lang="en-GB" sz="1200">
                          <a:latin typeface="+mn-lt"/>
                        </a:rPr>
                        <a:t>Lead and progress</a:t>
                      </a:r>
                    </a:p>
                  </a:txBody>
                  <a:tcPr>
                    <a:solidFill>
                      <a:srgbClr val="009999"/>
                    </a:solidFill>
                  </a:tcPr>
                </a:tc>
                <a:extLst>
                  <a:ext uri="{0D108BD9-81ED-4DB2-BD59-A6C34878D82A}">
                    <a16:rowId xmlns:a16="http://schemas.microsoft.com/office/drawing/2014/main" val="3437885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Availability of services</a:t>
                      </a:r>
                      <a:endParaRPr lang="en-GB" sz="1200">
                        <a:solidFill>
                          <a:schemeClr val="tx1"/>
                        </a:solidFill>
                      </a:endParaRPr>
                    </a:p>
                    <a:p>
                      <a:endParaRPr lang="en-GB" sz="1200"/>
                    </a:p>
                  </a:txBody>
                  <a:tcPr>
                    <a:solidFill>
                      <a:srgbClr val="D3EDE9"/>
                    </a:solidFill>
                  </a:tcPr>
                </a:tc>
                <a:tc>
                  <a:txBody>
                    <a:bodyPr/>
                    <a:lstStyle/>
                    <a:p>
                      <a:pPr marL="285750" indent="-285750">
                        <a:buFont typeface="Arial" panose="020B0604020202020204" pitchFamily="34" charset="0"/>
                        <a:buChar char="•"/>
                      </a:pPr>
                      <a:r>
                        <a:rPr lang="en-GB" sz="1200" b="1">
                          <a:solidFill>
                            <a:schemeClr val="tx1"/>
                          </a:solidFill>
                        </a:rPr>
                        <a:t>MUSCULO-SKELETAL SERVICE</a:t>
                      </a:r>
                      <a:r>
                        <a:rPr lang="en-GB" sz="1200">
                          <a:solidFill>
                            <a:schemeClr val="tx1"/>
                          </a:solidFill>
                        </a:rPr>
                        <a:t>: Improve consistency of MSK service offers across the county and their connectivity with other key services. </a:t>
                      </a:r>
                      <a:r>
                        <a:rPr lang="en-GB" sz="1200" b="1">
                          <a:solidFill>
                            <a:schemeClr val="tx1"/>
                          </a:solidFill>
                        </a:rPr>
                        <a:t>(Action Plan 2020) </a:t>
                      </a:r>
                    </a:p>
                    <a:p>
                      <a:pPr marL="285750" indent="-285750">
                        <a:buFont typeface="Arial" panose="020B0604020202020204" pitchFamily="34" charset="0"/>
                        <a:buChar char="•"/>
                      </a:pPr>
                      <a:r>
                        <a:rPr lang="en-GB" sz="1200" b="1">
                          <a:solidFill>
                            <a:schemeClr val="tx1"/>
                          </a:solidFill>
                        </a:rPr>
                        <a:t>ACCESS TO THERAPY SERVICES</a:t>
                      </a:r>
                      <a:r>
                        <a:rPr lang="en-GB" sz="1200">
                          <a:solidFill>
                            <a:schemeClr val="tx1"/>
                          </a:solidFill>
                        </a:rPr>
                        <a:t>: Improve identification of need and support for children at the earliest stage. Ensure consistency of access to therapy services across the county </a:t>
                      </a:r>
                      <a:r>
                        <a:rPr lang="en-GB" sz="1200" b="1">
                          <a:solidFill>
                            <a:schemeClr val="tx1"/>
                          </a:solidFill>
                        </a:rPr>
                        <a:t>(Action Plan 2020)</a:t>
                      </a:r>
                    </a:p>
                  </a:txBody>
                  <a:tcPr>
                    <a:solidFill>
                      <a:srgbClr val="D3ED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Matt Powell. In progress</a:t>
                      </a:r>
                    </a:p>
                    <a:p>
                      <a:pPr algn="l"/>
                      <a:endParaRPr lang="en-GB" sz="1200"/>
                    </a:p>
                  </a:txBody>
                  <a:tcPr>
                    <a:solidFill>
                      <a:srgbClr val="D3EDE9"/>
                    </a:solidFill>
                  </a:tcPr>
                </a:tc>
                <a:extLst>
                  <a:ext uri="{0D108BD9-81ED-4DB2-BD59-A6C34878D82A}">
                    <a16:rowId xmlns:a16="http://schemas.microsoft.com/office/drawing/2014/main" val="23220473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tx1"/>
                          </a:solidFill>
                        </a:rPr>
                        <a:t>Improve early identification of need, timeliness of response and reduce waiting lists for specialist mental health services </a:t>
                      </a:r>
                    </a:p>
                    <a:p>
                      <a:endParaRPr lang="en-GB" sz="1200"/>
                    </a:p>
                  </a:txBody>
                  <a:tcPr>
                    <a:solidFill>
                      <a:srgbClr val="C2E4DE"/>
                    </a:solidFill>
                  </a:tcPr>
                </a:tc>
                <a:tc>
                  <a:txBody>
                    <a:bodyPr/>
                    <a:lstStyle/>
                    <a:p>
                      <a:r>
                        <a:rPr lang="en-US" sz="1100" b="1">
                          <a:solidFill>
                            <a:schemeClr val="tx1"/>
                          </a:solidFill>
                        </a:rPr>
                        <a:t>All actions identified in co-produced SEF 2024</a:t>
                      </a:r>
                    </a:p>
                    <a:p>
                      <a:pPr marL="0" indent="0">
                        <a:buFont typeface="Arial" panose="020B0604020202020204" pitchFamily="34" charset="0"/>
                        <a:buNone/>
                      </a:pPr>
                      <a:r>
                        <a:rPr lang="en-US" sz="1100" b="1">
                          <a:solidFill>
                            <a:schemeClr val="tx1"/>
                          </a:solidFill>
                        </a:rPr>
                        <a:t>1. ACCESS TO SERVICES</a:t>
                      </a:r>
                      <a:r>
                        <a:rPr lang="en-US" sz="1100">
                          <a:solidFill>
                            <a:schemeClr val="tx1"/>
                          </a:solidFill>
                        </a:rPr>
                        <a:t>: </a:t>
                      </a:r>
                    </a:p>
                    <a:p>
                      <a:pPr marL="742950" lvl="1" indent="-285750">
                        <a:buFont typeface="Arial" panose="020B0604020202020204" pitchFamily="34" charset="0"/>
                        <a:buChar char="•"/>
                      </a:pPr>
                      <a:r>
                        <a:rPr lang="en-US" sz="1100">
                          <a:solidFill>
                            <a:schemeClr val="tx1"/>
                          </a:solidFill>
                        </a:rPr>
                        <a:t>Improve access to universal emotional health and wellbeing services as part of a robust pathway.</a:t>
                      </a:r>
                    </a:p>
                    <a:p>
                      <a:pPr marL="742950" lvl="1" indent="-285750">
                        <a:buFont typeface="Arial" panose="020B0604020202020204" pitchFamily="34" charset="0"/>
                        <a:buChar char="•"/>
                      </a:pPr>
                      <a:r>
                        <a:rPr lang="en-US" sz="1100">
                          <a:solidFill>
                            <a:schemeClr val="tx1"/>
                          </a:solidFill>
                        </a:rPr>
                        <a:t>Ensure timely access to specialist services (e.g., CAMHS), particularly for identified vulnerable groups; children in care and those with care experience, those who are neurodiverse and those with eating disorders.</a:t>
                      </a:r>
                    </a:p>
                    <a:p>
                      <a:pPr marL="742950" lvl="1" indent="-285750">
                        <a:buFont typeface="Arial" panose="020B0604020202020204" pitchFamily="34" charset="0"/>
                        <a:buChar char="•"/>
                      </a:pPr>
                      <a:r>
                        <a:rPr lang="en-US" sz="1100">
                          <a:solidFill>
                            <a:schemeClr val="tx1"/>
                          </a:solidFill>
                        </a:rPr>
                        <a:t>Ensure that information on the waiting list for specialist services is clear and reported to the Board.</a:t>
                      </a:r>
                      <a:endParaRPr lang="en-US" sz="1100" b="1">
                        <a:solidFill>
                          <a:schemeClr val="tx1"/>
                        </a:solidFill>
                      </a:endParaRPr>
                    </a:p>
                    <a:p>
                      <a:pPr marL="0" indent="0">
                        <a:buFont typeface="Arial" panose="020B0604020202020204" pitchFamily="34" charset="0"/>
                        <a:buNone/>
                      </a:pPr>
                      <a:r>
                        <a:rPr lang="en-US" sz="1100" b="1">
                          <a:solidFill>
                            <a:schemeClr val="tx1"/>
                          </a:solidFill>
                        </a:rPr>
                        <a:t>2. MHSTs</a:t>
                      </a:r>
                      <a:r>
                        <a:rPr lang="en-US" sz="1100">
                          <a:solidFill>
                            <a:schemeClr val="tx1"/>
                          </a:solidFill>
                        </a:rPr>
                        <a:t>: In line with further NHS England funding, roll out further waves of MHSTs across Hampshire schools and other settings and develop the evidence base of what works.</a:t>
                      </a:r>
                      <a:endParaRPr lang="en-US" sz="1100" b="1">
                        <a:solidFill>
                          <a:schemeClr val="tx1"/>
                        </a:solidFill>
                      </a:endParaRPr>
                    </a:p>
                    <a:p>
                      <a:pPr marL="0" indent="0">
                        <a:buFont typeface="Arial" panose="020B0604020202020204" pitchFamily="34" charset="0"/>
                        <a:buNone/>
                      </a:pPr>
                      <a:r>
                        <a:rPr lang="en-US" sz="1100" b="1">
                          <a:solidFill>
                            <a:schemeClr val="tx1"/>
                          </a:solidFill>
                        </a:rPr>
                        <a:t>3. ALL PRACTITIONERS</a:t>
                      </a:r>
                      <a:r>
                        <a:rPr lang="en-US" sz="1100">
                          <a:solidFill>
                            <a:schemeClr val="tx1"/>
                          </a:solidFill>
                        </a:rPr>
                        <a:t>: </a:t>
                      </a:r>
                      <a:r>
                        <a:rPr lang="en-GB" sz="1100">
                          <a:solidFill>
                            <a:schemeClr val="tx1"/>
                          </a:solidFill>
                        </a:rPr>
                        <a:t>Support practitioner working with children and young people to have a shared understanding of social, emotional and mental health and to promote resilience and emotional wellbeing in their work.</a:t>
                      </a:r>
                    </a:p>
                    <a:p>
                      <a:endParaRPr lang="en-GB" sz="1200"/>
                    </a:p>
                  </a:txBody>
                  <a:tcPr>
                    <a:solidFill>
                      <a:srgbClr val="C2E4DE"/>
                    </a:solidFill>
                  </a:tcPr>
                </a:tc>
                <a:tc>
                  <a:txBody>
                    <a:bodyPr/>
                    <a:lstStyle/>
                    <a:p>
                      <a:pPr algn="l"/>
                      <a:r>
                        <a:rPr lang="en-GB" sz="1200">
                          <a:solidFill>
                            <a:schemeClr val="tx1"/>
                          </a:solidFill>
                        </a:rPr>
                        <a:t>1. Ongoing:</a:t>
                      </a:r>
                    </a:p>
                    <a:p>
                      <a:pPr algn="l"/>
                      <a:endParaRPr lang="en-GB" sz="1200">
                        <a:solidFill>
                          <a:schemeClr val="tx1"/>
                        </a:solidFill>
                      </a:endParaRPr>
                    </a:p>
                    <a:p>
                      <a:pPr algn="l"/>
                      <a:r>
                        <a:rPr lang="en-GB" sz="1200">
                          <a:solidFill>
                            <a:schemeClr val="tx1"/>
                          </a:solidFill>
                        </a:rPr>
                        <a:t>2. Early help and prevention, Jeanette Keyte</a:t>
                      </a:r>
                    </a:p>
                    <a:p>
                      <a:pPr algn="l"/>
                      <a:endParaRPr lang="en-GB" sz="1200">
                        <a:solidFill>
                          <a:schemeClr val="tx1"/>
                        </a:solidFill>
                      </a:endParaRPr>
                    </a:p>
                    <a:p>
                      <a:pPr algn="l"/>
                      <a:r>
                        <a:rPr lang="en-GB" sz="1200">
                          <a:solidFill>
                            <a:schemeClr val="tx1"/>
                          </a:solidFill>
                        </a:rPr>
                        <a:t>3. Specialist services, Jess Entwistle</a:t>
                      </a:r>
                    </a:p>
                    <a:p>
                      <a:pPr algn="l"/>
                      <a:endParaRPr lang="en-GB" sz="1200"/>
                    </a:p>
                  </a:txBody>
                  <a:tcPr>
                    <a:solidFill>
                      <a:srgbClr val="C2E4DE"/>
                    </a:solidFill>
                  </a:tcPr>
                </a:tc>
                <a:extLst>
                  <a:ext uri="{0D108BD9-81ED-4DB2-BD59-A6C34878D82A}">
                    <a16:rowId xmlns:a16="http://schemas.microsoft.com/office/drawing/2014/main" val="37925592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tx1"/>
                          </a:solidFill>
                        </a:rPr>
                        <a:t>Supporting healthcare needs in school</a:t>
                      </a:r>
                      <a:endParaRPr lang="en-GB" sz="1200">
                        <a:solidFill>
                          <a:schemeClr val="tx1"/>
                        </a:solidFill>
                      </a:endParaRPr>
                    </a:p>
                    <a:p>
                      <a:endParaRPr lang="en-GB" sz="1200"/>
                    </a:p>
                  </a:txBody>
                  <a:tcPr>
                    <a:solidFill>
                      <a:srgbClr val="D3EDE9"/>
                    </a:solidFill>
                  </a:tcPr>
                </a:tc>
                <a:tc>
                  <a:txBody>
                    <a:bodyPr/>
                    <a:lstStyle/>
                    <a:p>
                      <a:pPr marL="285750" indent="-285750">
                        <a:buFont typeface="Arial" panose="020B0604020202020204" pitchFamily="34" charset="0"/>
                        <a:buChar char="•"/>
                      </a:pPr>
                      <a:r>
                        <a:rPr lang="en-US" sz="1200" b="1">
                          <a:solidFill>
                            <a:schemeClr val="tx1"/>
                          </a:solidFill>
                        </a:rPr>
                        <a:t>COMMISSIONING: </a:t>
                      </a:r>
                      <a:r>
                        <a:rPr lang="en-US" sz="1200">
                          <a:solidFill>
                            <a:schemeClr val="tx1"/>
                          </a:solidFill>
                        </a:rPr>
                        <a:t>Ensure micro and macro commissioning for children with complex healthcare needs provides safe, consistent access to school. (</a:t>
                      </a:r>
                      <a:r>
                        <a:rPr lang="en-US" sz="1200" b="1">
                          <a:solidFill>
                            <a:schemeClr val="tx1"/>
                          </a:solidFill>
                        </a:rPr>
                        <a:t>Action plan 2020</a:t>
                      </a:r>
                      <a:r>
                        <a:rPr lang="en-US" sz="1200">
                          <a:solidFill>
                            <a:schemeClr val="tx1"/>
                          </a:solidFill>
                        </a:rPr>
                        <a:t>)</a:t>
                      </a:r>
                    </a:p>
                    <a:p>
                      <a:pPr marL="285750" indent="-285750">
                        <a:buFont typeface="Arial" panose="020B0604020202020204" pitchFamily="34" charset="0"/>
                        <a:buChar char="•"/>
                      </a:pPr>
                      <a:r>
                        <a:rPr lang="en-US" sz="1200" b="1">
                          <a:solidFill>
                            <a:schemeClr val="tx1"/>
                          </a:solidFill>
                        </a:rPr>
                        <a:t>GOVERNANCE: </a:t>
                      </a:r>
                      <a:r>
                        <a:rPr lang="en-US" sz="1200">
                          <a:solidFill>
                            <a:schemeClr val="tx1"/>
                          </a:solidFill>
                        </a:rPr>
                        <a:t>Ensure that where schools support children with complex healthcare needs, that appropriate clinical governance and oversight is in place.</a:t>
                      </a:r>
                      <a:endParaRPr lang="en-GB" sz="1200"/>
                    </a:p>
                  </a:txBody>
                  <a:tcPr>
                    <a:solidFill>
                      <a:srgbClr val="D3ED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Jeanette Keyte</a:t>
                      </a:r>
                    </a:p>
                    <a:p>
                      <a:endParaRPr lang="en-GB" sz="1200"/>
                    </a:p>
                  </a:txBody>
                  <a:tcPr>
                    <a:solidFill>
                      <a:srgbClr val="D3EDE9"/>
                    </a:solidFill>
                  </a:tcPr>
                </a:tc>
                <a:extLst>
                  <a:ext uri="{0D108BD9-81ED-4DB2-BD59-A6C34878D82A}">
                    <a16:rowId xmlns:a16="http://schemas.microsoft.com/office/drawing/2014/main" val="3626382496"/>
                  </a:ext>
                </a:extLst>
              </a:tr>
            </a:tbl>
          </a:graphicData>
        </a:graphic>
      </p:graphicFrame>
    </p:spTree>
    <p:extLst>
      <p:ext uri="{BB962C8B-B14F-4D97-AF65-F5344CB8AC3E}">
        <p14:creationId xmlns:p14="http://schemas.microsoft.com/office/powerpoint/2010/main" val="758535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BFA4F8-8963-E3BB-550F-1197DE85D18D}"/>
              </a:ext>
            </a:extLst>
          </p:cNvPr>
          <p:cNvSpPr>
            <a:spLocks noGrp="1"/>
          </p:cNvSpPr>
          <p:nvPr>
            <p:ph type="ctrTitle"/>
          </p:nvPr>
        </p:nvSpPr>
        <p:spPr>
          <a:solidFill>
            <a:srgbClr val="4A63A3"/>
          </a:solidFill>
          <a:ln>
            <a:solidFill>
              <a:srgbClr val="4A63A2"/>
            </a:solidFill>
          </a:ln>
        </p:spPr>
        <p:txBody>
          <a:bodyPr anchor="ctr">
            <a:normAutofit/>
          </a:bodyPr>
          <a:lstStyle/>
          <a:p>
            <a:pPr algn="ctr"/>
            <a:r>
              <a:rPr lang="en-GB" sz="4800">
                <a:solidFill>
                  <a:schemeClr val="bg1"/>
                </a:solidFill>
              </a:rPr>
              <a:t>Improving the lives and wellbeing of children, young people and their parents</a:t>
            </a:r>
          </a:p>
        </p:txBody>
      </p:sp>
      <p:sp>
        <p:nvSpPr>
          <p:cNvPr id="4" name="Text Placeholder 3">
            <a:extLst>
              <a:ext uri="{FF2B5EF4-FFF2-40B4-BE49-F238E27FC236}">
                <a16:creationId xmlns:a16="http://schemas.microsoft.com/office/drawing/2014/main" id="{0CD6BB08-BAD3-D364-643B-7E116FDD0127}"/>
              </a:ext>
            </a:extLst>
          </p:cNvPr>
          <p:cNvSpPr>
            <a:spLocks noGrp="1"/>
          </p:cNvSpPr>
          <p:nvPr>
            <p:ph type="subTitle" idx="1"/>
          </p:nvPr>
        </p:nvSpPr>
        <p:spPr/>
        <p:txBody>
          <a:bodyPr/>
          <a:lstStyle/>
          <a:p>
            <a:pPr algn="ctr"/>
            <a:r>
              <a:rPr lang="en-GB"/>
              <a:t>Summary of actions</a:t>
            </a:r>
          </a:p>
          <a:p>
            <a:pPr algn="ctr"/>
            <a:r>
              <a:rPr lang="en-GB"/>
              <a:t>Programme Lead: Katie Eason</a:t>
            </a:r>
          </a:p>
        </p:txBody>
      </p:sp>
    </p:spTree>
    <p:extLst>
      <p:ext uri="{BB962C8B-B14F-4D97-AF65-F5344CB8AC3E}">
        <p14:creationId xmlns:p14="http://schemas.microsoft.com/office/powerpoint/2010/main" val="4168416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114C29-7E43-E039-638A-087998C38F00}"/>
              </a:ext>
            </a:extLst>
          </p:cNvPr>
          <p:cNvPicPr>
            <a:picLocks noChangeAspect="1"/>
          </p:cNvPicPr>
          <p:nvPr/>
        </p:nvPicPr>
        <p:blipFill>
          <a:blip r:embed="rId2"/>
          <a:stretch>
            <a:fillRect/>
          </a:stretch>
        </p:blipFill>
        <p:spPr>
          <a:xfrm>
            <a:off x="0" y="5830"/>
            <a:ext cx="12192000" cy="6846339"/>
          </a:xfrm>
          <a:prstGeom prst="rect">
            <a:avLst/>
          </a:prstGeom>
        </p:spPr>
      </p:pic>
    </p:spTree>
    <p:extLst>
      <p:ext uri="{BB962C8B-B14F-4D97-AF65-F5344CB8AC3E}">
        <p14:creationId xmlns:p14="http://schemas.microsoft.com/office/powerpoint/2010/main" val="2954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2F5CD-C719-930B-5E8F-73715B257F89}"/>
              </a:ext>
            </a:extLst>
          </p:cNvPr>
          <p:cNvSpPr>
            <a:spLocks noGrp="1"/>
          </p:cNvSpPr>
          <p:nvPr>
            <p:ph type="title"/>
          </p:nvPr>
        </p:nvSpPr>
        <p:spPr/>
        <p:txBody>
          <a:bodyPr/>
          <a:lstStyle/>
          <a:p>
            <a:r>
              <a:rPr lang="en-GB"/>
              <a:t>Children Services led actions</a:t>
            </a:r>
          </a:p>
        </p:txBody>
      </p:sp>
      <p:sp>
        <p:nvSpPr>
          <p:cNvPr id="3" name="Content Placeholder 2">
            <a:extLst>
              <a:ext uri="{FF2B5EF4-FFF2-40B4-BE49-F238E27FC236}">
                <a16:creationId xmlns:a16="http://schemas.microsoft.com/office/drawing/2014/main" id="{AC34457C-EAC6-174D-69F6-660F7E3BCCC0}"/>
              </a:ext>
            </a:extLst>
          </p:cNvPr>
          <p:cNvSpPr>
            <a:spLocks noGrp="1"/>
          </p:cNvSpPr>
          <p:nvPr>
            <p:ph idx="1"/>
          </p:nvPr>
        </p:nvSpPr>
        <p:spPr/>
        <p:txBody>
          <a:bodyPr>
            <a:normAutofit fontScale="92500" lnSpcReduction="20000"/>
          </a:bodyPr>
          <a:lstStyle/>
          <a:p>
            <a:pPr marL="0" indent="0">
              <a:buNone/>
            </a:pPr>
            <a:r>
              <a:rPr lang="en-GB"/>
              <a:t>Eight actions are being  progressed by children services, covering:</a:t>
            </a:r>
          </a:p>
          <a:p>
            <a:r>
              <a:rPr lang="en-GB"/>
              <a:t>Making information about advice and support available for families and young people not open to social care. </a:t>
            </a:r>
          </a:p>
          <a:p>
            <a:r>
              <a:rPr lang="en-GB"/>
              <a:t>Information and guidance on accessing breaks from caring and the range of short breaks for CYP with a disability and their families. </a:t>
            </a:r>
          </a:p>
          <a:p>
            <a:r>
              <a:rPr lang="en-GB"/>
              <a:t>The availability of personal transport budgets.</a:t>
            </a:r>
          </a:p>
          <a:p>
            <a:r>
              <a:rPr lang="en-GB"/>
              <a:t>Wraparound care.</a:t>
            </a:r>
          </a:p>
          <a:p>
            <a:r>
              <a:rPr lang="en-GB"/>
              <a:t>Opportunities for CYP with SEND to build relationships in the community. </a:t>
            </a:r>
          </a:p>
          <a:p>
            <a:r>
              <a:rPr lang="en-GB"/>
              <a:t>Opportunities for evidence based, joint commissioning arrangements.</a:t>
            </a:r>
          </a:p>
          <a:p>
            <a:r>
              <a:rPr lang="en-GB"/>
              <a:t>Social Care data availability. </a:t>
            </a:r>
          </a:p>
          <a:p>
            <a:endParaRPr lang="en-GB"/>
          </a:p>
        </p:txBody>
      </p:sp>
    </p:spTree>
    <p:extLst>
      <p:ext uri="{BB962C8B-B14F-4D97-AF65-F5344CB8AC3E}">
        <p14:creationId xmlns:p14="http://schemas.microsoft.com/office/powerpoint/2010/main" val="45363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76C9-1DEB-F498-9995-FEE161C28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8799C-FD25-066B-79C7-9329C12C3E23}"/>
              </a:ext>
            </a:extLst>
          </p:cNvPr>
          <p:cNvSpPr>
            <a:spLocks noGrp="1"/>
          </p:cNvSpPr>
          <p:nvPr>
            <p:ph type="title"/>
          </p:nvPr>
        </p:nvSpPr>
        <p:spPr/>
        <p:txBody>
          <a:bodyPr>
            <a:normAutofit/>
          </a:bodyPr>
          <a:lstStyle/>
          <a:p>
            <a:r>
              <a:rPr lang="en-GB" sz="3200"/>
              <a:t>Improving the lives and wellbeing of children, young people and their parents </a:t>
            </a:r>
            <a:endParaRPr lang="en-US"/>
          </a:p>
        </p:txBody>
      </p:sp>
      <p:graphicFrame>
        <p:nvGraphicFramePr>
          <p:cNvPr id="3" name="Table 2">
            <a:extLst>
              <a:ext uri="{FF2B5EF4-FFF2-40B4-BE49-F238E27FC236}">
                <a16:creationId xmlns:a16="http://schemas.microsoft.com/office/drawing/2014/main" id="{22473C70-42EA-1D37-7E76-0D774413B8BF}"/>
              </a:ext>
            </a:extLst>
          </p:cNvPr>
          <p:cNvGraphicFramePr>
            <a:graphicFrameLocks noGrp="1"/>
          </p:cNvGraphicFramePr>
          <p:nvPr/>
        </p:nvGraphicFramePr>
        <p:xfrm>
          <a:off x="401519" y="1916289"/>
          <a:ext cx="11528211" cy="4297680"/>
        </p:xfrm>
        <a:graphic>
          <a:graphicData uri="http://schemas.openxmlformats.org/drawingml/2006/table">
            <a:tbl>
              <a:tblPr firstRow="1" bandRow="1">
                <a:tableStyleId>{7DF18680-E054-41AD-8BC1-D1AEF772440D}</a:tableStyleId>
              </a:tblPr>
              <a:tblGrid>
                <a:gridCol w="1705228">
                  <a:extLst>
                    <a:ext uri="{9D8B030D-6E8A-4147-A177-3AD203B41FA5}">
                      <a16:colId xmlns:a16="http://schemas.microsoft.com/office/drawing/2014/main" val="1675270467"/>
                    </a:ext>
                  </a:extLst>
                </a:gridCol>
                <a:gridCol w="2807226">
                  <a:extLst>
                    <a:ext uri="{9D8B030D-6E8A-4147-A177-3AD203B41FA5}">
                      <a16:colId xmlns:a16="http://schemas.microsoft.com/office/drawing/2014/main" val="1425897304"/>
                    </a:ext>
                  </a:extLst>
                </a:gridCol>
                <a:gridCol w="5242685">
                  <a:extLst>
                    <a:ext uri="{9D8B030D-6E8A-4147-A177-3AD203B41FA5}">
                      <a16:colId xmlns:a16="http://schemas.microsoft.com/office/drawing/2014/main" val="2777903710"/>
                    </a:ext>
                  </a:extLst>
                </a:gridCol>
                <a:gridCol w="1773072">
                  <a:extLst>
                    <a:ext uri="{9D8B030D-6E8A-4147-A177-3AD203B41FA5}">
                      <a16:colId xmlns:a16="http://schemas.microsoft.com/office/drawing/2014/main" val="2818128771"/>
                    </a:ext>
                  </a:extLst>
                </a:gridCol>
              </a:tblGrid>
              <a:tr h="262536">
                <a:tc>
                  <a:txBody>
                    <a:bodyPr/>
                    <a:lstStyle/>
                    <a:p>
                      <a:r>
                        <a:rPr lang="en-GB" sz="1200">
                          <a:latin typeface="+mn-lt"/>
                        </a:rPr>
                        <a:t>Workstream</a:t>
                      </a:r>
                    </a:p>
                  </a:txBody>
                  <a:tcPr>
                    <a:solidFill>
                      <a:srgbClr val="4A63A2"/>
                    </a:solidFill>
                  </a:tcPr>
                </a:tc>
                <a:tc>
                  <a:txBody>
                    <a:bodyPr/>
                    <a:lstStyle/>
                    <a:p>
                      <a:r>
                        <a:rPr lang="en-GB" sz="1200">
                          <a:latin typeface="+mn-lt"/>
                        </a:rPr>
                        <a:t>Objective</a:t>
                      </a:r>
                    </a:p>
                  </a:txBody>
                  <a:tcPr>
                    <a:solidFill>
                      <a:srgbClr val="4A63A2"/>
                    </a:solidFill>
                  </a:tcPr>
                </a:tc>
                <a:tc>
                  <a:txBody>
                    <a:bodyPr/>
                    <a:lstStyle/>
                    <a:p>
                      <a:r>
                        <a:rPr lang="en-GB" sz="1200">
                          <a:latin typeface="+mn-lt"/>
                        </a:rPr>
                        <a:t>Actions</a:t>
                      </a:r>
                    </a:p>
                  </a:txBody>
                  <a:tcPr>
                    <a:solidFill>
                      <a:srgbClr val="4A63A2"/>
                    </a:solidFill>
                  </a:tcPr>
                </a:tc>
                <a:tc>
                  <a:txBody>
                    <a:bodyPr/>
                    <a:lstStyle/>
                    <a:p>
                      <a:r>
                        <a:rPr lang="en-GB" sz="1200">
                          <a:latin typeface="+mn-lt"/>
                        </a:rPr>
                        <a:t>Lead</a:t>
                      </a:r>
                    </a:p>
                  </a:txBody>
                  <a:tcPr>
                    <a:solidFill>
                      <a:srgbClr val="4A63A2"/>
                    </a:solidFill>
                  </a:tcPr>
                </a:tc>
                <a:extLst>
                  <a:ext uri="{0D108BD9-81ED-4DB2-BD59-A6C34878D82A}">
                    <a16:rowId xmlns:a16="http://schemas.microsoft.com/office/drawing/2014/main" val="2042977466"/>
                  </a:ext>
                </a:extLst>
              </a:tr>
              <a:tr h="1531953">
                <a:tc>
                  <a:txBody>
                    <a:bodyPr/>
                    <a:lstStyle/>
                    <a:p>
                      <a:r>
                        <a:rPr lang="en-GB" sz="1200">
                          <a:latin typeface="+mn-lt"/>
                        </a:rPr>
                        <a:t>FISH Board</a:t>
                      </a:r>
                    </a:p>
                  </a:txBody>
                  <a:tcPr>
                    <a:solidFill>
                      <a:srgbClr val="D7DDED"/>
                    </a:solidFill>
                  </a:tcPr>
                </a:tc>
                <a:tc>
                  <a:txBody>
                    <a:bodyPr/>
                    <a:lstStyle/>
                    <a:p>
                      <a:pPr lvl="0" algn="l">
                        <a:lnSpc>
                          <a:spcPct val="100000"/>
                        </a:lnSpc>
                        <a:spcBef>
                          <a:spcPts val="0"/>
                        </a:spcBef>
                        <a:spcAft>
                          <a:spcPts val="0"/>
                        </a:spcAft>
                        <a:buNone/>
                      </a:pPr>
                      <a:r>
                        <a:rPr lang="en-GB" sz="1100" b="0" i="0" u="none" strike="noStrike" noProof="0">
                          <a:latin typeface="Calibri"/>
                        </a:rPr>
                        <a:t>Ensure that appropriate family support and/ or advice is in place for families and young people who are not open to social care services</a:t>
                      </a:r>
                      <a:endParaRPr lang="en-US" sz="1100">
                        <a:latin typeface="Calibri"/>
                      </a:endParaRPr>
                    </a:p>
                    <a:p>
                      <a:pPr lvl="0">
                        <a:buNone/>
                      </a:pPr>
                      <a:endParaRPr lang="en-GB" sz="1100">
                        <a:latin typeface="Calibri"/>
                      </a:endParaRPr>
                    </a:p>
                  </a:txBody>
                  <a:tcPr>
                    <a:solidFill>
                      <a:srgbClr val="D7DDED"/>
                    </a:solidFill>
                  </a:tcPr>
                </a:tc>
                <a:tc>
                  <a:txBody>
                    <a:bodyPr/>
                    <a:lstStyle/>
                    <a:p>
                      <a:pPr lvl="0">
                        <a:buNone/>
                      </a:pPr>
                      <a:r>
                        <a:rPr lang="en-GB" sz="1100" b="0" i="0" u="none" strike="noStrike" noProof="0">
                          <a:latin typeface="Calibri"/>
                        </a:rPr>
                        <a:t>Support services are mapped and clearly set out in accessible formats and locations. </a:t>
                      </a:r>
                    </a:p>
                    <a:p>
                      <a:pPr lvl="0">
                        <a:buNone/>
                      </a:pPr>
                      <a:endParaRPr lang="en-GB" sz="1100" b="0" i="0" u="none" strike="noStrike" noProof="0">
                        <a:latin typeface="Calibri"/>
                      </a:endParaRPr>
                    </a:p>
                    <a:p>
                      <a:pPr lvl="0">
                        <a:buNone/>
                      </a:pPr>
                      <a:r>
                        <a:rPr lang="en-GB" sz="1100" b="0" i="0" u="none" strike="noStrike" noProof="0">
                          <a:latin typeface="Calibri"/>
                        </a:rPr>
                        <a:t>Partner agencies are aware of support services available and able to signpost families and young people to accurate and appropriate sources of information. (</a:t>
                      </a:r>
                      <a:r>
                        <a:rPr lang="en-GB" sz="1100" b="0" i="0" u="none" strike="noStrike" noProof="0">
                          <a:solidFill>
                            <a:srgbClr val="000000"/>
                          </a:solidFill>
                          <a:latin typeface="Calibri"/>
                        </a:rPr>
                        <a:t>Early Help and Prevention toolkit information, signpost to FISH, </a:t>
                      </a:r>
                      <a:r>
                        <a:rPr lang="en-GB" sz="1100" b="0" i="0" u="none" strike="noStrike" kern="1200" noProof="0">
                          <a:solidFill>
                            <a:schemeClr val="dk1"/>
                          </a:solidFill>
                          <a:latin typeface="Calibri"/>
                          <a:ea typeface="+mn-ea"/>
                          <a:cs typeface="+mn-cs"/>
                        </a:rPr>
                        <a:t>Healthier Together; Hampshire Healthy Families Portal and Hampshire CAMHS)</a:t>
                      </a:r>
                    </a:p>
                    <a:p>
                      <a:pPr lvl="0">
                        <a:buNone/>
                      </a:pPr>
                      <a:endParaRPr lang="en-GB" sz="1100" b="0" i="0" u="none" strike="noStrike" noProof="0">
                        <a:latin typeface="Calibri"/>
                      </a:endParaRPr>
                    </a:p>
                    <a:p>
                      <a:pPr lvl="0" algn="l">
                        <a:lnSpc>
                          <a:spcPct val="100000"/>
                        </a:lnSpc>
                        <a:spcBef>
                          <a:spcPts val="0"/>
                        </a:spcBef>
                        <a:spcAft>
                          <a:spcPts val="0"/>
                        </a:spcAft>
                        <a:buNone/>
                      </a:pPr>
                      <a:endParaRPr lang="en-US" sz="1100" b="0" i="0" u="none" strike="noStrike" noProof="0">
                        <a:latin typeface="Calibri"/>
                      </a:endParaRPr>
                    </a:p>
                    <a:p>
                      <a:pPr lvl="0">
                        <a:buNone/>
                      </a:pPr>
                      <a:endParaRPr lang="en-GB" sz="1100" b="0" i="0" u="none" strike="noStrike" noProof="0">
                        <a:latin typeface="Calibri"/>
                      </a:endParaRPr>
                    </a:p>
                  </a:txBody>
                  <a:tcPr>
                    <a:solidFill>
                      <a:srgbClr val="D7DDED"/>
                    </a:solidFill>
                  </a:tcPr>
                </a:tc>
                <a:tc>
                  <a:txBody>
                    <a:bodyPr/>
                    <a:lstStyle/>
                    <a:p>
                      <a:r>
                        <a:rPr lang="en-GB" sz="1100">
                          <a:latin typeface="Calibri"/>
                        </a:rPr>
                        <a:t>Katie Eason</a:t>
                      </a:r>
                    </a:p>
                    <a:p>
                      <a:pPr lvl="0">
                        <a:buNone/>
                      </a:pPr>
                      <a:r>
                        <a:rPr lang="en-GB" sz="1100">
                          <a:latin typeface="Calibri"/>
                        </a:rPr>
                        <a:t>Josh McDonald</a:t>
                      </a:r>
                    </a:p>
                    <a:p>
                      <a:pPr lvl="0">
                        <a:buNone/>
                      </a:pPr>
                      <a:endParaRPr lang="en-GB" sz="900" b="0" i="0" u="none" strike="noStrike" noProof="0">
                        <a:solidFill>
                          <a:srgbClr val="333333"/>
                        </a:solidFill>
                        <a:latin typeface="Segoe UI"/>
                      </a:endParaRPr>
                    </a:p>
                  </a:txBody>
                  <a:tcPr>
                    <a:solidFill>
                      <a:srgbClr val="D7DDED"/>
                    </a:solidFill>
                  </a:tcPr>
                </a:tc>
                <a:extLst>
                  <a:ext uri="{0D108BD9-81ED-4DB2-BD59-A6C34878D82A}">
                    <a16:rowId xmlns:a16="http://schemas.microsoft.com/office/drawing/2014/main" val="3478745582"/>
                  </a:ext>
                </a:extLst>
              </a:tr>
              <a:tr h="1412902">
                <a:tc>
                  <a:txBody>
                    <a:bodyPr/>
                    <a:lstStyle/>
                    <a:p>
                      <a:r>
                        <a:rPr lang="en-GB" sz="1200">
                          <a:latin typeface="+mn-lt"/>
                        </a:rPr>
                        <a:t>Short Breaks</a:t>
                      </a:r>
                    </a:p>
                  </a:txBody>
                  <a:tcPr>
                    <a:solidFill>
                      <a:srgbClr val="9DACD3"/>
                    </a:solidFill>
                  </a:tcPr>
                </a:tc>
                <a:tc>
                  <a:txBody>
                    <a:bodyPr/>
                    <a:lstStyle/>
                    <a:p>
                      <a:pPr lvl="0">
                        <a:buNone/>
                      </a:pPr>
                      <a:r>
                        <a:rPr lang="en-GB" sz="1100">
                          <a:latin typeface="Calibri"/>
                        </a:rPr>
                        <a:t>Ensure the continued provision of a range of Short Breaks to support children and families with a disability, </a:t>
                      </a:r>
                      <a:r>
                        <a:rPr lang="en-GB" sz="1100" b="0" i="0" u="none" strike="noStrike" noProof="0">
                          <a:latin typeface="Calibri"/>
                        </a:rPr>
                        <a:t>within available grant funding</a:t>
                      </a:r>
                      <a:r>
                        <a:rPr lang="en-GB" sz="1100">
                          <a:latin typeface="Calibri"/>
                        </a:rPr>
                        <a:t>. </a:t>
                      </a:r>
                    </a:p>
                  </a:txBody>
                  <a:tcPr>
                    <a:solidFill>
                      <a:srgbClr val="9DACD3"/>
                    </a:solidFill>
                  </a:tcPr>
                </a:tc>
                <a:tc>
                  <a:txBody>
                    <a:bodyPr/>
                    <a:lstStyle/>
                    <a:p>
                      <a:pPr lvl="0" algn="l">
                        <a:lnSpc>
                          <a:spcPct val="100000"/>
                        </a:lnSpc>
                        <a:spcBef>
                          <a:spcPts val="0"/>
                        </a:spcBef>
                        <a:spcAft>
                          <a:spcPts val="0"/>
                        </a:spcAft>
                        <a:buNone/>
                      </a:pPr>
                      <a:r>
                        <a:rPr lang="en-GB" sz="1100" b="0" i="0" u="none" strike="noStrike" noProof="0">
                          <a:latin typeface="Calibri"/>
                        </a:rPr>
                        <a:t>Commission a programme of community based Short Breaks Activity breaks for Gateway Card+ eligible children and young people. </a:t>
                      </a:r>
                    </a:p>
                    <a:p>
                      <a:pPr lvl="0" algn="l">
                        <a:lnSpc>
                          <a:spcPct val="100000"/>
                        </a:lnSpc>
                        <a:spcBef>
                          <a:spcPts val="0"/>
                        </a:spcBef>
                        <a:spcAft>
                          <a:spcPts val="0"/>
                        </a:spcAft>
                        <a:buNone/>
                      </a:pPr>
                      <a:endParaRPr lang="en-GB" sz="1100" b="0" i="0" u="none" strike="noStrike" noProof="0">
                        <a:latin typeface="Calibri"/>
                      </a:endParaRPr>
                    </a:p>
                    <a:p>
                      <a:pPr lvl="0" algn="l">
                        <a:lnSpc>
                          <a:spcPct val="100000"/>
                        </a:lnSpc>
                        <a:spcBef>
                          <a:spcPts val="0"/>
                        </a:spcBef>
                        <a:spcAft>
                          <a:spcPts val="0"/>
                        </a:spcAft>
                        <a:buNone/>
                      </a:pPr>
                      <a:r>
                        <a:rPr lang="en-GB" sz="1100" b="0" i="0" u="none" strike="noStrike" noProof="0">
                          <a:latin typeface="Calibri"/>
                        </a:rPr>
                        <a:t>Ensure breaks continue to support identified priorities through engagement with parents &amp; carers, CYP and HPCN. </a:t>
                      </a:r>
                      <a:endParaRPr lang="en-US" sz="1100">
                        <a:latin typeface="Calibri"/>
                      </a:endParaRPr>
                    </a:p>
                    <a:p>
                      <a:pPr lvl="0" algn="l">
                        <a:lnSpc>
                          <a:spcPct val="100000"/>
                        </a:lnSpc>
                        <a:spcBef>
                          <a:spcPts val="0"/>
                        </a:spcBef>
                        <a:spcAft>
                          <a:spcPts val="0"/>
                        </a:spcAft>
                        <a:buNone/>
                      </a:pPr>
                      <a:endParaRPr lang="en-GB" sz="1100" b="0" i="0" u="none" strike="noStrike" noProof="0">
                        <a:latin typeface="Calibri"/>
                      </a:endParaRPr>
                    </a:p>
                    <a:p>
                      <a:pPr lvl="0" algn="l">
                        <a:lnSpc>
                          <a:spcPct val="100000"/>
                        </a:lnSpc>
                        <a:spcBef>
                          <a:spcPts val="0"/>
                        </a:spcBef>
                        <a:spcAft>
                          <a:spcPts val="0"/>
                        </a:spcAft>
                        <a:buNone/>
                      </a:pPr>
                      <a:r>
                        <a:rPr lang="en-GB" sz="1100" b="0" i="0" u="none" strike="noStrike" noProof="0">
                          <a:latin typeface="Calibri"/>
                        </a:rPr>
                        <a:t>Ensure compliance to statutory duty to provide short breaks to eligible families open to Disabled Children's Teams via services such as care support, overnight respite and direct payments. </a:t>
                      </a:r>
                      <a:endParaRPr lang="en-GB" sz="1100">
                        <a:latin typeface="Calibri"/>
                      </a:endParaRPr>
                    </a:p>
                  </a:txBody>
                  <a:tcPr>
                    <a:solidFill>
                      <a:srgbClr val="9DACD3"/>
                    </a:solidFill>
                  </a:tcPr>
                </a:tc>
                <a:tc>
                  <a:txBody>
                    <a:bodyPr/>
                    <a:lstStyle/>
                    <a:p>
                      <a:r>
                        <a:rPr lang="en-GB" sz="1100">
                          <a:latin typeface="Calibri"/>
                        </a:rPr>
                        <a:t>Sarah Cross</a:t>
                      </a:r>
                    </a:p>
                    <a:p>
                      <a:r>
                        <a:rPr lang="en-GB" sz="1100">
                          <a:latin typeface="Calibri"/>
                        </a:rPr>
                        <a:t>(Belinda Stubbs) </a:t>
                      </a:r>
                    </a:p>
                    <a:p>
                      <a:pPr lvl="0">
                        <a:buNone/>
                      </a:pPr>
                      <a:r>
                        <a:rPr lang="en-GB" sz="1100">
                          <a:latin typeface="Calibri"/>
                        </a:rPr>
                        <a:t>Andy Lund</a:t>
                      </a:r>
                    </a:p>
                  </a:txBody>
                  <a:tcPr>
                    <a:solidFill>
                      <a:srgbClr val="9DACD3"/>
                    </a:solidFill>
                  </a:tcPr>
                </a:tc>
                <a:extLst>
                  <a:ext uri="{0D108BD9-81ED-4DB2-BD59-A6C34878D82A}">
                    <a16:rowId xmlns:a16="http://schemas.microsoft.com/office/drawing/2014/main" val="866949020"/>
                  </a:ext>
                </a:extLst>
              </a:tr>
              <a:tr h="7358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Information and guidance on breaks from caring</a:t>
                      </a:r>
                    </a:p>
                    <a:p>
                      <a:endParaRPr lang="en-GB" sz="1200">
                        <a:latin typeface="+mn-lt"/>
                      </a:endParaRPr>
                    </a:p>
                  </a:txBody>
                  <a:tcPr>
                    <a:solidFill>
                      <a:srgbClr val="D7DD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noProof="0">
                          <a:latin typeface="Calibri"/>
                        </a:rPr>
                        <a:t>Ensure information and guidance is accessible for parents/carers to access a range of opportunities to have a break from caring.</a:t>
                      </a:r>
                      <a:endParaRPr lang="en-US" sz="1100">
                        <a:latin typeface="Calibri"/>
                      </a:endParaRPr>
                    </a:p>
                  </a:txBody>
                  <a:tcPr>
                    <a:solidFill>
                      <a:srgbClr val="D7DDE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latin typeface="Calibri"/>
                        </a:rPr>
                        <a:t>Publicise Short Breaks offer via Hantsweb pages and Short Breaks Service Statement.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latin typeface="Calibri"/>
                        </a:rPr>
                        <a:t>Providers to ensure entries maintained  on FISH/Local Offer </a:t>
                      </a:r>
                    </a:p>
                    <a:p>
                      <a:pPr lvl="0" algn="l">
                        <a:lnSpc>
                          <a:spcPct val="100000"/>
                        </a:lnSpc>
                        <a:spcBef>
                          <a:spcPts val="0"/>
                        </a:spcBef>
                        <a:spcAft>
                          <a:spcPts val="0"/>
                        </a:spcAft>
                        <a:buNone/>
                      </a:pPr>
                      <a:endParaRPr lang="en-GB" sz="1100">
                        <a:latin typeface="Calibri"/>
                      </a:endParaRPr>
                    </a:p>
                  </a:txBody>
                  <a:tcPr>
                    <a:solidFill>
                      <a:srgbClr val="D7DDED"/>
                    </a:solidFill>
                  </a:tcPr>
                </a:tc>
                <a:tc>
                  <a:txBody>
                    <a:bodyPr/>
                    <a:lstStyle/>
                    <a:p>
                      <a:r>
                        <a:rPr lang="en-GB" sz="1100">
                          <a:latin typeface="Calibri"/>
                        </a:rPr>
                        <a:t>Sarah Cross </a:t>
                      </a:r>
                    </a:p>
                  </a:txBody>
                  <a:tcPr>
                    <a:solidFill>
                      <a:srgbClr val="D7DDED"/>
                    </a:solidFill>
                  </a:tcPr>
                </a:tc>
                <a:extLst>
                  <a:ext uri="{0D108BD9-81ED-4DB2-BD59-A6C34878D82A}">
                    <a16:rowId xmlns:a16="http://schemas.microsoft.com/office/drawing/2014/main" val="3440203809"/>
                  </a:ext>
                </a:extLst>
              </a:tr>
            </a:tbl>
          </a:graphicData>
        </a:graphic>
      </p:graphicFrame>
    </p:spTree>
    <p:extLst>
      <p:ext uri="{BB962C8B-B14F-4D97-AF65-F5344CB8AC3E}">
        <p14:creationId xmlns:p14="http://schemas.microsoft.com/office/powerpoint/2010/main" val="371491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76C9-1DEB-F498-9995-FEE161C28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8799C-FD25-066B-79C7-9329C12C3E23}"/>
              </a:ext>
            </a:extLst>
          </p:cNvPr>
          <p:cNvSpPr>
            <a:spLocks noGrp="1"/>
          </p:cNvSpPr>
          <p:nvPr>
            <p:ph type="title"/>
          </p:nvPr>
        </p:nvSpPr>
        <p:spPr/>
        <p:txBody>
          <a:bodyPr>
            <a:normAutofit/>
          </a:bodyPr>
          <a:lstStyle/>
          <a:p>
            <a:r>
              <a:rPr lang="en-GB" sz="3200"/>
              <a:t>Improving the lives and wellbeing of children, young people and their parents </a:t>
            </a:r>
            <a:endParaRPr lang="en-US"/>
          </a:p>
        </p:txBody>
      </p:sp>
      <p:graphicFrame>
        <p:nvGraphicFramePr>
          <p:cNvPr id="3" name="Table 2">
            <a:extLst>
              <a:ext uri="{FF2B5EF4-FFF2-40B4-BE49-F238E27FC236}">
                <a16:creationId xmlns:a16="http://schemas.microsoft.com/office/drawing/2014/main" id="{22473C70-42EA-1D37-7E76-0D774413B8BF}"/>
              </a:ext>
            </a:extLst>
          </p:cNvPr>
          <p:cNvGraphicFramePr>
            <a:graphicFrameLocks noGrp="1"/>
          </p:cNvGraphicFramePr>
          <p:nvPr/>
        </p:nvGraphicFramePr>
        <p:xfrm>
          <a:off x="531627" y="1779181"/>
          <a:ext cx="11121656" cy="4426089"/>
        </p:xfrm>
        <a:graphic>
          <a:graphicData uri="http://schemas.openxmlformats.org/drawingml/2006/table">
            <a:tbl>
              <a:tblPr firstRow="1" bandRow="1">
                <a:tableStyleId>{7DF18680-E054-41AD-8BC1-D1AEF772440D}</a:tableStyleId>
              </a:tblPr>
              <a:tblGrid>
                <a:gridCol w="1276701">
                  <a:extLst>
                    <a:ext uri="{9D8B030D-6E8A-4147-A177-3AD203B41FA5}">
                      <a16:colId xmlns:a16="http://schemas.microsoft.com/office/drawing/2014/main" val="1675270467"/>
                    </a:ext>
                  </a:extLst>
                </a:gridCol>
                <a:gridCol w="2224585">
                  <a:extLst>
                    <a:ext uri="{9D8B030D-6E8A-4147-A177-3AD203B41FA5}">
                      <a16:colId xmlns:a16="http://schemas.microsoft.com/office/drawing/2014/main" val="1425897304"/>
                    </a:ext>
                  </a:extLst>
                </a:gridCol>
                <a:gridCol w="5909826">
                  <a:extLst>
                    <a:ext uri="{9D8B030D-6E8A-4147-A177-3AD203B41FA5}">
                      <a16:colId xmlns:a16="http://schemas.microsoft.com/office/drawing/2014/main" val="2777903710"/>
                    </a:ext>
                  </a:extLst>
                </a:gridCol>
                <a:gridCol w="1710544">
                  <a:extLst>
                    <a:ext uri="{9D8B030D-6E8A-4147-A177-3AD203B41FA5}">
                      <a16:colId xmlns:a16="http://schemas.microsoft.com/office/drawing/2014/main" val="2818128771"/>
                    </a:ext>
                  </a:extLst>
                </a:gridCol>
              </a:tblGrid>
              <a:tr h="264212">
                <a:tc>
                  <a:txBody>
                    <a:bodyPr/>
                    <a:lstStyle/>
                    <a:p>
                      <a:r>
                        <a:rPr lang="en-GB" sz="1200">
                          <a:latin typeface="+mn-lt"/>
                        </a:rPr>
                        <a:t>Workstream</a:t>
                      </a:r>
                    </a:p>
                  </a:txBody>
                  <a:tcPr>
                    <a:solidFill>
                      <a:srgbClr val="4A63A2"/>
                    </a:solidFill>
                  </a:tcPr>
                </a:tc>
                <a:tc>
                  <a:txBody>
                    <a:bodyPr/>
                    <a:lstStyle/>
                    <a:p>
                      <a:r>
                        <a:rPr lang="en-GB" sz="1200">
                          <a:latin typeface="+mn-lt"/>
                        </a:rPr>
                        <a:t>Objective</a:t>
                      </a:r>
                    </a:p>
                  </a:txBody>
                  <a:tcPr>
                    <a:solidFill>
                      <a:srgbClr val="4A63A2"/>
                    </a:solidFill>
                  </a:tcPr>
                </a:tc>
                <a:tc>
                  <a:txBody>
                    <a:bodyPr/>
                    <a:lstStyle/>
                    <a:p>
                      <a:r>
                        <a:rPr lang="en-GB" sz="1200">
                          <a:latin typeface="+mn-lt"/>
                        </a:rPr>
                        <a:t>Actions</a:t>
                      </a:r>
                    </a:p>
                  </a:txBody>
                  <a:tcPr>
                    <a:solidFill>
                      <a:srgbClr val="4A63A2"/>
                    </a:solidFill>
                  </a:tcPr>
                </a:tc>
                <a:tc>
                  <a:txBody>
                    <a:bodyPr/>
                    <a:lstStyle/>
                    <a:p>
                      <a:r>
                        <a:rPr lang="en-GB" sz="1200">
                          <a:latin typeface="+mn-lt"/>
                        </a:rPr>
                        <a:t>Lead</a:t>
                      </a:r>
                    </a:p>
                  </a:txBody>
                  <a:tcPr>
                    <a:solidFill>
                      <a:srgbClr val="4A63A2"/>
                    </a:solidFill>
                  </a:tcPr>
                </a:tc>
                <a:extLst>
                  <a:ext uri="{0D108BD9-81ED-4DB2-BD59-A6C34878D82A}">
                    <a16:rowId xmlns:a16="http://schemas.microsoft.com/office/drawing/2014/main" val="2042977466"/>
                  </a:ext>
                </a:extLst>
              </a:tr>
              <a:tr h="1007593">
                <a:tc>
                  <a:txBody>
                    <a:bodyPr/>
                    <a:lstStyle/>
                    <a:p>
                      <a:r>
                        <a:rPr lang="en-GB" sz="1200">
                          <a:latin typeface="+mn-lt"/>
                        </a:rPr>
                        <a:t>Personal Transport Budgets</a:t>
                      </a:r>
                    </a:p>
                  </a:txBody>
                  <a:tcPr>
                    <a:solidFill>
                      <a:srgbClr val="D7DDED"/>
                    </a:solidFill>
                  </a:tcPr>
                </a:tc>
                <a:tc>
                  <a:txBody>
                    <a:bodyPr/>
                    <a:lstStyle/>
                    <a:p>
                      <a:pPr lvl="0">
                        <a:buNone/>
                      </a:pPr>
                      <a:r>
                        <a:rPr lang="en-US" sz="1100" b="0" i="0" u="none" strike="noStrike" noProof="0">
                          <a:latin typeface="Calibri"/>
                        </a:rPr>
                        <a:t>Ensure personal transport budgets are </a:t>
                      </a:r>
                      <a:r>
                        <a:rPr lang="en-US" sz="1100" b="0" i="0" u="none" strike="noStrike" noProof="0" err="1">
                          <a:latin typeface="Calibri"/>
                        </a:rPr>
                        <a:t>maximised</a:t>
                      </a:r>
                      <a:r>
                        <a:rPr lang="en-US" sz="1100" b="0" i="0" u="none" strike="noStrike" noProof="0">
                          <a:latin typeface="Calibri"/>
                        </a:rPr>
                        <a:t> to allow children and families access to a wider range of opportunities to have a break from their caring responsibilities</a:t>
                      </a:r>
                    </a:p>
                  </a:txBody>
                  <a:tcPr>
                    <a:solidFill>
                      <a:srgbClr val="D7DDED"/>
                    </a:solidFill>
                  </a:tcPr>
                </a:tc>
                <a:tc>
                  <a:txBody>
                    <a:bodyPr/>
                    <a:lstStyle/>
                    <a:p>
                      <a:pPr lvl="0">
                        <a:buNone/>
                      </a:pPr>
                      <a:r>
                        <a:rPr lang="en-US" sz="1100" b="0" i="0" u="none" strike="noStrike" noProof="0">
                          <a:latin typeface="Calibri"/>
                        </a:rPr>
                        <a:t>Personal Transport Budget provision is an established workstream for the School Transport Service, providing eligible families with choices on how they transport their children to school. </a:t>
                      </a:r>
                      <a:endParaRPr lang="en-US" sz="1100">
                        <a:latin typeface="Calibri"/>
                      </a:endParaRPr>
                    </a:p>
                  </a:txBody>
                  <a:tcPr>
                    <a:solidFill>
                      <a:srgbClr val="D7DDED"/>
                    </a:solidFill>
                  </a:tcPr>
                </a:tc>
                <a:tc>
                  <a:txBody>
                    <a:bodyPr/>
                    <a:lstStyle/>
                    <a:p>
                      <a:r>
                        <a:rPr lang="en-GB" sz="1100">
                          <a:latin typeface="Calibri"/>
                        </a:rPr>
                        <a:t>Jon Bramley</a:t>
                      </a:r>
                    </a:p>
                  </a:txBody>
                  <a:tcPr>
                    <a:solidFill>
                      <a:srgbClr val="D7DDED"/>
                    </a:solidFill>
                  </a:tcPr>
                </a:tc>
                <a:extLst>
                  <a:ext uri="{0D108BD9-81ED-4DB2-BD59-A6C34878D82A}">
                    <a16:rowId xmlns:a16="http://schemas.microsoft.com/office/drawing/2014/main" val="2838047616"/>
                  </a:ext>
                </a:extLst>
              </a:tr>
              <a:tr h="3144176">
                <a:tc>
                  <a:txBody>
                    <a:bodyPr/>
                    <a:lstStyle/>
                    <a:p>
                      <a:r>
                        <a:rPr lang="en-GB" sz="1200">
                          <a:latin typeface="+mn-lt"/>
                        </a:rPr>
                        <a:t>Wraparound care</a:t>
                      </a:r>
                    </a:p>
                  </a:txBody>
                  <a:tcPr>
                    <a:solidFill>
                      <a:srgbClr val="9DACD3"/>
                    </a:solidFill>
                  </a:tcPr>
                </a:tc>
                <a:tc>
                  <a:txBody>
                    <a:bodyPr/>
                    <a:lstStyle/>
                    <a:p>
                      <a:pPr lvl="0">
                        <a:buNone/>
                      </a:pPr>
                      <a:r>
                        <a:rPr lang="en-US" sz="1100" b="0" i="0" u="none" strike="noStrike" noProof="0">
                          <a:latin typeface="Calibri"/>
                        </a:rPr>
                        <a:t>Children and families can access wraparound care appropriate for the needs of their child.</a:t>
                      </a:r>
                      <a:endParaRPr lang="en-US" sz="1100">
                        <a:latin typeface="Calibri"/>
                      </a:endParaRPr>
                    </a:p>
                  </a:txBody>
                  <a:tcPr>
                    <a:solidFill>
                      <a:srgbClr val="9DACD3"/>
                    </a:solidFill>
                  </a:tcPr>
                </a:tc>
                <a:tc>
                  <a:txBody>
                    <a:bodyPr/>
                    <a:lstStyle/>
                    <a:p>
                      <a:pPr lvl="0">
                        <a:buNone/>
                      </a:pPr>
                      <a:r>
                        <a:rPr lang="en-US" sz="1100" b="0" i="0" u="none" strike="noStrike" baseline="0" noProof="0">
                          <a:solidFill>
                            <a:schemeClr val="tx1"/>
                          </a:solidFill>
                          <a:latin typeface="Calibri"/>
                        </a:rPr>
                        <a:t>Ensure the Inclusion Setting Support Officer (ISSO) Service offers appropriate support and guidance on including children with additional needs in Hampshire’s Early Years education.  Dedicated Wraparound Inclusion Officer has been funded to support providers now and create legacy support materials to support inclusion beyond the funded program. </a:t>
                      </a:r>
                    </a:p>
                    <a:p>
                      <a:pPr lvl="0">
                        <a:buNone/>
                      </a:pPr>
                      <a:endParaRPr lang="en-US" sz="1100" b="0" i="0" u="none" strike="noStrike" noProof="0">
                        <a:solidFill>
                          <a:schemeClr val="tx1"/>
                        </a:solidFill>
                        <a:latin typeface="Calibri"/>
                      </a:endParaRPr>
                    </a:p>
                    <a:p>
                      <a:pPr lvl="0">
                        <a:buNone/>
                      </a:pPr>
                      <a:r>
                        <a:rPr lang="en-US" sz="1100" b="0" i="0" u="none" strike="noStrike" noProof="0">
                          <a:solidFill>
                            <a:schemeClr val="tx1"/>
                          </a:solidFill>
                          <a:latin typeface="Calibri"/>
                        </a:rPr>
                        <a:t>Survey mainstream providers to quantify current attendance of children with SEND in wraparound settings and to identify gaps</a:t>
                      </a:r>
                    </a:p>
                    <a:p>
                      <a:pPr lvl="0">
                        <a:buNone/>
                      </a:pPr>
                      <a:endParaRPr lang="en-US" sz="1100" b="0" i="0" u="none" strike="noStrike" noProof="0">
                        <a:solidFill>
                          <a:schemeClr val="tx1"/>
                        </a:solidFill>
                        <a:latin typeface="Calibri"/>
                      </a:endParaRPr>
                    </a:p>
                    <a:p>
                      <a:pPr lvl="0">
                        <a:buNone/>
                      </a:pPr>
                      <a:r>
                        <a:rPr lang="en-US" sz="1100" b="0" i="0" u="none" strike="noStrike" noProof="0">
                          <a:solidFill>
                            <a:schemeClr val="tx1"/>
                          </a:solidFill>
                          <a:latin typeface="Calibri"/>
                        </a:rPr>
                        <a:t>Survey special  schools to understand local barriers to Wraparound delivery and to identify good practice.</a:t>
                      </a:r>
                      <a:endParaRPr lang="en-US"/>
                    </a:p>
                    <a:p>
                      <a:pPr lvl="0">
                        <a:buNone/>
                      </a:pPr>
                      <a:endParaRPr lang="en-US" sz="1100" b="0" i="0" u="none" strike="noStrike" noProof="0">
                        <a:solidFill>
                          <a:schemeClr val="tx1"/>
                        </a:solidFill>
                        <a:latin typeface="Calibri"/>
                      </a:endParaRPr>
                    </a:p>
                    <a:p>
                      <a:pPr lvl="0">
                        <a:buNone/>
                      </a:pPr>
                      <a:r>
                        <a:rPr lang="en-US" sz="1100" b="0" i="0" u="none" strike="noStrike" noProof="0">
                          <a:solidFill>
                            <a:schemeClr val="tx1"/>
                          </a:solidFill>
                          <a:latin typeface="Calibri"/>
                        </a:rPr>
                        <a:t>Encourage wraparound provision to complete Quality Standards self-assessment. Target support for those providers with poor outcomes in inclusive culture and show case exemplar practice.  </a:t>
                      </a:r>
                    </a:p>
                    <a:p>
                      <a:pPr lvl="0">
                        <a:buNone/>
                      </a:pPr>
                      <a:endParaRPr lang="en-US" sz="1100" b="0" i="0" u="none" strike="noStrike" noProof="0">
                        <a:solidFill>
                          <a:schemeClr val="tx1"/>
                        </a:solidFill>
                        <a:latin typeface="Calibri"/>
                      </a:endParaRPr>
                    </a:p>
                    <a:p>
                      <a:pPr lvl="0">
                        <a:buNone/>
                      </a:pPr>
                      <a:r>
                        <a:rPr lang="en-GB" sz="1100" b="0" i="0" u="none" strike="noStrike" noProof="0">
                          <a:solidFill>
                            <a:schemeClr val="tx1"/>
                          </a:solidFill>
                          <a:latin typeface="Calibri"/>
                        </a:rPr>
                        <a:t>Support network to be formed for the 14 schools chosen by the DfE for the Breakfast Clubs early adopter's test and learn phase. </a:t>
                      </a:r>
                      <a:endParaRPr lang="en-US"/>
                    </a:p>
                  </a:txBody>
                  <a:tcPr>
                    <a:solidFill>
                      <a:srgbClr val="9DACD3"/>
                    </a:solidFill>
                  </a:tcPr>
                </a:tc>
                <a:tc>
                  <a:txBody>
                    <a:bodyPr/>
                    <a:lstStyle/>
                    <a:p>
                      <a:pPr lvl="0">
                        <a:buNone/>
                      </a:pPr>
                      <a:r>
                        <a:rPr lang="en-GB" sz="1100">
                          <a:solidFill>
                            <a:schemeClr val="tx1"/>
                          </a:solidFill>
                          <a:latin typeface="Calibri"/>
                        </a:rPr>
                        <a:t>Peter Cooper </a:t>
                      </a:r>
                    </a:p>
                    <a:p>
                      <a:pPr lvl="0">
                        <a:buNone/>
                      </a:pPr>
                      <a:r>
                        <a:rPr lang="en-GB" sz="1100">
                          <a:solidFill>
                            <a:schemeClr val="tx1"/>
                          </a:solidFill>
                          <a:latin typeface="Calibri"/>
                        </a:rPr>
                        <a:t>Rachel Johnson</a:t>
                      </a:r>
                      <a:endParaRPr lang="en-US" sz="1100">
                        <a:solidFill>
                          <a:schemeClr val="tx1"/>
                        </a:solidFill>
                        <a:latin typeface="Calibri"/>
                      </a:endParaRPr>
                    </a:p>
                  </a:txBody>
                  <a:tcPr>
                    <a:solidFill>
                      <a:srgbClr val="9DACD3"/>
                    </a:solidFill>
                  </a:tcPr>
                </a:tc>
                <a:extLst>
                  <a:ext uri="{0D108BD9-81ED-4DB2-BD59-A6C34878D82A}">
                    <a16:rowId xmlns:a16="http://schemas.microsoft.com/office/drawing/2014/main" val="4129041201"/>
                  </a:ext>
                </a:extLst>
              </a:tr>
            </a:tbl>
          </a:graphicData>
        </a:graphic>
      </p:graphicFrame>
    </p:spTree>
    <p:extLst>
      <p:ext uri="{BB962C8B-B14F-4D97-AF65-F5344CB8AC3E}">
        <p14:creationId xmlns:p14="http://schemas.microsoft.com/office/powerpoint/2010/main" val="2318858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76C9-1DEB-F498-9995-FEE161C28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8799C-FD25-066B-79C7-9329C12C3E23}"/>
              </a:ext>
            </a:extLst>
          </p:cNvPr>
          <p:cNvSpPr>
            <a:spLocks noGrp="1"/>
          </p:cNvSpPr>
          <p:nvPr>
            <p:ph type="title"/>
          </p:nvPr>
        </p:nvSpPr>
        <p:spPr/>
        <p:txBody>
          <a:bodyPr>
            <a:normAutofit/>
          </a:bodyPr>
          <a:lstStyle/>
          <a:p>
            <a:r>
              <a:rPr lang="en-GB" sz="3200"/>
              <a:t>Improving the lives and wellbeing of children, young people and their parents </a:t>
            </a:r>
            <a:endParaRPr lang="en-US"/>
          </a:p>
        </p:txBody>
      </p:sp>
      <p:graphicFrame>
        <p:nvGraphicFramePr>
          <p:cNvPr id="3" name="Table 2">
            <a:extLst>
              <a:ext uri="{FF2B5EF4-FFF2-40B4-BE49-F238E27FC236}">
                <a16:creationId xmlns:a16="http://schemas.microsoft.com/office/drawing/2014/main" id="{22473C70-42EA-1D37-7E76-0D774413B8BF}"/>
              </a:ext>
            </a:extLst>
          </p:cNvPr>
          <p:cNvGraphicFramePr>
            <a:graphicFrameLocks noGrp="1"/>
          </p:cNvGraphicFramePr>
          <p:nvPr/>
        </p:nvGraphicFramePr>
        <p:xfrm>
          <a:off x="395688" y="1825625"/>
          <a:ext cx="11080916" cy="3812120"/>
        </p:xfrm>
        <a:graphic>
          <a:graphicData uri="http://schemas.openxmlformats.org/drawingml/2006/table">
            <a:tbl>
              <a:tblPr firstRow="1" bandRow="1">
                <a:tableStyleId>{7DF18680-E054-41AD-8BC1-D1AEF772440D}</a:tableStyleId>
              </a:tblPr>
              <a:tblGrid>
                <a:gridCol w="1639064">
                  <a:extLst>
                    <a:ext uri="{9D8B030D-6E8A-4147-A177-3AD203B41FA5}">
                      <a16:colId xmlns:a16="http://schemas.microsoft.com/office/drawing/2014/main" val="1675270467"/>
                    </a:ext>
                  </a:extLst>
                </a:gridCol>
                <a:gridCol w="2698306">
                  <a:extLst>
                    <a:ext uri="{9D8B030D-6E8A-4147-A177-3AD203B41FA5}">
                      <a16:colId xmlns:a16="http://schemas.microsoft.com/office/drawing/2014/main" val="1425897304"/>
                    </a:ext>
                  </a:extLst>
                </a:gridCol>
                <a:gridCol w="5039268">
                  <a:extLst>
                    <a:ext uri="{9D8B030D-6E8A-4147-A177-3AD203B41FA5}">
                      <a16:colId xmlns:a16="http://schemas.microsoft.com/office/drawing/2014/main" val="2777903710"/>
                    </a:ext>
                  </a:extLst>
                </a:gridCol>
                <a:gridCol w="1704278">
                  <a:extLst>
                    <a:ext uri="{9D8B030D-6E8A-4147-A177-3AD203B41FA5}">
                      <a16:colId xmlns:a16="http://schemas.microsoft.com/office/drawing/2014/main" val="2818128771"/>
                    </a:ext>
                  </a:extLst>
                </a:gridCol>
              </a:tblGrid>
              <a:tr h="232820">
                <a:tc>
                  <a:txBody>
                    <a:bodyPr/>
                    <a:lstStyle/>
                    <a:p>
                      <a:r>
                        <a:rPr lang="en-GB" sz="1200">
                          <a:latin typeface="+mn-lt"/>
                        </a:rPr>
                        <a:t>Workstream</a:t>
                      </a:r>
                    </a:p>
                  </a:txBody>
                  <a:tcPr>
                    <a:solidFill>
                      <a:srgbClr val="4A63A2"/>
                    </a:solidFill>
                  </a:tcPr>
                </a:tc>
                <a:tc>
                  <a:txBody>
                    <a:bodyPr/>
                    <a:lstStyle/>
                    <a:p>
                      <a:r>
                        <a:rPr lang="en-GB" sz="1200">
                          <a:latin typeface="+mn-lt"/>
                        </a:rPr>
                        <a:t>Objective</a:t>
                      </a:r>
                    </a:p>
                  </a:txBody>
                  <a:tcPr>
                    <a:solidFill>
                      <a:srgbClr val="4A63A2"/>
                    </a:solidFill>
                  </a:tcPr>
                </a:tc>
                <a:tc>
                  <a:txBody>
                    <a:bodyPr/>
                    <a:lstStyle/>
                    <a:p>
                      <a:r>
                        <a:rPr lang="en-GB" sz="1200">
                          <a:latin typeface="+mn-lt"/>
                        </a:rPr>
                        <a:t>Actions</a:t>
                      </a:r>
                    </a:p>
                  </a:txBody>
                  <a:tcPr>
                    <a:solidFill>
                      <a:srgbClr val="4A63A2"/>
                    </a:solidFill>
                  </a:tcPr>
                </a:tc>
                <a:tc>
                  <a:txBody>
                    <a:bodyPr/>
                    <a:lstStyle/>
                    <a:p>
                      <a:r>
                        <a:rPr lang="en-GB" sz="1200">
                          <a:latin typeface="+mn-lt"/>
                        </a:rPr>
                        <a:t>Lead</a:t>
                      </a:r>
                    </a:p>
                  </a:txBody>
                  <a:tcPr>
                    <a:solidFill>
                      <a:srgbClr val="4A63A2"/>
                    </a:solidFill>
                  </a:tcPr>
                </a:tc>
                <a:extLst>
                  <a:ext uri="{0D108BD9-81ED-4DB2-BD59-A6C34878D82A}">
                    <a16:rowId xmlns:a16="http://schemas.microsoft.com/office/drawing/2014/main" val="2042977466"/>
                  </a:ext>
                </a:extLst>
              </a:tr>
              <a:tr h="1927232">
                <a:tc>
                  <a:txBody>
                    <a:bodyPr/>
                    <a:lstStyle/>
                    <a:p>
                      <a:r>
                        <a:rPr lang="en-GB" sz="1200">
                          <a:latin typeface="+mn-lt"/>
                        </a:rPr>
                        <a:t>Community Opportunities</a:t>
                      </a:r>
                    </a:p>
                  </a:txBody>
                  <a:tcPr>
                    <a:solidFill>
                      <a:srgbClr val="D7DDED"/>
                    </a:solidFill>
                  </a:tcPr>
                </a:tc>
                <a:tc>
                  <a:txBody>
                    <a:bodyPr/>
                    <a:lstStyle/>
                    <a:p>
                      <a:pPr lvl="0">
                        <a:buNone/>
                      </a:pPr>
                      <a:r>
                        <a:rPr lang="en-US" sz="1100" b="0" i="0" u="none" strike="noStrike" noProof="0">
                          <a:latin typeface="Calibri"/>
                        </a:rPr>
                        <a:t>Children and families will have the opportunity to make friends, build supportive relationships and live happy and enjoyable lives</a:t>
                      </a:r>
                      <a:endParaRPr lang="en-US" sz="1100">
                        <a:latin typeface="Calibri"/>
                      </a:endParaRPr>
                    </a:p>
                  </a:txBody>
                  <a:tcPr>
                    <a:solidFill>
                      <a:srgbClr val="D7DDED"/>
                    </a:solidFill>
                  </a:tcPr>
                </a:tc>
                <a:tc>
                  <a:txBody>
                    <a:bodyPr/>
                    <a:lstStyle/>
                    <a:p>
                      <a:pPr lvl="0">
                        <a:buNone/>
                      </a:pPr>
                      <a:r>
                        <a:rPr lang="en-GB" sz="1100" b="0" i="0" u="none" strike="noStrike" baseline="0" noProof="0">
                          <a:solidFill>
                            <a:srgbClr val="000000"/>
                          </a:solidFill>
                          <a:latin typeface="Calibri"/>
                        </a:rPr>
                        <a:t>Strengthen opportunities to involve the voices of children and young people in shaping improvements to services and experiences.</a:t>
                      </a:r>
                    </a:p>
                    <a:p>
                      <a:pPr lvl="0">
                        <a:buNone/>
                      </a:pPr>
                      <a:endParaRPr lang="en-GB" sz="1100" b="0" i="0" u="none" strike="noStrike" baseline="0" noProof="0">
                        <a:solidFill>
                          <a:srgbClr val="000000"/>
                        </a:solidFill>
                        <a:latin typeface="Calibri"/>
                      </a:endParaRPr>
                    </a:p>
                    <a:p>
                      <a:pPr lvl="0">
                        <a:buNone/>
                      </a:pPr>
                      <a:r>
                        <a:rPr lang="en-GB" sz="1100" b="0" i="0" u="none" strike="noStrike" baseline="0" noProof="0">
                          <a:solidFill>
                            <a:srgbClr val="000000"/>
                          </a:solidFill>
                          <a:latin typeface="Calibri"/>
                        </a:rPr>
                        <a:t>Review and collate accessible community offers.</a:t>
                      </a:r>
                    </a:p>
                    <a:p>
                      <a:pPr lvl="0">
                        <a:buNone/>
                      </a:pPr>
                      <a:endParaRPr lang="en-GB" sz="1100" b="0" i="0" u="none" strike="noStrike" noProof="0">
                        <a:latin typeface="Calibri"/>
                      </a:endParaRPr>
                    </a:p>
                    <a:p>
                      <a:pPr lvl="0">
                        <a:buNone/>
                      </a:pPr>
                      <a:r>
                        <a:rPr lang="en-GB" sz="1100" b="0" i="0" u="none" strike="noStrike" noProof="0">
                          <a:solidFill>
                            <a:srgbClr val="000000"/>
                          </a:solidFill>
                          <a:latin typeface="Calibri"/>
                        </a:rPr>
                        <a:t>Review  information and guidance available on The Local Offer and ensure that impartial information and advice is available about opportunities like:</a:t>
                      </a:r>
                    </a:p>
                    <a:p>
                      <a:pPr marL="171450" lvl="0" indent="-171450">
                        <a:buFont typeface="Arial" panose="020B0604020202020204" pitchFamily="34" charset="0"/>
                        <a:buChar char="•"/>
                      </a:pPr>
                      <a:r>
                        <a:rPr lang="en-GB" sz="1100" b="0" i="0" u="none" strike="noStrike" noProof="0">
                          <a:latin typeface="Calibri"/>
                        </a:rPr>
                        <a:t>Community Buddy Scheme</a:t>
                      </a:r>
                      <a:endParaRPr lang="en-GB" sz="1100" b="0" i="0" u="none" strike="noStrike" baseline="0" noProof="0">
                        <a:solidFill>
                          <a:srgbClr val="000000"/>
                        </a:solidFill>
                        <a:latin typeface="Calibri"/>
                      </a:endParaRPr>
                    </a:p>
                    <a:p>
                      <a:pPr marL="171450" lvl="0" indent="-171450" algn="l">
                        <a:lnSpc>
                          <a:spcPct val="100000"/>
                        </a:lnSpc>
                        <a:buFont typeface="Arial" panose="020B0604020202020204" pitchFamily="34" charset="0"/>
                        <a:buChar char="•"/>
                      </a:pPr>
                      <a:r>
                        <a:rPr lang="en-GB" sz="1100" b="0" i="0" u="none" strike="noStrike" baseline="0" noProof="0">
                          <a:solidFill>
                            <a:srgbClr val="000000"/>
                          </a:solidFill>
                          <a:latin typeface="Calibri"/>
                        </a:rPr>
                        <a:t>Hampshire Outdoors</a:t>
                      </a:r>
                    </a:p>
                    <a:p>
                      <a:pPr marL="171450" lvl="0" indent="-171450" algn="l">
                        <a:lnSpc>
                          <a:spcPct val="100000"/>
                        </a:lnSpc>
                        <a:buFont typeface="Arial" panose="020B0604020202020204" pitchFamily="34" charset="0"/>
                        <a:buChar char="•"/>
                      </a:pPr>
                      <a:r>
                        <a:rPr lang="en-GB" sz="1100" b="0" i="0" u="none" strike="noStrike" baseline="0" noProof="0">
                          <a:solidFill>
                            <a:srgbClr val="000000"/>
                          </a:solidFill>
                          <a:latin typeface="Calibri"/>
                        </a:rPr>
                        <a:t>Hampshire Cultural Trust</a:t>
                      </a:r>
                      <a:endParaRPr lang="en-GB"/>
                    </a:p>
                    <a:p>
                      <a:pPr marL="171450" lvl="0" indent="-171450" algn="l">
                        <a:lnSpc>
                          <a:spcPct val="100000"/>
                        </a:lnSpc>
                        <a:buFont typeface="Arial" panose="020B0604020202020204" pitchFamily="34" charset="0"/>
                        <a:buChar char="•"/>
                      </a:pPr>
                      <a:r>
                        <a:rPr lang="en-GB" sz="1100" b="0" i="0" u="none" strike="noStrike" baseline="0" noProof="0">
                          <a:solidFill>
                            <a:srgbClr val="000000"/>
                          </a:solidFill>
                          <a:latin typeface="Calibri"/>
                        </a:rPr>
                        <a:t>Hampshire Cultural Trust’s SEND Offer</a:t>
                      </a:r>
                      <a:endParaRPr lang="en-GB"/>
                    </a:p>
                    <a:p>
                      <a:pPr marL="171450" lvl="0" indent="-171450" algn="l">
                        <a:lnSpc>
                          <a:spcPct val="100000"/>
                        </a:lnSpc>
                        <a:buFont typeface="Arial" panose="020B0604020202020204" pitchFamily="34" charset="0"/>
                        <a:buChar char="•"/>
                      </a:pPr>
                      <a:r>
                        <a:rPr lang="en-GB" sz="1100" b="0" i="0" u="none" strike="noStrike" baseline="0" noProof="0">
                          <a:solidFill>
                            <a:srgbClr val="000000"/>
                          </a:solidFill>
                          <a:latin typeface="Calibri"/>
                        </a:rPr>
                        <a:t>Accessible Ambassadors Scheme.</a:t>
                      </a:r>
                      <a:endParaRPr lang="en-GB"/>
                    </a:p>
                    <a:p>
                      <a:pPr lvl="0">
                        <a:buNone/>
                      </a:pPr>
                      <a:endParaRPr lang="en-GB" sz="1100" b="0" i="0" u="none" strike="noStrike" noProof="0">
                        <a:latin typeface="Calibri"/>
                      </a:endParaRPr>
                    </a:p>
                  </a:txBody>
                  <a:tcPr>
                    <a:solidFill>
                      <a:srgbClr val="D7DDED"/>
                    </a:solidFill>
                  </a:tcPr>
                </a:tc>
                <a:tc>
                  <a:txBody>
                    <a:bodyPr/>
                    <a:lstStyle/>
                    <a:p>
                      <a:pPr lvl="0">
                        <a:buNone/>
                      </a:pPr>
                      <a:r>
                        <a:rPr lang="en-GB" sz="1100" b="0" i="0" u="none" strike="noStrike" noProof="0">
                          <a:solidFill>
                            <a:srgbClr val="000000"/>
                          </a:solidFill>
                          <a:latin typeface="Calibri"/>
                        </a:rPr>
                        <a:t>SEND Participation Officer</a:t>
                      </a:r>
                    </a:p>
                    <a:p>
                      <a:pPr lvl="0">
                        <a:buNone/>
                      </a:pPr>
                      <a:r>
                        <a:rPr lang="en-GB" sz="1100" b="0" i="0" u="none" strike="noStrike" noProof="0">
                          <a:solidFill>
                            <a:srgbClr val="000000"/>
                          </a:solidFill>
                          <a:latin typeface="Calibri"/>
                        </a:rPr>
                        <a:t>Toni-Marie Leaf</a:t>
                      </a:r>
                    </a:p>
                    <a:p>
                      <a:pPr lvl="0">
                        <a:buNone/>
                      </a:pPr>
                      <a:r>
                        <a:rPr lang="en-GB" sz="1100" b="0" i="0" u="none" strike="noStrike" noProof="0">
                          <a:solidFill>
                            <a:srgbClr val="000000"/>
                          </a:solidFill>
                        </a:rPr>
                        <a:t>Karen Norwood / Andy Tickner </a:t>
                      </a:r>
                      <a:endParaRPr lang="en-GB"/>
                    </a:p>
                  </a:txBody>
                  <a:tcPr>
                    <a:solidFill>
                      <a:srgbClr val="D7DDED"/>
                    </a:solidFill>
                  </a:tcPr>
                </a:tc>
                <a:extLst>
                  <a:ext uri="{0D108BD9-81ED-4DB2-BD59-A6C34878D82A}">
                    <a16:rowId xmlns:a16="http://schemas.microsoft.com/office/drawing/2014/main" val="2093049473"/>
                  </a:ext>
                </a:extLst>
              </a:tr>
              <a:tr h="1267040">
                <a:tc>
                  <a:txBody>
                    <a:bodyPr/>
                    <a:lstStyle/>
                    <a:p>
                      <a:r>
                        <a:rPr lang="en-GB" sz="1200">
                          <a:latin typeface="+mn-lt"/>
                        </a:rPr>
                        <a:t>Joint commissioning</a:t>
                      </a:r>
                    </a:p>
                  </a:txBody>
                  <a:tcPr>
                    <a:solidFill>
                      <a:srgbClr val="9DACD3"/>
                    </a:solidFill>
                  </a:tcPr>
                </a:tc>
                <a:tc>
                  <a:txBody>
                    <a:bodyPr/>
                    <a:lstStyle/>
                    <a:p>
                      <a:pPr lvl="0">
                        <a:buNone/>
                      </a:pPr>
                      <a:r>
                        <a:rPr lang="en-GB" sz="1100" b="0" i="0" u="none" strike="noStrike" noProof="0">
                          <a:solidFill>
                            <a:srgbClr val="000000"/>
                          </a:solidFill>
                          <a:latin typeface="Calibri"/>
                        </a:rPr>
                        <a:t>Joint commissioning arrangements will support  best use of resources to improve outcomes and transition for adulthood for children and young people in the most efficient, effective, equitable and sustainable way</a:t>
                      </a:r>
                    </a:p>
                  </a:txBody>
                  <a:tcPr>
                    <a:solidFill>
                      <a:srgbClr val="9DACD3"/>
                    </a:solidFill>
                  </a:tcPr>
                </a:tc>
                <a:tc>
                  <a:txBody>
                    <a:bodyPr/>
                    <a:lstStyle/>
                    <a:p>
                      <a:pPr lvl="0">
                        <a:buNone/>
                      </a:pPr>
                      <a:r>
                        <a:rPr lang="en-GB" sz="1100" b="0" i="0" u="none" strike="noStrike" noProof="0">
                          <a:latin typeface="Calibri"/>
                        </a:rPr>
                        <a:t>Review and refresh the current Joint Commissioning strategy in co-creation with partners.</a:t>
                      </a:r>
                    </a:p>
                    <a:p>
                      <a:pPr lvl="0">
                        <a:buNone/>
                      </a:pPr>
                      <a:r>
                        <a:rPr lang="en-GB" sz="1100" b="0" i="0" u="none" strike="noStrike" noProof="0">
                          <a:latin typeface="Calibri"/>
                        </a:rPr>
                        <a:t>Review joint commissioning governance arrangements to ensure transparency in decision-making.</a:t>
                      </a:r>
                      <a:endParaRPr lang="en-GB" sz="1100">
                        <a:latin typeface="Calibri"/>
                      </a:endParaRPr>
                    </a:p>
                    <a:p>
                      <a:pPr lvl="0">
                        <a:buNone/>
                      </a:pPr>
                      <a:r>
                        <a:rPr lang="en-GB" sz="1100" b="0" i="0" u="none" strike="noStrike" noProof="0">
                          <a:latin typeface="Calibri"/>
                        </a:rPr>
                        <a:t>Explore further opportunities to jointly commission services.</a:t>
                      </a:r>
                    </a:p>
                  </a:txBody>
                  <a:tcPr>
                    <a:solidFill>
                      <a:srgbClr val="9DACD3"/>
                    </a:solidFill>
                  </a:tcPr>
                </a:tc>
                <a:tc>
                  <a:txBody>
                    <a:bodyPr/>
                    <a:lstStyle/>
                    <a:p>
                      <a:r>
                        <a:rPr lang="en-GB" sz="1100">
                          <a:latin typeface="Calibri"/>
                        </a:rPr>
                        <a:t>Jo Kent</a:t>
                      </a:r>
                    </a:p>
                    <a:p>
                      <a:pPr lvl="0">
                        <a:buNone/>
                      </a:pPr>
                      <a:r>
                        <a:rPr lang="en-GB" sz="1100">
                          <a:latin typeface="Calibri"/>
                        </a:rPr>
                        <a:t>Sam Davenport </a:t>
                      </a:r>
                    </a:p>
                  </a:txBody>
                  <a:tcPr>
                    <a:solidFill>
                      <a:srgbClr val="9DACD3"/>
                    </a:solidFill>
                  </a:tcPr>
                </a:tc>
                <a:extLst>
                  <a:ext uri="{0D108BD9-81ED-4DB2-BD59-A6C34878D82A}">
                    <a16:rowId xmlns:a16="http://schemas.microsoft.com/office/drawing/2014/main" val="3765795823"/>
                  </a:ext>
                </a:extLst>
              </a:tr>
            </a:tbl>
          </a:graphicData>
        </a:graphic>
      </p:graphicFrame>
    </p:spTree>
    <p:extLst>
      <p:ext uri="{BB962C8B-B14F-4D97-AF65-F5344CB8AC3E}">
        <p14:creationId xmlns:p14="http://schemas.microsoft.com/office/powerpoint/2010/main" val="317638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B76C9-1DEB-F498-9995-FEE161C28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8799C-FD25-066B-79C7-9329C12C3E23}"/>
              </a:ext>
            </a:extLst>
          </p:cNvPr>
          <p:cNvSpPr>
            <a:spLocks noGrp="1"/>
          </p:cNvSpPr>
          <p:nvPr>
            <p:ph type="title"/>
          </p:nvPr>
        </p:nvSpPr>
        <p:spPr/>
        <p:txBody>
          <a:bodyPr>
            <a:normAutofit/>
          </a:bodyPr>
          <a:lstStyle/>
          <a:p>
            <a:r>
              <a:rPr lang="en-GB" sz="3200"/>
              <a:t>Improving the lives and wellbeing of children, young people and their parents </a:t>
            </a:r>
            <a:endParaRPr lang="en-US"/>
          </a:p>
        </p:txBody>
      </p:sp>
      <p:graphicFrame>
        <p:nvGraphicFramePr>
          <p:cNvPr id="3" name="Table 2">
            <a:extLst>
              <a:ext uri="{FF2B5EF4-FFF2-40B4-BE49-F238E27FC236}">
                <a16:creationId xmlns:a16="http://schemas.microsoft.com/office/drawing/2014/main" id="{22473C70-42EA-1D37-7E76-0D774413B8BF}"/>
              </a:ext>
            </a:extLst>
          </p:cNvPr>
          <p:cNvGraphicFramePr>
            <a:graphicFrameLocks noGrp="1"/>
          </p:cNvGraphicFramePr>
          <p:nvPr/>
        </p:nvGraphicFramePr>
        <p:xfrm>
          <a:off x="352628" y="1825393"/>
          <a:ext cx="11577102" cy="2144095"/>
        </p:xfrm>
        <a:graphic>
          <a:graphicData uri="http://schemas.openxmlformats.org/drawingml/2006/table">
            <a:tbl>
              <a:tblPr firstRow="1" bandRow="1">
                <a:tableStyleId>{7DF18680-E054-41AD-8BC1-D1AEF772440D}</a:tableStyleId>
              </a:tblPr>
              <a:tblGrid>
                <a:gridCol w="1712459">
                  <a:extLst>
                    <a:ext uri="{9D8B030D-6E8A-4147-A177-3AD203B41FA5}">
                      <a16:colId xmlns:a16="http://schemas.microsoft.com/office/drawing/2014/main" val="1675270467"/>
                    </a:ext>
                  </a:extLst>
                </a:gridCol>
                <a:gridCol w="2819132">
                  <a:extLst>
                    <a:ext uri="{9D8B030D-6E8A-4147-A177-3AD203B41FA5}">
                      <a16:colId xmlns:a16="http://schemas.microsoft.com/office/drawing/2014/main" val="1425897304"/>
                    </a:ext>
                  </a:extLst>
                </a:gridCol>
                <a:gridCol w="5264918">
                  <a:extLst>
                    <a:ext uri="{9D8B030D-6E8A-4147-A177-3AD203B41FA5}">
                      <a16:colId xmlns:a16="http://schemas.microsoft.com/office/drawing/2014/main" val="2777903710"/>
                    </a:ext>
                  </a:extLst>
                </a:gridCol>
                <a:gridCol w="1780593">
                  <a:extLst>
                    <a:ext uri="{9D8B030D-6E8A-4147-A177-3AD203B41FA5}">
                      <a16:colId xmlns:a16="http://schemas.microsoft.com/office/drawing/2014/main" val="2818128771"/>
                    </a:ext>
                  </a:extLst>
                </a:gridCol>
              </a:tblGrid>
              <a:tr h="338730">
                <a:tc>
                  <a:txBody>
                    <a:bodyPr/>
                    <a:lstStyle/>
                    <a:p>
                      <a:r>
                        <a:rPr lang="en-GB" sz="1200">
                          <a:latin typeface="+mn-lt"/>
                        </a:rPr>
                        <a:t>Workstream</a:t>
                      </a:r>
                    </a:p>
                  </a:txBody>
                  <a:tcPr>
                    <a:solidFill>
                      <a:srgbClr val="4A63A3"/>
                    </a:solidFill>
                  </a:tcPr>
                </a:tc>
                <a:tc>
                  <a:txBody>
                    <a:bodyPr/>
                    <a:lstStyle/>
                    <a:p>
                      <a:r>
                        <a:rPr lang="en-GB" sz="1200">
                          <a:latin typeface="+mn-lt"/>
                        </a:rPr>
                        <a:t>Objective</a:t>
                      </a:r>
                    </a:p>
                  </a:txBody>
                  <a:tcPr>
                    <a:solidFill>
                      <a:srgbClr val="4A63A3"/>
                    </a:solidFill>
                  </a:tcPr>
                </a:tc>
                <a:tc>
                  <a:txBody>
                    <a:bodyPr/>
                    <a:lstStyle/>
                    <a:p>
                      <a:r>
                        <a:rPr lang="en-GB" sz="1200">
                          <a:latin typeface="+mn-lt"/>
                        </a:rPr>
                        <a:t>Actions</a:t>
                      </a:r>
                    </a:p>
                  </a:txBody>
                  <a:tcPr>
                    <a:solidFill>
                      <a:srgbClr val="4A63A3"/>
                    </a:solidFill>
                  </a:tcPr>
                </a:tc>
                <a:tc>
                  <a:txBody>
                    <a:bodyPr/>
                    <a:lstStyle/>
                    <a:p>
                      <a:r>
                        <a:rPr lang="en-GB" sz="1200">
                          <a:latin typeface="+mn-lt"/>
                        </a:rPr>
                        <a:t>Lead</a:t>
                      </a:r>
                    </a:p>
                  </a:txBody>
                  <a:tcPr>
                    <a:solidFill>
                      <a:srgbClr val="4A63A3"/>
                    </a:solidFill>
                  </a:tcPr>
                </a:tc>
                <a:extLst>
                  <a:ext uri="{0D108BD9-81ED-4DB2-BD59-A6C34878D82A}">
                    <a16:rowId xmlns:a16="http://schemas.microsoft.com/office/drawing/2014/main" val="2042977466"/>
                  </a:ext>
                </a:extLst>
              </a:tr>
              <a:tr h="1805365">
                <a:tc>
                  <a:txBody>
                    <a:bodyPr/>
                    <a:lstStyle/>
                    <a:p>
                      <a:r>
                        <a:rPr lang="en-GB" sz="1200">
                          <a:latin typeface="+mn-lt"/>
                        </a:rPr>
                        <a:t>Mosaic Programme Board/ CFMT</a:t>
                      </a:r>
                    </a:p>
                  </a:txBody>
                  <a:tcPr>
                    <a:solidFill>
                      <a:srgbClr val="D7DDED"/>
                    </a:solidFill>
                  </a:tcPr>
                </a:tc>
                <a:tc>
                  <a:txBody>
                    <a:bodyPr/>
                    <a:lstStyle/>
                    <a:p>
                      <a:pPr lvl="0">
                        <a:buNone/>
                      </a:pPr>
                      <a:r>
                        <a:rPr lang="en-US" sz="1100" b="0" i="0" u="none" strike="noStrike" noProof="0">
                          <a:latin typeface="Calibri"/>
                        </a:rPr>
                        <a:t>Accurate and accessible social care data will drive  informed decision making and rigorous evaluation of services to support the best outcomes for families and young people.</a:t>
                      </a:r>
                    </a:p>
                  </a:txBody>
                  <a:tcPr>
                    <a:solidFill>
                      <a:srgbClr val="D7DDED"/>
                    </a:solidFill>
                  </a:tcPr>
                </a:tc>
                <a:tc>
                  <a:txBody>
                    <a:bodyPr/>
                    <a:lstStyle/>
                    <a:p>
                      <a:pPr lvl="0">
                        <a:buNone/>
                      </a:pPr>
                      <a:r>
                        <a:rPr lang="en-US" sz="1100" b="0" i="0" u="none" strike="noStrike" noProof="0">
                          <a:latin typeface="Calibri"/>
                        </a:rPr>
                        <a:t>Engage with the data governance and systems teams to align service requirements and system functionality to provide access to high quality data and reports</a:t>
                      </a:r>
                    </a:p>
                    <a:p>
                      <a:pPr lvl="0">
                        <a:buNone/>
                      </a:pPr>
                      <a:endParaRPr lang="en-US" sz="1100" b="0" i="0" u="none" strike="noStrike" noProof="0">
                        <a:latin typeface="Calibri"/>
                      </a:endParaRPr>
                    </a:p>
                    <a:p>
                      <a:pPr lvl="0">
                        <a:buNone/>
                      </a:pPr>
                      <a:r>
                        <a:rPr lang="en-US" sz="1100" b="0" i="0" u="none" strike="noStrike" noProof="0">
                          <a:latin typeface="Calibri"/>
                        </a:rPr>
                        <a:t>Target improvement in data quality </a:t>
                      </a:r>
                    </a:p>
                    <a:p>
                      <a:pPr lvl="0">
                        <a:buNone/>
                      </a:pPr>
                      <a:endParaRPr lang="en-US" sz="1100" b="0" i="0" u="none" strike="noStrike" noProof="0">
                        <a:latin typeface="Calibri"/>
                      </a:endParaRPr>
                    </a:p>
                    <a:p>
                      <a:pPr lvl="0">
                        <a:buNone/>
                      </a:pPr>
                      <a:r>
                        <a:rPr lang="en-US" sz="1100" b="0" i="0" u="none" strike="noStrike" noProof="0">
                          <a:latin typeface="Calibri"/>
                        </a:rPr>
                        <a:t>Engagement and learning opportunities for all professionals to increase their knowledge and expertise in data recording and monitoring</a:t>
                      </a:r>
                    </a:p>
                    <a:p>
                      <a:pPr lvl="0">
                        <a:buNone/>
                      </a:pPr>
                      <a:endParaRPr lang="en-US" sz="1100" b="0" i="0" u="none" strike="noStrike" noProof="0">
                        <a:latin typeface="Calibri"/>
                      </a:endParaRPr>
                    </a:p>
                  </a:txBody>
                  <a:tcPr>
                    <a:solidFill>
                      <a:srgbClr val="D7DDED"/>
                    </a:solidFill>
                  </a:tcPr>
                </a:tc>
                <a:tc>
                  <a:txBody>
                    <a:bodyPr/>
                    <a:lstStyle/>
                    <a:p>
                      <a:r>
                        <a:rPr lang="en-GB" sz="1100">
                          <a:latin typeface="Calibri"/>
                        </a:rPr>
                        <a:t>Steph How</a:t>
                      </a:r>
                    </a:p>
                  </a:txBody>
                  <a:tcPr>
                    <a:solidFill>
                      <a:srgbClr val="D7DDED"/>
                    </a:solidFill>
                  </a:tcPr>
                </a:tc>
                <a:extLst>
                  <a:ext uri="{0D108BD9-81ED-4DB2-BD59-A6C34878D82A}">
                    <a16:rowId xmlns:a16="http://schemas.microsoft.com/office/drawing/2014/main" val="1229563565"/>
                  </a:ext>
                </a:extLst>
              </a:tr>
            </a:tbl>
          </a:graphicData>
        </a:graphic>
      </p:graphicFrame>
    </p:spTree>
    <p:extLst>
      <p:ext uri="{BB962C8B-B14F-4D97-AF65-F5344CB8AC3E}">
        <p14:creationId xmlns:p14="http://schemas.microsoft.com/office/powerpoint/2010/main" val="17605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324936-63B9-619A-2F24-3E3DC7D05882}"/>
              </a:ext>
            </a:extLst>
          </p:cNvPr>
          <p:cNvSpPr>
            <a:spLocks noGrp="1"/>
          </p:cNvSpPr>
          <p:nvPr>
            <p:ph type="ctrTitle"/>
          </p:nvPr>
        </p:nvSpPr>
        <p:spPr>
          <a:noFill/>
        </p:spPr>
        <p:txBody>
          <a:bodyPr anchor="ctr"/>
          <a:lstStyle/>
          <a:p>
            <a:pPr algn="ctr"/>
            <a:r>
              <a:rPr lang="en-GB"/>
              <a:t>Task and finish groups</a:t>
            </a:r>
          </a:p>
        </p:txBody>
      </p:sp>
    </p:spTree>
    <p:extLst>
      <p:ext uri="{BB962C8B-B14F-4D97-AF65-F5344CB8AC3E}">
        <p14:creationId xmlns:p14="http://schemas.microsoft.com/office/powerpoint/2010/main" val="753030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C5C59-F640-593F-4B85-4ECA52CFF690}"/>
              </a:ext>
            </a:extLst>
          </p:cNvPr>
          <p:cNvSpPr>
            <a:spLocks noGrp="1"/>
          </p:cNvSpPr>
          <p:nvPr>
            <p:ph type="title"/>
          </p:nvPr>
        </p:nvSpPr>
        <p:spPr/>
        <p:txBody>
          <a:bodyPr/>
          <a:lstStyle/>
          <a:p>
            <a:r>
              <a:rPr lang="en-GB"/>
              <a:t>Short term tasks</a:t>
            </a:r>
          </a:p>
        </p:txBody>
      </p:sp>
      <p:graphicFrame>
        <p:nvGraphicFramePr>
          <p:cNvPr id="8" name="Table 7">
            <a:extLst>
              <a:ext uri="{FF2B5EF4-FFF2-40B4-BE49-F238E27FC236}">
                <a16:creationId xmlns:a16="http://schemas.microsoft.com/office/drawing/2014/main" id="{07BFD324-C278-91DA-86D5-F900B002E236}"/>
              </a:ext>
            </a:extLst>
          </p:cNvPr>
          <p:cNvGraphicFramePr>
            <a:graphicFrameLocks noGrp="1"/>
          </p:cNvGraphicFramePr>
          <p:nvPr>
            <p:extLst>
              <p:ext uri="{D42A27DB-BD31-4B8C-83A1-F6EECF244321}">
                <p14:modId xmlns:p14="http://schemas.microsoft.com/office/powerpoint/2010/main" val="3005434628"/>
              </p:ext>
            </p:extLst>
          </p:nvPr>
        </p:nvGraphicFramePr>
        <p:xfrm>
          <a:off x="406267" y="1829343"/>
          <a:ext cx="11372376" cy="3388360"/>
        </p:xfrm>
        <a:graphic>
          <a:graphicData uri="http://schemas.openxmlformats.org/drawingml/2006/table">
            <a:tbl>
              <a:tblPr firstRow="1" bandRow="1">
                <a:tableStyleId>{5C22544A-7EE6-4342-B048-85BDC9FD1C3A}</a:tableStyleId>
              </a:tblPr>
              <a:tblGrid>
                <a:gridCol w="6140837">
                  <a:extLst>
                    <a:ext uri="{9D8B030D-6E8A-4147-A177-3AD203B41FA5}">
                      <a16:colId xmlns:a16="http://schemas.microsoft.com/office/drawing/2014/main" val="1468212643"/>
                    </a:ext>
                  </a:extLst>
                </a:gridCol>
                <a:gridCol w="5231539">
                  <a:extLst>
                    <a:ext uri="{9D8B030D-6E8A-4147-A177-3AD203B41FA5}">
                      <a16:colId xmlns:a16="http://schemas.microsoft.com/office/drawing/2014/main" val="3511619804"/>
                    </a:ext>
                  </a:extLst>
                </a:gridCol>
              </a:tblGrid>
              <a:tr h="370840">
                <a:tc>
                  <a:txBody>
                    <a:bodyPr/>
                    <a:lstStyle/>
                    <a:p>
                      <a:r>
                        <a:rPr lang="en-GB" sz="1200"/>
                        <a:t>Task</a:t>
                      </a:r>
                    </a:p>
                  </a:txBody>
                  <a:tcPr/>
                </a:tc>
                <a:tc>
                  <a:txBody>
                    <a:bodyPr/>
                    <a:lstStyle/>
                    <a:p>
                      <a:r>
                        <a:rPr lang="en-GB" sz="1200"/>
                        <a:t>Allocation and progress</a:t>
                      </a:r>
                    </a:p>
                  </a:txBody>
                  <a:tcPr/>
                </a:tc>
                <a:extLst>
                  <a:ext uri="{0D108BD9-81ED-4DB2-BD59-A6C34878D82A}">
                    <a16:rowId xmlns:a16="http://schemas.microsoft.com/office/drawing/2014/main" val="6000400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Share data, create published shared KPIs and monitor them at Local Area level. </a:t>
                      </a:r>
                      <a:endParaRPr lang="en-GB" sz="1200">
                        <a:solidFill>
                          <a:schemeClr val="tx1"/>
                        </a:solidFill>
                      </a:endParaRPr>
                    </a:p>
                    <a:p>
                      <a:endParaRPr lang="en-GB" sz="1200"/>
                    </a:p>
                  </a:txBody>
                  <a:tcPr/>
                </a:tc>
                <a:tc>
                  <a:txBody>
                    <a:bodyPr/>
                    <a:lstStyle/>
                    <a:p>
                      <a:r>
                        <a:rPr lang="en-GB" sz="1200"/>
                        <a:t>Heather Slocomb - underway. </a:t>
                      </a:r>
                    </a:p>
                  </a:txBody>
                  <a:tcPr/>
                </a:tc>
                <a:extLst>
                  <a:ext uri="{0D108BD9-81ED-4DB2-BD59-A6C34878D82A}">
                    <a16:rowId xmlns:a16="http://schemas.microsoft.com/office/drawing/2014/main" val="11263230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Create a system-wide introductory video for the whole workforce on the wider SEND system.</a:t>
                      </a:r>
                      <a:endParaRPr lang="en-GB" sz="1200">
                        <a:solidFill>
                          <a:schemeClr val="tx1"/>
                        </a:solidFill>
                      </a:endParaRPr>
                    </a:p>
                    <a:p>
                      <a:endParaRPr lang="en-GB" sz="1200"/>
                    </a:p>
                  </a:txBody>
                  <a:tcPr/>
                </a:tc>
                <a:tc>
                  <a:txBody>
                    <a:bodyPr/>
                    <a:lstStyle/>
                    <a:p>
                      <a:r>
                        <a:rPr lang="en-GB" sz="1200"/>
                        <a:t>Caroline Marlborough- underway</a:t>
                      </a:r>
                    </a:p>
                  </a:txBody>
                  <a:tcPr/>
                </a:tc>
                <a:extLst>
                  <a:ext uri="{0D108BD9-81ED-4DB2-BD59-A6C34878D82A}">
                    <a16:rowId xmlns:a16="http://schemas.microsoft.com/office/drawing/2014/main" val="936983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Invest in a Local Area Partnership Newsletter that is shared system-wide and has CYP at the centre.</a:t>
                      </a:r>
                      <a:endParaRPr lang="en-GB" sz="1200">
                        <a:solidFill>
                          <a:schemeClr val="tx1"/>
                        </a:solidFill>
                      </a:endParaRPr>
                    </a:p>
                    <a:p>
                      <a:endParaRPr lang="en-GB" sz="1200"/>
                    </a:p>
                  </a:txBody>
                  <a:tcPr/>
                </a:tc>
                <a:tc>
                  <a:txBody>
                    <a:bodyPr/>
                    <a:lstStyle/>
                    <a:p>
                      <a:r>
                        <a:rPr lang="en-GB" sz="1200"/>
                        <a:t>Not started</a:t>
                      </a:r>
                    </a:p>
                  </a:txBody>
                  <a:tcPr/>
                </a:tc>
                <a:extLst>
                  <a:ext uri="{0D108BD9-81ED-4DB2-BD59-A6C34878D82A}">
                    <a16:rowId xmlns:a16="http://schemas.microsoft.com/office/drawing/2014/main" val="236722466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Explore shared front door options</a:t>
                      </a:r>
                    </a:p>
                    <a:p>
                      <a:endParaRPr lang="en-GB" sz="1200"/>
                    </a:p>
                  </a:txBody>
                  <a:tcPr/>
                </a:tc>
                <a:tc>
                  <a:txBody>
                    <a:bodyPr/>
                    <a:lstStyle/>
                    <a:p>
                      <a:r>
                        <a:rPr lang="en-GB" sz="1200"/>
                        <a:t>Not started</a:t>
                      </a:r>
                    </a:p>
                  </a:txBody>
                  <a:tcPr/>
                </a:tc>
                <a:extLst>
                  <a:ext uri="{0D108BD9-81ED-4DB2-BD59-A6C34878D82A}">
                    <a16:rowId xmlns:a16="http://schemas.microsoft.com/office/drawing/2014/main" val="23603069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Create a place to collect and share best practice examples across the LAP and develop a richer picture of the difference that having an EHCP makes for a CYP with SEND in Hampshire. </a:t>
                      </a:r>
                      <a:endParaRPr lang="en-GB" sz="1200">
                        <a:solidFill>
                          <a:schemeClr val="tx1"/>
                        </a:solidFill>
                      </a:endParaRPr>
                    </a:p>
                    <a:p>
                      <a:endParaRPr lang="en-GB" sz="1200"/>
                    </a:p>
                  </a:txBody>
                  <a:tcPr/>
                </a:tc>
                <a:tc>
                  <a:txBody>
                    <a:bodyPr/>
                    <a:lstStyle/>
                    <a:p>
                      <a:r>
                        <a:rPr lang="en-GB" sz="1200"/>
                        <a:t>Caroline Marlborough- underway. We are gathering examples of best practice – if you have any, please share them with </a:t>
                      </a:r>
                      <a:r>
                        <a:rPr lang="en-GB" sz="1200" err="1">
                          <a:hlinkClick r:id="rId2"/>
                        </a:rPr>
                        <a:t>Caroline.Marlborough@hants</a:t>
                      </a:r>
                      <a:r>
                        <a:rPr lang="en-GB" sz="1200">
                          <a:hlinkClick r:id="rId2"/>
                        </a:rPr>
                        <a:t>.gov.uk</a:t>
                      </a:r>
                      <a:endParaRPr lang="en-GB" sz="1200"/>
                    </a:p>
                    <a:p>
                      <a:endParaRPr lang="en-GB" sz="1200"/>
                    </a:p>
                  </a:txBody>
                  <a:tcPr/>
                </a:tc>
                <a:extLst>
                  <a:ext uri="{0D108BD9-81ED-4DB2-BD59-A6C34878D82A}">
                    <a16:rowId xmlns:a16="http://schemas.microsoft.com/office/drawing/2014/main" val="3887107276"/>
                  </a:ext>
                </a:extLst>
              </a:tr>
            </a:tbl>
          </a:graphicData>
        </a:graphic>
      </p:graphicFrame>
    </p:spTree>
    <p:extLst>
      <p:ext uri="{BB962C8B-B14F-4D97-AF65-F5344CB8AC3E}">
        <p14:creationId xmlns:p14="http://schemas.microsoft.com/office/powerpoint/2010/main" val="317509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E4B5-0C34-30FF-E52F-283CECBD66D0}"/>
              </a:ext>
            </a:extLst>
          </p:cNvPr>
          <p:cNvSpPr>
            <a:spLocks noGrp="1"/>
          </p:cNvSpPr>
          <p:nvPr>
            <p:ph type="title"/>
          </p:nvPr>
        </p:nvSpPr>
        <p:spPr/>
        <p:txBody>
          <a:bodyPr>
            <a:normAutofit/>
          </a:bodyPr>
          <a:lstStyle/>
          <a:p>
            <a:r>
              <a:rPr lang="en-GB" sz="4400">
                <a:latin typeface="+mn-lt"/>
              </a:rPr>
              <a:t>How can Schools Forum members help?</a:t>
            </a:r>
            <a:endParaRPr lang="en-GB"/>
          </a:p>
        </p:txBody>
      </p:sp>
      <p:sp>
        <p:nvSpPr>
          <p:cNvPr id="3" name="Content Placeholder 2">
            <a:extLst>
              <a:ext uri="{FF2B5EF4-FFF2-40B4-BE49-F238E27FC236}">
                <a16:creationId xmlns:a16="http://schemas.microsoft.com/office/drawing/2014/main" id="{34A1943E-53CE-BC8D-F700-8B71F0877C3D}"/>
              </a:ext>
            </a:extLst>
          </p:cNvPr>
          <p:cNvSpPr>
            <a:spLocks noGrp="1"/>
          </p:cNvSpPr>
          <p:nvPr>
            <p:ph idx="1"/>
          </p:nvPr>
        </p:nvSpPr>
        <p:spPr/>
        <p:txBody>
          <a:bodyPr/>
          <a:lstStyle/>
          <a:p>
            <a:r>
              <a:rPr lang="en-GB"/>
              <a:t>Information sharing across all settings and partners about our strategy, and the work of TSEND.</a:t>
            </a:r>
          </a:p>
          <a:p>
            <a:r>
              <a:rPr lang="en-GB"/>
              <a:t>Share information about the services and support available.</a:t>
            </a:r>
          </a:p>
          <a:p>
            <a:pPr marL="0" indent="0">
              <a:buNone/>
            </a:pPr>
            <a:endParaRPr lang="en-GB"/>
          </a:p>
        </p:txBody>
      </p:sp>
    </p:spTree>
    <p:extLst>
      <p:ext uri="{BB962C8B-B14F-4D97-AF65-F5344CB8AC3E}">
        <p14:creationId xmlns:p14="http://schemas.microsoft.com/office/powerpoint/2010/main" val="313747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389FABCF-C4A5-1346-BFD6-4F953695133C}"/>
              </a:ext>
            </a:extLst>
          </p:cNvPr>
          <p:cNvSpPr/>
          <p:nvPr/>
        </p:nvSpPr>
        <p:spPr>
          <a:xfrm>
            <a:off x="9887190" y="2325992"/>
            <a:ext cx="1839828" cy="425119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 name="Rectangle: Rounded Corners 3">
            <a:extLst>
              <a:ext uri="{FF2B5EF4-FFF2-40B4-BE49-F238E27FC236}">
                <a16:creationId xmlns:a16="http://schemas.microsoft.com/office/drawing/2014/main" id="{144E6633-7950-584D-7DE2-EEB6C993CD98}"/>
              </a:ext>
            </a:extLst>
          </p:cNvPr>
          <p:cNvSpPr/>
          <p:nvPr/>
        </p:nvSpPr>
        <p:spPr>
          <a:xfrm>
            <a:off x="463338" y="1063078"/>
            <a:ext cx="6626575" cy="10046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SEND &amp; 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Local Area Partnership Board</a:t>
            </a:r>
          </a:p>
        </p:txBody>
      </p:sp>
      <p:sp>
        <p:nvSpPr>
          <p:cNvPr id="49" name="Rectangle: Rounded Corners 48">
            <a:extLst>
              <a:ext uri="{FF2B5EF4-FFF2-40B4-BE49-F238E27FC236}">
                <a16:creationId xmlns:a16="http://schemas.microsoft.com/office/drawing/2014/main" id="{BD5A0064-F08A-07A5-0E2B-FEC330DBF115}"/>
              </a:ext>
            </a:extLst>
          </p:cNvPr>
          <p:cNvSpPr/>
          <p:nvPr/>
        </p:nvSpPr>
        <p:spPr>
          <a:xfrm>
            <a:off x="463338" y="2288620"/>
            <a:ext cx="6626580" cy="4251191"/>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LAP Action Plan Delivery Boards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(TBC)</a:t>
            </a:r>
          </a:p>
        </p:txBody>
      </p:sp>
      <p:sp>
        <p:nvSpPr>
          <p:cNvPr id="66" name="Rectangle: Rounded Corners 65">
            <a:extLst>
              <a:ext uri="{FF2B5EF4-FFF2-40B4-BE49-F238E27FC236}">
                <a16:creationId xmlns:a16="http://schemas.microsoft.com/office/drawing/2014/main" id="{B78BC077-6D69-E611-5708-B23A600C7E75}"/>
              </a:ext>
            </a:extLst>
          </p:cNvPr>
          <p:cNvSpPr/>
          <p:nvPr/>
        </p:nvSpPr>
        <p:spPr>
          <a:xfrm>
            <a:off x="723575" y="3187155"/>
            <a:ext cx="1856422" cy="2797107"/>
          </a:xfrm>
          <a:prstGeom prst="roundRect">
            <a:avLst/>
          </a:prstGeom>
          <a:solidFill>
            <a:srgbClr val="4A63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ptos" panose="02110004020202020204"/>
                <a:ea typeface="+mn-ea"/>
                <a:cs typeface="+mn-cs"/>
              </a:rPr>
              <a:t>Improving the lives and wellbeing of CYP and their families</a:t>
            </a:r>
          </a:p>
        </p:txBody>
      </p:sp>
      <p:sp>
        <p:nvSpPr>
          <p:cNvPr id="68" name="Rectangle: Rounded Corners 67">
            <a:extLst>
              <a:ext uri="{FF2B5EF4-FFF2-40B4-BE49-F238E27FC236}">
                <a16:creationId xmlns:a16="http://schemas.microsoft.com/office/drawing/2014/main" id="{D5DB6E2D-8508-8779-BAD7-C92DAC94C950}"/>
              </a:ext>
            </a:extLst>
          </p:cNvPr>
          <p:cNvSpPr/>
          <p:nvPr/>
        </p:nvSpPr>
        <p:spPr>
          <a:xfrm>
            <a:off x="2705078" y="3187155"/>
            <a:ext cx="1856422" cy="2797107"/>
          </a:xfrm>
          <a:prstGeom prst="roundRect">
            <a:avLst/>
          </a:prstGeom>
          <a:solidFill>
            <a:srgbClr val="54B8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ptos" panose="02110004020202020204"/>
                <a:ea typeface="+mn-ea"/>
                <a:cs typeface="+mn-cs"/>
              </a:rPr>
              <a:t>Providing timely health diagnostics and services</a:t>
            </a:r>
          </a:p>
        </p:txBody>
      </p:sp>
      <p:sp>
        <p:nvSpPr>
          <p:cNvPr id="69" name="Rectangle: Rounded Corners 68">
            <a:extLst>
              <a:ext uri="{FF2B5EF4-FFF2-40B4-BE49-F238E27FC236}">
                <a16:creationId xmlns:a16="http://schemas.microsoft.com/office/drawing/2014/main" id="{D57B866A-2B48-AEF4-B632-27B91298563E}"/>
              </a:ext>
            </a:extLst>
          </p:cNvPr>
          <p:cNvSpPr/>
          <p:nvPr/>
        </p:nvSpPr>
        <p:spPr>
          <a:xfrm>
            <a:off x="4747961" y="3187155"/>
            <a:ext cx="1856422" cy="2797107"/>
          </a:xfrm>
          <a:prstGeom prst="roundRect">
            <a:avLst/>
          </a:prstGeom>
          <a:solidFill>
            <a:srgbClr val="9900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ptos" panose="02110004020202020204"/>
                <a:ea typeface="+mn-ea"/>
                <a:cs typeface="+mn-cs"/>
              </a:rPr>
              <a:t>Improving educational engagement, support and practice in Education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a:ln>
                <a:noFill/>
              </a:ln>
              <a:solidFill>
                <a:prstClr val="white"/>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latin typeface="Aptos" panose="02110004020202020204"/>
                <a:ea typeface="+mn-ea"/>
                <a:cs typeface="+mn-cs"/>
              </a:rPr>
              <a:t>Transforming SEND Hampshire</a:t>
            </a:r>
          </a:p>
        </p:txBody>
      </p:sp>
      <p:sp>
        <p:nvSpPr>
          <p:cNvPr id="65" name="Rectangle: Rounded Corners 64">
            <a:extLst>
              <a:ext uri="{FF2B5EF4-FFF2-40B4-BE49-F238E27FC236}">
                <a16:creationId xmlns:a16="http://schemas.microsoft.com/office/drawing/2014/main" id="{1B6C9826-67C5-3B00-64CC-2F5FCF99EFF9}"/>
              </a:ext>
            </a:extLst>
          </p:cNvPr>
          <p:cNvSpPr/>
          <p:nvPr/>
        </p:nvSpPr>
        <p:spPr>
          <a:xfrm>
            <a:off x="730463" y="5412832"/>
            <a:ext cx="5859918" cy="385812"/>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ptos" panose="02110004020202020204"/>
                <a:ea typeface="+mn-ea"/>
                <a:cs typeface="+mn-cs"/>
              </a:rPr>
              <a:t>Giving children, young people and their families a voice.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Aptos" panose="02110004020202020204"/>
                <a:ea typeface="+mn-ea"/>
                <a:cs typeface="+mn-cs"/>
              </a:rPr>
              <a:t> improving cross system working.</a:t>
            </a:r>
          </a:p>
        </p:txBody>
      </p:sp>
      <p:grpSp>
        <p:nvGrpSpPr>
          <p:cNvPr id="8" name="Group 7">
            <a:extLst>
              <a:ext uri="{FF2B5EF4-FFF2-40B4-BE49-F238E27FC236}">
                <a16:creationId xmlns:a16="http://schemas.microsoft.com/office/drawing/2014/main" id="{6DA37F3E-6A45-CE17-6D49-DC66BFEB4AD0}"/>
              </a:ext>
            </a:extLst>
          </p:cNvPr>
          <p:cNvGrpSpPr/>
          <p:nvPr/>
        </p:nvGrpSpPr>
        <p:grpSpPr>
          <a:xfrm>
            <a:off x="9893911" y="1063078"/>
            <a:ext cx="1839827" cy="4921179"/>
            <a:chOff x="8635409" y="695783"/>
            <a:chExt cx="2860415" cy="4687642"/>
          </a:xfrm>
        </p:grpSpPr>
        <p:sp>
          <p:nvSpPr>
            <p:cNvPr id="5" name="Rectangle: Rounded Corners 4">
              <a:extLst>
                <a:ext uri="{FF2B5EF4-FFF2-40B4-BE49-F238E27FC236}">
                  <a16:creationId xmlns:a16="http://schemas.microsoft.com/office/drawing/2014/main" id="{FCE80603-A07D-F581-D136-43BD37C9D9B7}"/>
                </a:ext>
              </a:extLst>
            </p:cNvPr>
            <p:cNvSpPr/>
            <p:nvPr/>
          </p:nvSpPr>
          <p:spPr>
            <a:xfrm>
              <a:off x="8635409" y="695783"/>
              <a:ext cx="2860415" cy="99980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Strategic Partnership Boards</a:t>
              </a:r>
            </a:p>
          </p:txBody>
        </p:sp>
        <p:grpSp>
          <p:nvGrpSpPr>
            <p:cNvPr id="75" name="Group 74">
              <a:extLst>
                <a:ext uri="{FF2B5EF4-FFF2-40B4-BE49-F238E27FC236}">
                  <a16:creationId xmlns:a16="http://schemas.microsoft.com/office/drawing/2014/main" id="{A8AB472E-11A2-6B66-282C-FEA27B03C9BF}"/>
                </a:ext>
              </a:extLst>
            </p:cNvPr>
            <p:cNvGrpSpPr/>
            <p:nvPr/>
          </p:nvGrpSpPr>
          <p:grpSpPr>
            <a:xfrm>
              <a:off x="8922050" y="2914088"/>
              <a:ext cx="2286981" cy="2469337"/>
              <a:chOff x="9126622" y="2863129"/>
              <a:chExt cx="2019252" cy="2506105"/>
            </a:xfrm>
          </p:grpSpPr>
          <p:sp>
            <p:nvSpPr>
              <p:cNvPr id="45" name="Rectangle: Rounded Corners 44">
                <a:extLst>
                  <a:ext uri="{FF2B5EF4-FFF2-40B4-BE49-F238E27FC236}">
                    <a16:creationId xmlns:a16="http://schemas.microsoft.com/office/drawing/2014/main" id="{E5EF02FF-3194-171F-E75C-C71541905C23}"/>
                  </a:ext>
                </a:extLst>
              </p:cNvPr>
              <p:cNvSpPr/>
              <p:nvPr/>
            </p:nvSpPr>
            <p:spPr>
              <a:xfrm>
                <a:off x="9126622" y="2863129"/>
                <a:ext cx="2019252" cy="549043"/>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ptos" panose="02110004020202020204"/>
                    <a:ea typeface="+mn-ea"/>
                    <a:cs typeface="+mn-cs"/>
                  </a:rPr>
                  <a:t>LA 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Rectangle: Rounded Corners 45">
                <a:extLst>
                  <a:ext uri="{FF2B5EF4-FFF2-40B4-BE49-F238E27FC236}">
                    <a16:creationId xmlns:a16="http://schemas.microsoft.com/office/drawing/2014/main" id="{0CAA7BB3-878F-F8D9-761A-BD2A5B940722}"/>
                  </a:ext>
                </a:extLst>
              </p:cNvPr>
              <p:cNvSpPr/>
              <p:nvPr/>
            </p:nvSpPr>
            <p:spPr>
              <a:xfrm>
                <a:off x="9126622" y="3495614"/>
                <a:ext cx="2019252" cy="53606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ptos" panose="02110004020202020204"/>
                    <a:ea typeface="+mn-ea"/>
                    <a:cs typeface="+mn-cs"/>
                  </a:rPr>
                  <a:t>CYP and family led</a:t>
                </a:r>
              </a:p>
            </p:txBody>
          </p:sp>
          <p:sp>
            <p:nvSpPr>
              <p:cNvPr id="47" name="Rectangle: Rounded Corners 46">
                <a:extLst>
                  <a:ext uri="{FF2B5EF4-FFF2-40B4-BE49-F238E27FC236}">
                    <a16:creationId xmlns:a16="http://schemas.microsoft.com/office/drawing/2014/main" id="{92AD4424-81B8-AACE-BC0D-7F974F7DD678}"/>
                  </a:ext>
                </a:extLst>
              </p:cNvPr>
              <p:cNvSpPr/>
              <p:nvPr/>
            </p:nvSpPr>
            <p:spPr>
              <a:xfrm>
                <a:off x="9126622" y="4820190"/>
                <a:ext cx="2019252" cy="549044"/>
              </a:xfrm>
              <a:prstGeom prst="roundRect">
                <a:avLst/>
              </a:prstGeom>
              <a:solidFill>
                <a:srgbClr val="FFE3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ptos" panose="02110004020202020204"/>
                    <a:ea typeface="+mn-ea"/>
                    <a:cs typeface="+mn-cs"/>
                  </a:rPr>
                  <a:t>Setting 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Rectangle: Rounded Corners 47">
                <a:extLst>
                  <a:ext uri="{FF2B5EF4-FFF2-40B4-BE49-F238E27FC236}">
                    <a16:creationId xmlns:a16="http://schemas.microsoft.com/office/drawing/2014/main" id="{F31DD638-09BA-6CDF-443F-122967B07E28}"/>
                  </a:ext>
                </a:extLst>
              </p:cNvPr>
              <p:cNvSpPr/>
              <p:nvPr/>
            </p:nvSpPr>
            <p:spPr>
              <a:xfrm>
                <a:off x="9126622" y="4157901"/>
                <a:ext cx="2019252" cy="536063"/>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ptos" panose="02110004020202020204"/>
                    <a:ea typeface="+mn-ea"/>
                    <a:cs typeface="+mn-cs"/>
                  </a:rPr>
                  <a:t>Health 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ptos" panose="021100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73" name="TextBox 72">
              <a:extLst>
                <a:ext uri="{FF2B5EF4-FFF2-40B4-BE49-F238E27FC236}">
                  <a16:creationId xmlns:a16="http://schemas.microsoft.com/office/drawing/2014/main" id="{3270CD03-6E05-5017-614A-FE1DFC6DE064}"/>
                </a:ext>
              </a:extLst>
            </p:cNvPr>
            <p:cNvSpPr txBox="1"/>
            <p:nvPr/>
          </p:nvSpPr>
          <p:spPr>
            <a:xfrm>
              <a:off x="8711901" y="2159250"/>
              <a:ext cx="2707432" cy="6926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Partner-led Boards</a:t>
              </a:r>
            </a:p>
          </p:txBody>
        </p:sp>
      </p:grpSp>
      <p:sp>
        <p:nvSpPr>
          <p:cNvPr id="7" name="Title 6">
            <a:extLst>
              <a:ext uri="{FF2B5EF4-FFF2-40B4-BE49-F238E27FC236}">
                <a16:creationId xmlns:a16="http://schemas.microsoft.com/office/drawing/2014/main" id="{8E9CDE94-95B6-9122-D760-F14DF3926622}"/>
              </a:ext>
            </a:extLst>
          </p:cNvPr>
          <p:cNvSpPr>
            <a:spLocks noGrp="1"/>
          </p:cNvSpPr>
          <p:nvPr>
            <p:ph type="title"/>
          </p:nvPr>
        </p:nvSpPr>
        <p:spPr>
          <a:xfrm>
            <a:off x="838200" y="312468"/>
            <a:ext cx="10515600" cy="501040"/>
          </a:xfrm>
        </p:spPr>
        <p:txBody>
          <a:bodyPr vert="horz" lIns="91440" tIns="45720" rIns="91440" bIns="45720" rtlCol="0" anchor="ctr">
            <a:normAutofit fontScale="90000"/>
          </a:bodyPr>
          <a:lstStyle/>
          <a:p>
            <a:r>
              <a:rPr lang="en-GB"/>
              <a:t>Strategic governance</a:t>
            </a:r>
          </a:p>
        </p:txBody>
      </p:sp>
      <p:sp>
        <p:nvSpPr>
          <p:cNvPr id="6" name="TextBox 5">
            <a:extLst>
              <a:ext uri="{FF2B5EF4-FFF2-40B4-BE49-F238E27FC236}">
                <a16:creationId xmlns:a16="http://schemas.microsoft.com/office/drawing/2014/main" id="{17EEA236-1197-6EC7-E891-7444EBB85E82}"/>
              </a:ext>
            </a:extLst>
          </p:cNvPr>
          <p:cNvSpPr txBox="1"/>
          <p:nvPr/>
        </p:nvSpPr>
        <p:spPr>
          <a:xfrm>
            <a:off x="7110778" y="984085"/>
            <a:ext cx="15811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We will ensure our priorities remain aligned with other strategic partnership boards across the county. </a:t>
            </a:r>
          </a:p>
        </p:txBody>
      </p:sp>
      <p:sp>
        <p:nvSpPr>
          <p:cNvPr id="12" name="Arrow: Left-Right 11">
            <a:extLst>
              <a:ext uri="{FF2B5EF4-FFF2-40B4-BE49-F238E27FC236}">
                <a16:creationId xmlns:a16="http://schemas.microsoft.com/office/drawing/2014/main" id="{10833FD4-39D5-99C4-92D7-4354D4B4A9F5}"/>
              </a:ext>
            </a:extLst>
          </p:cNvPr>
          <p:cNvSpPr/>
          <p:nvPr/>
        </p:nvSpPr>
        <p:spPr>
          <a:xfrm>
            <a:off x="8671039" y="1323099"/>
            <a:ext cx="1216152" cy="484632"/>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4368DEA8-45D0-8DC5-D7A1-C84F63BE5DE8}"/>
              </a:ext>
            </a:extLst>
          </p:cNvPr>
          <p:cNvSpPr txBox="1"/>
          <p:nvPr/>
        </p:nvSpPr>
        <p:spPr>
          <a:xfrm>
            <a:off x="7089913" y="2457619"/>
            <a:ext cx="158112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ptos" panose="02110004020202020204"/>
                <a:ea typeface="+mn-ea"/>
                <a:cs typeface="+mn-cs"/>
              </a:rPr>
              <a:t>We will consult and inform partner led boards across the county about our action plans. </a:t>
            </a:r>
          </a:p>
        </p:txBody>
      </p:sp>
      <p:sp>
        <p:nvSpPr>
          <p:cNvPr id="14" name="Arrow: Left-Right 13">
            <a:extLst>
              <a:ext uri="{FF2B5EF4-FFF2-40B4-BE49-F238E27FC236}">
                <a16:creationId xmlns:a16="http://schemas.microsoft.com/office/drawing/2014/main" id="{E661C44E-FB05-B9F5-5B83-AEB5C7376B17}"/>
              </a:ext>
            </a:extLst>
          </p:cNvPr>
          <p:cNvSpPr/>
          <p:nvPr/>
        </p:nvSpPr>
        <p:spPr>
          <a:xfrm>
            <a:off x="8677760" y="2631187"/>
            <a:ext cx="1216152" cy="484632"/>
          </a:xfrm>
          <a:prstGeom prst="lef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618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BC5884-4C49-F6AD-C7A4-B17674294134}"/>
              </a:ext>
            </a:extLst>
          </p:cNvPr>
          <p:cNvSpPr>
            <a:spLocks noGrp="1"/>
          </p:cNvSpPr>
          <p:nvPr>
            <p:ph type="ctrTitle"/>
          </p:nvPr>
        </p:nvSpPr>
        <p:spPr>
          <a:solidFill>
            <a:srgbClr val="A02B93"/>
          </a:solidFill>
        </p:spPr>
        <p:txBody>
          <a:bodyPr anchor="ctr">
            <a:normAutofit/>
          </a:bodyPr>
          <a:lstStyle/>
          <a:p>
            <a:pPr algn="ctr"/>
            <a:r>
              <a:rPr lang="en-GB" sz="4800">
                <a:solidFill>
                  <a:schemeClr val="bg1"/>
                </a:solidFill>
              </a:rPr>
              <a:t>Improve educational engagement, support and practice across education settings</a:t>
            </a:r>
          </a:p>
        </p:txBody>
      </p:sp>
      <p:sp>
        <p:nvSpPr>
          <p:cNvPr id="6" name="Text Placeholder 5">
            <a:extLst>
              <a:ext uri="{FF2B5EF4-FFF2-40B4-BE49-F238E27FC236}">
                <a16:creationId xmlns:a16="http://schemas.microsoft.com/office/drawing/2014/main" id="{197E899F-3C82-1926-1F54-26823D5FF7D0}"/>
              </a:ext>
            </a:extLst>
          </p:cNvPr>
          <p:cNvSpPr>
            <a:spLocks noGrp="1"/>
          </p:cNvSpPr>
          <p:nvPr>
            <p:ph type="subTitle" idx="1"/>
          </p:nvPr>
        </p:nvSpPr>
        <p:spPr/>
        <p:txBody>
          <a:bodyPr/>
          <a:lstStyle/>
          <a:p>
            <a:pPr algn="ctr"/>
            <a:r>
              <a:rPr lang="en-GB"/>
              <a:t>Summary of actions</a:t>
            </a:r>
          </a:p>
          <a:p>
            <a:pPr algn="ctr"/>
            <a:r>
              <a:rPr lang="en-GB"/>
              <a:t>Programme Lead: Caroline Marlborough</a:t>
            </a:r>
          </a:p>
        </p:txBody>
      </p:sp>
    </p:spTree>
    <p:extLst>
      <p:ext uri="{BB962C8B-B14F-4D97-AF65-F5344CB8AC3E}">
        <p14:creationId xmlns:p14="http://schemas.microsoft.com/office/powerpoint/2010/main" val="156034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625A-29C5-4C2B-4CC2-7BC88B68A5C8}"/>
              </a:ext>
            </a:extLst>
          </p:cNvPr>
          <p:cNvSpPr>
            <a:spLocks noGrp="1"/>
          </p:cNvSpPr>
          <p:nvPr>
            <p:ph type="title"/>
          </p:nvPr>
        </p:nvSpPr>
        <p:spPr/>
        <p:txBody>
          <a:bodyPr/>
          <a:lstStyle/>
          <a:p>
            <a:r>
              <a:rPr lang="en-GB"/>
              <a:t>Transforming SEND</a:t>
            </a:r>
          </a:p>
        </p:txBody>
      </p:sp>
      <p:sp>
        <p:nvSpPr>
          <p:cNvPr id="4" name="Content Placeholder 2">
            <a:extLst>
              <a:ext uri="{FF2B5EF4-FFF2-40B4-BE49-F238E27FC236}">
                <a16:creationId xmlns:a16="http://schemas.microsoft.com/office/drawing/2014/main" id="{EC7236B6-5B04-5429-1E7C-0B280EF382A3}"/>
              </a:ext>
            </a:extLst>
          </p:cNvPr>
          <p:cNvSpPr txBox="1">
            <a:spLocks/>
          </p:cNvSpPr>
          <p:nvPr/>
        </p:nvSpPr>
        <p:spPr>
          <a:xfrm>
            <a:off x="838200" y="1690689"/>
            <a:ext cx="10772233" cy="3205938"/>
          </a:xfrm>
          <a:prstGeom prst="rect">
            <a:avLst/>
          </a:prstGeom>
        </p:spPr>
        <p:txBody>
          <a:bodyPr/>
          <a:lst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mn-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Transforming SEND is taking forward ‘Improving educational support and practice across education settings’. </a:t>
            </a:r>
          </a:p>
          <a:p>
            <a:r>
              <a:rPr lang="en-GB" sz="1800"/>
              <a:t>The scope of the TSEND has expanded and workstreams have been extended to deliver Local Area actions.</a:t>
            </a:r>
          </a:p>
        </p:txBody>
      </p:sp>
      <p:pic>
        <p:nvPicPr>
          <p:cNvPr id="5" name="Picture 4">
            <a:extLst>
              <a:ext uri="{FF2B5EF4-FFF2-40B4-BE49-F238E27FC236}">
                <a16:creationId xmlns:a16="http://schemas.microsoft.com/office/drawing/2014/main" id="{97D6337D-83E1-52E9-B6C9-3C15F50369BF}"/>
              </a:ext>
            </a:extLst>
          </p:cNvPr>
          <p:cNvPicPr>
            <a:picLocks noChangeAspect="1"/>
          </p:cNvPicPr>
          <p:nvPr/>
        </p:nvPicPr>
        <p:blipFill>
          <a:blip r:embed="rId2"/>
          <a:stretch>
            <a:fillRect/>
          </a:stretch>
        </p:blipFill>
        <p:spPr>
          <a:xfrm>
            <a:off x="2359333" y="2774957"/>
            <a:ext cx="7280328" cy="3520114"/>
          </a:xfrm>
          <a:prstGeom prst="rect">
            <a:avLst/>
          </a:prstGeom>
        </p:spPr>
      </p:pic>
    </p:spTree>
    <p:extLst>
      <p:ext uri="{BB962C8B-B14F-4D97-AF65-F5344CB8AC3E}">
        <p14:creationId xmlns:p14="http://schemas.microsoft.com/office/powerpoint/2010/main" val="3739727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A4824D-DDA6-CF06-F8BA-757AC7787633}"/>
              </a:ext>
            </a:extLst>
          </p:cNvPr>
          <p:cNvSpPr>
            <a:spLocks noGrp="1"/>
          </p:cNvSpPr>
          <p:nvPr>
            <p:ph type="title"/>
          </p:nvPr>
        </p:nvSpPr>
        <p:spPr>
          <a:xfrm>
            <a:off x="838200" y="365125"/>
            <a:ext cx="10515600" cy="857185"/>
          </a:xfrm>
        </p:spPr>
        <p:txBody>
          <a:bodyPr/>
          <a:lstStyle/>
          <a:p>
            <a:r>
              <a:rPr lang="en-GB"/>
              <a:t>Education and Inclusion led actions</a:t>
            </a:r>
          </a:p>
        </p:txBody>
      </p:sp>
      <p:sp>
        <p:nvSpPr>
          <p:cNvPr id="5" name="Content Placeholder 4">
            <a:extLst>
              <a:ext uri="{FF2B5EF4-FFF2-40B4-BE49-F238E27FC236}">
                <a16:creationId xmlns:a16="http://schemas.microsoft.com/office/drawing/2014/main" id="{52630D3A-03C1-6928-B701-1AA91B0C69BE}"/>
              </a:ext>
            </a:extLst>
          </p:cNvPr>
          <p:cNvSpPr>
            <a:spLocks noGrp="1"/>
          </p:cNvSpPr>
          <p:nvPr>
            <p:ph idx="1"/>
          </p:nvPr>
        </p:nvSpPr>
        <p:spPr>
          <a:xfrm>
            <a:off x="838200" y="1372082"/>
            <a:ext cx="10515600" cy="4351338"/>
          </a:xfrm>
        </p:spPr>
        <p:txBody>
          <a:bodyPr/>
          <a:lstStyle/>
          <a:p>
            <a:pPr marL="0" indent="0">
              <a:buNone/>
            </a:pPr>
            <a:r>
              <a:rPr lang="en-GB" sz="2000"/>
              <a:t>47 actions have been aligned to 16 workstreams in TSEND, listed below. </a:t>
            </a:r>
            <a:endParaRPr lang="en-GB"/>
          </a:p>
        </p:txBody>
      </p:sp>
      <p:graphicFrame>
        <p:nvGraphicFramePr>
          <p:cNvPr id="6" name="Table 5">
            <a:extLst>
              <a:ext uri="{FF2B5EF4-FFF2-40B4-BE49-F238E27FC236}">
                <a16:creationId xmlns:a16="http://schemas.microsoft.com/office/drawing/2014/main" id="{7C7BD631-62E5-3BAB-247E-673A8C4B0750}"/>
              </a:ext>
            </a:extLst>
          </p:cNvPr>
          <p:cNvGraphicFramePr>
            <a:graphicFrameLocks noGrp="1"/>
          </p:cNvGraphicFramePr>
          <p:nvPr/>
        </p:nvGraphicFramePr>
        <p:xfrm>
          <a:off x="838200" y="1951355"/>
          <a:ext cx="10884408" cy="4069080"/>
        </p:xfrm>
        <a:graphic>
          <a:graphicData uri="http://schemas.openxmlformats.org/drawingml/2006/table">
            <a:tbl>
              <a:tblPr firstRow="1" bandRow="1">
                <a:tableStyleId>{5C22544A-7EE6-4342-B048-85BDC9FD1C3A}</a:tableStyleId>
              </a:tblPr>
              <a:tblGrid>
                <a:gridCol w="2721102">
                  <a:extLst>
                    <a:ext uri="{9D8B030D-6E8A-4147-A177-3AD203B41FA5}">
                      <a16:colId xmlns:a16="http://schemas.microsoft.com/office/drawing/2014/main" val="1341481229"/>
                    </a:ext>
                  </a:extLst>
                </a:gridCol>
                <a:gridCol w="2721102">
                  <a:extLst>
                    <a:ext uri="{9D8B030D-6E8A-4147-A177-3AD203B41FA5}">
                      <a16:colId xmlns:a16="http://schemas.microsoft.com/office/drawing/2014/main" val="3968895062"/>
                    </a:ext>
                  </a:extLst>
                </a:gridCol>
                <a:gridCol w="2721102">
                  <a:extLst>
                    <a:ext uri="{9D8B030D-6E8A-4147-A177-3AD203B41FA5}">
                      <a16:colId xmlns:a16="http://schemas.microsoft.com/office/drawing/2014/main" val="936741555"/>
                    </a:ext>
                  </a:extLst>
                </a:gridCol>
                <a:gridCol w="2721102">
                  <a:extLst>
                    <a:ext uri="{9D8B030D-6E8A-4147-A177-3AD203B41FA5}">
                      <a16:colId xmlns:a16="http://schemas.microsoft.com/office/drawing/2014/main" val="2463212520"/>
                    </a:ext>
                  </a:extLst>
                </a:gridCol>
              </a:tblGrid>
              <a:tr h="331894">
                <a:tc>
                  <a:txBody>
                    <a:bodyPr/>
                    <a:lstStyle/>
                    <a:p>
                      <a:r>
                        <a:rPr lang="en-GB" sz="1500">
                          <a:latin typeface="+mn-lt"/>
                        </a:rPr>
                        <a:t>Right Support, Right Time</a:t>
                      </a:r>
                    </a:p>
                  </a:txBody>
                  <a:tcPr>
                    <a:solidFill>
                      <a:srgbClr val="A02B93"/>
                    </a:solidFill>
                  </a:tcPr>
                </a:tc>
                <a:tc>
                  <a:txBody>
                    <a:bodyPr/>
                    <a:lstStyle/>
                    <a:p>
                      <a:r>
                        <a:rPr lang="en-GB" sz="1500">
                          <a:latin typeface="+mn-lt"/>
                        </a:rPr>
                        <a:t>Improve Outcomes, Control Costs</a:t>
                      </a:r>
                    </a:p>
                  </a:txBody>
                  <a:tcPr>
                    <a:solidFill>
                      <a:srgbClr val="A02B93"/>
                    </a:solidFill>
                  </a:tcPr>
                </a:tc>
                <a:tc>
                  <a:txBody>
                    <a:bodyPr/>
                    <a:lstStyle/>
                    <a:p>
                      <a:r>
                        <a:rPr lang="en-GB" sz="1500">
                          <a:latin typeface="+mn-lt"/>
                        </a:rPr>
                        <a:t>Inclusion and Educational Engagement</a:t>
                      </a:r>
                    </a:p>
                  </a:txBody>
                  <a:tcPr>
                    <a:solidFill>
                      <a:srgbClr val="A02B93"/>
                    </a:solidFill>
                  </a:tcPr>
                </a:tc>
                <a:tc>
                  <a:txBody>
                    <a:bodyPr/>
                    <a:lstStyle/>
                    <a:p>
                      <a:r>
                        <a:rPr lang="en-GB" sz="1500">
                          <a:latin typeface="+mn-lt"/>
                        </a:rPr>
                        <a:t>Quality, Timeliness and Confidence</a:t>
                      </a:r>
                    </a:p>
                  </a:txBody>
                  <a:tcPr>
                    <a:solidFill>
                      <a:srgbClr val="A02B93"/>
                    </a:solidFill>
                  </a:tcPr>
                </a:tc>
                <a:extLst>
                  <a:ext uri="{0D108BD9-81ED-4DB2-BD59-A6C34878D82A}">
                    <a16:rowId xmlns:a16="http://schemas.microsoft.com/office/drawing/2014/main" val="3209967977"/>
                  </a:ext>
                </a:extLst>
              </a:tr>
              <a:tr h="331894">
                <a:tc>
                  <a:txBody>
                    <a:bodyPr/>
                    <a:lstStyle/>
                    <a:p>
                      <a:r>
                        <a:rPr lang="en-GB" sz="1500">
                          <a:latin typeface="+mn-lt"/>
                        </a:rPr>
                        <a:t>Transition to School</a:t>
                      </a:r>
                    </a:p>
                  </a:txBody>
                  <a:tcPr>
                    <a:solidFill>
                      <a:srgbClr val="DFCDDC"/>
                    </a:solidFill>
                  </a:tcPr>
                </a:tc>
                <a:tc>
                  <a:txBody>
                    <a:bodyPr/>
                    <a:lstStyle/>
                    <a:p>
                      <a:r>
                        <a:rPr lang="en-GB" sz="1500">
                          <a:latin typeface="+mn-lt"/>
                        </a:rPr>
                        <a:t>Specialist Provision</a:t>
                      </a:r>
                    </a:p>
                  </a:txBody>
                  <a:tcPr>
                    <a:solidFill>
                      <a:srgbClr val="DFCDDC"/>
                    </a:solidFill>
                  </a:tcPr>
                </a:tc>
                <a:tc>
                  <a:txBody>
                    <a:bodyPr/>
                    <a:lstStyle/>
                    <a:p>
                      <a:r>
                        <a:rPr lang="en-GB" sz="1500">
                          <a:latin typeface="+mn-lt"/>
                        </a:rPr>
                        <a:t>The Hampshire Approach (Inclusive practice)</a:t>
                      </a:r>
                    </a:p>
                  </a:txBody>
                  <a:tcPr>
                    <a:solidFill>
                      <a:srgbClr val="DFCDDC"/>
                    </a:solidFill>
                  </a:tcPr>
                </a:tc>
                <a:tc>
                  <a:txBody>
                    <a:bodyPr/>
                    <a:lstStyle/>
                    <a:p>
                      <a:r>
                        <a:rPr lang="en-GB" sz="1500">
                          <a:latin typeface="+mn-lt"/>
                        </a:rPr>
                        <a:t>Improving data, accessibility, quality and timeliness</a:t>
                      </a:r>
                    </a:p>
                  </a:txBody>
                  <a:tcPr>
                    <a:solidFill>
                      <a:srgbClr val="DFCDDC"/>
                    </a:solidFill>
                  </a:tcPr>
                </a:tc>
                <a:extLst>
                  <a:ext uri="{0D108BD9-81ED-4DB2-BD59-A6C34878D82A}">
                    <a16:rowId xmlns:a16="http://schemas.microsoft.com/office/drawing/2014/main" val="3134605843"/>
                  </a:ext>
                </a:extLst>
              </a:tr>
              <a:tr h="331894">
                <a:tc>
                  <a:txBody>
                    <a:bodyPr/>
                    <a:lstStyle/>
                    <a:p>
                      <a:r>
                        <a:rPr lang="en-GB" sz="1500">
                          <a:latin typeface="+mn-lt"/>
                        </a:rPr>
                        <a:t>Person Centred Planning</a:t>
                      </a:r>
                    </a:p>
                  </a:txBody>
                  <a:tcPr>
                    <a:solidFill>
                      <a:srgbClr val="F0E8EE"/>
                    </a:solidFill>
                  </a:tcPr>
                </a:tc>
                <a:tc>
                  <a:txBody>
                    <a:bodyPr/>
                    <a:lstStyle/>
                    <a:p>
                      <a:r>
                        <a:rPr lang="en-GB" sz="1500">
                          <a:latin typeface="+mn-lt"/>
                        </a:rPr>
                        <a:t>Preparation for adulthood</a:t>
                      </a:r>
                    </a:p>
                  </a:txBody>
                  <a:tcPr>
                    <a:solidFill>
                      <a:srgbClr val="F0E8E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a:latin typeface="+mn-lt"/>
                        </a:rPr>
                        <a:t>Complex Admissions Panel </a:t>
                      </a:r>
                    </a:p>
                    <a:p>
                      <a:endParaRPr lang="en-GB" sz="1500">
                        <a:latin typeface="+mn-lt"/>
                      </a:endParaRPr>
                    </a:p>
                  </a:txBody>
                  <a:tcPr>
                    <a:solidFill>
                      <a:srgbClr val="F0E8EE"/>
                    </a:solidFill>
                  </a:tcPr>
                </a:tc>
                <a:tc>
                  <a:txBody>
                    <a:bodyPr/>
                    <a:lstStyle/>
                    <a:p>
                      <a:r>
                        <a:rPr lang="en-GB" sz="1500">
                          <a:latin typeface="+mn-lt"/>
                        </a:rPr>
                        <a:t>Improving timeliness of advice </a:t>
                      </a:r>
                    </a:p>
                  </a:txBody>
                  <a:tcPr>
                    <a:solidFill>
                      <a:srgbClr val="F0E8EE"/>
                    </a:solidFill>
                  </a:tcPr>
                </a:tc>
                <a:extLst>
                  <a:ext uri="{0D108BD9-81ED-4DB2-BD59-A6C34878D82A}">
                    <a16:rowId xmlns:a16="http://schemas.microsoft.com/office/drawing/2014/main" val="2322527644"/>
                  </a:ext>
                </a:extLst>
              </a:tr>
              <a:tr h="331894">
                <a:tc>
                  <a:txBody>
                    <a:bodyPr/>
                    <a:lstStyle/>
                    <a:p>
                      <a:endParaRPr lang="en-GB" sz="1500">
                        <a:latin typeface="+mn-lt"/>
                      </a:endParaRPr>
                    </a:p>
                  </a:txBody>
                  <a:tcPr>
                    <a:solidFill>
                      <a:srgbClr val="DFCDDC"/>
                    </a:solidFill>
                  </a:tcPr>
                </a:tc>
                <a:tc>
                  <a:txBody>
                    <a:bodyPr/>
                    <a:lstStyle/>
                    <a:p>
                      <a:r>
                        <a:rPr lang="en-GB" sz="1500">
                          <a:latin typeface="+mn-lt"/>
                        </a:rPr>
                        <a:t>Improve Outcomes and Attainment for CYP with SEND</a:t>
                      </a:r>
                    </a:p>
                  </a:txBody>
                  <a:tcPr>
                    <a:solidFill>
                      <a:srgbClr val="DFCDDC"/>
                    </a:solidFill>
                  </a:tcPr>
                </a:tc>
                <a:tc>
                  <a:txBody>
                    <a:bodyPr/>
                    <a:lstStyle/>
                    <a:p>
                      <a:r>
                        <a:rPr lang="en-GB" sz="1500">
                          <a:latin typeface="+mn-lt"/>
                        </a:rPr>
                        <a:t>Team around the School</a:t>
                      </a:r>
                    </a:p>
                  </a:txBody>
                  <a:tcPr>
                    <a:solidFill>
                      <a:srgbClr val="DFCDDC"/>
                    </a:solidFill>
                  </a:tcPr>
                </a:tc>
                <a:tc>
                  <a:txBody>
                    <a:bodyPr/>
                    <a:lstStyle/>
                    <a:p>
                      <a:r>
                        <a:rPr lang="en-GB" sz="1500">
                          <a:latin typeface="+mn-lt"/>
                        </a:rPr>
                        <a:t>Improving Therapy waiting times</a:t>
                      </a:r>
                    </a:p>
                  </a:txBody>
                  <a:tcPr>
                    <a:solidFill>
                      <a:srgbClr val="DFCDDC"/>
                    </a:solidFill>
                  </a:tcPr>
                </a:tc>
                <a:extLst>
                  <a:ext uri="{0D108BD9-81ED-4DB2-BD59-A6C34878D82A}">
                    <a16:rowId xmlns:a16="http://schemas.microsoft.com/office/drawing/2014/main" val="514437342"/>
                  </a:ext>
                </a:extLst>
              </a:tr>
              <a:tr h="331894">
                <a:tc>
                  <a:txBody>
                    <a:bodyPr/>
                    <a:lstStyle/>
                    <a:p>
                      <a:endParaRPr lang="en-GB" sz="1500">
                        <a:latin typeface="+mn-lt"/>
                      </a:endParaRPr>
                    </a:p>
                  </a:txBody>
                  <a:tcPr>
                    <a:solidFill>
                      <a:srgbClr val="F0E8EE"/>
                    </a:solidFill>
                  </a:tcPr>
                </a:tc>
                <a:tc>
                  <a:txBody>
                    <a:bodyPr/>
                    <a:lstStyle/>
                    <a:p>
                      <a:r>
                        <a:rPr lang="en-GB" sz="1500">
                          <a:latin typeface="+mn-lt"/>
                        </a:rPr>
                        <a:t>Alternative Provision Action Plan</a:t>
                      </a:r>
                    </a:p>
                  </a:txBody>
                  <a:tcPr>
                    <a:solidFill>
                      <a:srgbClr val="F0E8EE"/>
                    </a:solidFill>
                  </a:tcPr>
                </a:tc>
                <a:tc>
                  <a:txBody>
                    <a:bodyPr/>
                    <a:lstStyle/>
                    <a:p>
                      <a:r>
                        <a:rPr lang="en-GB" sz="1500">
                          <a:latin typeface="+mn-lt"/>
                        </a:rPr>
                        <a:t>Needs-led training offer for schools and colleges</a:t>
                      </a:r>
                    </a:p>
                  </a:txBody>
                  <a:tcPr>
                    <a:solidFill>
                      <a:srgbClr val="F0E8EE"/>
                    </a:solidFill>
                  </a:tcPr>
                </a:tc>
                <a:tc>
                  <a:txBody>
                    <a:bodyPr/>
                    <a:lstStyle/>
                    <a:p>
                      <a:r>
                        <a:rPr lang="en-GB" sz="1500">
                          <a:latin typeface="+mn-lt"/>
                        </a:rPr>
                        <a:t>Improving Portage waiting times</a:t>
                      </a:r>
                    </a:p>
                  </a:txBody>
                  <a:tcPr>
                    <a:solidFill>
                      <a:srgbClr val="F0E8EE"/>
                    </a:solidFill>
                  </a:tcPr>
                </a:tc>
                <a:extLst>
                  <a:ext uri="{0D108BD9-81ED-4DB2-BD59-A6C34878D82A}">
                    <a16:rowId xmlns:a16="http://schemas.microsoft.com/office/drawing/2014/main" val="1486280803"/>
                  </a:ext>
                </a:extLst>
              </a:tr>
              <a:tr h="331894">
                <a:tc>
                  <a:txBody>
                    <a:bodyPr/>
                    <a:lstStyle/>
                    <a:p>
                      <a:endParaRPr lang="en-GB" sz="1500">
                        <a:latin typeface="+mn-lt"/>
                      </a:endParaRPr>
                    </a:p>
                  </a:txBody>
                  <a:tcPr>
                    <a:solidFill>
                      <a:srgbClr val="DFCDDC"/>
                    </a:solidFill>
                  </a:tcPr>
                </a:tc>
                <a:tc>
                  <a:txBody>
                    <a:bodyPr/>
                    <a:lstStyle/>
                    <a:p>
                      <a:endParaRPr lang="en-GB" sz="1500">
                        <a:latin typeface="+mn-lt"/>
                      </a:endParaRPr>
                    </a:p>
                  </a:txBody>
                  <a:tcPr>
                    <a:solidFill>
                      <a:srgbClr val="DFCDDC"/>
                    </a:solidFill>
                  </a:tcPr>
                </a:tc>
                <a:tc>
                  <a:txBody>
                    <a:bodyPr/>
                    <a:lstStyle/>
                    <a:p>
                      <a:endParaRPr lang="en-GB" sz="1500">
                        <a:latin typeface="+mn-lt"/>
                      </a:endParaRPr>
                    </a:p>
                  </a:txBody>
                  <a:tcPr>
                    <a:solidFill>
                      <a:srgbClr val="DFCDDC"/>
                    </a:solidFill>
                  </a:tcPr>
                </a:tc>
                <a:tc>
                  <a:txBody>
                    <a:bodyPr/>
                    <a:lstStyle/>
                    <a:p>
                      <a:r>
                        <a:rPr lang="en-GB" sz="1500">
                          <a:latin typeface="+mn-lt"/>
                        </a:rPr>
                        <a:t>Improving awareness and confidence</a:t>
                      </a:r>
                    </a:p>
                  </a:txBody>
                  <a:tcPr>
                    <a:solidFill>
                      <a:srgbClr val="DFCDDC"/>
                    </a:solidFill>
                  </a:tcPr>
                </a:tc>
                <a:extLst>
                  <a:ext uri="{0D108BD9-81ED-4DB2-BD59-A6C34878D82A}">
                    <a16:rowId xmlns:a16="http://schemas.microsoft.com/office/drawing/2014/main" val="162019802"/>
                  </a:ext>
                </a:extLst>
              </a:tr>
              <a:tr h="331894">
                <a:tc>
                  <a:txBody>
                    <a:bodyPr/>
                    <a:lstStyle/>
                    <a:p>
                      <a:endParaRPr lang="en-GB" sz="1500">
                        <a:latin typeface="+mn-lt"/>
                      </a:endParaRPr>
                    </a:p>
                  </a:txBody>
                  <a:tcPr>
                    <a:solidFill>
                      <a:srgbClr val="F0E8EE"/>
                    </a:solidFill>
                  </a:tcPr>
                </a:tc>
                <a:tc>
                  <a:txBody>
                    <a:bodyPr/>
                    <a:lstStyle/>
                    <a:p>
                      <a:endParaRPr lang="en-GB" sz="1500">
                        <a:latin typeface="+mn-lt"/>
                      </a:endParaRPr>
                    </a:p>
                  </a:txBody>
                  <a:tcPr>
                    <a:solidFill>
                      <a:srgbClr val="F0E8EE"/>
                    </a:solidFill>
                  </a:tcPr>
                </a:tc>
                <a:tc>
                  <a:txBody>
                    <a:bodyPr/>
                    <a:lstStyle/>
                    <a:p>
                      <a:endParaRPr lang="en-GB" sz="1500">
                        <a:latin typeface="+mn-lt"/>
                      </a:endParaRPr>
                    </a:p>
                  </a:txBody>
                  <a:tcPr>
                    <a:solidFill>
                      <a:srgbClr val="F0E8EE"/>
                    </a:solidFill>
                  </a:tcPr>
                </a:tc>
                <a:tc>
                  <a:txBody>
                    <a:bodyPr/>
                    <a:lstStyle/>
                    <a:p>
                      <a:r>
                        <a:rPr lang="en-GB" sz="1500">
                          <a:latin typeface="+mn-lt"/>
                        </a:rPr>
                        <a:t>Participation and Co-production</a:t>
                      </a:r>
                    </a:p>
                  </a:txBody>
                  <a:tcPr>
                    <a:solidFill>
                      <a:srgbClr val="F0E8EE"/>
                    </a:solidFill>
                  </a:tcPr>
                </a:tc>
                <a:extLst>
                  <a:ext uri="{0D108BD9-81ED-4DB2-BD59-A6C34878D82A}">
                    <a16:rowId xmlns:a16="http://schemas.microsoft.com/office/drawing/2014/main" val="907037014"/>
                  </a:ext>
                </a:extLst>
              </a:tr>
            </a:tbl>
          </a:graphicData>
        </a:graphic>
      </p:graphicFrame>
    </p:spTree>
    <p:extLst>
      <p:ext uri="{BB962C8B-B14F-4D97-AF65-F5344CB8AC3E}">
        <p14:creationId xmlns:p14="http://schemas.microsoft.com/office/powerpoint/2010/main" val="254853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57B5-A039-5D0B-1859-D8423BD43D15}"/>
              </a:ext>
            </a:extLst>
          </p:cNvPr>
          <p:cNvSpPr>
            <a:spLocks noGrp="1"/>
          </p:cNvSpPr>
          <p:nvPr>
            <p:ph type="title"/>
          </p:nvPr>
        </p:nvSpPr>
        <p:spPr/>
        <p:txBody>
          <a:bodyPr>
            <a:normAutofit/>
          </a:bodyPr>
          <a:lstStyle/>
          <a:p>
            <a:r>
              <a:rPr lang="en-GB" sz="4000"/>
              <a:t>Right Support, Right Time</a:t>
            </a:r>
          </a:p>
        </p:txBody>
      </p:sp>
      <p:graphicFrame>
        <p:nvGraphicFramePr>
          <p:cNvPr id="16" name="Table 15">
            <a:extLst>
              <a:ext uri="{FF2B5EF4-FFF2-40B4-BE49-F238E27FC236}">
                <a16:creationId xmlns:a16="http://schemas.microsoft.com/office/drawing/2014/main" id="{073945A5-14D6-0FE1-0B63-F73EEB6EC1DA}"/>
              </a:ext>
            </a:extLst>
          </p:cNvPr>
          <p:cNvGraphicFramePr>
            <a:graphicFrameLocks noGrp="1"/>
          </p:cNvGraphicFramePr>
          <p:nvPr/>
        </p:nvGraphicFramePr>
        <p:xfrm>
          <a:off x="495111" y="1825625"/>
          <a:ext cx="11384219" cy="3728142"/>
        </p:xfrm>
        <a:graphic>
          <a:graphicData uri="http://schemas.openxmlformats.org/drawingml/2006/table">
            <a:tbl>
              <a:tblPr firstRow="1" bandRow="1">
                <a:tableStyleId>{7DF18680-E054-41AD-8BC1-D1AEF772440D}</a:tableStyleId>
              </a:tblPr>
              <a:tblGrid>
                <a:gridCol w="1683928">
                  <a:extLst>
                    <a:ext uri="{9D8B030D-6E8A-4147-A177-3AD203B41FA5}">
                      <a16:colId xmlns:a16="http://schemas.microsoft.com/office/drawing/2014/main" val="1675270467"/>
                    </a:ext>
                  </a:extLst>
                </a:gridCol>
                <a:gridCol w="4394001">
                  <a:extLst>
                    <a:ext uri="{9D8B030D-6E8A-4147-A177-3AD203B41FA5}">
                      <a16:colId xmlns:a16="http://schemas.microsoft.com/office/drawing/2014/main" val="1425897304"/>
                    </a:ext>
                  </a:extLst>
                </a:gridCol>
                <a:gridCol w="3555363">
                  <a:extLst>
                    <a:ext uri="{9D8B030D-6E8A-4147-A177-3AD203B41FA5}">
                      <a16:colId xmlns:a16="http://schemas.microsoft.com/office/drawing/2014/main" val="2777903710"/>
                    </a:ext>
                  </a:extLst>
                </a:gridCol>
                <a:gridCol w="1750927">
                  <a:extLst>
                    <a:ext uri="{9D8B030D-6E8A-4147-A177-3AD203B41FA5}">
                      <a16:colId xmlns:a16="http://schemas.microsoft.com/office/drawing/2014/main" val="2818128771"/>
                    </a:ext>
                  </a:extLst>
                </a:gridCol>
              </a:tblGrid>
              <a:tr h="503803">
                <a:tc>
                  <a:txBody>
                    <a:bodyPr/>
                    <a:lstStyle/>
                    <a:p>
                      <a:r>
                        <a:rPr lang="en-GB" sz="1200">
                          <a:latin typeface="+mn-lt"/>
                        </a:rPr>
                        <a:t>TSEND workstream</a:t>
                      </a:r>
                    </a:p>
                  </a:txBody>
                  <a:tcPr>
                    <a:solidFill>
                      <a:srgbClr val="A02B93"/>
                    </a:solidFill>
                  </a:tcPr>
                </a:tc>
                <a:tc>
                  <a:txBody>
                    <a:bodyPr/>
                    <a:lstStyle/>
                    <a:p>
                      <a:r>
                        <a:rPr lang="en-GB" sz="1200">
                          <a:latin typeface="+mn-lt"/>
                        </a:rPr>
                        <a:t>Objective</a:t>
                      </a:r>
                    </a:p>
                  </a:txBody>
                  <a:tcPr>
                    <a:solidFill>
                      <a:srgbClr val="A02B93"/>
                    </a:solidFill>
                  </a:tcPr>
                </a:tc>
                <a:tc>
                  <a:txBody>
                    <a:bodyPr/>
                    <a:lstStyle/>
                    <a:p>
                      <a:r>
                        <a:rPr lang="en-GB" sz="1200">
                          <a:latin typeface="+mn-lt"/>
                        </a:rPr>
                        <a:t>Actions</a:t>
                      </a:r>
                    </a:p>
                  </a:txBody>
                  <a:tcPr>
                    <a:solidFill>
                      <a:srgbClr val="A02B93"/>
                    </a:solidFill>
                  </a:tcPr>
                </a:tc>
                <a:tc>
                  <a:txBody>
                    <a:bodyPr/>
                    <a:lstStyle/>
                    <a:p>
                      <a:r>
                        <a:rPr lang="en-GB" sz="1200">
                          <a:latin typeface="+mn-lt"/>
                        </a:rPr>
                        <a:t>Lead</a:t>
                      </a:r>
                    </a:p>
                  </a:txBody>
                  <a:tcPr>
                    <a:solidFill>
                      <a:srgbClr val="A02B93"/>
                    </a:solidFill>
                  </a:tcPr>
                </a:tc>
                <a:extLst>
                  <a:ext uri="{0D108BD9-81ED-4DB2-BD59-A6C34878D82A}">
                    <a16:rowId xmlns:a16="http://schemas.microsoft.com/office/drawing/2014/main" val="2042977466"/>
                  </a:ext>
                </a:extLst>
              </a:tr>
              <a:tr h="1511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Transition to School</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17303B"/>
                          </a:solidFill>
                          <a:effectLst/>
                          <a:uLnTx/>
                          <a:uFillTx/>
                          <a:latin typeface="+mn-lt"/>
                          <a:cs typeface="Arial" panose="020B0604020202020204" pitchFamily="34" charset="0"/>
                        </a:rPr>
                        <a:t>To enable successful transitions from EY settings into Year R through extended portage support and advice to schools, jointly identifying and embedding approaches to avoid escalation of need.</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TRANSITIONS</a:t>
                      </a:r>
                      <a:r>
                        <a:rPr kumimoji="0" lang="en-US" sz="1200" b="0" i="0" u="none" strike="noStrike" kern="1200" cap="none" spc="0" normalizeH="0" baseline="0" noProof="0">
                          <a:ln>
                            <a:noFill/>
                          </a:ln>
                          <a:solidFill>
                            <a:prstClr val="black"/>
                          </a:solidFill>
                          <a:effectLst/>
                          <a:uLnTx/>
                          <a:uFillTx/>
                          <a:latin typeface="+mn-lt"/>
                          <a:ea typeface="+mn-ea"/>
                          <a:cs typeface="+mn-cs"/>
                        </a:rPr>
                        <a:t>: Improve cross system working to support effective transitions across all ages that avoid an escalation of need. </a:t>
                      </a:r>
                    </a:p>
                  </a:txBody>
                  <a:tcPr>
                    <a:solidFill>
                      <a:schemeClr val="accent1">
                        <a:lumMod val="20000"/>
                        <a:lumOff val="80000"/>
                      </a:schemeClr>
                    </a:solidFill>
                  </a:tcPr>
                </a:tc>
                <a:tc>
                  <a:txBody>
                    <a:bodyPr/>
                    <a:lstStyle/>
                    <a:p>
                      <a:r>
                        <a:rPr lang="en-GB" sz="1200">
                          <a:latin typeface="+mn-lt"/>
                        </a:rPr>
                        <a:t>Sarah Hunt</a:t>
                      </a:r>
                    </a:p>
                  </a:txBody>
                  <a:tcPr>
                    <a:solidFill>
                      <a:schemeClr val="accent1">
                        <a:lumMod val="20000"/>
                        <a:lumOff val="80000"/>
                      </a:schemeClr>
                    </a:solidFill>
                  </a:tcPr>
                </a:tc>
                <a:extLst>
                  <a:ext uri="{0D108BD9-81ED-4DB2-BD59-A6C34878D82A}">
                    <a16:rowId xmlns:a16="http://schemas.microsoft.com/office/drawing/2014/main" val="3505051586"/>
                  </a:ext>
                </a:extLst>
              </a:tr>
              <a:tr h="1712930">
                <a:tc>
                  <a:txBody>
                    <a:bodyPr/>
                    <a:lstStyle/>
                    <a:p>
                      <a:r>
                        <a:rPr lang="en-GB" sz="1200">
                          <a:latin typeface="+mn-lt"/>
                        </a:rPr>
                        <a:t>Person Centred Planning</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7303B"/>
                          </a:solidFill>
                          <a:latin typeface="+mn-lt"/>
                          <a:cs typeface="Arial" panose="020B0604020202020204" pitchFamily="34" charset="0"/>
                        </a:rPr>
                        <a:t>To provide PCP training and best practice that enables education professionals to identify the relevant SEN support available to CYP with SEND and increase parental confidence that their needs can be met.</a:t>
                      </a:r>
                      <a:endParaRPr lang="en-US" sz="1200">
                        <a:solidFill>
                          <a:srgbClr val="17303B"/>
                        </a:solidFill>
                        <a:latin typeface="+mn-lt"/>
                        <a:cs typeface="Arial" panose="020B0604020202020204" pitchFamily="34" charset="0"/>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17303B"/>
                          </a:solidFill>
                          <a:latin typeface="+mn-lt"/>
                          <a:cs typeface="Arial" panose="020B0604020202020204" pitchFamily="34" charset="0"/>
                        </a:rPr>
                        <a:t>PERSON CENTRED PLANNING</a:t>
                      </a:r>
                      <a:r>
                        <a:rPr lang="en-US" sz="1200">
                          <a:solidFill>
                            <a:srgbClr val="17303B"/>
                          </a:solidFill>
                          <a:latin typeface="+mn-lt"/>
                          <a:cs typeface="Arial" panose="020B0604020202020204" pitchFamily="34" charset="0"/>
                        </a:rPr>
                        <a:t>: Make training available and spread best practice use of person-</a:t>
                      </a:r>
                      <a:r>
                        <a:rPr lang="en-US" sz="1200" err="1">
                          <a:solidFill>
                            <a:srgbClr val="17303B"/>
                          </a:solidFill>
                          <a:latin typeface="+mn-lt"/>
                          <a:cs typeface="Arial" panose="020B0604020202020204" pitchFamily="34" charset="0"/>
                        </a:rPr>
                        <a:t>centred</a:t>
                      </a:r>
                      <a:r>
                        <a:rPr lang="en-US" sz="1200">
                          <a:solidFill>
                            <a:srgbClr val="17303B"/>
                          </a:solidFill>
                          <a:latin typeface="+mn-lt"/>
                          <a:cs typeface="Arial" panose="020B0604020202020204" pitchFamily="34" charset="0"/>
                        </a:rPr>
                        <a:t> planning. </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err="1">
                          <a:latin typeface="+mn-lt"/>
                        </a:rPr>
                        <a:t>Becci</a:t>
                      </a:r>
                      <a:r>
                        <a:rPr lang="en-GB" sz="1200">
                          <a:latin typeface="+mn-lt"/>
                        </a:rPr>
                        <a:t> Murphy</a:t>
                      </a:r>
                    </a:p>
                  </a:txBody>
                  <a:tcPr>
                    <a:solidFill>
                      <a:schemeClr val="accent1">
                        <a:lumMod val="40000"/>
                        <a:lumOff val="60000"/>
                      </a:schemeClr>
                    </a:solidFill>
                  </a:tcPr>
                </a:tc>
                <a:extLst>
                  <a:ext uri="{0D108BD9-81ED-4DB2-BD59-A6C34878D82A}">
                    <a16:rowId xmlns:a16="http://schemas.microsoft.com/office/drawing/2014/main" val="1086966169"/>
                  </a:ext>
                </a:extLst>
              </a:tr>
            </a:tbl>
          </a:graphicData>
        </a:graphic>
      </p:graphicFrame>
    </p:spTree>
    <p:extLst>
      <p:ext uri="{BB962C8B-B14F-4D97-AF65-F5344CB8AC3E}">
        <p14:creationId xmlns:p14="http://schemas.microsoft.com/office/powerpoint/2010/main" val="151711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FC0E591-A9DB-CB68-3332-CF6D730A6C6C}"/>
              </a:ext>
            </a:extLst>
          </p:cNvPr>
          <p:cNvGraphicFramePr>
            <a:graphicFrameLocks noGrp="1"/>
          </p:cNvGraphicFramePr>
          <p:nvPr/>
        </p:nvGraphicFramePr>
        <p:xfrm>
          <a:off x="341381" y="1825625"/>
          <a:ext cx="11052314" cy="4023360"/>
        </p:xfrm>
        <a:graphic>
          <a:graphicData uri="http://schemas.openxmlformats.org/drawingml/2006/table">
            <a:tbl>
              <a:tblPr firstRow="1" bandRow="1">
                <a:tableStyleId>{7DF18680-E054-41AD-8BC1-D1AEF772440D}</a:tableStyleId>
              </a:tblPr>
              <a:tblGrid>
                <a:gridCol w="1657123">
                  <a:extLst>
                    <a:ext uri="{9D8B030D-6E8A-4147-A177-3AD203B41FA5}">
                      <a16:colId xmlns:a16="http://schemas.microsoft.com/office/drawing/2014/main" val="2413005042"/>
                    </a:ext>
                  </a:extLst>
                </a:gridCol>
                <a:gridCol w="2263141">
                  <a:extLst>
                    <a:ext uri="{9D8B030D-6E8A-4147-A177-3AD203B41FA5}">
                      <a16:colId xmlns:a16="http://schemas.microsoft.com/office/drawing/2014/main" val="2467686238"/>
                    </a:ext>
                  </a:extLst>
                </a:gridCol>
                <a:gridCol w="5509769">
                  <a:extLst>
                    <a:ext uri="{9D8B030D-6E8A-4147-A177-3AD203B41FA5}">
                      <a16:colId xmlns:a16="http://schemas.microsoft.com/office/drawing/2014/main" val="3823086653"/>
                    </a:ext>
                  </a:extLst>
                </a:gridCol>
                <a:gridCol w="1622281">
                  <a:extLst>
                    <a:ext uri="{9D8B030D-6E8A-4147-A177-3AD203B41FA5}">
                      <a16:colId xmlns:a16="http://schemas.microsoft.com/office/drawing/2014/main" val="3510397433"/>
                    </a:ext>
                  </a:extLst>
                </a:gridCol>
              </a:tblGrid>
              <a:tr h="165659">
                <a:tc>
                  <a:txBody>
                    <a:bodyPr/>
                    <a:lstStyle/>
                    <a:p>
                      <a:r>
                        <a:rPr lang="en-GB" sz="1200">
                          <a:latin typeface="+mn-lt"/>
                        </a:rPr>
                        <a:t>TSEND workstream</a:t>
                      </a:r>
                    </a:p>
                  </a:txBody>
                  <a:tcPr>
                    <a:solidFill>
                      <a:srgbClr val="A02B93"/>
                    </a:solidFill>
                  </a:tcPr>
                </a:tc>
                <a:tc>
                  <a:txBody>
                    <a:bodyPr/>
                    <a:lstStyle/>
                    <a:p>
                      <a:r>
                        <a:rPr lang="en-GB" sz="1200">
                          <a:latin typeface="+mn-lt"/>
                        </a:rPr>
                        <a:t>Objective</a:t>
                      </a:r>
                    </a:p>
                  </a:txBody>
                  <a:tcPr>
                    <a:solidFill>
                      <a:srgbClr val="A02B93"/>
                    </a:solidFill>
                  </a:tcPr>
                </a:tc>
                <a:tc>
                  <a:txBody>
                    <a:bodyPr/>
                    <a:lstStyle/>
                    <a:p>
                      <a:r>
                        <a:rPr lang="en-GB" sz="1200">
                          <a:latin typeface="+mn-lt"/>
                        </a:rPr>
                        <a:t>Actions</a:t>
                      </a:r>
                    </a:p>
                  </a:txBody>
                  <a:tcPr>
                    <a:solidFill>
                      <a:srgbClr val="A02B93"/>
                    </a:solidFill>
                  </a:tcPr>
                </a:tc>
                <a:tc>
                  <a:txBody>
                    <a:bodyPr/>
                    <a:lstStyle/>
                    <a:p>
                      <a:r>
                        <a:rPr lang="en-GB" sz="1200">
                          <a:latin typeface="+mn-lt"/>
                        </a:rPr>
                        <a:t>Lead</a:t>
                      </a:r>
                    </a:p>
                  </a:txBody>
                  <a:tcPr>
                    <a:solidFill>
                      <a:srgbClr val="A02B93"/>
                    </a:solidFill>
                  </a:tcPr>
                </a:tc>
                <a:extLst>
                  <a:ext uri="{0D108BD9-81ED-4DB2-BD59-A6C34878D82A}">
                    <a16:rowId xmlns:a16="http://schemas.microsoft.com/office/drawing/2014/main" val="1224191814"/>
                  </a:ext>
                </a:extLst>
              </a:tr>
              <a:tr h="552532">
                <a:tc>
                  <a:txBody>
                    <a:bodyPr/>
                    <a:lstStyle/>
                    <a:p>
                      <a:r>
                        <a:rPr lang="en-GB" sz="1200">
                          <a:latin typeface="+mn-lt"/>
                        </a:rPr>
                        <a:t>Specialist Provision</a:t>
                      </a:r>
                    </a:p>
                  </a:txBody>
                  <a:tcPr>
                    <a:solidFill>
                      <a:schemeClr val="accent1">
                        <a:lumMod val="20000"/>
                        <a:lumOff val="80000"/>
                      </a:schemeClr>
                    </a:solidFill>
                  </a:tcPr>
                </a:tc>
                <a:tc>
                  <a:txBody>
                    <a:bodyPr/>
                    <a:lstStyle/>
                    <a:p>
                      <a:r>
                        <a:rPr lang="en-GB" sz="1200">
                          <a:latin typeface="+mn-lt"/>
                        </a:rPr>
                        <a:t>To create high quality Specialist Provision that meets forecast need across the county.</a:t>
                      </a:r>
                    </a:p>
                  </a:txBody>
                  <a:tcP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kumimoji="0" lang="en-US" sz="1200" b="1" i="0" u="none" strike="noStrike" kern="1200" cap="none" spc="0" normalizeH="0" baseline="0" noProof="0">
                          <a:ln>
                            <a:noFill/>
                          </a:ln>
                          <a:solidFill>
                            <a:prstClr val="black"/>
                          </a:solidFill>
                          <a:effectLst/>
                          <a:uLnTx/>
                          <a:uFillTx/>
                          <a:latin typeface="+mn-lt"/>
                          <a:ea typeface="+mn-ea"/>
                          <a:cs typeface="+mn-cs"/>
                        </a:rPr>
                        <a:t>LOCAL, SPECIALIST PLACEMENTS</a:t>
                      </a:r>
                      <a:r>
                        <a:rPr kumimoji="0" lang="en-US" sz="1200" b="0" i="0" u="none" strike="noStrike" kern="1200" cap="none" spc="0" normalizeH="0" baseline="0" noProof="0">
                          <a:ln>
                            <a:noFill/>
                          </a:ln>
                          <a:solidFill>
                            <a:prstClr val="black"/>
                          </a:solidFill>
                          <a:effectLst/>
                          <a:uLnTx/>
                          <a:uFillTx/>
                          <a:latin typeface="+mn-lt"/>
                          <a:ea typeface="+mn-ea"/>
                          <a:cs typeface="+mn-cs"/>
                        </a:rPr>
                        <a:t>: renewed efforts to create in county specialist placements where they are most needed.</a:t>
                      </a:r>
                      <a:endParaRPr lang="en-US"/>
                    </a:p>
                    <a:p>
                      <a:pPr marL="0" marR="0" lvl="0" indent="0" algn="l">
                        <a:lnSpc>
                          <a:spcPct val="100000"/>
                        </a:lnSpc>
                        <a:spcBef>
                          <a:spcPts val="0"/>
                        </a:spcBef>
                        <a:spcAft>
                          <a:spcPts val="0"/>
                        </a:spcAft>
                        <a:buClrTx/>
                        <a:buSzTx/>
                        <a:buFont typeface="Arial" panose="020B0604020202020204" pitchFamily="34" charset="0"/>
                        <a:buNone/>
                      </a:pPr>
                      <a:r>
                        <a:rPr lang="en-US" sz="1200" b="0" i="0" u="none" strike="noStrike" kern="1200" cap="none" spc="0" normalizeH="0" baseline="0" noProof="0">
                          <a:ln>
                            <a:noFill/>
                          </a:ln>
                          <a:solidFill>
                            <a:prstClr val="black"/>
                          </a:solidFill>
                          <a:effectLst/>
                          <a:uLnTx/>
                          <a:uFillTx/>
                          <a:latin typeface="+mn-lt"/>
                          <a:ea typeface="+mn-ea"/>
                          <a:cs typeface="+mn-cs"/>
                        </a:rPr>
                        <a:t> </a:t>
                      </a:r>
                      <a:r>
                        <a:rPr kumimoji="0" lang="en-US" sz="1200" b="1" i="0" u="none" strike="noStrike" kern="1200" cap="none" spc="0" normalizeH="0" baseline="0" noProof="0">
                          <a:ln>
                            <a:noFill/>
                          </a:ln>
                          <a:solidFill>
                            <a:prstClr val="black"/>
                          </a:solidFill>
                          <a:effectLst/>
                          <a:uLnTx/>
                          <a:uFillTx/>
                          <a:latin typeface="+mn-lt"/>
                          <a:ea typeface="+mn-ea"/>
                          <a:cs typeface="+mn-cs"/>
                        </a:rPr>
                        <a:t>INCLUSIVE RESOURCED PROVISIONS: </a:t>
                      </a:r>
                      <a:r>
                        <a:rPr kumimoji="0" lang="en-US" sz="1200" b="0" i="0" u="none" strike="noStrike" kern="1200" cap="none" spc="0" normalizeH="0" baseline="0" noProof="0">
                          <a:ln>
                            <a:noFill/>
                          </a:ln>
                          <a:solidFill>
                            <a:prstClr val="black"/>
                          </a:solidFill>
                          <a:effectLst/>
                          <a:uLnTx/>
                          <a:uFillTx/>
                          <a:latin typeface="+mn-lt"/>
                          <a:ea typeface="+mn-ea"/>
                          <a:cs typeface="+mn-cs"/>
                        </a:rPr>
                        <a:t>Create Resource Provisions that promote inclusion in  mainstream classrooms.</a:t>
                      </a:r>
                    </a:p>
                    <a:p>
                      <a:endParaRPr lang="en-GB" sz="1200">
                        <a:latin typeface="+mn-lt"/>
                      </a:endParaRPr>
                    </a:p>
                  </a:txBody>
                  <a:tcPr>
                    <a:solidFill>
                      <a:schemeClr val="accent1">
                        <a:lumMod val="20000"/>
                        <a:lumOff val="80000"/>
                      </a:schemeClr>
                    </a:solidFill>
                  </a:tcPr>
                </a:tc>
                <a:tc>
                  <a:txBody>
                    <a:bodyPr/>
                    <a:lstStyle/>
                    <a:p>
                      <a:r>
                        <a:rPr lang="en-GB" sz="1200">
                          <a:latin typeface="+mn-lt"/>
                        </a:rPr>
                        <a:t>Helen Ley</a:t>
                      </a:r>
                    </a:p>
                  </a:txBody>
                  <a:tcPr>
                    <a:solidFill>
                      <a:schemeClr val="accent1">
                        <a:lumMod val="20000"/>
                        <a:lumOff val="80000"/>
                      </a:schemeClr>
                    </a:solidFill>
                  </a:tcPr>
                </a:tc>
                <a:extLst>
                  <a:ext uri="{0D108BD9-81ED-4DB2-BD59-A6C34878D82A}">
                    <a16:rowId xmlns:a16="http://schemas.microsoft.com/office/drawing/2014/main" val="796571156"/>
                  </a:ext>
                </a:extLst>
              </a:tr>
              <a:tr h="959661">
                <a:tc>
                  <a:txBody>
                    <a:bodyPr/>
                    <a:lstStyle/>
                    <a:p>
                      <a:r>
                        <a:rPr lang="en-GB" sz="1200">
                          <a:latin typeface="+mn-lt"/>
                        </a:rPr>
                        <a:t>Preparing for Adulthood</a:t>
                      </a:r>
                    </a:p>
                    <a:p>
                      <a:endParaRPr lang="en-GB" sz="1200" b="1">
                        <a:latin typeface="+mn-lt"/>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cs typeface="Arial"/>
                        </a:rPr>
                        <a:t>To improve PFA knowledge and embed best practice on PFA across the system.</a:t>
                      </a:r>
                    </a:p>
                    <a:p>
                      <a:endParaRPr lang="en-GB" sz="1200">
                        <a:latin typeface="+mn-lt"/>
                      </a:endParaRP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PFA</a:t>
                      </a:r>
                      <a:r>
                        <a:rPr kumimoji="0" lang="en-US" sz="1200" b="0" i="0" u="none" strike="noStrike" kern="1200" cap="none" spc="0" normalizeH="0" baseline="0" noProof="0">
                          <a:ln>
                            <a:noFill/>
                          </a:ln>
                          <a:solidFill>
                            <a:prstClr val="black"/>
                          </a:solidFill>
                          <a:effectLst/>
                          <a:uLnTx/>
                          <a:uFillTx/>
                          <a:latin typeface="+mn-lt"/>
                          <a:ea typeface="+mn-ea"/>
                          <a:cs typeface="+mn-cs"/>
                        </a:rPr>
                        <a:t>:  Ensure effective cross system working to develop and implement strategies for </a:t>
                      </a:r>
                      <a:r>
                        <a:rPr kumimoji="0" lang="en-US" sz="1200" b="0" i="0" u="none" strike="noStrike" kern="1200" cap="none" spc="0" normalizeH="0" baseline="0" noProof="0" err="1">
                          <a:ln>
                            <a:noFill/>
                          </a:ln>
                          <a:solidFill>
                            <a:prstClr val="black"/>
                          </a:solidFill>
                          <a:effectLst/>
                          <a:uLnTx/>
                          <a:uFillTx/>
                          <a:latin typeface="+mn-lt"/>
                          <a:ea typeface="+mn-ea"/>
                          <a:cs typeface="+mn-cs"/>
                        </a:rPr>
                        <a:t>PfA</a:t>
                      </a:r>
                      <a:r>
                        <a:rPr kumimoji="0" lang="en-US" sz="1200" b="0" i="0" u="none" strike="noStrike" kern="1200" cap="none" spc="0" normalizeH="0" baseline="0" noProof="0">
                          <a:ln>
                            <a:noFill/>
                          </a:ln>
                          <a:solidFill>
                            <a:prstClr val="black"/>
                          </a:solidFill>
                          <a:effectLst/>
                          <a:uLnTx/>
                          <a:uFillTx/>
                          <a:latin typeface="+mn-lt"/>
                          <a:ea typeface="+mn-ea"/>
                          <a:cs typeface="+mn-cs"/>
                        </a:rPr>
                        <a:t> that meet the needs of </a:t>
                      </a:r>
                      <a:r>
                        <a:rPr lang="en-US" sz="1200" b="0" i="0" u="none" strike="noStrike" kern="1200" cap="none" spc="0" normalizeH="0" baseline="0" noProof="0">
                          <a:ln>
                            <a:noFill/>
                          </a:ln>
                          <a:solidFill>
                            <a:prstClr val="black"/>
                          </a:solidFill>
                          <a:effectLst/>
                          <a:uLnTx/>
                          <a:uFillTx/>
                          <a:latin typeface="+mn-lt"/>
                          <a:ea typeface="+mn-ea"/>
                          <a:cs typeface="+mn-cs"/>
                        </a:rPr>
                        <a:t>CYP</a:t>
                      </a:r>
                      <a:r>
                        <a:rPr kumimoji="0" lang="en-US" sz="1200" b="0" i="0" u="none" strike="noStrike" kern="1200" cap="none" spc="0" normalizeH="0" baseline="0" noProof="0">
                          <a:ln>
                            <a:noFill/>
                          </a:ln>
                          <a:solidFill>
                            <a:prstClr val="black"/>
                          </a:solidFill>
                          <a:effectLst/>
                          <a:uLnTx/>
                          <a:uFillTx/>
                          <a:latin typeface="+mn-lt"/>
                          <a:ea typeface="+mn-ea"/>
                          <a:cs typeface="+mn-cs"/>
                        </a:rPr>
                        <a:t> with SEND in their area, place children and young people and their families at the centre of their planning and provide accurate information about the options available to young people with SEND when they complete their education.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0D0D0D"/>
                          </a:solidFill>
                          <a:effectLst/>
                          <a:uLnTx/>
                          <a:uFillTx/>
                          <a:latin typeface="+mn-lt"/>
                          <a:ea typeface="+mn-ea"/>
                          <a:cs typeface="+mn-cs"/>
                        </a:rPr>
                        <a:t>PFA KNOWLEDGE</a:t>
                      </a:r>
                      <a:r>
                        <a:rPr kumimoji="0" lang="en-US" sz="1200" b="0" i="0" u="none" strike="noStrike" kern="1200" cap="none" spc="0" normalizeH="0" baseline="0" noProof="0">
                          <a:ln>
                            <a:noFill/>
                          </a:ln>
                          <a:solidFill>
                            <a:srgbClr val="0D0D0D"/>
                          </a:solidFill>
                          <a:effectLst/>
                          <a:uLnTx/>
                          <a:uFillTx/>
                          <a:latin typeface="+mn-lt"/>
                          <a:ea typeface="+mn-ea"/>
                          <a:cs typeface="+mn-cs"/>
                        </a:rPr>
                        <a:t>: improve knowledge of </a:t>
                      </a:r>
                      <a:r>
                        <a:rPr kumimoji="0" lang="en-US" sz="1200" b="0" i="0" u="none" strike="noStrike" kern="1200" cap="none" spc="0" normalizeH="0" baseline="0" noProof="0" err="1">
                          <a:ln>
                            <a:noFill/>
                          </a:ln>
                          <a:solidFill>
                            <a:srgbClr val="0D0D0D"/>
                          </a:solidFill>
                          <a:effectLst/>
                          <a:uLnTx/>
                          <a:uFillTx/>
                          <a:latin typeface="+mn-lt"/>
                          <a:ea typeface="+mn-ea"/>
                          <a:cs typeface="+mn-cs"/>
                        </a:rPr>
                        <a:t>PfA</a:t>
                      </a:r>
                      <a:r>
                        <a:rPr kumimoji="0" lang="en-US" sz="1200" b="0" i="0" u="none" strike="noStrike" kern="1200" cap="none" spc="0" normalizeH="0" baseline="0" noProof="0">
                          <a:ln>
                            <a:noFill/>
                          </a:ln>
                          <a:solidFill>
                            <a:srgbClr val="0D0D0D"/>
                          </a:solidFill>
                          <a:effectLst/>
                          <a:uLnTx/>
                          <a:uFillTx/>
                          <a:latin typeface="+mn-lt"/>
                          <a:ea typeface="+mn-ea"/>
                          <a:cs typeface="+mn-cs"/>
                        </a:rPr>
                        <a:t> outcomes across professionals. </a:t>
                      </a:r>
                      <a:endParaRPr lang="en-GB" sz="1200">
                        <a:latin typeface="+mn-lt"/>
                      </a:endParaRPr>
                    </a:p>
                  </a:txBody>
                  <a:tcPr>
                    <a:solidFill>
                      <a:schemeClr val="accent1">
                        <a:lumMod val="40000"/>
                        <a:lumOff val="60000"/>
                      </a:schemeClr>
                    </a:solidFill>
                  </a:tcPr>
                </a:tc>
                <a:tc>
                  <a:txBody>
                    <a:bodyPr/>
                    <a:lstStyle/>
                    <a:p>
                      <a:r>
                        <a:rPr lang="en-GB" sz="1200">
                          <a:latin typeface="+mn-lt"/>
                        </a:rPr>
                        <a:t>Toni Marie Leaf </a:t>
                      </a:r>
                    </a:p>
                  </a:txBody>
                  <a:tcPr>
                    <a:solidFill>
                      <a:schemeClr val="accent1">
                        <a:lumMod val="40000"/>
                        <a:lumOff val="60000"/>
                      </a:schemeClr>
                    </a:solidFill>
                  </a:tcPr>
                </a:tc>
                <a:extLst>
                  <a:ext uri="{0D108BD9-81ED-4DB2-BD59-A6C34878D82A}">
                    <a16:rowId xmlns:a16="http://schemas.microsoft.com/office/drawing/2014/main" val="1681121096"/>
                  </a:ext>
                </a:extLst>
              </a:tr>
              <a:tr h="959661">
                <a:tc>
                  <a:txBody>
                    <a:bodyPr/>
                    <a:lstStyle/>
                    <a:p>
                      <a:r>
                        <a:rPr lang="en-GB" sz="1200">
                          <a:latin typeface="+mn-lt"/>
                        </a:rPr>
                        <a:t>Improve outcomes and attainment for CYP with SEND</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17303B"/>
                          </a:solidFill>
                          <a:latin typeface="+mn-lt"/>
                          <a:cs typeface="Arial"/>
                        </a:rPr>
                        <a:t>To work across the partnership to identify children and young people with SEND who are not making expected progress and a</a:t>
                      </a:r>
                      <a:r>
                        <a:rPr kumimoji="0" lang="en-US" sz="1200" b="0" i="0" u="none" strike="noStrike" kern="1200" cap="none" spc="0" normalizeH="0" baseline="0" noProof="0">
                          <a:ln>
                            <a:noFill/>
                          </a:ln>
                          <a:solidFill>
                            <a:srgbClr val="17303B"/>
                          </a:solidFill>
                          <a:effectLst/>
                          <a:uLnTx/>
                          <a:uFillTx/>
                          <a:latin typeface="+mn-lt"/>
                          <a:cs typeface="Arial"/>
                        </a:rPr>
                        <a:t>void escalation of need. </a:t>
                      </a:r>
                      <a:endParaRPr kumimoji="0" lang="en-US" sz="1200" b="0" i="1" u="none" strike="noStrike" kern="1200" cap="none" spc="0" normalizeH="0" baseline="0" noProof="0">
                        <a:ln>
                          <a:noFill/>
                        </a:ln>
                        <a:solidFill>
                          <a:schemeClr val="accent2"/>
                        </a:solidFill>
                        <a:effectLst/>
                        <a:uLnTx/>
                        <a:uFillTx/>
                        <a:latin typeface="+mn-lt"/>
                        <a:cs typeface="Aria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IDENTIFICATION AND INTERVENTION</a:t>
                      </a:r>
                      <a:r>
                        <a:rPr kumimoji="0" lang="en-US" sz="1200" b="0" i="0" u="none" strike="noStrike" kern="1200" cap="none" spc="0" normalizeH="0" baseline="0" noProof="0">
                          <a:ln>
                            <a:noFill/>
                          </a:ln>
                          <a:solidFill>
                            <a:prstClr val="black"/>
                          </a:solidFill>
                          <a:effectLst/>
                          <a:uLnTx/>
                          <a:uFillTx/>
                          <a:latin typeface="+mn-lt"/>
                          <a:ea typeface="+mn-ea"/>
                          <a:cs typeface="+mn-cs"/>
                        </a:rPr>
                        <a:t>: Improve process for identifying CYP with an EHCP who are not making expected progress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prstClr val="black"/>
                          </a:solidFill>
                          <a:effectLst/>
                          <a:uLnTx/>
                          <a:uFillTx/>
                          <a:latin typeface="+mn-lt"/>
                          <a:ea typeface="+mn-ea"/>
                          <a:cs typeface="+mn-cs"/>
                        </a:rPr>
                        <a:t>AVOIDING ESCALATION OF NEED: </a:t>
                      </a:r>
                      <a:r>
                        <a:rPr kumimoji="0" lang="en-US" sz="1200" b="0" i="0" u="none" strike="noStrike" kern="1200" cap="none" spc="0" normalizeH="0" baseline="0" noProof="0">
                          <a:ln>
                            <a:noFill/>
                          </a:ln>
                          <a:solidFill>
                            <a:prstClr val="black"/>
                          </a:solidFill>
                          <a:effectLst/>
                          <a:uLnTx/>
                          <a:uFillTx/>
                          <a:latin typeface="+mn-lt"/>
                          <a:ea typeface="+mn-ea"/>
                          <a:cs typeface="+mn-cs"/>
                        </a:rPr>
                        <a:t>consider what more can be done across the LAP to prevent escalation of needs in the most common need types (SLCN, ASD, SEMH) </a:t>
                      </a:r>
                      <a:endParaRPr kumimoji="0" lang="en-US" sz="1200" b="0" i="0" u="none" strike="noStrike" kern="1200" cap="none" spc="0" normalizeH="0" baseline="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mn-lt"/>
                          <a:cs typeface="Arial"/>
                        </a:rPr>
                        <a:t>IMPROVE ATTAINMENT</a:t>
                      </a:r>
                      <a:r>
                        <a:rPr kumimoji="0" lang="en-US" sz="1200" b="0" i="0" u="none" strike="noStrike" kern="1200" cap="none" spc="0" normalizeH="0" baseline="0" noProof="0">
                          <a:ln>
                            <a:noFill/>
                          </a:ln>
                          <a:solidFill>
                            <a:prstClr val="black"/>
                          </a:solidFill>
                          <a:effectLst/>
                          <a:uLnTx/>
                          <a:uFillTx/>
                          <a:latin typeface="+mn-lt"/>
                          <a:cs typeface="Arial"/>
                        </a:rPr>
                        <a:t>: Improve attainment for CYP on SEN support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17303B"/>
                          </a:solidFill>
                          <a:latin typeface="+mn-lt"/>
                          <a:cs typeface="Arial"/>
                        </a:rPr>
                        <a:t>IMPROVE OUTCOMES FOR CYP WITH SEMH NEEDS:  </a:t>
                      </a:r>
                      <a:r>
                        <a:rPr lang="en-US" sz="1200">
                          <a:solidFill>
                            <a:srgbClr val="17303B"/>
                          </a:solidFill>
                          <a:latin typeface="+mn-lt"/>
                          <a:cs typeface="Arial"/>
                        </a:rPr>
                        <a:t>Evidence more positive outcomes for CYP with SEMH needs</a:t>
                      </a:r>
                      <a:endParaRPr kumimoji="0" lang="en-US" sz="1200" b="1" i="0" u="none" strike="noStrike" kern="1200" cap="none" spc="0" normalizeH="0" baseline="0" noProof="0">
                        <a:ln>
                          <a:noFill/>
                        </a:ln>
                        <a:solidFill>
                          <a:prstClr val="black"/>
                        </a:solidFill>
                        <a:effectLst/>
                        <a:uLnTx/>
                        <a:uFillTx/>
                        <a:latin typeface="+mn-lt"/>
                        <a:cs typeface="Arial"/>
                      </a:endParaRPr>
                    </a:p>
                  </a:txBody>
                  <a:tcPr>
                    <a:solidFill>
                      <a:schemeClr val="accent1">
                        <a:lumMod val="20000"/>
                        <a:lumOff val="80000"/>
                      </a:schemeClr>
                    </a:solidFill>
                  </a:tcPr>
                </a:tc>
                <a:tc>
                  <a:txBody>
                    <a:bodyPr/>
                    <a:lstStyle/>
                    <a:p>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Laura Hamson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HIAS (disseminate and embed in  schools)</a:t>
                      </a:r>
                    </a:p>
                  </a:txBody>
                  <a:tcPr>
                    <a:solidFill>
                      <a:schemeClr val="accent1">
                        <a:lumMod val="20000"/>
                        <a:lumOff val="80000"/>
                      </a:schemeClr>
                    </a:solidFill>
                  </a:tcPr>
                </a:tc>
                <a:extLst>
                  <a:ext uri="{0D108BD9-81ED-4DB2-BD59-A6C34878D82A}">
                    <a16:rowId xmlns:a16="http://schemas.microsoft.com/office/drawing/2014/main" val="2317841525"/>
                  </a:ext>
                </a:extLst>
              </a:tr>
            </a:tbl>
          </a:graphicData>
        </a:graphic>
      </p:graphicFrame>
      <p:sp>
        <p:nvSpPr>
          <p:cNvPr id="7" name="Title 1">
            <a:extLst>
              <a:ext uri="{FF2B5EF4-FFF2-40B4-BE49-F238E27FC236}">
                <a16:creationId xmlns:a16="http://schemas.microsoft.com/office/drawing/2014/main" id="{D37AB105-BF49-67F0-810A-8DBD63BC4F13}"/>
              </a:ext>
            </a:extLst>
          </p:cNvPr>
          <p:cNvSpPr txBox="1">
            <a:spLocks noGrp="1"/>
          </p:cNvSpPr>
          <p:nvPr>
            <p:ph type="title"/>
          </p:nvPr>
        </p:nvSpPr>
        <p:spPr>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Improve Outcomes, Control Costs</a:t>
            </a:r>
          </a:p>
        </p:txBody>
      </p:sp>
    </p:spTree>
    <p:extLst>
      <p:ext uri="{BB962C8B-B14F-4D97-AF65-F5344CB8AC3E}">
        <p14:creationId xmlns:p14="http://schemas.microsoft.com/office/powerpoint/2010/main" val="431586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64618-26DE-0642-E22B-7FCCA9C7932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423516A-F323-A228-07B9-6E47BBE1EC8D}"/>
              </a:ext>
            </a:extLst>
          </p:cNvPr>
          <p:cNvSpPr txBox="1">
            <a:spLocks/>
          </p:cNvSpPr>
          <p:nvPr/>
        </p:nvSpPr>
        <p:spPr>
          <a:xfrm>
            <a:off x="941437" y="47146"/>
            <a:ext cx="10515600" cy="88357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ptos Display" panose="02110004020202020204"/>
              <a:ea typeface="+mj-ea"/>
              <a:cs typeface="+mj-cs"/>
            </a:endParaRPr>
          </a:p>
        </p:txBody>
      </p:sp>
      <p:graphicFrame>
        <p:nvGraphicFramePr>
          <p:cNvPr id="5" name="Table 4">
            <a:extLst>
              <a:ext uri="{FF2B5EF4-FFF2-40B4-BE49-F238E27FC236}">
                <a16:creationId xmlns:a16="http://schemas.microsoft.com/office/drawing/2014/main" id="{CE0AF6C4-EDD4-5664-A4DB-6B3E045E40DC}"/>
              </a:ext>
            </a:extLst>
          </p:cNvPr>
          <p:cNvGraphicFramePr>
            <a:graphicFrameLocks noGrp="1"/>
          </p:cNvGraphicFramePr>
          <p:nvPr/>
        </p:nvGraphicFramePr>
        <p:xfrm>
          <a:off x="387291" y="1829435"/>
          <a:ext cx="11410328" cy="3108960"/>
        </p:xfrm>
        <a:graphic>
          <a:graphicData uri="http://schemas.openxmlformats.org/drawingml/2006/table">
            <a:tbl>
              <a:tblPr firstRow="1" bandRow="1">
                <a:tableStyleId>{7DF18680-E054-41AD-8BC1-D1AEF772440D}</a:tableStyleId>
              </a:tblPr>
              <a:tblGrid>
                <a:gridCol w="1314739">
                  <a:extLst>
                    <a:ext uri="{9D8B030D-6E8A-4147-A177-3AD203B41FA5}">
                      <a16:colId xmlns:a16="http://schemas.microsoft.com/office/drawing/2014/main" val="2413005042"/>
                    </a:ext>
                  </a:extLst>
                </a:gridCol>
                <a:gridCol w="1596887">
                  <a:extLst>
                    <a:ext uri="{9D8B030D-6E8A-4147-A177-3AD203B41FA5}">
                      <a16:colId xmlns:a16="http://schemas.microsoft.com/office/drawing/2014/main" val="2467686238"/>
                    </a:ext>
                  </a:extLst>
                </a:gridCol>
                <a:gridCol w="7023652">
                  <a:extLst>
                    <a:ext uri="{9D8B030D-6E8A-4147-A177-3AD203B41FA5}">
                      <a16:colId xmlns:a16="http://schemas.microsoft.com/office/drawing/2014/main" val="3823086653"/>
                    </a:ext>
                  </a:extLst>
                </a:gridCol>
                <a:gridCol w="1475050">
                  <a:extLst>
                    <a:ext uri="{9D8B030D-6E8A-4147-A177-3AD203B41FA5}">
                      <a16:colId xmlns:a16="http://schemas.microsoft.com/office/drawing/2014/main" val="3510397433"/>
                    </a:ext>
                  </a:extLst>
                </a:gridCol>
              </a:tblGrid>
              <a:tr h="274609">
                <a:tc>
                  <a:txBody>
                    <a:bodyPr/>
                    <a:lstStyle/>
                    <a:p>
                      <a:r>
                        <a:rPr lang="en-GB" sz="1200">
                          <a:latin typeface="+mn-lt"/>
                        </a:rPr>
                        <a:t>TSEND workstream</a:t>
                      </a:r>
                    </a:p>
                  </a:txBody>
                  <a:tcPr>
                    <a:solidFill>
                      <a:srgbClr val="A02B93"/>
                    </a:solidFill>
                  </a:tcPr>
                </a:tc>
                <a:tc>
                  <a:txBody>
                    <a:bodyPr/>
                    <a:lstStyle/>
                    <a:p>
                      <a:r>
                        <a:rPr lang="en-GB" sz="1200">
                          <a:latin typeface="+mn-lt"/>
                        </a:rPr>
                        <a:t>Objective</a:t>
                      </a:r>
                    </a:p>
                  </a:txBody>
                  <a:tcPr>
                    <a:solidFill>
                      <a:srgbClr val="A02B93"/>
                    </a:solidFill>
                  </a:tcPr>
                </a:tc>
                <a:tc>
                  <a:txBody>
                    <a:bodyPr/>
                    <a:lstStyle/>
                    <a:p>
                      <a:r>
                        <a:rPr lang="en-GB" sz="1200">
                          <a:latin typeface="+mn-lt"/>
                        </a:rPr>
                        <a:t>Actions</a:t>
                      </a:r>
                    </a:p>
                  </a:txBody>
                  <a:tcPr>
                    <a:solidFill>
                      <a:srgbClr val="A02B93"/>
                    </a:solidFill>
                  </a:tcPr>
                </a:tc>
                <a:tc>
                  <a:txBody>
                    <a:bodyPr/>
                    <a:lstStyle/>
                    <a:p>
                      <a:r>
                        <a:rPr lang="en-GB" sz="1200">
                          <a:latin typeface="+mn-lt"/>
                        </a:rPr>
                        <a:t>Lead</a:t>
                      </a:r>
                    </a:p>
                  </a:txBody>
                  <a:tcPr>
                    <a:solidFill>
                      <a:srgbClr val="A02B93"/>
                    </a:solidFill>
                  </a:tcPr>
                </a:tc>
                <a:extLst>
                  <a:ext uri="{0D108BD9-81ED-4DB2-BD59-A6C34878D82A}">
                    <a16:rowId xmlns:a16="http://schemas.microsoft.com/office/drawing/2014/main" val="1224191814"/>
                  </a:ext>
                </a:extLst>
              </a:tr>
              <a:tr h="1597200">
                <a:tc>
                  <a:txBody>
                    <a:bodyPr/>
                    <a:lstStyle/>
                    <a:p>
                      <a:r>
                        <a:rPr lang="en-GB" sz="1200">
                          <a:latin typeface="+mn-lt"/>
                        </a:rPr>
                        <a:t>Alternative Provision Action Plan</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17303B"/>
                          </a:solidFill>
                          <a:latin typeface="+mn-lt"/>
                          <a:cs typeface="Arial" panose="020B0604020202020204" pitchFamily="34" charset="0"/>
                        </a:rPr>
                        <a:t>To improve the commissioning, oversight and quality of Alternative Provision.</a:t>
                      </a:r>
                    </a:p>
                  </a:txBody>
                  <a:tcPr>
                    <a:solidFill>
                      <a:schemeClr val="accent1">
                        <a:lumMod val="40000"/>
                        <a:lumOff val="60000"/>
                      </a:schemeClr>
                    </a:solidFill>
                  </a:tcPr>
                </a:tc>
                <a:tc>
                  <a:txBody>
                    <a:bodyPr/>
                    <a:lstStyle/>
                    <a:p>
                      <a:pPr>
                        <a:defRPr/>
                      </a:pPr>
                      <a:r>
                        <a:rPr lang="en-US" sz="1200" b="1">
                          <a:solidFill>
                            <a:srgbClr val="17303B"/>
                          </a:solidFill>
                          <a:latin typeface="+mn-lt"/>
                          <a:cs typeface="Arial" panose="020B0604020202020204" pitchFamily="34" charset="0"/>
                        </a:rPr>
                        <a:t>1. ALTERNATIVE PROVISION</a:t>
                      </a:r>
                      <a:r>
                        <a:rPr lang="en-US" sz="1200">
                          <a:solidFill>
                            <a:srgbClr val="17303B"/>
                          </a:solidFill>
                          <a:latin typeface="+mn-lt"/>
                          <a:cs typeface="Arial" panose="020B0604020202020204" pitchFamily="34" charset="0"/>
                        </a:rPr>
                        <a:t>: Publish guidance covering the purpose of AP, when to use it, who to consult before commissioning, how to use it effectively in a time limited way, </a:t>
                      </a:r>
                      <a:r>
                        <a:rPr lang="en-US" sz="1200">
                          <a:solidFill>
                            <a:schemeClr val="tx1"/>
                          </a:solidFill>
                          <a:latin typeface="+mn-lt"/>
                          <a:cs typeface="Arial" panose="020B0604020202020204" pitchFamily="34" charset="0"/>
                        </a:rPr>
                        <a:t>potential indicators of success, monitoring of outcomes </a:t>
                      </a:r>
                      <a:r>
                        <a:rPr lang="en-US" sz="1200" i="1">
                          <a:solidFill>
                            <a:schemeClr val="tx1"/>
                          </a:solidFill>
                          <a:latin typeface="+mn-lt"/>
                          <a:cs typeface="Arial" panose="020B0604020202020204" pitchFamily="34" charset="0"/>
                        </a:rPr>
                        <a:t>and oversight responsibilities for unregistered AP. </a:t>
                      </a:r>
                    </a:p>
                    <a:p>
                      <a:pPr>
                        <a:defRPr/>
                      </a:pPr>
                      <a:r>
                        <a:rPr lang="en-US" sz="1200" b="1">
                          <a:solidFill>
                            <a:srgbClr val="17303B"/>
                          </a:solidFill>
                          <a:latin typeface="+mn-lt"/>
                          <a:cs typeface="Arial" panose="020B0604020202020204" pitchFamily="34" charset="0"/>
                        </a:rPr>
                        <a:t>2. AP FRAMEWORK</a:t>
                      </a:r>
                      <a:r>
                        <a:rPr lang="en-US" sz="1200">
                          <a:solidFill>
                            <a:srgbClr val="17303B"/>
                          </a:solidFill>
                          <a:latin typeface="+mn-lt"/>
                          <a:cs typeface="Arial" panose="020B0604020202020204" pitchFamily="34" charset="0"/>
                        </a:rPr>
                        <a:t>: Improve the commissioning of AP and consider broadening the scope of the AP framework</a:t>
                      </a:r>
                    </a:p>
                    <a:p>
                      <a:pPr>
                        <a:defRPr/>
                      </a:pPr>
                      <a:r>
                        <a:rPr lang="en-US" sz="1200" b="1">
                          <a:solidFill>
                            <a:srgbClr val="17303B"/>
                          </a:solidFill>
                          <a:latin typeface="+mn-lt"/>
                          <a:cs typeface="Arial" panose="020B0604020202020204" pitchFamily="34" charset="0"/>
                        </a:rPr>
                        <a:t>3. AP QUALITY</a:t>
                      </a:r>
                      <a:r>
                        <a:rPr lang="en-US" sz="1200">
                          <a:solidFill>
                            <a:srgbClr val="17303B"/>
                          </a:solidFill>
                          <a:latin typeface="+mn-lt"/>
                          <a:cs typeface="Arial" panose="020B0604020202020204" pitchFamily="34" charset="0"/>
                        </a:rPr>
                        <a:t>: Ensure Alternative Provision used is quality assured.</a:t>
                      </a:r>
                    </a:p>
                    <a:p>
                      <a:pPr>
                        <a:defRPr/>
                      </a:pPr>
                      <a:r>
                        <a:rPr lang="en-US" sz="1200" b="1">
                          <a:solidFill>
                            <a:srgbClr val="17303B"/>
                          </a:solidFill>
                          <a:latin typeface="+mn-lt"/>
                          <a:cs typeface="Arial" panose="020B0604020202020204" pitchFamily="34" charset="0"/>
                        </a:rPr>
                        <a:t>4. UNREGISTERED AP</a:t>
                      </a:r>
                      <a:r>
                        <a:rPr lang="en-US" sz="1200">
                          <a:solidFill>
                            <a:srgbClr val="17303B"/>
                          </a:solidFill>
                          <a:latin typeface="+mn-lt"/>
                          <a:cs typeface="Arial" panose="020B0604020202020204" pitchFamily="34" charset="0"/>
                        </a:rPr>
                        <a:t>: Improved oversight and guidance for schools on children in unregistered AP </a:t>
                      </a:r>
                    </a:p>
                    <a:p>
                      <a:pPr>
                        <a:defRPr/>
                      </a:pPr>
                      <a:r>
                        <a:rPr lang="en-US" sz="1200" b="1">
                          <a:solidFill>
                            <a:srgbClr val="17303B"/>
                          </a:solidFill>
                          <a:latin typeface="+mn-lt"/>
                          <a:cs typeface="Arial" panose="020B0604020202020204" pitchFamily="34" charset="0"/>
                        </a:rPr>
                        <a:t>5. 3-TIER MODEL OF AP</a:t>
                      </a:r>
                      <a:r>
                        <a:rPr lang="en-US" sz="1200">
                          <a:solidFill>
                            <a:srgbClr val="17303B"/>
                          </a:solidFill>
                          <a:latin typeface="+mn-lt"/>
                          <a:cs typeface="Arial" panose="020B0604020202020204" pitchFamily="34" charset="0"/>
                        </a:rPr>
                        <a:t>: Ensure that a three tired model for AP is in place in Hampshire,  map existing AP against it and ensure that CYP can access appropriate AP when they need it.</a:t>
                      </a:r>
                    </a:p>
                    <a:p>
                      <a:pPr>
                        <a:defRPr/>
                      </a:pPr>
                      <a:r>
                        <a:rPr lang="en-US" sz="1200" b="1">
                          <a:solidFill>
                            <a:srgbClr val="17303B"/>
                          </a:solidFill>
                          <a:latin typeface="+mn-lt"/>
                          <a:cs typeface="Arial" panose="020B0604020202020204" pitchFamily="34" charset="0"/>
                        </a:rPr>
                        <a:t>6. AP OVERSIGHT</a:t>
                      </a:r>
                      <a:r>
                        <a:rPr lang="en-US" sz="1200">
                          <a:solidFill>
                            <a:srgbClr val="17303B"/>
                          </a:solidFill>
                          <a:latin typeface="+mn-lt"/>
                          <a:cs typeface="Arial" panose="020B0604020202020204" pitchFamily="34" charset="0"/>
                        </a:rPr>
                        <a:t>: Improve the oversight of LA commissioned alternative provision for all children and young people who attend, not only those with SEND. Improve data collection to understand more about children accessing AP. </a:t>
                      </a:r>
                    </a:p>
                    <a:p>
                      <a:pPr>
                        <a:defRPr/>
                      </a:pPr>
                      <a:r>
                        <a:rPr lang="en-US" sz="1200" b="1">
                          <a:solidFill>
                            <a:srgbClr val="17303B"/>
                          </a:solidFill>
                          <a:latin typeface="+mn-lt"/>
                          <a:cs typeface="Arial" panose="020B0604020202020204" pitchFamily="34" charset="0"/>
                        </a:rPr>
                        <a:t>7. AP ROLES AND RESPONSIBILITIES</a:t>
                      </a:r>
                      <a:r>
                        <a:rPr lang="en-US" sz="1200">
                          <a:solidFill>
                            <a:srgbClr val="17303B"/>
                          </a:solidFill>
                          <a:latin typeface="+mn-lt"/>
                          <a:cs typeface="Arial" panose="020B0604020202020204" pitchFamily="34" charset="0"/>
                        </a:rPr>
                        <a:t>: Ensure that roles and responsibilities for education, health and social care partners are clearly defined </a:t>
                      </a:r>
                    </a:p>
                  </a:txBody>
                  <a:tcPr>
                    <a:solidFill>
                      <a:schemeClr val="accent1">
                        <a:lumMod val="40000"/>
                        <a:lumOff val="60000"/>
                      </a:schemeClr>
                    </a:solidFill>
                  </a:tcPr>
                </a:tc>
                <a:tc>
                  <a:txBody>
                    <a:bodyPr/>
                    <a:lstStyle/>
                    <a:p>
                      <a:r>
                        <a:rPr lang="en-GB" sz="1200">
                          <a:latin typeface="+mn-lt"/>
                        </a:rPr>
                        <a:t>Laura Hamson</a:t>
                      </a:r>
                    </a:p>
                  </a:txBody>
                  <a:tcPr>
                    <a:solidFill>
                      <a:schemeClr val="accent1">
                        <a:lumMod val="40000"/>
                        <a:lumOff val="60000"/>
                      </a:schemeClr>
                    </a:solidFill>
                  </a:tcPr>
                </a:tc>
                <a:extLst>
                  <a:ext uri="{0D108BD9-81ED-4DB2-BD59-A6C34878D82A}">
                    <a16:rowId xmlns:a16="http://schemas.microsoft.com/office/drawing/2014/main" val="232369115"/>
                  </a:ext>
                </a:extLst>
              </a:tr>
            </a:tbl>
          </a:graphicData>
        </a:graphic>
      </p:graphicFrame>
      <p:sp>
        <p:nvSpPr>
          <p:cNvPr id="2" name="Title 1">
            <a:extLst>
              <a:ext uri="{FF2B5EF4-FFF2-40B4-BE49-F238E27FC236}">
                <a16:creationId xmlns:a16="http://schemas.microsoft.com/office/drawing/2014/main" id="{E4C77628-D02B-B616-E0C8-BF010AE7C925}"/>
              </a:ext>
            </a:extLst>
          </p:cNvPr>
          <p:cNvSpPr>
            <a:spLocks noGrp="1"/>
          </p:cNvSpPr>
          <p:nvPr>
            <p:ph type="title"/>
          </p:nvPr>
        </p:nvSpPr>
        <p:spPr/>
        <p:txBody>
          <a:bodyPr/>
          <a:lstStyle/>
          <a:p>
            <a:r>
              <a:rPr lang="en-GB" sz="4400"/>
              <a:t>Improve Outcomes, Control Costs</a:t>
            </a:r>
            <a:endParaRPr lang="en-GB"/>
          </a:p>
        </p:txBody>
      </p:sp>
    </p:spTree>
    <p:extLst>
      <p:ext uri="{BB962C8B-B14F-4D97-AF65-F5344CB8AC3E}">
        <p14:creationId xmlns:p14="http://schemas.microsoft.com/office/powerpoint/2010/main" val="3615022746"/>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Main title slide">
  <a:themeElements>
    <a:clrScheme name="Custom 1">
      <a:dk1>
        <a:sysClr val="windowText" lastClr="000000"/>
      </a:dk1>
      <a:lt1>
        <a:sysClr val="window" lastClr="FFFFFF"/>
      </a:lt1>
      <a:dk2>
        <a:srgbClr val="373545"/>
      </a:dk2>
      <a:lt2>
        <a:srgbClr val="DCD8DC"/>
      </a:lt2>
      <a:accent1>
        <a:srgbClr val="D07AB9"/>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op bar theme">
  <a:themeElements>
    <a:clrScheme name="Custom 1">
      <a:dk1>
        <a:sysClr val="windowText" lastClr="000000"/>
      </a:dk1>
      <a:lt1>
        <a:sysClr val="window" lastClr="FFFFFF"/>
      </a:lt1>
      <a:dk2>
        <a:srgbClr val="373545"/>
      </a:dk2>
      <a:lt2>
        <a:srgbClr val="DCD8DC"/>
      </a:lt2>
      <a:accent1>
        <a:srgbClr val="D07AB9"/>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A96DFF75AE8E478EAF49295D9CE1FC" ma:contentTypeVersion="13" ma:contentTypeDescription="Create a new document." ma:contentTypeScope="" ma:versionID="4dafeb4aa0077011993a5d8ffce11207">
  <xsd:schema xmlns:xsd="http://www.w3.org/2001/XMLSchema" xmlns:xs="http://www.w3.org/2001/XMLSchema" xmlns:p="http://schemas.microsoft.com/office/2006/metadata/properties" xmlns:ns2="9c1ffb84-bf39-4e69-a1e0-0633507791fc" xmlns:ns3="ee6aafbd-0b41-4d66-a01d-50a6ad25fde7" targetNamespace="http://schemas.microsoft.com/office/2006/metadata/properties" ma:root="true" ma:fieldsID="6d7ae2e8eec1b3a419be386895da9d0c" ns2:_="" ns3:_="">
    <xsd:import namespace="9c1ffb84-bf39-4e69-a1e0-0633507791fc"/>
    <xsd:import namespace="ee6aafbd-0b41-4d66-a01d-50a6ad25fde7"/>
    <xsd:element name="properties">
      <xsd:complexType>
        <xsd:sequence>
          <xsd:element name="documentManagement">
            <xsd:complexType>
              <xsd:all>
                <xsd:element ref="ns2:hc632fe273cb498aa970207d30c3b1d8" minOccurs="0"/>
                <xsd:element ref="ns2:hc632fe273cb498aa970207d30c3b1d8" minOccurs="0"/>
                <xsd:element ref="ns3:TaxCatchAll" minOccurs="0"/>
                <xsd:element ref="ns2:Item_x0020_ID" minOccurs="0"/>
                <xsd:element ref="ns2:Active_x0020_Document" minOccurs="0"/>
                <xsd:element ref="ns2:MediaServiceMetadata" minOccurs="0"/>
                <xsd:element ref="ns2:MediaServiceFastMetadata" minOccurs="0"/>
                <xsd:element ref="ns2:MediaServiceSearchProperties" minOccurs="0"/>
                <xsd:element ref="ns2:MediaServiceObjectDetectorVersions" minOccurs="0"/>
                <xsd:element ref="ns2:Statusofdocument" minOccurs="0"/>
                <xsd:element ref="ns2:Stakeholderorigin" minOccurs="0"/>
                <xsd:element ref="ns2:Topic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1ffb84-bf39-4e69-a1e0-0633507791fc" elementFormDefault="qualified">
    <xsd:import namespace="http://schemas.microsoft.com/office/2006/documentManagement/types"/>
    <xsd:import namespace="http://schemas.microsoft.com/office/infopath/2007/PartnerControls"/>
    <xsd:element name="hc632fe273cb498aa970207d30c3b1d8" ma:index="8" nillable="true" ma:displayName="Document Type_0" ma:hidden="true" ma:internalName="hc632fe273cb498aa970207d30c3b1d8">
      <xsd:simpleType>
        <xsd:restriction base="dms:Note"/>
      </xsd:simpleType>
    </xsd:element>
    <xsd:element name="hc632fe273cb498aa970207d30c3b1d8" ma:index="10" nillable="true" ma:taxonomy="true" ma:internalName="hc632fe273cb498aa970207d30c3b1d80" ma:taxonomyFieldName="Document_x0020_Type" ma:displayName="Document Type" ma:default="" ma:fieldId="{1c632fe2-73cb-498a-a970-207d30c3b1d8}" ma:sspId="3c5dbf34-c73a-430c-9290-9174ad787734" ma:termSetId="b599ea14-30b5-458d-8ef2-998774c2af30" ma:anchorId="00000000-0000-0000-0000-000000000000" ma:open="false" ma:isKeyword="false">
      <xsd:complexType>
        <xsd:sequence>
          <xsd:element ref="pc:Terms" minOccurs="0" maxOccurs="1"/>
        </xsd:sequence>
      </xsd:complexType>
    </xsd:element>
    <xsd:element name="Item_x0020_ID" ma:index="12" nillable="true" ma:displayName="Item ID" ma:internalName="Item_x0020_ID">
      <xsd:simpleType>
        <xsd:restriction base="dms:Text">
          <xsd:maxLength value="255"/>
        </xsd:restriction>
      </xsd:simpleType>
    </xsd:element>
    <xsd:element name="Active_x0020_Document" ma:index="13" nillable="true" ma:displayName="Active Document" ma:default="1" ma:internalName="Active_x0020_Document">
      <xsd:simpleType>
        <xsd:restriction base="dms:Boolea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Statusofdocument" ma:index="18" nillable="true" ma:displayName="Status of document" ma:default="Internal draft" ma:format="Dropdown" ma:internalName="Statusofdocument">
      <xsd:simpleType>
        <xsd:restriction base="dms:Choice">
          <xsd:enumeration value="Internal draft"/>
          <xsd:enumeration value="External draft"/>
          <xsd:enumeration value="External final"/>
          <xsd:enumeration value="Internal final"/>
        </xsd:restriction>
      </xsd:simpleType>
    </xsd:element>
    <xsd:element name="Stakeholderorigin" ma:index="19" nillable="true" ma:displayName="Stakeholder origin" ma:default="Not categorised" ma:description="Describes the origin of the document, e.g. a single agency, or a jointly created multi-agency " ma:format="Dropdown" ma:internalName="Stakeholderorigin">
      <xsd:simpleType>
        <xsd:restriction base="dms:Choice">
          <xsd:enumeration value="Health"/>
          <xsd:enumeration value="Children's Social Care"/>
          <xsd:enumeration value="Adult's Social Care"/>
          <xsd:enumeration value="Education and Inclusion"/>
          <xsd:enumeration value="Schools"/>
          <xsd:enumeration value="Colleges"/>
          <xsd:enumeration value="Early years"/>
          <xsd:enumeration value="Multi-agency"/>
          <xsd:enumeration value="Parent Carer organisation"/>
          <xsd:enumeration value="SENDIASS"/>
          <xsd:enumeration value="Not categorised"/>
        </xsd:restriction>
      </xsd:simpleType>
    </xsd:element>
    <xsd:element name="TopicArea" ma:index="20" nillable="true" ma:displayName="Topic Area" ma:format="Dropdown" ma:internalName="TopicArea">
      <xsd:simpleType>
        <xsd:restriction base="dms:Choice">
          <xsd:enumeration value="AIB"/>
          <xsd:enumeration value="Annex A"/>
          <xsd:enumeration value="Benchmarking activity"/>
          <xsd:enumeration value="Governance"/>
          <xsd:enumeration value="LAPB papers"/>
          <xsd:enumeration value="Multi-agency Audits"/>
          <xsd:enumeration value="Ofsted planning"/>
          <xsd:enumeration value="Other LA Inspections"/>
          <xsd:enumeration value="Presentations"/>
          <xsd:enumeration value="SEF"/>
          <xsd:enumeration value="Thematic Review 2023"/>
          <xsd:enumeration value="Choice 12"/>
        </xsd:restriction>
      </xsd:simpleType>
    </xsd:element>
  </xsd:schema>
  <xsd:schema xmlns:xsd="http://www.w3.org/2001/XMLSchema" xmlns:xs="http://www.w3.org/2001/XMLSchema" xmlns:dms="http://schemas.microsoft.com/office/2006/documentManagement/types" xmlns:pc="http://schemas.microsoft.com/office/infopath/2007/PartnerControls" targetNamespace="ee6aafbd-0b41-4d66-a01d-50a6ad25fde7"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d74f6982-fda0-4de6-9b9f-c7b489cd78f0}" ma:internalName="TaxCatchAll" ma:showField="CatchAllData" ma:web="ee6aafbd-0b41-4d66-a01d-50a6ad25fd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1C8CDE-AED6-4612-939B-E1AD1EA5AEB1}">
  <ds:schemaRefs>
    <ds:schemaRef ds:uri="http://schemas.microsoft.com/sharepoint/v3/contenttype/forms"/>
  </ds:schemaRefs>
</ds:datastoreItem>
</file>

<file path=customXml/itemProps2.xml><?xml version="1.0" encoding="utf-8"?>
<ds:datastoreItem xmlns:ds="http://schemas.openxmlformats.org/officeDocument/2006/customXml" ds:itemID="{08291EF1-530C-4927-B624-6B81E0F2CC18}">
  <ds:schemaRefs>
    <ds:schemaRef ds:uri="9c1ffb84-bf39-4e69-a1e0-0633507791fc"/>
    <ds:schemaRef ds:uri="ee6aafbd-0b41-4d66-a01d-50a6ad25fd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3840</Words>
  <Application>Microsoft Office PowerPoint</Application>
  <PresentationFormat>Widescreen</PresentationFormat>
  <Paragraphs>388</Paragraphs>
  <Slides>27</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27</vt:i4>
      </vt:variant>
    </vt:vector>
  </HeadingPairs>
  <TitlesOfParts>
    <vt:vector size="36" baseType="lpstr">
      <vt:lpstr>Aptos</vt:lpstr>
      <vt:lpstr>Aptos Display</vt:lpstr>
      <vt:lpstr>Arial</vt:lpstr>
      <vt:lpstr>Calibri</vt:lpstr>
      <vt:lpstr>Gills sans nova</vt:lpstr>
      <vt:lpstr>Segoe UI</vt:lpstr>
      <vt:lpstr>1_Office Theme</vt:lpstr>
      <vt:lpstr>Main title slide</vt:lpstr>
      <vt:lpstr>Top bar theme</vt:lpstr>
      <vt:lpstr>Local Area Partnership Board</vt:lpstr>
      <vt:lpstr>PowerPoint Presentation</vt:lpstr>
      <vt:lpstr>Strategic governance</vt:lpstr>
      <vt:lpstr>Improve educational engagement, support and practice across education settings</vt:lpstr>
      <vt:lpstr>Transforming SEND</vt:lpstr>
      <vt:lpstr>Education and Inclusion led actions</vt:lpstr>
      <vt:lpstr>Right Support, Right Time</vt:lpstr>
      <vt:lpstr>Improve Outcomes, Control Costs</vt:lpstr>
      <vt:lpstr>Improve Outcomes, Control Costs</vt:lpstr>
      <vt:lpstr>Inclusion and Educational Engagement</vt:lpstr>
      <vt:lpstr>Inclusion and Educational Engagement</vt:lpstr>
      <vt:lpstr>Improve quality, timeliness and confidence</vt:lpstr>
      <vt:lpstr>Improve quality, timeliness and confidence</vt:lpstr>
      <vt:lpstr>Delivered workstreams</vt:lpstr>
      <vt:lpstr>Providing timely health diagnostics and services</vt:lpstr>
      <vt:lpstr>Health led actions</vt:lpstr>
      <vt:lpstr>Providing timely health diagnostics and services</vt:lpstr>
      <vt:lpstr>Providing timely health diagnostics and services</vt:lpstr>
      <vt:lpstr>Improving the lives and wellbeing of children, young people and their parents</vt:lpstr>
      <vt:lpstr>Children Services led actions</vt:lpstr>
      <vt:lpstr>Improving the lives and wellbeing of children, young people and their parents </vt:lpstr>
      <vt:lpstr>Improving the lives and wellbeing of children, young people and their parents </vt:lpstr>
      <vt:lpstr>Improving the lives and wellbeing of children, young people and their parents </vt:lpstr>
      <vt:lpstr>Improving the lives and wellbeing of children, young people and their parents </vt:lpstr>
      <vt:lpstr>Task and finish groups</vt:lpstr>
      <vt:lpstr>Short term tasks</vt:lpstr>
      <vt:lpstr>How can Schools Forum members help?</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Marlborough, Caroline</dc:creator>
  <cp:lastModifiedBy>Blackwell, Anita</cp:lastModifiedBy>
  <cp:revision>2</cp:revision>
  <dcterms:created xsi:type="dcterms:W3CDTF">2025-02-24T12:04:47Z</dcterms:created>
  <dcterms:modified xsi:type="dcterms:W3CDTF">2025-03-21T16:31:54Z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0x0101003EA96DFF75AE8E478EAF49295D9CE1FC</vt:lpwstr>
  </property>
</Properties>
</file>