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sldIdLst>
    <p:sldId id="256" r:id="rId6"/>
    <p:sldId id="257" r:id="rId7"/>
    <p:sldId id="258" r:id="rId8"/>
    <p:sldId id="265" r:id="rId9"/>
    <p:sldId id="259" r:id="rId10"/>
    <p:sldId id="260" r:id="rId11"/>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9FF49-1706-43D8-B86E-5437E66043E8}" v="5" dt="2025-06-20T14:21:28.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p:restoredTop sz="96197"/>
  </p:normalViewPr>
  <p:slideViewPr>
    <p:cSldViewPr snapToGrid="0" showGuides="1">
      <p:cViewPr varScale="1">
        <p:scale>
          <a:sx n="37" d="100"/>
          <a:sy n="37" d="100"/>
        </p:scale>
        <p:origin x="1037" y="18"/>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ughan, Richard" userId="2280e054-7b9f-4e4b-ac60-4ad8f7612298" providerId="ADAL" clId="{5799FF49-1706-43D8-B86E-5437E66043E8}"/>
    <pc:docChg chg="undo custSel addSld delSld modSld">
      <pc:chgData name="Vaughan, Richard" userId="2280e054-7b9f-4e4b-ac60-4ad8f7612298" providerId="ADAL" clId="{5799FF49-1706-43D8-B86E-5437E66043E8}" dt="2025-06-20T14:23:08.453" v="36" actId="14100"/>
      <pc:docMkLst>
        <pc:docMk/>
      </pc:docMkLst>
      <pc:sldChg chg="addSp modSp add del mod">
        <pc:chgData name="Vaughan, Richard" userId="2280e054-7b9f-4e4b-ac60-4ad8f7612298" providerId="ADAL" clId="{5799FF49-1706-43D8-B86E-5437E66043E8}" dt="2025-06-20T14:21:02.605" v="24" actId="1076"/>
        <pc:sldMkLst>
          <pc:docMk/>
          <pc:sldMk cId="1108092462" sldId="256"/>
        </pc:sldMkLst>
        <pc:spChg chg="mod">
          <ac:chgData name="Vaughan, Richard" userId="2280e054-7b9f-4e4b-ac60-4ad8f7612298" providerId="ADAL" clId="{5799FF49-1706-43D8-B86E-5437E66043E8}" dt="2025-06-20T14:20:44.927" v="20" actId="14100"/>
          <ac:spMkLst>
            <pc:docMk/>
            <pc:sldMk cId="1108092462" sldId="256"/>
            <ac:spMk id="2" creationId="{8B5793BC-ACA0-3F26-32CA-1CF9550528D7}"/>
          </ac:spMkLst>
        </pc:spChg>
        <pc:spChg chg="mod">
          <ac:chgData name="Vaughan, Richard" userId="2280e054-7b9f-4e4b-ac60-4ad8f7612298" providerId="ADAL" clId="{5799FF49-1706-43D8-B86E-5437E66043E8}" dt="2025-06-20T14:20:57.278" v="23" actId="1076"/>
          <ac:spMkLst>
            <pc:docMk/>
            <pc:sldMk cId="1108092462" sldId="256"/>
            <ac:spMk id="3" creationId="{9DB7FAB8-F0D8-3C50-14A8-43067664EF02}"/>
          </ac:spMkLst>
        </pc:spChg>
        <pc:picChg chg="add mod">
          <ac:chgData name="Vaughan, Richard" userId="2280e054-7b9f-4e4b-ac60-4ad8f7612298" providerId="ADAL" clId="{5799FF49-1706-43D8-B86E-5437E66043E8}" dt="2025-06-20T14:21:02.605" v="24" actId="1076"/>
          <ac:picMkLst>
            <pc:docMk/>
            <pc:sldMk cId="1108092462" sldId="256"/>
            <ac:picMk id="4" creationId="{197D3B01-2DA9-BE16-F42D-5586AFE6B37C}"/>
          </ac:picMkLst>
        </pc:picChg>
      </pc:sldChg>
      <pc:sldChg chg="modSp mod">
        <pc:chgData name="Vaughan, Richard" userId="2280e054-7b9f-4e4b-ac60-4ad8f7612298" providerId="ADAL" clId="{5799FF49-1706-43D8-B86E-5437E66043E8}" dt="2025-06-20T14:23:08.453" v="36" actId="14100"/>
        <pc:sldMkLst>
          <pc:docMk/>
          <pc:sldMk cId="31655441" sldId="257"/>
        </pc:sldMkLst>
        <pc:spChg chg="mod">
          <ac:chgData name="Vaughan, Richard" userId="2280e054-7b9f-4e4b-ac60-4ad8f7612298" providerId="ADAL" clId="{5799FF49-1706-43D8-B86E-5437E66043E8}" dt="2025-06-20T14:23:03.788" v="35" actId="1076"/>
          <ac:spMkLst>
            <pc:docMk/>
            <pc:sldMk cId="31655441" sldId="257"/>
            <ac:spMk id="4" creationId="{F36795AB-FCD1-2C97-0EE6-79E53220579B}"/>
          </ac:spMkLst>
        </pc:spChg>
        <pc:graphicFrameChg chg="mod modGraphic">
          <ac:chgData name="Vaughan, Richard" userId="2280e054-7b9f-4e4b-ac60-4ad8f7612298" providerId="ADAL" clId="{5799FF49-1706-43D8-B86E-5437E66043E8}" dt="2025-06-20T14:23:08.453" v="36" actId="14100"/>
          <ac:graphicFrameMkLst>
            <pc:docMk/>
            <pc:sldMk cId="31655441" sldId="257"/>
            <ac:graphicFrameMk id="6" creationId="{BA47A764-D57F-C182-1EC2-327F44D3825A}"/>
          </ac:graphicFrameMkLst>
        </pc:graphicFrameChg>
      </pc:sldChg>
      <pc:sldChg chg="modSp mod">
        <pc:chgData name="Vaughan, Richard" userId="2280e054-7b9f-4e4b-ac60-4ad8f7612298" providerId="ADAL" clId="{5799FF49-1706-43D8-B86E-5437E66043E8}" dt="2025-06-20T14:22:09.315" v="28" actId="1076"/>
        <pc:sldMkLst>
          <pc:docMk/>
          <pc:sldMk cId="3686666491" sldId="259"/>
        </pc:sldMkLst>
        <pc:spChg chg="mod">
          <ac:chgData name="Vaughan, Richard" userId="2280e054-7b9f-4e4b-ac60-4ad8f7612298" providerId="ADAL" clId="{5799FF49-1706-43D8-B86E-5437E66043E8}" dt="2025-06-20T14:22:09.315" v="28" actId="1076"/>
          <ac:spMkLst>
            <pc:docMk/>
            <pc:sldMk cId="3686666491" sldId="259"/>
            <ac:spMk id="7" creationId="{29911668-BCCE-02E7-4276-086A6592D8A0}"/>
          </ac:spMkLst>
        </pc:spChg>
      </pc:sldChg>
      <pc:sldChg chg="modSp mod">
        <pc:chgData name="Vaughan, Richard" userId="2280e054-7b9f-4e4b-ac60-4ad8f7612298" providerId="ADAL" clId="{5799FF49-1706-43D8-B86E-5437E66043E8}" dt="2025-06-20T14:22:30.378" v="31" actId="1076"/>
        <pc:sldMkLst>
          <pc:docMk/>
          <pc:sldMk cId="4144851477" sldId="260"/>
        </pc:sldMkLst>
        <pc:spChg chg="mod">
          <ac:chgData name="Vaughan, Richard" userId="2280e054-7b9f-4e4b-ac60-4ad8f7612298" providerId="ADAL" clId="{5799FF49-1706-43D8-B86E-5437E66043E8}" dt="2025-06-20T14:22:30.378" v="31" actId="1076"/>
          <ac:spMkLst>
            <pc:docMk/>
            <pc:sldMk cId="4144851477" sldId="260"/>
            <ac:spMk id="5" creationId="{9E7A505B-B0EA-6A84-E531-0193E3AAC029}"/>
          </ac:spMkLst>
        </pc:spChg>
      </pc:sldChg>
      <pc:sldChg chg="new del">
        <pc:chgData name="Vaughan, Richard" userId="2280e054-7b9f-4e4b-ac60-4ad8f7612298" providerId="ADAL" clId="{5799FF49-1706-43D8-B86E-5437E66043E8}" dt="2025-06-20T14:16:30.834" v="3" actId="47"/>
        <pc:sldMkLst>
          <pc:docMk/>
          <pc:sldMk cId="29032638" sldId="261"/>
        </pc:sldMkLst>
      </pc:sldChg>
      <pc:sldChg chg="delSp modSp add setBg delDesignElem">
        <pc:chgData name="Vaughan, Richard" userId="2280e054-7b9f-4e4b-ac60-4ad8f7612298" providerId="ADAL" clId="{5799FF49-1706-43D8-B86E-5437E66043E8}" dt="2025-06-20T14:21:28.578" v="25" actId="1076"/>
        <pc:sldMkLst>
          <pc:docMk/>
          <pc:sldMk cId="1720489697" sldId="265"/>
        </pc:sldMkLst>
        <pc:spChg chg="del">
          <ac:chgData name="Vaughan, Richard" userId="2280e054-7b9f-4e4b-ac60-4ad8f7612298" providerId="ADAL" clId="{5799FF49-1706-43D8-B86E-5437E66043E8}" dt="2025-06-20T14:16:26.146" v="2"/>
          <ac:spMkLst>
            <pc:docMk/>
            <pc:sldMk cId="1720489697" sldId="265"/>
            <ac:spMk id="1041" creationId="{A8384FB5-9ADC-4DDC-881B-597D56F5B15D}"/>
          </ac:spMkLst>
        </pc:spChg>
        <pc:spChg chg="del">
          <ac:chgData name="Vaughan, Richard" userId="2280e054-7b9f-4e4b-ac60-4ad8f7612298" providerId="ADAL" clId="{5799FF49-1706-43D8-B86E-5437E66043E8}" dt="2025-06-20T14:16:26.146" v="2"/>
          <ac:spMkLst>
            <pc:docMk/>
            <pc:sldMk cId="1720489697" sldId="265"/>
            <ac:spMk id="1043" creationId="{1199E1B1-A8C0-4FE8-A5A8-1CB41D69F857}"/>
          </ac:spMkLst>
        </pc:spChg>
        <pc:spChg chg="del">
          <ac:chgData name="Vaughan, Richard" userId="2280e054-7b9f-4e4b-ac60-4ad8f7612298" providerId="ADAL" clId="{5799FF49-1706-43D8-B86E-5437E66043E8}" dt="2025-06-20T14:16:26.146" v="2"/>
          <ac:spMkLst>
            <pc:docMk/>
            <pc:sldMk cId="1720489697" sldId="265"/>
            <ac:spMk id="1045" creationId="{84A8DE83-DE75-4B41-9DB4-A7EC0B0DEC0B}"/>
          </ac:spMkLst>
        </pc:spChg>
        <pc:spChg chg="del">
          <ac:chgData name="Vaughan, Richard" userId="2280e054-7b9f-4e4b-ac60-4ad8f7612298" providerId="ADAL" clId="{5799FF49-1706-43D8-B86E-5437E66043E8}" dt="2025-06-20T14:16:26.146" v="2"/>
          <ac:spMkLst>
            <pc:docMk/>
            <pc:sldMk cId="1720489697" sldId="265"/>
            <ac:spMk id="1047" creationId="{A7009A0A-BEF5-4EAC-AF15-E4F9F002E239}"/>
          </ac:spMkLst>
        </pc:spChg>
        <pc:picChg chg="mod">
          <ac:chgData name="Vaughan, Richard" userId="2280e054-7b9f-4e4b-ac60-4ad8f7612298" providerId="ADAL" clId="{5799FF49-1706-43D8-B86E-5437E66043E8}" dt="2025-06-20T14:21:28.578" v="25" actId="1076"/>
          <ac:picMkLst>
            <pc:docMk/>
            <pc:sldMk cId="1720489697" sldId="265"/>
            <ac:picMk id="1026" creationId="{C73F812B-87A6-1D75-FCCF-393C5227661A}"/>
          </ac:picMkLst>
        </pc:picChg>
      </pc:sldChg>
      <pc:sldChg chg="modSp add del mod setBg">
        <pc:chgData name="Vaughan, Richard" userId="2280e054-7b9f-4e4b-ac60-4ad8f7612298" providerId="ADAL" clId="{5799FF49-1706-43D8-B86E-5437E66043E8}" dt="2025-06-20T14:18:36.160" v="9" actId="47"/>
        <pc:sldMkLst>
          <pc:docMk/>
          <pc:sldMk cId="576567576" sldId="266"/>
        </pc:sldMkLst>
        <pc:picChg chg="mod">
          <ac:chgData name="Vaughan, Richard" userId="2280e054-7b9f-4e4b-ac60-4ad8f7612298" providerId="ADAL" clId="{5799FF49-1706-43D8-B86E-5437E66043E8}" dt="2025-06-20T14:18:32.175" v="7" actId="1076"/>
          <ac:picMkLst>
            <pc:docMk/>
            <pc:sldMk cId="576567576" sldId="266"/>
            <ac:picMk id="8" creationId="{256DE807-B17A-BE4A-9D22-B4415F0A5FA3}"/>
          </ac:picMkLst>
        </pc:picChg>
      </pc:sldChg>
      <pc:sldChg chg="add del setBg">
        <pc:chgData name="Vaughan, Richard" userId="2280e054-7b9f-4e4b-ac60-4ad8f7612298" providerId="ADAL" clId="{5799FF49-1706-43D8-B86E-5437E66043E8}" dt="2025-06-20T14:19:25.544" v="11" actId="47"/>
        <pc:sldMkLst>
          <pc:docMk/>
          <pc:sldMk cId="2983809020" sldId="266"/>
        </pc:sldMkLst>
      </pc:sldChg>
      <pc:sldMasterChg chg="delSldLayout">
        <pc:chgData name="Vaughan, Richard" userId="2280e054-7b9f-4e4b-ac60-4ad8f7612298" providerId="ADAL" clId="{5799FF49-1706-43D8-B86E-5437E66043E8}" dt="2025-06-20T14:19:25.544" v="11" actId="47"/>
        <pc:sldMasterMkLst>
          <pc:docMk/>
          <pc:sldMasterMk cId="1565970319" sldId="2147483660"/>
        </pc:sldMasterMkLst>
        <pc:sldLayoutChg chg="del">
          <pc:chgData name="Vaughan, Richard" userId="2280e054-7b9f-4e4b-ac60-4ad8f7612298" providerId="ADAL" clId="{5799FF49-1706-43D8-B86E-5437E66043E8}" dt="2025-06-20T14:18:36.160" v="9" actId="47"/>
          <pc:sldLayoutMkLst>
            <pc:docMk/>
            <pc:sldMasterMk cId="1565970319" sldId="2147483660"/>
            <pc:sldLayoutMk cId="2112684813" sldId="2147483665"/>
          </pc:sldLayoutMkLst>
        </pc:sldLayoutChg>
        <pc:sldLayoutChg chg="del">
          <pc:chgData name="Vaughan, Richard" userId="2280e054-7b9f-4e4b-ac60-4ad8f7612298" providerId="ADAL" clId="{5799FF49-1706-43D8-B86E-5437E66043E8}" dt="2025-06-20T14:19:25.544" v="11" actId="47"/>
          <pc:sldLayoutMkLst>
            <pc:docMk/>
            <pc:sldMasterMk cId="1565970319" sldId="2147483660"/>
            <pc:sldLayoutMk cId="2381918760" sldId="214748366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6/20/2025</a:t>
            </a:fld>
            <a:endParaRPr lang="en-US"/>
          </a:p>
        </p:txBody>
      </p:sp>
      <p:sp>
        <p:nvSpPr>
          <p:cNvPr id="5" name="Footer Placeholder 4"/>
          <p:cNvSpPr>
            <a:spLocks noGrp="1"/>
          </p:cNvSpPr>
          <p:nvPr>
            <p:ph type="ftr" sz="quarter" idx="11"/>
          </p:nvPr>
        </p:nvSpPr>
        <p:spPr>
          <a:xfrm>
            <a:off x="8076675" y="12712701"/>
            <a:ext cx="8229064"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475262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6"/>
          <a:srcRect/>
          <a:stretch/>
        </p:blipFill>
        <p:spPr>
          <a:xfrm>
            <a:off x="3" y="446"/>
            <a:ext cx="24383205" cy="13715553"/>
          </a:xfrm>
          <a:prstGeom prst="rect">
            <a:avLst/>
          </a:prstGeom>
        </p:spPr>
      </p:pic>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1354138" y="3368131"/>
            <a:ext cx="20781962" cy="2339102"/>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Children’s Services Capital Programme update</a:t>
            </a:r>
          </a:p>
          <a:p>
            <a:endParaRPr lang="en-US" sz="8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B7FAB8-F0D8-3C50-14A8-43067664EF02}"/>
              </a:ext>
            </a:extLst>
          </p:cNvPr>
          <p:cNvSpPr txBox="1"/>
          <p:nvPr/>
        </p:nvSpPr>
        <p:spPr>
          <a:xfrm>
            <a:off x="1372393" y="8394413"/>
            <a:ext cx="21637625" cy="2308324"/>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Richard Vaughan -  Strategic Manager Capital Planning &amp; Development</a:t>
            </a:r>
          </a:p>
        </p:txBody>
      </p:sp>
      <p:sp>
        <p:nvSpPr>
          <p:cNvPr id="6" name="TextBox 5">
            <a:extLst>
              <a:ext uri="{FF2B5EF4-FFF2-40B4-BE49-F238E27FC236}">
                <a16:creationId xmlns:a16="http://schemas.microsoft.com/office/drawing/2014/main" id="{35B514BC-25A5-D910-7C12-BEE0D8B52206}"/>
              </a:ext>
            </a:extLst>
          </p:cNvPr>
          <p:cNvSpPr txBox="1"/>
          <p:nvPr/>
        </p:nvSpPr>
        <p:spPr>
          <a:xfrm>
            <a:off x="2744789" y="12236655"/>
            <a:ext cx="20246974" cy="738664"/>
          </a:xfrm>
          <a:prstGeom prst="rect">
            <a:avLst/>
          </a:prstGeom>
          <a:noFill/>
        </p:spPr>
        <p:txBody>
          <a:bodyPr wrap="square" rtlCol="0">
            <a:spAutoFit/>
          </a:bodyPr>
          <a:lstStyle/>
          <a:p>
            <a:pPr algn="r"/>
            <a:r>
              <a:rPr lang="en-US" sz="4200" dirty="0">
                <a:solidFill>
                  <a:srgbClr val="08314C"/>
                </a:solidFill>
                <a:latin typeface="Arial" panose="020B0604020202020204" pitchFamily="34" charset="0"/>
                <a:cs typeface="Arial" panose="020B0604020202020204" pitchFamily="34" charset="0"/>
              </a:rPr>
              <a:t>Team name (optional)</a:t>
            </a:r>
          </a:p>
        </p:txBody>
      </p:sp>
      <p:pic>
        <p:nvPicPr>
          <p:cNvPr id="4" name="Content Placeholder 4" descr="A brick building with a courtyard&#10;&#10;Description automatically generated">
            <a:extLst>
              <a:ext uri="{FF2B5EF4-FFF2-40B4-BE49-F238E27FC236}">
                <a16:creationId xmlns:a16="http://schemas.microsoft.com/office/drawing/2014/main" id="{197D3B01-2DA9-BE16-F42D-5586AFE6B37C}"/>
              </a:ext>
            </a:extLst>
          </p:cNvPr>
          <p:cNvPicPr>
            <a:picLocks noChangeAspect="1"/>
          </p:cNvPicPr>
          <p:nvPr/>
        </p:nvPicPr>
        <p:blipFill>
          <a:blip r:embed="rId3">
            <a:extLst>
              <a:ext uri="{28A0092B-C50C-407E-A947-70E740481C1C}">
                <a14:useLocalDpi xmlns:a14="http://schemas.microsoft.com/office/drawing/2010/main" val="0"/>
              </a:ext>
            </a:extLst>
          </a:blip>
          <a:srcRect t="28130" b="2532"/>
          <a:stretch/>
        </p:blipFill>
        <p:spPr>
          <a:xfrm>
            <a:off x="6951915" y="4537682"/>
            <a:ext cx="8973886" cy="4026872"/>
          </a:xfrm>
          <a:prstGeom prst="rect">
            <a:avLst/>
          </a:prstGeom>
        </p:spPr>
      </p:pic>
    </p:spTree>
    <p:extLst>
      <p:ext uri="{BB962C8B-B14F-4D97-AF65-F5344CB8AC3E}">
        <p14:creationId xmlns:p14="http://schemas.microsoft.com/office/powerpoint/2010/main" val="110809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6795AB-FCD1-2C97-0EE6-79E53220579B}"/>
              </a:ext>
            </a:extLst>
          </p:cNvPr>
          <p:cNvSpPr>
            <a:spLocks noGrp="1"/>
          </p:cNvSpPr>
          <p:nvPr>
            <p:ph type="title"/>
          </p:nvPr>
        </p:nvSpPr>
        <p:spPr>
          <a:xfrm>
            <a:off x="1371602" y="540889"/>
            <a:ext cx="21334522" cy="2651126"/>
          </a:xfrm>
        </p:spPr>
        <p:txBody>
          <a:bodyPr/>
          <a:lstStyle/>
          <a:p>
            <a:pPr algn="ctr"/>
            <a:r>
              <a:rPr lang="en-GB" dirty="0"/>
              <a:t>CSD Cap Prog update</a:t>
            </a:r>
          </a:p>
        </p:txBody>
      </p:sp>
      <p:graphicFrame>
        <p:nvGraphicFramePr>
          <p:cNvPr id="6" name="Table 5">
            <a:extLst>
              <a:ext uri="{FF2B5EF4-FFF2-40B4-BE49-F238E27FC236}">
                <a16:creationId xmlns:a16="http://schemas.microsoft.com/office/drawing/2014/main" id="{BA47A764-D57F-C182-1EC2-327F44D3825A}"/>
              </a:ext>
            </a:extLst>
          </p:cNvPr>
          <p:cNvGraphicFramePr>
            <a:graphicFrameLocks noGrp="1"/>
          </p:cNvGraphicFramePr>
          <p:nvPr>
            <p:extLst>
              <p:ext uri="{D42A27DB-BD31-4B8C-83A1-F6EECF244321}">
                <p14:modId xmlns:p14="http://schemas.microsoft.com/office/powerpoint/2010/main" val="3772372781"/>
              </p:ext>
            </p:extLst>
          </p:nvPr>
        </p:nvGraphicFramePr>
        <p:xfrm>
          <a:off x="1371602" y="3192015"/>
          <a:ext cx="23260051" cy="12354054"/>
        </p:xfrm>
        <a:graphic>
          <a:graphicData uri="http://schemas.openxmlformats.org/drawingml/2006/table">
            <a:tbl>
              <a:tblPr/>
              <a:tblGrid>
                <a:gridCol w="8120752">
                  <a:extLst>
                    <a:ext uri="{9D8B030D-6E8A-4147-A177-3AD203B41FA5}">
                      <a16:colId xmlns:a16="http://schemas.microsoft.com/office/drawing/2014/main" val="492359245"/>
                    </a:ext>
                  </a:extLst>
                </a:gridCol>
                <a:gridCol w="2162757">
                  <a:extLst>
                    <a:ext uri="{9D8B030D-6E8A-4147-A177-3AD203B41FA5}">
                      <a16:colId xmlns:a16="http://schemas.microsoft.com/office/drawing/2014/main" val="2398866502"/>
                    </a:ext>
                  </a:extLst>
                </a:gridCol>
                <a:gridCol w="2162757">
                  <a:extLst>
                    <a:ext uri="{9D8B030D-6E8A-4147-A177-3AD203B41FA5}">
                      <a16:colId xmlns:a16="http://schemas.microsoft.com/office/drawing/2014/main" val="3685332253"/>
                    </a:ext>
                  </a:extLst>
                </a:gridCol>
                <a:gridCol w="2162757">
                  <a:extLst>
                    <a:ext uri="{9D8B030D-6E8A-4147-A177-3AD203B41FA5}">
                      <a16:colId xmlns:a16="http://schemas.microsoft.com/office/drawing/2014/main" val="2229745624"/>
                    </a:ext>
                  </a:extLst>
                </a:gridCol>
                <a:gridCol w="2162757">
                  <a:extLst>
                    <a:ext uri="{9D8B030D-6E8A-4147-A177-3AD203B41FA5}">
                      <a16:colId xmlns:a16="http://schemas.microsoft.com/office/drawing/2014/main" val="2982102700"/>
                    </a:ext>
                  </a:extLst>
                </a:gridCol>
                <a:gridCol w="2162757">
                  <a:extLst>
                    <a:ext uri="{9D8B030D-6E8A-4147-A177-3AD203B41FA5}">
                      <a16:colId xmlns:a16="http://schemas.microsoft.com/office/drawing/2014/main" val="2519390159"/>
                    </a:ext>
                  </a:extLst>
                </a:gridCol>
                <a:gridCol w="2162757">
                  <a:extLst>
                    <a:ext uri="{9D8B030D-6E8A-4147-A177-3AD203B41FA5}">
                      <a16:colId xmlns:a16="http://schemas.microsoft.com/office/drawing/2014/main" val="1961133295"/>
                    </a:ext>
                  </a:extLst>
                </a:gridCol>
                <a:gridCol w="2162757">
                  <a:extLst>
                    <a:ext uri="{9D8B030D-6E8A-4147-A177-3AD203B41FA5}">
                      <a16:colId xmlns:a16="http://schemas.microsoft.com/office/drawing/2014/main" val="1993984096"/>
                    </a:ext>
                  </a:extLst>
                </a:gridCol>
              </a:tblGrid>
              <a:tr h="5844410">
                <a:tc gridSpan="6">
                  <a:txBody>
                    <a:bodyPr/>
                    <a:lstStyle/>
                    <a:p>
                      <a:pPr marL="685800" indent="-685800" algn="l" rtl="0" fontAlgn="base">
                        <a:lnSpc>
                          <a:spcPct val="100000"/>
                        </a:lnSpc>
                        <a:buFont typeface="Arial" panose="020B0604020202020204" pitchFamily="34" charset="0"/>
                        <a:buChar char="•"/>
                      </a:pPr>
                      <a:r>
                        <a:rPr lang="en-GB" sz="6000" b="0" i="0" dirty="0">
                          <a:effectLst/>
                          <a:latin typeface="Arial" panose="020B0604020202020204" pitchFamily="34" charset="0"/>
                          <a:cs typeface="Arial" panose="020B0604020202020204" pitchFamily="34" charset="0"/>
                        </a:rPr>
                        <a:t>Final 24/25 budget position £76m. Actual spend £60m (re-profiling of budgets) to 25/26 £16m</a:t>
                      </a:r>
                    </a:p>
                    <a:p>
                      <a:pPr marL="0" indent="0" algn="l" rtl="0" fontAlgn="base">
                        <a:lnSpc>
                          <a:spcPct val="100000"/>
                        </a:lnSpc>
                        <a:buFont typeface="Arial" panose="020B0604020202020204" pitchFamily="34" charset="0"/>
                        <a:buNone/>
                      </a:pPr>
                      <a:endParaRPr lang="en-GB" sz="6000" b="0" i="0" dirty="0">
                        <a:effectLst/>
                        <a:latin typeface="Arial" panose="020B0604020202020204" pitchFamily="34" charset="0"/>
                        <a:cs typeface="Arial" panose="020B0604020202020204" pitchFamily="34" charset="0"/>
                      </a:endParaRPr>
                    </a:p>
                    <a:p>
                      <a:pPr marL="685800" indent="-685800" algn="l" rtl="0" fontAlgn="base">
                        <a:lnSpc>
                          <a:spcPct val="100000"/>
                        </a:lnSpc>
                        <a:buFont typeface="Arial" panose="020B0604020202020204" pitchFamily="34" charset="0"/>
                        <a:buChar char="•"/>
                      </a:pPr>
                      <a:r>
                        <a:rPr lang="en-GB" sz="6000" b="0" i="0" dirty="0">
                          <a:effectLst/>
                          <a:latin typeface="Arial" panose="020B0604020202020204" pitchFamily="34" charset="0"/>
                          <a:cs typeface="Arial" panose="020B0604020202020204" pitchFamily="34" charset="0"/>
                        </a:rPr>
                        <a:t>Total value of three-year CSD Cap Prog £526m. Includes schemes currently underway and profiled spend beyond 2027/28.</a:t>
                      </a:r>
                    </a:p>
                    <a:p>
                      <a:pPr marL="0" indent="0" algn="l" rtl="0" fontAlgn="base">
                        <a:lnSpc>
                          <a:spcPct val="100000"/>
                        </a:lnSpc>
                        <a:buFont typeface="Arial" panose="020B0604020202020204" pitchFamily="34" charset="0"/>
                        <a:buNone/>
                      </a:pPr>
                      <a:endParaRPr lang="en-GB" sz="6000" b="0" i="0" dirty="0">
                        <a:effectLst/>
                        <a:latin typeface="Arial" panose="020B0604020202020204" pitchFamily="34" charset="0"/>
                        <a:cs typeface="Arial" panose="020B0604020202020204" pitchFamily="34" charset="0"/>
                      </a:endParaRPr>
                    </a:p>
                    <a:p>
                      <a:pPr marL="685800" indent="-685800" algn="l" rtl="0" fontAlgn="base">
                        <a:lnSpc>
                          <a:spcPct val="100000"/>
                        </a:lnSpc>
                        <a:buFont typeface="Arial" panose="020B0604020202020204" pitchFamily="34" charset="0"/>
                        <a:buChar char="•"/>
                      </a:pPr>
                      <a:r>
                        <a:rPr lang="en-GB" sz="6000" b="0" i="0" dirty="0">
                          <a:effectLst/>
                          <a:latin typeface="Arial" panose="020B0604020202020204" pitchFamily="34" charset="0"/>
                          <a:cs typeface="Arial" panose="020B0604020202020204" pitchFamily="34" charset="0"/>
                        </a:rPr>
                        <a:t>Programme now managed on an expenditure basis, starts basis previously. Schemes now profiled by financial years.</a:t>
                      </a:r>
                    </a:p>
                  </a:txBody>
                  <a:tcPr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rtl="0" fontAlgn="base">
                        <a:lnSpc>
                          <a:spcPts val="1200"/>
                        </a:lnSpc>
                        <a:buNone/>
                      </a:pPr>
                      <a:r>
                        <a:rPr lang="en-GB" sz="1000" b="0" i="0" dirty="0">
                          <a:effectLst/>
                          <a:latin typeface="Arial" panose="020B0604020202020204" pitchFamily="34" charset="0"/>
                        </a:rPr>
                        <a:t> </a:t>
                      </a:r>
                    </a:p>
                  </a:txBody>
                  <a:tcPr anchor="b">
                    <a:lnL>
                      <a:noFill/>
                    </a:lnL>
                    <a:lnR>
                      <a:noFill/>
                    </a:lnR>
                    <a:lnT>
                      <a:noFill/>
                    </a:lnT>
                    <a:lnB>
                      <a:noFill/>
                    </a:lnB>
                    <a:noFill/>
                  </a:tcPr>
                </a:tc>
                <a:tc>
                  <a:txBody>
                    <a:bodyPr/>
                    <a:lstStyle/>
                    <a:p>
                      <a:pPr algn="l" rtl="0" fontAlgn="base">
                        <a:lnSpc>
                          <a:spcPts val="1200"/>
                        </a:lnSpc>
                        <a:buNone/>
                      </a:pPr>
                      <a:r>
                        <a:rPr lang="en-GB" sz="1000" b="0" i="0">
                          <a:effectLst/>
                          <a:latin typeface="Times New Roman" panose="02020603050405020304" pitchFamily="18" charset="0"/>
                        </a:rPr>
                        <a:t> </a:t>
                      </a:r>
                    </a:p>
                  </a:txBody>
                  <a:tcPr anchor="b">
                    <a:lnL>
                      <a:noFill/>
                    </a:lnL>
                    <a:lnR>
                      <a:noFill/>
                    </a:lnR>
                    <a:lnT>
                      <a:noFill/>
                    </a:lnT>
                    <a:lnB>
                      <a:noFill/>
                    </a:lnB>
                    <a:noFill/>
                  </a:tcPr>
                </a:tc>
                <a:extLst>
                  <a:ext uri="{0D108BD9-81ED-4DB2-BD59-A6C34878D82A}">
                    <a16:rowId xmlns:a16="http://schemas.microsoft.com/office/drawing/2014/main" val="584365793"/>
                  </a:ext>
                </a:extLst>
              </a:tr>
              <a:tr h="1039538">
                <a:tc>
                  <a:txBody>
                    <a:bodyPr/>
                    <a:lstStyle/>
                    <a:p>
                      <a:pPr algn="l" rtl="0" fontAlgn="base">
                        <a:lnSpc>
                          <a:spcPts val="1200"/>
                        </a:lnSpc>
                        <a:buNone/>
                      </a:pPr>
                      <a:endParaRPr lang="en-GB" b="0" i="0" dirty="0">
                        <a:effectLst/>
                      </a:endParaRPr>
                    </a:p>
                  </a:txBody>
                  <a:tcPr anchor="b">
                    <a:lnL>
                      <a:noFill/>
                    </a:lnL>
                    <a:lnR>
                      <a:noFill/>
                    </a:lnR>
                    <a:lnT>
                      <a:noFill/>
                    </a:lnT>
                    <a:lnB>
                      <a:noFill/>
                    </a:lnB>
                    <a:noFill/>
                  </a:tcPr>
                </a:tc>
                <a:tc>
                  <a:txBody>
                    <a:bodyPr/>
                    <a:lstStyle/>
                    <a:p>
                      <a:pPr algn="l" rtl="0" fontAlgn="base">
                        <a:lnSpc>
                          <a:spcPts val="1200"/>
                        </a:lnSpc>
                        <a:buNone/>
                      </a:pPr>
                      <a:r>
                        <a:rPr lang="en-GB" sz="1000" b="0" i="0">
                          <a:effectLst/>
                          <a:latin typeface="Arial" panose="020B0604020202020204" pitchFamily="34" charset="0"/>
                        </a:rPr>
                        <a:t> </a:t>
                      </a:r>
                    </a:p>
                  </a:txBody>
                  <a:tcPr anchor="b">
                    <a:lnL>
                      <a:noFill/>
                    </a:lnL>
                    <a:lnR>
                      <a:noFill/>
                    </a:lnR>
                    <a:lnT>
                      <a:noFill/>
                    </a:lnT>
                    <a:lnB>
                      <a:noFill/>
                    </a:lnB>
                    <a:noFill/>
                  </a:tcPr>
                </a:tc>
                <a:tc>
                  <a:txBody>
                    <a:bodyPr/>
                    <a:lstStyle/>
                    <a:p>
                      <a:pPr algn="l" rtl="0" fontAlgn="base">
                        <a:lnSpc>
                          <a:spcPts val="1200"/>
                        </a:lnSpc>
                        <a:buNone/>
                      </a:pPr>
                      <a:r>
                        <a:rPr lang="en-GB" sz="1000" b="0" i="0">
                          <a:effectLst/>
                          <a:latin typeface="Times New Roman" panose="02020603050405020304" pitchFamily="18" charset="0"/>
                        </a:rPr>
                        <a:t> </a:t>
                      </a:r>
                    </a:p>
                  </a:txBody>
                  <a:tcPr anchor="b">
                    <a:lnL>
                      <a:noFill/>
                    </a:lnL>
                    <a:lnR>
                      <a:noFill/>
                    </a:lnR>
                    <a:lnT>
                      <a:noFill/>
                    </a:lnT>
                    <a:lnB>
                      <a:noFill/>
                    </a:lnB>
                    <a:noFill/>
                  </a:tcPr>
                </a:tc>
                <a:tc>
                  <a:txBody>
                    <a:bodyPr/>
                    <a:lstStyle/>
                    <a:p>
                      <a:pPr algn="l" rtl="0" fontAlgn="base">
                        <a:lnSpc>
                          <a:spcPts val="1200"/>
                        </a:lnSpc>
                        <a:buNone/>
                      </a:pPr>
                      <a:r>
                        <a:rPr lang="en-GB" sz="1000" b="0" i="0">
                          <a:effectLst/>
                          <a:latin typeface="Times New Roman" panose="02020603050405020304" pitchFamily="18" charset="0"/>
                        </a:rPr>
                        <a:t> </a:t>
                      </a:r>
                    </a:p>
                  </a:txBody>
                  <a:tcPr anchor="b">
                    <a:lnL>
                      <a:noFill/>
                    </a:lnL>
                    <a:lnR>
                      <a:noFill/>
                    </a:lnR>
                    <a:lnT>
                      <a:noFill/>
                    </a:lnT>
                    <a:lnB>
                      <a:noFill/>
                    </a:lnB>
                    <a:noFill/>
                  </a:tcPr>
                </a:tc>
                <a:tc>
                  <a:txBody>
                    <a:bodyPr/>
                    <a:lstStyle/>
                    <a:p>
                      <a:pPr algn="l" rtl="0" fontAlgn="base">
                        <a:lnSpc>
                          <a:spcPts val="1200"/>
                        </a:lnSpc>
                        <a:buNone/>
                      </a:pPr>
                      <a:r>
                        <a:rPr lang="en-GB" sz="1000" b="0" i="0" dirty="0">
                          <a:effectLst/>
                          <a:latin typeface="Times New Roman" panose="02020603050405020304" pitchFamily="18" charset="0"/>
                        </a:rPr>
                        <a:t> </a:t>
                      </a:r>
                    </a:p>
                  </a:txBody>
                  <a:tcPr anchor="b">
                    <a:lnL>
                      <a:noFill/>
                    </a:lnL>
                    <a:lnR>
                      <a:noFill/>
                    </a:lnR>
                    <a:lnT>
                      <a:noFill/>
                    </a:lnT>
                    <a:lnB>
                      <a:noFill/>
                    </a:lnB>
                    <a:noFill/>
                  </a:tcPr>
                </a:tc>
                <a:tc>
                  <a:txBody>
                    <a:bodyPr/>
                    <a:lstStyle/>
                    <a:p>
                      <a:pPr algn="l" rtl="0" fontAlgn="base">
                        <a:lnSpc>
                          <a:spcPts val="1200"/>
                        </a:lnSpc>
                        <a:buNone/>
                      </a:pPr>
                      <a:r>
                        <a:rPr lang="en-GB" sz="1000" b="0" i="0" dirty="0">
                          <a:effectLst/>
                          <a:latin typeface="Times New Roman" panose="02020603050405020304" pitchFamily="18" charset="0"/>
                        </a:rPr>
                        <a:t> </a:t>
                      </a:r>
                    </a:p>
                  </a:txBody>
                  <a:tcPr anchor="b">
                    <a:lnL>
                      <a:noFill/>
                    </a:lnL>
                    <a:lnR>
                      <a:noFill/>
                    </a:lnR>
                    <a:lnT>
                      <a:noFill/>
                    </a:lnT>
                    <a:lnB>
                      <a:noFill/>
                    </a:lnB>
                    <a:noFill/>
                  </a:tcPr>
                </a:tc>
                <a:tc>
                  <a:txBody>
                    <a:bodyPr/>
                    <a:lstStyle/>
                    <a:p>
                      <a:pPr algn="l" rtl="0" fontAlgn="base">
                        <a:lnSpc>
                          <a:spcPts val="1200"/>
                        </a:lnSpc>
                        <a:buNone/>
                      </a:pPr>
                      <a:r>
                        <a:rPr lang="en-GB" sz="1000" b="0" i="0">
                          <a:effectLst/>
                          <a:latin typeface="Times New Roman" panose="02020603050405020304" pitchFamily="18" charset="0"/>
                        </a:rPr>
                        <a:t> </a:t>
                      </a:r>
                    </a:p>
                  </a:txBody>
                  <a:tcPr anchor="b">
                    <a:lnL>
                      <a:noFill/>
                    </a:lnL>
                    <a:lnR>
                      <a:noFill/>
                    </a:lnR>
                    <a:lnT>
                      <a:noFill/>
                    </a:lnT>
                    <a:lnB>
                      <a:noFill/>
                    </a:lnB>
                    <a:noFill/>
                  </a:tcPr>
                </a:tc>
                <a:tc>
                  <a:txBody>
                    <a:bodyPr/>
                    <a:lstStyle/>
                    <a:p>
                      <a:pPr algn="l" rtl="0" fontAlgn="base">
                        <a:lnSpc>
                          <a:spcPts val="1200"/>
                        </a:lnSpc>
                        <a:buNone/>
                      </a:pPr>
                      <a:r>
                        <a:rPr lang="en-GB" sz="1000" b="0" i="0">
                          <a:effectLst/>
                          <a:latin typeface="Times New Roman" panose="02020603050405020304" pitchFamily="18" charset="0"/>
                        </a:rPr>
                        <a:t> </a:t>
                      </a:r>
                    </a:p>
                  </a:txBody>
                  <a:tcPr anchor="b">
                    <a:lnL>
                      <a:noFill/>
                    </a:lnL>
                    <a:lnR>
                      <a:noFill/>
                    </a:lnR>
                    <a:lnT>
                      <a:noFill/>
                    </a:lnT>
                    <a:lnB>
                      <a:noFill/>
                    </a:lnB>
                    <a:noFill/>
                  </a:tcPr>
                </a:tc>
                <a:extLst>
                  <a:ext uri="{0D108BD9-81ED-4DB2-BD59-A6C34878D82A}">
                    <a16:rowId xmlns:a16="http://schemas.microsoft.com/office/drawing/2014/main" val="350988653"/>
                  </a:ext>
                </a:extLst>
              </a:tr>
              <a:tr h="1039538">
                <a:tc gridSpan="8">
                  <a:txBody>
                    <a:bodyPr/>
                    <a:lstStyle/>
                    <a:p>
                      <a:pPr algn="l" rtl="0" fontAlgn="base">
                        <a:lnSpc>
                          <a:spcPts val="1200"/>
                        </a:lnSpc>
                        <a:buNone/>
                      </a:pPr>
                      <a:endParaRPr lang="en-GB" b="0" i="0" dirty="0">
                        <a:effectLst/>
                      </a:endParaRPr>
                    </a:p>
                  </a:txBody>
                  <a:tcPr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98259959"/>
                  </a:ext>
                </a:extLst>
              </a:tr>
              <a:tr h="1039538">
                <a:tc gridSpan="8">
                  <a:txBody>
                    <a:bodyPr/>
                    <a:lstStyle/>
                    <a:p>
                      <a:pPr algn="l" rtl="0" fontAlgn="base">
                        <a:lnSpc>
                          <a:spcPts val="1200"/>
                        </a:lnSpc>
                        <a:buNone/>
                      </a:pPr>
                      <a:endParaRPr lang="en-GB" b="0" i="0" dirty="0">
                        <a:effectLst/>
                      </a:endParaRPr>
                    </a:p>
                  </a:txBody>
                  <a:tcPr anchor="b">
                    <a:lnL>
                      <a:noFill/>
                    </a:lnL>
                    <a:lnR>
                      <a:noFill/>
                    </a:lnR>
                    <a:lnT>
                      <a:noFill/>
                    </a:lnT>
                    <a:lnB>
                      <a:noFill/>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73924817"/>
                  </a:ext>
                </a:extLst>
              </a:tr>
            </a:tbl>
          </a:graphicData>
        </a:graphic>
      </p:graphicFrame>
    </p:spTree>
    <p:extLst>
      <p:ext uri="{BB962C8B-B14F-4D97-AF65-F5344CB8AC3E}">
        <p14:creationId xmlns:p14="http://schemas.microsoft.com/office/powerpoint/2010/main" val="3165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pPr algn="ctr"/>
            <a:r>
              <a:rPr lang="en-GB" dirty="0"/>
              <a:t>CSD Cap Prog update</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p:txBody>
          <a:bodyPr/>
          <a:lstStyle/>
          <a:p>
            <a:pPr marL="285750" indent="-285750">
              <a:buFont typeface="Arial" panose="020B0604020202020204" pitchFamily="34" charset="0"/>
              <a:buChar char="•"/>
            </a:pPr>
            <a:r>
              <a:rPr lang="en-GB" sz="4800" b="0" i="0" dirty="0">
                <a:solidFill>
                  <a:srgbClr val="000000"/>
                </a:solidFill>
                <a:effectLst/>
              </a:rPr>
              <a:t>3 new primary schools complete for September opening: Stanhope, Hounsome and Newlands. </a:t>
            </a:r>
          </a:p>
          <a:p>
            <a:pPr marL="285750" indent="-285750">
              <a:buFont typeface="Arial" panose="020B0604020202020204" pitchFamily="34" charset="0"/>
              <a:buChar char="•"/>
            </a:pPr>
            <a:endParaRPr lang="en-GB" sz="4800" b="0" i="0" dirty="0">
              <a:solidFill>
                <a:srgbClr val="000000"/>
              </a:solidFill>
              <a:effectLst/>
            </a:endParaRPr>
          </a:p>
          <a:p>
            <a:pPr marL="285750" indent="-285750">
              <a:buFont typeface="Arial" panose="020B0604020202020204" pitchFamily="34" charset="0"/>
              <a:buChar char="•"/>
            </a:pPr>
            <a:r>
              <a:rPr lang="en-GB" sz="4800" b="0" i="0" dirty="0">
                <a:solidFill>
                  <a:srgbClr val="000000"/>
                </a:solidFill>
                <a:effectLst/>
              </a:rPr>
              <a:t>2 new special schools due to start on site during 2025/26: Luminous Oak and Windmill. </a:t>
            </a:r>
          </a:p>
          <a:p>
            <a:pPr marL="285750" indent="-285750">
              <a:buFont typeface="Arial" panose="020B0604020202020204" pitchFamily="34" charset="0"/>
              <a:buChar char="•"/>
            </a:pPr>
            <a:endParaRPr lang="en-GB" sz="4800" b="0" i="0" dirty="0">
              <a:solidFill>
                <a:srgbClr val="000000"/>
              </a:solidFill>
              <a:effectLst/>
            </a:endParaRPr>
          </a:p>
          <a:p>
            <a:pPr marL="285750" indent="-285750">
              <a:buFont typeface="Arial" panose="020B0604020202020204" pitchFamily="34" charset="0"/>
              <a:buChar char="•"/>
            </a:pPr>
            <a:r>
              <a:rPr lang="en-GB" sz="4800" b="0" i="0" dirty="0">
                <a:solidFill>
                  <a:srgbClr val="000000"/>
                </a:solidFill>
                <a:effectLst/>
              </a:rPr>
              <a:t>Secondary: North Whiteley £50m</a:t>
            </a:r>
            <a:endParaRPr lang="en-GB" sz="4800" dirty="0"/>
          </a:p>
        </p:txBody>
      </p:sp>
    </p:spTree>
    <p:extLst>
      <p:ext uri="{BB962C8B-B14F-4D97-AF65-F5344CB8AC3E}">
        <p14:creationId xmlns:p14="http://schemas.microsoft.com/office/powerpoint/2010/main" val="62023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A38A-DE50-4458-9A0D-0B4D1892F26B}"/>
              </a:ext>
            </a:extLst>
          </p:cNvPr>
          <p:cNvSpPr>
            <a:spLocks noGrp="1"/>
          </p:cNvSpPr>
          <p:nvPr>
            <p:ph type="title"/>
          </p:nvPr>
        </p:nvSpPr>
        <p:spPr>
          <a:xfrm>
            <a:off x="1399334" y="496076"/>
            <a:ext cx="14126523" cy="2318400"/>
          </a:xfrm>
        </p:spPr>
        <p:txBody>
          <a:bodyPr vert="horz" lIns="91440" tIns="45720" rIns="91440" bIns="45720" rtlCol="0" anchor="ctr">
            <a:normAutofit/>
          </a:bodyPr>
          <a:lstStyle/>
          <a:p>
            <a:pPr defTabSz="914400"/>
            <a:r>
              <a:rPr lang="en-US" sz="8000" b="1" kern="1200">
                <a:solidFill>
                  <a:srgbClr val="FFFFFF"/>
                </a:solidFill>
                <a:latin typeface="+mj-lt"/>
                <a:ea typeface="+mj-ea"/>
                <a:cs typeface="+mj-cs"/>
              </a:rPr>
              <a:t>Primary numbers and movement into the secondary phase at Year 7</a:t>
            </a:r>
          </a:p>
        </p:txBody>
      </p:sp>
      <p:pic>
        <p:nvPicPr>
          <p:cNvPr id="1026" name="Picture 2" descr="A graph with red and blue lines&#10;&#10;Description automatically generated">
            <a:extLst>
              <a:ext uri="{FF2B5EF4-FFF2-40B4-BE49-F238E27FC236}">
                <a16:creationId xmlns:a16="http://schemas.microsoft.com/office/drawing/2014/main" id="{C73F812B-87A6-1D75-FCCF-393C522766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18524" y="1837086"/>
            <a:ext cx="18945364" cy="890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8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DA98-31DF-7146-7943-056E28B15FF7}"/>
              </a:ext>
            </a:extLst>
          </p:cNvPr>
          <p:cNvSpPr>
            <a:spLocks noGrp="1"/>
          </p:cNvSpPr>
          <p:nvPr>
            <p:ph type="title"/>
          </p:nvPr>
        </p:nvSpPr>
        <p:spPr>
          <a:xfrm>
            <a:off x="1371601" y="711201"/>
            <a:ext cx="21334522" cy="2651126"/>
          </a:xfrm>
        </p:spPr>
        <p:txBody>
          <a:bodyPr/>
          <a:lstStyle/>
          <a:p>
            <a:pPr algn="ctr"/>
            <a:r>
              <a:rPr lang="en-GB" dirty="0"/>
              <a:t>CSD Cap Prog update</a:t>
            </a:r>
          </a:p>
        </p:txBody>
      </p:sp>
      <p:sp>
        <p:nvSpPr>
          <p:cNvPr id="7" name="TextBox 6">
            <a:extLst>
              <a:ext uri="{FF2B5EF4-FFF2-40B4-BE49-F238E27FC236}">
                <a16:creationId xmlns:a16="http://schemas.microsoft.com/office/drawing/2014/main" id="{29911668-BCCE-02E7-4276-086A6592D8A0}"/>
              </a:ext>
            </a:extLst>
          </p:cNvPr>
          <p:cNvSpPr txBox="1"/>
          <p:nvPr/>
        </p:nvSpPr>
        <p:spPr>
          <a:xfrm>
            <a:off x="2590800" y="3648077"/>
            <a:ext cx="20383500" cy="7755969"/>
          </a:xfrm>
          <a:prstGeom prst="rect">
            <a:avLst/>
          </a:prstGeom>
          <a:noFill/>
        </p:spPr>
        <p:txBody>
          <a:bodyPr wrap="square" rtlCol="0">
            <a:spAutoFit/>
          </a:bodyPr>
          <a:lstStyle/>
          <a:p>
            <a:pPr marL="285750" indent="-285750">
              <a:buFont typeface="Arial" panose="020B0604020202020204" pitchFamily="34" charset="0"/>
              <a:buChar char="•"/>
            </a:pPr>
            <a:r>
              <a:rPr lang="en-GB" sz="6000" dirty="0"/>
              <a:t>No Basic Need allocation for 2026/27, but allocations expected from 2028/29. “025/26 allocation. 2025/26 allocation £22m.</a:t>
            </a:r>
          </a:p>
          <a:p>
            <a:endParaRPr lang="en-GB" sz="6000" dirty="0"/>
          </a:p>
          <a:p>
            <a:pPr marL="285750" indent="-285750">
              <a:buFont typeface="Arial" panose="020B0604020202020204" pitchFamily="34" charset="0"/>
              <a:buChar char="•"/>
            </a:pPr>
            <a:r>
              <a:rPr lang="en-GB" sz="6000" dirty="0"/>
              <a:t>High Needs Capital allocation of £23m for 2025/26. SEND pressures continue to grow in contrast to falling pupil numbers generally.</a:t>
            </a:r>
          </a:p>
          <a:p>
            <a:endParaRPr lang="en-GB" sz="6000" dirty="0"/>
          </a:p>
          <a:p>
            <a:pPr marL="285750" indent="-285750">
              <a:buFont typeface="Arial" panose="020B0604020202020204" pitchFamily="34" charset="0"/>
              <a:buChar char="•"/>
            </a:pPr>
            <a:r>
              <a:rPr lang="en-GB" sz="6000" dirty="0"/>
              <a:t>DFC and SCA grant allocation remain in line with expectations.</a:t>
            </a:r>
          </a:p>
          <a:p>
            <a:r>
              <a:rPr lang="en-GB" dirty="0"/>
              <a:t> </a:t>
            </a:r>
          </a:p>
        </p:txBody>
      </p:sp>
    </p:spTree>
    <p:extLst>
      <p:ext uri="{BB962C8B-B14F-4D97-AF65-F5344CB8AC3E}">
        <p14:creationId xmlns:p14="http://schemas.microsoft.com/office/powerpoint/2010/main" val="368666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CF1D-608B-AE1D-C22F-61AD33403011}"/>
              </a:ext>
            </a:extLst>
          </p:cNvPr>
          <p:cNvSpPr>
            <a:spLocks noGrp="1"/>
          </p:cNvSpPr>
          <p:nvPr>
            <p:ph type="title"/>
          </p:nvPr>
        </p:nvSpPr>
        <p:spPr/>
        <p:txBody>
          <a:bodyPr/>
          <a:lstStyle/>
          <a:p>
            <a:pPr algn="ctr"/>
            <a:r>
              <a:rPr lang="en-GB" dirty="0"/>
              <a:t>CSD Cap Prog update</a:t>
            </a:r>
          </a:p>
        </p:txBody>
      </p:sp>
      <p:sp>
        <p:nvSpPr>
          <p:cNvPr id="5" name="TextBox 4">
            <a:extLst>
              <a:ext uri="{FF2B5EF4-FFF2-40B4-BE49-F238E27FC236}">
                <a16:creationId xmlns:a16="http://schemas.microsoft.com/office/drawing/2014/main" id="{9E7A505B-B0EA-6A84-E531-0193E3AAC029}"/>
              </a:ext>
            </a:extLst>
          </p:cNvPr>
          <p:cNvSpPr txBox="1"/>
          <p:nvPr/>
        </p:nvSpPr>
        <p:spPr>
          <a:xfrm>
            <a:off x="1970881" y="3600450"/>
            <a:ext cx="20440650" cy="8402300"/>
          </a:xfrm>
          <a:prstGeom prst="rect">
            <a:avLst/>
          </a:prstGeom>
          <a:noFill/>
        </p:spPr>
        <p:txBody>
          <a:bodyPr wrap="square" rtlCol="0">
            <a:spAutoFit/>
          </a:bodyPr>
          <a:lstStyle/>
          <a:p>
            <a:pPr marL="685800" indent="-685800">
              <a:buFont typeface="Arial" panose="020B0604020202020204" pitchFamily="34" charset="0"/>
              <a:buChar char="•"/>
            </a:pPr>
            <a:r>
              <a:rPr lang="en-GB" sz="6000" dirty="0">
                <a:latin typeface="Arial" panose="020B0604020202020204" pitchFamily="34" charset="0"/>
                <a:cs typeface="Arial" panose="020B0604020202020204" pitchFamily="34" charset="0"/>
              </a:rPr>
              <a:t>Increasing numbers of complex social care schemes requiring an annual budget of £1.5m – unfunded going forward!</a:t>
            </a:r>
          </a:p>
          <a:p>
            <a:pPr marL="685800" indent="-685800">
              <a:buFont typeface="Arial" panose="020B0604020202020204" pitchFamily="34" charset="0"/>
              <a:buChar char="•"/>
            </a:pPr>
            <a:endParaRPr lang="en-GB" sz="6000"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GB" sz="6000" dirty="0">
                <a:latin typeface="Arial" panose="020B0604020202020204" pitchFamily="34" charset="0"/>
                <a:cs typeface="Arial" panose="020B0604020202020204" pitchFamily="34" charset="0"/>
              </a:rPr>
              <a:t>Developers slowing on housing building leading to delays with new schools and expansions.</a:t>
            </a:r>
          </a:p>
          <a:p>
            <a:pPr marL="685800" indent="-685800">
              <a:buFont typeface="Arial" panose="020B0604020202020204" pitchFamily="34" charset="0"/>
              <a:buChar char="•"/>
            </a:pPr>
            <a:endParaRPr lang="en-GB" sz="6000" dirty="0">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GB" sz="6000" dirty="0">
                <a:latin typeface="Arial" panose="020B0604020202020204" pitchFamily="34" charset="0"/>
                <a:cs typeface="Arial" panose="020B0604020202020204" pitchFamily="34" charset="0"/>
              </a:rPr>
              <a:t>Cost pressure on modular buildings represent decreasing value as a ‘cheaper’ solution. </a:t>
            </a:r>
          </a:p>
        </p:txBody>
      </p:sp>
    </p:spTree>
    <p:extLst>
      <p:ext uri="{BB962C8B-B14F-4D97-AF65-F5344CB8AC3E}">
        <p14:creationId xmlns:p14="http://schemas.microsoft.com/office/powerpoint/2010/main" val="41448514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358799b-757b-4cf3-84a9-4985256bc027">
      <Terms xmlns="http://schemas.microsoft.com/office/infopath/2007/PartnerControls"/>
    </lcf76f155ced4ddcb4097134ff3c332f>
    <TaxCatchAll xmlns="c5dbf80e-f509-45f6-9fe5-406e3eefabbb" xsi:nil="true"/>
    <_dlc_DocId xmlns="4d4d7803-6ba1-487e-919f-9fff55e42e7c">CESCDOCID-621931877-1241</_dlc_DocId>
    <_dlc_DocIdUrl xmlns="4d4d7803-6ba1-487e-919f-9fff55e42e7c">
      <Url>https://hants.sharepoint.com/sites/CESC/_layouts/15/DocIdRedir.aspx?ID=CESCDOCID-621931877-1241</Url>
      <Description>CESCDOCID-621931877-1241</Description>
    </_dlc_DocIdUrl>
    <SharedWithUsers xmlns="4d4d7803-6ba1-487e-919f-9fff55e42e7c">
      <UserInfo>
        <DisplayName>Smith, Fran</DisplayName>
        <AccountId>9087</AccountId>
        <AccountType/>
      </UserInfo>
      <UserInfo>
        <DisplayName>Cooper, Nicky</DisplayName>
        <AccountId>2785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FBB0EBC339B4E45A8DC17D7349DD62D" ma:contentTypeVersion="15" ma:contentTypeDescription="Create a new document." ma:contentTypeScope="" ma:versionID="1742f9c5acdf3d972668a4749d99951d">
  <xsd:schema xmlns:xsd="http://www.w3.org/2001/XMLSchema" xmlns:xs="http://www.w3.org/2001/XMLSchema" xmlns:p="http://schemas.microsoft.com/office/2006/metadata/properties" xmlns:ns2="4d4d7803-6ba1-487e-919f-9fff55e42e7c" xmlns:ns3="f358799b-757b-4cf3-84a9-4985256bc027" xmlns:ns4="c5dbf80e-f509-45f6-9fe5-406e3eefabbb" targetNamespace="http://schemas.microsoft.com/office/2006/metadata/properties" ma:root="true" ma:fieldsID="85e5d933985ecdf809f9cea3b59d9d0c" ns2:_="" ns3:_="" ns4:_="">
    <xsd:import namespace="4d4d7803-6ba1-487e-919f-9fff55e42e7c"/>
    <xsd:import namespace="f358799b-757b-4cf3-84a9-4985256bc027"/>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lcf76f155ced4ddcb4097134ff3c332f" minOccurs="0"/>
                <xsd:element ref="ns4:TaxCatchAll" minOccurs="0"/>
                <xsd:element ref="ns3:MediaServiceObjectDetectorVersions" minOccurs="0"/>
                <xsd:element ref="ns2:SharedWithUsers" minOccurs="0"/>
                <xsd:element ref="ns2: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7803-6ba1-487e-919f-9fff55e42e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799b-757b-4cf3-84a9-4985256bc02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f89ec84-2cb4-4509-912a-78db2a4cace3}" ma:internalName="TaxCatchAll" ma:showField="CatchAllData" ma:web="4d4d7803-6ba1-487e-919f-9fff55e42e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154B67-28CD-4416-A8CA-1B6E1B0FC999}">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4d4d7803-6ba1-487e-919f-9fff55e42e7c"/>
    <ds:schemaRef ds:uri="http://purl.org/dc/terms/"/>
    <ds:schemaRef ds:uri="http://schemas.microsoft.com/office/infopath/2007/PartnerControls"/>
    <ds:schemaRef ds:uri="http://purl.org/dc/dcmitype/"/>
    <ds:schemaRef ds:uri="c5dbf80e-f509-45f6-9fe5-406e3eefabbb"/>
    <ds:schemaRef ds:uri="f358799b-757b-4cf3-84a9-4985256bc027"/>
    <ds:schemaRef ds:uri="http://www.w3.org/XML/1998/namespace"/>
  </ds:schemaRefs>
</ds:datastoreItem>
</file>

<file path=customXml/itemProps2.xml><?xml version="1.0" encoding="utf-8"?>
<ds:datastoreItem xmlns:ds="http://schemas.openxmlformats.org/officeDocument/2006/customXml" ds:itemID="{EAC118E8-5797-4132-9939-863C75255866}">
  <ds:schemaRefs>
    <ds:schemaRef ds:uri="http://schemas.microsoft.com/sharepoint/v3/contenttype/forms"/>
  </ds:schemaRefs>
</ds:datastoreItem>
</file>

<file path=customXml/itemProps3.xml><?xml version="1.0" encoding="utf-8"?>
<ds:datastoreItem xmlns:ds="http://schemas.openxmlformats.org/officeDocument/2006/customXml" ds:itemID="{BB472F75-F4F4-44B0-8E05-4C84193C3F6E}">
  <ds:schemaRefs>
    <ds:schemaRef ds:uri="http://schemas.microsoft.com/sharepoint/events"/>
  </ds:schemaRefs>
</ds:datastoreItem>
</file>

<file path=customXml/itemProps4.xml><?xml version="1.0" encoding="utf-8"?>
<ds:datastoreItem xmlns:ds="http://schemas.openxmlformats.org/officeDocument/2006/customXml" ds:itemID="{0561A218-02F3-4B0D-9E73-0979F31B6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7803-6ba1-487e-919f-9fff55e42e7c"/>
    <ds:schemaRef ds:uri="f358799b-757b-4cf3-84a9-4985256bc027"/>
    <ds:schemaRef ds:uri="c5dbf80e-f509-45f6-9fe5-406e3eefa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1210</TotalTime>
  <Words>257</Words>
  <Application>Microsoft Office PowerPoint</Application>
  <PresentationFormat>Custom</PresentationFormat>
  <Paragraphs>38</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Office Theme</vt:lpstr>
      <vt:lpstr>PowerPoint Presentation</vt:lpstr>
      <vt:lpstr>CSD Cap Prog update</vt:lpstr>
      <vt:lpstr>CSD Cap Prog update</vt:lpstr>
      <vt:lpstr>Primary numbers and movement into the secondary phase at Year 7</vt:lpstr>
      <vt:lpstr>CSD Cap Prog update</vt:lpstr>
      <vt:lpstr>CSD Cap Prog update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Vaughan, Richard</cp:lastModifiedBy>
  <cp:revision>39</cp:revision>
  <dcterms:created xsi:type="dcterms:W3CDTF">2023-04-27T13:13:25Z</dcterms:created>
  <dcterms:modified xsi:type="dcterms:W3CDTF">2025-06-20T14:23:16Z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0x010100AFBB0EBC339B4E45A8DC17D7349DD62D</vt:lpwstr>
  </property>
  <property fmtid="{D5CDD505-2E9C-101B-9397-08002B2CF9AE}" pid="3" name="_dlc_DocIdItemGuid">
    <vt:lpwstr>86fd668a-e389-428e-8d31-93a4b334825c</vt:lpwstr>
  </property>
  <property fmtid="{D5CDD505-2E9C-101B-9397-08002B2CF9AE}" pid="4" name="MediaServiceImageTags">
    <vt:lpwstr/>
  </property>
</Properties>
</file>