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147376299" r:id="rId2"/>
    <p:sldId id="2147376373" r:id="rId3"/>
    <p:sldId id="2147376366" r:id="rId4"/>
    <p:sldId id="2147376370" r:id="rId5"/>
    <p:sldId id="2484" r:id="rId6"/>
    <p:sldId id="2147376372" r:id="rId7"/>
    <p:sldId id="2147376371" r:id="rId8"/>
    <p:sldId id="2147376367" r:id="rId9"/>
    <p:sldId id="21473763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3BB17-2CC2-73C3-B820-5B9537101A31}" name="Ley, Helen" initials="HL" userId="S::cseipohl@hants.gov.uk::a43ae4ad-0e69-4ae1-a561-a5748eb82de0" providerId="AD"/>
  <p188:author id="{8B359529-154F-1507-D3AF-51C05A716053}" name="Hamson, Laura" initials="HL" userId="S::cseihalh@hants.gov.uk::167c2efd-dc91-42e1-ad48-d5d449742e6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C541A-5B94-4350-B6F9-492C34ADE093}" v="3" dt="2025-06-05T07:03:05.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55" autoAdjust="0"/>
  </p:normalViewPr>
  <p:slideViewPr>
    <p:cSldViewPr snapToGrid="0">
      <p:cViewPr varScale="1">
        <p:scale>
          <a:sx n="80" d="100"/>
          <a:sy n="80" d="100"/>
        </p:scale>
        <p:origin x="17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y, Helen" userId="a43ae4ad-0e69-4ae1-a561-a5748eb82de0" providerId="ADAL" clId="{43409735-379D-47CF-818F-30B39A187EA7}"/>
    <pc:docChg chg="custSel modSld sldOrd">
      <pc:chgData name="Ley, Helen" userId="a43ae4ad-0e69-4ae1-a561-a5748eb82de0" providerId="ADAL" clId="{43409735-379D-47CF-818F-30B39A187EA7}" dt="2025-06-03T17:19:03.885" v="930" actId="1076"/>
      <pc:docMkLst>
        <pc:docMk/>
      </pc:docMkLst>
      <pc:sldChg chg="ord">
        <pc:chgData name="Ley, Helen" userId="a43ae4ad-0e69-4ae1-a561-a5748eb82de0" providerId="ADAL" clId="{43409735-379D-47CF-818F-30B39A187EA7}" dt="2025-05-29T10:56:58.228" v="691"/>
        <pc:sldMkLst>
          <pc:docMk/>
          <pc:sldMk cId="4267373866" sldId="2484"/>
        </pc:sldMkLst>
      </pc:sldChg>
      <pc:sldChg chg="modSp mod">
        <pc:chgData name="Ley, Helen" userId="a43ae4ad-0e69-4ae1-a561-a5748eb82de0" providerId="ADAL" clId="{43409735-379D-47CF-818F-30B39A187EA7}" dt="2025-05-29T11:00:35.170" v="909" actId="6549"/>
        <pc:sldMkLst>
          <pc:docMk/>
          <pc:sldMk cId="1063133452" sldId="2147376367"/>
        </pc:sldMkLst>
        <pc:spChg chg="mod">
          <ac:chgData name="Ley, Helen" userId="a43ae4ad-0e69-4ae1-a561-a5748eb82de0" providerId="ADAL" clId="{43409735-379D-47CF-818F-30B39A187EA7}" dt="2025-05-29T11:00:35.170" v="909" actId="6549"/>
          <ac:spMkLst>
            <pc:docMk/>
            <pc:sldMk cId="1063133452" sldId="2147376367"/>
            <ac:spMk id="5" creationId="{AFD2BDD0-2E05-DC26-2D90-A9CAC8889BFD}"/>
          </ac:spMkLst>
        </pc:spChg>
      </pc:sldChg>
      <pc:sldChg chg="modSp mod">
        <pc:chgData name="Ley, Helen" userId="a43ae4ad-0e69-4ae1-a561-a5748eb82de0" providerId="ADAL" clId="{43409735-379D-47CF-818F-30B39A187EA7}" dt="2025-05-29T10:56:15.018" v="689" actId="20577"/>
        <pc:sldMkLst>
          <pc:docMk/>
          <pc:sldMk cId="2615009830" sldId="2147376370"/>
        </pc:sldMkLst>
        <pc:spChg chg="mod">
          <ac:chgData name="Ley, Helen" userId="a43ae4ad-0e69-4ae1-a561-a5748eb82de0" providerId="ADAL" clId="{43409735-379D-47CF-818F-30B39A187EA7}" dt="2025-05-29T10:51:18.627" v="232" actId="14100"/>
          <ac:spMkLst>
            <pc:docMk/>
            <pc:sldMk cId="2615009830" sldId="2147376370"/>
            <ac:spMk id="4" creationId="{B297DCD3-2E75-8F5C-15E6-EF248F0FA115}"/>
          </ac:spMkLst>
        </pc:spChg>
        <pc:spChg chg="mod">
          <ac:chgData name="Ley, Helen" userId="a43ae4ad-0e69-4ae1-a561-a5748eb82de0" providerId="ADAL" clId="{43409735-379D-47CF-818F-30B39A187EA7}" dt="2025-05-29T10:56:15.018" v="689" actId="20577"/>
          <ac:spMkLst>
            <pc:docMk/>
            <pc:sldMk cId="2615009830" sldId="2147376370"/>
            <ac:spMk id="5" creationId="{ACFEA1C2-7279-34AA-9980-39258163F1F1}"/>
          </ac:spMkLst>
        </pc:spChg>
      </pc:sldChg>
      <pc:sldChg chg="modSp mod">
        <pc:chgData name="Ley, Helen" userId="a43ae4ad-0e69-4ae1-a561-a5748eb82de0" providerId="ADAL" clId="{43409735-379D-47CF-818F-30B39A187EA7}" dt="2025-05-29T11:00:00.243" v="908" actId="1076"/>
        <pc:sldMkLst>
          <pc:docMk/>
          <pc:sldMk cId="233771212" sldId="2147376371"/>
        </pc:sldMkLst>
        <pc:spChg chg="mod">
          <ac:chgData name="Ley, Helen" userId="a43ae4ad-0e69-4ae1-a561-a5748eb82de0" providerId="ADAL" clId="{43409735-379D-47CF-818F-30B39A187EA7}" dt="2025-05-29T10:59:57.239" v="907" actId="14100"/>
          <ac:spMkLst>
            <pc:docMk/>
            <pc:sldMk cId="233771212" sldId="2147376371"/>
            <ac:spMk id="4" creationId="{63A407BC-A250-6487-BA0C-FC3F29A5DCBC}"/>
          </ac:spMkLst>
        </pc:spChg>
        <pc:spChg chg="mod">
          <ac:chgData name="Ley, Helen" userId="a43ae4ad-0e69-4ae1-a561-a5748eb82de0" providerId="ADAL" clId="{43409735-379D-47CF-818F-30B39A187EA7}" dt="2025-05-29T11:00:00.243" v="908" actId="1076"/>
          <ac:spMkLst>
            <pc:docMk/>
            <pc:sldMk cId="233771212" sldId="2147376371"/>
            <ac:spMk id="5" creationId="{FA734E5A-78F3-0BE5-03FC-77BD0388A7EC}"/>
          </ac:spMkLst>
        </pc:spChg>
      </pc:sldChg>
      <pc:sldChg chg="addSp delSp modSp mod modCm">
        <pc:chgData name="Ley, Helen" userId="a43ae4ad-0e69-4ae1-a561-a5748eb82de0" providerId="ADAL" clId="{43409735-379D-47CF-818F-30B39A187EA7}" dt="2025-06-03T17:19:03.885" v="930" actId="1076"/>
        <pc:sldMkLst>
          <pc:docMk/>
          <pc:sldMk cId="3506973045" sldId="2147376372"/>
        </pc:sldMkLst>
        <pc:spChg chg="add mod">
          <ac:chgData name="Ley, Helen" userId="a43ae4ad-0e69-4ae1-a561-a5748eb82de0" providerId="ADAL" clId="{43409735-379D-47CF-818F-30B39A187EA7}" dt="2025-06-03T17:17:57.412" v="921" actId="1076"/>
          <ac:spMkLst>
            <pc:docMk/>
            <pc:sldMk cId="3506973045" sldId="2147376372"/>
            <ac:spMk id="11" creationId="{09297F9A-5526-7096-CA88-BB7E68E4B565}"/>
          </ac:spMkLst>
        </pc:spChg>
        <pc:picChg chg="add mod">
          <ac:chgData name="Ley, Helen" userId="a43ae4ad-0e69-4ae1-a561-a5748eb82de0" providerId="ADAL" clId="{43409735-379D-47CF-818F-30B39A187EA7}" dt="2025-06-03T17:19:03.885" v="930" actId="1076"/>
          <ac:picMkLst>
            <pc:docMk/>
            <pc:sldMk cId="3506973045" sldId="2147376372"/>
            <ac:picMk id="12" creationId="{AD84ED0F-299B-9C5D-57ED-BC8AE906905F}"/>
          </ac:picMkLst>
        </pc:picChg>
        <pc:extLst>
          <p:ext xmlns:p="http://schemas.openxmlformats.org/presentationml/2006/main" uri="{D6D511B9-2390-475A-947B-AFAB55BFBCF1}">
            <pc226:cmChg xmlns:pc226="http://schemas.microsoft.com/office/powerpoint/2022/06/main/command" chg="mod">
              <pc226:chgData name="Ley, Helen" userId="a43ae4ad-0e69-4ae1-a561-a5748eb82de0" providerId="ADAL" clId="{43409735-379D-47CF-818F-30B39A187EA7}" dt="2025-06-03T08:22:18.930" v="911" actId="6549"/>
              <pc2:cmMkLst xmlns:pc2="http://schemas.microsoft.com/office/powerpoint/2019/9/main/command">
                <pc:docMk/>
                <pc:sldMk cId="3506973045" sldId="2147376372"/>
                <pc2:cmMk id="{F91EDEE5-DCE3-4ECA-B3E7-ED392918DD19}"/>
              </pc2:cmMkLst>
            </pc226:cmChg>
          </p:ext>
        </pc:extLst>
      </pc:sldChg>
    </pc:docChg>
  </pc:docChgLst>
  <pc:docChgLst>
    <pc:chgData name="Hamson, Laura" userId="167c2efd-dc91-42e1-ad48-d5d449742e61" providerId="ADAL" clId="{B6AC541A-5B94-4350-B6F9-492C34ADE093}"/>
    <pc:docChg chg="undo custSel addSld delSld modSld sldOrd">
      <pc:chgData name="Hamson, Laura" userId="167c2efd-dc91-42e1-ad48-d5d449742e61" providerId="ADAL" clId="{B6AC541A-5B94-4350-B6F9-492C34ADE093}" dt="2025-06-30T09:40:02.657" v="8404" actId="6549"/>
      <pc:docMkLst>
        <pc:docMk/>
      </pc:docMkLst>
      <pc:sldChg chg="addSp modSp mod ord modNotesTx">
        <pc:chgData name="Hamson, Laura" userId="167c2efd-dc91-42e1-ad48-d5d449742e61" providerId="ADAL" clId="{B6AC541A-5B94-4350-B6F9-492C34ADE093}" dt="2025-06-05T12:45:29.116" v="5059" actId="20577"/>
        <pc:sldMkLst>
          <pc:docMk/>
          <pc:sldMk cId="4267373866" sldId="2484"/>
        </pc:sldMkLst>
        <pc:spChg chg="mod">
          <ac:chgData name="Hamson, Laura" userId="167c2efd-dc91-42e1-ad48-d5d449742e61" providerId="ADAL" clId="{B6AC541A-5B94-4350-B6F9-492C34ADE093}" dt="2025-05-19T10:06:31.737" v="560" actId="14100"/>
          <ac:spMkLst>
            <pc:docMk/>
            <pc:sldMk cId="4267373866" sldId="2484"/>
            <ac:spMk id="5" creationId="{E86239AE-EC1B-6063-9419-C3F1A3EDC161}"/>
          </ac:spMkLst>
        </pc:spChg>
        <pc:graphicFrameChg chg="add mod modGraphic">
          <ac:chgData name="Hamson, Laura" userId="167c2efd-dc91-42e1-ad48-d5d449742e61" providerId="ADAL" clId="{B6AC541A-5B94-4350-B6F9-492C34ADE093}" dt="2025-05-19T10:06:26.923" v="559" actId="1076"/>
          <ac:graphicFrameMkLst>
            <pc:docMk/>
            <pc:sldMk cId="4267373866" sldId="2484"/>
            <ac:graphicFrameMk id="2" creationId="{DE1EF08A-D504-583C-12BA-3E8D0FC6C4C3}"/>
          </ac:graphicFrameMkLst>
        </pc:graphicFrameChg>
        <pc:picChg chg="mod">
          <ac:chgData name="Hamson, Laura" userId="167c2efd-dc91-42e1-ad48-d5d449742e61" providerId="ADAL" clId="{B6AC541A-5B94-4350-B6F9-492C34ADE093}" dt="2025-05-19T10:06:45.219" v="562" actId="14100"/>
          <ac:picMkLst>
            <pc:docMk/>
            <pc:sldMk cId="4267373866" sldId="2484"/>
            <ac:picMk id="6" creationId="{131A14E2-0548-286A-E122-91E653BD3F14}"/>
          </ac:picMkLst>
        </pc:picChg>
      </pc:sldChg>
      <pc:sldChg chg="modSp mod">
        <pc:chgData name="Hamson, Laura" userId="167c2efd-dc91-42e1-ad48-d5d449742e61" providerId="ADAL" clId="{B6AC541A-5B94-4350-B6F9-492C34ADE093}" dt="2025-06-05T06:53:07.797" v="3009" actId="1076"/>
        <pc:sldMkLst>
          <pc:docMk/>
          <pc:sldMk cId="2749408794" sldId="2147376299"/>
        </pc:sldMkLst>
        <pc:spChg chg="mod">
          <ac:chgData name="Hamson, Laura" userId="167c2efd-dc91-42e1-ad48-d5d449742e61" providerId="ADAL" clId="{B6AC541A-5B94-4350-B6F9-492C34ADE093}" dt="2025-06-05T06:53:07.797" v="3009" actId="1076"/>
          <ac:spMkLst>
            <pc:docMk/>
            <pc:sldMk cId="2749408794" sldId="2147376299"/>
            <ac:spMk id="3" creationId="{9DB7FAB8-F0D8-3C50-14A8-43067664EF02}"/>
          </ac:spMkLst>
        </pc:spChg>
      </pc:sldChg>
      <pc:sldChg chg="addSp delSp modSp mod modNotesTx">
        <pc:chgData name="Hamson, Laura" userId="167c2efd-dc91-42e1-ad48-d5d449742e61" providerId="ADAL" clId="{B6AC541A-5B94-4350-B6F9-492C34ADE093}" dt="2025-06-05T07:29:16.645" v="3654" actId="20577"/>
        <pc:sldMkLst>
          <pc:docMk/>
          <pc:sldMk cId="1701642459" sldId="2147376366"/>
        </pc:sldMkLst>
        <pc:spChg chg="mod">
          <ac:chgData name="Hamson, Laura" userId="167c2efd-dc91-42e1-ad48-d5d449742e61" providerId="ADAL" clId="{B6AC541A-5B94-4350-B6F9-492C34ADE093}" dt="2025-06-05T07:03:05.415" v="3032" actId="1076"/>
          <ac:spMkLst>
            <pc:docMk/>
            <pc:sldMk cId="1701642459" sldId="2147376366"/>
            <ac:spMk id="3" creationId="{B5B4A621-F364-C79B-5E99-9AF9EF891E1B}"/>
          </ac:spMkLst>
        </pc:spChg>
        <pc:spChg chg="mod">
          <ac:chgData name="Hamson, Laura" userId="167c2efd-dc91-42e1-ad48-d5d449742e61" providerId="ADAL" clId="{B6AC541A-5B94-4350-B6F9-492C34ADE093}" dt="2025-05-19T09:05:38.039" v="114" actId="20577"/>
          <ac:spMkLst>
            <pc:docMk/>
            <pc:sldMk cId="1701642459" sldId="2147376366"/>
            <ac:spMk id="4" creationId="{E81FDC12-4314-015D-63A9-C6A3BD6D5908}"/>
          </ac:spMkLst>
        </pc:spChg>
        <pc:spChg chg="mod">
          <ac:chgData name="Hamson, Laura" userId="167c2efd-dc91-42e1-ad48-d5d449742e61" providerId="ADAL" clId="{B6AC541A-5B94-4350-B6F9-492C34ADE093}" dt="2025-06-05T07:02:54.106" v="3031" actId="14100"/>
          <ac:spMkLst>
            <pc:docMk/>
            <pc:sldMk cId="1701642459" sldId="2147376366"/>
            <ac:spMk id="5" creationId="{AE15455F-D4F4-B03D-FD79-821F5BB26A1A}"/>
          </ac:spMkLst>
        </pc:spChg>
        <pc:spChg chg="add mod">
          <ac:chgData name="Hamson, Laura" userId="167c2efd-dc91-42e1-ad48-d5d449742e61" providerId="ADAL" clId="{B6AC541A-5B94-4350-B6F9-492C34ADE093}" dt="2025-05-19T09:07:46.998" v="159" actId="1076"/>
          <ac:spMkLst>
            <pc:docMk/>
            <pc:sldMk cId="1701642459" sldId="2147376366"/>
            <ac:spMk id="7" creationId="{C220A2DD-4B48-9308-7363-C81BB8698A95}"/>
          </ac:spMkLst>
        </pc:spChg>
        <pc:picChg chg="mod">
          <ac:chgData name="Hamson, Laura" userId="167c2efd-dc91-42e1-ad48-d5d449742e61" providerId="ADAL" clId="{B6AC541A-5B94-4350-B6F9-492C34ADE093}" dt="2025-06-05T07:05:41.739" v="3377" actId="14100"/>
          <ac:picMkLst>
            <pc:docMk/>
            <pc:sldMk cId="1701642459" sldId="2147376366"/>
            <ac:picMk id="2" creationId="{F63F9163-2965-4096-12E9-BE39D5DC7F19}"/>
          </ac:picMkLst>
        </pc:picChg>
      </pc:sldChg>
      <pc:sldChg chg="ord modNotesTx">
        <pc:chgData name="Hamson, Laura" userId="167c2efd-dc91-42e1-ad48-d5d449742e61" providerId="ADAL" clId="{B6AC541A-5B94-4350-B6F9-492C34ADE093}" dt="2025-06-05T13:32:25.506" v="7462" actId="20577"/>
        <pc:sldMkLst>
          <pc:docMk/>
          <pc:sldMk cId="1063133452" sldId="2147376367"/>
        </pc:sldMkLst>
      </pc:sldChg>
      <pc:sldChg chg="del">
        <pc:chgData name="Hamson, Laura" userId="167c2efd-dc91-42e1-ad48-d5d449742e61" providerId="ADAL" clId="{B6AC541A-5B94-4350-B6F9-492C34ADE093}" dt="2025-05-19T10:16:08.423" v="974" actId="47"/>
        <pc:sldMkLst>
          <pc:docMk/>
          <pc:sldMk cId="2835542292" sldId="2147376368"/>
        </pc:sldMkLst>
      </pc:sldChg>
      <pc:sldChg chg="modSp mod modNotesTx">
        <pc:chgData name="Hamson, Laura" userId="167c2efd-dc91-42e1-ad48-d5d449742e61" providerId="ADAL" clId="{B6AC541A-5B94-4350-B6F9-492C34ADE093}" dt="2025-06-05T13:36:03.343" v="8348" actId="20577"/>
        <pc:sldMkLst>
          <pc:docMk/>
          <pc:sldMk cId="1729533160" sldId="2147376369"/>
        </pc:sldMkLst>
        <pc:spChg chg="mod">
          <ac:chgData name="Hamson, Laura" userId="167c2efd-dc91-42e1-ad48-d5d449742e61" providerId="ADAL" clId="{B6AC541A-5B94-4350-B6F9-492C34ADE093}" dt="2025-05-19T10:13:58.094" v="910" actId="6549"/>
          <ac:spMkLst>
            <pc:docMk/>
            <pc:sldMk cId="1729533160" sldId="2147376369"/>
            <ac:spMk id="4" creationId="{23869350-21BE-6DA4-D827-12FF83FE0825}"/>
          </ac:spMkLst>
        </pc:spChg>
        <pc:spChg chg="mod">
          <ac:chgData name="Hamson, Laura" userId="167c2efd-dc91-42e1-ad48-d5d449742e61" providerId="ADAL" clId="{B6AC541A-5B94-4350-B6F9-492C34ADE093}" dt="2025-05-25T08:38:00.473" v="2136" actId="20577"/>
          <ac:spMkLst>
            <pc:docMk/>
            <pc:sldMk cId="1729533160" sldId="2147376369"/>
            <ac:spMk id="5" creationId="{F19022AE-8FBD-73CA-27B8-F655C3725532}"/>
          </ac:spMkLst>
        </pc:spChg>
      </pc:sldChg>
      <pc:sldChg chg="del">
        <pc:chgData name="Hamson, Laura" userId="167c2efd-dc91-42e1-ad48-d5d449742e61" providerId="ADAL" clId="{B6AC541A-5B94-4350-B6F9-492C34ADE093}" dt="2025-05-19T09:05:04.514" v="66" actId="47"/>
        <pc:sldMkLst>
          <pc:docMk/>
          <pc:sldMk cId="209227532" sldId="2147376370"/>
        </pc:sldMkLst>
      </pc:sldChg>
      <pc:sldChg chg="addSp delSp modSp new mod modClrScheme chgLayout modNotesTx">
        <pc:chgData name="Hamson, Laura" userId="167c2efd-dc91-42e1-ad48-d5d449742e61" providerId="ADAL" clId="{B6AC541A-5B94-4350-B6F9-492C34ADE093}" dt="2025-06-05T12:45:08.414" v="5054" actId="20577"/>
        <pc:sldMkLst>
          <pc:docMk/>
          <pc:sldMk cId="2615009830" sldId="2147376370"/>
        </pc:sldMkLst>
        <pc:spChg chg="add mod ord">
          <ac:chgData name="Hamson, Laura" userId="167c2efd-dc91-42e1-ad48-d5d449742e61" providerId="ADAL" clId="{B6AC541A-5B94-4350-B6F9-492C34ADE093}" dt="2025-05-19T09:08:28.268" v="169" actId="20577"/>
          <ac:spMkLst>
            <pc:docMk/>
            <pc:sldMk cId="2615009830" sldId="2147376370"/>
            <ac:spMk id="4" creationId="{B297DCD3-2E75-8F5C-15E6-EF248F0FA115}"/>
          </ac:spMkLst>
        </pc:spChg>
        <pc:spChg chg="add mod ord">
          <ac:chgData name="Hamson, Laura" userId="167c2efd-dc91-42e1-ad48-d5d449742e61" providerId="ADAL" clId="{B6AC541A-5B94-4350-B6F9-492C34ADE093}" dt="2025-06-05T12:44:28.815" v="4959" actId="20577"/>
          <ac:spMkLst>
            <pc:docMk/>
            <pc:sldMk cId="2615009830" sldId="2147376370"/>
            <ac:spMk id="5" creationId="{ACFEA1C2-7279-34AA-9980-39258163F1F1}"/>
          </ac:spMkLst>
        </pc:spChg>
      </pc:sldChg>
      <pc:sldChg chg="addSp delSp modSp new mod modClrScheme chgLayout modNotesTx">
        <pc:chgData name="Hamson, Laura" userId="167c2efd-dc91-42e1-ad48-d5d449742e61" providerId="ADAL" clId="{B6AC541A-5B94-4350-B6F9-492C34ADE093}" dt="2025-06-30T09:40:02.657" v="8404" actId="6549"/>
        <pc:sldMkLst>
          <pc:docMk/>
          <pc:sldMk cId="233771212" sldId="2147376371"/>
        </pc:sldMkLst>
        <pc:spChg chg="add mod ord">
          <ac:chgData name="Hamson, Laura" userId="167c2efd-dc91-42e1-ad48-d5d449742e61" providerId="ADAL" clId="{B6AC541A-5B94-4350-B6F9-492C34ADE093}" dt="2025-05-25T08:31:21.179" v="1528" actId="20577"/>
          <ac:spMkLst>
            <pc:docMk/>
            <pc:sldMk cId="233771212" sldId="2147376371"/>
            <ac:spMk id="4" creationId="{63A407BC-A250-6487-BA0C-FC3F29A5DCBC}"/>
          </ac:spMkLst>
        </pc:spChg>
        <pc:spChg chg="add mod ord">
          <ac:chgData name="Hamson, Laura" userId="167c2efd-dc91-42e1-ad48-d5d449742e61" providerId="ADAL" clId="{B6AC541A-5B94-4350-B6F9-492C34ADE093}" dt="2025-06-30T09:40:02.657" v="8404" actId="6549"/>
          <ac:spMkLst>
            <pc:docMk/>
            <pc:sldMk cId="233771212" sldId="2147376371"/>
            <ac:spMk id="5" creationId="{FA734E5A-78F3-0BE5-03FC-77BD0388A7EC}"/>
          </ac:spMkLst>
        </pc:spChg>
      </pc:sldChg>
      <pc:sldChg chg="addSp delSp modSp new mod modClrScheme modCm chgLayout modNotesTx">
        <pc:chgData name="Hamson, Laura" userId="167c2efd-dc91-42e1-ad48-d5d449742e61" providerId="ADAL" clId="{B6AC541A-5B94-4350-B6F9-492C34ADE093}" dt="2025-06-05T12:52:45.538" v="6128" actId="20577"/>
        <pc:sldMkLst>
          <pc:docMk/>
          <pc:sldMk cId="3506973045" sldId="2147376372"/>
        </pc:sldMkLst>
        <pc:extLst>
          <p:ext xmlns:p="http://schemas.openxmlformats.org/presentationml/2006/main" uri="{D6D511B9-2390-475A-947B-AFAB55BFBCF1}">
            <pc226:cmChg xmlns:pc226="http://schemas.microsoft.com/office/powerpoint/2022/06/main/command" chg="mod">
              <pc226:chgData name="Hamson, Laura" userId="167c2efd-dc91-42e1-ad48-d5d449742e61" providerId="ADAL" clId="{B6AC541A-5B94-4350-B6F9-492C34ADE093}" dt="2025-06-03T06:54:56.044" v="3003" actId="20577"/>
              <pc2:cmMkLst xmlns:pc2="http://schemas.microsoft.com/office/powerpoint/2019/9/main/command">
                <pc:docMk/>
                <pc:sldMk cId="3506973045" sldId="2147376372"/>
                <pc2:cmMk id="{F91EDEE5-DCE3-4ECA-B3E7-ED392918DD19}"/>
              </pc2:cmMkLst>
            </pc226:cmChg>
          </p:ext>
        </pc:extLst>
      </pc:sldChg>
      <pc:sldChg chg="addSp delSp modSp new mod modClrScheme chgLayout">
        <pc:chgData name="Hamson, Laura" userId="167c2efd-dc91-42e1-ad48-d5d449742e61" providerId="ADAL" clId="{B6AC541A-5B94-4350-B6F9-492C34ADE093}" dt="2025-06-05T07:01:25.902" v="3017" actId="20577"/>
        <pc:sldMkLst>
          <pc:docMk/>
          <pc:sldMk cId="3447623921" sldId="2147376373"/>
        </pc:sldMkLst>
        <pc:spChg chg="add mod ord">
          <ac:chgData name="Hamson, Laura" userId="167c2efd-dc91-42e1-ad48-d5d449742e61" providerId="ADAL" clId="{B6AC541A-5B94-4350-B6F9-492C34ADE093}" dt="2025-05-28T06:36:54.841" v="2672" actId="20577"/>
          <ac:spMkLst>
            <pc:docMk/>
            <pc:sldMk cId="3447623921" sldId="2147376373"/>
            <ac:spMk id="4" creationId="{A4E0381E-BBB9-03F3-890E-16FAB8292BFB}"/>
          </ac:spMkLst>
        </pc:spChg>
        <pc:spChg chg="add mod ord">
          <ac:chgData name="Hamson, Laura" userId="167c2efd-dc91-42e1-ad48-d5d449742e61" providerId="ADAL" clId="{B6AC541A-5B94-4350-B6F9-492C34ADE093}" dt="2025-06-05T07:01:25.902" v="3017" actId="20577"/>
          <ac:spMkLst>
            <pc:docMk/>
            <pc:sldMk cId="3447623921" sldId="2147376373"/>
            <ac:spMk id="6" creationId="{457DE4BE-4AE9-BB52-DF5E-3144883DDB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7725C-4817-4EAF-AC68-CCA29543E54D}" type="datetimeFigureOut">
              <a:rPr lang="en-GB" smtClean="0"/>
              <a:t>30/06/2025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1F6CB-9BEB-45A0-94B6-52BB2DA6D8B6}" type="slidenum">
              <a:rPr lang="en-GB" smtClean="0"/>
              <a:t>‹#›</a:t>
            </a:fld>
            <a:endParaRPr lang="en-GB"/>
          </a:p>
        </p:txBody>
      </p:sp>
    </p:spTree>
    <p:extLst>
      <p:ext uri="{BB962C8B-B14F-4D97-AF65-F5344CB8AC3E}">
        <p14:creationId xmlns:p14="http://schemas.microsoft.com/office/powerpoint/2010/main" val="274433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282D8-233E-4D97-B572-CB4531F5B6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80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Deliberate choice to utilise RPs rather than units, because they more fully align to the Hampshire principles of inclusion. </a:t>
            </a:r>
          </a:p>
          <a:p>
            <a:r>
              <a:rPr lang="en-GB" dirty="0"/>
              <a:t>Equally flexible in the delivery of them in order to ensure the right support at the right time for children but with a clear vision of them being as local to home as possible. </a:t>
            </a:r>
          </a:p>
          <a:p>
            <a:r>
              <a:rPr lang="en-GB" dirty="0"/>
              <a:t>Resourced provision enable an aspiration more aligned to inclusion rather than segregation which is why they are the provision being utilised. </a:t>
            </a:r>
          </a:p>
          <a:p>
            <a:r>
              <a:rPr lang="en-GB" dirty="0"/>
              <a:t>Situated as part of a mainstream school, however admissions are controlled by the SEN team in consultation with school.</a:t>
            </a:r>
          </a:p>
        </p:txBody>
      </p:sp>
      <p:sp>
        <p:nvSpPr>
          <p:cNvPr id="4" name="Slide Number Placeholder 3"/>
          <p:cNvSpPr>
            <a:spLocks noGrp="1"/>
          </p:cNvSpPr>
          <p:nvPr>
            <p:ph type="sldNum" sz="quarter" idx="5"/>
          </p:nvPr>
        </p:nvSpPr>
        <p:spPr/>
        <p:txBody>
          <a:bodyPr/>
          <a:lstStyle/>
          <a:p>
            <a:fld id="{0691F6CB-9BEB-45A0-94B6-52BB2DA6D8B6}" type="slidenum">
              <a:rPr lang="en-GB" smtClean="0"/>
              <a:t>3</a:t>
            </a:fld>
            <a:endParaRPr lang="en-GB"/>
          </a:p>
        </p:txBody>
      </p:sp>
    </p:spTree>
    <p:extLst>
      <p:ext uri="{BB962C8B-B14F-4D97-AF65-F5344CB8AC3E}">
        <p14:creationId xmlns:p14="http://schemas.microsoft.com/office/powerpoint/2010/main" val="156142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 forecasting methodology in place which is used to inform where strategic development is required. </a:t>
            </a:r>
          </a:p>
          <a:p>
            <a:r>
              <a:rPr lang="en-GB" dirty="0"/>
              <a:t>Initial aim of 1000 places is on line to be met or exceeded. Places through RP and special school expansion / creation.</a:t>
            </a:r>
          </a:p>
          <a:p>
            <a:r>
              <a:rPr lang="en-GB" dirty="0"/>
              <a:t>AS and SEMH are key areas for targeted growth as these are also able to support children with speech and language needs.</a:t>
            </a:r>
          </a:p>
          <a:p>
            <a:r>
              <a:rPr lang="en-GB" dirty="0"/>
              <a:t>Unfilled places are being decreased (needs but also accessibility / AT / OAP is improving which means some areas are less needed than previously) but subsumed with alternative designations so number of places are not going to decrease. </a:t>
            </a:r>
          </a:p>
          <a:p>
            <a:r>
              <a:rPr lang="en-GB" dirty="0"/>
              <a:t>Specialist Provision Board – in place for 1 year and provides a mechanism for ensuring a swifter response to requests and strategic needs. Also ensure that the focus is maintained on creating pathways and monitoring assets. All aspects from all specialists are reviewed prior to decision to pursue provision. </a:t>
            </a:r>
          </a:p>
        </p:txBody>
      </p:sp>
      <p:sp>
        <p:nvSpPr>
          <p:cNvPr id="4" name="Slide Number Placeholder 3"/>
          <p:cNvSpPr>
            <a:spLocks noGrp="1"/>
          </p:cNvSpPr>
          <p:nvPr>
            <p:ph type="sldNum" sz="quarter" idx="5"/>
          </p:nvPr>
        </p:nvSpPr>
        <p:spPr/>
        <p:txBody>
          <a:bodyPr/>
          <a:lstStyle/>
          <a:p>
            <a:fld id="{0691F6CB-9BEB-45A0-94B6-52BB2DA6D8B6}" type="slidenum">
              <a:rPr lang="en-GB" smtClean="0"/>
              <a:t>4</a:t>
            </a:fld>
            <a:endParaRPr lang="en-GB"/>
          </a:p>
        </p:txBody>
      </p:sp>
    </p:spTree>
    <p:extLst>
      <p:ext uri="{BB962C8B-B14F-4D97-AF65-F5344CB8AC3E}">
        <p14:creationId xmlns:p14="http://schemas.microsoft.com/office/powerpoint/2010/main" val="102900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designation summary</a:t>
            </a:r>
          </a:p>
          <a:p>
            <a:r>
              <a:rPr lang="en-GB" dirty="0"/>
              <a:t>SLCN x10</a:t>
            </a:r>
          </a:p>
          <a:p>
            <a:r>
              <a:rPr lang="en-GB" dirty="0"/>
              <a:t>AS x11</a:t>
            </a:r>
          </a:p>
          <a:p>
            <a:r>
              <a:rPr lang="en-GB" dirty="0"/>
              <a:t>SEMH x11</a:t>
            </a:r>
          </a:p>
          <a:p>
            <a:r>
              <a:rPr lang="en-GB" dirty="0" err="1"/>
              <a:t>SPld</a:t>
            </a:r>
            <a:r>
              <a:rPr lang="en-GB" dirty="0"/>
              <a:t> x6</a:t>
            </a:r>
          </a:p>
          <a:p>
            <a:r>
              <a:rPr lang="en-GB" dirty="0"/>
              <a:t>PD x3</a:t>
            </a:r>
          </a:p>
          <a:p>
            <a:r>
              <a:rPr lang="en-GB" dirty="0"/>
              <a:t>SLD x2</a:t>
            </a:r>
          </a:p>
          <a:p>
            <a:r>
              <a:rPr lang="en-GB" dirty="0"/>
              <a:t>MLD x8</a:t>
            </a:r>
          </a:p>
          <a:p>
            <a:r>
              <a:rPr lang="en-GB" dirty="0"/>
              <a:t>VI x3</a:t>
            </a:r>
          </a:p>
          <a:p>
            <a:r>
              <a:rPr lang="en-GB" dirty="0"/>
              <a:t>HI x7</a:t>
            </a:r>
          </a:p>
          <a:p>
            <a:endParaRPr lang="en-GB" dirty="0"/>
          </a:p>
          <a:p>
            <a:r>
              <a:rPr lang="en-GB" dirty="0"/>
              <a:t>Sept 23 – 24 – +15 places</a:t>
            </a:r>
          </a:p>
          <a:p>
            <a:r>
              <a:rPr lang="en-GB" dirty="0"/>
              <a:t>Sept 24 – 25 – +50 places</a:t>
            </a:r>
          </a:p>
          <a:p>
            <a:r>
              <a:rPr lang="en-GB" dirty="0"/>
              <a:t>Sept 26 could be another +130 or more</a:t>
            </a:r>
          </a:p>
        </p:txBody>
      </p:sp>
      <p:sp>
        <p:nvSpPr>
          <p:cNvPr id="4" name="Slide Number Placeholder 3"/>
          <p:cNvSpPr>
            <a:spLocks noGrp="1"/>
          </p:cNvSpPr>
          <p:nvPr>
            <p:ph type="sldNum" sz="quarter" idx="5"/>
          </p:nvPr>
        </p:nvSpPr>
        <p:spPr/>
        <p:txBody>
          <a:bodyPr/>
          <a:lstStyle/>
          <a:p>
            <a:fld id="{0691F6CB-9BEB-45A0-94B6-52BB2DA6D8B6}" type="slidenum">
              <a:rPr lang="en-GB" smtClean="0"/>
              <a:t>5</a:t>
            </a:fld>
            <a:endParaRPr lang="en-GB"/>
          </a:p>
        </p:txBody>
      </p:sp>
    </p:spTree>
    <p:extLst>
      <p:ext uri="{BB962C8B-B14F-4D97-AF65-F5344CB8AC3E}">
        <p14:creationId xmlns:p14="http://schemas.microsoft.com/office/powerpoint/2010/main" val="254241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 currently no provision, so is a priority and most important to secure</a:t>
            </a:r>
          </a:p>
          <a:p>
            <a:r>
              <a:rPr lang="en-GB" dirty="0"/>
              <a:t>! = is provision which needs to be identified as having a clear pathway</a:t>
            </a:r>
          </a:p>
        </p:txBody>
      </p:sp>
      <p:sp>
        <p:nvSpPr>
          <p:cNvPr id="4" name="Slide Number Placeholder 3"/>
          <p:cNvSpPr>
            <a:spLocks noGrp="1"/>
          </p:cNvSpPr>
          <p:nvPr>
            <p:ph type="sldNum" sz="quarter" idx="5"/>
          </p:nvPr>
        </p:nvSpPr>
        <p:spPr/>
        <p:txBody>
          <a:bodyPr/>
          <a:lstStyle/>
          <a:p>
            <a:fld id="{0691F6CB-9BEB-45A0-94B6-52BB2DA6D8B6}" type="slidenum">
              <a:rPr lang="en-GB" smtClean="0"/>
              <a:t>6</a:t>
            </a:fld>
            <a:endParaRPr lang="en-GB"/>
          </a:p>
        </p:txBody>
      </p:sp>
    </p:spTree>
    <p:extLst>
      <p:ext uri="{BB962C8B-B14F-4D97-AF65-F5344CB8AC3E}">
        <p14:creationId xmlns:p14="http://schemas.microsoft.com/office/powerpoint/2010/main" val="243953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Consultations – completed in the same manner as mainstream consultations for children with EHCPs. Look to work in collaboration with the school, however direction is still possible and does sometimes have to happen. Aim is for as many RPs as possible so wherever possible children are local. However this can mean that children outside of the catchment may attend, whilst provisions are being developed. </a:t>
            </a:r>
          </a:p>
          <a:p>
            <a:r>
              <a:rPr lang="en-GB" dirty="0"/>
              <a:t> </a:t>
            </a:r>
          </a:p>
          <a:p>
            <a:r>
              <a:rPr lang="en-GB" dirty="0"/>
              <a:t>Phase transfer – physical panels undertaken for SEMH provision to ensure appropriate matching with future cohorts.</a:t>
            </a:r>
          </a:p>
          <a:p>
            <a:endParaRPr lang="en-GB" dirty="0"/>
          </a:p>
          <a:p>
            <a:r>
              <a:rPr lang="en-GB" dirty="0"/>
              <a:t>New provisions – phased opening and close working with the SEN team to ensure initial placements are appropriate. Opportunities to attend network meetings and any training in the lead up to opening to ensure preparation. </a:t>
            </a:r>
          </a:p>
          <a:p>
            <a:endParaRPr lang="en-GB" dirty="0"/>
          </a:p>
          <a:p>
            <a:r>
              <a:rPr lang="en-GB" dirty="0"/>
              <a:t>Funding – Reasonable capital investment available to ensure a provision to meet need and schools establishing new provision can apply for start up revenue for leadership time and resource. Ongoing revenue is allocated through place funding, top up and high needs funding. Some differences in funding to recognise the likely staff requirements for the provision dependent on designation. Currently an increased amount for SEMH which covers the expectation for physical intervention training and the ongoing cost of refresher training. </a:t>
            </a:r>
          </a:p>
          <a:p>
            <a:endParaRPr lang="en-GB" dirty="0"/>
          </a:p>
          <a:p>
            <a:r>
              <a:rPr lang="en-GB" dirty="0"/>
              <a:t>Not a money making venture but if use is aligned to principles then revenue is sufficient to cover costs. A lot of benefit for the mainstream of the school as practice should be shared and used for wider professional development. </a:t>
            </a:r>
          </a:p>
          <a:p>
            <a:endParaRPr lang="en-GB" dirty="0"/>
          </a:p>
          <a:p>
            <a:r>
              <a:rPr lang="en-GB" dirty="0"/>
              <a:t>Have developed 3 different financial modelling scenarios for both primary and secondary AS and SEMH for a provision of 12 which is fully occupied. All demonstrate how funding can be maximised for staffing purposes without recognising the benefits that the provision bring to and therefore value to the school as a whole. This is able to be used with new provisions to ensure that models established are viable and future proofed.  </a:t>
            </a:r>
          </a:p>
        </p:txBody>
      </p:sp>
      <p:sp>
        <p:nvSpPr>
          <p:cNvPr id="4" name="Slide Number Placeholder 3"/>
          <p:cNvSpPr>
            <a:spLocks noGrp="1"/>
          </p:cNvSpPr>
          <p:nvPr>
            <p:ph type="sldNum" sz="quarter" idx="5"/>
          </p:nvPr>
        </p:nvSpPr>
        <p:spPr/>
        <p:txBody>
          <a:bodyPr/>
          <a:lstStyle/>
          <a:p>
            <a:fld id="{0691F6CB-9BEB-45A0-94B6-52BB2DA6D8B6}" type="slidenum">
              <a:rPr lang="en-GB" smtClean="0"/>
              <a:t>7</a:t>
            </a:fld>
            <a:endParaRPr lang="en-GB"/>
          </a:p>
        </p:txBody>
      </p:sp>
    </p:spTree>
    <p:extLst>
      <p:ext uri="{BB962C8B-B14F-4D97-AF65-F5344CB8AC3E}">
        <p14:creationId xmlns:p14="http://schemas.microsoft.com/office/powerpoint/2010/main" val="341189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and deliberate with development. A significant number of factors are reviewed prior to moving forward with a request. Establishing a new provision requires quite an extensive process and therefore the first layer of due diligence is vital in ensuring that the provision is appropriate. </a:t>
            </a:r>
          </a:p>
        </p:txBody>
      </p:sp>
      <p:sp>
        <p:nvSpPr>
          <p:cNvPr id="4" name="Slide Number Placeholder 3"/>
          <p:cNvSpPr>
            <a:spLocks noGrp="1"/>
          </p:cNvSpPr>
          <p:nvPr>
            <p:ph type="sldNum" sz="quarter" idx="5"/>
          </p:nvPr>
        </p:nvSpPr>
        <p:spPr/>
        <p:txBody>
          <a:bodyPr/>
          <a:lstStyle/>
          <a:p>
            <a:fld id="{0691F6CB-9BEB-45A0-94B6-52BB2DA6D8B6}" type="slidenum">
              <a:rPr lang="en-GB" smtClean="0"/>
              <a:t>8</a:t>
            </a:fld>
            <a:endParaRPr lang="en-GB"/>
          </a:p>
        </p:txBody>
      </p:sp>
    </p:spTree>
    <p:extLst>
      <p:ext uri="{BB962C8B-B14F-4D97-AF65-F5344CB8AC3E}">
        <p14:creationId xmlns:p14="http://schemas.microsoft.com/office/powerpoint/2010/main" val="240997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is provided through officer time and financially for those establishing new provisions. </a:t>
            </a:r>
          </a:p>
          <a:p>
            <a:endParaRPr lang="en-GB" dirty="0"/>
          </a:p>
          <a:p>
            <a:r>
              <a:rPr lang="en-GB" dirty="0"/>
              <a:t>Once established ongoing support is provided through the termly network meeting and potential training offers. We are also developing a best practice guidance for established and future provisions which will identify strategies for embedding the provision as part of the main school. </a:t>
            </a:r>
          </a:p>
          <a:p>
            <a:endParaRPr lang="en-GB" dirty="0"/>
          </a:p>
          <a:p>
            <a:r>
              <a:rPr lang="en-GB" dirty="0"/>
              <a:t>Assurance work is undertaken through a visit in the first 12 months of operating. This reviews the operation model as well as the quality of provision. Ongoing assurance is then undertaken through annual LLPR process and 2 years full assurance visits. Annual returns are also requested which provide the LA with data specific to the resourced provision to enable ongoing monitoring but also to prioritise </a:t>
            </a:r>
            <a:r>
              <a:rPr lang="en-GB"/>
              <a:t>earlier revisits. </a:t>
            </a:r>
            <a:endParaRPr lang="en-GB" dirty="0"/>
          </a:p>
        </p:txBody>
      </p:sp>
      <p:sp>
        <p:nvSpPr>
          <p:cNvPr id="4" name="Slide Number Placeholder 3"/>
          <p:cNvSpPr>
            <a:spLocks noGrp="1"/>
          </p:cNvSpPr>
          <p:nvPr>
            <p:ph type="sldNum" sz="quarter" idx="5"/>
          </p:nvPr>
        </p:nvSpPr>
        <p:spPr/>
        <p:txBody>
          <a:bodyPr/>
          <a:lstStyle/>
          <a:p>
            <a:fld id="{0691F6CB-9BEB-45A0-94B6-52BB2DA6D8B6}" type="slidenum">
              <a:rPr lang="en-GB" smtClean="0"/>
              <a:t>9</a:t>
            </a:fld>
            <a:endParaRPr lang="en-GB"/>
          </a:p>
        </p:txBody>
      </p:sp>
    </p:spTree>
    <p:extLst>
      <p:ext uri="{BB962C8B-B14F-4D97-AF65-F5344CB8AC3E}">
        <p14:creationId xmlns:p14="http://schemas.microsoft.com/office/powerpoint/2010/main" val="395152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310249125"/>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05739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9318207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916832"/>
            <a:ext cx="53848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916832"/>
            <a:ext cx="53848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0034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19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24417" y="1124745"/>
            <a:ext cx="9889067" cy="4320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659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8"/>
          <a:srcRect/>
          <a:stretch/>
        </p:blipFill>
        <p:spPr>
          <a:xfrm>
            <a:off x="2" y="223"/>
            <a:ext cx="12192396" cy="6857777"/>
          </a:xfrm>
          <a:prstGeom prst="rect">
            <a:avLst/>
          </a:prstGeom>
        </p:spPr>
      </p:pic>
    </p:spTree>
    <p:extLst>
      <p:ext uri="{BB962C8B-B14F-4D97-AF65-F5344CB8AC3E}">
        <p14:creationId xmlns:p14="http://schemas.microsoft.com/office/powerpoint/2010/main" val="2156688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7FAB8-F0D8-3C50-14A8-43067664EF02}"/>
              </a:ext>
            </a:extLst>
          </p:cNvPr>
          <p:cNvSpPr txBox="1"/>
          <p:nvPr/>
        </p:nvSpPr>
        <p:spPr>
          <a:xfrm>
            <a:off x="790699" y="3149930"/>
            <a:ext cx="10937664" cy="2308324"/>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Laura Hamson – School Improvement Manager – SEND and Inclusion</a:t>
            </a:r>
          </a:p>
          <a:p>
            <a:pPr defTabSz="228600"/>
            <a:r>
              <a:rPr lang="en-US" sz="3600" dirty="0">
                <a:solidFill>
                  <a:prstClr val="white"/>
                </a:solidFill>
                <a:latin typeface="Arial" panose="020B0604020202020204" pitchFamily="34" charset="0"/>
                <a:cs typeface="Arial" panose="020B0604020202020204" pitchFamily="34" charset="0"/>
              </a:rPr>
              <a:t>Primary and Secondary Resource Committee – Resourced Provisions</a:t>
            </a:r>
          </a:p>
        </p:txBody>
      </p:sp>
    </p:spTree>
    <p:extLst>
      <p:ext uri="{BB962C8B-B14F-4D97-AF65-F5344CB8AC3E}">
        <p14:creationId xmlns:p14="http://schemas.microsoft.com/office/powerpoint/2010/main" val="274940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0381E-BBB9-03F3-890E-16FAB8292BFB}"/>
              </a:ext>
            </a:extLst>
          </p:cNvPr>
          <p:cNvSpPr>
            <a:spLocks noGrp="1"/>
          </p:cNvSpPr>
          <p:nvPr>
            <p:ph type="title"/>
          </p:nvPr>
        </p:nvSpPr>
        <p:spPr/>
        <p:txBody>
          <a:bodyPr/>
          <a:lstStyle/>
          <a:p>
            <a:r>
              <a:rPr lang="en-GB" dirty="0"/>
              <a:t>Acronyms</a:t>
            </a:r>
          </a:p>
        </p:txBody>
      </p:sp>
      <p:sp>
        <p:nvSpPr>
          <p:cNvPr id="6" name="Content Placeholder 5">
            <a:extLst>
              <a:ext uri="{FF2B5EF4-FFF2-40B4-BE49-F238E27FC236}">
                <a16:creationId xmlns:a16="http://schemas.microsoft.com/office/drawing/2014/main" id="{457DE4BE-4AE9-BB52-DF5E-3144883DDB87}"/>
              </a:ext>
            </a:extLst>
          </p:cNvPr>
          <p:cNvSpPr>
            <a:spLocks noGrp="1"/>
          </p:cNvSpPr>
          <p:nvPr>
            <p:ph idx="13"/>
          </p:nvPr>
        </p:nvSpPr>
        <p:spPr>
          <a:xfrm>
            <a:off x="359229" y="1447800"/>
            <a:ext cx="11266714" cy="4767943"/>
          </a:xfrm>
        </p:spPr>
        <p:txBody>
          <a:bodyPr/>
          <a:lstStyle/>
          <a:p>
            <a:r>
              <a:rPr lang="en-GB" dirty="0"/>
              <a:t>ASC or AS – Autism</a:t>
            </a:r>
          </a:p>
          <a:p>
            <a:r>
              <a:rPr lang="en-GB" dirty="0"/>
              <a:t>EFS – Education financial services</a:t>
            </a:r>
          </a:p>
          <a:p>
            <a:r>
              <a:rPr lang="en-GB" dirty="0"/>
              <a:t>EHCP – Education, health and care plan</a:t>
            </a:r>
          </a:p>
          <a:p>
            <a:r>
              <a:rPr lang="en-GB" dirty="0"/>
              <a:t>EPS – Education personnel services</a:t>
            </a:r>
          </a:p>
          <a:p>
            <a:r>
              <a:rPr lang="en-GB" dirty="0"/>
              <a:t>FGB – Full governing body</a:t>
            </a:r>
          </a:p>
          <a:p>
            <a:r>
              <a:rPr lang="en-GB" dirty="0"/>
              <a:t>HI – Hearing impairment</a:t>
            </a:r>
          </a:p>
          <a:p>
            <a:r>
              <a:rPr lang="en-GB" dirty="0"/>
              <a:t>HIAS – Hampshire improvement and advisory service</a:t>
            </a:r>
          </a:p>
          <a:p>
            <a:r>
              <a:rPr lang="en-GB" dirty="0"/>
              <a:t>LA – Local Authority</a:t>
            </a:r>
          </a:p>
          <a:p>
            <a:r>
              <a:rPr lang="en-GB" dirty="0"/>
              <a:t>MLD – Moderate learning difficulty</a:t>
            </a:r>
          </a:p>
          <a:p>
            <a:r>
              <a:rPr lang="en-GB" dirty="0"/>
              <a:t>PD – Physical disability</a:t>
            </a:r>
          </a:p>
          <a:p>
            <a:r>
              <a:rPr lang="en-GB" dirty="0"/>
              <a:t>SDT – Strategic development team</a:t>
            </a:r>
          </a:p>
          <a:p>
            <a:r>
              <a:rPr lang="en-GB" dirty="0"/>
              <a:t>SEMH – Social, emotional and mental health</a:t>
            </a:r>
          </a:p>
          <a:p>
            <a:r>
              <a:rPr lang="en-GB" dirty="0"/>
              <a:t>SEN – Special Educational Needs</a:t>
            </a:r>
          </a:p>
          <a:p>
            <a:r>
              <a:rPr lang="en-GB" dirty="0"/>
              <a:t>SENCo – Special educational needs coordinator</a:t>
            </a:r>
          </a:p>
          <a:p>
            <a:r>
              <a:rPr lang="en-GB" dirty="0"/>
              <a:t>SIM – School Improvement Manager</a:t>
            </a:r>
          </a:p>
          <a:p>
            <a:r>
              <a:rPr lang="en-GB" dirty="0"/>
              <a:t>SLA – Service level agreement</a:t>
            </a:r>
          </a:p>
          <a:p>
            <a:r>
              <a:rPr lang="en-GB" dirty="0"/>
              <a:t>SLCN – Speech, language and communication need</a:t>
            </a:r>
          </a:p>
          <a:p>
            <a:r>
              <a:rPr lang="en-GB" dirty="0"/>
              <a:t>SLD – Severe learning difficulty</a:t>
            </a:r>
          </a:p>
          <a:p>
            <a:r>
              <a:rPr lang="en-GB" dirty="0" err="1"/>
              <a:t>SpLD</a:t>
            </a:r>
            <a:r>
              <a:rPr lang="en-GB" dirty="0"/>
              <a:t> – Specific learning difficulty</a:t>
            </a:r>
          </a:p>
          <a:p>
            <a:r>
              <a:rPr lang="en-GB" dirty="0"/>
              <a:t>SRP or RP – Specialist resourced provisions</a:t>
            </a:r>
          </a:p>
          <a:p>
            <a:r>
              <a:rPr lang="en-GB" dirty="0"/>
              <a:t>VI – Vision impairment</a:t>
            </a:r>
          </a:p>
        </p:txBody>
      </p:sp>
    </p:spTree>
    <p:extLst>
      <p:ext uri="{BB962C8B-B14F-4D97-AF65-F5344CB8AC3E}">
        <p14:creationId xmlns:p14="http://schemas.microsoft.com/office/powerpoint/2010/main" val="344762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FDC12-4314-015D-63A9-C6A3BD6D5908}"/>
              </a:ext>
            </a:extLst>
          </p:cNvPr>
          <p:cNvSpPr>
            <a:spLocks noGrp="1"/>
          </p:cNvSpPr>
          <p:nvPr>
            <p:ph type="title"/>
          </p:nvPr>
        </p:nvSpPr>
        <p:spPr>
          <a:xfrm>
            <a:off x="182881" y="155916"/>
            <a:ext cx="11671662" cy="1325563"/>
          </a:xfrm>
        </p:spPr>
        <p:txBody>
          <a:bodyPr/>
          <a:lstStyle/>
          <a:p>
            <a:r>
              <a:rPr lang="en-GB" dirty="0"/>
              <a:t>Resourced Provisions – Purpose and Vision</a:t>
            </a:r>
          </a:p>
        </p:txBody>
      </p:sp>
      <p:sp>
        <p:nvSpPr>
          <p:cNvPr id="5" name="Content Placeholder 4">
            <a:extLst>
              <a:ext uri="{FF2B5EF4-FFF2-40B4-BE49-F238E27FC236}">
                <a16:creationId xmlns:a16="http://schemas.microsoft.com/office/drawing/2014/main" id="{AE15455F-D4F4-B03D-FD79-821F5BB26A1A}"/>
              </a:ext>
            </a:extLst>
          </p:cNvPr>
          <p:cNvSpPr>
            <a:spLocks noGrp="1"/>
          </p:cNvSpPr>
          <p:nvPr>
            <p:ph idx="13"/>
          </p:nvPr>
        </p:nvSpPr>
        <p:spPr>
          <a:xfrm>
            <a:off x="182881" y="1408176"/>
            <a:ext cx="11826238" cy="4189289"/>
          </a:xfrm>
        </p:spPr>
        <p:txBody>
          <a:bodyPr/>
          <a:lstStyle/>
          <a:p>
            <a:pPr algn="l" rtl="0" fontAlgn="base"/>
            <a:r>
              <a:rPr lang="en-GB" sz="1400" b="1" dirty="0">
                <a:solidFill>
                  <a:srgbClr val="002060"/>
                </a:solidFill>
                <a:effectLst/>
                <a:highlight>
                  <a:srgbClr val="FFFFFF"/>
                </a:highlight>
              </a:rPr>
              <a:t>The Department for Education states:</a:t>
            </a:r>
            <a:endParaRPr lang="en-GB" sz="1400" b="1" dirty="0">
              <a:solidFill>
                <a:srgbClr val="002060"/>
              </a:solidFill>
              <a:highlight>
                <a:srgbClr val="FFFFFF"/>
              </a:highlight>
            </a:endParaRPr>
          </a:p>
          <a:p>
            <a:pPr algn="l" rtl="0" fontAlgn="base"/>
            <a:r>
              <a:rPr lang="en-GB" sz="1400" b="0" i="1" dirty="0">
                <a:solidFill>
                  <a:srgbClr val="002060"/>
                </a:solidFill>
                <a:effectLst/>
                <a:highlight>
                  <a:srgbClr val="FFFFFF"/>
                </a:highlight>
              </a:rPr>
              <a:t>Resourced provisions (SRP) and Designated Units (Units) provide additional specialist facilities on a mainstream school site for a small number of pupils, typically less than 30, who usually have EHC plans. SRP and Units tend to provide for a specific need such as speech, language, and communication needs (SLCN), hearing or visual impairment (HI/ VI) or autism (ASC). Less commonly they may provide for pupils with a physical disability (PD) or behavioural difficulty. RP and Units vary widely, often reflecting the local approach to inclusion. </a:t>
            </a:r>
            <a:r>
              <a:rPr lang="en-GB" sz="1400" b="0" i="0" dirty="0">
                <a:solidFill>
                  <a:srgbClr val="002060"/>
                </a:solidFill>
                <a:effectLst/>
                <a:highlight>
                  <a:srgbClr val="FFFFFF"/>
                </a:highlight>
              </a:rPr>
              <a:t> </a:t>
            </a:r>
          </a:p>
          <a:p>
            <a:pPr algn="l" rtl="0" fontAlgn="base"/>
            <a:r>
              <a:rPr lang="en-GB" sz="1400" b="0" i="1" dirty="0">
                <a:solidFill>
                  <a:srgbClr val="002060"/>
                </a:solidFill>
                <a:effectLst/>
                <a:highlight>
                  <a:srgbClr val="FFFFFF"/>
                </a:highlight>
              </a:rPr>
              <a:t>There is a difference between RP and Units. In RP pupils spend most of their time (usually well over 50% of their timetable) in mainstream classes. They only attend the RP facilities for individual support, to learn a specific skill (for example braille for VI pupils), to receive medical or therapeutic support (for PD pupils) or to access specialist equipment. The facilities can be in a suite or dispersed throughout the school. Pupils in a Unit spend most of their time there, only attending mainstream classes for a few lessons, such as PE, for assembly or for lunch. Pupils in both settings are on the roll of the mainstream school.</a:t>
            </a:r>
          </a:p>
          <a:p>
            <a:pPr algn="l" rtl="0" fontAlgn="base"/>
            <a:endParaRPr lang="en-GB" sz="1400" i="1" dirty="0">
              <a:solidFill>
                <a:srgbClr val="002060"/>
              </a:solidFill>
              <a:highlight>
                <a:srgbClr val="FFFFFF"/>
              </a:highlight>
            </a:endParaRPr>
          </a:p>
          <a:p>
            <a:pPr marL="171450" indent="-171450" algn="l" rtl="0" fontAlgn="base">
              <a:buFont typeface="Arial" panose="020B0604020202020204" pitchFamily="34" charset="0"/>
              <a:buChar char="•"/>
            </a:pPr>
            <a:r>
              <a:rPr lang="en-GB" sz="1600" dirty="0">
                <a:solidFill>
                  <a:srgbClr val="002060"/>
                </a:solidFill>
                <a:highlight>
                  <a:srgbClr val="FFFFFF"/>
                </a:highlight>
              </a:rPr>
              <a:t>Hampshire chooses to use resourced provisions because they aspire to the principles of inclusion rather than segregation</a:t>
            </a:r>
          </a:p>
          <a:p>
            <a:pPr marL="171450" indent="-171450" algn="l" rtl="0" fontAlgn="base">
              <a:buFont typeface="Arial" panose="020B0604020202020204" pitchFamily="34" charset="0"/>
              <a:buChar char="•"/>
            </a:pPr>
            <a:r>
              <a:rPr lang="en-GB" sz="1600" dirty="0">
                <a:solidFill>
                  <a:srgbClr val="002060"/>
                </a:solidFill>
                <a:highlight>
                  <a:srgbClr val="FFFFFF"/>
                </a:highlight>
              </a:rPr>
              <a:t>Admissions to resourced provisions are controlled by the LA SEN team</a:t>
            </a:r>
          </a:p>
          <a:p>
            <a:pPr marL="171450" indent="-171450" algn="l" rtl="0" fontAlgn="base">
              <a:buFont typeface="Arial" panose="020B0604020202020204" pitchFamily="34" charset="0"/>
              <a:buChar char="•"/>
            </a:pPr>
            <a:r>
              <a:rPr lang="en-GB" sz="1600" dirty="0">
                <a:solidFill>
                  <a:srgbClr val="002060"/>
                </a:solidFill>
                <a:highlight>
                  <a:srgbClr val="FFFFFF"/>
                </a:highlight>
              </a:rPr>
              <a:t>Different children will need different things from a resourced provision so this will affect the amount of time they spend in and out of the provision</a:t>
            </a:r>
          </a:p>
          <a:p>
            <a:pPr marL="171450" indent="-171450" algn="l" rtl="0" fontAlgn="base">
              <a:buFont typeface="Arial" panose="020B0604020202020204" pitchFamily="34" charset="0"/>
              <a:buChar char="•"/>
            </a:pPr>
            <a:r>
              <a:rPr lang="en-GB" sz="1600" dirty="0">
                <a:solidFill>
                  <a:srgbClr val="002060"/>
                </a:solidFill>
                <a:highlight>
                  <a:srgbClr val="FFFFFF"/>
                </a:highlight>
              </a:rPr>
              <a:t>The goal is always to strive for inclusion, however at times integration and segregation may be more appropriate in meeting needs</a:t>
            </a:r>
          </a:p>
          <a:p>
            <a:pPr algn="l" rtl="0" fontAlgn="base"/>
            <a:endParaRPr lang="en-GB" sz="1400" b="0" dirty="0">
              <a:solidFill>
                <a:srgbClr val="002060"/>
              </a:solidFill>
              <a:effectLst/>
              <a:highlight>
                <a:srgbClr val="FFFFFF"/>
              </a:highlight>
            </a:endParaRPr>
          </a:p>
          <a:p>
            <a:endParaRPr lang="en-GB" sz="1200" dirty="0"/>
          </a:p>
          <a:p>
            <a:endParaRPr lang="en-GB" dirty="0"/>
          </a:p>
          <a:p>
            <a:endParaRPr lang="en-GB" dirty="0"/>
          </a:p>
        </p:txBody>
      </p:sp>
      <p:pic>
        <p:nvPicPr>
          <p:cNvPr id="2" name="Content Placeholder 8">
            <a:extLst>
              <a:ext uri="{FF2B5EF4-FFF2-40B4-BE49-F238E27FC236}">
                <a16:creationId xmlns:a16="http://schemas.microsoft.com/office/drawing/2014/main" id="{F63F9163-2965-4096-12E9-BE39D5DC7F19}"/>
              </a:ext>
            </a:extLst>
          </p:cNvPr>
          <p:cNvPicPr>
            <a:picLocks noChangeAspect="1"/>
          </p:cNvPicPr>
          <p:nvPr/>
        </p:nvPicPr>
        <p:blipFill>
          <a:blip r:embed="rId3"/>
          <a:stretch>
            <a:fillRect/>
          </a:stretch>
        </p:blipFill>
        <p:spPr>
          <a:xfrm>
            <a:off x="2655518" y="5555320"/>
            <a:ext cx="5061146" cy="1311297"/>
          </a:xfrm>
          <a:prstGeom prst="rect">
            <a:avLst/>
          </a:prstGeom>
        </p:spPr>
      </p:pic>
      <p:sp>
        <p:nvSpPr>
          <p:cNvPr id="3" name="Rectangle 1">
            <a:extLst>
              <a:ext uri="{FF2B5EF4-FFF2-40B4-BE49-F238E27FC236}">
                <a16:creationId xmlns:a16="http://schemas.microsoft.com/office/drawing/2014/main" id="{B5B4A621-F364-C79B-5E99-9AF9EF891E1B}"/>
              </a:ext>
            </a:extLst>
          </p:cNvPr>
          <p:cNvSpPr>
            <a:spLocks noChangeArrowheads="1"/>
          </p:cNvSpPr>
          <p:nvPr/>
        </p:nvSpPr>
        <p:spPr bwMode="auto">
          <a:xfrm>
            <a:off x="8651313" y="5963420"/>
            <a:ext cx="18105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Integration? No, inclusion.</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(2020). https://amylawson9.wordpress.com/2020/03/24/integration-no-inclusion/.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7" name="Rectangle: Rounded Corners 6">
            <a:extLst>
              <a:ext uri="{FF2B5EF4-FFF2-40B4-BE49-F238E27FC236}">
                <a16:creationId xmlns:a16="http://schemas.microsoft.com/office/drawing/2014/main" id="{C220A2DD-4B48-9308-7363-C81BB8698A95}"/>
              </a:ext>
            </a:extLst>
          </p:cNvPr>
          <p:cNvSpPr/>
          <p:nvPr/>
        </p:nvSpPr>
        <p:spPr>
          <a:xfrm>
            <a:off x="2212848" y="818697"/>
            <a:ext cx="3413760" cy="50292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Local schools for local children</a:t>
            </a:r>
          </a:p>
        </p:txBody>
      </p:sp>
    </p:spTree>
    <p:extLst>
      <p:ext uri="{BB962C8B-B14F-4D97-AF65-F5344CB8AC3E}">
        <p14:creationId xmlns:p14="http://schemas.microsoft.com/office/powerpoint/2010/main" val="170164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97DCD3-2E75-8F5C-15E6-EF248F0FA115}"/>
              </a:ext>
            </a:extLst>
          </p:cNvPr>
          <p:cNvSpPr>
            <a:spLocks noGrp="1"/>
          </p:cNvSpPr>
          <p:nvPr>
            <p:ph type="title"/>
          </p:nvPr>
        </p:nvSpPr>
        <p:spPr>
          <a:xfrm>
            <a:off x="685845" y="365127"/>
            <a:ext cx="10667955" cy="766988"/>
          </a:xfrm>
        </p:spPr>
        <p:txBody>
          <a:bodyPr/>
          <a:lstStyle/>
          <a:p>
            <a:r>
              <a:rPr lang="en-GB" dirty="0"/>
              <a:t>Strategy</a:t>
            </a:r>
          </a:p>
        </p:txBody>
      </p:sp>
      <p:sp>
        <p:nvSpPr>
          <p:cNvPr id="5" name="Content Placeholder 4">
            <a:extLst>
              <a:ext uri="{FF2B5EF4-FFF2-40B4-BE49-F238E27FC236}">
                <a16:creationId xmlns:a16="http://schemas.microsoft.com/office/drawing/2014/main" id="{ACFEA1C2-7279-34AA-9980-39258163F1F1}"/>
              </a:ext>
            </a:extLst>
          </p:cNvPr>
          <p:cNvSpPr>
            <a:spLocks noGrp="1"/>
          </p:cNvSpPr>
          <p:nvPr>
            <p:ph idx="13"/>
          </p:nvPr>
        </p:nvSpPr>
        <p:spPr>
          <a:xfrm>
            <a:off x="576072" y="1527048"/>
            <a:ext cx="11155679" cy="4882896"/>
          </a:xfrm>
        </p:spPr>
        <p:txBody>
          <a:bodyPr/>
          <a:lstStyle/>
          <a:p>
            <a:pPr marL="285750" indent="-285750">
              <a:buFont typeface="Arial" panose="020B0604020202020204" pitchFamily="34" charset="0"/>
              <a:buChar char="•"/>
            </a:pPr>
            <a:r>
              <a:rPr lang="en-GB" dirty="0">
                <a:solidFill>
                  <a:schemeClr val="tx1"/>
                </a:solidFill>
              </a:rPr>
              <a:t>Forecasting methodology – modelling based on the assumption that existing patterns of EHCP growth will continue and taking into account birth rate trends.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Specialist Provision Action Plan 2025-2030 outlines additional 1000 specialist places (special school and resourced provisions) by 2030:</a:t>
            </a:r>
          </a:p>
          <a:p>
            <a:pPr marL="742950" lvl="2" indent="-285750">
              <a:buFont typeface="Wingdings" panose="05000000000000000000" pitchFamily="2" charset="2"/>
              <a:buChar char="Ø"/>
            </a:pPr>
            <a:r>
              <a:rPr lang="en-GB" sz="1600" dirty="0">
                <a:solidFill>
                  <a:schemeClr val="tx1"/>
                </a:solidFill>
              </a:rPr>
              <a:t>Focus on AS/ASC and SEMH as highest areas of growth/need</a:t>
            </a:r>
          </a:p>
          <a:p>
            <a:pPr marL="742950" lvl="2" indent="-285750">
              <a:buFont typeface="Wingdings" panose="05000000000000000000" pitchFamily="2" charset="2"/>
              <a:buChar char="Ø"/>
            </a:pPr>
            <a:r>
              <a:rPr lang="en-GB" sz="1600" dirty="0">
                <a:solidFill>
                  <a:schemeClr val="tx1"/>
                </a:solidFill>
              </a:rPr>
              <a:t>Decrease unfilled places (</a:t>
            </a:r>
            <a:r>
              <a:rPr lang="en-GB" sz="1600" dirty="0" err="1">
                <a:solidFill>
                  <a:schemeClr val="tx1"/>
                </a:solidFill>
              </a:rPr>
              <a:t>SpLD</a:t>
            </a:r>
            <a:r>
              <a:rPr lang="en-GB" sz="1600" dirty="0">
                <a:solidFill>
                  <a:schemeClr val="tx1"/>
                </a:solidFill>
              </a:rPr>
              <a:t>/PD)</a:t>
            </a:r>
          </a:p>
          <a:p>
            <a:pPr marL="742950" lvl="2" indent="-285750">
              <a:buFont typeface="Wingdings" panose="05000000000000000000" pitchFamily="2" charset="2"/>
              <a:buChar char="Ø"/>
            </a:pPr>
            <a:r>
              <a:rPr lang="en-GB" sz="1600" dirty="0">
                <a:solidFill>
                  <a:schemeClr val="tx1"/>
                </a:solidFill>
              </a:rPr>
              <a:t>Look at designations, descriptors and consistency across the County</a:t>
            </a:r>
          </a:p>
          <a:p>
            <a:pPr marL="742950" lvl="2" indent="-285750">
              <a:buFont typeface="Wingdings" panose="05000000000000000000" pitchFamily="2" charset="2"/>
              <a:buChar char="Ø"/>
            </a:pPr>
            <a:r>
              <a:rPr lang="en-GB" sz="1600" dirty="0">
                <a:solidFill>
                  <a:schemeClr val="tx1"/>
                </a:solidFill>
              </a:rPr>
              <a:t>Gaps of provision across the County</a:t>
            </a:r>
          </a:p>
          <a:p>
            <a:pPr marL="742950" lvl="2" indent="-285750">
              <a:buFont typeface="Wingdings" panose="05000000000000000000" pitchFamily="2" charset="2"/>
              <a:buChar char="Ø"/>
            </a:pPr>
            <a:r>
              <a:rPr lang="en-GB" sz="1600" dirty="0">
                <a:solidFill>
                  <a:schemeClr val="tx1"/>
                </a:solidFill>
              </a:rPr>
              <a:t>Progression route – mapping where primary moves to secondary to ensure clear and available pathways</a:t>
            </a:r>
          </a:p>
          <a:p>
            <a:pPr marL="742950" lvl="2" indent="-285750">
              <a:buFont typeface="Wingdings" panose="05000000000000000000" pitchFamily="2" charset="2"/>
              <a:buChar char="Ø"/>
            </a:pPr>
            <a:r>
              <a:rPr lang="en-GB" sz="1600" dirty="0">
                <a:solidFill>
                  <a:schemeClr val="tx1"/>
                </a:solidFill>
              </a:rPr>
              <a:t>Land and assets – falling rolls and repurposing of space where surplus to mainstream / other needs</a:t>
            </a:r>
          </a:p>
          <a:p>
            <a:pPr marL="514350" lvl="1"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Bi-monthly Specialist Provision board – Strategic development, County Education Manager and SEN Service Manager, Finance, Land, Assets and Buildings, School Improvement Team</a:t>
            </a:r>
            <a:endParaRPr lang="en-GB" dirty="0"/>
          </a:p>
        </p:txBody>
      </p:sp>
    </p:spTree>
    <p:extLst>
      <p:ext uri="{BB962C8B-B14F-4D97-AF65-F5344CB8AC3E}">
        <p14:creationId xmlns:p14="http://schemas.microsoft.com/office/powerpoint/2010/main" val="261500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3FA93-278B-3140-334F-746666171A3B}"/>
              </a:ext>
            </a:extLst>
          </p:cNvPr>
          <p:cNvSpPr>
            <a:spLocks noGrp="1"/>
          </p:cNvSpPr>
          <p:nvPr>
            <p:ph type="title"/>
          </p:nvPr>
        </p:nvSpPr>
        <p:spPr>
          <a:xfrm>
            <a:off x="685845" y="365126"/>
            <a:ext cx="10667955" cy="527503"/>
          </a:xfrm>
        </p:spPr>
        <p:txBody>
          <a:bodyPr>
            <a:normAutofit fontScale="90000"/>
          </a:bodyPr>
          <a:lstStyle/>
          <a:p>
            <a:r>
              <a:rPr lang="en-GB" dirty="0"/>
              <a:t>Resourced Provisions</a:t>
            </a:r>
          </a:p>
        </p:txBody>
      </p:sp>
      <p:sp>
        <p:nvSpPr>
          <p:cNvPr id="5" name="Content Placeholder 4">
            <a:extLst>
              <a:ext uri="{FF2B5EF4-FFF2-40B4-BE49-F238E27FC236}">
                <a16:creationId xmlns:a16="http://schemas.microsoft.com/office/drawing/2014/main" id="{E86239AE-EC1B-6063-9419-C3F1A3EDC161}"/>
              </a:ext>
            </a:extLst>
          </p:cNvPr>
          <p:cNvSpPr>
            <a:spLocks noGrp="1"/>
          </p:cNvSpPr>
          <p:nvPr>
            <p:ph idx="13"/>
          </p:nvPr>
        </p:nvSpPr>
        <p:spPr>
          <a:xfrm>
            <a:off x="319790" y="1225296"/>
            <a:ext cx="10667955" cy="5175504"/>
          </a:xfrm>
        </p:spPr>
        <p:txBody>
          <a:bodyPr/>
          <a:lstStyle/>
          <a:p>
            <a:r>
              <a:rPr lang="en-GB" sz="1800" b="1" dirty="0"/>
              <a:t>Current summary - </a:t>
            </a:r>
            <a:r>
              <a:rPr lang="en-GB" dirty="0"/>
              <a:t>61 Resourced Provisions providing 671 specialist places</a:t>
            </a:r>
          </a:p>
          <a:p>
            <a:r>
              <a:rPr lang="en-GB" dirty="0"/>
              <a:t>Primary 37</a:t>
            </a:r>
          </a:p>
          <a:p>
            <a:r>
              <a:rPr lang="en-GB" dirty="0"/>
              <a:t>Secondary 24</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131A14E2-0548-286A-E122-91E653BD3F14}"/>
              </a:ext>
            </a:extLst>
          </p:cNvPr>
          <p:cNvPicPr>
            <a:picLocks noChangeAspect="1"/>
          </p:cNvPicPr>
          <p:nvPr/>
        </p:nvPicPr>
        <p:blipFill>
          <a:blip r:embed="rId3"/>
          <a:stretch>
            <a:fillRect/>
          </a:stretch>
        </p:blipFill>
        <p:spPr>
          <a:xfrm>
            <a:off x="4985656" y="1531703"/>
            <a:ext cx="7206343" cy="4738921"/>
          </a:xfrm>
          <a:prstGeom prst="rect">
            <a:avLst/>
          </a:prstGeom>
        </p:spPr>
      </p:pic>
      <p:graphicFrame>
        <p:nvGraphicFramePr>
          <p:cNvPr id="2" name="Table 1">
            <a:extLst>
              <a:ext uri="{FF2B5EF4-FFF2-40B4-BE49-F238E27FC236}">
                <a16:creationId xmlns:a16="http://schemas.microsoft.com/office/drawing/2014/main" id="{DE1EF08A-D504-583C-12BA-3E8D0FC6C4C3}"/>
              </a:ext>
            </a:extLst>
          </p:cNvPr>
          <p:cNvGraphicFramePr>
            <a:graphicFrameLocks noGrp="1"/>
          </p:cNvGraphicFramePr>
          <p:nvPr>
            <p:extLst>
              <p:ext uri="{D42A27DB-BD31-4B8C-83A1-F6EECF244321}">
                <p14:modId xmlns:p14="http://schemas.microsoft.com/office/powerpoint/2010/main" val="3052293901"/>
              </p:ext>
            </p:extLst>
          </p:nvPr>
        </p:nvGraphicFramePr>
        <p:xfrm>
          <a:off x="438593" y="2589946"/>
          <a:ext cx="4297680" cy="2725330"/>
        </p:xfrm>
        <a:graphic>
          <a:graphicData uri="http://schemas.openxmlformats.org/drawingml/2006/table">
            <a:tbl>
              <a:tblPr firstRow="1" bandRow="1">
                <a:tableStyleId>{7DF18680-E054-41AD-8BC1-D1AEF772440D}</a:tableStyleId>
              </a:tblPr>
              <a:tblGrid>
                <a:gridCol w="1847407">
                  <a:extLst>
                    <a:ext uri="{9D8B030D-6E8A-4147-A177-3AD203B41FA5}">
                      <a16:colId xmlns:a16="http://schemas.microsoft.com/office/drawing/2014/main" val="771788431"/>
                    </a:ext>
                  </a:extLst>
                </a:gridCol>
                <a:gridCol w="2450273">
                  <a:extLst>
                    <a:ext uri="{9D8B030D-6E8A-4147-A177-3AD203B41FA5}">
                      <a16:colId xmlns:a16="http://schemas.microsoft.com/office/drawing/2014/main" val="46480832"/>
                    </a:ext>
                  </a:extLst>
                </a:gridCol>
              </a:tblGrid>
              <a:tr h="521208">
                <a:tc>
                  <a:txBody>
                    <a:bodyPr/>
                    <a:lstStyle/>
                    <a:p>
                      <a:r>
                        <a:rPr lang="en-GB" dirty="0"/>
                        <a:t>Date</a:t>
                      </a:r>
                    </a:p>
                  </a:txBody>
                  <a:tcPr/>
                </a:tc>
                <a:tc>
                  <a:txBody>
                    <a:bodyPr/>
                    <a:lstStyle/>
                    <a:p>
                      <a:r>
                        <a:rPr lang="en-GB" dirty="0"/>
                        <a:t>Number of resourced provisions</a:t>
                      </a:r>
                    </a:p>
                  </a:txBody>
                  <a:tcPr/>
                </a:tc>
                <a:extLst>
                  <a:ext uri="{0D108BD9-81ED-4DB2-BD59-A6C34878D82A}">
                    <a16:rowId xmlns:a16="http://schemas.microsoft.com/office/drawing/2014/main" val="2950539750"/>
                  </a:ext>
                </a:extLst>
              </a:tr>
              <a:tr h="521208">
                <a:tc>
                  <a:txBody>
                    <a:bodyPr/>
                    <a:lstStyle/>
                    <a:p>
                      <a:r>
                        <a:rPr lang="en-GB" dirty="0"/>
                        <a:t>September 2023</a:t>
                      </a:r>
                    </a:p>
                  </a:txBody>
                  <a:tcPr/>
                </a:tc>
                <a:tc>
                  <a:txBody>
                    <a:bodyPr/>
                    <a:lstStyle/>
                    <a:p>
                      <a:r>
                        <a:rPr lang="en-GB" dirty="0"/>
                        <a:t>58 (651 places)</a:t>
                      </a:r>
                    </a:p>
                  </a:txBody>
                  <a:tcPr/>
                </a:tc>
                <a:extLst>
                  <a:ext uri="{0D108BD9-81ED-4DB2-BD59-A6C34878D82A}">
                    <a16:rowId xmlns:a16="http://schemas.microsoft.com/office/drawing/2014/main" val="2945728337"/>
                  </a:ext>
                </a:extLst>
              </a:tr>
              <a:tr h="493776">
                <a:tc>
                  <a:txBody>
                    <a:bodyPr/>
                    <a:lstStyle/>
                    <a:p>
                      <a:r>
                        <a:rPr lang="en-GB" dirty="0"/>
                        <a:t>September 2024</a:t>
                      </a:r>
                    </a:p>
                  </a:txBody>
                  <a:tcPr/>
                </a:tc>
                <a:tc>
                  <a:txBody>
                    <a:bodyPr/>
                    <a:lstStyle/>
                    <a:p>
                      <a:r>
                        <a:rPr lang="en-GB" dirty="0"/>
                        <a:t>60 (666 places)</a:t>
                      </a:r>
                    </a:p>
                  </a:txBody>
                  <a:tcPr/>
                </a:tc>
                <a:extLst>
                  <a:ext uri="{0D108BD9-81ED-4DB2-BD59-A6C34878D82A}">
                    <a16:rowId xmlns:a16="http://schemas.microsoft.com/office/drawing/2014/main" val="2897094938"/>
                  </a:ext>
                </a:extLst>
              </a:tr>
              <a:tr h="466344">
                <a:tc>
                  <a:txBody>
                    <a:bodyPr/>
                    <a:lstStyle/>
                    <a:p>
                      <a:r>
                        <a:rPr lang="en-GB" dirty="0"/>
                        <a:t>September 2025</a:t>
                      </a:r>
                    </a:p>
                  </a:txBody>
                  <a:tcPr/>
                </a:tc>
                <a:tc>
                  <a:txBody>
                    <a:bodyPr/>
                    <a:lstStyle/>
                    <a:p>
                      <a:r>
                        <a:rPr lang="en-GB" dirty="0"/>
                        <a:t>70 (13 new or expanded – 716 places)</a:t>
                      </a:r>
                    </a:p>
                  </a:txBody>
                  <a:tcPr/>
                </a:tc>
                <a:extLst>
                  <a:ext uri="{0D108BD9-81ED-4DB2-BD59-A6C34878D82A}">
                    <a16:rowId xmlns:a16="http://schemas.microsoft.com/office/drawing/2014/main" val="2546848717"/>
                  </a:ext>
                </a:extLst>
              </a:tr>
              <a:tr h="430186">
                <a:tc>
                  <a:txBody>
                    <a:bodyPr/>
                    <a:lstStyle/>
                    <a:p>
                      <a:r>
                        <a:rPr lang="en-GB" dirty="0"/>
                        <a:t>September 2026</a:t>
                      </a:r>
                    </a:p>
                  </a:txBody>
                  <a:tcPr/>
                </a:tc>
                <a:tc>
                  <a:txBody>
                    <a:bodyPr/>
                    <a:lstStyle/>
                    <a:p>
                      <a:r>
                        <a:rPr lang="en-GB" dirty="0"/>
                        <a:t>91?</a:t>
                      </a:r>
                    </a:p>
                  </a:txBody>
                  <a:tcPr/>
                </a:tc>
                <a:extLst>
                  <a:ext uri="{0D108BD9-81ED-4DB2-BD59-A6C34878D82A}">
                    <a16:rowId xmlns:a16="http://schemas.microsoft.com/office/drawing/2014/main" val="1007151959"/>
                  </a:ext>
                </a:extLst>
              </a:tr>
            </a:tbl>
          </a:graphicData>
        </a:graphic>
      </p:graphicFrame>
    </p:spTree>
    <p:extLst>
      <p:ext uri="{BB962C8B-B14F-4D97-AF65-F5344CB8AC3E}">
        <p14:creationId xmlns:p14="http://schemas.microsoft.com/office/powerpoint/2010/main" val="426737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9297F9A-5526-7096-CA88-BB7E68E4B565}"/>
              </a:ext>
            </a:extLst>
          </p:cNvPr>
          <p:cNvSpPr>
            <a:spLocks noGrp="1"/>
          </p:cNvSpPr>
          <p:nvPr>
            <p:ph idx="13"/>
          </p:nvPr>
        </p:nvSpPr>
        <p:spPr>
          <a:xfrm>
            <a:off x="762022" y="1086752"/>
            <a:ext cx="10667955" cy="3936547"/>
          </a:xfrm>
        </p:spPr>
        <p:txBody>
          <a:bodyPr/>
          <a:lstStyle/>
          <a:p>
            <a:endParaRPr lang="en-GB"/>
          </a:p>
        </p:txBody>
      </p:sp>
      <p:pic>
        <p:nvPicPr>
          <p:cNvPr id="12" name="Picture 11">
            <a:extLst>
              <a:ext uri="{FF2B5EF4-FFF2-40B4-BE49-F238E27FC236}">
                <a16:creationId xmlns:a16="http://schemas.microsoft.com/office/drawing/2014/main" id="{AD84ED0F-299B-9C5D-57ED-BC8AE906905F}"/>
              </a:ext>
            </a:extLst>
          </p:cNvPr>
          <p:cNvPicPr>
            <a:picLocks noChangeAspect="1"/>
          </p:cNvPicPr>
          <p:nvPr/>
        </p:nvPicPr>
        <p:blipFill>
          <a:blip r:embed="rId3"/>
          <a:stretch>
            <a:fillRect/>
          </a:stretch>
        </p:blipFill>
        <p:spPr>
          <a:xfrm>
            <a:off x="125748" y="130276"/>
            <a:ext cx="11728795" cy="6597447"/>
          </a:xfrm>
          <a:prstGeom prst="rect">
            <a:avLst/>
          </a:prstGeom>
        </p:spPr>
      </p:pic>
    </p:spTree>
    <p:extLst>
      <p:ext uri="{BB962C8B-B14F-4D97-AF65-F5344CB8AC3E}">
        <p14:creationId xmlns:p14="http://schemas.microsoft.com/office/powerpoint/2010/main" val="350697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A407BC-A250-6487-BA0C-FC3F29A5DCBC}"/>
              </a:ext>
            </a:extLst>
          </p:cNvPr>
          <p:cNvSpPr>
            <a:spLocks noGrp="1"/>
          </p:cNvSpPr>
          <p:nvPr>
            <p:ph type="title"/>
          </p:nvPr>
        </p:nvSpPr>
        <p:spPr>
          <a:xfrm>
            <a:off x="685845" y="365126"/>
            <a:ext cx="10667955" cy="756103"/>
          </a:xfrm>
        </p:spPr>
        <p:txBody>
          <a:bodyPr/>
          <a:lstStyle/>
          <a:p>
            <a:r>
              <a:rPr lang="en-GB" dirty="0"/>
              <a:t>Placements and Funding</a:t>
            </a:r>
          </a:p>
        </p:txBody>
      </p:sp>
      <p:sp>
        <p:nvSpPr>
          <p:cNvPr id="5" name="Content Placeholder 4">
            <a:extLst>
              <a:ext uri="{FF2B5EF4-FFF2-40B4-BE49-F238E27FC236}">
                <a16:creationId xmlns:a16="http://schemas.microsoft.com/office/drawing/2014/main" id="{FA734E5A-78F3-0BE5-03FC-77BD0388A7EC}"/>
              </a:ext>
            </a:extLst>
          </p:cNvPr>
          <p:cNvSpPr>
            <a:spLocks noGrp="1"/>
          </p:cNvSpPr>
          <p:nvPr>
            <p:ph idx="13"/>
          </p:nvPr>
        </p:nvSpPr>
        <p:spPr>
          <a:xfrm>
            <a:off x="762022" y="1121229"/>
            <a:ext cx="10667955" cy="4881227"/>
          </a:xfrm>
        </p:spPr>
        <p:txBody>
          <a:bodyPr/>
          <a:lstStyle/>
          <a:p>
            <a:r>
              <a:rPr lang="en-GB" b="1" dirty="0"/>
              <a:t>Placements</a:t>
            </a:r>
          </a:p>
          <a:p>
            <a:pPr marL="285750" indent="-285750">
              <a:buFont typeface="Arial" panose="020B0604020202020204" pitchFamily="34" charset="0"/>
              <a:buChar char="•"/>
            </a:pPr>
            <a:r>
              <a:rPr lang="en-GB" dirty="0"/>
              <a:t>Consultations</a:t>
            </a:r>
          </a:p>
          <a:p>
            <a:pPr marL="285750" indent="-285750">
              <a:buFont typeface="Arial" panose="020B0604020202020204" pitchFamily="34" charset="0"/>
              <a:buChar char="•"/>
            </a:pPr>
            <a:r>
              <a:rPr lang="en-GB" dirty="0"/>
              <a:t>Liaison with local SEN teams</a:t>
            </a:r>
          </a:p>
          <a:p>
            <a:pPr marL="285750" indent="-285750">
              <a:buFont typeface="Arial" panose="020B0604020202020204" pitchFamily="34" charset="0"/>
              <a:buChar char="•"/>
            </a:pPr>
            <a:r>
              <a:rPr lang="en-GB" dirty="0"/>
              <a:t>Panels at phase transfer</a:t>
            </a:r>
          </a:p>
          <a:p>
            <a:pPr marL="285750" indent="-285750">
              <a:buFont typeface="Arial" panose="020B0604020202020204" pitchFamily="34" charset="0"/>
              <a:buChar char="•"/>
            </a:pPr>
            <a:r>
              <a:rPr lang="en-GB" dirty="0"/>
              <a:t>Phased build up for new provisions</a:t>
            </a:r>
          </a:p>
          <a:p>
            <a:pPr marL="285750" indent="-285750">
              <a:buFont typeface="Arial" panose="020B0604020202020204" pitchFamily="34" charset="0"/>
              <a:buChar char="•"/>
            </a:pPr>
            <a:endParaRPr lang="en-GB" dirty="0"/>
          </a:p>
          <a:p>
            <a:r>
              <a:rPr lang="en-GB" b="1" dirty="0"/>
              <a:t>Funding</a:t>
            </a:r>
          </a:p>
          <a:p>
            <a:pPr marL="285750" indent="-285750">
              <a:buFont typeface="Arial" panose="020B0604020202020204" pitchFamily="34" charset="0"/>
              <a:buChar char="•"/>
            </a:pPr>
            <a:r>
              <a:rPr lang="en-GB" dirty="0"/>
              <a:t>Capital – available to support development of internal and external spaces, equipment, IT</a:t>
            </a:r>
          </a:p>
          <a:p>
            <a:pPr marL="285750" indent="-285750">
              <a:buFont typeface="Arial" panose="020B0604020202020204" pitchFamily="34" charset="0"/>
              <a:buChar char="•"/>
            </a:pPr>
            <a:r>
              <a:rPr lang="en-GB" dirty="0"/>
              <a:t>Revenue - Place funding from high needs, top up funding and </a:t>
            </a:r>
            <a:r>
              <a:rPr lang="en-GB"/>
              <a:t>mainstream pupil funding</a:t>
            </a:r>
            <a:endParaRPr lang="en-GB" dirty="0"/>
          </a:p>
          <a:p>
            <a:pPr marL="285750" indent="-285750">
              <a:buFont typeface="Arial" panose="020B0604020202020204" pitchFamily="34" charset="0"/>
              <a:buChar char="•"/>
            </a:pPr>
            <a:r>
              <a:rPr lang="en-GB" dirty="0"/>
              <a:t>Different funding amounts for different designations</a:t>
            </a:r>
          </a:p>
          <a:p>
            <a:pPr marL="285750" indent="-285750">
              <a:buFont typeface="Arial" panose="020B0604020202020204" pitchFamily="34" charset="0"/>
              <a:buChar char="•"/>
            </a:pPr>
            <a:r>
              <a:rPr lang="en-GB" dirty="0"/>
              <a:t>SEMH provides a training element due to the ongoing costs of physical intervention training and refreshers</a:t>
            </a:r>
          </a:p>
          <a:p>
            <a:pPr marL="285750" indent="-285750">
              <a:buFont typeface="Arial" panose="020B0604020202020204" pitchFamily="34" charset="0"/>
              <a:buChar char="•"/>
            </a:pPr>
            <a:r>
              <a:rPr lang="en-GB" dirty="0"/>
              <a:t>Starting to develop some staffing models for designations – currently in place for AS and SEMH</a:t>
            </a:r>
          </a:p>
          <a:p>
            <a:pPr marL="285750" indent="-285750">
              <a:buFont typeface="Arial" panose="020B0604020202020204" pitchFamily="34" charset="0"/>
              <a:buChar char="•"/>
            </a:pPr>
            <a:r>
              <a:rPr lang="en-GB" dirty="0"/>
              <a:t>Can apply for one-off start up revenue funding for leadership time / resources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377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BB727C-1709-91CD-C75A-E0B1667AA29E}"/>
              </a:ext>
            </a:extLst>
          </p:cNvPr>
          <p:cNvSpPr>
            <a:spLocks noGrp="1"/>
          </p:cNvSpPr>
          <p:nvPr>
            <p:ph type="title"/>
          </p:nvPr>
        </p:nvSpPr>
        <p:spPr>
          <a:xfrm>
            <a:off x="685845" y="250372"/>
            <a:ext cx="10667955" cy="620486"/>
          </a:xfrm>
        </p:spPr>
        <p:txBody>
          <a:bodyPr>
            <a:normAutofit fontScale="90000"/>
          </a:bodyPr>
          <a:lstStyle/>
          <a:p>
            <a:r>
              <a:rPr lang="en-GB" dirty="0"/>
              <a:t>Developing Resourced Provisions</a:t>
            </a:r>
          </a:p>
        </p:txBody>
      </p:sp>
      <p:sp>
        <p:nvSpPr>
          <p:cNvPr id="5" name="Content Placeholder 4">
            <a:extLst>
              <a:ext uri="{FF2B5EF4-FFF2-40B4-BE49-F238E27FC236}">
                <a16:creationId xmlns:a16="http://schemas.microsoft.com/office/drawing/2014/main" id="{AFD2BDD0-2E05-DC26-2D90-A9CAC8889BFD}"/>
              </a:ext>
            </a:extLst>
          </p:cNvPr>
          <p:cNvSpPr>
            <a:spLocks noGrp="1"/>
          </p:cNvSpPr>
          <p:nvPr>
            <p:ph idx="13"/>
          </p:nvPr>
        </p:nvSpPr>
        <p:spPr>
          <a:xfrm>
            <a:off x="685845" y="870858"/>
            <a:ext cx="10667955" cy="5834742"/>
          </a:xfrm>
        </p:spPr>
        <p:txBody>
          <a:bodyPr/>
          <a:lstStyle/>
          <a:p>
            <a:pPr marL="285750" indent="-285750">
              <a:buFont typeface="Wingdings" panose="05000000000000000000" pitchFamily="2" charset="2"/>
              <a:buChar char="§"/>
            </a:pPr>
            <a:r>
              <a:rPr lang="en-GB" dirty="0"/>
              <a:t>Approach from a School / FGB / Trust in establishing / expanding an RP – or direct approach to a School in priority location</a:t>
            </a:r>
          </a:p>
          <a:p>
            <a:pPr marL="285750" indent="-285750">
              <a:buFont typeface="Wingdings" panose="05000000000000000000" pitchFamily="2" charset="2"/>
              <a:buChar char="§"/>
            </a:pPr>
            <a:r>
              <a:rPr lang="en-GB" dirty="0"/>
              <a:t>Due diligence checks with EFS (budgets), SDT (accommodation/forecasts), HIAS (inclusion/capacity), EPS, SEN</a:t>
            </a:r>
          </a:p>
          <a:p>
            <a:pPr marL="285750" indent="-285750">
              <a:buFont typeface="Wingdings" panose="05000000000000000000" pitchFamily="2" charset="2"/>
              <a:buChar char="§"/>
            </a:pPr>
            <a:r>
              <a:rPr lang="en-GB" dirty="0"/>
              <a:t>Initial meeting with Headteacher, SENCo – outline of what an RP is, designations, funding, phasing, placements, opportunity to look at school accommodation and potential location for RP base</a:t>
            </a:r>
          </a:p>
          <a:p>
            <a:pPr marL="285750" indent="-285750">
              <a:buFont typeface="Wingdings" panose="05000000000000000000" pitchFamily="2" charset="2"/>
              <a:buChar char="§"/>
            </a:pPr>
            <a:r>
              <a:rPr lang="en-GB" dirty="0"/>
              <a:t>Headteacher/SENCo visit to established RPs</a:t>
            </a:r>
          </a:p>
          <a:p>
            <a:pPr marL="285750" indent="-285750">
              <a:buFont typeface="Wingdings" panose="05000000000000000000" pitchFamily="2" charset="2"/>
              <a:buChar char="§"/>
            </a:pPr>
            <a:r>
              <a:rPr lang="en-GB" dirty="0"/>
              <a:t>If still interested, presentation to FGB on potential programme, designation, funding</a:t>
            </a:r>
          </a:p>
          <a:p>
            <a:pPr marL="285750" indent="-285750">
              <a:buFont typeface="Wingdings" panose="05000000000000000000" pitchFamily="2" charset="2"/>
              <a:buChar char="§"/>
            </a:pPr>
            <a:r>
              <a:rPr lang="en-GB" dirty="0"/>
              <a:t>If approved by FGB, report to Executive Member Children’s Services, to gain authority to consult</a:t>
            </a:r>
          </a:p>
          <a:p>
            <a:pPr marL="285750" indent="-285750">
              <a:buFont typeface="Wingdings" panose="05000000000000000000" pitchFamily="2" charset="2"/>
              <a:buChar char="§"/>
            </a:pPr>
            <a:r>
              <a:rPr lang="en-GB" dirty="0"/>
              <a:t>Minimum of 4 week Statutory Consultation including drop-in</a:t>
            </a:r>
          </a:p>
          <a:p>
            <a:pPr marL="285750" indent="-285750">
              <a:buFont typeface="Wingdings" panose="05000000000000000000" pitchFamily="2" charset="2"/>
              <a:buChar char="§"/>
            </a:pPr>
            <a:r>
              <a:rPr lang="en-GB" dirty="0"/>
              <a:t>Feasibility designs / agreement of capital funding required to establish RP</a:t>
            </a:r>
          </a:p>
          <a:p>
            <a:pPr marL="285750" indent="-285750">
              <a:buFont typeface="Wingdings" panose="05000000000000000000" pitchFamily="2" charset="2"/>
              <a:buChar char="§"/>
            </a:pPr>
            <a:r>
              <a:rPr lang="en-GB" dirty="0"/>
              <a:t>Following consultation confirmation by LA and FGB still want to proceed</a:t>
            </a:r>
          </a:p>
          <a:p>
            <a:pPr marL="285750" indent="-285750">
              <a:buFont typeface="Wingdings" panose="05000000000000000000" pitchFamily="2" charset="2"/>
              <a:buChar char="§"/>
            </a:pPr>
            <a:r>
              <a:rPr lang="en-GB" dirty="0"/>
              <a:t>Report to Executive Member Children’s Services feedback on consultation and final approval to proceed including revenue and capital funding approvals</a:t>
            </a:r>
          </a:p>
          <a:p>
            <a:pPr marL="285750" indent="-285750">
              <a:buFont typeface="Wingdings" panose="05000000000000000000" pitchFamily="2" charset="2"/>
              <a:buChar char="§"/>
            </a:pPr>
            <a:r>
              <a:rPr lang="en-GB" dirty="0"/>
              <a:t>Guidance on placements, training, staff recruitment, capital works undertaken </a:t>
            </a:r>
          </a:p>
          <a:p>
            <a:pPr marL="285750" indent="-285750">
              <a:buFont typeface="Wingdings" panose="05000000000000000000" pitchFamily="2" charset="2"/>
              <a:buChar char="§"/>
            </a:pPr>
            <a:r>
              <a:rPr lang="en-GB" dirty="0"/>
              <a:t>SLA signed</a:t>
            </a:r>
          </a:p>
          <a:p>
            <a:pPr marL="285750" indent="-285750">
              <a:buFont typeface="Wingdings" panose="05000000000000000000" pitchFamily="2" charset="2"/>
              <a:buChar char="§"/>
            </a:pPr>
            <a:r>
              <a:rPr lang="en-GB" dirty="0"/>
              <a:t>Resourced Provision opens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106313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3ECE-9FE5-314B-1737-40CA6F2D6A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869350-21BE-6DA4-D827-12FF83FE0825}"/>
              </a:ext>
            </a:extLst>
          </p:cNvPr>
          <p:cNvSpPr>
            <a:spLocks noGrp="1"/>
          </p:cNvSpPr>
          <p:nvPr>
            <p:ph type="title"/>
          </p:nvPr>
        </p:nvSpPr>
        <p:spPr>
          <a:xfrm>
            <a:off x="348343" y="365127"/>
            <a:ext cx="11702143" cy="745216"/>
          </a:xfrm>
        </p:spPr>
        <p:txBody>
          <a:bodyPr>
            <a:normAutofit/>
          </a:bodyPr>
          <a:lstStyle/>
          <a:p>
            <a:r>
              <a:rPr lang="en-GB" sz="4000" dirty="0"/>
              <a:t>Support and Assurance</a:t>
            </a:r>
          </a:p>
        </p:txBody>
      </p:sp>
      <p:sp>
        <p:nvSpPr>
          <p:cNvPr id="5" name="Content Placeholder 4">
            <a:extLst>
              <a:ext uri="{FF2B5EF4-FFF2-40B4-BE49-F238E27FC236}">
                <a16:creationId xmlns:a16="http://schemas.microsoft.com/office/drawing/2014/main" id="{F19022AE-8FBD-73CA-27B8-F655C3725532}"/>
              </a:ext>
            </a:extLst>
          </p:cNvPr>
          <p:cNvSpPr>
            <a:spLocks noGrp="1"/>
          </p:cNvSpPr>
          <p:nvPr>
            <p:ph idx="13"/>
          </p:nvPr>
        </p:nvSpPr>
        <p:spPr>
          <a:xfrm>
            <a:off x="644056" y="1224500"/>
            <a:ext cx="11195436" cy="4047215"/>
          </a:xfrm>
        </p:spPr>
        <p:txBody>
          <a:bodyPr/>
          <a:lstStyle/>
          <a:p>
            <a:r>
              <a:rPr lang="en-GB" b="1" dirty="0"/>
              <a:t>Support</a:t>
            </a:r>
          </a:p>
          <a:p>
            <a:pPr marL="285750" indent="-285750">
              <a:buFont typeface="Arial" panose="020B0604020202020204" pitchFamily="34" charset="0"/>
              <a:buChar char="•"/>
            </a:pPr>
            <a:r>
              <a:rPr lang="en-GB" dirty="0"/>
              <a:t>Guidance for Governors/School Leadership in advance of committing to any new provision</a:t>
            </a:r>
          </a:p>
          <a:p>
            <a:pPr marL="285750" indent="-285750">
              <a:buFont typeface="Arial" panose="020B0604020202020204" pitchFamily="34" charset="0"/>
              <a:buChar char="•"/>
            </a:pPr>
            <a:r>
              <a:rPr lang="en-GB" dirty="0"/>
              <a:t>Support for undertaking statutory consultations if establishing new, expanding or changing SEN provision</a:t>
            </a:r>
          </a:p>
          <a:p>
            <a:pPr marL="285750" indent="-285750">
              <a:buFont typeface="Arial" panose="020B0604020202020204" pitchFamily="34" charset="0"/>
              <a:buChar char="•"/>
            </a:pPr>
            <a:r>
              <a:rPr lang="en-GB" dirty="0"/>
              <a:t>Appropriate capital funding to support establishment / expansion </a:t>
            </a:r>
          </a:p>
          <a:p>
            <a:pPr marL="285750" indent="-285750">
              <a:buFont typeface="Arial" panose="020B0604020202020204" pitchFamily="34" charset="0"/>
              <a:buChar char="•"/>
            </a:pPr>
            <a:r>
              <a:rPr lang="en-GB" dirty="0"/>
              <a:t>Termly network meetings</a:t>
            </a:r>
          </a:p>
          <a:p>
            <a:pPr marL="285750" indent="-285750">
              <a:buFont typeface="Arial" panose="020B0604020202020204" pitchFamily="34" charset="0"/>
              <a:buChar char="•"/>
            </a:pPr>
            <a:r>
              <a:rPr lang="en-GB" dirty="0"/>
              <a:t>Training offers – currently being trialled</a:t>
            </a:r>
          </a:p>
          <a:p>
            <a:pPr marL="285750" indent="-285750">
              <a:buFont typeface="Arial" panose="020B0604020202020204" pitchFamily="34" charset="0"/>
              <a:buChar char="•"/>
            </a:pPr>
            <a:r>
              <a:rPr lang="en-GB" dirty="0"/>
              <a:t>Development of a best practice guide</a:t>
            </a:r>
          </a:p>
          <a:p>
            <a:r>
              <a:rPr lang="en-GB" b="1" dirty="0"/>
              <a:t>Assurance</a:t>
            </a:r>
          </a:p>
          <a:p>
            <a:pPr marL="285750" indent="-285750">
              <a:buFont typeface="Arial" panose="020B0604020202020204" pitchFamily="34" charset="0"/>
              <a:buChar char="•"/>
            </a:pPr>
            <a:r>
              <a:rPr lang="en-GB" dirty="0"/>
              <a:t>Quality assurance visits approx. every 2 years</a:t>
            </a:r>
          </a:p>
          <a:p>
            <a:pPr marL="285750" indent="-285750">
              <a:buFont typeface="Arial" panose="020B0604020202020204" pitchFamily="34" charset="0"/>
              <a:buChar char="•"/>
            </a:pPr>
            <a:r>
              <a:rPr lang="en-GB" dirty="0"/>
              <a:t>Annual return of key data</a:t>
            </a:r>
          </a:p>
          <a:p>
            <a:pPr marL="285750" indent="-285750">
              <a:buFont typeface="Arial" panose="020B0604020202020204" pitchFamily="34" charset="0"/>
              <a:buChar char="•"/>
            </a:pPr>
            <a:r>
              <a:rPr lang="en-GB" dirty="0"/>
              <a:t>Light touch review through Lead </a:t>
            </a:r>
            <a:r>
              <a:rPr lang="en-GB"/>
              <a:t>Learning Partner Review</a:t>
            </a:r>
            <a:endParaRPr lang="en-GB" dirty="0"/>
          </a:p>
          <a:p>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72953316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6643</TotalTime>
  <Words>1882</Words>
  <Application>Microsoft Office PowerPoint</Application>
  <PresentationFormat>Widescreen</PresentationFormat>
  <Paragraphs>169</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Times New Roman</vt:lpstr>
      <vt:lpstr>Wingdings</vt:lpstr>
      <vt:lpstr>1_Office Theme</vt:lpstr>
      <vt:lpstr>PowerPoint Presentation</vt:lpstr>
      <vt:lpstr>Acronyms</vt:lpstr>
      <vt:lpstr>Resourced Provisions – Purpose and Vision</vt:lpstr>
      <vt:lpstr>Strategy</vt:lpstr>
      <vt:lpstr>Resourced Provisions</vt:lpstr>
      <vt:lpstr>PowerPoint Presentation</vt:lpstr>
      <vt:lpstr>Placements and Funding</vt:lpstr>
      <vt:lpstr>Developing Resourced Provisions</vt:lpstr>
      <vt:lpstr>Support and Assurance</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Laura Hamson: HCC SIM Inclusion</dc:title>
  <dc:creator>Kiel, Sarah</dc:creator>
  <cp:lastModifiedBy>Hamson, Laura</cp:lastModifiedBy>
  <cp:revision>8</cp:revision>
  <dcterms:created xsi:type="dcterms:W3CDTF">2024-04-23T13:11:52Z</dcterms:created>
  <dcterms:modified xsi:type="dcterms:W3CDTF">2025-06-30T09:40:05Z</dcterms:modified>
</cp:coreProperties>
</file>