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4" r:id="rId6"/>
  </p:sldMasterIdLst>
  <p:notesMasterIdLst>
    <p:notesMasterId r:id="rId16"/>
  </p:notesMasterIdLst>
  <p:sldIdLst>
    <p:sldId id="261" r:id="rId7"/>
    <p:sldId id="258" r:id="rId8"/>
    <p:sldId id="351" r:id="rId9"/>
    <p:sldId id="259" r:id="rId10"/>
    <p:sldId id="352" r:id="rId11"/>
    <p:sldId id="353" r:id="rId12"/>
    <p:sldId id="354" r:id="rId13"/>
    <p:sldId id="355" r:id="rId14"/>
    <p:sldId id="350" r:id="rId15"/>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14C"/>
    <a:srgbClr val="F09D1B"/>
    <a:srgbClr val="8A358C"/>
    <a:srgbClr val="7F1439"/>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19E64-C8D1-4284-88FC-C32E81327A59}" v="3" dt="2025-06-26T07:09:52.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40"/>
    <p:restoredTop sz="86895" autoAdjust="0"/>
  </p:normalViewPr>
  <p:slideViewPr>
    <p:cSldViewPr snapToGrid="0" showGuides="1">
      <p:cViewPr varScale="1">
        <p:scale>
          <a:sx n="26" d="100"/>
          <a:sy n="26" d="100"/>
        </p:scale>
        <p:origin x="1444" y="40"/>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e, Michelle" userId="3676052f-44b0-48b0-86ed-81f70cda55ed" providerId="ADAL" clId="{34219E64-C8D1-4284-88FC-C32E81327A59}"/>
    <pc:docChg chg="custSel modSld">
      <pc:chgData name="Nye, Michelle" userId="3676052f-44b0-48b0-86ed-81f70cda55ed" providerId="ADAL" clId="{34219E64-C8D1-4284-88FC-C32E81327A59}" dt="2025-06-26T07:09:52.754" v="653" actId="20577"/>
      <pc:docMkLst>
        <pc:docMk/>
      </pc:docMkLst>
      <pc:sldChg chg="addSp modSp mod">
        <pc:chgData name="Nye, Michelle" userId="3676052f-44b0-48b0-86ed-81f70cda55ed" providerId="ADAL" clId="{34219E64-C8D1-4284-88FC-C32E81327A59}" dt="2025-06-16T16:27:01.099" v="209" actId="12385"/>
        <pc:sldMkLst>
          <pc:docMk/>
          <pc:sldMk cId="620237314" sldId="258"/>
        </pc:sldMkLst>
        <pc:spChg chg="mod">
          <ac:chgData name="Nye, Michelle" userId="3676052f-44b0-48b0-86ed-81f70cda55ed" providerId="ADAL" clId="{34219E64-C8D1-4284-88FC-C32E81327A59}" dt="2025-06-16T16:26:41.813" v="207" actId="255"/>
          <ac:spMkLst>
            <pc:docMk/>
            <pc:sldMk cId="620237314" sldId="258"/>
            <ac:spMk id="3" creationId="{E3D3BFD7-427D-BDE5-A0F6-811FE1B055D4}"/>
          </ac:spMkLst>
        </pc:spChg>
        <pc:spChg chg="add mod">
          <ac:chgData name="Nye, Michelle" userId="3676052f-44b0-48b0-86ed-81f70cda55ed" providerId="ADAL" clId="{34219E64-C8D1-4284-88FC-C32E81327A59}" dt="2025-06-16T16:26:17.363" v="202" actId="1076"/>
          <ac:spMkLst>
            <pc:docMk/>
            <pc:sldMk cId="620237314" sldId="258"/>
            <ac:spMk id="4" creationId="{2B14E3C7-4EEE-D497-9D3A-455782ABC227}"/>
          </ac:spMkLst>
        </pc:spChg>
        <pc:graphicFrameChg chg="mod modGraphic">
          <ac:chgData name="Nye, Michelle" userId="3676052f-44b0-48b0-86ed-81f70cda55ed" providerId="ADAL" clId="{34219E64-C8D1-4284-88FC-C32E81327A59}" dt="2025-06-16T16:27:01.099" v="209" actId="12385"/>
          <ac:graphicFrameMkLst>
            <pc:docMk/>
            <pc:sldMk cId="620237314" sldId="258"/>
            <ac:graphicFrameMk id="5" creationId="{4915CDFF-6841-D2D1-2E90-807AA1A1F61B}"/>
          </ac:graphicFrameMkLst>
        </pc:graphicFrameChg>
      </pc:sldChg>
      <pc:sldChg chg="modSp mod">
        <pc:chgData name="Nye, Michelle" userId="3676052f-44b0-48b0-86ed-81f70cda55ed" providerId="ADAL" clId="{34219E64-C8D1-4284-88FC-C32E81327A59}" dt="2025-06-16T16:38:36.610" v="340" actId="1076"/>
        <pc:sldMkLst>
          <pc:docMk/>
          <pc:sldMk cId="3686666491" sldId="259"/>
        </pc:sldMkLst>
        <pc:spChg chg="mod">
          <ac:chgData name="Nye, Michelle" userId="3676052f-44b0-48b0-86ed-81f70cda55ed" providerId="ADAL" clId="{34219E64-C8D1-4284-88FC-C32E81327A59}" dt="2025-06-16T16:28:50.594" v="268" actId="20577"/>
          <ac:spMkLst>
            <pc:docMk/>
            <pc:sldMk cId="3686666491" sldId="259"/>
            <ac:spMk id="2" creationId="{EE8EDA98-31DF-7146-7943-056E28B15FF7}"/>
          </ac:spMkLst>
        </pc:spChg>
        <pc:spChg chg="mod">
          <ac:chgData name="Nye, Michelle" userId="3676052f-44b0-48b0-86ed-81f70cda55ed" providerId="ADAL" clId="{34219E64-C8D1-4284-88FC-C32E81327A59}" dt="2025-06-16T16:38:36.610" v="340" actId="1076"/>
          <ac:spMkLst>
            <pc:docMk/>
            <pc:sldMk cId="3686666491" sldId="259"/>
            <ac:spMk id="3" creationId="{FB2E05B4-073C-1AB5-AAE2-65A63831D766}"/>
          </ac:spMkLst>
        </pc:spChg>
      </pc:sldChg>
      <pc:sldChg chg="modSp mod">
        <pc:chgData name="Nye, Michelle" userId="3676052f-44b0-48b0-86ed-81f70cda55ed" providerId="ADAL" clId="{34219E64-C8D1-4284-88FC-C32E81327A59}" dt="2025-06-16T16:10:35.464" v="6" actId="20577"/>
        <pc:sldMkLst>
          <pc:docMk/>
          <pc:sldMk cId="789714967" sldId="261"/>
        </pc:sldMkLst>
        <pc:spChg chg="mod">
          <ac:chgData name="Nye, Michelle" userId="3676052f-44b0-48b0-86ed-81f70cda55ed" providerId="ADAL" clId="{34219E64-C8D1-4284-88FC-C32E81327A59}" dt="2025-06-16T16:10:31.795" v="5" actId="1076"/>
          <ac:spMkLst>
            <pc:docMk/>
            <pc:sldMk cId="789714967" sldId="261"/>
            <ac:spMk id="2" creationId="{8B5793BC-ACA0-3F26-32CA-1CF9550528D7}"/>
          </ac:spMkLst>
        </pc:spChg>
        <pc:spChg chg="mod">
          <ac:chgData name="Nye, Michelle" userId="3676052f-44b0-48b0-86ed-81f70cda55ed" providerId="ADAL" clId="{34219E64-C8D1-4284-88FC-C32E81327A59}" dt="2025-06-16T16:10:35.464" v="6" actId="20577"/>
          <ac:spMkLst>
            <pc:docMk/>
            <pc:sldMk cId="789714967" sldId="261"/>
            <ac:spMk id="3" creationId="{9DB7FAB8-F0D8-3C50-14A8-43067664EF02}"/>
          </ac:spMkLst>
        </pc:spChg>
      </pc:sldChg>
      <pc:sldChg chg="modSp mod">
        <pc:chgData name="Nye, Michelle" userId="3676052f-44b0-48b0-86ed-81f70cda55ed" providerId="ADAL" clId="{34219E64-C8D1-4284-88FC-C32E81327A59}" dt="2025-06-26T07:01:49.110" v="640" actId="255"/>
        <pc:sldMkLst>
          <pc:docMk/>
          <pc:sldMk cId="1708208201" sldId="351"/>
        </pc:sldMkLst>
        <pc:spChg chg="mod">
          <ac:chgData name="Nye, Michelle" userId="3676052f-44b0-48b0-86ed-81f70cda55ed" providerId="ADAL" clId="{34219E64-C8D1-4284-88FC-C32E81327A59}" dt="2025-06-26T07:01:49.110" v="640" actId="255"/>
          <ac:spMkLst>
            <pc:docMk/>
            <pc:sldMk cId="1708208201" sldId="351"/>
            <ac:spMk id="3" creationId="{E93E3140-C656-7371-2945-B2D40666F3E2}"/>
          </ac:spMkLst>
        </pc:spChg>
      </pc:sldChg>
      <pc:sldChg chg="modSp mod">
        <pc:chgData name="Nye, Michelle" userId="3676052f-44b0-48b0-86ed-81f70cda55ed" providerId="ADAL" clId="{34219E64-C8D1-4284-88FC-C32E81327A59}" dt="2025-06-26T07:05:19.012" v="642" actId="20577"/>
        <pc:sldMkLst>
          <pc:docMk/>
          <pc:sldMk cId="2718392804" sldId="352"/>
        </pc:sldMkLst>
        <pc:spChg chg="mod">
          <ac:chgData name="Nye, Michelle" userId="3676052f-44b0-48b0-86ed-81f70cda55ed" providerId="ADAL" clId="{34219E64-C8D1-4284-88FC-C32E81327A59}" dt="2025-06-26T07:05:19.012" v="642" actId="20577"/>
          <ac:spMkLst>
            <pc:docMk/>
            <pc:sldMk cId="2718392804" sldId="352"/>
            <ac:spMk id="3" creationId="{262025E6-9BCF-E7E4-FF5E-03C2CA218AF0}"/>
          </ac:spMkLst>
        </pc:spChg>
      </pc:sldChg>
      <pc:sldChg chg="addSp delSp modSp mod">
        <pc:chgData name="Nye, Michelle" userId="3676052f-44b0-48b0-86ed-81f70cda55ed" providerId="ADAL" clId="{34219E64-C8D1-4284-88FC-C32E81327A59}" dt="2025-06-26T07:09:52.754" v="653" actId="20577"/>
        <pc:sldMkLst>
          <pc:docMk/>
          <pc:sldMk cId="4074733676" sldId="353"/>
        </pc:sldMkLst>
        <pc:spChg chg="mod">
          <ac:chgData name="Nye, Michelle" userId="3676052f-44b0-48b0-86ed-81f70cda55ed" providerId="ADAL" clId="{34219E64-C8D1-4284-88FC-C32E81327A59}" dt="2025-06-26T07:08:15.968" v="643" actId="255"/>
          <ac:spMkLst>
            <pc:docMk/>
            <pc:sldMk cId="4074733676" sldId="353"/>
            <ac:spMk id="3" creationId="{F07816B6-8CFB-C045-1C35-FDC88D630971}"/>
          </ac:spMkLst>
        </pc:spChg>
        <pc:spChg chg="add mod">
          <ac:chgData name="Nye, Michelle" userId="3676052f-44b0-48b0-86ed-81f70cda55ed" providerId="ADAL" clId="{34219E64-C8D1-4284-88FC-C32E81327A59}" dt="2025-06-26T07:09:52.754" v="653" actId="20577"/>
          <ac:spMkLst>
            <pc:docMk/>
            <pc:sldMk cId="4074733676" sldId="353"/>
            <ac:spMk id="8" creationId="{1D1B9BAF-8C75-B761-D268-39CB1968E57C}"/>
          </ac:spMkLst>
        </pc:spChg>
        <pc:picChg chg="add mod">
          <ac:chgData name="Nye, Michelle" userId="3676052f-44b0-48b0-86ed-81f70cda55ed" providerId="ADAL" clId="{34219E64-C8D1-4284-88FC-C32E81327A59}" dt="2025-06-26T07:09:21.205" v="648"/>
          <ac:picMkLst>
            <pc:docMk/>
            <pc:sldMk cId="4074733676" sldId="353"/>
            <ac:picMk id="5" creationId="{9A88F033-8B02-714F-8294-F68BA5E2B52B}"/>
          </ac:picMkLst>
        </pc:picChg>
        <pc:picChg chg="del">
          <ac:chgData name="Nye, Michelle" userId="3676052f-44b0-48b0-86ed-81f70cda55ed" providerId="ADAL" clId="{34219E64-C8D1-4284-88FC-C32E81327A59}" dt="2025-06-26T07:08:53.356" v="644" actId="478"/>
          <ac:picMkLst>
            <pc:docMk/>
            <pc:sldMk cId="4074733676" sldId="353"/>
            <ac:picMk id="6" creationId="{8221339B-0988-F4E0-D336-B5644F2FCF1C}"/>
          </ac:picMkLst>
        </pc:picChg>
      </pc:sldChg>
      <pc:sldChg chg="modSp mod">
        <pc:chgData name="Nye, Michelle" userId="3676052f-44b0-48b0-86ed-81f70cda55ed" providerId="ADAL" clId="{34219E64-C8D1-4284-88FC-C32E81327A59}" dt="2025-06-16T16:52:07.108" v="602" actId="20577"/>
        <pc:sldMkLst>
          <pc:docMk/>
          <pc:sldMk cId="1413151192" sldId="354"/>
        </pc:sldMkLst>
        <pc:spChg chg="mod">
          <ac:chgData name="Nye, Michelle" userId="3676052f-44b0-48b0-86ed-81f70cda55ed" providerId="ADAL" clId="{34219E64-C8D1-4284-88FC-C32E81327A59}" dt="2025-06-16T16:50:03.413" v="512" actId="1076"/>
          <ac:spMkLst>
            <pc:docMk/>
            <pc:sldMk cId="1413151192" sldId="354"/>
            <ac:spMk id="2" creationId="{85281C95-DD74-8A53-919B-127EC138BA39}"/>
          </ac:spMkLst>
        </pc:spChg>
        <pc:spChg chg="mod">
          <ac:chgData name="Nye, Michelle" userId="3676052f-44b0-48b0-86ed-81f70cda55ed" providerId="ADAL" clId="{34219E64-C8D1-4284-88FC-C32E81327A59}" dt="2025-06-16T16:52:07.108" v="602" actId="20577"/>
          <ac:spMkLst>
            <pc:docMk/>
            <pc:sldMk cId="1413151192" sldId="354"/>
            <ac:spMk id="3" creationId="{B9900525-1140-94F2-F4AE-611A6D7198A7}"/>
          </ac:spMkLst>
        </pc:spChg>
      </pc:sldChg>
      <pc:sldChg chg="modSp mod">
        <pc:chgData name="Nye, Michelle" userId="3676052f-44b0-48b0-86ed-81f70cda55ed" providerId="ADAL" clId="{34219E64-C8D1-4284-88FC-C32E81327A59}" dt="2025-06-16T16:55:59.492" v="636" actId="20577"/>
        <pc:sldMkLst>
          <pc:docMk/>
          <pc:sldMk cId="1577789233" sldId="355"/>
        </pc:sldMkLst>
        <pc:spChg chg="mod">
          <ac:chgData name="Nye, Michelle" userId="3676052f-44b0-48b0-86ed-81f70cda55ed" providerId="ADAL" clId="{34219E64-C8D1-4284-88FC-C32E81327A59}" dt="2025-06-16T16:55:59.492" v="636" actId="20577"/>
          <ac:spMkLst>
            <pc:docMk/>
            <pc:sldMk cId="1577789233" sldId="355"/>
            <ac:spMk id="3" creationId="{AF4B09A6-3859-950E-F8E7-D2CCB589A4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6DAC2-ECC1-4346-9D87-95450EB8783A}" type="datetimeFigureOut">
              <a:rPr lang="en-GB" smtClean="0"/>
              <a:t>26/06/2025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645CA-06D9-44AA-BE7C-99CAC7618C09}" type="slidenum">
              <a:rPr lang="en-GB" smtClean="0"/>
              <a:t>‹#›</a:t>
            </a:fld>
            <a:endParaRPr lang="en-GB"/>
          </a:p>
        </p:txBody>
      </p:sp>
    </p:spTree>
    <p:extLst>
      <p:ext uri="{BB962C8B-B14F-4D97-AF65-F5344CB8AC3E}">
        <p14:creationId xmlns:p14="http://schemas.microsoft.com/office/powerpoint/2010/main" val="408130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EEC645CA-06D9-44AA-BE7C-99CAC7618C09}" type="slidenum">
              <a:rPr lang="en-GB" smtClean="0"/>
              <a:t>2</a:t>
            </a:fld>
            <a:endParaRPr lang="en-GB"/>
          </a:p>
        </p:txBody>
      </p:sp>
    </p:spTree>
    <p:extLst>
      <p:ext uri="{BB962C8B-B14F-4D97-AF65-F5344CB8AC3E}">
        <p14:creationId xmlns:p14="http://schemas.microsoft.com/office/powerpoint/2010/main" val="64237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C645CA-06D9-44AA-BE7C-99CAC7618C09}" type="slidenum">
              <a:rPr lang="en-GB" smtClean="0"/>
              <a:t>3</a:t>
            </a:fld>
            <a:endParaRPr lang="en-GB"/>
          </a:p>
        </p:txBody>
      </p:sp>
    </p:spTree>
    <p:extLst>
      <p:ext uri="{BB962C8B-B14F-4D97-AF65-F5344CB8AC3E}">
        <p14:creationId xmlns:p14="http://schemas.microsoft.com/office/powerpoint/2010/main" val="89669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C645CA-06D9-44AA-BE7C-99CAC7618C09}" type="slidenum">
              <a:rPr lang="en-GB" smtClean="0"/>
              <a:t>4</a:t>
            </a:fld>
            <a:endParaRPr lang="en-GB"/>
          </a:p>
        </p:txBody>
      </p:sp>
    </p:spTree>
    <p:extLst>
      <p:ext uri="{BB962C8B-B14F-4D97-AF65-F5344CB8AC3E}">
        <p14:creationId xmlns:p14="http://schemas.microsoft.com/office/powerpoint/2010/main" val="354328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C645CA-06D9-44AA-BE7C-99CAC7618C09}" type="slidenum">
              <a:rPr lang="en-GB" smtClean="0"/>
              <a:t>8</a:t>
            </a:fld>
            <a:endParaRPr lang="en-GB"/>
          </a:p>
        </p:txBody>
      </p:sp>
    </p:spTree>
    <p:extLst>
      <p:ext uri="{BB962C8B-B14F-4D97-AF65-F5344CB8AC3E}">
        <p14:creationId xmlns:p14="http://schemas.microsoft.com/office/powerpoint/2010/main" val="177165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72EB6-3975-4D52-80ED-BFAA1A69427F}" type="slidenum">
              <a:rPr kumimoji="0" lang="en-GB"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3135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F09D1B"/>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211116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B1AD3-FB9E-503E-EA21-5E80658FC1DE}"/>
              </a:ext>
            </a:extLst>
          </p:cNvPr>
          <p:cNvSpPr>
            <a:spLocks noGrp="1"/>
          </p:cNvSpPr>
          <p:nvPr>
            <p:ph type="dt" sz="half" idx="10"/>
          </p:nvPr>
        </p:nvSpPr>
        <p:spPr/>
        <p:txBody>
          <a:bodyPr/>
          <a:lstStyle/>
          <a:p>
            <a:fld id="{A7F0E960-11E7-46CB-8DA1-9E8516FD55B5}" type="datetimeFigureOut">
              <a:rPr lang="en-GB" smtClean="0"/>
              <a:t>26/06/2025</a:t>
            </a:fld>
            <a:endParaRPr lang="en-GB"/>
          </a:p>
        </p:txBody>
      </p:sp>
      <p:sp>
        <p:nvSpPr>
          <p:cNvPr id="3" name="Footer Placeholder 2">
            <a:extLst>
              <a:ext uri="{FF2B5EF4-FFF2-40B4-BE49-F238E27FC236}">
                <a16:creationId xmlns:a16="http://schemas.microsoft.com/office/drawing/2014/main" id="{02741B1E-D253-71E9-5B2B-B5394D1C83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720DD9-4C0B-4AFE-5976-0619AFB4D314}"/>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373501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86DD-A459-BE44-C713-175F7D9356CF}"/>
              </a:ext>
            </a:extLst>
          </p:cNvPr>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ECAC83-7E7E-8E72-5CF8-BBED2D09400B}"/>
              </a:ext>
            </a:extLst>
          </p:cNvPr>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D1C3A7-E72D-3646-ABF8-73E8C04DC9A9}"/>
              </a:ext>
            </a:extLst>
          </p:cNvPr>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A7AC05CC-D1FB-46FD-32C0-563D2018A584}"/>
              </a:ext>
            </a:extLst>
          </p:cNvPr>
          <p:cNvSpPr>
            <a:spLocks noGrp="1"/>
          </p:cNvSpPr>
          <p:nvPr>
            <p:ph type="dt" sz="half" idx="10"/>
          </p:nvPr>
        </p:nvSpPr>
        <p:spPr/>
        <p:txBody>
          <a:bodyPr/>
          <a:lstStyle/>
          <a:p>
            <a:fld id="{A7F0E960-11E7-46CB-8DA1-9E8516FD55B5}" type="datetimeFigureOut">
              <a:rPr lang="en-GB" smtClean="0"/>
              <a:t>26/06/2025</a:t>
            </a:fld>
            <a:endParaRPr lang="en-GB"/>
          </a:p>
        </p:txBody>
      </p:sp>
      <p:sp>
        <p:nvSpPr>
          <p:cNvPr id="6" name="Footer Placeholder 5">
            <a:extLst>
              <a:ext uri="{FF2B5EF4-FFF2-40B4-BE49-F238E27FC236}">
                <a16:creationId xmlns:a16="http://schemas.microsoft.com/office/drawing/2014/main" id="{B0A5D7C3-AEE0-B07E-B73D-449AF42E66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BC9256-5944-A4B4-B77B-770F30B36457}"/>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3225248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A785-55E3-27ED-756B-300BEFA973AA}"/>
              </a:ext>
            </a:extLst>
          </p:cNvPr>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3F6397-BDF4-BD3F-B558-7CADE056B2CC}"/>
              </a:ext>
            </a:extLst>
          </p:cNvPr>
          <p:cNvSpPr>
            <a:spLocks noGrp="1"/>
          </p:cNvSpPr>
          <p:nvPr>
            <p:ph type="pic" idx="1"/>
          </p:nvPr>
        </p:nvSpPr>
        <p:spPr>
          <a:xfrm>
            <a:off x="10365701" y="1974851"/>
            <a:ext cx="12343597" cy="9747250"/>
          </a:xfrm>
        </p:spPr>
        <p:txBody>
          <a:bodyPr/>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endParaRPr lang="en-GB"/>
          </a:p>
        </p:txBody>
      </p:sp>
      <p:sp>
        <p:nvSpPr>
          <p:cNvPr id="4" name="Text Placeholder 3">
            <a:extLst>
              <a:ext uri="{FF2B5EF4-FFF2-40B4-BE49-F238E27FC236}">
                <a16:creationId xmlns:a16="http://schemas.microsoft.com/office/drawing/2014/main" id="{B3636973-8768-9536-F658-ED984C95D6F8}"/>
              </a:ext>
            </a:extLst>
          </p:cNvPr>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6DE75F8F-68EC-790F-3091-6951EBE5DAD2}"/>
              </a:ext>
            </a:extLst>
          </p:cNvPr>
          <p:cNvSpPr>
            <a:spLocks noGrp="1"/>
          </p:cNvSpPr>
          <p:nvPr>
            <p:ph type="dt" sz="half" idx="10"/>
          </p:nvPr>
        </p:nvSpPr>
        <p:spPr/>
        <p:txBody>
          <a:bodyPr/>
          <a:lstStyle/>
          <a:p>
            <a:fld id="{A7F0E960-11E7-46CB-8DA1-9E8516FD55B5}" type="datetimeFigureOut">
              <a:rPr lang="en-GB" smtClean="0"/>
              <a:t>26/06/2025</a:t>
            </a:fld>
            <a:endParaRPr lang="en-GB"/>
          </a:p>
        </p:txBody>
      </p:sp>
      <p:sp>
        <p:nvSpPr>
          <p:cNvPr id="6" name="Footer Placeholder 5">
            <a:extLst>
              <a:ext uri="{FF2B5EF4-FFF2-40B4-BE49-F238E27FC236}">
                <a16:creationId xmlns:a16="http://schemas.microsoft.com/office/drawing/2014/main" id="{562B6104-682C-E84A-6DE3-BA0FDDD111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7936B9-D96C-FC6B-63BC-ED6043430CA3}"/>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1554067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FF10-5499-5181-6637-8FED072EE5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BC6ED8-E29E-04FD-CE3E-F3838E06BA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C2A8CC-026A-7839-CCC5-B1612508B695}"/>
              </a:ext>
            </a:extLst>
          </p:cNvPr>
          <p:cNvSpPr>
            <a:spLocks noGrp="1"/>
          </p:cNvSpPr>
          <p:nvPr>
            <p:ph type="dt" sz="half" idx="10"/>
          </p:nvPr>
        </p:nvSpPr>
        <p:spPr/>
        <p:txBody>
          <a:bodyPr/>
          <a:lstStyle/>
          <a:p>
            <a:fld id="{A7F0E960-11E7-46CB-8DA1-9E8516FD55B5}" type="datetimeFigureOut">
              <a:rPr lang="en-GB" smtClean="0"/>
              <a:t>26/06/2025</a:t>
            </a:fld>
            <a:endParaRPr lang="en-GB"/>
          </a:p>
        </p:txBody>
      </p:sp>
      <p:sp>
        <p:nvSpPr>
          <p:cNvPr id="5" name="Footer Placeholder 4">
            <a:extLst>
              <a:ext uri="{FF2B5EF4-FFF2-40B4-BE49-F238E27FC236}">
                <a16:creationId xmlns:a16="http://schemas.microsoft.com/office/drawing/2014/main" id="{911DC91D-8EAF-4237-FE49-96C5A414CC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9801C7-BB26-82C4-E176-8427071B047C}"/>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3789738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2A2615-3E99-0084-FBD0-B57B7761F8F5}"/>
              </a:ext>
            </a:extLst>
          </p:cNvPr>
          <p:cNvSpPr>
            <a:spLocks noGrp="1"/>
          </p:cNvSpPr>
          <p:nvPr>
            <p:ph type="title" orient="vert"/>
          </p:nvPr>
        </p:nvSpPr>
        <p:spPr>
          <a:xfrm>
            <a:off x="17448664" y="730250"/>
            <a:ext cx="5257458" cy="1162367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1A9E42-3DF2-AC32-00E2-92CBDBACE908}"/>
              </a:ext>
            </a:extLst>
          </p:cNvPr>
          <p:cNvSpPr>
            <a:spLocks noGrp="1"/>
          </p:cNvSpPr>
          <p:nvPr>
            <p:ph type="body" orient="vert" idx="1"/>
          </p:nvPr>
        </p:nvSpPr>
        <p:spPr>
          <a:xfrm>
            <a:off x="1676291" y="730250"/>
            <a:ext cx="15467593"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9C58AB-F6FA-7443-499D-CA4C756D69FA}"/>
              </a:ext>
            </a:extLst>
          </p:cNvPr>
          <p:cNvSpPr>
            <a:spLocks noGrp="1"/>
          </p:cNvSpPr>
          <p:nvPr>
            <p:ph type="dt" sz="half" idx="10"/>
          </p:nvPr>
        </p:nvSpPr>
        <p:spPr/>
        <p:txBody>
          <a:bodyPr/>
          <a:lstStyle/>
          <a:p>
            <a:fld id="{A7F0E960-11E7-46CB-8DA1-9E8516FD55B5}" type="datetimeFigureOut">
              <a:rPr lang="en-GB" smtClean="0"/>
              <a:t>26/06/2025</a:t>
            </a:fld>
            <a:endParaRPr lang="en-GB"/>
          </a:p>
        </p:txBody>
      </p:sp>
      <p:sp>
        <p:nvSpPr>
          <p:cNvPr id="5" name="Footer Placeholder 4">
            <a:extLst>
              <a:ext uri="{FF2B5EF4-FFF2-40B4-BE49-F238E27FC236}">
                <a16:creationId xmlns:a16="http://schemas.microsoft.com/office/drawing/2014/main" id="{F6A97D9D-9385-64C5-7AFA-C457B9A9A7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E3B793-C424-8CB9-62A8-80739829E31F}"/>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93439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F09D1B"/>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4462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F09D1B"/>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874005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CD37-D94B-C25E-025C-4917A7A7D3BF}"/>
              </a:ext>
            </a:extLst>
          </p:cNvPr>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GB"/>
          </a:p>
        </p:txBody>
      </p:sp>
      <p:sp>
        <p:nvSpPr>
          <p:cNvPr id="3" name="Subtitle 2">
            <a:extLst>
              <a:ext uri="{FF2B5EF4-FFF2-40B4-BE49-F238E27FC236}">
                <a16:creationId xmlns:a16="http://schemas.microsoft.com/office/drawing/2014/main" id="{AB65D107-0D3F-F479-1ADA-5F94664B7B79}"/>
              </a:ext>
            </a:extLst>
          </p:cNvPr>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1D4D4EA-4BB5-46AF-1B07-4E0A7D75E93E}"/>
              </a:ext>
            </a:extLst>
          </p:cNvPr>
          <p:cNvSpPr>
            <a:spLocks noGrp="1"/>
          </p:cNvSpPr>
          <p:nvPr>
            <p:ph type="dt" sz="half" idx="10"/>
          </p:nvPr>
        </p:nvSpPr>
        <p:spPr/>
        <p:txBody>
          <a:bodyPr/>
          <a:lstStyle/>
          <a:p>
            <a:fld id="{A7F0E960-11E7-46CB-8DA1-9E8516FD55B5}" type="datetimeFigureOut">
              <a:rPr lang="en-GB" smtClean="0"/>
              <a:t>26/06/2025</a:t>
            </a:fld>
            <a:endParaRPr lang="en-GB"/>
          </a:p>
        </p:txBody>
      </p:sp>
      <p:sp>
        <p:nvSpPr>
          <p:cNvPr id="5" name="Footer Placeholder 4">
            <a:extLst>
              <a:ext uri="{FF2B5EF4-FFF2-40B4-BE49-F238E27FC236}">
                <a16:creationId xmlns:a16="http://schemas.microsoft.com/office/drawing/2014/main" id="{445DFF22-E7B8-A9D1-3851-FE8CD0206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693815-D3B5-9113-8839-C83C81575B27}"/>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278936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665C-7A56-A253-E408-5EF1D1C31F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916FAD-CFAB-A3AA-C1A9-BEC70D3DA4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968A6B-246E-9EBC-A18F-50A45F6075B6}"/>
              </a:ext>
            </a:extLst>
          </p:cNvPr>
          <p:cNvSpPr>
            <a:spLocks noGrp="1"/>
          </p:cNvSpPr>
          <p:nvPr>
            <p:ph type="dt" sz="half" idx="10"/>
          </p:nvPr>
        </p:nvSpPr>
        <p:spPr/>
        <p:txBody>
          <a:bodyPr/>
          <a:lstStyle/>
          <a:p>
            <a:fld id="{A7F0E960-11E7-46CB-8DA1-9E8516FD55B5}" type="datetimeFigureOut">
              <a:rPr lang="en-GB" smtClean="0"/>
              <a:t>26/06/2025</a:t>
            </a:fld>
            <a:endParaRPr lang="en-GB"/>
          </a:p>
        </p:txBody>
      </p:sp>
      <p:sp>
        <p:nvSpPr>
          <p:cNvPr id="5" name="Footer Placeholder 4">
            <a:extLst>
              <a:ext uri="{FF2B5EF4-FFF2-40B4-BE49-F238E27FC236}">
                <a16:creationId xmlns:a16="http://schemas.microsoft.com/office/drawing/2014/main" id="{4B93D2FB-6CCB-BC2F-B935-2AC5D1AE49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ABF384-DBBC-5DA6-D649-251340476173}"/>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378232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02B8-D355-70FF-9236-01E3AE9856EA}"/>
              </a:ext>
            </a:extLst>
          </p:cNvPr>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CA3D20-B91E-A600-4C8B-9CB4E593BE8A}"/>
              </a:ext>
            </a:extLst>
          </p:cNvPr>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7B2293-8E45-AD9B-D869-5E0780D77860}"/>
              </a:ext>
            </a:extLst>
          </p:cNvPr>
          <p:cNvSpPr>
            <a:spLocks noGrp="1"/>
          </p:cNvSpPr>
          <p:nvPr>
            <p:ph type="dt" sz="half" idx="10"/>
          </p:nvPr>
        </p:nvSpPr>
        <p:spPr/>
        <p:txBody>
          <a:bodyPr/>
          <a:lstStyle/>
          <a:p>
            <a:fld id="{A7F0E960-11E7-46CB-8DA1-9E8516FD55B5}" type="datetimeFigureOut">
              <a:rPr lang="en-GB" smtClean="0"/>
              <a:t>26/06/2025</a:t>
            </a:fld>
            <a:endParaRPr lang="en-GB"/>
          </a:p>
        </p:txBody>
      </p:sp>
      <p:sp>
        <p:nvSpPr>
          <p:cNvPr id="5" name="Footer Placeholder 4">
            <a:extLst>
              <a:ext uri="{FF2B5EF4-FFF2-40B4-BE49-F238E27FC236}">
                <a16:creationId xmlns:a16="http://schemas.microsoft.com/office/drawing/2014/main" id="{EB3D1DCF-ED62-CD7B-B1C2-05F238C49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B911B5-A572-9399-31EE-09D3A4455D1F}"/>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106412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16C4-87C4-FF10-4E07-59A92C002B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F3B50C-541A-FB49-1CB0-056F033FD84E}"/>
              </a:ext>
            </a:extLst>
          </p:cNvPr>
          <p:cNvSpPr>
            <a:spLocks noGrp="1"/>
          </p:cNvSpPr>
          <p:nvPr>
            <p:ph sz="half" idx="1"/>
          </p:nvPr>
        </p:nvSpPr>
        <p:spPr>
          <a:xfrm>
            <a:off x="1676291"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79DC3D-E53B-441A-10F1-3327E7831C9C}"/>
              </a:ext>
            </a:extLst>
          </p:cNvPr>
          <p:cNvSpPr>
            <a:spLocks noGrp="1"/>
          </p:cNvSpPr>
          <p:nvPr>
            <p:ph sz="half" idx="2"/>
          </p:nvPr>
        </p:nvSpPr>
        <p:spPr>
          <a:xfrm>
            <a:off x="12343596"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F06CFD-AE91-CB89-8539-5BFC58ED0C04}"/>
              </a:ext>
            </a:extLst>
          </p:cNvPr>
          <p:cNvSpPr>
            <a:spLocks noGrp="1"/>
          </p:cNvSpPr>
          <p:nvPr>
            <p:ph type="dt" sz="half" idx="10"/>
          </p:nvPr>
        </p:nvSpPr>
        <p:spPr/>
        <p:txBody>
          <a:bodyPr/>
          <a:lstStyle/>
          <a:p>
            <a:fld id="{A7F0E960-11E7-46CB-8DA1-9E8516FD55B5}" type="datetimeFigureOut">
              <a:rPr lang="en-GB" smtClean="0"/>
              <a:t>26/06/2025</a:t>
            </a:fld>
            <a:endParaRPr lang="en-GB"/>
          </a:p>
        </p:txBody>
      </p:sp>
      <p:sp>
        <p:nvSpPr>
          <p:cNvPr id="6" name="Footer Placeholder 5">
            <a:extLst>
              <a:ext uri="{FF2B5EF4-FFF2-40B4-BE49-F238E27FC236}">
                <a16:creationId xmlns:a16="http://schemas.microsoft.com/office/drawing/2014/main" id="{B1381852-6C95-F771-C654-9A85A0BD01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EB7B77-4BDF-B0A3-C840-806CFE7E3F2A}"/>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310264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8A08-D9F5-8771-5B3B-94B83196D0D2}"/>
              </a:ext>
            </a:extLst>
          </p:cNvPr>
          <p:cNvSpPr>
            <a:spLocks noGrp="1"/>
          </p:cNvSpPr>
          <p:nvPr>
            <p:ph type="title"/>
          </p:nvPr>
        </p:nvSpPr>
        <p:spPr>
          <a:xfrm>
            <a:off x="1679467" y="730251"/>
            <a:ext cx="21029831" cy="265112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6B1872-B486-4145-D8A1-58866C6A0399}"/>
              </a:ext>
            </a:extLst>
          </p:cNvPr>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3E6192-B19C-DC70-1486-1503E5818011}"/>
              </a:ext>
            </a:extLst>
          </p:cNvPr>
          <p:cNvSpPr>
            <a:spLocks noGrp="1"/>
          </p:cNvSpPr>
          <p:nvPr>
            <p:ph sz="half" idx="2"/>
          </p:nvPr>
        </p:nvSpPr>
        <p:spPr>
          <a:xfrm>
            <a:off x="1679467" y="5010150"/>
            <a:ext cx="10314903"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A9FB8C-ACCF-D2CA-680B-05F308281A97}"/>
              </a:ext>
            </a:extLst>
          </p:cNvPr>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37922E43-1CA4-E409-763B-192C6AA1FA73}"/>
              </a:ext>
            </a:extLst>
          </p:cNvPr>
          <p:cNvSpPr>
            <a:spLocks noGrp="1"/>
          </p:cNvSpPr>
          <p:nvPr>
            <p:ph sz="quarter" idx="4"/>
          </p:nvPr>
        </p:nvSpPr>
        <p:spPr>
          <a:xfrm>
            <a:off x="12343597" y="5010150"/>
            <a:ext cx="10365701"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1315F1-CBFB-A665-C7DB-C26C2D3B705E}"/>
              </a:ext>
            </a:extLst>
          </p:cNvPr>
          <p:cNvSpPr>
            <a:spLocks noGrp="1"/>
          </p:cNvSpPr>
          <p:nvPr>
            <p:ph type="dt" sz="half" idx="10"/>
          </p:nvPr>
        </p:nvSpPr>
        <p:spPr/>
        <p:txBody>
          <a:bodyPr/>
          <a:lstStyle/>
          <a:p>
            <a:fld id="{A7F0E960-11E7-46CB-8DA1-9E8516FD55B5}" type="datetimeFigureOut">
              <a:rPr lang="en-GB" smtClean="0"/>
              <a:t>26/06/2025</a:t>
            </a:fld>
            <a:endParaRPr lang="en-GB"/>
          </a:p>
        </p:txBody>
      </p:sp>
      <p:sp>
        <p:nvSpPr>
          <p:cNvPr id="8" name="Footer Placeholder 7">
            <a:extLst>
              <a:ext uri="{FF2B5EF4-FFF2-40B4-BE49-F238E27FC236}">
                <a16:creationId xmlns:a16="http://schemas.microsoft.com/office/drawing/2014/main" id="{98F23BDA-2E0F-1CE3-6B01-E54FDA0D21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B8F78D-A10D-052D-2145-BDAA3CB054F5}"/>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233567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FD5D-3E0B-4BA5-8EA0-625619AF70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8D7EEA-76E9-8312-B22E-5A77D88F4EB7}"/>
              </a:ext>
            </a:extLst>
          </p:cNvPr>
          <p:cNvSpPr>
            <a:spLocks noGrp="1"/>
          </p:cNvSpPr>
          <p:nvPr>
            <p:ph type="dt" sz="half" idx="10"/>
          </p:nvPr>
        </p:nvSpPr>
        <p:spPr/>
        <p:txBody>
          <a:bodyPr/>
          <a:lstStyle/>
          <a:p>
            <a:fld id="{A7F0E960-11E7-46CB-8DA1-9E8516FD55B5}" type="datetimeFigureOut">
              <a:rPr lang="en-GB" smtClean="0"/>
              <a:t>26/06/2025</a:t>
            </a:fld>
            <a:endParaRPr lang="en-GB"/>
          </a:p>
        </p:txBody>
      </p:sp>
      <p:sp>
        <p:nvSpPr>
          <p:cNvPr id="4" name="Footer Placeholder 3">
            <a:extLst>
              <a:ext uri="{FF2B5EF4-FFF2-40B4-BE49-F238E27FC236}">
                <a16:creationId xmlns:a16="http://schemas.microsoft.com/office/drawing/2014/main" id="{DBCDAA41-56D1-623D-6AB3-5D6931C89C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0C5E1E-AE07-2D18-4591-133F439AF092}"/>
              </a:ext>
            </a:extLst>
          </p:cNvPr>
          <p:cNvSpPr>
            <a:spLocks noGrp="1"/>
          </p:cNvSpPr>
          <p:nvPr>
            <p:ph type="sldNum" sz="quarter" idx="12"/>
          </p:nvPr>
        </p:nvSpPr>
        <p:spPr/>
        <p:txBody>
          <a:bodyPr/>
          <a:lstStyle/>
          <a:p>
            <a:fld id="{CFF4FD73-6C74-4BF1-AC3C-D4617FC44550}" type="slidenum">
              <a:rPr lang="en-GB" smtClean="0"/>
              <a:t>‹#›</a:t>
            </a:fld>
            <a:endParaRPr lang="en-GB"/>
          </a:p>
        </p:txBody>
      </p:sp>
    </p:spTree>
    <p:extLst>
      <p:ext uri="{BB962C8B-B14F-4D97-AF65-F5344CB8AC3E}">
        <p14:creationId xmlns:p14="http://schemas.microsoft.com/office/powerpoint/2010/main" val="1864475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CD04CC-34C1-7337-721F-282BE9699096}"/>
              </a:ext>
            </a:extLst>
          </p:cNvPr>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C41DAE-62F4-CB2B-5B60-69D09EB7ADE6}"/>
              </a:ext>
            </a:extLst>
          </p:cNvPr>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106F66-04F5-747E-8517-6C1E79338469}"/>
              </a:ext>
            </a:extLst>
          </p:cNvPr>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7F0E960-11E7-46CB-8DA1-9E8516FD55B5}" type="datetimeFigureOut">
              <a:rPr lang="en-GB" smtClean="0"/>
              <a:t>26/06/2025</a:t>
            </a:fld>
            <a:endParaRPr lang="en-GB"/>
          </a:p>
        </p:txBody>
      </p:sp>
      <p:sp>
        <p:nvSpPr>
          <p:cNvPr id="5" name="Footer Placeholder 4">
            <a:extLst>
              <a:ext uri="{FF2B5EF4-FFF2-40B4-BE49-F238E27FC236}">
                <a16:creationId xmlns:a16="http://schemas.microsoft.com/office/drawing/2014/main" id="{46F2E467-9C4E-920D-285E-3B7B84666E6A}"/>
              </a:ext>
            </a:extLst>
          </p:cNvPr>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BFA5E6-01AE-91E6-FF91-56C078F35FAA}"/>
              </a:ext>
            </a:extLst>
          </p:cNvPr>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FF4FD73-6C74-4BF1-AC3C-D4617FC44550}" type="slidenum">
              <a:rPr lang="en-GB" smtClean="0"/>
              <a:t>‹#›</a:t>
            </a:fld>
            <a:endParaRPr lang="en-GB"/>
          </a:p>
        </p:txBody>
      </p:sp>
    </p:spTree>
    <p:extLst>
      <p:ext uri="{BB962C8B-B14F-4D97-AF65-F5344CB8AC3E}">
        <p14:creationId xmlns:p14="http://schemas.microsoft.com/office/powerpoint/2010/main" val="41452259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cuments.hants.gov.uk/cic-virtual-college/training-brochur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1354138" y="4600240"/>
            <a:ext cx="21674138" cy="2800767"/>
          </a:xfrm>
          <a:prstGeom prst="rect">
            <a:avLst/>
          </a:prstGeom>
          <a:noFill/>
        </p:spPr>
        <p:txBody>
          <a:bodyPr wrap="square" rtlCol="0">
            <a:spAutoFit/>
          </a:bodyPr>
          <a:lstStyle/>
          <a:p>
            <a:r>
              <a:rPr lang="en-US" sz="8800" b="1" dirty="0">
                <a:solidFill>
                  <a:srgbClr val="F09D1B"/>
                </a:solidFill>
                <a:latin typeface="Arial" panose="020B0604020202020204" pitchFamily="34" charset="0"/>
                <a:cs typeface="Arial" panose="020B0604020202020204" pitchFamily="34" charset="0"/>
              </a:rPr>
              <a:t>Pupil Premium Plus Virtual School Annual </a:t>
            </a:r>
            <a:r>
              <a:rPr lang="en-US" sz="8800" b="1">
                <a:solidFill>
                  <a:srgbClr val="F09D1B"/>
                </a:solidFill>
                <a:latin typeface="Arial" panose="020B0604020202020204" pitchFamily="34" charset="0"/>
                <a:cs typeface="Arial" panose="020B0604020202020204" pitchFamily="34" charset="0"/>
              </a:rPr>
              <a:t>Update 2024-25</a:t>
            </a:r>
            <a:endParaRPr lang="en-US" sz="8800" b="1" dirty="0">
              <a:solidFill>
                <a:srgbClr val="F09D1B"/>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DB7FAB8-F0D8-3C50-14A8-43067664EF02}"/>
              </a:ext>
            </a:extLst>
          </p:cNvPr>
          <p:cNvSpPr txBox="1"/>
          <p:nvPr/>
        </p:nvSpPr>
        <p:spPr>
          <a:xfrm>
            <a:off x="1354138" y="8342843"/>
            <a:ext cx="21637625" cy="1200329"/>
          </a:xfrm>
          <a:prstGeom prst="rect">
            <a:avLst/>
          </a:prstGeom>
          <a:noFill/>
        </p:spPr>
        <p:txBody>
          <a:bodyPr wrap="square" rtlCol="0">
            <a:spAutoFit/>
          </a:bodyPr>
          <a:lstStyle/>
          <a:p>
            <a:r>
              <a:rPr lang="en-US" sz="7200" dirty="0">
                <a:solidFill>
                  <a:srgbClr val="F09D1B"/>
                </a:solidFill>
                <a:latin typeface="Arial" panose="020B0604020202020204" pitchFamily="34" charset="0"/>
                <a:cs typeface="Arial" panose="020B0604020202020204" pitchFamily="34" charset="0"/>
              </a:rPr>
              <a:t>Michelle Nye, Virtual School Head</a:t>
            </a:r>
          </a:p>
        </p:txBody>
      </p:sp>
    </p:spTree>
    <p:extLst>
      <p:ext uri="{BB962C8B-B14F-4D97-AF65-F5344CB8AC3E}">
        <p14:creationId xmlns:p14="http://schemas.microsoft.com/office/powerpoint/2010/main" val="78971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lstStyle/>
          <a:p>
            <a:r>
              <a:rPr lang="en-GB" dirty="0"/>
              <a:t>Hampshire Context</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579121" y="3348994"/>
            <a:ext cx="22677119" cy="8231502"/>
          </a:xfrm>
        </p:spPr>
        <p:txBody>
          <a:bodyPr/>
          <a:lstStyle/>
          <a:p>
            <a:pPr marL="1485826" lvl="1" indent="-571471" defTabSz="1828709">
              <a:spcBef>
                <a:spcPts val="600"/>
              </a:spcBef>
              <a:spcAft>
                <a:spcPts val="1200"/>
              </a:spcAft>
              <a:buSzPct val="100000"/>
              <a:buFont typeface="Arial" panose="020B0604020202020204" pitchFamily="34" charset="0"/>
              <a:buChar char="•"/>
            </a:pPr>
            <a:r>
              <a:rPr lang="en-GB" sz="4000" dirty="0">
                <a:solidFill>
                  <a:prstClr val="black"/>
                </a:solidFill>
                <a:latin typeface="Arial" panose="020B0604020202020204" pitchFamily="34" charset="0"/>
                <a:ea typeface="Times New Roman" panose="02020603050405020304" pitchFamily="18" charset="0"/>
                <a:cs typeface="Calibri" panose="020F0502020204030204" pitchFamily="34" charset="0"/>
              </a:rPr>
              <a:t>1950 children recorded as being in the care of Hampshire.</a:t>
            </a:r>
          </a:p>
          <a:p>
            <a:pPr marL="1485826" lvl="1" indent="-571471" defTabSz="1828709">
              <a:spcBef>
                <a:spcPts val="600"/>
              </a:spcBef>
              <a:spcAft>
                <a:spcPts val="1200"/>
              </a:spcAft>
              <a:buSzPct val="100000"/>
              <a:buFont typeface="Arial" panose="020B0604020202020204" pitchFamily="34" charset="0"/>
              <a:buChar char="•"/>
            </a:pPr>
            <a:r>
              <a:rPr lang="en-GB" sz="4000" dirty="0">
                <a:solidFill>
                  <a:prstClr val="black"/>
                </a:solidFill>
                <a:latin typeface="Arial" panose="020B0604020202020204" pitchFamily="34" charset="0"/>
                <a:ea typeface="Times New Roman" panose="02020603050405020304" pitchFamily="18" charset="0"/>
                <a:cs typeface="Calibri" panose="020F0502020204030204" pitchFamily="34" charset="0"/>
              </a:rPr>
              <a:t>1180 of statutory school age, between Key Stage 1 and Key Stage 4. </a:t>
            </a:r>
          </a:p>
          <a:p>
            <a:pPr marL="1485826" lvl="1" indent="-571471" defTabSz="1828709">
              <a:spcBef>
                <a:spcPts val="600"/>
              </a:spcBef>
              <a:spcAft>
                <a:spcPts val="1200"/>
              </a:spcAft>
              <a:buSzPct val="100000"/>
              <a:buFont typeface="Arial" panose="020B0604020202020204" pitchFamily="34" charset="0"/>
              <a:buChar char="•"/>
            </a:pPr>
            <a:endParaRPr lang="en-GB" sz="4000" dirty="0">
              <a:solidFill>
                <a:prstClr val="black"/>
              </a:solidFill>
              <a:highlight>
                <a:srgbClr val="FFFF00"/>
              </a:highlight>
              <a:latin typeface="Arial" panose="020B0604020202020204" pitchFamily="34" charset="0"/>
              <a:ea typeface="Times New Roman" panose="02020603050405020304" pitchFamily="18" charset="0"/>
              <a:cs typeface="Calibri" panose="020F0502020204030204" pitchFamily="34" charset="0"/>
            </a:endParaRPr>
          </a:p>
          <a:p>
            <a:pPr marL="1485826" lvl="1" indent="-571471" defTabSz="1828709">
              <a:spcBef>
                <a:spcPts val="600"/>
              </a:spcBef>
              <a:spcAft>
                <a:spcPts val="1200"/>
              </a:spcAft>
              <a:buSzPct val="100000"/>
              <a:buFont typeface="Arial" panose="020B0604020202020204" pitchFamily="34" charset="0"/>
              <a:buChar char="•"/>
            </a:pPr>
            <a:endParaRPr lang="en-GB" sz="4000" dirty="0">
              <a:solidFill>
                <a:prstClr val="black"/>
              </a:solidFill>
              <a:highlight>
                <a:srgbClr val="FFFF00"/>
              </a:highlight>
              <a:latin typeface="Arial" panose="020B0604020202020204" pitchFamily="34" charset="0"/>
              <a:ea typeface="Times New Roman" panose="02020603050405020304" pitchFamily="18" charset="0"/>
              <a:cs typeface="Calibri" panose="020F0502020204030204" pitchFamily="34" charset="0"/>
            </a:endParaRPr>
          </a:p>
          <a:p>
            <a:pPr marL="914354" lvl="1" defTabSz="1828709">
              <a:spcBef>
                <a:spcPts val="600"/>
              </a:spcBef>
              <a:spcAft>
                <a:spcPts val="1200"/>
              </a:spcAft>
              <a:buSzPct val="100000"/>
            </a:pPr>
            <a:endParaRPr lang="en-GB" sz="4000" dirty="0">
              <a:solidFill>
                <a:prstClr val="black"/>
              </a:solidFill>
              <a:highlight>
                <a:srgbClr val="FFFF00"/>
              </a:highlight>
              <a:latin typeface="Arial" panose="020B0604020202020204" pitchFamily="34" charset="0"/>
              <a:ea typeface="Times New Roman" panose="02020603050405020304" pitchFamily="18" charset="0"/>
              <a:cs typeface="Calibri" panose="020F0502020204030204" pitchFamily="34" charset="0"/>
            </a:endParaRPr>
          </a:p>
          <a:p>
            <a:pPr marL="914354" lvl="1" defTabSz="1828709">
              <a:spcBef>
                <a:spcPts val="600"/>
              </a:spcBef>
              <a:spcAft>
                <a:spcPts val="1200"/>
              </a:spcAft>
              <a:buSzPct val="100000"/>
            </a:pPr>
            <a:endParaRPr lang="en-GB" sz="4000" dirty="0">
              <a:solidFill>
                <a:prstClr val="black"/>
              </a:solidFill>
              <a:highlight>
                <a:srgbClr val="FFFF00"/>
              </a:highlight>
              <a:latin typeface="Arial" panose="020B0604020202020204" pitchFamily="34" charset="0"/>
              <a:ea typeface="Times New Roman" panose="02020603050405020304" pitchFamily="18" charset="0"/>
              <a:cs typeface="Calibri" panose="020F0502020204030204" pitchFamily="34" charset="0"/>
            </a:endParaRPr>
          </a:p>
          <a:p>
            <a:pPr marL="1485826" lvl="1" indent="-571471" defTabSz="1828709">
              <a:spcBef>
                <a:spcPts val="600"/>
              </a:spcBef>
              <a:spcAft>
                <a:spcPts val="1200"/>
              </a:spcAft>
              <a:buSzPct val="100000"/>
              <a:buFont typeface="Arial" panose="020B0604020202020204" pitchFamily="34" charset="0"/>
              <a:buChar char="•"/>
            </a:pPr>
            <a:r>
              <a:rPr lang="en-GB" sz="4000" dirty="0">
                <a:solidFill>
                  <a:prstClr val="black"/>
                </a:solidFill>
                <a:latin typeface="Arial" panose="020B0604020202020204" pitchFamily="34" charset="0"/>
                <a:ea typeface="Times New Roman" panose="02020603050405020304" pitchFamily="18" charset="0"/>
                <a:cs typeface="Calibri" panose="020F0502020204030204" pitchFamily="34" charset="0"/>
              </a:rPr>
              <a:t>Of statutory age 769 (65.2%) children were placed in Hampshire, </a:t>
            </a:r>
            <a:r>
              <a:rPr lang="en-GB" sz="4000" dirty="0">
                <a:solidFill>
                  <a:prstClr val="black"/>
                </a:solidFill>
                <a:ea typeface="Times New Roman" panose="02020603050405020304" pitchFamily="18" charset="0"/>
                <a:cs typeface="Calibri" panose="020F0502020204030204" pitchFamily="34" charset="0"/>
              </a:rPr>
              <a:t>411</a:t>
            </a:r>
            <a:r>
              <a:rPr lang="en-GB" sz="4000" dirty="0">
                <a:solidFill>
                  <a:prstClr val="black"/>
                </a:solidFill>
                <a:latin typeface="Arial" panose="020B0604020202020204" pitchFamily="34" charset="0"/>
                <a:ea typeface="Times New Roman" panose="02020603050405020304" pitchFamily="18" charset="0"/>
                <a:cs typeface="Calibri" panose="020F0502020204030204" pitchFamily="34" charset="0"/>
              </a:rPr>
              <a:t> out of County</a:t>
            </a:r>
            <a:r>
              <a:rPr lang="en-GB" sz="4000" dirty="0">
                <a:solidFill>
                  <a:prstClr val="black"/>
                </a:solidFill>
                <a:ea typeface="Times New Roman" panose="02020603050405020304" pitchFamily="18" charset="0"/>
                <a:cs typeface="Calibri" panose="020F0502020204030204" pitchFamily="34" charset="0"/>
              </a:rPr>
              <a:t> (34.8%)</a:t>
            </a:r>
            <a:endParaRPr lang="en-GB" sz="4000" dirty="0">
              <a:solidFill>
                <a:prstClr val="black"/>
              </a:solidFill>
              <a:highlight>
                <a:srgbClr val="FFFF00"/>
              </a:highlight>
              <a:latin typeface="Arial" panose="020B0604020202020204" pitchFamily="34" charset="0"/>
              <a:ea typeface="Times New Roman" panose="02020603050405020304" pitchFamily="18" charset="0"/>
              <a:cs typeface="Calibri" panose="020F0502020204030204" pitchFamily="34" charset="0"/>
            </a:endParaRPr>
          </a:p>
          <a:p>
            <a:pPr marL="1485855" lvl="1" indent="-571500" defTabSz="1828709">
              <a:spcBef>
                <a:spcPts val="600"/>
              </a:spcBef>
              <a:spcAft>
                <a:spcPts val="1200"/>
              </a:spcAft>
              <a:buSzPct val="100000"/>
              <a:buFont typeface="Arial" panose="020B0604020202020204" pitchFamily="34" charset="0"/>
              <a:buChar char="•"/>
            </a:pPr>
            <a:r>
              <a:rPr lang="en-GB" sz="4000" dirty="0">
                <a:solidFill>
                  <a:schemeClr val="tx1"/>
                </a:solidFill>
                <a:ea typeface="Times New Roman" panose="02020603050405020304" pitchFamily="18" charset="0"/>
              </a:rPr>
              <a:t>425</a:t>
            </a:r>
            <a:r>
              <a:rPr lang="en-GB" sz="4000" dirty="0">
                <a:solidFill>
                  <a:schemeClr val="tx1"/>
                </a:solidFill>
                <a:effectLst/>
                <a:latin typeface="Arial" panose="020B0604020202020204" pitchFamily="34" charset="0"/>
                <a:ea typeface="Times New Roman" panose="02020603050405020304" pitchFamily="18" charset="0"/>
              </a:rPr>
              <a:t> children (</a:t>
            </a:r>
            <a:r>
              <a:rPr lang="en-GB" sz="4000" dirty="0">
                <a:solidFill>
                  <a:schemeClr val="tx1"/>
                </a:solidFill>
                <a:ea typeface="Times New Roman" panose="02020603050405020304" pitchFamily="18" charset="0"/>
              </a:rPr>
              <a:t>36</a:t>
            </a:r>
            <a:r>
              <a:rPr lang="en-GB" sz="4000" dirty="0">
                <a:solidFill>
                  <a:schemeClr val="tx1"/>
                </a:solidFill>
                <a:effectLst/>
                <a:latin typeface="Arial" panose="020B0604020202020204" pitchFamily="34" charset="0"/>
                <a:ea typeface="Times New Roman" panose="02020603050405020304" pitchFamily="18" charset="0"/>
              </a:rPr>
              <a:t>%) of statutory school age had a current Education, Health and Care Plan (EHCP) with the majority being under the category of social, emotional and mental health needs. </a:t>
            </a:r>
          </a:p>
          <a:p>
            <a:pPr marL="1485855" lvl="1" indent="-571500" defTabSz="1828709">
              <a:spcBef>
                <a:spcPts val="600"/>
              </a:spcBef>
              <a:spcAft>
                <a:spcPts val="1200"/>
              </a:spcAft>
              <a:buSzPct val="100000"/>
              <a:buFont typeface="Arial" panose="020B0604020202020204" pitchFamily="34" charset="0"/>
              <a:buChar char="•"/>
            </a:pPr>
            <a:r>
              <a:rPr lang="en-GB" sz="4000" dirty="0">
                <a:solidFill>
                  <a:schemeClr val="tx1"/>
                </a:solidFill>
                <a:effectLst/>
                <a:latin typeface="Arial" panose="020B0604020202020204" pitchFamily="34" charset="0"/>
                <a:ea typeface="Times New Roman" panose="02020603050405020304" pitchFamily="18" charset="0"/>
              </a:rPr>
              <a:t>303 children are on SEN support (25.6%), meaning approximately </a:t>
            </a:r>
            <a:r>
              <a:rPr lang="en-GB" sz="4000" dirty="0">
                <a:solidFill>
                  <a:schemeClr val="tx1"/>
                </a:solidFill>
                <a:ea typeface="Times New Roman" panose="02020603050405020304" pitchFamily="18" charset="0"/>
              </a:rPr>
              <a:t>60%</a:t>
            </a:r>
            <a:r>
              <a:rPr lang="en-GB" sz="4000" dirty="0">
                <a:solidFill>
                  <a:schemeClr val="tx1"/>
                </a:solidFill>
                <a:effectLst/>
                <a:latin typeface="Arial" panose="020B0604020202020204" pitchFamily="34" charset="0"/>
                <a:ea typeface="Times New Roman" panose="02020603050405020304" pitchFamily="18" charset="0"/>
              </a:rPr>
              <a:t> of children in care of statutory school age have SEND needs.</a:t>
            </a:r>
            <a:endParaRPr lang="en-GB" sz="4000" dirty="0">
              <a:solidFill>
                <a:schemeClr val="tx1"/>
              </a:solidFill>
              <a:highlight>
                <a:srgbClr val="FFFF00"/>
              </a:highlight>
              <a:ea typeface="Times New Roman" panose="02020603050405020304" pitchFamily="18" charset="0"/>
              <a:cs typeface="Calibri" panose="020F0502020204030204" pitchFamily="34" charset="0"/>
            </a:endParaRPr>
          </a:p>
          <a:p>
            <a:pPr marL="1485855" lvl="1" indent="-571500" defTabSz="1828709">
              <a:spcBef>
                <a:spcPts val="600"/>
              </a:spcBef>
              <a:spcAft>
                <a:spcPts val="1200"/>
              </a:spcAft>
              <a:buSzPct val="100000"/>
              <a:buFont typeface="Arial" panose="020B0604020202020204" pitchFamily="34" charset="0"/>
              <a:buChar char="•"/>
            </a:pPr>
            <a:endParaRPr lang="en-GB" sz="3600" dirty="0">
              <a:solidFill>
                <a:schemeClr val="tx1"/>
              </a:solidFill>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graphicFrame>
        <p:nvGraphicFramePr>
          <p:cNvPr id="5" name="Table 4">
            <a:extLst>
              <a:ext uri="{FF2B5EF4-FFF2-40B4-BE49-F238E27FC236}">
                <a16:creationId xmlns:a16="http://schemas.microsoft.com/office/drawing/2014/main" id="{4915CDFF-6841-D2D1-2E90-807AA1A1F61B}"/>
              </a:ext>
            </a:extLst>
          </p:cNvPr>
          <p:cNvGraphicFramePr>
            <a:graphicFrameLocks noGrp="1"/>
          </p:cNvGraphicFramePr>
          <p:nvPr>
            <p:extLst>
              <p:ext uri="{D42A27DB-BD31-4B8C-83A1-F6EECF244321}">
                <p14:modId xmlns:p14="http://schemas.microsoft.com/office/powerpoint/2010/main" val="646736007"/>
              </p:ext>
            </p:extLst>
          </p:nvPr>
        </p:nvGraphicFramePr>
        <p:xfrm>
          <a:off x="2156962" y="5286400"/>
          <a:ext cx="16254942" cy="2194536"/>
        </p:xfrm>
        <a:graphic>
          <a:graphicData uri="http://schemas.openxmlformats.org/drawingml/2006/table">
            <a:tbl>
              <a:tblPr firstRow="1" bandRow="1">
                <a:tableStyleId>{21E4AEA4-8DFA-4A89-87EB-49C32662AFE0}</a:tableStyleId>
              </a:tblPr>
              <a:tblGrid>
                <a:gridCol w="2709157">
                  <a:extLst>
                    <a:ext uri="{9D8B030D-6E8A-4147-A177-3AD203B41FA5}">
                      <a16:colId xmlns:a16="http://schemas.microsoft.com/office/drawing/2014/main" val="4173651901"/>
                    </a:ext>
                  </a:extLst>
                </a:gridCol>
                <a:gridCol w="2709157">
                  <a:extLst>
                    <a:ext uri="{9D8B030D-6E8A-4147-A177-3AD203B41FA5}">
                      <a16:colId xmlns:a16="http://schemas.microsoft.com/office/drawing/2014/main" val="2438133302"/>
                    </a:ext>
                  </a:extLst>
                </a:gridCol>
                <a:gridCol w="2709157">
                  <a:extLst>
                    <a:ext uri="{9D8B030D-6E8A-4147-A177-3AD203B41FA5}">
                      <a16:colId xmlns:a16="http://schemas.microsoft.com/office/drawing/2014/main" val="1957989553"/>
                    </a:ext>
                  </a:extLst>
                </a:gridCol>
                <a:gridCol w="2709157">
                  <a:extLst>
                    <a:ext uri="{9D8B030D-6E8A-4147-A177-3AD203B41FA5}">
                      <a16:colId xmlns:a16="http://schemas.microsoft.com/office/drawing/2014/main" val="192786877"/>
                    </a:ext>
                  </a:extLst>
                </a:gridCol>
                <a:gridCol w="2709157">
                  <a:extLst>
                    <a:ext uri="{9D8B030D-6E8A-4147-A177-3AD203B41FA5}">
                      <a16:colId xmlns:a16="http://schemas.microsoft.com/office/drawing/2014/main" val="1995708797"/>
                    </a:ext>
                  </a:extLst>
                </a:gridCol>
                <a:gridCol w="2709157">
                  <a:extLst>
                    <a:ext uri="{9D8B030D-6E8A-4147-A177-3AD203B41FA5}">
                      <a16:colId xmlns:a16="http://schemas.microsoft.com/office/drawing/2014/main" val="2439701840"/>
                    </a:ext>
                  </a:extLst>
                </a:gridCol>
              </a:tblGrid>
              <a:tr h="370840">
                <a:tc>
                  <a:txBody>
                    <a:bodyPr/>
                    <a:lstStyle/>
                    <a:p>
                      <a:r>
                        <a:rPr lang="en-GB" sz="4000" b="1" dirty="0"/>
                        <a:t>Pre school</a:t>
                      </a:r>
                    </a:p>
                  </a:txBody>
                  <a:tcPr marL="182868" marR="182868" marT="91434" marB="91434"/>
                </a:tc>
                <a:tc>
                  <a:txBody>
                    <a:bodyPr/>
                    <a:lstStyle/>
                    <a:p>
                      <a:r>
                        <a:rPr lang="en-GB" sz="4000" b="1" dirty="0"/>
                        <a:t>Key Stage 1</a:t>
                      </a:r>
                    </a:p>
                  </a:txBody>
                  <a:tcPr marL="182868" marR="182868" marT="91434" marB="91434"/>
                </a:tc>
                <a:tc>
                  <a:txBody>
                    <a:bodyPr/>
                    <a:lstStyle/>
                    <a:p>
                      <a:r>
                        <a:rPr lang="en-GB" sz="4000" b="1" dirty="0"/>
                        <a:t>Key Stage 2</a:t>
                      </a:r>
                    </a:p>
                  </a:txBody>
                  <a:tcPr marL="182868" marR="182868" marT="91434" marB="91434"/>
                </a:tc>
                <a:tc>
                  <a:txBody>
                    <a:bodyPr/>
                    <a:lstStyle/>
                    <a:p>
                      <a:r>
                        <a:rPr lang="en-GB" sz="4000" b="1" dirty="0"/>
                        <a:t>Key Stage 3</a:t>
                      </a:r>
                    </a:p>
                  </a:txBody>
                  <a:tcPr marL="182868" marR="182868" marT="91434" marB="91434"/>
                </a:tc>
                <a:tc>
                  <a:txBody>
                    <a:bodyPr/>
                    <a:lstStyle/>
                    <a:p>
                      <a:r>
                        <a:rPr lang="en-GB" sz="4000" b="1" dirty="0"/>
                        <a:t>Key Stage 4</a:t>
                      </a:r>
                    </a:p>
                  </a:txBody>
                  <a:tcPr marL="182868" marR="182868" marT="91434" marB="91434"/>
                </a:tc>
                <a:tc>
                  <a:txBody>
                    <a:bodyPr/>
                    <a:lstStyle/>
                    <a:p>
                      <a:r>
                        <a:rPr lang="en-GB" sz="4000" b="1" dirty="0"/>
                        <a:t>Key Stage 5</a:t>
                      </a:r>
                    </a:p>
                  </a:txBody>
                  <a:tcPr marL="182868" marR="182868" marT="91434" marB="91434"/>
                </a:tc>
                <a:extLst>
                  <a:ext uri="{0D108BD9-81ED-4DB2-BD59-A6C34878D82A}">
                    <a16:rowId xmlns:a16="http://schemas.microsoft.com/office/drawing/2014/main" val="1860767381"/>
                  </a:ext>
                </a:extLst>
              </a:tr>
              <a:tr h="370840">
                <a:tc>
                  <a:txBody>
                    <a:bodyPr/>
                    <a:lstStyle/>
                    <a:p>
                      <a:r>
                        <a:rPr lang="en-GB" sz="4000" b="1" dirty="0"/>
                        <a:t>212</a:t>
                      </a:r>
                    </a:p>
                  </a:txBody>
                  <a:tcPr marL="182868" marR="182868" marT="91434" marB="91434"/>
                </a:tc>
                <a:tc>
                  <a:txBody>
                    <a:bodyPr/>
                    <a:lstStyle/>
                    <a:p>
                      <a:r>
                        <a:rPr lang="en-GB" sz="4000" b="1" dirty="0"/>
                        <a:t>143</a:t>
                      </a:r>
                    </a:p>
                  </a:txBody>
                  <a:tcPr marL="182868" marR="182868" marT="91434" marB="91434"/>
                </a:tc>
                <a:tc>
                  <a:txBody>
                    <a:bodyPr/>
                    <a:lstStyle/>
                    <a:p>
                      <a:r>
                        <a:rPr lang="en-GB" sz="4000" b="1" dirty="0"/>
                        <a:t>341</a:t>
                      </a:r>
                    </a:p>
                  </a:txBody>
                  <a:tcPr marL="182868" marR="182868" marT="91434" marB="91434"/>
                </a:tc>
                <a:tc>
                  <a:txBody>
                    <a:bodyPr/>
                    <a:lstStyle/>
                    <a:p>
                      <a:r>
                        <a:rPr lang="en-GB" sz="4000" b="1" dirty="0"/>
                        <a:t>352</a:t>
                      </a:r>
                    </a:p>
                  </a:txBody>
                  <a:tcPr marL="182868" marR="182868" marT="91434" marB="91434"/>
                </a:tc>
                <a:tc>
                  <a:txBody>
                    <a:bodyPr/>
                    <a:lstStyle/>
                    <a:p>
                      <a:r>
                        <a:rPr lang="en-GB" sz="4000" b="1" dirty="0"/>
                        <a:t>344</a:t>
                      </a:r>
                    </a:p>
                  </a:txBody>
                  <a:tcPr marL="182868" marR="182868" marT="91434" marB="91434"/>
                </a:tc>
                <a:tc>
                  <a:txBody>
                    <a:bodyPr/>
                    <a:lstStyle/>
                    <a:p>
                      <a:r>
                        <a:rPr lang="en-GB" sz="4000" b="1" dirty="0"/>
                        <a:t>558</a:t>
                      </a:r>
                    </a:p>
                  </a:txBody>
                  <a:tcPr marL="182868" marR="182868" marT="91434" marB="91434"/>
                </a:tc>
                <a:extLst>
                  <a:ext uri="{0D108BD9-81ED-4DB2-BD59-A6C34878D82A}">
                    <a16:rowId xmlns:a16="http://schemas.microsoft.com/office/drawing/2014/main" val="3618752083"/>
                  </a:ext>
                </a:extLst>
              </a:tr>
            </a:tbl>
          </a:graphicData>
        </a:graphic>
      </p:graphicFrame>
      <p:sp>
        <p:nvSpPr>
          <p:cNvPr id="4" name="TextBox 3">
            <a:extLst>
              <a:ext uri="{FF2B5EF4-FFF2-40B4-BE49-F238E27FC236}">
                <a16:creationId xmlns:a16="http://schemas.microsoft.com/office/drawing/2014/main" id="{2B14E3C7-4EEE-D497-9D3A-455782ABC227}"/>
              </a:ext>
            </a:extLst>
          </p:cNvPr>
          <p:cNvSpPr txBox="1"/>
          <p:nvPr/>
        </p:nvSpPr>
        <p:spPr>
          <a:xfrm>
            <a:off x="1371601" y="12192000"/>
            <a:ext cx="5608320"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Source: Asset data 1 April 2025</a:t>
            </a:r>
          </a:p>
        </p:txBody>
      </p:sp>
    </p:spTree>
    <p:extLst>
      <p:ext uri="{BB962C8B-B14F-4D97-AF65-F5344CB8AC3E}">
        <p14:creationId xmlns:p14="http://schemas.microsoft.com/office/powerpoint/2010/main" val="62023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1E46-B631-BF47-0DF4-80CF0CDE523A}"/>
              </a:ext>
            </a:extLst>
          </p:cNvPr>
          <p:cNvSpPr>
            <a:spLocks noGrp="1"/>
          </p:cNvSpPr>
          <p:nvPr>
            <p:ph type="title"/>
          </p:nvPr>
        </p:nvSpPr>
        <p:spPr>
          <a:xfrm>
            <a:off x="855406" y="405786"/>
            <a:ext cx="21334522" cy="2651126"/>
          </a:xfrm>
        </p:spPr>
        <p:txBody>
          <a:bodyPr/>
          <a:lstStyle/>
          <a:p>
            <a:r>
              <a:rPr lang="en-GB" dirty="0"/>
              <a:t>Pupil Premium Plus Arrangements</a:t>
            </a:r>
          </a:p>
        </p:txBody>
      </p:sp>
      <p:sp>
        <p:nvSpPr>
          <p:cNvPr id="3" name="Content Placeholder 2">
            <a:extLst>
              <a:ext uri="{FF2B5EF4-FFF2-40B4-BE49-F238E27FC236}">
                <a16:creationId xmlns:a16="http://schemas.microsoft.com/office/drawing/2014/main" id="{E93E3140-C656-7371-2945-B2D40666F3E2}"/>
              </a:ext>
            </a:extLst>
          </p:cNvPr>
          <p:cNvSpPr>
            <a:spLocks noGrp="1"/>
          </p:cNvSpPr>
          <p:nvPr>
            <p:ph idx="13"/>
          </p:nvPr>
        </p:nvSpPr>
        <p:spPr>
          <a:xfrm>
            <a:off x="855406" y="2802195"/>
            <a:ext cx="22918993" cy="8758512"/>
          </a:xfrm>
        </p:spPr>
        <p:txBody>
          <a:bodyPr numCol="1"/>
          <a:lstStyle/>
          <a:p>
            <a:pPr marL="285750" indent="-285750">
              <a:buFont typeface="Arial" panose="020B0604020202020204" pitchFamily="34" charset="0"/>
              <a:buChar char="•"/>
            </a:pPr>
            <a:r>
              <a:rPr lang="en-GB" sz="4400" dirty="0">
                <a:latin typeface="Arial" panose="020B0604020202020204" pitchFamily="34" charset="0"/>
                <a:ea typeface="Times New Roman" panose="02020603050405020304" pitchFamily="18" charset="0"/>
              </a:rPr>
              <a:t>The </a:t>
            </a:r>
            <a:r>
              <a:rPr lang="en-GB" sz="4400" dirty="0">
                <a:solidFill>
                  <a:srgbClr val="0B0C0C"/>
                </a:solidFill>
                <a:latin typeface="Arial" panose="020B0604020202020204" pitchFamily="34" charset="0"/>
                <a:ea typeface="Calibri" panose="020F0502020204030204" pitchFamily="34" charset="0"/>
              </a:rPr>
              <a:t>ESFA (Education and Skills Funding Agency) allocated to local authorities  the provisional amount of £2,630 per child looked after for at least one day, as recorded in the March 2023 children looked-after data return. </a:t>
            </a:r>
            <a:r>
              <a:rPr lang="en-GB" sz="4400" kern="150" dirty="0">
                <a:solidFill>
                  <a:srgbClr val="000000"/>
                </a:solidFill>
                <a:effectLst/>
                <a:latin typeface="Arial" panose="020B0604020202020204" pitchFamily="34" charset="0"/>
                <a:ea typeface="Times New Roman" panose="02020603050405020304" pitchFamily="18" charset="0"/>
              </a:rPr>
              <a:t>This allocation was updated in December 2024, based on the same data set to reflect any changes or corrections.</a:t>
            </a:r>
            <a:endParaRPr lang="en-GB" sz="4400" dirty="0">
              <a:solidFill>
                <a:srgbClr val="0B0C0C"/>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n-GB" sz="1200" dirty="0">
              <a:solidFill>
                <a:srgbClr val="0B0C0C"/>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4400" dirty="0">
                <a:latin typeface="Arial" panose="020B0604020202020204" pitchFamily="34" charset="0"/>
                <a:ea typeface="Times New Roman" panose="02020603050405020304" pitchFamily="18" charset="0"/>
              </a:rPr>
              <a:t>Pupils from Year R to Year 11 are eligible for the pupil premium plus. </a:t>
            </a:r>
          </a:p>
          <a:p>
            <a:pPr marL="285750" indent="-285750">
              <a:buFont typeface="Arial" panose="020B0604020202020204" pitchFamily="34" charset="0"/>
              <a:buChar char="•"/>
            </a:pPr>
            <a:endParaRPr lang="en-GB" sz="1200" dirty="0">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sz="4400" dirty="0">
                <a:latin typeface="Arial" panose="020B0604020202020204" pitchFamily="34" charset="0"/>
                <a:ea typeface="Times New Roman" panose="02020603050405020304" pitchFamily="18" charset="0"/>
                <a:cs typeface="Calibri" panose="020F0502020204030204" pitchFamily="34" charset="0"/>
              </a:rPr>
              <a:t>The Virtual School allocates £1,600 pupil premium plus per child to schools paid in three termly instalments for each child. </a:t>
            </a:r>
          </a:p>
          <a:p>
            <a:pPr marL="285750" indent="-285750">
              <a:buFont typeface="Arial" panose="020B0604020202020204" pitchFamily="34" charset="0"/>
              <a:buChar char="•"/>
            </a:pPr>
            <a:endParaRPr lang="en-GB" sz="1200" dirty="0">
              <a:latin typeface="Arial" panose="020B060402020202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GB" sz="4400" dirty="0">
                <a:latin typeface="Arial" panose="020B0604020202020204" pitchFamily="34" charset="0"/>
                <a:ea typeface="Times New Roman" panose="02020603050405020304" pitchFamily="18" charset="0"/>
                <a:cs typeface="Calibri" panose="020F0502020204030204" pitchFamily="34" charset="0"/>
              </a:rPr>
              <a:t>£1030 per child is retained to fund central services and interventions.</a:t>
            </a:r>
          </a:p>
          <a:p>
            <a:pPr marL="285750" indent="-285750">
              <a:buFont typeface="Arial" panose="020B0604020202020204" pitchFamily="34" charset="0"/>
              <a:buChar char="•"/>
            </a:pPr>
            <a:endParaRPr lang="en-GB" sz="1200" dirty="0">
              <a:latin typeface="Arial" panose="020B060402020202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GB" sz="4400" dirty="0">
                <a:latin typeface="Arial" panose="020B0604020202020204" pitchFamily="34" charset="0"/>
                <a:ea typeface="Times New Roman" panose="02020603050405020304" pitchFamily="18" charset="0"/>
              </a:rPr>
              <a:t>A full term’s pupil premium plus is provided, regardless of when a child was taken into care. There is no bidding or application process.</a:t>
            </a:r>
          </a:p>
          <a:p>
            <a:pPr marL="285750" indent="-285750">
              <a:buFont typeface="Arial" panose="020B0604020202020204" pitchFamily="34" charset="0"/>
              <a:buChar char="•"/>
            </a:pPr>
            <a:endParaRPr lang="en-GB" sz="1200" dirty="0">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sz="4400" dirty="0">
                <a:latin typeface="Arial" panose="020B0604020202020204" pitchFamily="34" charset="0"/>
                <a:ea typeface="Times New Roman" panose="02020603050405020304" pitchFamily="18" charset="0"/>
                <a:cs typeface="Calibri" panose="020F0502020204030204" pitchFamily="34" charset="0"/>
              </a:rPr>
              <a:t>For the financial year 2025-26, no change is planned to the existing arrangements. </a:t>
            </a:r>
            <a:endParaRPr lang="en-GB" sz="4400" dirty="0"/>
          </a:p>
          <a:p>
            <a:endParaRPr lang="en-GB" dirty="0"/>
          </a:p>
        </p:txBody>
      </p:sp>
    </p:spTree>
    <p:extLst>
      <p:ext uri="{BB962C8B-B14F-4D97-AF65-F5344CB8AC3E}">
        <p14:creationId xmlns:p14="http://schemas.microsoft.com/office/powerpoint/2010/main" val="170820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DA98-31DF-7146-7943-056E28B15FF7}"/>
              </a:ext>
            </a:extLst>
          </p:cNvPr>
          <p:cNvSpPr>
            <a:spLocks noGrp="1"/>
          </p:cNvSpPr>
          <p:nvPr>
            <p:ph type="title"/>
          </p:nvPr>
        </p:nvSpPr>
        <p:spPr>
          <a:xfrm>
            <a:off x="1371601" y="1049227"/>
            <a:ext cx="21334522" cy="2651126"/>
          </a:xfrm>
        </p:spPr>
        <p:txBody>
          <a:bodyPr>
            <a:normAutofit fontScale="90000"/>
          </a:bodyPr>
          <a:lstStyle/>
          <a:p>
            <a:r>
              <a:rPr lang="en-GB" sz="8800" b="1" kern="150" dirty="0">
                <a:solidFill>
                  <a:srgbClr val="F79646"/>
                </a:solidFill>
                <a:latin typeface="Arial" panose="020B0604020202020204" pitchFamily="34" charset="0"/>
                <a:ea typeface="Calibri" panose="020F0502020204030204" pitchFamily="34" charset="0"/>
              </a:rPr>
              <a:t>Pupil premium plus 2024-25: overview and impact</a:t>
            </a:r>
            <a:br>
              <a:rPr lang="en-GB" sz="8800" b="1" dirty="0">
                <a:solidFill>
                  <a:srgbClr val="F79646"/>
                </a:solidFill>
                <a:latin typeface="Arial"/>
              </a:rPr>
            </a:br>
            <a:endParaRPr lang="en-GB" dirty="0"/>
          </a:p>
        </p:txBody>
      </p:sp>
      <p:sp>
        <p:nvSpPr>
          <p:cNvPr id="3" name="Content Placeholder 2">
            <a:extLst>
              <a:ext uri="{FF2B5EF4-FFF2-40B4-BE49-F238E27FC236}">
                <a16:creationId xmlns:a16="http://schemas.microsoft.com/office/drawing/2014/main" id="{FB2E05B4-073C-1AB5-AAE2-65A63831D766}"/>
              </a:ext>
            </a:extLst>
          </p:cNvPr>
          <p:cNvSpPr>
            <a:spLocks noGrp="1"/>
          </p:cNvSpPr>
          <p:nvPr>
            <p:ph idx="13"/>
          </p:nvPr>
        </p:nvSpPr>
        <p:spPr>
          <a:xfrm>
            <a:off x="737420" y="3700353"/>
            <a:ext cx="21968703" cy="7873093"/>
          </a:xfrm>
        </p:spPr>
        <p:txBody>
          <a:bodyPr numCol="1"/>
          <a:lstStyle/>
          <a:p>
            <a:pPr marL="1485826" lvl="1" indent="-571471" defTabSz="1828709">
              <a:spcBef>
                <a:spcPts val="600"/>
              </a:spcBef>
              <a:spcAft>
                <a:spcPts val="1200"/>
              </a:spcAft>
              <a:buSzPct val="100000"/>
              <a:buFont typeface="Arial" panose="020B0604020202020204" pitchFamily="34" charset="0"/>
              <a:buChar char="•"/>
            </a:pPr>
            <a:r>
              <a:rPr lang="en-GB" sz="4800" dirty="0">
                <a:solidFill>
                  <a:schemeClr val="tx1"/>
                </a:solidFill>
                <a:effectLst/>
                <a:latin typeface="Arial" panose="020B0604020202020204" pitchFamily="34" charset="0"/>
                <a:ea typeface="Times New Roman" panose="02020603050405020304" pitchFamily="18" charset="0"/>
              </a:rPr>
              <a:t>Since September 2023, following the introduction of a new electronic PEP system, the Virtual School has audited 30% of PEPs with a particular focus on effective needs analysis and target setting.</a:t>
            </a:r>
          </a:p>
          <a:p>
            <a:pPr marL="1485826" lvl="1" indent="-571471" defTabSz="1828709">
              <a:spcBef>
                <a:spcPts val="600"/>
              </a:spcBef>
              <a:spcAft>
                <a:spcPts val="1200"/>
              </a:spcAft>
              <a:buSzPct val="100000"/>
              <a:buFont typeface="Arial" panose="020B0604020202020204" pitchFamily="34" charset="0"/>
              <a:buChar char="•"/>
            </a:pPr>
            <a:r>
              <a:rPr lang="en-GB" sz="4800" dirty="0">
                <a:solidFill>
                  <a:schemeClr val="tx1"/>
                </a:solidFill>
                <a:effectLst/>
                <a:latin typeface="Arial" panose="020B0604020202020204" pitchFamily="34" charset="0"/>
                <a:ea typeface="Times New Roman" panose="02020603050405020304" pitchFamily="18" charset="0"/>
              </a:rPr>
              <a:t>Since the introduction of the electronic PEP, PEP completion has increased to </a:t>
            </a:r>
            <a:r>
              <a:rPr lang="en-GB" sz="4800" dirty="0">
                <a:solidFill>
                  <a:schemeClr val="tx1"/>
                </a:solidFill>
                <a:ea typeface="Times New Roman" panose="02020603050405020304" pitchFamily="18" charset="0"/>
              </a:rPr>
              <a:t>93.6</a:t>
            </a:r>
            <a:r>
              <a:rPr lang="en-GB" sz="4800" dirty="0">
                <a:solidFill>
                  <a:schemeClr val="tx1"/>
                </a:solidFill>
                <a:effectLst/>
                <a:latin typeface="Arial" panose="020B0604020202020204" pitchFamily="34" charset="0"/>
                <a:ea typeface="Times New Roman" panose="02020603050405020304" pitchFamily="18" charset="0"/>
              </a:rPr>
              <a:t>% compared to </a:t>
            </a:r>
            <a:r>
              <a:rPr lang="en-GB" sz="4800" dirty="0">
                <a:solidFill>
                  <a:schemeClr val="tx1"/>
                </a:solidFill>
                <a:ea typeface="Times New Roman" panose="02020603050405020304" pitchFamily="18" charset="0"/>
              </a:rPr>
              <a:t>77.6</a:t>
            </a:r>
            <a:r>
              <a:rPr lang="en-GB" sz="4800" dirty="0">
                <a:solidFill>
                  <a:schemeClr val="tx1"/>
                </a:solidFill>
                <a:effectLst/>
                <a:latin typeface="Arial" panose="020B0604020202020204" pitchFamily="34" charset="0"/>
                <a:ea typeface="Times New Roman" panose="02020603050405020304" pitchFamily="18" charset="0"/>
              </a:rPr>
              <a:t>% in Autumn 2023. </a:t>
            </a:r>
            <a:r>
              <a:rPr lang="en-GB" sz="4800" dirty="0">
                <a:solidFill>
                  <a:schemeClr val="tx1"/>
                </a:solidFill>
                <a:ea typeface="Times New Roman" panose="02020603050405020304" pitchFamily="18" charset="0"/>
              </a:rPr>
              <a:t>Spring 2025 return is 93.8%</a:t>
            </a:r>
            <a:endParaRPr lang="en-GB" sz="4800" dirty="0">
              <a:solidFill>
                <a:schemeClr val="tx1"/>
              </a:solidFill>
              <a:effectLst/>
              <a:latin typeface="Arial" panose="020B0604020202020204" pitchFamily="34" charset="0"/>
              <a:ea typeface="Times New Roman" panose="02020603050405020304" pitchFamily="18" charset="0"/>
            </a:endParaRPr>
          </a:p>
          <a:p>
            <a:pPr marL="1485826" lvl="1" indent="-571471" defTabSz="1828709">
              <a:spcBef>
                <a:spcPts val="600"/>
              </a:spcBef>
              <a:spcAft>
                <a:spcPts val="1200"/>
              </a:spcAft>
              <a:buSzPct val="100000"/>
              <a:buFont typeface="Arial" panose="020B0604020202020204" pitchFamily="34" charset="0"/>
              <a:buChar char="•"/>
            </a:pPr>
            <a:r>
              <a:rPr lang="en-GB" sz="4800" dirty="0">
                <a:solidFill>
                  <a:schemeClr val="tx1"/>
                </a:solidFill>
                <a:latin typeface="Arial" panose="020B0604020202020204" pitchFamily="34" charset="0"/>
                <a:ea typeface="Calibri" panose="020F0502020204030204" pitchFamily="34" charset="0"/>
                <a:cs typeface="Calibri" panose="020F0502020204030204" pitchFamily="34" charset="0"/>
              </a:rPr>
              <a:t>Auditing of personal education plans indicates use of the ‘PEP Toolkit’</a:t>
            </a:r>
          </a:p>
          <a:p>
            <a:pPr marL="1485826" lvl="1" indent="-571471">
              <a:spcBef>
                <a:spcPts val="600"/>
              </a:spcBef>
              <a:spcAft>
                <a:spcPts val="1200"/>
              </a:spcAft>
              <a:buSzPct val="100000"/>
              <a:buFont typeface="Arial" panose="020B0604020202020204" pitchFamily="34" charset="0"/>
              <a:buChar char="•"/>
            </a:pPr>
            <a:r>
              <a:rPr lang="en-GB" sz="4800" kern="150" dirty="0">
                <a:solidFill>
                  <a:schemeClr val="tx1"/>
                </a:solidFill>
                <a:effectLst/>
                <a:latin typeface="Arial" panose="020B0604020202020204" pitchFamily="34" charset="0"/>
                <a:ea typeface="Times New Roman" panose="02020603050405020304" pitchFamily="18" charset="0"/>
              </a:rPr>
              <a:t>Virtual School have purchased an APP called Reach2Teach for all DTs.</a:t>
            </a:r>
            <a:endParaRPr lang="en-GB" sz="4800" dirty="0">
              <a:solidFill>
                <a:schemeClr val="tx1"/>
              </a:solidFill>
              <a:latin typeface="Arial" panose="020B0604020202020204" pitchFamily="34" charset="0"/>
              <a:ea typeface="Calibri" panose="020F0502020204030204" pitchFamily="34" charset="0"/>
              <a:cs typeface="Calibri" panose="020F0502020204030204" pitchFamily="34" charset="0"/>
            </a:endParaRPr>
          </a:p>
          <a:p>
            <a:pPr marL="1485826" lvl="1" indent="-571471" defTabSz="1828709">
              <a:spcBef>
                <a:spcPts val="600"/>
              </a:spcBef>
              <a:spcAft>
                <a:spcPts val="1200"/>
              </a:spcAft>
              <a:buSzPct val="100000"/>
              <a:buFont typeface="Arial" panose="020B0604020202020204" pitchFamily="34" charset="0"/>
              <a:buChar char="•"/>
            </a:pPr>
            <a:endParaRPr lang="en-GB" sz="4800" dirty="0">
              <a:solidFill>
                <a:prstClr val="black"/>
              </a:solidFill>
              <a:highlight>
                <a:srgbClr val="FFFF00"/>
              </a:highlight>
              <a:latin typeface="Arial" panose="020B0604020202020204" pitchFamily="34" charset="0"/>
              <a:ea typeface="Calibri" panose="020F0502020204030204" pitchFamily="34" charset="0"/>
              <a:cs typeface="Calibri" panose="020F0502020204030204" pitchFamily="34" charset="0"/>
            </a:endParaRPr>
          </a:p>
          <a:p>
            <a:pPr marL="914355" lvl="1" defTabSz="1828709">
              <a:spcBef>
                <a:spcPts val="600"/>
              </a:spcBef>
              <a:spcAft>
                <a:spcPts val="1200"/>
              </a:spcAft>
              <a:buSzPct val="100000"/>
            </a:pPr>
            <a:endParaRPr lang="en-GB" sz="3600" dirty="0">
              <a:solidFill>
                <a:prstClr val="black"/>
              </a:solidFill>
              <a:highlight>
                <a:srgbClr val="FFFF00"/>
              </a:highlight>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666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B830-4671-F1ED-3511-0B2EE0DD71BF}"/>
              </a:ext>
            </a:extLst>
          </p:cNvPr>
          <p:cNvSpPr>
            <a:spLocks noGrp="1"/>
          </p:cNvSpPr>
          <p:nvPr>
            <p:ph type="title"/>
          </p:nvPr>
        </p:nvSpPr>
        <p:spPr>
          <a:xfrm>
            <a:off x="1371600" y="1091758"/>
            <a:ext cx="21334522" cy="2651126"/>
          </a:xfrm>
        </p:spPr>
        <p:txBody>
          <a:bodyPr>
            <a:normAutofit fontScale="90000"/>
          </a:bodyPr>
          <a:lstStyle/>
          <a:p>
            <a:r>
              <a:rPr lang="en-GB" sz="8800" b="1" kern="150" dirty="0">
                <a:solidFill>
                  <a:srgbClr val="F79646"/>
                </a:solidFill>
                <a:latin typeface="Arial" panose="020B0604020202020204" pitchFamily="34" charset="0"/>
                <a:ea typeface="Calibri" panose="020F0502020204030204" pitchFamily="34" charset="0"/>
              </a:rPr>
              <a:t>Impact of the pupil premium plus held centrally within Hampshire: Staffing</a:t>
            </a:r>
            <a:br>
              <a:rPr lang="en-GB" sz="8800" b="1" dirty="0">
                <a:solidFill>
                  <a:srgbClr val="F79646"/>
                </a:solidFill>
                <a:latin typeface="Arial"/>
              </a:rPr>
            </a:br>
            <a:endParaRPr lang="en-GB" dirty="0"/>
          </a:p>
        </p:txBody>
      </p:sp>
      <p:sp>
        <p:nvSpPr>
          <p:cNvPr id="3" name="Content Placeholder 2">
            <a:extLst>
              <a:ext uri="{FF2B5EF4-FFF2-40B4-BE49-F238E27FC236}">
                <a16:creationId xmlns:a16="http://schemas.microsoft.com/office/drawing/2014/main" id="{262025E6-9BCF-E7E4-FF5E-03C2CA218AF0}"/>
              </a:ext>
            </a:extLst>
          </p:cNvPr>
          <p:cNvSpPr>
            <a:spLocks noGrp="1"/>
          </p:cNvSpPr>
          <p:nvPr>
            <p:ph idx="13"/>
          </p:nvPr>
        </p:nvSpPr>
        <p:spPr/>
        <p:txBody>
          <a:bodyPr/>
          <a:lstStyle/>
          <a:p>
            <a:pPr marL="571471" indent="-571471" defTabSz="1828709">
              <a:lnSpc>
                <a:spcPct val="115000"/>
              </a:lnSpc>
              <a:spcBef>
                <a:spcPts val="600"/>
              </a:spcBef>
              <a:spcAft>
                <a:spcPts val="1200"/>
              </a:spcAft>
              <a:buFont typeface="Arial" panose="020B0604020202020204" pitchFamily="34" charset="0"/>
              <a:buChar char="•"/>
            </a:pPr>
            <a:r>
              <a:rPr lang="en-GB" sz="5400" dirty="0">
                <a:solidFill>
                  <a:prstClr val="black"/>
                </a:solidFill>
                <a:latin typeface="Arial" panose="020B0604020202020204" pitchFamily="34" charset="0"/>
                <a:ea typeface="Calibri" panose="020F0502020204030204" pitchFamily="34" charset="0"/>
                <a:cs typeface="Symbol" panose="05050102010706020507" pitchFamily="18" charset="2"/>
              </a:rPr>
              <a:t>Education Advisers</a:t>
            </a:r>
          </a:p>
          <a:p>
            <a:pPr marL="571471" indent="-571471" defTabSz="1828709">
              <a:lnSpc>
                <a:spcPct val="115000"/>
              </a:lnSpc>
              <a:spcBef>
                <a:spcPts val="600"/>
              </a:spcBef>
              <a:spcAft>
                <a:spcPts val="1200"/>
              </a:spcAft>
              <a:buFont typeface="Arial" panose="020B0604020202020204" pitchFamily="34" charset="0"/>
              <a:buChar char="•"/>
            </a:pPr>
            <a:r>
              <a:rPr lang="en-GB" sz="5400" dirty="0">
                <a:solidFill>
                  <a:prstClr val="black"/>
                </a:solidFill>
                <a:latin typeface="Arial" panose="020B0604020202020204" pitchFamily="34" charset="0"/>
                <a:ea typeface="Calibri" panose="020F0502020204030204" pitchFamily="34" charset="0"/>
                <a:cs typeface="Symbol" panose="05050102010706020507" pitchFamily="18" charset="2"/>
              </a:rPr>
              <a:t>Education Officers</a:t>
            </a:r>
          </a:p>
          <a:p>
            <a:pPr marL="571471" indent="-571471" defTabSz="1828709">
              <a:lnSpc>
                <a:spcPct val="115000"/>
              </a:lnSpc>
              <a:spcBef>
                <a:spcPts val="600"/>
              </a:spcBef>
              <a:spcAft>
                <a:spcPts val="1200"/>
              </a:spcAft>
              <a:buFont typeface="Arial" panose="020B0604020202020204" pitchFamily="34" charset="0"/>
              <a:buChar char="•"/>
            </a:pPr>
            <a:r>
              <a:rPr lang="en-GB" sz="5400" dirty="0">
                <a:solidFill>
                  <a:prstClr val="black"/>
                </a:solidFill>
                <a:latin typeface="Arial" panose="020B0604020202020204" pitchFamily="34" charset="0"/>
                <a:ea typeface="Calibri" panose="020F0502020204030204" pitchFamily="34" charset="0"/>
                <a:cs typeface="Symbol" panose="05050102010706020507" pitchFamily="18" charset="2"/>
              </a:rPr>
              <a:t>Education Liaison Officers</a:t>
            </a:r>
          </a:p>
          <a:p>
            <a:pPr marL="571471" indent="-571471" defTabSz="1828709">
              <a:lnSpc>
                <a:spcPct val="115000"/>
              </a:lnSpc>
              <a:spcBef>
                <a:spcPts val="600"/>
              </a:spcBef>
              <a:spcAft>
                <a:spcPts val="1200"/>
              </a:spcAft>
              <a:buFont typeface="Arial" panose="020B0604020202020204" pitchFamily="34" charset="0"/>
              <a:buChar char="•"/>
            </a:pPr>
            <a:r>
              <a:rPr lang="en-GB" sz="5400" dirty="0">
                <a:solidFill>
                  <a:prstClr val="black"/>
                </a:solidFill>
                <a:ea typeface="Calibri" panose="020F0502020204030204" pitchFamily="34" charset="0"/>
              </a:rPr>
              <a:t>Admin</a:t>
            </a:r>
          </a:p>
          <a:p>
            <a:pPr marL="571471" indent="-571471" defTabSz="1828709">
              <a:lnSpc>
                <a:spcPct val="115000"/>
              </a:lnSpc>
              <a:spcBef>
                <a:spcPts val="600"/>
              </a:spcBef>
              <a:spcAft>
                <a:spcPts val="1200"/>
              </a:spcAft>
              <a:buFont typeface="Arial" panose="020B0604020202020204" pitchFamily="34" charset="0"/>
              <a:buChar char="•"/>
            </a:pPr>
            <a:r>
              <a:rPr lang="en-GB" sz="5400" dirty="0">
                <a:solidFill>
                  <a:prstClr val="black"/>
                </a:solidFill>
                <a:ea typeface="Calibri" panose="020F0502020204030204" pitchFamily="34" charset="0"/>
              </a:rPr>
              <a:t>Educational Psychologist</a:t>
            </a:r>
            <a:endParaRPr lang="en-GB" sz="5400" dirty="0"/>
          </a:p>
        </p:txBody>
      </p:sp>
    </p:spTree>
    <p:extLst>
      <p:ext uri="{BB962C8B-B14F-4D97-AF65-F5344CB8AC3E}">
        <p14:creationId xmlns:p14="http://schemas.microsoft.com/office/powerpoint/2010/main" val="2718392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C6BC-BAAF-9F1C-337B-9238E37BDBE9}"/>
              </a:ext>
            </a:extLst>
          </p:cNvPr>
          <p:cNvSpPr>
            <a:spLocks noGrp="1"/>
          </p:cNvSpPr>
          <p:nvPr>
            <p:ph type="title"/>
          </p:nvPr>
        </p:nvSpPr>
        <p:spPr>
          <a:xfrm>
            <a:off x="1371601" y="964167"/>
            <a:ext cx="21334522" cy="2651126"/>
          </a:xfrm>
        </p:spPr>
        <p:txBody>
          <a:bodyPr>
            <a:normAutofit fontScale="90000"/>
          </a:bodyPr>
          <a:lstStyle/>
          <a:p>
            <a:r>
              <a:rPr lang="en-GB" sz="8800" b="1" dirty="0">
                <a:solidFill>
                  <a:srgbClr val="F79646"/>
                </a:solidFill>
                <a:latin typeface="Arial" panose="020B0604020202020204" pitchFamily="34" charset="0"/>
                <a:cs typeface="Arial" panose="020B0604020202020204" pitchFamily="34" charset="0"/>
              </a:rPr>
              <a:t>Impact of the pupil premium plus held centrally within Hampshire: Training</a:t>
            </a:r>
            <a:br>
              <a:rPr lang="en-GB" sz="8800" b="1" dirty="0">
                <a:solidFill>
                  <a:srgbClr val="F79646"/>
                </a:solidFill>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F07816B6-8CFB-C045-1C35-FDC88D630971}"/>
              </a:ext>
            </a:extLst>
          </p:cNvPr>
          <p:cNvSpPr>
            <a:spLocks noGrp="1"/>
          </p:cNvSpPr>
          <p:nvPr>
            <p:ph idx="13"/>
          </p:nvPr>
        </p:nvSpPr>
        <p:spPr>
          <a:xfrm>
            <a:off x="13485777" y="3418226"/>
            <a:ext cx="10311728" cy="7873093"/>
          </a:xfrm>
        </p:spPr>
        <p:txBody>
          <a:bodyPr numCol="1"/>
          <a:lstStyle/>
          <a:p>
            <a:pPr marL="571471" indent="-571471" defTabSz="1828709">
              <a:lnSpc>
                <a:spcPct val="90000"/>
              </a:lnSpc>
              <a:spcBef>
                <a:spcPct val="20000"/>
              </a:spcBef>
              <a:buFont typeface="Arial" panose="020B0604020202020204" pitchFamily="34" charset="0"/>
              <a:buChar char="•"/>
            </a:pPr>
            <a:r>
              <a:rPr lang="en-GB" sz="4000" dirty="0">
                <a:solidFill>
                  <a:prstClr val="black"/>
                </a:solidFill>
                <a:latin typeface="Arial" panose="020B0604020202020204" pitchFamily="34" charset="0"/>
                <a:cs typeface="Arial" panose="020B0604020202020204" pitchFamily="34" charset="0"/>
              </a:rPr>
              <a:t>Designated teachers attending training had a clearer understanding of their role and felt more confident in being able to provide leadership in school to promote the educational needs of children in care.</a:t>
            </a:r>
          </a:p>
          <a:p>
            <a:pPr marL="571471" indent="-571471" defTabSz="1828709">
              <a:lnSpc>
                <a:spcPct val="90000"/>
              </a:lnSpc>
              <a:spcBef>
                <a:spcPct val="20000"/>
              </a:spcBef>
              <a:buFont typeface="Arial" panose="020B0604020202020204" pitchFamily="34" charset="0"/>
              <a:buChar char="•"/>
            </a:pPr>
            <a:r>
              <a:rPr lang="en-GB" sz="4000" dirty="0">
                <a:solidFill>
                  <a:prstClr val="black"/>
                </a:solidFill>
              </a:rPr>
              <a:t>D</a:t>
            </a:r>
            <a:r>
              <a:rPr lang="en-GB" sz="4000" dirty="0">
                <a:solidFill>
                  <a:prstClr val="black"/>
                </a:solidFill>
                <a:latin typeface="Arial" panose="020B0604020202020204" pitchFamily="34" charset="0"/>
                <a:cs typeface="Arial" panose="020B0604020202020204" pitchFamily="34" charset="0"/>
              </a:rPr>
              <a:t>esignated teacher conference October 2024</a:t>
            </a:r>
          </a:p>
          <a:p>
            <a:pPr marL="571471" indent="-571471" defTabSz="1828709">
              <a:lnSpc>
                <a:spcPct val="90000"/>
              </a:lnSpc>
              <a:spcBef>
                <a:spcPct val="20000"/>
              </a:spcBef>
              <a:spcAft>
                <a:spcPts val="1200"/>
              </a:spcAft>
              <a:buFont typeface="Arial" panose="020B0604020202020204" pitchFamily="34" charset="0"/>
              <a:buChar char="•"/>
            </a:pPr>
            <a:r>
              <a:rPr lang="en-GB" sz="4000" dirty="0">
                <a:solidFill>
                  <a:prstClr val="black"/>
                </a:solidFill>
                <a:latin typeface="Arial" panose="020B0604020202020204" pitchFamily="34" charset="0"/>
                <a:cs typeface="Arial" panose="020B0604020202020204" pitchFamily="34" charset="0"/>
              </a:rPr>
              <a:t>132 schools have completed the Attachment and Trauma Aware Schools and Settings (ATAS) programme in partnership with Kate Cairns Associates (KCA).  </a:t>
            </a:r>
          </a:p>
          <a:p>
            <a:pPr marL="571471" indent="-571471" defTabSz="1828709">
              <a:lnSpc>
                <a:spcPct val="90000"/>
              </a:lnSpc>
              <a:spcBef>
                <a:spcPct val="20000"/>
              </a:spcBef>
              <a:buFont typeface="Arial" panose="020B0604020202020204" pitchFamily="34" charset="0"/>
              <a:buChar char="•"/>
            </a:pPr>
            <a:r>
              <a:rPr lang="en-GB" sz="4000" dirty="0">
                <a:solidFill>
                  <a:prstClr val="black"/>
                </a:solidFill>
                <a:latin typeface="Arial" panose="020B0604020202020204" pitchFamily="34" charset="0"/>
                <a:cs typeface="Arial" panose="020B0604020202020204" pitchFamily="34" charset="0"/>
              </a:rPr>
              <a:t>In the academic year 2024- 2025, all year R, 6 and year 7 designated teachers were offered bespoke training and transition support.</a:t>
            </a:r>
          </a:p>
          <a:p>
            <a:endParaRPr lang="en-GB" dirty="0"/>
          </a:p>
        </p:txBody>
      </p:sp>
      <p:pic>
        <p:nvPicPr>
          <p:cNvPr id="5" name="Picture 4">
            <a:hlinkClick r:id="rId2"/>
            <a:extLst>
              <a:ext uri="{FF2B5EF4-FFF2-40B4-BE49-F238E27FC236}">
                <a16:creationId xmlns:a16="http://schemas.microsoft.com/office/drawing/2014/main" id="{9A88F033-8B02-714F-8294-F68BA5E2B52B}"/>
              </a:ext>
            </a:extLst>
          </p:cNvPr>
          <p:cNvPicPr>
            <a:picLocks noChangeAspect="1"/>
          </p:cNvPicPr>
          <p:nvPr/>
        </p:nvPicPr>
        <p:blipFill>
          <a:blip r:embed="rId3"/>
          <a:stretch>
            <a:fillRect/>
          </a:stretch>
        </p:blipFill>
        <p:spPr>
          <a:xfrm>
            <a:off x="1676290" y="3418226"/>
            <a:ext cx="11522138" cy="7873092"/>
          </a:xfrm>
          <a:prstGeom prst="rect">
            <a:avLst/>
          </a:prstGeom>
        </p:spPr>
      </p:pic>
      <p:sp>
        <p:nvSpPr>
          <p:cNvPr id="8" name="TextBox 7">
            <a:extLst>
              <a:ext uri="{FF2B5EF4-FFF2-40B4-BE49-F238E27FC236}">
                <a16:creationId xmlns:a16="http://schemas.microsoft.com/office/drawing/2014/main" id="{1D1B9BAF-8C75-B761-D268-39CB1968E57C}"/>
              </a:ext>
            </a:extLst>
          </p:cNvPr>
          <p:cNvSpPr txBox="1"/>
          <p:nvPr/>
        </p:nvSpPr>
        <p:spPr>
          <a:xfrm>
            <a:off x="1896763" y="11813744"/>
            <a:ext cx="12196118" cy="523220"/>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hlinkClick r:id="rId2"/>
              </a:rPr>
              <a:t>https://documents.hants.gov.uk/cic-virtual-college/training-brochure</a:t>
            </a:r>
            <a:r>
              <a:rPr lang="en-GB" sz="2800">
                <a:latin typeface="Arial" panose="020B0604020202020204" pitchFamily="34" charset="0"/>
                <a:cs typeface="Arial" panose="020B0604020202020204" pitchFamily="34" charset="0"/>
                <a:hlinkClick r:id="rId2"/>
              </a:rPr>
              <a:t>.pdf</a:t>
            </a:r>
            <a:r>
              <a:rPr lang="en-GB" sz="280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73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1C95-DD74-8A53-919B-127EC138BA39}"/>
              </a:ext>
            </a:extLst>
          </p:cNvPr>
          <p:cNvSpPr>
            <a:spLocks noGrp="1"/>
          </p:cNvSpPr>
          <p:nvPr>
            <p:ph type="title"/>
          </p:nvPr>
        </p:nvSpPr>
        <p:spPr>
          <a:xfrm>
            <a:off x="1189514" y="770935"/>
            <a:ext cx="23010813" cy="2651126"/>
          </a:xfrm>
        </p:spPr>
        <p:txBody>
          <a:bodyPr>
            <a:normAutofit fontScale="90000"/>
          </a:bodyPr>
          <a:lstStyle/>
          <a:p>
            <a:r>
              <a:rPr lang="en-GB" sz="8800" b="1" kern="150" dirty="0">
                <a:solidFill>
                  <a:srgbClr val="F79646"/>
                </a:solidFill>
                <a:latin typeface="Arial" panose="020B0604020202020204" pitchFamily="34" charset="0"/>
                <a:ea typeface="Calibri" panose="020F0502020204030204" pitchFamily="34" charset="0"/>
              </a:rPr>
              <a:t>Impact of the pupil premium plus held centrally within Hampshire: Partnership Working</a:t>
            </a:r>
            <a:br>
              <a:rPr lang="en-GB" sz="8800" b="1" dirty="0">
                <a:solidFill>
                  <a:srgbClr val="F79646"/>
                </a:solidFill>
                <a:latin typeface="Arial"/>
              </a:rPr>
            </a:br>
            <a:endParaRPr lang="en-GB" dirty="0"/>
          </a:p>
        </p:txBody>
      </p:sp>
      <p:sp>
        <p:nvSpPr>
          <p:cNvPr id="3" name="Content Placeholder 2">
            <a:extLst>
              <a:ext uri="{FF2B5EF4-FFF2-40B4-BE49-F238E27FC236}">
                <a16:creationId xmlns:a16="http://schemas.microsoft.com/office/drawing/2014/main" id="{B9900525-1140-94F2-F4AE-611A6D7198A7}"/>
              </a:ext>
            </a:extLst>
          </p:cNvPr>
          <p:cNvSpPr>
            <a:spLocks noGrp="1"/>
          </p:cNvSpPr>
          <p:nvPr>
            <p:ph idx="13"/>
          </p:nvPr>
        </p:nvSpPr>
        <p:spPr>
          <a:xfrm>
            <a:off x="1189514" y="2921453"/>
            <a:ext cx="22646638" cy="7873093"/>
          </a:xfrm>
        </p:spPr>
        <p:txBody>
          <a:bodyPr numCol="1"/>
          <a:lstStyle/>
          <a:p>
            <a:pPr marL="571471" indent="-571471" defTabSz="1828709">
              <a:buFont typeface="Arial" panose="020B0604020202020204" pitchFamily="34" charset="0"/>
              <a:buChar char="•"/>
            </a:pPr>
            <a:r>
              <a:rPr lang="en-GB" sz="3600" kern="150" dirty="0">
                <a:solidFill>
                  <a:prstClr val="black"/>
                </a:solidFill>
                <a:latin typeface="Arial" panose="020B0604020202020204" pitchFamily="34" charset="0"/>
                <a:ea typeface="Calibri" panose="020F0502020204030204" pitchFamily="34" charset="0"/>
                <a:cs typeface="Symbol" panose="05050102010706020507" pitchFamily="18" charset="2"/>
              </a:rPr>
              <a:t>Hampshire Futures and work of the </a:t>
            </a:r>
            <a:r>
              <a:rPr lang="en-GB" kern="150" dirty="0">
                <a:solidFill>
                  <a:prstClr val="black"/>
                </a:solidFill>
                <a:ea typeface="Calibri" panose="020F0502020204030204" pitchFamily="34" charset="0"/>
                <a:cs typeface="Symbol" panose="05050102010706020507" pitchFamily="18" charset="2"/>
              </a:rPr>
              <a:t>Education Participation Team (EPT)</a:t>
            </a:r>
            <a:r>
              <a:rPr lang="en-GB" sz="3600" kern="150" dirty="0">
                <a:solidFill>
                  <a:prstClr val="black"/>
                </a:solidFill>
                <a:latin typeface="Arial" panose="020B0604020202020204" pitchFamily="34" charset="0"/>
                <a:ea typeface="Calibri" panose="020F0502020204030204" pitchFamily="34" charset="0"/>
                <a:cs typeface="Symbol" panose="05050102010706020507" pitchFamily="18" charset="2"/>
              </a:rPr>
              <a:t> - %</a:t>
            </a:r>
            <a:r>
              <a:rPr lang="en-GB" sz="3600" dirty="0">
                <a:solidFill>
                  <a:prstClr val="black"/>
                </a:solidFill>
                <a:latin typeface="Arial" panose="020B0604020202020204" pitchFamily="34" charset="0"/>
                <a:ea typeface="Calibri" panose="020F0502020204030204" pitchFamily="34" charset="0"/>
                <a:cs typeface="Symbol" panose="05050102010706020507" pitchFamily="18" charset="2"/>
              </a:rPr>
              <a:t> of looked after children securing a place in post 16 education was higher (96.8%) than the overall cohort (94.6%)</a:t>
            </a:r>
          </a:p>
          <a:p>
            <a:pPr marL="571471" indent="-571471" defTabSz="1828709">
              <a:buFont typeface="Arial" panose="020B0604020202020204" pitchFamily="34" charset="0"/>
              <a:buChar char="•"/>
            </a:pPr>
            <a:r>
              <a:rPr lang="en-GB" dirty="0">
                <a:solidFill>
                  <a:prstClr val="black"/>
                </a:solidFill>
                <a:ea typeface="Calibri" panose="020F0502020204030204" pitchFamily="34" charset="0"/>
                <a:cs typeface="Symbol" panose="05050102010706020507" pitchFamily="18" charset="2"/>
              </a:rPr>
              <a:t>Commissioning of Future You, working creatively</a:t>
            </a:r>
            <a:r>
              <a:rPr lang="en-GB" kern="150" dirty="0">
                <a:effectLst/>
                <a:latin typeface="Arial" panose="020B0604020202020204" pitchFamily="34" charset="0"/>
                <a:ea typeface="Times New Roman" panose="02020603050405020304" pitchFamily="18" charset="0"/>
              </a:rPr>
              <a:t> to support young people transitioning into school and offer alternative packages of support where they may be struggling to engage.</a:t>
            </a:r>
          </a:p>
          <a:p>
            <a:pPr marL="571471" indent="-571471" defTabSz="1828709">
              <a:buFont typeface="Arial" panose="020B0604020202020204" pitchFamily="34" charset="0"/>
              <a:buChar char="•"/>
            </a:pPr>
            <a:r>
              <a:rPr lang="en-GB" kern="150" dirty="0">
                <a:solidFill>
                  <a:prstClr val="black"/>
                </a:solidFill>
                <a:ea typeface="Calibri" panose="020F0502020204030204" pitchFamily="34" charset="0"/>
                <a:cs typeface="Symbol" panose="05050102010706020507" pitchFamily="18" charset="2"/>
              </a:rPr>
              <a:t>Commissioning Hampshire Outdoors, bespoke one day programmes, supporting with regulation and reengagement.</a:t>
            </a:r>
            <a:endParaRPr lang="en-GB" dirty="0">
              <a:solidFill>
                <a:prstClr val="black"/>
              </a:solidFill>
              <a:ea typeface="Calibri" panose="020F0502020204030204" pitchFamily="34" charset="0"/>
              <a:cs typeface="Symbol" panose="05050102010706020507" pitchFamily="18" charset="2"/>
            </a:endParaRPr>
          </a:p>
          <a:p>
            <a:pPr marL="571471" indent="-571471" defTabSz="1828709">
              <a:buFont typeface="Arial" panose="020B0604020202020204" pitchFamily="34" charset="0"/>
              <a:buChar char="•"/>
            </a:pPr>
            <a:r>
              <a:rPr lang="en-GB" kern="150" dirty="0">
                <a:solidFill>
                  <a:prstClr val="black"/>
                </a:solidFill>
                <a:latin typeface="Arial" panose="020B0604020202020204" pitchFamily="34" charset="0"/>
                <a:ea typeface="Calibri" panose="020F0502020204030204" pitchFamily="34" charset="0"/>
                <a:cs typeface="Symbol" panose="05050102010706020507" pitchFamily="18" charset="2"/>
              </a:rPr>
              <a:t>Services for Young Children, joint training, visits to settings </a:t>
            </a:r>
            <a:r>
              <a:rPr lang="en-GB" kern="150" dirty="0" err="1">
                <a:solidFill>
                  <a:prstClr val="black"/>
                </a:solidFill>
                <a:latin typeface="Arial" panose="020B0604020202020204" pitchFamily="34" charset="0"/>
                <a:ea typeface="Calibri" panose="020F0502020204030204" pitchFamily="34" charset="0"/>
                <a:cs typeface="Symbol" panose="05050102010706020507" pitchFamily="18" charset="2"/>
              </a:rPr>
              <a:t>QA’ing</a:t>
            </a:r>
            <a:r>
              <a:rPr lang="en-GB" kern="150" dirty="0">
                <a:solidFill>
                  <a:prstClr val="black"/>
                </a:solidFill>
                <a:latin typeface="Arial" panose="020B0604020202020204" pitchFamily="34" charset="0"/>
                <a:ea typeface="Calibri" panose="020F0502020204030204" pitchFamily="34" charset="0"/>
                <a:cs typeface="Symbol" panose="05050102010706020507" pitchFamily="18" charset="2"/>
              </a:rPr>
              <a:t> PEPs</a:t>
            </a:r>
          </a:p>
          <a:p>
            <a:pPr marL="571471" indent="-571471" defTabSz="1828709">
              <a:buFont typeface="Arial" panose="020B0604020202020204" pitchFamily="34" charset="0"/>
              <a:buChar char="•"/>
            </a:pPr>
            <a:r>
              <a:rPr lang="en-GB" sz="3600" dirty="0">
                <a:solidFill>
                  <a:prstClr val="black"/>
                </a:solidFill>
                <a:latin typeface="Arial" panose="020B0604020202020204" pitchFamily="34" charset="0"/>
                <a:ea typeface="Times New Roman" panose="02020603050405020304" pitchFamily="18" charset="0"/>
              </a:rPr>
              <a:t>Hampshire Educational Psychology Service (HEP) provided bespoke consultations, individual casework, support and training to professionals supporting our young people including PEP Toolkit rewrite and training.</a:t>
            </a:r>
          </a:p>
          <a:p>
            <a:pPr marL="571471" indent="-571471" defTabSz="1828709">
              <a:buFont typeface="Arial" panose="020B0604020202020204" pitchFamily="34" charset="0"/>
              <a:buChar char="•"/>
            </a:pPr>
            <a:r>
              <a:rPr lang="en-GB" sz="3600" dirty="0">
                <a:solidFill>
                  <a:prstClr val="black"/>
                </a:solidFill>
                <a:latin typeface="Arial" panose="020B0604020202020204" pitchFamily="34" charset="0"/>
                <a:ea typeface="Calibri" panose="020F0502020204030204" pitchFamily="34" charset="0"/>
              </a:rPr>
              <a:t>Hampshire Inspection and Advisory Service (HIAS) - </a:t>
            </a:r>
            <a:r>
              <a:rPr lang="en-GB" sz="3600" dirty="0">
                <a:solidFill>
                  <a:prstClr val="black"/>
                </a:solidFill>
                <a:latin typeface="Arial" panose="020B0604020202020204" pitchFamily="34" charset="0"/>
                <a:ea typeface="Calibri" panose="020F0502020204030204" pitchFamily="34" charset="0"/>
                <a:cs typeface="Symbol" panose="05050102010706020507" pitchFamily="18" charset="2"/>
              </a:rPr>
              <a:t>school level challenge, PEP auditing, project work and training.</a:t>
            </a:r>
            <a:endParaRPr lang="en-GB" sz="2000" dirty="0">
              <a:solidFill>
                <a:prstClr val="black"/>
              </a:solidFill>
              <a:latin typeface="Symbol" panose="05050102010706020507" pitchFamily="18" charset="2"/>
              <a:ea typeface="Calibri" panose="020F0502020204030204" pitchFamily="34" charset="0"/>
              <a:cs typeface="Symbol" panose="05050102010706020507" pitchFamily="18" charset="2"/>
            </a:endParaRPr>
          </a:p>
          <a:p>
            <a:pPr marL="571471" indent="-571471" defTabSz="1828709">
              <a:buFont typeface="Arial" panose="020B0604020202020204" pitchFamily="34" charset="0"/>
              <a:buChar char="•"/>
            </a:pPr>
            <a:r>
              <a:rPr lang="en-GB" sz="3600" dirty="0">
                <a:solidFill>
                  <a:prstClr val="black"/>
                </a:solidFill>
                <a:latin typeface="Arial" panose="020B0604020202020204" pitchFamily="34" charset="0"/>
                <a:ea typeface="Calibri" panose="020F0502020204030204" pitchFamily="34" charset="0"/>
              </a:rPr>
              <a:t>Ethnic Minority and Traveller Achievement Service (EMTAS) provide our unaccompanied asylum-seeking young people with a language assessment and profile of needs to support their transition into mainstream school</a:t>
            </a:r>
            <a:endParaRPr lang="en-GB" sz="2000" dirty="0">
              <a:solidFill>
                <a:prstClr val="black"/>
              </a:solidFill>
              <a:latin typeface="Arial" panose="020B0604020202020204" pitchFamily="34" charset="0"/>
              <a:ea typeface="Calibri" panose="020F0502020204030204" pitchFamily="34" charset="0"/>
            </a:endParaRPr>
          </a:p>
          <a:p>
            <a:pPr marL="571471" indent="-571471" defTabSz="1828709">
              <a:buFont typeface="Arial" panose="020B0604020202020204" pitchFamily="34" charset="0"/>
              <a:buChar char="•"/>
            </a:pPr>
            <a:r>
              <a:rPr lang="en-GB" sz="3600" dirty="0">
                <a:solidFill>
                  <a:prstClr val="black"/>
                </a:solidFill>
                <a:latin typeface="Arial" panose="020B0604020202020204" pitchFamily="34" charset="0"/>
                <a:ea typeface="Calibri" panose="020F0502020204030204" pitchFamily="34" charset="0"/>
              </a:rPr>
              <a:t>Resourcing – Dolly’s Book, Letterbox</a:t>
            </a:r>
          </a:p>
          <a:p>
            <a:endParaRPr lang="en-GB" dirty="0"/>
          </a:p>
        </p:txBody>
      </p:sp>
    </p:spTree>
    <p:extLst>
      <p:ext uri="{BB962C8B-B14F-4D97-AF65-F5344CB8AC3E}">
        <p14:creationId xmlns:p14="http://schemas.microsoft.com/office/powerpoint/2010/main" val="141315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9D73-E5E7-43B2-6301-01E0FA520FB8}"/>
              </a:ext>
            </a:extLst>
          </p:cNvPr>
          <p:cNvSpPr>
            <a:spLocks noGrp="1"/>
          </p:cNvSpPr>
          <p:nvPr>
            <p:ph type="title"/>
          </p:nvPr>
        </p:nvSpPr>
        <p:spPr/>
        <p:txBody>
          <a:bodyPr>
            <a:normAutofit fontScale="90000"/>
          </a:bodyPr>
          <a:lstStyle/>
          <a:p>
            <a:r>
              <a:rPr lang="en-GB" sz="8800" b="1" kern="150" dirty="0">
                <a:solidFill>
                  <a:srgbClr val="F79646"/>
                </a:solidFill>
                <a:latin typeface="Arial" panose="020B0604020202020204" pitchFamily="34" charset="0"/>
                <a:ea typeface="Calibri" panose="020F0502020204030204" pitchFamily="34" charset="0"/>
                <a:cs typeface="Times New Roman" panose="02020603050405020304" pitchFamily="18" charset="0"/>
              </a:rPr>
              <a:t>Educational outcomes for children in care</a:t>
            </a:r>
            <a:br>
              <a:rPr lang="en-GB" sz="8800" dirty="0">
                <a:solidFill>
                  <a:srgbClr val="F79646"/>
                </a:solidFill>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AF4B09A6-3859-950E-F8E7-D2CCB589A4BA}"/>
              </a:ext>
            </a:extLst>
          </p:cNvPr>
          <p:cNvSpPr>
            <a:spLocks noGrp="1"/>
          </p:cNvSpPr>
          <p:nvPr>
            <p:ph idx="13"/>
          </p:nvPr>
        </p:nvSpPr>
        <p:spPr>
          <a:xfrm>
            <a:off x="1371601" y="2055814"/>
            <a:ext cx="21334521" cy="7873093"/>
          </a:xfrm>
        </p:spPr>
        <p:txBody>
          <a:bodyPr numCol="1"/>
          <a:lstStyle/>
          <a:p>
            <a:pPr defTabSz="1828709">
              <a:spcBef>
                <a:spcPts val="600"/>
              </a:spcBef>
              <a:spcAft>
                <a:spcPts val="1600"/>
              </a:spcAft>
            </a:pPr>
            <a:endParaRPr lang="en-GB" sz="3600" dirty="0">
              <a:solidFill>
                <a:prstClr val="black"/>
              </a:solidFill>
              <a:highlight>
                <a:srgbClr val="FFFF00"/>
              </a:highlight>
              <a:latin typeface="Arial"/>
              <a:ea typeface="Calibri" panose="020F0502020204030204" pitchFamily="34" charset="0"/>
              <a:cs typeface="Times New Roman" panose="02020603050405020304" pitchFamily="18" charset="0"/>
            </a:endParaRPr>
          </a:p>
          <a:p>
            <a:pPr marL="571471" indent="-571471">
              <a:spcAft>
                <a:spcPts val="1600"/>
              </a:spcAft>
              <a:buFont typeface="Arial" panose="020B0604020202020204" pitchFamily="34" charset="0"/>
              <a:buChar char="•"/>
            </a:pPr>
            <a:r>
              <a:rPr lang="en-GB" sz="4400" dirty="0">
                <a:effectLst/>
                <a:latin typeface="Arial" panose="020B0604020202020204" pitchFamily="34" charset="0"/>
                <a:ea typeface="Times New Roman" panose="02020603050405020304" pitchFamily="18" charset="0"/>
              </a:rPr>
              <a:t>Early Years Foundation Stage, GLD (Good Level of Development) is 36.7%, 2.3% below National CLA by 2.3%, however above those in the South-East Region by 3.7%. </a:t>
            </a:r>
          </a:p>
          <a:p>
            <a:pPr marL="571471" indent="-571471">
              <a:spcAft>
                <a:spcPts val="1600"/>
              </a:spcAft>
              <a:buFont typeface="Arial" panose="020B0604020202020204" pitchFamily="34" charset="0"/>
              <a:buChar char="•"/>
            </a:pPr>
            <a:r>
              <a:rPr lang="en-GB" sz="4400" dirty="0">
                <a:ea typeface="Times New Roman" panose="02020603050405020304" pitchFamily="18" charset="0"/>
              </a:rPr>
              <a:t>I</a:t>
            </a:r>
            <a:r>
              <a:rPr lang="en-GB" sz="4400" dirty="0">
                <a:effectLst/>
                <a:latin typeface="Arial" panose="020B0604020202020204" pitchFamily="34" charset="0"/>
                <a:ea typeface="Times New Roman" panose="02020603050405020304" pitchFamily="18" charset="0"/>
              </a:rPr>
              <a:t>mprovement in Year 1 phonics attainment of 9.1% compared to the previous year. Hampshire CLA sit above National CLA by 1.9%, and Nexus data indicates that Hampshire sit above the Southeast Region CLA by 18.9%. The Year 2 phonics attainment is below last year and 1.9% below national. </a:t>
            </a:r>
          </a:p>
          <a:p>
            <a:pPr marL="571471" indent="-571471">
              <a:spcAft>
                <a:spcPts val="1600"/>
              </a:spcAft>
              <a:buFont typeface="Arial" panose="020B0604020202020204" pitchFamily="34" charset="0"/>
              <a:buChar char="•"/>
            </a:pPr>
            <a:r>
              <a:rPr lang="en-GB" sz="4400" dirty="0">
                <a:effectLst/>
                <a:latin typeface="Arial" panose="020B0604020202020204" pitchFamily="34" charset="0"/>
                <a:ea typeface="Times New Roman" panose="02020603050405020304" pitchFamily="18" charset="0"/>
              </a:rPr>
              <a:t>Key Stage 2 attainment overall has declined by 1.2% compared to the previous year and Hampshire CLA sit below National CLA by 2.7</a:t>
            </a:r>
            <a:r>
              <a:rPr lang="en-GB" sz="4400">
                <a:effectLst/>
                <a:latin typeface="Arial" panose="020B0604020202020204" pitchFamily="34" charset="0"/>
                <a:ea typeface="Times New Roman" panose="02020603050405020304" pitchFamily="18" charset="0"/>
              </a:rPr>
              <a:t>%</a:t>
            </a:r>
            <a:r>
              <a:rPr lang="en-GB" sz="4400">
                <a:solidFill>
                  <a:srgbClr val="0070C0"/>
                </a:solidFill>
                <a:effectLst/>
                <a:latin typeface="Arial" panose="020B0604020202020204" pitchFamily="34" charset="0"/>
                <a:ea typeface="Times New Roman" panose="02020603050405020304" pitchFamily="18" charset="0"/>
              </a:rPr>
              <a:t>. </a:t>
            </a:r>
            <a:r>
              <a:rPr lang="en-GB" sz="4400">
                <a:effectLst/>
                <a:latin typeface="Arial" panose="020B0604020202020204" pitchFamily="34" charset="0"/>
                <a:ea typeface="Times New Roman" panose="02020603050405020304" pitchFamily="18" charset="0"/>
              </a:rPr>
              <a:t>Nexus </a:t>
            </a:r>
            <a:r>
              <a:rPr lang="en-GB" sz="4400" dirty="0">
                <a:effectLst/>
                <a:latin typeface="Arial" panose="020B0604020202020204" pitchFamily="34" charset="0"/>
                <a:ea typeface="Times New Roman" panose="02020603050405020304" pitchFamily="18" charset="0"/>
              </a:rPr>
              <a:t>data indicates</a:t>
            </a:r>
            <a:r>
              <a:rPr lang="en-GB" sz="4400" dirty="0">
                <a:solidFill>
                  <a:srgbClr val="0070C0"/>
                </a:solidFill>
                <a:effectLst/>
                <a:latin typeface="Arial" panose="020B0604020202020204" pitchFamily="34" charset="0"/>
                <a:ea typeface="Times New Roman" panose="02020603050405020304" pitchFamily="18" charset="0"/>
              </a:rPr>
              <a:t> </a:t>
            </a:r>
            <a:r>
              <a:rPr lang="en-GB" sz="4400" dirty="0">
                <a:effectLst/>
                <a:latin typeface="Arial" panose="020B0604020202020204" pitchFamily="34" charset="0"/>
                <a:ea typeface="Times New Roman" panose="02020603050405020304" pitchFamily="18" charset="0"/>
              </a:rPr>
              <a:t>Hampshire CLA sit</a:t>
            </a:r>
            <a:r>
              <a:rPr lang="en-GB" sz="4400" dirty="0">
                <a:solidFill>
                  <a:srgbClr val="0070C0"/>
                </a:solidFill>
                <a:effectLst/>
                <a:latin typeface="Arial" panose="020B0604020202020204" pitchFamily="34" charset="0"/>
                <a:ea typeface="Times New Roman" panose="02020603050405020304" pitchFamily="18" charset="0"/>
              </a:rPr>
              <a:t> </a:t>
            </a:r>
            <a:r>
              <a:rPr lang="en-GB" sz="4400" dirty="0">
                <a:effectLst/>
                <a:latin typeface="Arial" panose="020B0604020202020204" pitchFamily="34" charset="0"/>
                <a:ea typeface="Times New Roman" panose="02020603050405020304" pitchFamily="18" charset="0"/>
              </a:rPr>
              <a:t>above Southeast Region CLA by 4.7%. </a:t>
            </a:r>
          </a:p>
          <a:p>
            <a:pPr marL="571471" indent="-571471">
              <a:spcAft>
                <a:spcPts val="1600"/>
              </a:spcAft>
              <a:buFont typeface="Arial" panose="020B0604020202020204" pitchFamily="34" charset="0"/>
              <a:buChar char="•"/>
            </a:pPr>
            <a:r>
              <a:rPr lang="en-GB" sz="4400" dirty="0">
                <a:effectLst/>
                <a:latin typeface="Arial" panose="020B0604020202020204" pitchFamily="34" charset="0"/>
                <a:ea typeface="Times New Roman" panose="02020603050405020304" pitchFamily="18" charset="0"/>
              </a:rPr>
              <a:t>In Key Stage 4, attainment 8 and progress 8 have improved from last year. This progress is on a positive trajectory. </a:t>
            </a:r>
            <a:endParaRPr lang="en-US" sz="4400" dirty="0">
              <a:effectLst/>
              <a:latin typeface="Arial" panose="020B0604020202020204" pitchFamily="34" charset="0"/>
              <a:cs typeface="Arial" panose="020B0604020202020204" pitchFamily="34" charset="0"/>
            </a:endParaRPr>
          </a:p>
          <a:p>
            <a:pPr marL="571471" indent="-571471">
              <a:spcAft>
                <a:spcPts val="1600"/>
              </a:spcAft>
              <a:buFont typeface="Arial" panose="020B0604020202020204" pitchFamily="34" charset="0"/>
              <a:buChar char="•"/>
            </a:pPr>
            <a:endParaRPr lang="en-US" sz="3600" dirty="0">
              <a:effectLst/>
              <a:latin typeface="Arial" panose="020B0604020202020204" pitchFamily="34" charset="0"/>
              <a:cs typeface="Arial" panose="020B0604020202020204" pitchFamily="34" charset="0"/>
            </a:endParaRPr>
          </a:p>
          <a:p>
            <a:pPr marL="571471" indent="-571471" defTabSz="1828709">
              <a:spcAft>
                <a:spcPts val="1600"/>
              </a:spcAft>
              <a:buFont typeface="Arial" panose="020B0604020202020204" pitchFamily="34" charset="0"/>
              <a:buChar char="•"/>
            </a:pPr>
            <a:endParaRPr lang="en-GB" sz="3600" dirty="0">
              <a:solidFill>
                <a:prstClr val="black"/>
              </a:solidFill>
              <a:highlight>
                <a:srgbClr val="FFFF00"/>
              </a:highlight>
              <a:latin typeface="Aria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577789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47"/>
            <a:ext cx="24376317" cy="137151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endParaRPr lang="en-US" sz="3600">
              <a:solidFill>
                <a:prstClr val="white"/>
              </a:solidFill>
              <a:latin typeface="Calibri" panose="020F0502020204030204"/>
            </a:endParaRPr>
          </a:p>
        </p:txBody>
      </p:sp>
      <p:pic>
        <p:nvPicPr>
          <p:cNvPr id="3" name="Picture 2" descr="Question mark against red wall">
            <a:extLst>
              <a:ext uri="{FF2B5EF4-FFF2-40B4-BE49-F238E27FC236}">
                <a16:creationId xmlns:a16="http://schemas.microsoft.com/office/drawing/2014/main" id="{6ABDCC90-9CD6-0B13-3610-8B525F92D4EC}"/>
              </a:ext>
            </a:extLst>
          </p:cNvPr>
          <p:cNvPicPr>
            <a:picLocks noChangeAspect="1"/>
          </p:cNvPicPr>
          <p:nvPr/>
        </p:nvPicPr>
        <p:blipFill rotWithShape="1">
          <a:blip r:embed="rId3">
            <a:extLst>
              <a:ext uri="{28A0092B-C50C-407E-A947-70E740481C1C}">
                <a14:useLocalDpi xmlns:a14="http://schemas.microsoft.com/office/drawing/2010/main" val="0"/>
              </a:ext>
            </a:extLst>
          </a:blip>
          <a:srcRect b="7025"/>
          <a:stretch/>
        </p:blipFill>
        <p:spPr>
          <a:xfrm>
            <a:off x="-6093" y="466"/>
            <a:ext cx="24382411" cy="13715087"/>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15363"/>
            <a:ext cx="24382411" cy="6323880"/>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09"/>
            <a:endParaRPr lang="en-US" sz="3600">
              <a:solidFill>
                <a:prstClr val="white"/>
              </a:solidFill>
              <a:latin typeface="Calibri" panose="020F0502020204030204"/>
            </a:endParaRPr>
          </a:p>
        </p:txBody>
      </p:sp>
      <p:sp>
        <p:nvSpPr>
          <p:cNvPr id="5" name="Subtitle 4">
            <a:extLst>
              <a:ext uri="{FF2B5EF4-FFF2-40B4-BE49-F238E27FC236}">
                <a16:creationId xmlns:a16="http://schemas.microsoft.com/office/drawing/2014/main" id="{80445199-5D09-16F2-5337-9E83C5A76F8D}"/>
              </a:ext>
            </a:extLst>
          </p:cNvPr>
          <p:cNvSpPr>
            <a:spLocks noGrp="1"/>
          </p:cNvSpPr>
          <p:nvPr>
            <p:ph type="subTitle" idx="1"/>
          </p:nvPr>
        </p:nvSpPr>
        <p:spPr>
          <a:xfrm>
            <a:off x="2199959" y="8144003"/>
            <a:ext cx="20115490" cy="2565247"/>
          </a:xfrm>
          <a:effectLst>
            <a:outerShdw blurRad="50800" dist="38100" dir="2700000" algn="tl" rotWithShape="0">
              <a:prstClr val="black">
                <a:alpha val="40000"/>
              </a:prstClr>
            </a:outerShdw>
          </a:effectLst>
        </p:spPr>
        <p:txBody>
          <a:bodyPr>
            <a:normAutofit/>
          </a:bodyPr>
          <a:lstStyle/>
          <a:p>
            <a:endParaRPr lang="en-GB" dirty="0">
              <a:solidFill>
                <a:srgbClr val="FFFFFF"/>
              </a:solidFill>
            </a:endParaRPr>
          </a:p>
        </p:txBody>
      </p:sp>
    </p:spTree>
    <p:extLst>
      <p:ext uri="{BB962C8B-B14F-4D97-AF65-F5344CB8AC3E}">
        <p14:creationId xmlns:p14="http://schemas.microsoft.com/office/powerpoint/2010/main" val="1079629530"/>
      </p:ext>
    </p:extLst>
  </p:cSld>
  <p:clrMapOvr>
    <a:masterClrMapping/>
  </p:clrMapOvr>
</p:sld>
</file>

<file path=ppt/theme/theme1.xml><?xml version="1.0" encoding="utf-8"?>
<a:theme xmlns:a="http://schemas.openxmlformats.org/drawingml/2006/main" name="Corporate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4a50df7-253c-4c60-8332-2ed5ae23abd5">CMADOCID-622055444-20903</_dlc_DocId>
    <_dlc_DocIdUrl xmlns="94a50df7-253c-4c60-8332-2ed5ae23abd5">
      <Url>https://hants.sharepoint.com/sites/CMA/_layouts/15/DocIdRedir.aspx?ID=CMADOCID-622055444-20903</Url>
      <Description>CMADOCID-622055444-20903</Description>
    </_dlc_DocIdUrl>
    <lcf76f155ced4ddcb4097134ff3c332f xmlns="56b13485-ef72-40c3-95d5-20484a6d0217">
      <Terms xmlns="http://schemas.microsoft.com/office/infopath/2007/PartnerControls"/>
    </lcf76f155ced4ddcb4097134ff3c332f>
    <TaxCatchAll xmlns="c5dbf80e-f509-45f6-9fe5-406e3eefabbb"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30C78CD54290945B4B507217C9E515E" ma:contentTypeVersion="15" ma:contentTypeDescription="Create a new document." ma:contentTypeScope="" ma:versionID="2bfed9869a3e462b9c79225607b23d74">
  <xsd:schema xmlns:xsd="http://www.w3.org/2001/XMLSchema" xmlns:xs="http://www.w3.org/2001/XMLSchema" xmlns:p="http://schemas.microsoft.com/office/2006/metadata/properties" xmlns:ns2="94a50df7-253c-4c60-8332-2ed5ae23abd5" xmlns:ns3="56b13485-ef72-40c3-95d5-20484a6d0217" xmlns:ns4="c5dbf80e-f509-45f6-9fe5-406e3eefabbb" targetNamespace="http://schemas.microsoft.com/office/2006/metadata/properties" ma:root="true" ma:fieldsID="78e317f04750c01dc3ccfd698382b2ef" ns2:_="" ns3:_="" ns4:_="">
    <xsd:import namespace="94a50df7-253c-4c60-8332-2ed5ae23abd5"/>
    <xsd:import namespace="56b13485-ef72-40c3-95d5-20484a6d0217"/>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element ref="ns4:TaxCatchAll" minOccurs="0"/>
                <xsd:element ref="ns3:MediaServiceMetadata" minOccurs="0"/>
                <xsd:element ref="ns3:MediaServiceFastMetadata" minOccurs="0"/>
                <xsd:element ref="ns3:MediaServiceSearchProperties"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50df7-253c-4c60-8332-2ed5ae23ab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b13485-ef72-40c3-95d5-20484a6d0217" elementFormDefault="qualified">
    <xsd:import namespace="http://schemas.microsoft.com/office/2006/documentManagement/types"/>
    <xsd:import namespace="http://schemas.microsoft.com/office/infopath/2007/PartnerControls"/>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d480b66-6f8d-4b3f-baf4-3b602d8c7c19}" ma:internalName="TaxCatchAll" ma:showField="CatchAllData" ma:web="94a50df7-253c-4c60-8332-2ed5ae23a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1FB3A6-241D-4E8D-B5EE-1C7F61AD8456}">
  <ds:schemaRefs>
    <ds:schemaRef ds:uri="http://schemas.microsoft.com/sharepoint/events"/>
  </ds:schemaRefs>
</ds:datastoreItem>
</file>

<file path=customXml/itemProps2.xml><?xml version="1.0" encoding="utf-8"?>
<ds:datastoreItem xmlns:ds="http://schemas.openxmlformats.org/officeDocument/2006/customXml" ds:itemID="{026CCDC6-ACD1-43F6-8F4F-21E835B3CA3E}">
  <ds:schemaRefs>
    <ds:schemaRef ds:uri="http://schemas.microsoft.com/sharepoint/v3/contenttype/forms"/>
  </ds:schemaRefs>
</ds:datastoreItem>
</file>

<file path=customXml/itemProps3.xml><?xml version="1.0" encoding="utf-8"?>
<ds:datastoreItem xmlns:ds="http://schemas.openxmlformats.org/officeDocument/2006/customXml" ds:itemID="{7EB60EA4-7D52-49C9-B8C9-8A7584A1B65E}">
  <ds:schemaRefs>
    <ds:schemaRef ds:uri="56b13485-ef72-40c3-95d5-20484a6d0217"/>
    <ds:schemaRef ds:uri="http://purl.org/dc/terms/"/>
    <ds:schemaRef ds:uri="c5dbf80e-f509-45f6-9fe5-406e3eefabbb"/>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94a50df7-253c-4c60-8332-2ed5ae23abd5"/>
    <ds:schemaRef ds:uri="http://www.w3.org/XML/1998/namespace"/>
  </ds:schemaRefs>
</ds:datastoreItem>
</file>

<file path=customXml/itemProps4.xml><?xml version="1.0" encoding="utf-8"?>
<ds:datastoreItem xmlns:ds="http://schemas.openxmlformats.org/officeDocument/2006/customXml" ds:itemID="{F374A962-3C8A-42A2-8DC5-502081BF8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50df7-253c-4c60-8332-2ed5ae23abd5"/>
    <ds:schemaRef ds:uri="56b13485-ef72-40c3-95d5-20484a6d0217"/>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2133</TotalTime>
  <Words>904</Words>
  <Application>Microsoft Office PowerPoint</Application>
  <PresentationFormat>Custom</PresentationFormat>
  <Paragraphs>76</Paragraphs>
  <Slides>9</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Aptos</vt:lpstr>
      <vt:lpstr>Arial</vt:lpstr>
      <vt:lpstr>Calibri</vt:lpstr>
      <vt:lpstr>Calibri Light</vt:lpstr>
      <vt:lpstr>Symbol</vt:lpstr>
      <vt:lpstr>Times New Roman</vt:lpstr>
      <vt:lpstr>Corporate background</vt:lpstr>
      <vt:lpstr>Custom Design</vt:lpstr>
      <vt:lpstr>PowerPoint Presentation</vt:lpstr>
      <vt:lpstr>Hampshire Context</vt:lpstr>
      <vt:lpstr>Pupil Premium Plus Arrangements</vt:lpstr>
      <vt:lpstr>Pupil premium plus 2024-25: overview and impact </vt:lpstr>
      <vt:lpstr>Impact of the pupil premium plus held centrally within Hampshire: Staffing </vt:lpstr>
      <vt:lpstr>Impact of the pupil premium plus held centrally within Hampshire: Training </vt:lpstr>
      <vt:lpstr>Impact of the pupil premium plus held centrally within Hampshire: Partnership Working </vt:lpstr>
      <vt:lpstr>Educational outcomes for children in care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lastModifiedBy>Nye, Michelle</cp:lastModifiedBy>
  <cp:revision>45</cp:revision>
  <dcterms:created xsi:type="dcterms:W3CDTF">2023-04-27T13:13:25Z</dcterms:created>
  <dcterms:modified xsi:type="dcterms:W3CDTF">2025-06-26T07:09:56Z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0x010100E30C78CD54290945B4B507217C9E515E</vt:lpwstr>
  </property>
  <property fmtid="{D5CDD505-2E9C-101B-9397-08002B2CF9AE}" pid="3" name="_dlc_DocIdItemGuid">
    <vt:lpwstr>db30668b-4c0c-483e-a134-7537818ca573</vt:lpwstr>
  </property>
  <property fmtid="{D5CDD505-2E9C-101B-9397-08002B2CF9AE}" pid="4" name="MediaServiceImageTags">
    <vt:lpwstr/>
  </property>
</Properties>
</file>