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4" r:id="rId5"/>
  </p:sldMasterIdLst>
  <p:notesMasterIdLst>
    <p:notesMasterId r:id="rId21"/>
  </p:notesMasterIdLst>
  <p:sldIdLst>
    <p:sldId id="1212" r:id="rId6"/>
    <p:sldId id="2147376346" r:id="rId7"/>
    <p:sldId id="2147376335" r:id="rId8"/>
    <p:sldId id="2147376344" r:id="rId9"/>
    <p:sldId id="2147376338" r:id="rId10"/>
    <p:sldId id="2147376345" r:id="rId11"/>
    <p:sldId id="5088" r:id="rId12"/>
    <p:sldId id="2147376337" r:id="rId13"/>
    <p:sldId id="2147376340" r:id="rId14"/>
    <p:sldId id="2147376339" r:id="rId15"/>
    <p:sldId id="4526" r:id="rId16"/>
    <p:sldId id="4400" r:id="rId17"/>
    <p:sldId id="361" r:id="rId18"/>
    <p:sldId id="4408" r:id="rId19"/>
    <p:sldId id="214737634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018F11-3B0E-D211-DAE1-1D5BABBC3EA9}" name="Marlborough, Caroline" initials="CM" userId="S::cxpucma@hants.gov.uk::b91bdaf2-14e6-4278-ad40-65f5040e1028" providerId="AD"/>
  <p188:author id="{C43D1330-A303-3053-9B49-3C5188329F80}" name="MacKenzie, James" initials="" userId="S::cxttjm@hants.gov.uk::12b6c63e-a5e3-4e1f-982f-57bd43707db8" providerId="AD"/>
  <p188:author id="{813F383C-9B07-CDAE-4E50-648FE4221B91}" name="Leggett, Ben" initials="BL" userId="S::csprirbl@hants.gov.uk::0ea0726c-c6a8-4028-88bc-1c36f38bd68a" providerId="AD"/>
  <p188:author id="{427C5884-D387-124D-6E9F-50C67DC3EEEE}" name="Campling, Claire" initials="" userId="S::edinnhcc@hants.gov.uk::23ade648-8df9-4c0c-a5ee-fd3126659131" providerId="AD"/>
  <p188:author id="{4E0B75CF-47A5-3FDE-937D-A51523133652}" name="Steele, Emma" initials="" userId="S::cseihfes@hants.gov.uk::7817f5bb-1743-4a42-99b9-4256b85994d0" providerId="AD"/>
  <p188:author id="{79A4FCD2-D414-1A00-0331-CDC9F515427E}" name="Hodder, Annabel" initials="AH" userId="S::ctfinah@hants.gov.uk::dd6561fa-0fa2-405c-8623-71d3d2de7f40" providerId="AD"/>
  <p188:author id="{43A311D9-036E-6B8D-236E-ABE3828CA2BC}" name="Minall, Andrew" initials="AM" userId="S::ctedam@hants.gov.uk::5d47cff1-c43e-40f5-940f-b4b98654e729" providerId="AD"/>
  <p188:author id="{D42304F4-D5E9-7766-FDD8-88940D40BFF7}" name="Timms, Laura" initials="" userId="S::sshqldlt@hants.gov.uk::30fb1be4-f53c-4e33-98aa-0b65a3a04b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96C"/>
    <a:srgbClr val="306B3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0CA92-42D9-447B-898D-8B78877108ED}" v="2" dt="2025-06-18T10:34:20.928"/>
    <p1510:client id="{3B2DE519-FF87-4E37-9971-3F5004044262}" v="499" dt="2025-06-18T10:09:18.226"/>
    <p1510:client id="{763CEB54-A1D9-4609-AFA2-C3CD9A479677}" v="15" dt="2025-06-18T12:02:21.085"/>
    <p1510:client id="{78F04488-6D7F-44E2-8AF0-99BD9162AB22}" v="2" dt="2025-06-18T10:16:06.844"/>
    <p1510:client id="{7DEA24CF-8D7A-C042-9D47-FCA99C555820}" v="1" dt="2025-06-18T09:55:14.681"/>
    <p1510:client id="{AD2C58EC-8DFC-4357-B4E5-1D46017146FF}" v="25" dt="2025-06-18T13:14:15.410"/>
    <p1510:client id="{D9FE319C-D4E7-4B3C-BC1C-E5B53F28CCC6}" v="1" dt="2025-06-18T10:28:02.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685" autoAdjust="0"/>
  </p:normalViewPr>
  <p:slideViewPr>
    <p:cSldViewPr snapToGrid="0">
      <p:cViewPr>
        <p:scale>
          <a:sx n="60" d="100"/>
          <a:sy n="60" d="100"/>
        </p:scale>
        <p:origin x="1522"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hants.sharepoint.com/sites/ChildrensOperationalFinance/Shared%20Documents/Education%20Funding%20Team/Hampshire's%20DSG%20Management%20Plan%202025-2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8265789152999E-2"/>
          <c:y val="0.12288041305217044"/>
          <c:w val="0.87649856093842338"/>
          <c:h val="0.73177086838504157"/>
        </c:manualLayout>
      </c:layout>
      <c:lineChart>
        <c:grouping val="standard"/>
        <c:varyColors val="0"/>
        <c:ser>
          <c:idx val="0"/>
          <c:order val="0"/>
          <c:tx>
            <c:strRef>
              <c:f>'Summary Chart'!$B$114</c:f>
              <c:strCache>
                <c:ptCount val="1"/>
                <c:pt idx="0">
                  <c:v>HNB Mitigated Expenditure LA - Baseline Projection Newton Adjusted</c:v>
                </c:pt>
              </c:strCache>
              <c:extLst xmlns:c15="http://schemas.microsoft.com/office/drawing/2012/chart"/>
            </c:strRef>
          </c:tx>
          <c:spPr>
            <a:ln w="28575" cap="rnd">
              <a:solidFill>
                <a:schemeClr val="accent1"/>
              </a:solidFill>
              <a:round/>
            </a:ln>
            <a:effectLst/>
          </c:spPr>
          <c:marker>
            <c:symbol val="none"/>
          </c:marker>
          <c:cat>
            <c:strRef>
              <c:f>'Summary Chart'!$E$113:$N$113</c:f>
              <c:strCache>
                <c:ptCount val="8"/>
                <c:pt idx="0">
                  <c:v>2020/21 
</c:v>
                </c:pt>
                <c:pt idx="1">
                  <c:v>2021/22
</c:v>
                </c:pt>
                <c:pt idx="2">
                  <c:v>2022/23
</c:v>
                </c:pt>
                <c:pt idx="3">
                  <c:v>2023/24
</c:v>
                </c:pt>
                <c:pt idx="4">
                  <c:v>2024/25 
</c:v>
                </c:pt>
                <c:pt idx="5">
                  <c:v>2025/26 
</c:v>
                </c:pt>
                <c:pt idx="6">
                  <c:v>2026/27 
</c:v>
                </c:pt>
                <c:pt idx="7">
                  <c:v>2027/28
</c:v>
                </c:pt>
              </c:strCache>
              <c:extLst/>
            </c:strRef>
          </c:cat>
          <c:val>
            <c:numRef>
              <c:f>'Summary Chart'!$E$114:$N$114</c:f>
              <c:extLst/>
            </c:numRef>
          </c:val>
          <c:smooth val="0"/>
          <c:extLst xmlns:c15="http://schemas.microsoft.com/office/drawing/2012/chart">
            <c:ext xmlns:c16="http://schemas.microsoft.com/office/drawing/2014/chart" uri="{C3380CC4-5D6E-409C-BE32-E72D297353CC}">
              <c16:uniqueId val="{00000000-2226-47AB-BC76-8FBC576EE5D7}"/>
            </c:ext>
          </c:extLst>
        </c:ser>
        <c:ser>
          <c:idx val="2"/>
          <c:order val="1"/>
          <c:tx>
            <c:strRef>
              <c:f>'Summary Chart'!$B$116</c:f>
              <c:strCache>
                <c:ptCount val="1"/>
                <c:pt idx="0">
                  <c:v>HNB Mitigated Expenditure - Current Projection</c:v>
                </c:pt>
              </c:strCache>
            </c:strRef>
          </c:tx>
          <c:spPr>
            <a:ln w="28575" cap="rnd">
              <a:solidFill>
                <a:srgbClr val="46B688"/>
              </a:solidFill>
              <a:prstDash val="dash"/>
              <a:round/>
            </a:ln>
            <a:effectLst/>
          </c:spPr>
          <c:marker>
            <c:symbol val="none"/>
          </c:marker>
          <c:cat>
            <c:strRef>
              <c:f>'Summary Chart'!$E$113:$N$113</c:f>
              <c:strCache>
                <c:ptCount val="8"/>
                <c:pt idx="0">
                  <c:v>2020/21 
</c:v>
                </c:pt>
                <c:pt idx="1">
                  <c:v>2021/22
</c:v>
                </c:pt>
                <c:pt idx="2">
                  <c:v>2022/23
</c:v>
                </c:pt>
                <c:pt idx="3">
                  <c:v>2023/24
</c:v>
                </c:pt>
                <c:pt idx="4">
                  <c:v>2024/25 
</c:v>
                </c:pt>
                <c:pt idx="5">
                  <c:v>2025/26 
</c:v>
                </c:pt>
                <c:pt idx="6">
                  <c:v>2026/27 
</c:v>
                </c:pt>
                <c:pt idx="7">
                  <c:v>2027/28
</c:v>
                </c:pt>
              </c:strCache>
              <c:extLst/>
            </c:strRef>
          </c:cat>
          <c:val>
            <c:numRef>
              <c:f>'Summary Chart'!$E$116:$N$116</c:f>
              <c:numCache>
                <c:formatCode>#,##0;[Red]\(#,##0\)</c:formatCode>
                <c:ptCount val="8"/>
                <c:pt idx="0">
                  <c:v>35445</c:v>
                </c:pt>
                <c:pt idx="1">
                  <c:v>60022</c:v>
                </c:pt>
                <c:pt idx="2">
                  <c:v>86149.120999999999</c:v>
                </c:pt>
                <c:pt idx="3">
                  <c:v>123920.28133333335</c:v>
                </c:pt>
                <c:pt idx="4">
                  <c:v>213149.28599333335</c:v>
                </c:pt>
                <c:pt idx="5">
                  <c:v>345510.30898333341</c:v>
                </c:pt>
                <c:pt idx="6">
                  <c:v>515759.67481644801</c:v>
                </c:pt>
                <c:pt idx="7">
                  <c:v>708554.11310240696</c:v>
                </c:pt>
              </c:numCache>
              <c:extLst/>
            </c:numRef>
          </c:val>
          <c:smooth val="0"/>
          <c:extLst>
            <c:ext xmlns:c16="http://schemas.microsoft.com/office/drawing/2014/chart" uri="{C3380CC4-5D6E-409C-BE32-E72D297353CC}">
              <c16:uniqueId val="{00000001-2226-47AB-BC76-8FBC576EE5D7}"/>
            </c:ext>
          </c:extLst>
        </c:ser>
        <c:ser>
          <c:idx val="3"/>
          <c:order val="2"/>
          <c:tx>
            <c:strRef>
              <c:f>'Summary Chart'!$B$118</c:f>
              <c:strCache>
                <c:ptCount val="1"/>
                <c:pt idx="0">
                  <c:v>HNB Mitigated Expenditure Newton - Target</c:v>
                </c:pt>
              </c:strCache>
            </c:strRef>
          </c:tx>
          <c:spPr>
            <a:ln w="28575" cap="rnd">
              <a:solidFill>
                <a:schemeClr val="accent5">
                  <a:lumMod val="75000"/>
                </a:schemeClr>
              </a:solidFill>
              <a:round/>
            </a:ln>
            <a:effectLst/>
          </c:spPr>
          <c:marker>
            <c:symbol val="none"/>
          </c:marker>
          <c:cat>
            <c:strRef>
              <c:f>'Summary Chart'!$E$113:$N$113</c:f>
              <c:strCache>
                <c:ptCount val="8"/>
                <c:pt idx="0">
                  <c:v>2020/21 
</c:v>
                </c:pt>
                <c:pt idx="1">
                  <c:v>2021/22
</c:v>
                </c:pt>
                <c:pt idx="2">
                  <c:v>2022/23
</c:v>
                </c:pt>
                <c:pt idx="3">
                  <c:v>2023/24
</c:v>
                </c:pt>
                <c:pt idx="4">
                  <c:v>2024/25 
</c:v>
                </c:pt>
                <c:pt idx="5">
                  <c:v>2025/26 
</c:v>
                </c:pt>
                <c:pt idx="6">
                  <c:v>2026/27 
</c:v>
                </c:pt>
                <c:pt idx="7">
                  <c:v>2027/28
</c:v>
                </c:pt>
              </c:strCache>
              <c:extLst/>
            </c:strRef>
          </c:cat>
          <c:val>
            <c:numRef>
              <c:f>'Summary Chart'!$E$118:$N$118</c:f>
              <c:numCache>
                <c:formatCode>#,##0;[Red]\(#,##0\)</c:formatCode>
                <c:ptCount val="8"/>
                <c:pt idx="0">
                  <c:v>35445</c:v>
                </c:pt>
                <c:pt idx="1">
                  <c:v>69209</c:v>
                </c:pt>
                <c:pt idx="2">
                  <c:v>106834</c:v>
                </c:pt>
                <c:pt idx="3">
                  <c:v>167450</c:v>
                </c:pt>
                <c:pt idx="4">
                  <c:v>254716</c:v>
                </c:pt>
                <c:pt idx="5">
                  <c:v>362614</c:v>
                </c:pt>
                <c:pt idx="6">
                  <c:v>489916</c:v>
                </c:pt>
                <c:pt idx="7">
                  <c:v>633179</c:v>
                </c:pt>
              </c:numCache>
              <c:extLst/>
            </c:numRef>
          </c:val>
          <c:smooth val="0"/>
          <c:extLst>
            <c:ext xmlns:c16="http://schemas.microsoft.com/office/drawing/2014/chart" uri="{C3380CC4-5D6E-409C-BE32-E72D297353CC}">
              <c16:uniqueId val="{00000002-2226-47AB-BC76-8FBC576EE5D7}"/>
            </c:ext>
          </c:extLst>
        </c:ser>
        <c:ser>
          <c:idx val="4"/>
          <c:order val="3"/>
          <c:tx>
            <c:strRef>
              <c:f>'Summary Chart'!$B$119</c:f>
              <c:strCache>
                <c:ptCount val="1"/>
                <c:pt idx="0">
                  <c:v>HNB Mitigated Expenditure Newton - Stretch Target</c:v>
                </c:pt>
              </c:strCache>
            </c:strRef>
          </c:tx>
          <c:spPr>
            <a:ln w="28575" cap="rnd">
              <a:solidFill>
                <a:schemeClr val="accent5"/>
              </a:solidFill>
              <a:round/>
            </a:ln>
            <a:effectLst/>
          </c:spPr>
          <c:marker>
            <c:symbol val="none"/>
          </c:marker>
          <c:cat>
            <c:strRef>
              <c:f>'Summary Chart'!$E$113:$N$113</c:f>
              <c:strCache>
                <c:ptCount val="8"/>
                <c:pt idx="0">
                  <c:v>2020/21 
</c:v>
                </c:pt>
                <c:pt idx="1">
                  <c:v>2021/22
</c:v>
                </c:pt>
                <c:pt idx="2">
                  <c:v>2022/23
</c:v>
                </c:pt>
                <c:pt idx="3">
                  <c:v>2023/24
</c:v>
                </c:pt>
                <c:pt idx="4">
                  <c:v>2024/25 
</c:v>
                </c:pt>
                <c:pt idx="5">
                  <c:v>2025/26 
</c:v>
                </c:pt>
                <c:pt idx="6">
                  <c:v>2026/27 
</c:v>
                </c:pt>
                <c:pt idx="7">
                  <c:v>2027/28
</c:v>
                </c:pt>
              </c:strCache>
              <c:extLst/>
            </c:strRef>
          </c:cat>
          <c:val>
            <c:numRef>
              <c:f>'Summary Chart'!$E$119:$N$119</c:f>
              <c:numCache>
                <c:formatCode>#,##0;[Red]\(#,##0\)</c:formatCode>
                <c:ptCount val="8"/>
                <c:pt idx="0">
                  <c:v>35445</c:v>
                </c:pt>
                <c:pt idx="1">
                  <c:v>69209</c:v>
                </c:pt>
                <c:pt idx="2">
                  <c:v>106834</c:v>
                </c:pt>
                <c:pt idx="3">
                  <c:v>167450</c:v>
                </c:pt>
                <c:pt idx="4">
                  <c:v>253885</c:v>
                </c:pt>
                <c:pt idx="5">
                  <c:v>354889</c:v>
                </c:pt>
                <c:pt idx="6">
                  <c:v>466703</c:v>
                </c:pt>
                <c:pt idx="7">
                  <c:v>585051</c:v>
                </c:pt>
              </c:numCache>
              <c:extLst/>
            </c:numRef>
          </c:val>
          <c:smooth val="0"/>
          <c:extLst>
            <c:ext xmlns:c16="http://schemas.microsoft.com/office/drawing/2014/chart" uri="{C3380CC4-5D6E-409C-BE32-E72D297353CC}">
              <c16:uniqueId val="{00000003-2226-47AB-BC76-8FBC576EE5D7}"/>
            </c:ext>
          </c:extLst>
        </c:ser>
        <c:ser>
          <c:idx val="5"/>
          <c:order val="4"/>
          <c:tx>
            <c:strRef>
              <c:f>'Summary Chart'!$B$117</c:f>
              <c:strCache>
                <c:ptCount val="1"/>
                <c:pt idx="0">
                  <c:v>HNB Unmitigated Expenditure Newton - Baseline</c:v>
                </c:pt>
              </c:strCache>
            </c:strRef>
          </c:tx>
          <c:spPr>
            <a:ln w="28575" cap="rnd">
              <a:solidFill>
                <a:srgbClr val="C00000"/>
              </a:solidFill>
              <a:round/>
            </a:ln>
            <a:effectLst/>
          </c:spPr>
          <c:marker>
            <c:symbol val="none"/>
          </c:marker>
          <c:cat>
            <c:strRef>
              <c:f>'Summary Chart'!$E$113:$N$113</c:f>
              <c:strCache>
                <c:ptCount val="8"/>
                <c:pt idx="0">
                  <c:v>2020/21 
</c:v>
                </c:pt>
                <c:pt idx="1">
                  <c:v>2021/22
</c:v>
                </c:pt>
                <c:pt idx="2">
                  <c:v>2022/23
</c:v>
                </c:pt>
                <c:pt idx="3">
                  <c:v>2023/24
</c:v>
                </c:pt>
                <c:pt idx="4">
                  <c:v>2024/25 
</c:v>
                </c:pt>
                <c:pt idx="5">
                  <c:v>2025/26 
</c:v>
                </c:pt>
                <c:pt idx="6">
                  <c:v>2026/27 
</c:v>
                </c:pt>
                <c:pt idx="7">
                  <c:v>2027/28
</c:v>
                </c:pt>
              </c:strCache>
              <c:extLst/>
            </c:strRef>
          </c:cat>
          <c:val>
            <c:numRef>
              <c:f>'Summary Chart'!$E$117:$N$117</c:f>
              <c:numCache>
                <c:formatCode>#,##0;[Red]\(#,##0\)</c:formatCode>
                <c:ptCount val="8"/>
                <c:pt idx="0">
                  <c:v>35445</c:v>
                </c:pt>
                <c:pt idx="1">
                  <c:v>69209</c:v>
                </c:pt>
                <c:pt idx="2">
                  <c:v>113433.462</c:v>
                </c:pt>
                <c:pt idx="3">
                  <c:v>183010.27900000001</c:v>
                </c:pt>
                <c:pt idx="4">
                  <c:v>282904.32299999997</c:v>
                </c:pt>
                <c:pt idx="5">
                  <c:v>414898.37199999997</c:v>
                </c:pt>
                <c:pt idx="6">
                  <c:v>580937.47900000005</c:v>
                </c:pt>
                <c:pt idx="7">
                  <c:v>778334.08200000005</c:v>
                </c:pt>
              </c:numCache>
              <c:extLst/>
            </c:numRef>
          </c:val>
          <c:smooth val="0"/>
          <c:extLst>
            <c:ext xmlns:c16="http://schemas.microsoft.com/office/drawing/2014/chart" uri="{C3380CC4-5D6E-409C-BE32-E72D297353CC}">
              <c16:uniqueId val="{00000004-2226-47AB-BC76-8FBC576EE5D7}"/>
            </c:ext>
          </c:extLst>
        </c:ser>
        <c:dLbls>
          <c:showLegendKey val="0"/>
          <c:showVal val="0"/>
          <c:showCatName val="0"/>
          <c:showSerName val="0"/>
          <c:showPercent val="0"/>
          <c:showBubbleSize val="0"/>
        </c:dLbls>
        <c:smooth val="0"/>
        <c:axId val="1270860688"/>
        <c:axId val="1270849528"/>
        <c:extLst/>
      </c:lineChart>
      <c:catAx>
        <c:axId val="127086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270849528"/>
        <c:crosses val="autoZero"/>
        <c:auto val="1"/>
        <c:lblAlgn val="ctr"/>
        <c:lblOffset val="100"/>
        <c:noMultiLvlLbl val="0"/>
      </c:catAx>
      <c:valAx>
        <c:axId val="1270849528"/>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270860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BBE4A-5C51-4B17-8671-B413B67AD71F}" type="datetimeFigureOut">
              <a:rPr lang="en-GB" smtClean="0"/>
              <a:t>26/06/2025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9A37E-1753-47BF-B5B5-F4913ACD8267}" type="slidenum">
              <a:rPr lang="en-GB" smtClean="0"/>
              <a:t>‹#›</a:t>
            </a:fld>
            <a:endParaRPr lang="en-GB"/>
          </a:p>
        </p:txBody>
      </p:sp>
    </p:spTree>
    <p:extLst>
      <p:ext uri="{BB962C8B-B14F-4D97-AF65-F5344CB8AC3E}">
        <p14:creationId xmlns:p14="http://schemas.microsoft.com/office/powerpoint/2010/main" val="4507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70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9B84C6-FCD2-493F-B988-59C3CB34277B}"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0223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forecasting model is currently being updated, This is the forecast before updates. Forecast 21,661 EHCPs by 2029. </a:t>
            </a:r>
          </a:p>
        </p:txBody>
      </p:sp>
      <p:sp>
        <p:nvSpPr>
          <p:cNvPr id="4" name="Slide Number Placeholder 3"/>
          <p:cNvSpPr>
            <a:spLocks noGrp="1"/>
          </p:cNvSpPr>
          <p:nvPr>
            <p:ph type="sldNum" sz="quarter" idx="5"/>
          </p:nvPr>
        </p:nvSpPr>
        <p:spPr/>
        <p:txBody>
          <a:bodyPr/>
          <a:lstStyle/>
          <a:p>
            <a:fld id="{05E9A37E-1753-47BF-B5B5-F4913ACD8267}" type="slidenum">
              <a:rPr lang="en-GB" smtClean="0"/>
              <a:t>11</a:t>
            </a:fld>
            <a:endParaRPr lang="en-GB"/>
          </a:p>
        </p:txBody>
      </p:sp>
    </p:spTree>
    <p:extLst>
      <p:ext uri="{BB962C8B-B14F-4D97-AF65-F5344CB8AC3E}">
        <p14:creationId xmlns:p14="http://schemas.microsoft.com/office/powerpoint/2010/main" val="891311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Growth in parental requests  in particular. </a:t>
            </a:r>
          </a:p>
          <a:p>
            <a:r>
              <a:rPr lang="en-GB" dirty="0"/>
              <a:t>In anticipation of a reduced % of in time completion of EHC Needs assessment, we have put in place a recovery plan. Rising demand means that services involved in the process (SEN, EPS struggle to increase the workforce quickly enough to keep pace. </a:t>
            </a:r>
          </a:p>
        </p:txBody>
      </p:sp>
      <p:sp>
        <p:nvSpPr>
          <p:cNvPr id="4" name="Slide Number Placeholder 3"/>
          <p:cNvSpPr>
            <a:spLocks noGrp="1"/>
          </p:cNvSpPr>
          <p:nvPr>
            <p:ph type="sldNum" sz="quarter" idx="5"/>
          </p:nvPr>
        </p:nvSpPr>
        <p:spPr/>
        <p:txBody>
          <a:bodyPr/>
          <a:lstStyle/>
          <a:p>
            <a:fld id="{05E9A37E-1753-47BF-B5B5-F4913ACD8267}" type="slidenum">
              <a:rPr lang="en-GB" smtClean="0"/>
              <a:t>12</a:t>
            </a:fld>
            <a:endParaRPr lang="en-GB"/>
          </a:p>
        </p:txBody>
      </p:sp>
    </p:spTree>
    <p:extLst>
      <p:ext uri="{BB962C8B-B14F-4D97-AF65-F5344CB8AC3E}">
        <p14:creationId xmlns:p14="http://schemas.microsoft.com/office/powerpoint/2010/main" val="105769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 to make is that Hampshire is one of the lowest funded LAs per pupil. Our in-year pressure continues to grow despite efforts across our services and in schools, to meet need earlier. </a:t>
            </a:r>
          </a:p>
        </p:txBody>
      </p:sp>
      <p:sp>
        <p:nvSpPr>
          <p:cNvPr id="4" name="Slide Number Placeholder 3"/>
          <p:cNvSpPr>
            <a:spLocks noGrp="1"/>
          </p:cNvSpPr>
          <p:nvPr>
            <p:ph type="sldNum" sz="quarter" idx="5"/>
          </p:nvPr>
        </p:nvSpPr>
        <p:spPr/>
        <p:txBody>
          <a:bodyPr/>
          <a:lstStyle/>
          <a:p>
            <a:fld id="{4EB6161C-A716-4403-BF72-C938C275DDD4}" type="slidenum">
              <a:rPr lang="en-GB" smtClean="0"/>
              <a:t>13</a:t>
            </a:fld>
            <a:endParaRPr lang="en-GB"/>
          </a:p>
        </p:txBody>
      </p:sp>
    </p:spTree>
    <p:extLst>
      <p:ext uri="{BB962C8B-B14F-4D97-AF65-F5344CB8AC3E}">
        <p14:creationId xmlns:p14="http://schemas.microsoft.com/office/powerpoint/2010/main" val="238044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summary of the DSG forecast – note the cost avoidance at the bottom. Despite continuing growth in our cost avoidance forecasting, the cumulative debt continues to grow. </a:t>
            </a:r>
          </a:p>
        </p:txBody>
      </p:sp>
      <p:sp>
        <p:nvSpPr>
          <p:cNvPr id="4" name="Slide Number Placeholder 3"/>
          <p:cNvSpPr>
            <a:spLocks noGrp="1"/>
          </p:cNvSpPr>
          <p:nvPr>
            <p:ph type="sldNum" sz="quarter" idx="5"/>
          </p:nvPr>
        </p:nvSpPr>
        <p:spPr/>
        <p:txBody>
          <a:bodyPr/>
          <a:lstStyle/>
          <a:p>
            <a:fld id="{4EB6161C-A716-4403-BF72-C938C275DDD4}" type="slidenum">
              <a:rPr lang="en-GB" smtClean="0"/>
              <a:t>14</a:t>
            </a:fld>
            <a:endParaRPr lang="en-GB"/>
          </a:p>
        </p:txBody>
      </p:sp>
    </p:spTree>
    <p:extLst>
      <p:ext uri="{BB962C8B-B14F-4D97-AF65-F5344CB8AC3E}">
        <p14:creationId xmlns:p14="http://schemas.microsoft.com/office/powerpoint/2010/main" val="42067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breakdown of the cost avoidance against key projects. </a:t>
            </a:r>
          </a:p>
        </p:txBody>
      </p:sp>
      <p:sp>
        <p:nvSpPr>
          <p:cNvPr id="4" name="Slide Number Placeholder 3"/>
          <p:cNvSpPr>
            <a:spLocks noGrp="1"/>
          </p:cNvSpPr>
          <p:nvPr>
            <p:ph type="sldNum" sz="quarter" idx="5"/>
          </p:nvPr>
        </p:nvSpPr>
        <p:spPr/>
        <p:txBody>
          <a:bodyPr/>
          <a:lstStyle/>
          <a:p>
            <a:fld id="{05E9A37E-1753-47BF-B5B5-F4913ACD8267}" type="slidenum">
              <a:rPr lang="en-GB" smtClean="0"/>
              <a:t>15</a:t>
            </a:fld>
            <a:endParaRPr lang="en-GB"/>
          </a:p>
        </p:txBody>
      </p:sp>
    </p:spTree>
    <p:extLst>
      <p:ext uri="{BB962C8B-B14F-4D97-AF65-F5344CB8AC3E}">
        <p14:creationId xmlns:p14="http://schemas.microsoft.com/office/powerpoint/2010/main" val="74531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based on data released on 12</a:t>
            </a:r>
            <a:r>
              <a:rPr lang="en-GB" baseline="30000" dirty="0"/>
              <a:t>th</a:t>
            </a:r>
            <a:r>
              <a:rPr lang="en-GB" dirty="0"/>
              <a:t> June. (school census) </a:t>
            </a:r>
          </a:p>
          <a:p>
            <a:endParaRPr lang="en-GB" dirty="0"/>
          </a:p>
          <a:p>
            <a:r>
              <a:rPr lang="en-GB" dirty="0"/>
              <a:t>Hampshire is bringing the percentage of children supported at SEN Support closer to national</a:t>
            </a:r>
          </a:p>
          <a:p>
            <a:r>
              <a:rPr lang="en-GB" dirty="0"/>
              <a:t>But we continue to see higher than national EHCP percentages.  This is an area of focus for us.</a:t>
            </a:r>
          </a:p>
        </p:txBody>
      </p:sp>
      <p:sp>
        <p:nvSpPr>
          <p:cNvPr id="4" name="Slide Number Placeholder 3"/>
          <p:cNvSpPr>
            <a:spLocks noGrp="1"/>
          </p:cNvSpPr>
          <p:nvPr>
            <p:ph type="sldNum" sz="quarter" idx="5"/>
          </p:nvPr>
        </p:nvSpPr>
        <p:spPr/>
        <p:txBody>
          <a:bodyPr/>
          <a:lstStyle/>
          <a:p>
            <a:fld id="{05E9A37E-1753-47BF-B5B5-F4913ACD8267}" type="slidenum">
              <a:rPr lang="en-GB" smtClean="0"/>
              <a:t>2</a:t>
            </a:fld>
            <a:endParaRPr lang="en-GB"/>
          </a:p>
        </p:txBody>
      </p:sp>
    </p:spTree>
    <p:extLst>
      <p:ext uri="{BB962C8B-B14F-4D97-AF65-F5344CB8AC3E}">
        <p14:creationId xmlns:p14="http://schemas.microsoft.com/office/powerpoint/2010/main" val="64178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Transforming SEND has been in place since 2022/3</a:t>
            </a:r>
          </a:p>
          <a:p>
            <a:r>
              <a:rPr lang="en-GB" dirty="0"/>
              <a:t>Scope has changed over time as new priorities have emerged. We use data to set our priorities. </a:t>
            </a:r>
          </a:p>
          <a:p>
            <a:r>
              <a:rPr lang="en-GB" dirty="0"/>
              <a:t>In 2024/5  scope extended to  inclusion and educational engagement in response to data showing rising school absence, exclusions and suspensions</a:t>
            </a:r>
          </a:p>
          <a:p>
            <a:r>
              <a:rPr lang="en-GB" dirty="0"/>
              <a:t>In 2025/6 scope has been extended again, following the refresh of our Local Area SEF, to focus more on improves timeliness, improved waiting times for services and co-production and participation. </a:t>
            </a:r>
          </a:p>
        </p:txBody>
      </p:sp>
      <p:sp>
        <p:nvSpPr>
          <p:cNvPr id="4" name="Slide Number Placeholder 3"/>
          <p:cNvSpPr>
            <a:spLocks noGrp="1"/>
          </p:cNvSpPr>
          <p:nvPr>
            <p:ph type="sldNum" sz="quarter" idx="5"/>
          </p:nvPr>
        </p:nvSpPr>
        <p:spPr/>
        <p:txBody>
          <a:bodyPr/>
          <a:lstStyle/>
          <a:p>
            <a:fld id="{05E9A37E-1753-47BF-B5B5-F4913ACD8267}" type="slidenum">
              <a:rPr lang="en-GB" smtClean="0"/>
              <a:t>3</a:t>
            </a:fld>
            <a:endParaRPr lang="en-GB"/>
          </a:p>
        </p:txBody>
      </p:sp>
    </p:spTree>
    <p:extLst>
      <p:ext uri="{BB962C8B-B14F-4D97-AF65-F5344CB8AC3E}">
        <p14:creationId xmlns:p14="http://schemas.microsoft.com/office/powerpoint/2010/main" val="238419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key data, which Ill go into more detail about on the next few slides. </a:t>
            </a:r>
          </a:p>
        </p:txBody>
      </p:sp>
      <p:sp>
        <p:nvSpPr>
          <p:cNvPr id="4" name="Slide Number Placeholder 3"/>
          <p:cNvSpPr>
            <a:spLocks noGrp="1"/>
          </p:cNvSpPr>
          <p:nvPr>
            <p:ph type="sldNum" sz="quarter" idx="5"/>
          </p:nvPr>
        </p:nvSpPr>
        <p:spPr/>
        <p:txBody>
          <a:bodyPr/>
          <a:lstStyle/>
          <a:p>
            <a:fld id="{05E9A37E-1753-47BF-B5B5-F4913ACD8267}" type="slidenum">
              <a:rPr lang="en-GB" smtClean="0"/>
              <a:t>4</a:t>
            </a:fld>
            <a:endParaRPr lang="en-GB"/>
          </a:p>
        </p:txBody>
      </p:sp>
    </p:spTree>
    <p:extLst>
      <p:ext uri="{BB962C8B-B14F-4D97-AF65-F5344CB8AC3E}">
        <p14:creationId xmlns:p14="http://schemas.microsoft.com/office/powerpoint/2010/main" val="138001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2024/5 we launched inclusion and educational engagement workstreams. Ill pull out some key points:  </a:t>
            </a:r>
          </a:p>
          <a:p>
            <a:r>
              <a:rPr lang="en-GB" dirty="0"/>
              <a:t>187 schools have signed up to the Attachment research community, supporting settings to develop attachment and trauma aware best practice. </a:t>
            </a:r>
          </a:p>
          <a:p>
            <a:r>
              <a:rPr lang="en-GB" dirty="0"/>
              <a:t>Under exploring suspensions, 75% of schools involved have reduced suspensions since Oct 2024</a:t>
            </a:r>
          </a:p>
          <a:p>
            <a:r>
              <a:rPr lang="en-GB" dirty="0"/>
              <a:t>97% of children supported by transition practitioners started school without an escalation of their needs.</a:t>
            </a:r>
          </a:p>
          <a:p>
            <a:r>
              <a:rPr lang="en-GB" dirty="0"/>
              <a:t>All children  showed the same or increased wellbeing or participation in the classroom increase in parental confidence</a:t>
            </a:r>
          </a:p>
          <a:p>
            <a:r>
              <a:rPr lang="en-GB" dirty="0"/>
              <a:t>PCP no to assess meetings attended 87&amp; did not reapply for an EHCP.  </a:t>
            </a:r>
          </a:p>
        </p:txBody>
      </p:sp>
      <p:sp>
        <p:nvSpPr>
          <p:cNvPr id="4" name="Slide Number Placeholder 3"/>
          <p:cNvSpPr>
            <a:spLocks noGrp="1"/>
          </p:cNvSpPr>
          <p:nvPr>
            <p:ph type="sldNum" sz="quarter" idx="5"/>
          </p:nvPr>
        </p:nvSpPr>
        <p:spPr/>
        <p:txBody>
          <a:bodyPr/>
          <a:lstStyle/>
          <a:p>
            <a:fld id="{05E9A37E-1753-47BF-B5B5-F4913ACD8267}" type="slidenum">
              <a:rPr lang="en-GB" smtClean="0"/>
              <a:t>5</a:t>
            </a:fld>
            <a:endParaRPr lang="en-GB"/>
          </a:p>
        </p:txBody>
      </p:sp>
    </p:spTree>
    <p:extLst>
      <p:ext uri="{BB962C8B-B14F-4D97-AF65-F5344CB8AC3E}">
        <p14:creationId xmlns:p14="http://schemas.microsoft.com/office/powerpoint/2010/main" val="1847350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6161C-A716-4403-BF72-C938C275DD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21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E9A37E-1753-47BF-B5B5-F4913ACD8267}" type="slidenum">
              <a:rPr lang="en-GB" smtClean="0"/>
              <a:t>8</a:t>
            </a:fld>
            <a:endParaRPr lang="en-GB"/>
          </a:p>
        </p:txBody>
      </p:sp>
    </p:spTree>
    <p:extLst>
      <p:ext uri="{BB962C8B-B14F-4D97-AF65-F5344CB8AC3E}">
        <p14:creationId xmlns:p14="http://schemas.microsoft.com/office/powerpoint/2010/main" val="212095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these measures, in 2023 we were performing more strongly than than the national average. New data due out for 2024 at any time. </a:t>
            </a:r>
          </a:p>
        </p:txBody>
      </p:sp>
      <p:sp>
        <p:nvSpPr>
          <p:cNvPr id="4" name="Slide Number Placeholder 3"/>
          <p:cNvSpPr>
            <a:spLocks noGrp="1"/>
          </p:cNvSpPr>
          <p:nvPr>
            <p:ph type="sldNum" sz="quarter" idx="5"/>
          </p:nvPr>
        </p:nvSpPr>
        <p:spPr/>
        <p:txBody>
          <a:bodyPr/>
          <a:lstStyle/>
          <a:p>
            <a:fld id="{05E9A37E-1753-47BF-B5B5-F4913ACD8267}" type="slidenum">
              <a:rPr lang="en-GB" smtClean="0"/>
              <a:t>9</a:t>
            </a:fld>
            <a:endParaRPr lang="en-GB"/>
          </a:p>
        </p:txBody>
      </p:sp>
    </p:spTree>
    <p:extLst>
      <p:ext uri="{BB962C8B-B14F-4D97-AF65-F5344CB8AC3E}">
        <p14:creationId xmlns:p14="http://schemas.microsoft.com/office/powerpoint/2010/main" val="43203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220% growth in EHCPs sine the reforms took effect growth over all age ranges, more pronounced in schools age and post 16 cohorts. </a:t>
            </a:r>
          </a:p>
        </p:txBody>
      </p:sp>
      <p:sp>
        <p:nvSpPr>
          <p:cNvPr id="4" name="Slide Number Placeholder 3"/>
          <p:cNvSpPr>
            <a:spLocks noGrp="1"/>
          </p:cNvSpPr>
          <p:nvPr>
            <p:ph type="sldNum" sz="quarter" idx="5"/>
          </p:nvPr>
        </p:nvSpPr>
        <p:spPr/>
        <p:txBody>
          <a:bodyPr/>
          <a:lstStyle/>
          <a:p>
            <a:fld id="{05E9A37E-1753-47BF-B5B5-F4913ACD8267}" type="slidenum">
              <a:rPr lang="en-GB" smtClean="0"/>
              <a:t>10</a:t>
            </a:fld>
            <a:endParaRPr lang="en-GB"/>
          </a:p>
        </p:txBody>
      </p:sp>
    </p:spTree>
    <p:extLst>
      <p:ext uri="{BB962C8B-B14F-4D97-AF65-F5344CB8AC3E}">
        <p14:creationId xmlns:p14="http://schemas.microsoft.com/office/powerpoint/2010/main" val="16629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141030985"/>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70835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4196350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6" y="365127"/>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6" y="2215946"/>
            <a:ext cx="10667955" cy="3936547"/>
          </a:xfrm>
          <a:prstGeom prst="rect">
            <a:avLst/>
          </a:prstGeom>
        </p:spPr>
        <p:txBody>
          <a:bodyPr numCol="2" spcCol="1944000">
            <a:noAutofit/>
          </a:bodyPr>
          <a:lstStyle>
            <a:lvl1pPr marL="0" indent="0">
              <a:buNone/>
              <a:defRPr sz="1800">
                <a:solidFill>
                  <a:srgbClr val="08314C"/>
                </a:solidFill>
              </a:defRPr>
            </a:lvl1pPr>
            <a:lvl2pPr marL="228589" indent="0">
              <a:buNone/>
              <a:defRPr sz="1400"/>
            </a:lvl2pPr>
            <a:lvl3pPr marL="457177" indent="0">
              <a:buNone/>
              <a:defRPr sz="1200"/>
            </a:lvl3pPr>
            <a:lvl4pPr marL="685766" indent="0">
              <a:buNone/>
              <a:defRPr sz="1000"/>
            </a:lvl4pPr>
            <a:lvl5pPr marL="914355" indent="0">
              <a:buNone/>
              <a:defRPr sz="1000"/>
            </a:lvl5pPr>
            <a:lvl6pPr>
              <a:defRPr sz="1000"/>
            </a:lvl6pPr>
            <a:lvl7pPr>
              <a:defRPr sz="1000"/>
            </a:lvl7pPr>
            <a:lvl8pPr>
              <a:defRPr sz="1000"/>
            </a:lvl8pPr>
            <a:lvl9pPr>
              <a:defRPr sz="1000"/>
            </a:lvl9pPr>
          </a:lstStyle>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51085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344248058"/>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523304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195090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513640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666486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96107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94372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398569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133520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7"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4166898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428881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064666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6" y="365127"/>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6" y="2215946"/>
            <a:ext cx="10667955" cy="3936547"/>
          </a:xfrm>
          <a:prstGeom prst="rect">
            <a:avLst/>
          </a:prstGeom>
        </p:spPr>
        <p:txBody>
          <a:bodyPr numCol="2" spcCol="1944000">
            <a:noAutofit/>
          </a:bodyPr>
          <a:lstStyle>
            <a:lvl1pPr marL="0" indent="0">
              <a:buNone/>
              <a:defRPr sz="1800">
                <a:solidFill>
                  <a:srgbClr val="08314C"/>
                </a:solidFill>
              </a:defRPr>
            </a:lvl1pPr>
            <a:lvl2pPr marL="228589" indent="0">
              <a:buNone/>
              <a:defRPr sz="1400"/>
            </a:lvl2pPr>
            <a:lvl3pPr marL="457177" indent="0">
              <a:buNone/>
              <a:defRPr sz="1200"/>
            </a:lvl3pPr>
            <a:lvl4pPr marL="685766" indent="0">
              <a:buNone/>
              <a:defRPr sz="1000"/>
            </a:lvl4pPr>
            <a:lvl5pPr marL="914355" indent="0">
              <a:buNone/>
              <a:defRPr sz="1000"/>
            </a:lvl5pPr>
            <a:lvl6pPr>
              <a:defRPr sz="1000"/>
            </a:lvl6pPr>
            <a:lvl7pPr>
              <a:defRPr sz="1000"/>
            </a:lvl7pPr>
            <a:lvl8pPr>
              <a:defRPr sz="1000"/>
            </a:lvl8pPr>
            <a:lvl9pPr>
              <a:defRPr sz="1000"/>
            </a:lvl9pPr>
          </a:lstStyle>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177"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217144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11403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61933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81906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93570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05636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24824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7"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6/26/2025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44001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14"/>
          <a:srcRect/>
          <a:stretch/>
        </p:blipFill>
        <p:spPr>
          <a:xfrm>
            <a:off x="2" y="223"/>
            <a:ext cx="12192396" cy="6857776"/>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094237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Gill Sans MT" panose="020B0502020104020203" pitchFamily="34" charset="77"/>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Gill Sans MT" panose="020B0502020104020203" pitchFamily="34" charset="77"/>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Gill Sans MT" panose="020B0502020104020203" pitchFamily="34" charset="77"/>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Gill Sans MT" panose="020B0502020104020203" pitchFamily="34" charset="77"/>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Gill Sans MT" panose="020B0502020104020203" pitchFamily="34" charset="77"/>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14"/>
          <a:srcRect/>
          <a:stretch/>
        </p:blipFill>
        <p:spPr>
          <a:xfrm>
            <a:off x="2" y="223"/>
            <a:ext cx="12192396" cy="6857776"/>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554685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355" rtl="0" eaLnBrk="1" latinLnBrk="0" hangingPunct="1">
        <a:lnSpc>
          <a:spcPct val="90000"/>
        </a:lnSpc>
        <a:spcBef>
          <a:spcPct val="0"/>
        </a:spcBef>
        <a:buNone/>
        <a:defRPr sz="4400" kern="1200">
          <a:solidFill>
            <a:srgbClr val="08314C"/>
          </a:solidFill>
          <a:latin typeface="Gill Sans MT" panose="020B0502020104020203" pitchFamily="34" charset="77"/>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Gill Sans MT" panose="020B0502020104020203" pitchFamily="34" charset="77"/>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Gill Sans MT" panose="020B0502020104020203" pitchFamily="34" charset="77"/>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Gill Sans MT" panose="020B0502020104020203" pitchFamily="34" charset="77"/>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Gill Sans MT" panose="020B0502020104020203" pitchFamily="34" charset="77"/>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Gill Sans MT" panose="020B0502020104020203" pitchFamily="34" charset="77"/>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D1F92DF-6AD0-42AC-B7B2-EBED7B2D5C9F}"/>
              </a:ext>
            </a:extLst>
          </p:cNvPr>
          <p:cNvSpPr txBox="1">
            <a:spLocks/>
          </p:cNvSpPr>
          <p:nvPr/>
        </p:nvSpPr>
        <p:spPr bwMode="auto">
          <a:xfrm>
            <a:off x="761879" y="2482497"/>
            <a:ext cx="10956897" cy="204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b="0" kern="1200">
                <a:solidFill>
                  <a:schemeClr val="tx2"/>
                </a:solidFill>
                <a:latin typeface="Calibri" panose="020F0502020204030204" pitchFamily="34" charset="0"/>
                <a:ea typeface="+mj-ea"/>
                <a:cs typeface="Calibri" panose="020F0502020204030204" pitchFamily="34" charset="0"/>
              </a:defRPr>
            </a:lvl1pPr>
            <a:lvl2pPr algn="l" rtl="0" fontAlgn="base">
              <a:spcBef>
                <a:spcPct val="0"/>
              </a:spcBef>
              <a:spcAft>
                <a:spcPct val="0"/>
              </a:spcAft>
              <a:defRPr sz="4400">
                <a:solidFill>
                  <a:schemeClr val="tx2"/>
                </a:solidFill>
                <a:latin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a:lstStyle>
          <a:p>
            <a:pPr algn="ctr"/>
            <a:r>
              <a:rPr lang="en-GB" sz="3800" b="1">
                <a:latin typeface="+mj-lt"/>
              </a:rPr>
              <a:t>Dedicated Schools Grant Deficit Management Plan Update</a:t>
            </a:r>
          </a:p>
          <a:p>
            <a:pPr algn="ctr"/>
            <a:r>
              <a:rPr lang="en-GB" sz="3800" b="1">
                <a:latin typeface="+mj-lt"/>
              </a:rPr>
              <a:t>June 2025</a:t>
            </a:r>
          </a:p>
          <a:p>
            <a:pPr algn="ctr"/>
            <a:endParaRPr lang="en-GB" sz="3800" b="1">
              <a:latin typeface="+mj-lt"/>
            </a:endParaRPr>
          </a:p>
        </p:txBody>
      </p:sp>
      <p:sp>
        <p:nvSpPr>
          <p:cNvPr id="7" name="Subtitle 2">
            <a:extLst>
              <a:ext uri="{FF2B5EF4-FFF2-40B4-BE49-F238E27FC236}">
                <a16:creationId xmlns:a16="http://schemas.microsoft.com/office/drawing/2014/main" id="{9A34F68A-C208-4492-BE97-DC10BE5903CF}"/>
              </a:ext>
            </a:extLst>
          </p:cNvPr>
          <p:cNvSpPr>
            <a:spLocks noGrp="1"/>
          </p:cNvSpPr>
          <p:nvPr>
            <p:ph type="subTitle" idx="1"/>
          </p:nvPr>
        </p:nvSpPr>
        <p:spPr>
          <a:xfrm>
            <a:off x="1524000" y="5493487"/>
            <a:ext cx="9144000" cy="940981"/>
          </a:xfrm>
        </p:spPr>
        <p:txBody>
          <a:bodyPr>
            <a:normAutofit lnSpcReduction="10000"/>
          </a:bodyPr>
          <a:lstStyle/>
          <a:p>
            <a:r>
              <a:rPr lang="en-GB" sz="3200" dirty="0">
                <a:latin typeface="+mj-lt"/>
              </a:rPr>
              <a:t>Natalie Smith</a:t>
            </a:r>
            <a:br>
              <a:rPr lang="en-GB" sz="3200" dirty="0">
                <a:latin typeface="+mj-lt"/>
              </a:rPr>
            </a:br>
            <a:r>
              <a:rPr lang="en-GB" sz="3200" dirty="0">
                <a:latin typeface="+mj-lt"/>
              </a:rPr>
              <a:t>Assistant Director, Education &amp; Inclusion</a:t>
            </a:r>
            <a:endParaRPr lang="en-GB" dirty="0">
              <a:latin typeface="+mj-lt"/>
            </a:endParaRPr>
          </a:p>
        </p:txBody>
      </p:sp>
    </p:spTree>
    <p:extLst>
      <p:ext uri="{BB962C8B-B14F-4D97-AF65-F5344CB8AC3E}">
        <p14:creationId xmlns:p14="http://schemas.microsoft.com/office/powerpoint/2010/main" val="1777706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838200" y="365126"/>
            <a:ext cx="10515600" cy="831945"/>
          </a:xfrm>
        </p:spPr>
        <p:txBody>
          <a:bodyPr>
            <a:normAutofit/>
          </a:bodyPr>
          <a:lstStyle/>
          <a:p>
            <a:pPr algn="ctr"/>
            <a:r>
              <a:rPr lang="en-GB" b="1">
                <a:latin typeface="Arial" panose="020B0604020202020204" pitchFamily="34" charset="0"/>
                <a:cs typeface="Arial" panose="020B0604020202020204" pitchFamily="34" charset="0"/>
              </a:rPr>
              <a:t>Maintained EHC Plans</a:t>
            </a:r>
            <a:endParaRPr lang="en-GB"/>
          </a:p>
        </p:txBody>
      </p:sp>
      <p:sp>
        <p:nvSpPr>
          <p:cNvPr id="10" name="TextBox 9">
            <a:extLst>
              <a:ext uri="{FF2B5EF4-FFF2-40B4-BE49-F238E27FC236}">
                <a16:creationId xmlns:a16="http://schemas.microsoft.com/office/drawing/2014/main" id="{4E6CB1DB-3662-100A-91E3-B5BAA0FC1D45}"/>
              </a:ext>
            </a:extLst>
          </p:cNvPr>
          <p:cNvSpPr txBox="1"/>
          <p:nvPr/>
        </p:nvSpPr>
        <p:spPr>
          <a:xfrm>
            <a:off x="7218125" y="3819862"/>
            <a:ext cx="4626447" cy="1815882"/>
          </a:xfrm>
          <a:prstGeom prst="rect">
            <a:avLst/>
          </a:prstGeom>
          <a:noFill/>
        </p:spPr>
        <p:txBody>
          <a:bodyPr wrap="square">
            <a:spAutoFit/>
          </a:bodyPr>
          <a:lstStyle/>
          <a:p>
            <a:pPr marL="285750" indent="-285750">
              <a:buFont typeface="Arial" panose="020B0604020202020204" pitchFamily="34" charset="0"/>
              <a:buChar char="•"/>
            </a:pPr>
            <a:r>
              <a:rPr lang="en-GB" sz="1400" b="0">
                <a:effectLst/>
                <a:latin typeface="Arial" panose="020B0604020202020204" pitchFamily="34" charset="0"/>
                <a:ea typeface="Times New Roman" panose="02020603050405020304" pitchFamily="18" charset="0"/>
              </a:rPr>
              <a:t>Between the reforms taking effect in 2015 and 2024 there has been a 220% increase in the number of EHC Plans being maintained, and a 10% increase from last year (as of January 2024).</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Significant growth across school aged, and post-16 pupils.</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96564BDA-08FB-EF45-700A-0AE89319AFDC}"/>
              </a:ext>
            </a:extLst>
          </p:cNvPr>
          <p:cNvGraphicFramePr>
            <a:graphicFrameLocks noGrp="1"/>
          </p:cNvGraphicFramePr>
          <p:nvPr>
            <p:extLst>
              <p:ext uri="{D42A27DB-BD31-4B8C-83A1-F6EECF244321}">
                <p14:modId xmlns:p14="http://schemas.microsoft.com/office/powerpoint/2010/main" val="1079628589"/>
              </p:ext>
            </p:extLst>
          </p:nvPr>
        </p:nvGraphicFramePr>
        <p:xfrm>
          <a:off x="7218125" y="1565518"/>
          <a:ext cx="3422000" cy="1837344"/>
        </p:xfrm>
        <a:graphic>
          <a:graphicData uri="http://schemas.openxmlformats.org/drawingml/2006/table">
            <a:tbl>
              <a:tblPr/>
              <a:tblGrid>
                <a:gridCol w="996075">
                  <a:extLst>
                    <a:ext uri="{9D8B030D-6E8A-4147-A177-3AD203B41FA5}">
                      <a16:colId xmlns:a16="http://schemas.microsoft.com/office/drawing/2014/main" val="2611036999"/>
                    </a:ext>
                  </a:extLst>
                </a:gridCol>
                <a:gridCol w="771155">
                  <a:extLst>
                    <a:ext uri="{9D8B030D-6E8A-4147-A177-3AD203B41FA5}">
                      <a16:colId xmlns:a16="http://schemas.microsoft.com/office/drawing/2014/main" val="1101323815"/>
                    </a:ext>
                  </a:extLst>
                </a:gridCol>
                <a:gridCol w="771155">
                  <a:extLst>
                    <a:ext uri="{9D8B030D-6E8A-4147-A177-3AD203B41FA5}">
                      <a16:colId xmlns:a16="http://schemas.microsoft.com/office/drawing/2014/main" val="1851891132"/>
                    </a:ext>
                  </a:extLst>
                </a:gridCol>
                <a:gridCol w="883615">
                  <a:extLst>
                    <a:ext uri="{9D8B030D-6E8A-4147-A177-3AD203B41FA5}">
                      <a16:colId xmlns:a16="http://schemas.microsoft.com/office/drawing/2014/main" val="2501534531"/>
                    </a:ext>
                  </a:extLst>
                </a:gridCol>
              </a:tblGrid>
              <a:tr h="229668">
                <a:tc>
                  <a:txBody>
                    <a:bodyPr/>
                    <a:lstStyle/>
                    <a:p>
                      <a:pPr algn="ctr" fontAlgn="b"/>
                      <a:r>
                        <a:rPr lang="en-GB" sz="1400" b="1" i="0" u="none" strike="noStrike">
                          <a:solidFill>
                            <a:srgbClr val="000000"/>
                          </a:solidFill>
                          <a:effectLst/>
                          <a:latin typeface="+mj-lt"/>
                        </a:rPr>
                        <a:t>Age groups*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mj-lt"/>
                        </a:rPr>
                        <a:t>May-24 </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mj-lt"/>
                        </a:rPr>
                        <a:t>May-25</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mj-lt"/>
                        </a:rPr>
                        <a:t>% increase</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60954326"/>
                  </a:ext>
                </a:extLst>
              </a:tr>
              <a:tr h="229668">
                <a:tc>
                  <a:txBody>
                    <a:bodyPr/>
                    <a:lstStyle/>
                    <a:p>
                      <a:pPr algn="ctr" fontAlgn="b"/>
                      <a:r>
                        <a:rPr lang="en-GB" sz="1400" b="0" i="0" u="none" strike="noStrike">
                          <a:solidFill>
                            <a:srgbClr val="000000"/>
                          </a:solidFill>
                          <a:effectLst/>
                          <a:latin typeface="+mj-lt"/>
                        </a:rPr>
                        <a:t>Under 5s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1204</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n-lt"/>
                          <a:ea typeface="+mn-ea"/>
                          <a:cs typeface="+mn-cs"/>
                        </a:rPr>
                        <a:t>1,221</a:t>
                      </a:r>
                      <a:endParaRPr lang="en-GB" sz="1400" b="0" i="0" u="none" strike="noStrike" kern="1200">
                        <a:solidFill>
                          <a:srgbClr val="000000"/>
                        </a:solidFill>
                        <a:effectLst/>
                        <a:latin typeface="+mj-lt"/>
                        <a:ea typeface="+mn-ea"/>
                        <a:cs typeface="+mn-cs"/>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effectLst/>
                          <a:latin typeface="+mj-lt"/>
                        </a:rPr>
                        <a:t>+1%</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554577319"/>
                  </a:ext>
                </a:extLst>
              </a:tr>
              <a:tr h="229668">
                <a:tc>
                  <a:txBody>
                    <a:bodyPr/>
                    <a:lstStyle/>
                    <a:p>
                      <a:pPr algn="ctr" fontAlgn="b"/>
                      <a:r>
                        <a:rPr lang="en-GB" sz="1400" b="0" i="0" u="none" strike="noStrike">
                          <a:solidFill>
                            <a:srgbClr val="000000"/>
                          </a:solidFill>
                          <a:effectLst/>
                          <a:latin typeface="+mj-lt"/>
                        </a:rPr>
                        <a:t>Aged 5-10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5656</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n-lt"/>
                          <a:ea typeface="+mn-ea"/>
                          <a:cs typeface="+mn-cs"/>
                        </a:rPr>
                        <a:t>6,452</a:t>
                      </a:r>
                      <a:endParaRPr lang="en-GB" sz="1400" b="0" i="0" u="none" strike="noStrike" kern="1200">
                        <a:solidFill>
                          <a:srgbClr val="000000"/>
                        </a:solidFill>
                        <a:effectLst/>
                        <a:latin typeface="+mj-lt"/>
                        <a:ea typeface="+mn-ea"/>
                        <a:cs typeface="+mn-cs"/>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effectLst/>
                          <a:latin typeface="+mj-lt"/>
                        </a:rPr>
                        <a:t>+14%</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52171906"/>
                  </a:ext>
                </a:extLst>
              </a:tr>
              <a:tr h="229668">
                <a:tc>
                  <a:txBody>
                    <a:bodyPr/>
                    <a:lstStyle/>
                    <a:p>
                      <a:pPr algn="ctr" fontAlgn="b"/>
                      <a:r>
                        <a:rPr lang="en-GB" sz="1400" b="0" i="0" u="none" strike="noStrike">
                          <a:solidFill>
                            <a:srgbClr val="000000"/>
                          </a:solidFill>
                          <a:effectLst/>
                          <a:latin typeface="+mj-lt"/>
                        </a:rPr>
                        <a:t>Aged 11-15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6183</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7,122</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effectLst/>
                          <a:latin typeface="+mj-lt"/>
                        </a:rPr>
                        <a:t>+15%</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53272544"/>
                  </a:ext>
                </a:extLst>
              </a:tr>
              <a:tr h="229668">
                <a:tc>
                  <a:txBody>
                    <a:bodyPr/>
                    <a:lstStyle/>
                    <a:p>
                      <a:pPr algn="ctr" fontAlgn="b"/>
                      <a:r>
                        <a:rPr lang="en-GB" sz="1400" b="0" i="0" u="none" strike="noStrike">
                          <a:solidFill>
                            <a:srgbClr val="000000"/>
                          </a:solidFill>
                          <a:effectLst/>
                          <a:latin typeface="+mj-lt"/>
                        </a:rPr>
                        <a:t>Aged 16-19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2734</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3,150</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effectLst/>
                          <a:latin typeface="+mj-lt"/>
                        </a:rPr>
                        <a:t>+15%</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532211"/>
                  </a:ext>
                </a:extLst>
              </a:tr>
              <a:tr h="229668">
                <a:tc>
                  <a:txBody>
                    <a:bodyPr/>
                    <a:lstStyle/>
                    <a:p>
                      <a:pPr algn="ctr" fontAlgn="b"/>
                      <a:r>
                        <a:rPr lang="en-GB" sz="1400" b="0" i="0" u="none" strike="noStrike">
                          <a:solidFill>
                            <a:srgbClr val="000000"/>
                          </a:solidFill>
                          <a:effectLst/>
                          <a:latin typeface="+mj-lt"/>
                        </a:rPr>
                        <a:t>Aged 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849</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mj-lt"/>
                          <a:ea typeface="+mn-ea"/>
                          <a:cs typeface="+mn-cs"/>
                        </a:rPr>
                        <a:t>805</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effectLst/>
                          <a:latin typeface="+mj-lt"/>
                        </a:rPr>
                        <a:t>-5%</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82309647"/>
                  </a:ext>
                </a:extLst>
              </a:tr>
              <a:tr h="229668">
                <a:tc>
                  <a:txBody>
                    <a:bodyPr/>
                    <a:lstStyle/>
                    <a:p>
                      <a:pPr algn="ctr" fontAlgn="b"/>
                      <a:r>
                        <a:rPr lang="en-GB" sz="1400" b="1" i="0" u="none" strike="noStrike">
                          <a:solidFill>
                            <a:srgbClr val="000000"/>
                          </a:solidFill>
                          <a:effectLst/>
                          <a:latin typeface="+mj-lt"/>
                        </a:rPr>
                        <a:t>Grand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355" rtl="0" eaLnBrk="1" fontAlgn="b" latinLnBrk="0" hangingPunct="1"/>
                      <a:r>
                        <a:rPr lang="en-GB" sz="1400" b="1" i="0" u="none" strike="noStrike" kern="1200">
                          <a:solidFill>
                            <a:srgbClr val="000000"/>
                          </a:solidFill>
                          <a:effectLst/>
                          <a:latin typeface="+mj-lt"/>
                          <a:ea typeface="+mn-ea"/>
                          <a:cs typeface="+mn-cs"/>
                        </a:rPr>
                        <a:t>16,626</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355" rtl="0" eaLnBrk="1" fontAlgn="b" latinLnBrk="0" hangingPunct="1"/>
                      <a:r>
                        <a:rPr lang="en-GB" sz="1400" b="1" i="0" u="none" strike="noStrike" kern="1200">
                          <a:solidFill>
                            <a:srgbClr val="000000"/>
                          </a:solidFill>
                          <a:effectLst/>
                          <a:latin typeface="+mj-lt"/>
                          <a:ea typeface="+mn-ea"/>
                          <a:cs typeface="+mn-cs"/>
                        </a:rPr>
                        <a:t>18,750</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355" rtl="0" eaLnBrk="1" fontAlgn="b" latinLnBrk="0" hangingPunct="1"/>
                      <a:r>
                        <a:rPr lang="en-GB" sz="1400" b="1" i="0" u="none" strike="noStrike" kern="1200">
                          <a:solidFill>
                            <a:srgbClr val="000000"/>
                          </a:solidFill>
                          <a:effectLst/>
                          <a:latin typeface="+mj-lt"/>
                          <a:ea typeface="+mn-ea"/>
                          <a:cs typeface="+mn-cs"/>
                        </a:rPr>
                        <a:t>+13%</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073526"/>
                  </a:ext>
                </a:extLst>
              </a:tr>
              <a:tr h="229668">
                <a:tc gridSpan="4">
                  <a:txBody>
                    <a:bodyPr/>
                    <a:lstStyle/>
                    <a:p>
                      <a:pPr algn="l" fontAlgn="b"/>
                      <a:r>
                        <a:rPr lang="en-GB" sz="1100" b="0" i="1" u="none" strike="noStrike">
                          <a:solidFill>
                            <a:srgbClr val="000000"/>
                          </a:solidFill>
                          <a:effectLst/>
                          <a:latin typeface="+mj-lt"/>
                        </a:rPr>
                        <a:t>*Age at the start of each academic year</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5392536"/>
                  </a:ext>
                </a:extLst>
              </a:tr>
            </a:tbl>
          </a:graphicData>
        </a:graphic>
      </p:graphicFrame>
      <p:pic>
        <p:nvPicPr>
          <p:cNvPr id="9" name="Picture 8">
            <a:extLst>
              <a:ext uri="{FF2B5EF4-FFF2-40B4-BE49-F238E27FC236}">
                <a16:creationId xmlns:a16="http://schemas.microsoft.com/office/drawing/2014/main" id="{C83B0BBC-62D3-236B-2CC7-3FFD7F2F0A8C}"/>
              </a:ext>
            </a:extLst>
          </p:cNvPr>
          <p:cNvPicPr>
            <a:picLocks noChangeAspect="1"/>
          </p:cNvPicPr>
          <p:nvPr/>
        </p:nvPicPr>
        <p:blipFill>
          <a:blip r:embed="rId3"/>
          <a:stretch>
            <a:fillRect/>
          </a:stretch>
        </p:blipFill>
        <p:spPr>
          <a:xfrm>
            <a:off x="347428" y="1565518"/>
            <a:ext cx="6711740" cy="4385332"/>
          </a:xfrm>
          <a:prstGeom prst="rect">
            <a:avLst/>
          </a:prstGeom>
        </p:spPr>
      </p:pic>
      <p:sp>
        <p:nvSpPr>
          <p:cNvPr id="4" name="TextBox 3">
            <a:extLst>
              <a:ext uri="{FF2B5EF4-FFF2-40B4-BE49-F238E27FC236}">
                <a16:creationId xmlns:a16="http://schemas.microsoft.com/office/drawing/2014/main" id="{08647058-5A68-97BB-F8FA-601D1913D067}"/>
              </a:ext>
            </a:extLst>
          </p:cNvPr>
          <p:cNvSpPr txBox="1"/>
          <p:nvPr/>
        </p:nvSpPr>
        <p:spPr>
          <a:xfrm>
            <a:off x="347428" y="5950850"/>
            <a:ext cx="3877056" cy="276999"/>
          </a:xfrm>
          <a:prstGeom prst="rect">
            <a:avLst/>
          </a:prstGeom>
          <a:noFill/>
        </p:spPr>
        <p:txBody>
          <a:bodyPr wrap="square" rtlCol="0">
            <a:spAutoFit/>
          </a:bodyPr>
          <a:lstStyle/>
          <a:p>
            <a:r>
              <a:rPr lang="en-GB" sz="1200" i="1">
                <a:solidFill>
                  <a:srgbClr val="03396C"/>
                </a:solidFill>
              </a:rPr>
              <a:t>2025 SEN2 data not yet published</a:t>
            </a:r>
          </a:p>
        </p:txBody>
      </p:sp>
    </p:spTree>
    <p:extLst>
      <p:ext uri="{BB962C8B-B14F-4D97-AF65-F5344CB8AC3E}">
        <p14:creationId xmlns:p14="http://schemas.microsoft.com/office/powerpoint/2010/main" val="21990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838200" y="365126"/>
            <a:ext cx="10515600" cy="920749"/>
          </a:xfrm>
        </p:spPr>
        <p:txBody>
          <a:bodyPr>
            <a:normAutofit/>
          </a:bodyPr>
          <a:lstStyle/>
          <a:p>
            <a:pPr algn="ctr"/>
            <a:r>
              <a:rPr lang="en-GB" b="1">
                <a:latin typeface="Arial" panose="020B0604020202020204" pitchFamily="34" charset="0"/>
                <a:cs typeface="Arial" panose="020B0604020202020204" pitchFamily="34" charset="0"/>
              </a:rPr>
              <a:t>Forecast EHC Plans</a:t>
            </a:r>
            <a:endParaRPr lang="en-GB"/>
          </a:p>
        </p:txBody>
      </p:sp>
      <p:sp>
        <p:nvSpPr>
          <p:cNvPr id="13" name="TextBox 12">
            <a:extLst>
              <a:ext uri="{FF2B5EF4-FFF2-40B4-BE49-F238E27FC236}">
                <a16:creationId xmlns:a16="http://schemas.microsoft.com/office/drawing/2014/main" id="{E282D0E9-50C9-399F-4160-CD2CD674CBD0}"/>
              </a:ext>
            </a:extLst>
          </p:cNvPr>
          <p:cNvSpPr txBox="1"/>
          <p:nvPr/>
        </p:nvSpPr>
        <p:spPr>
          <a:xfrm>
            <a:off x="643653" y="2014539"/>
            <a:ext cx="10904692" cy="1323439"/>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Forecasting models indicate that there could be 21,661 EHCPs maintained by Hampshire by 2029.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would be a 35% growth from 2024.</a:t>
            </a:r>
          </a:p>
          <a:p>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NOTE: FORECASTS ARE BEING REVIEWED</a:t>
            </a:r>
          </a:p>
        </p:txBody>
      </p:sp>
      <p:pic>
        <p:nvPicPr>
          <p:cNvPr id="14" name="Picture 13">
            <a:extLst>
              <a:ext uri="{FF2B5EF4-FFF2-40B4-BE49-F238E27FC236}">
                <a16:creationId xmlns:a16="http://schemas.microsoft.com/office/drawing/2014/main" id="{F3396405-9C10-92A0-0544-82B501025E61}"/>
              </a:ext>
            </a:extLst>
          </p:cNvPr>
          <p:cNvPicPr>
            <a:picLocks noChangeAspect="1"/>
          </p:cNvPicPr>
          <p:nvPr/>
        </p:nvPicPr>
        <p:blipFill>
          <a:blip r:embed="rId3"/>
          <a:stretch>
            <a:fillRect/>
          </a:stretch>
        </p:blipFill>
        <p:spPr>
          <a:xfrm>
            <a:off x="643653" y="3574200"/>
            <a:ext cx="10904692" cy="1798903"/>
          </a:xfrm>
          <a:prstGeom prst="rect">
            <a:avLst/>
          </a:prstGeom>
        </p:spPr>
      </p:pic>
    </p:spTree>
    <p:extLst>
      <p:ext uri="{BB962C8B-B14F-4D97-AF65-F5344CB8AC3E}">
        <p14:creationId xmlns:p14="http://schemas.microsoft.com/office/powerpoint/2010/main" val="2621499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838200" y="365127"/>
            <a:ext cx="10515600" cy="834356"/>
          </a:xfrm>
        </p:spPr>
        <p:txBody>
          <a:bodyPr/>
          <a:lstStyle/>
          <a:p>
            <a:pPr algn="ctr"/>
            <a:r>
              <a:rPr lang="en-GB" b="1">
                <a:latin typeface="Arial" panose="020B0604020202020204" pitchFamily="34" charset="0"/>
                <a:cs typeface="Arial" panose="020B0604020202020204" pitchFamily="34" charset="0"/>
              </a:rPr>
              <a:t>2024/25 Data</a:t>
            </a:r>
            <a:endParaRPr lang="en-GB"/>
          </a:p>
        </p:txBody>
      </p:sp>
      <p:graphicFrame>
        <p:nvGraphicFramePr>
          <p:cNvPr id="11" name="Table 11">
            <a:extLst>
              <a:ext uri="{FF2B5EF4-FFF2-40B4-BE49-F238E27FC236}">
                <a16:creationId xmlns:a16="http://schemas.microsoft.com/office/drawing/2014/main" id="{77796F3B-70A3-8495-7EA6-B2085CD65A25}"/>
              </a:ext>
            </a:extLst>
          </p:cNvPr>
          <p:cNvGraphicFramePr>
            <a:graphicFrameLocks noGrp="1"/>
          </p:cNvGraphicFramePr>
          <p:nvPr>
            <p:ph idx="1"/>
            <p:extLst>
              <p:ext uri="{D42A27DB-BD31-4B8C-83A1-F6EECF244321}">
                <p14:modId xmlns:p14="http://schemas.microsoft.com/office/powerpoint/2010/main" val="1628226711"/>
              </p:ext>
            </p:extLst>
          </p:nvPr>
        </p:nvGraphicFramePr>
        <p:xfrm>
          <a:off x="3653028" y="3124390"/>
          <a:ext cx="4885944" cy="1681384"/>
        </p:xfrm>
        <a:graphic>
          <a:graphicData uri="http://schemas.openxmlformats.org/drawingml/2006/table">
            <a:tbl>
              <a:tblPr firstRow="1" bandRow="1">
                <a:tableStyleId>{6E25E649-3F16-4E02-A733-19D2CDBF48F0}</a:tableStyleId>
              </a:tblPr>
              <a:tblGrid>
                <a:gridCol w="1221486">
                  <a:extLst>
                    <a:ext uri="{9D8B030D-6E8A-4147-A177-3AD203B41FA5}">
                      <a16:colId xmlns:a16="http://schemas.microsoft.com/office/drawing/2014/main" val="806040583"/>
                    </a:ext>
                  </a:extLst>
                </a:gridCol>
                <a:gridCol w="1221486">
                  <a:extLst>
                    <a:ext uri="{9D8B030D-6E8A-4147-A177-3AD203B41FA5}">
                      <a16:colId xmlns:a16="http://schemas.microsoft.com/office/drawing/2014/main" val="1792214249"/>
                    </a:ext>
                  </a:extLst>
                </a:gridCol>
                <a:gridCol w="1221486">
                  <a:extLst>
                    <a:ext uri="{9D8B030D-6E8A-4147-A177-3AD203B41FA5}">
                      <a16:colId xmlns:a16="http://schemas.microsoft.com/office/drawing/2014/main" val="2005658891"/>
                    </a:ext>
                  </a:extLst>
                </a:gridCol>
                <a:gridCol w="1221486">
                  <a:extLst>
                    <a:ext uri="{9D8B030D-6E8A-4147-A177-3AD203B41FA5}">
                      <a16:colId xmlns:a16="http://schemas.microsoft.com/office/drawing/2014/main" val="3190256294"/>
                    </a:ext>
                  </a:extLst>
                </a:gridCol>
              </a:tblGrid>
              <a:tr h="359765">
                <a:tc>
                  <a:txBody>
                    <a:bodyPr/>
                    <a:lstStyle/>
                    <a:p>
                      <a:pPr algn="ctr" fontAlgn="b"/>
                      <a:r>
                        <a:rPr lang="en-GB" sz="1400" b="1" u="none" strike="noStrike">
                          <a:solidFill>
                            <a:schemeClr val="bg1"/>
                          </a:solidFill>
                          <a:effectLst/>
                        </a:rPr>
                        <a:t>Source</a:t>
                      </a:r>
                      <a:endParaRPr lang="en-GB" sz="1400" b="1" i="0" u="none" strike="noStrike">
                        <a:solidFill>
                          <a:schemeClr val="bg1"/>
                        </a:solidFill>
                        <a:effectLst/>
                        <a:latin typeface="Calibri" panose="020F0502020204030204" pitchFamily="34" charset="0"/>
                      </a:endParaRPr>
                    </a:p>
                  </a:txBody>
                  <a:tcPr marL="7620" marR="7620" marT="7620" marB="0" anchor="ctr">
                    <a:solidFill>
                      <a:srgbClr val="03396C"/>
                    </a:solidFill>
                  </a:tcPr>
                </a:tc>
                <a:tc>
                  <a:txBody>
                    <a:bodyPr/>
                    <a:lstStyle/>
                    <a:p>
                      <a:pPr algn="ctr" fontAlgn="b"/>
                      <a:r>
                        <a:rPr lang="en-GB" sz="1400" b="1" u="none" strike="noStrike">
                          <a:solidFill>
                            <a:schemeClr val="bg1"/>
                          </a:solidFill>
                          <a:effectLst/>
                        </a:rPr>
                        <a:t>2023/24 </a:t>
                      </a:r>
                    </a:p>
                    <a:p>
                      <a:pPr algn="ctr" fontAlgn="b"/>
                      <a:r>
                        <a:rPr lang="en-GB" sz="1400" b="1" u="none" strike="noStrike">
                          <a:solidFill>
                            <a:schemeClr val="bg1"/>
                          </a:solidFill>
                          <a:effectLst/>
                        </a:rPr>
                        <a:t>(Sep-May)</a:t>
                      </a:r>
                      <a:endParaRPr lang="en-GB" sz="1400" b="1" i="0" u="none" strike="noStrike">
                        <a:solidFill>
                          <a:schemeClr val="bg1"/>
                        </a:solidFill>
                        <a:effectLst/>
                        <a:latin typeface="Calibri" panose="020F0502020204030204" pitchFamily="34" charset="0"/>
                      </a:endParaRPr>
                    </a:p>
                  </a:txBody>
                  <a:tcPr marL="7620" marR="7620" marT="7620" marB="0" anchor="ctr">
                    <a:solidFill>
                      <a:srgbClr val="03396C"/>
                    </a:solidFill>
                  </a:tcPr>
                </a:tc>
                <a:tc>
                  <a:txBody>
                    <a:bodyPr/>
                    <a:lstStyle/>
                    <a:p>
                      <a:pPr algn="ctr" fontAlgn="b"/>
                      <a:r>
                        <a:rPr lang="en-GB" sz="1400" b="1" u="none" strike="noStrike">
                          <a:solidFill>
                            <a:schemeClr val="bg1"/>
                          </a:solidFill>
                          <a:effectLst/>
                        </a:rPr>
                        <a:t>2024/25 </a:t>
                      </a:r>
                    </a:p>
                    <a:p>
                      <a:pPr algn="ctr" fontAlgn="b"/>
                      <a:r>
                        <a:rPr lang="en-GB" sz="1400" b="1" u="none" strike="noStrike">
                          <a:solidFill>
                            <a:schemeClr val="bg1"/>
                          </a:solidFill>
                          <a:effectLst/>
                        </a:rPr>
                        <a:t>(Sep-May)</a:t>
                      </a:r>
                      <a:endParaRPr lang="en-GB" sz="1400" b="1" i="0" u="none" strike="noStrike">
                        <a:solidFill>
                          <a:schemeClr val="bg1"/>
                        </a:solidFill>
                        <a:effectLst/>
                        <a:latin typeface="Calibri" panose="020F0502020204030204" pitchFamily="34" charset="0"/>
                      </a:endParaRPr>
                    </a:p>
                  </a:txBody>
                  <a:tcPr marL="7620" marR="7620" marT="7620" marB="0" anchor="ctr">
                    <a:solidFill>
                      <a:srgbClr val="03396C"/>
                    </a:solidFill>
                  </a:tcPr>
                </a:tc>
                <a:tc>
                  <a:txBody>
                    <a:bodyPr/>
                    <a:lstStyle/>
                    <a:p>
                      <a:pPr algn="ctr" fontAlgn="b"/>
                      <a:r>
                        <a:rPr lang="en-GB" sz="1400" b="1" u="none" strike="noStrike">
                          <a:solidFill>
                            <a:schemeClr val="bg1"/>
                          </a:solidFill>
                          <a:effectLst/>
                        </a:rPr>
                        <a:t>Increase</a:t>
                      </a:r>
                      <a:endParaRPr lang="en-GB" sz="1400" b="1" i="0" u="none" strike="noStrike">
                        <a:solidFill>
                          <a:schemeClr val="bg1"/>
                        </a:solidFill>
                        <a:effectLst/>
                        <a:latin typeface="Calibri" panose="020F0502020204030204" pitchFamily="34" charset="0"/>
                      </a:endParaRPr>
                    </a:p>
                  </a:txBody>
                  <a:tcPr marL="7620" marR="7620" marT="7620" marB="0" anchor="ctr">
                    <a:solidFill>
                      <a:srgbClr val="03396C"/>
                    </a:solidFill>
                  </a:tcPr>
                </a:tc>
                <a:extLst>
                  <a:ext uri="{0D108BD9-81ED-4DB2-BD59-A6C34878D82A}">
                    <a16:rowId xmlns:a16="http://schemas.microsoft.com/office/drawing/2014/main" val="1808665440"/>
                  </a:ext>
                </a:extLst>
              </a:tr>
              <a:tr h="311761">
                <a:tc>
                  <a:txBody>
                    <a:bodyPr/>
                    <a:lstStyle/>
                    <a:p>
                      <a:pPr algn="ctr" fontAlgn="b"/>
                      <a:r>
                        <a:rPr lang="en-GB" sz="1400" b="0" u="none" strike="noStrike">
                          <a:solidFill>
                            <a:srgbClr val="000000"/>
                          </a:solidFill>
                          <a:effectLst/>
                        </a:rPr>
                        <a:t>School</a:t>
                      </a:r>
                      <a:endParaRPr lang="en-GB"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1,983</a:t>
                      </a: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1,992</a:t>
                      </a: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+0.5%</a:t>
                      </a:r>
                    </a:p>
                  </a:txBody>
                  <a:tcPr marL="7620" marR="7620" marT="7620" marB="0" anchor="ctr"/>
                </a:tc>
                <a:extLst>
                  <a:ext uri="{0D108BD9-81ED-4DB2-BD59-A6C34878D82A}">
                    <a16:rowId xmlns:a16="http://schemas.microsoft.com/office/drawing/2014/main" val="3278269097"/>
                  </a:ext>
                </a:extLst>
              </a:tr>
              <a:tr h="311761">
                <a:tc>
                  <a:txBody>
                    <a:bodyPr/>
                    <a:lstStyle/>
                    <a:p>
                      <a:pPr algn="ctr" fontAlgn="b"/>
                      <a:r>
                        <a:rPr lang="en-GB" sz="1400" b="0" u="none" strike="noStrike">
                          <a:solidFill>
                            <a:srgbClr val="000000"/>
                          </a:solidFill>
                          <a:effectLst/>
                        </a:rPr>
                        <a:t>Parent</a:t>
                      </a:r>
                      <a:endParaRPr lang="en-GB"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895</a:t>
                      </a: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1,002</a:t>
                      </a: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+12.0%</a:t>
                      </a:r>
                    </a:p>
                  </a:txBody>
                  <a:tcPr marL="7620" marR="7620" marT="7620" marB="0" anchor="ctr"/>
                </a:tc>
                <a:extLst>
                  <a:ext uri="{0D108BD9-81ED-4DB2-BD59-A6C34878D82A}">
                    <a16:rowId xmlns:a16="http://schemas.microsoft.com/office/drawing/2014/main" val="2015254842"/>
                  </a:ext>
                </a:extLst>
              </a:tr>
              <a:tr h="311761">
                <a:tc>
                  <a:txBody>
                    <a:bodyPr/>
                    <a:lstStyle/>
                    <a:p>
                      <a:pPr algn="ctr" fontAlgn="b"/>
                      <a:r>
                        <a:rPr lang="en-GB" sz="1400" b="0" u="none" strike="noStrike">
                          <a:solidFill>
                            <a:srgbClr val="000000"/>
                          </a:solidFill>
                          <a:effectLst/>
                        </a:rPr>
                        <a:t>Other</a:t>
                      </a:r>
                      <a:endParaRPr lang="en-GB" sz="14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35</a:t>
                      </a: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30</a:t>
                      </a:r>
                    </a:p>
                  </a:txBody>
                  <a:tcPr marL="7620" marR="7620" marT="7620" marB="0" anchor="ctr"/>
                </a:tc>
                <a:tc>
                  <a:txBody>
                    <a:bodyPr/>
                    <a:lstStyle/>
                    <a:p>
                      <a:pPr algn="ctr" fontAlgn="b"/>
                      <a:r>
                        <a:rPr lang="en-GB" sz="1400" b="0" i="0" u="none" strike="noStrike">
                          <a:solidFill>
                            <a:srgbClr val="000000"/>
                          </a:solidFill>
                          <a:effectLst/>
                          <a:latin typeface="Calibri" panose="020F0502020204030204" pitchFamily="34" charset="0"/>
                        </a:rPr>
                        <a:t>-14.3%</a:t>
                      </a:r>
                    </a:p>
                  </a:txBody>
                  <a:tcPr marL="7620" marR="7620" marT="7620" marB="0" anchor="ctr"/>
                </a:tc>
                <a:extLst>
                  <a:ext uri="{0D108BD9-81ED-4DB2-BD59-A6C34878D82A}">
                    <a16:rowId xmlns:a16="http://schemas.microsoft.com/office/drawing/2014/main" val="894102646"/>
                  </a:ext>
                </a:extLst>
              </a:tr>
              <a:tr h="311761">
                <a:tc>
                  <a:txBody>
                    <a:bodyPr/>
                    <a:lstStyle/>
                    <a:p>
                      <a:pPr algn="ctr" fontAlgn="b"/>
                      <a:r>
                        <a:rPr lang="en-GB" sz="1400" b="1" u="none" strike="noStrike">
                          <a:solidFill>
                            <a:srgbClr val="000000"/>
                          </a:solidFill>
                          <a:effectLst/>
                        </a:rPr>
                        <a:t>Total</a:t>
                      </a:r>
                      <a:endParaRPr lang="en-GB" sz="1400" b="1" i="0" u="none" strike="noStrike">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2,913</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3,024</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+3.8%</a:t>
                      </a:r>
                    </a:p>
                  </a:txBody>
                  <a:tcPr marL="7620" marR="7620" marT="762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0097635"/>
                  </a:ext>
                </a:extLst>
              </a:tr>
            </a:tbl>
          </a:graphicData>
        </a:graphic>
      </p:graphicFrame>
      <p:sp>
        <p:nvSpPr>
          <p:cNvPr id="7" name="Text Placeholder 6">
            <a:extLst>
              <a:ext uri="{FF2B5EF4-FFF2-40B4-BE49-F238E27FC236}">
                <a16:creationId xmlns:a16="http://schemas.microsoft.com/office/drawing/2014/main" id="{B47192F5-9E20-4724-07C3-C9AF31168669}"/>
              </a:ext>
            </a:extLst>
          </p:cNvPr>
          <p:cNvSpPr>
            <a:spLocks noGrp="1"/>
          </p:cNvSpPr>
          <p:nvPr>
            <p:ph type="body" idx="4294967295"/>
          </p:nvPr>
        </p:nvSpPr>
        <p:spPr>
          <a:xfrm>
            <a:off x="454722" y="1416685"/>
            <a:ext cx="10940897" cy="1681385"/>
          </a:xfrm>
        </p:spPr>
        <p:txBody>
          <a:bodyPr anchor="ctr">
            <a:normAutofit/>
          </a:bodyPr>
          <a:lstStyle/>
          <a:p>
            <a:pPr marL="0" indent="0">
              <a:spcBef>
                <a:spcPts val="600"/>
              </a:spcBef>
              <a:spcAft>
                <a:spcPts val="600"/>
              </a:spcAft>
              <a:buNone/>
            </a:pPr>
            <a:r>
              <a:rPr lang="en-GB" sz="1400" b="1">
                <a:solidFill>
                  <a:schemeClr val="tx1"/>
                </a:solidFill>
                <a:latin typeface="Arial" panose="020B0604020202020204" pitchFamily="34" charset="0"/>
                <a:ea typeface="Verdana" panose="020B0604030504040204" pitchFamily="34" charset="0"/>
                <a:cs typeface="Arial" panose="020B0604020202020204" pitchFamily="34" charset="0"/>
              </a:rPr>
              <a:t>Requests for EHC Needs Assessments</a:t>
            </a:r>
          </a:p>
          <a:p>
            <a:pPr marL="285750" indent="-285750">
              <a:spcBef>
                <a:spcPts val="600"/>
              </a:spcBef>
              <a:spcAft>
                <a:spcPts val="600"/>
              </a:spcAft>
            </a:pPr>
            <a:r>
              <a:rPr lang="en-GB" sz="1400">
                <a:solidFill>
                  <a:schemeClr val="tx1"/>
                </a:solidFill>
                <a:latin typeface="Arial" panose="020B0604020202020204" pitchFamily="34" charset="0"/>
                <a:ea typeface="Verdana" panose="020B0604030504040204" pitchFamily="34" charset="0"/>
                <a:cs typeface="Arial" panose="020B0604020202020204" pitchFamily="34" charset="0"/>
              </a:rPr>
              <a:t>Between September and May, the service received 3,024 requests, an average of 336 requests a month, and a 4% increase on the same period last year.</a:t>
            </a:r>
          </a:p>
          <a:p>
            <a:pPr marL="285750" indent="-285750">
              <a:spcBef>
                <a:spcPts val="600"/>
              </a:spcBef>
              <a:spcAft>
                <a:spcPts val="600"/>
              </a:spcAft>
              <a:buFont typeface="Arial" panose="020B0604020202020204" pitchFamily="34" charset="0"/>
              <a:buChar char="•"/>
            </a:pPr>
            <a:r>
              <a:rPr lang="en-GB" sz="1400">
                <a:solidFill>
                  <a:schemeClr val="tx1"/>
                </a:solidFill>
                <a:latin typeface="Arial" panose="020B0604020202020204" pitchFamily="34" charset="0"/>
                <a:ea typeface="Verdana" panose="020B0604030504040204" pitchFamily="34" charset="0"/>
                <a:cs typeface="Arial" panose="020B0604020202020204" pitchFamily="34" charset="0"/>
              </a:rPr>
              <a:t>School requests remain at a similar level to last academic year while parental requests continue to increase, +12.0%.</a:t>
            </a:r>
          </a:p>
        </p:txBody>
      </p:sp>
      <p:sp>
        <p:nvSpPr>
          <p:cNvPr id="12" name="TextBox 11">
            <a:extLst>
              <a:ext uri="{FF2B5EF4-FFF2-40B4-BE49-F238E27FC236}">
                <a16:creationId xmlns:a16="http://schemas.microsoft.com/office/drawing/2014/main" id="{96FCB460-53A5-333A-4D00-F08F5817713A}"/>
              </a:ext>
            </a:extLst>
          </p:cNvPr>
          <p:cNvSpPr txBox="1"/>
          <p:nvPr/>
        </p:nvSpPr>
        <p:spPr>
          <a:xfrm>
            <a:off x="454722" y="5022594"/>
            <a:ext cx="10940897" cy="1179618"/>
          </a:xfrm>
          <a:prstGeom prst="rect">
            <a:avLst/>
          </a:prstGeom>
          <a:noFill/>
        </p:spPr>
        <p:txBody>
          <a:bodyPr wrap="square" lIns="91440" tIns="45720" rIns="91440" bIns="45720" anchor="t">
            <a:spAutoFit/>
          </a:bodyPr>
          <a:lstStyle/>
          <a:p>
            <a:pPr indent="-227965">
              <a:lnSpc>
                <a:spcPct val="120000"/>
              </a:lnSpc>
              <a:spcBef>
                <a:spcPts val="200"/>
              </a:spcBef>
            </a:pPr>
            <a:r>
              <a:rPr lang="en-GB" sz="1400" b="1">
                <a:solidFill>
                  <a:schemeClr val="tx1"/>
                </a:solidFill>
                <a:latin typeface="Arial"/>
                <a:cs typeface="Arial"/>
              </a:rPr>
              <a:t>EHC Plans</a:t>
            </a:r>
          </a:p>
          <a:p>
            <a:pPr marL="36000" indent="-285750">
              <a:lnSpc>
                <a:spcPct val="120000"/>
              </a:lnSpc>
              <a:spcBef>
                <a:spcPts val="200"/>
              </a:spcBef>
              <a:buFont typeface="Arial" panose="020B0604020202020204" pitchFamily="34" charset="0"/>
              <a:buChar char="•"/>
            </a:pPr>
            <a:r>
              <a:rPr lang="en-GB" sz="1400">
                <a:solidFill>
                  <a:schemeClr val="tx1"/>
                </a:solidFill>
                <a:latin typeface="Arial"/>
                <a:cs typeface="Arial"/>
              </a:rPr>
              <a:t>A recovery plan has been implemented which aims to return 2025 EHCP timeliness to above national average and clear overdue</a:t>
            </a:r>
            <a:r>
              <a:rPr lang="en-GB" sz="1400">
                <a:latin typeface="Arial"/>
                <a:cs typeface="Arial"/>
              </a:rPr>
              <a:t> </a:t>
            </a:r>
            <a:r>
              <a:rPr lang="en-GB" sz="1400">
                <a:solidFill>
                  <a:schemeClr val="tx1"/>
                </a:solidFill>
                <a:latin typeface="Arial"/>
                <a:cs typeface="Arial"/>
              </a:rPr>
              <a:t>EHCP requests.</a:t>
            </a:r>
          </a:p>
          <a:p>
            <a:pPr marL="36000" indent="-285750">
              <a:lnSpc>
                <a:spcPct val="120000"/>
              </a:lnSpc>
              <a:spcBef>
                <a:spcPts val="200"/>
              </a:spcBef>
              <a:buFont typeface="Arial" panose="020B0604020202020204" pitchFamily="34" charset="0"/>
              <a:buChar char="•"/>
            </a:pPr>
            <a:r>
              <a:rPr lang="en-GB" sz="1400">
                <a:solidFill>
                  <a:schemeClr val="tx1"/>
                </a:solidFill>
                <a:latin typeface="Arial" panose="020B0604020202020204" pitchFamily="34" charset="0"/>
                <a:ea typeface="Verdana" panose="020B0604030504040204" pitchFamily="34" charset="0"/>
                <a:cs typeface="Arial" panose="020B0604020202020204" pitchFamily="34" charset="0"/>
              </a:rPr>
              <a:t>The service has issued an average of </a:t>
            </a:r>
            <a:r>
              <a:rPr lang="en-GB" sz="1400">
                <a:solidFill>
                  <a:schemeClr val="tx1"/>
                </a:solidFill>
                <a:latin typeface="Arial" panose="020B0604020202020204" pitchFamily="34" charset="0"/>
                <a:cs typeface="Arial" panose="020B0604020202020204" pitchFamily="34" charset="0"/>
              </a:rPr>
              <a:t>248</a:t>
            </a:r>
            <a:r>
              <a:rPr lang="en-GB" sz="1400">
                <a:solidFill>
                  <a:schemeClr val="tx1"/>
                </a:solidFill>
                <a:latin typeface="Arial" panose="020B0604020202020204" pitchFamily="34" charset="0"/>
                <a:ea typeface="Verdana" panose="020B0604030504040204" pitchFamily="34" charset="0"/>
                <a:cs typeface="Arial" panose="020B0604020202020204" pitchFamily="34" charset="0"/>
              </a:rPr>
              <a:t> plans a month this academic year. </a:t>
            </a:r>
            <a:endParaRPr lang="en-GB" sz="1400" b="1">
              <a:solidFill>
                <a:schemeClr val="tx1"/>
              </a:solidFill>
              <a:latin typeface="Arial"/>
              <a:cs typeface="Arial"/>
            </a:endParaRPr>
          </a:p>
        </p:txBody>
      </p:sp>
    </p:spTree>
    <p:extLst>
      <p:ext uri="{BB962C8B-B14F-4D97-AF65-F5344CB8AC3E}">
        <p14:creationId xmlns:p14="http://schemas.microsoft.com/office/powerpoint/2010/main" val="388292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13A8-EF47-4C4A-A348-59C63BEF2DE1}"/>
              </a:ext>
            </a:extLst>
          </p:cNvPr>
          <p:cNvSpPr>
            <a:spLocks noGrp="1"/>
          </p:cNvSpPr>
          <p:nvPr>
            <p:ph type="title"/>
          </p:nvPr>
        </p:nvSpPr>
        <p:spPr/>
        <p:txBody>
          <a:bodyPr/>
          <a:lstStyle/>
          <a:p>
            <a:r>
              <a:rPr lang="en-GB" b="1">
                <a:latin typeface="+mj-lt"/>
              </a:rPr>
              <a:t>High Needs Block Funding</a:t>
            </a:r>
          </a:p>
        </p:txBody>
      </p:sp>
      <p:graphicFrame>
        <p:nvGraphicFramePr>
          <p:cNvPr id="5" name="Table 2">
            <a:extLst>
              <a:ext uri="{FF2B5EF4-FFF2-40B4-BE49-F238E27FC236}">
                <a16:creationId xmlns:a16="http://schemas.microsoft.com/office/drawing/2014/main" id="{7BAE3B98-49C9-4437-AC20-4255CE0ACBC7}"/>
              </a:ext>
            </a:extLst>
          </p:cNvPr>
          <p:cNvGraphicFramePr>
            <a:graphicFrameLocks noGrp="1"/>
          </p:cNvGraphicFramePr>
          <p:nvPr>
            <p:extLst>
              <p:ext uri="{D42A27DB-BD31-4B8C-83A1-F6EECF244321}">
                <p14:modId xmlns:p14="http://schemas.microsoft.com/office/powerpoint/2010/main" val="3207381912"/>
              </p:ext>
            </p:extLst>
          </p:nvPr>
        </p:nvGraphicFramePr>
        <p:xfrm>
          <a:off x="5860358" y="1770511"/>
          <a:ext cx="5775742" cy="2651760"/>
        </p:xfrm>
        <a:graphic>
          <a:graphicData uri="http://schemas.openxmlformats.org/drawingml/2006/table">
            <a:tbl>
              <a:tblPr firstRow="1" bandRow="1">
                <a:tableStyleId>{21E4AEA4-8DFA-4A89-87EB-49C32662AFE0}</a:tableStyleId>
              </a:tblPr>
              <a:tblGrid>
                <a:gridCol w="1132117">
                  <a:extLst>
                    <a:ext uri="{9D8B030D-6E8A-4147-A177-3AD203B41FA5}">
                      <a16:colId xmlns:a16="http://schemas.microsoft.com/office/drawing/2014/main" val="3457924792"/>
                    </a:ext>
                  </a:extLst>
                </a:gridCol>
                <a:gridCol w="1501904">
                  <a:extLst>
                    <a:ext uri="{9D8B030D-6E8A-4147-A177-3AD203B41FA5}">
                      <a16:colId xmlns:a16="http://schemas.microsoft.com/office/drawing/2014/main" val="984699314"/>
                    </a:ext>
                  </a:extLst>
                </a:gridCol>
                <a:gridCol w="1461323">
                  <a:extLst>
                    <a:ext uri="{9D8B030D-6E8A-4147-A177-3AD203B41FA5}">
                      <a16:colId xmlns:a16="http://schemas.microsoft.com/office/drawing/2014/main" val="1434613299"/>
                    </a:ext>
                  </a:extLst>
                </a:gridCol>
                <a:gridCol w="1680398">
                  <a:extLst>
                    <a:ext uri="{9D8B030D-6E8A-4147-A177-3AD203B41FA5}">
                      <a16:colId xmlns:a16="http://schemas.microsoft.com/office/drawing/2014/main" val="2432956919"/>
                    </a:ext>
                  </a:extLst>
                </a:gridCol>
              </a:tblGrid>
              <a:tr h="493059">
                <a:tc>
                  <a:txBody>
                    <a:bodyPr/>
                    <a:lstStyle/>
                    <a:p>
                      <a:pPr algn="ctr"/>
                      <a:r>
                        <a:rPr lang="en-GB" sz="1400"/>
                        <a:t>Year</a:t>
                      </a:r>
                    </a:p>
                  </a:txBody>
                  <a:tcPr/>
                </a:tc>
                <a:tc>
                  <a:txBody>
                    <a:bodyPr/>
                    <a:lstStyle/>
                    <a:p>
                      <a:pPr algn="ctr"/>
                      <a:r>
                        <a:rPr lang="en-GB" sz="1400"/>
                        <a:t>High Needs Allocation</a:t>
                      </a:r>
                    </a:p>
                  </a:txBody>
                  <a:tcPr/>
                </a:tc>
                <a:tc>
                  <a:txBody>
                    <a:bodyPr/>
                    <a:lstStyle/>
                    <a:p>
                      <a:pPr algn="ctr"/>
                      <a:r>
                        <a:rPr lang="en-GB" sz="1400"/>
                        <a:t>Increase in Funding</a:t>
                      </a:r>
                    </a:p>
                  </a:txBody>
                  <a:tcPr/>
                </a:tc>
                <a:tc>
                  <a:txBody>
                    <a:bodyPr/>
                    <a:lstStyle/>
                    <a:p>
                      <a:pPr algn="ctr"/>
                      <a:r>
                        <a:rPr lang="en-GB" sz="1400"/>
                        <a:t>In-year High Needs Pressure</a:t>
                      </a:r>
                    </a:p>
                  </a:txBody>
                  <a:tcPr/>
                </a:tc>
                <a:extLst>
                  <a:ext uri="{0D108BD9-81ED-4DB2-BD59-A6C34878D82A}">
                    <a16:rowId xmlns:a16="http://schemas.microsoft.com/office/drawing/2014/main" val="3796176461"/>
                  </a:ext>
                </a:extLst>
              </a:tr>
              <a:tr h="281748">
                <a:tc>
                  <a:txBody>
                    <a:bodyPr/>
                    <a:lstStyle/>
                    <a:p>
                      <a:pPr algn="r"/>
                      <a:r>
                        <a:rPr lang="en-GB" sz="1400"/>
                        <a:t>2019/20</a:t>
                      </a:r>
                    </a:p>
                  </a:txBody>
                  <a:tcPr/>
                </a:tc>
                <a:tc>
                  <a:txBody>
                    <a:bodyPr/>
                    <a:lstStyle/>
                    <a:p>
                      <a:pPr algn="r"/>
                      <a:r>
                        <a:rPr lang="en-GB" sz="1400"/>
                        <a:t>£115.7m</a:t>
                      </a:r>
                    </a:p>
                  </a:txBody>
                  <a:tcPr/>
                </a:tc>
                <a:tc>
                  <a:txBody>
                    <a:bodyPr/>
                    <a:lstStyle/>
                    <a:p>
                      <a:pPr algn="r"/>
                      <a:r>
                        <a:rPr lang="en-GB" sz="1400"/>
                        <a:t>£4.1m</a:t>
                      </a:r>
                    </a:p>
                  </a:txBody>
                  <a:tcPr/>
                </a:tc>
                <a:tc>
                  <a:txBody>
                    <a:bodyPr/>
                    <a:lstStyle/>
                    <a:p>
                      <a:pPr algn="r"/>
                      <a:r>
                        <a:rPr lang="en-GB" sz="1400"/>
                        <a:t>£15.2m</a:t>
                      </a:r>
                    </a:p>
                  </a:txBody>
                  <a:tcPr/>
                </a:tc>
                <a:extLst>
                  <a:ext uri="{0D108BD9-81ED-4DB2-BD59-A6C34878D82A}">
                    <a16:rowId xmlns:a16="http://schemas.microsoft.com/office/drawing/2014/main" val="691102918"/>
                  </a:ext>
                </a:extLst>
              </a:tr>
              <a:tr h="281748">
                <a:tc>
                  <a:txBody>
                    <a:bodyPr/>
                    <a:lstStyle/>
                    <a:p>
                      <a:pPr algn="r"/>
                      <a:r>
                        <a:rPr lang="en-GB" sz="1400"/>
                        <a:t>2020/21</a:t>
                      </a:r>
                    </a:p>
                  </a:txBody>
                  <a:tcPr/>
                </a:tc>
                <a:tc>
                  <a:txBody>
                    <a:bodyPr/>
                    <a:lstStyle/>
                    <a:p>
                      <a:pPr algn="r"/>
                      <a:r>
                        <a:rPr lang="en-GB" sz="1400"/>
                        <a:t>£135.1m</a:t>
                      </a:r>
                    </a:p>
                  </a:txBody>
                  <a:tcPr/>
                </a:tc>
                <a:tc>
                  <a:txBody>
                    <a:bodyPr/>
                    <a:lstStyle/>
                    <a:p>
                      <a:pPr algn="r"/>
                      <a:r>
                        <a:rPr lang="en-GB" sz="1400"/>
                        <a:t>£19.4m</a:t>
                      </a:r>
                    </a:p>
                  </a:txBody>
                  <a:tcPr/>
                </a:tc>
                <a:tc>
                  <a:txBody>
                    <a:bodyPr/>
                    <a:lstStyle/>
                    <a:p>
                      <a:pPr algn="r"/>
                      <a:r>
                        <a:rPr lang="en-GB" sz="1400"/>
                        <a:t>£15.8m</a:t>
                      </a:r>
                    </a:p>
                  </a:txBody>
                  <a:tcPr/>
                </a:tc>
                <a:extLst>
                  <a:ext uri="{0D108BD9-81ED-4DB2-BD59-A6C34878D82A}">
                    <a16:rowId xmlns:a16="http://schemas.microsoft.com/office/drawing/2014/main" val="829386983"/>
                  </a:ext>
                </a:extLst>
              </a:tr>
              <a:tr h="281748">
                <a:tc>
                  <a:txBody>
                    <a:bodyPr/>
                    <a:lstStyle/>
                    <a:p>
                      <a:pPr algn="r"/>
                      <a:r>
                        <a:rPr lang="en-GB" sz="1400"/>
                        <a:t>2021/22</a:t>
                      </a:r>
                    </a:p>
                  </a:txBody>
                  <a:tcPr/>
                </a:tc>
                <a:tc>
                  <a:txBody>
                    <a:bodyPr/>
                    <a:lstStyle/>
                    <a:p>
                      <a:pPr algn="r"/>
                      <a:r>
                        <a:rPr lang="en-GB" sz="1400"/>
                        <a:t>£152.9m</a:t>
                      </a:r>
                    </a:p>
                  </a:txBody>
                  <a:tcPr/>
                </a:tc>
                <a:tc>
                  <a:txBody>
                    <a:bodyPr/>
                    <a:lstStyle/>
                    <a:p>
                      <a:pPr algn="r"/>
                      <a:r>
                        <a:rPr lang="en-GB" sz="1400"/>
                        <a:t>£17.9m*</a:t>
                      </a:r>
                    </a:p>
                  </a:txBody>
                  <a:tcPr/>
                </a:tc>
                <a:tc>
                  <a:txBody>
                    <a:bodyPr/>
                    <a:lstStyle/>
                    <a:p>
                      <a:pPr algn="r"/>
                      <a:r>
                        <a:rPr lang="en-GB" sz="1400"/>
                        <a:t>£27.7m</a:t>
                      </a:r>
                    </a:p>
                  </a:txBody>
                  <a:tcPr/>
                </a:tc>
                <a:extLst>
                  <a:ext uri="{0D108BD9-81ED-4DB2-BD59-A6C34878D82A}">
                    <a16:rowId xmlns:a16="http://schemas.microsoft.com/office/drawing/2014/main" val="2660550996"/>
                  </a:ext>
                </a:extLst>
              </a:tr>
              <a:tr h="281748">
                <a:tc>
                  <a:txBody>
                    <a:bodyPr/>
                    <a:lstStyle/>
                    <a:p>
                      <a:pPr algn="r"/>
                      <a:r>
                        <a:rPr lang="en-GB" sz="1400"/>
                        <a:t>2022/23</a:t>
                      </a:r>
                    </a:p>
                  </a:txBody>
                  <a:tcPr/>
                </a:tc>
                <a:tc>
                  <a:txBody>
                    <a:bodyPr/>
                    <a:lstStyle/>
                    <a:p>
                      <a:pPr algn="r"/>
                      <a:r>
                        <a:rPr lang="en-GB" sz="1400"/>
                        <a:t>£176.2m</a:t>
                      </a:r>
                    </a:p>
                  </a:txBody>
                  <a:tcPr/>
                </a:tc>
                <a:tc>
                  <a:txBody>
                    <a:bodyPr/>
                    <a:lstStyle/>
                    <a:p>
                      <a:pPr algn="r"/>
                      <a:r>
                        <a:rPr lang="en-GB" sz="1400"/>
                        <a:t>£23.3m**</a:t>
                      </a:r>
                    </a:p>
                  </a:txBody>
                  <a:tcPr/>
                </a:tc>
                <a:tc>
                  <a:txBody>
                    <a:bodyPr/>
                    <a:lstStyle/>
                    <a:p>
                      <a:pPr algn="r"/>
                      <a:r>
                        <a:rPr lang="en-GB" sz="1400"/>
                        <a:t>£30.4m</a:t>
                      </a:r>
                    </a:p>
                  </a:txBody>
                  <a:tcPr/>
                </a:tc>
                <a:extLst>
                  <a:ext uri="{0D108BD9-81ED-4DB2-BD59-A6C34878D82A}">
                    <a16:rowId xmlns:a16="http://schemas.microsoft.com/office/drawing/2014/main" val="1700460315"/>
                  </a:ext>
                </a:extLst>
              </a:tr>
              <a:tr h="281748">
                <a:tc>
                  <a:txBody>
                    <a:bodyPr/>
                    <a:lstStyle/>
                    <a:p>
                      <a:pPr algn="r"/>
                      <a:r>
                        <a:rPr lang="en-GB" sz="1400"/>
                        <a:t>2023/24</a:t>
                      </a:r>
                    </a:p>
                  </a:txBody>
                  <a:tcPr/>
                </a:tc>
                <a:tc>
                  <a:txBody>
                    <a:bodyPr/>
                    <a:lstStyle/>
                    <a:p>
                      <a:pPr algn="r"/>
                      <a:r>
                        <a:rPr lang="en-GB" sz="1400"/>
                        <a:t>£196.9m</a:t>
                      </a:r>
                    </a:p>
                  </a:txBody>
                  <a:tcPr/>
                </a:tc>
                <a:tc>
                  <a:txBody>
                    <a:bodyPr/>
                    <a:lstStyle/>
                    <a:p>
                      <a:pPr algn="r"/>
                      <a:r>
                        <a:rPr lang="en-GB" sz="1400"/>
                        <a:t>£20.7m***</a:t>
                      </a:r>
                    </a:p>
                  </a:txBody>
                  <a:tcPr/>
                </a:tc>
                <a:tc>
                  <a:txBody>
                    <a:bodyPr/>
                    <a:lstStyle/>
                    <a:p>
                      <a:pPr algn="r"/>
                      <a:r>
                        <a:rPr lang="en-GB" sz="1400"/>
                        <a:t>£41.4m</a:t>
                      </a:r>
                    </a:p>
                  </a:txBody>
                  <a:tcPr/>
                </a:tc>
                <a:extLst>
                  <a:ext uri="{0D108BD9-81ED-4DB2-BD59-A6C34878D82A}">
                    <a16:rowId xmlns:a16="http://schemas.microsoft.com/office/drawing/2014/main" val="2989459562"/>
                  </a:ext>
                </a:extLst>
              </a:tr>
              <a:tr h="281748">
                <a:tc>
                  <a:txBody>
                    <a:bodyPr/>
                    <a:lstStyle/>
                    <a:p>
                      <a:pPr algn="r"/>
                      <a:r>
                        <a:rPr lang="en-GB" sz="1400"/>
                        <a:t>2024/25</a:t>
                      </a:r>
                    </a:p>
                  </a:txBody>
                  <a:tcPr/>
                </a:tc>
                <a:tc>
                  <a:txBody>
                    <a:bodyPr/>
                    <a:lstStyle/>
                    <a:p>
                      <a:pPr algn="r"/>
                      <a:r>
                        <a:rPr lang="en-GB" sz="1400"/>
                        <a:t>£207.0m</a:t>
                      </a:r>
                    </a:p>
                  </a:txBody>
                  <a:tcPr/>
                </a:tc>
                <a:tc>
                  <a:txBody>
                    <a:bodyPr/>
                    <a:lstStyle/>
                    <a:p>
                      <a:pPr algn="r"/>
                      <a:r>
                        <a:rPr lang="en-GB" sz="1400"/>
                        <a:t>£10.1m</a:t>
                      </a:r>
                    </a:p>
                  </a:txBody>
                  <a:tcPr/>
                </a:tc>
                <a:tc>
                  <a:txBody>
                    <a:bodyPr/>
                    <a:lstStyle/>
                    <a:p>
                      <a:pPr algn="r"/>
                      <a:r>
                        <a:rPr lang="en-GB" sz="1400"/>
                        <a:t>£72.0m</a:t>
                      </a:r>
                    </a:p>
                  </a:txBody>
                  <a:tcPr/>
                </a:tc>
                <a:extLst>
                  <a:ext uri="{0D108BD9-81ED-4DB2-BD59-A6C34878D82A}">
                    <a16:rowId xmlns:a16="http://schemas.microsoft.com/office/drawing/2014/main" val="3857594085"/>
                  </a:ext>
                </a:extLst>
              </a:tr>
              <a:tr h="281748">
                <a:tc>
                  <a:txBody>
                    <a:bodyPr/>
                    <a:lstStyle/>
                    <a:p>
                      <a:pPr algn="r"/>
                      <a:r>
                        <a:rPr lang="en-GB" sz="1400"/>
                        <a:t>2025/26</a:t>
                      </a:r>
                    </a:p>
                  </a:txBody>
                  <a:tcPr/>
                </a:tc>
                <a:tc>
                  <a:txBody>
                    <a:bodyPr/>
                    <a:lstStyle/>
                    <a:p>
                      <a:pPr algn="r"/>
                      <a:r>
                        <a:rPr lang="en-GB" sz="1400"/>
                        <a:t>£224.7m</a:t>
                      </a:r>
                    </a:p>
                  </a:txBody>
                  <a:tcPr/>
                </a:tc>
                <a:tc>
                  <a:txBody>
                    <a:bodyPr/>
                    <a:lstStyle/>
                    <a:p>
                      <a:pPr algn="r"/>
                      <a:r>
                        <a:rPr lang="en-GB" sz="1400"/>
                        <a:t>£17.7m</a:t>
                      </a:r>
                    </a:p>
                  </a:txBody>
                  <a:tcPr/>
                </a:tc>
                <a:tc>
                  <a:txBody>
                    <a:bodyPr/>
                    <a:lstStyle/>
                    <a:p>
                      <a:pPr algn="r"/>
                      <a:endParaRPr lang="en-GB" sz="1400"/>
                    </a:p>
                  </a:txBody>
                  <a:tcPr/>
                </a:tc>
                <a:extLst>
                  <a:ext uri="{0D108BD9-81ED-4DB2-BD59-A6C34878D82A}">
                    <a16:rowId xmlns:a16="http://schemas.microsoft.com/office/drawing/2014/main" val="4156088723"/>
                  </a:ext>
                </a:extLst>
              </a:tr>
            </a:tbl>
          </a:graphicData>
        </a:graphic>
      </p:graphicFrame>
      <p:sp>
        <p:nvSpPr>
          <p:cNvPr id="11" name="Content Placeholder 5">
            <a:extLst>
              <a:ext uri="{FF2B5EF4-FFF2-40B4-BE49-F238E27FC236}">
                <a16:creationId xmlns:a16="http://schemas.microsoft.com/office/drawing/2014/main" id="{5F555249-E6D6-4B10-859C-7C4CE9E75EA3}"/>
              </a:ext>
            </a:extLst>
          </p:cNvPr>
          <p:cNvSpPr txBox="1">
            <a:spLocks/>
          </p:cNvSpPr>
          <p:nvPr/>
        </p:nvSpPr>
        <p:spPr>
          <a:xfrm>
            <a:off x="257622" y="1770511"/>
            <a:ext cx="5321031" cy="461206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The High Needs Block DSG allocation has increased significantly over the previous four years.</a:t>
            </a:r>
          </a:p>
          <a:p>
            <a:r>
              <a:rPr lang="en-US" sz="1600" dirty="0"/>
              <a:t>Despite this there continues to be a pressure each year due to further increases in demand and complexity of needs outstripping the level of uplift in the HCC allocation.</a:t>
            </a:r>
            <a:endParaRPr lang="en-GB" sz="1600" dirty="0"/>
          </a:p>
          <a:p>
            <a:r>
              <a:rPr lang="en-GB" sz="1600" dirty="0"/>
              <a:t>The provisional allocation of High Needs Block funding for Hampshire for 2025/26 is £224.7m which equates to £1,198 per mainstream pupil.</a:t>
            </a:r>
          </a:p>
          <a:p>
            <a:r>
              <a:rPr lang="en-GB" sz="1600" dirty="0"/>
              <a:t>The average level of funding per pupil in Southeast authorities is £1,467.</a:t>
            </a:r>
          </a:p>
          <a:p>
            <a:r>
              <a:rPr lang="en-GB" sz="1600" dirty="0"/>
              <a:t>If Hampshire was funded at the South East local authorities' average level, we would receive an additional £34 million, reducing the forecast in-year pressure. </a:t>
            </a:r>
            <a:endParaRPr lang="en-GB" sz="1800" dirty="0"/>
          </a:p>
          <a:p>
            <a:pPr marL="0" indent="0">
              <a:buFont typeface="Arial" panose="020B0604020202020204" pitchFamily="34" charset="0"/>
              <a:buNone/>
            </a:pPr>
            <a:endParaRPr lang="en-GB" sz="1800" dirty="0"/>
          </a:p>
          <a:p>
            <a:pPr marL="0" indent="0">
              <a:buFont typeface="Arial" panose="020B0604020202020204" pitchFamily="34" charset="0"/>
              <a:buNone/>
            </a:pPr>
            <a:endParaRPr lang="en-GB" sz="1800" dirty="0"/>
          </a:p>
          <a:p>
            <a:pPr marL="0" indent="0">
              <a:buFont typeface="Arial" panose="020B0604020202020204" pitchFamily="34" charset="0"/>
              <a:buNone/>
            </a:pPr>
            <a:endParaRPr lang="en-GB" sz="1800" dirty="0"/>
          </a:p>
        </p:txBody>
      </p:sp>
      <p:graphicFrame>
        <p:nvGraphicFramePr>
          <p:cNvPr id="4" name="Table 6">
            <a:extLst>
              <a:ext uri="{FF2B5EF4-FFF2-40B4-BE49-F238E27FC236}">
                <a16:creationId xmlns:a16="http://schemas.microsoft.com/office/drawing/2014/main" id="{9C4EFAAF-3A9A-4606-BB4D-731BA0EA0276}"/>
              </a:ext>
            </a:extLst>
          </p:cNvPr>
          <p:cNvGraphicFramePr>
            <a:graphicFrameLocks noGrp="1"/>
          </p:cNvGraphicFramePr>
          <p:nvPr>
            <p:extLst>
              <p:ext uri="{D42A27DB-BD31-4B8C-83A1-F6EECF244321}">
                <p14:modId xmlns:p14="http://schemas.microsoft.com/office/powerpoint/2010/main" val="1725115003"/>
              </p:ext>
            </p:extLst>
          </p:nvPr>
        </p:nvGraphicFramePr>
        <p:xfrm>
          <a:off x="5723957" y="4422271"/>
          <a:ext cx="6048544" cy="1097280"/>
        </p:xfrm>
        <a:graphic>
          <a:graphicData uri="http://schemas.openxmlformats.org/drawingml/2006/table">
            <a:tbl>
              <a:tblPr firstRow="1" bandRow="1">
                <a:tableStyleId>{5C22544A-7EE6-4342-B048-85BDC9FD1C3A}</a:tableStyleId>
              </a:tblPr>
              <a:tblGrid>
                <a:gridCol w="416156">
                  <a:extLst>
                    <a:ext uri="{9D8B030D-6E8A-4147-A177-3AD203B41FA5}">
                      <a16:colId xmlns:a16="http://schemas.microsoft.com/office/drawing/2014/main" val="3022682162"/>
                    </a:ext>
                  </a:extLst>
                </a:gridCol>
                <a:gridCol w="5632388">
                  <a:extLst>
                    <a:ext uri="{9D8B030D-6E8A-4147-A177-3AD203B41FA5}">
                      <a16:colId xmlns:a16="http://schemas.microsoft.com/office/drawing/2014/main" val="2536163345"/>
                    </a:ext>
                  </a:extLst>
                </a:gridCol>
              </a:tblGrid>
              <a:tr h="368212">
                <a:tc>
                  <a:txBody>
                    <a:bodyPr/>
                    <a:lstStyle/>
                    <a:p>
                      <a:r>
                        <a:rPr lang="en-GB" sz="1200">
                          <a:solidFill>
                            <a:schemeClr val="tx1"/>
                          </a:solidFill>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latin typeface="Arial" panose="020B0604020202020204" pitchFamily="34" charset="0"/>
                          <a:ea typeface="+mn-ea"/>
                          <a:cs typeface="Arial" panose="020B0604020202020204" pitchFamily="34" charset="0"/>
                        </a:rPr>
                        <a:t>Includes £2.5m for baselining of Teachers Pay and Pension Grants included in DSG allocations going forward.</a:t>
                      </a:r>
                    </a:p>
                  </a:txBody>
                  <a:tcPr>
                    <a:noFill/>
                  </a:tcPr>
                </a:tc>
                <a:extLst>
                  <a:ext uri="{0D108BD9-81ED-4DB2-BD59-A6C34878D82A}">
                    <a16:rowId xmlns:a16="http://schemas.microsoft.com/office/drawing/2014/main" val="3692616425"/>
                  </a:ext>
                </a:extLst>
              </a:tr>
              <a:tr h="368212">
                <a:tc>
                  <a:txBody>
                    <a:bodyPr/>
                    <a:lstStyle/>
                    <a:p>
                      <a:r>
                        <a:rPr lang="en-GB" sz="1200">
                          <a:solidFill>
                            <a:schemeClr val="tx1"/>
                          </a:solidFill>
                        </a:rPr>
                        <a:t>**</a:t>
                      </a:r>
                    </a:p>
                    <a:p>
                      <a:endParaRPr lang="en-GB" sz="1200">
                        <a:solidFill>
                          <a:schemeClr val="tx1"/>
                        </a:solidFill>
                      </a:endParaRPr>
                    </a:p>
                    <a:p>
                      <a:r>
                        <a:rPr lang="en-GB" sz="1200">
                          <a:solidFill>
                            <a:schemeClr val="tx1"/>
                          </a:solidFill>
                        </a:rPr>
                        <a:t>***</a:t>
                      </a:r>
                    </a:p>
                  </a:txBody>
                  <a:tcPr>
                    <a:noFill/>
                  </a:tcPr>
                </a:tc>
                <a:tc>
                  <a:txBody>
                    <a:bodyPr/>
                    <a:lstStyle/>
                    <a:p>
                      <a:r>
                        <a:rPr lang="en-GB" sz="1200" i="1" dirty="0">
                          <a:solidFill>
                            <a:schemeClr val="tx1"/>
                          </a:solidFill>
                        </a:rPr>
                        <a:t>Includes Supplementary Grant £2m </a:t>
                      </a:r>
                      <a:r>
                        <a:rPr lang="en-GB" sz="1200" b="0" i="1" kern="1200" dirty="0">
                          <a:solidFill>
                            <a:schemeClr val="tx1"/>
                          </a:solidFill>
                          <a:latin typeface="Arial" panose="020B0604020202020204" pitchFamily="34" charset="0"/>
                          <a:ea typeface="+mn-ea"/>
                          <a:cs typeface="Arial" panose="020B0604020202020204" pitchFamily="34" charset="0"/>
                        </a:rPr>
                        <a:t>included in DSG allocations going forward.</a:t>
                      </a:r>
                    </a:p>
                    <a:p>
                      <a:endParaRPr lang="en-GB" sz="1200" i="1" dirty="0">
                        <a:solidFill>
                          <a:schemeClr val="tx1"/>
                        </a:solidFill>
                      </a:endParaRPr>
                    </a:p>
                    <a:p>
                      <a:r>
                        <a:rPr lang="en-GB" sz="1200" i="1" dirty="0">
                          <a:solidFill>
                            <a:schemeClr val="tx1"/>
                          </a:solidFill>
                        </a:rPr>
                        <a:t>Includes additional funding £7.7m announced in December 2022</a:t>
                      </a:r>
                    </a:p>
                  </a:txBody>
                  <a:tcPr>
                    <a:noFill/>
                  </a:tcPr>
                </a:tc>
                <a:extLst>
                  <a:ext uri="{0D108BD9-81ED-4DB2-BD59-A6C34878D82A}">
                    <a16:rowId xmlns:a16="http://schemas.microsoft.com/office/drawing/2014/main" val="1614264981"/>
                  </a:ext>
                </a:extLst>
              </a:tr>
            </a:tbl>
          </a:graphicData>
        </a:graphic>
      </p:graphicFrame>
    </p:spTree>
    <p:extLst>
      <p:ext uri="{BB962C8B-B14F-4D97-AF65-F5344CB8AC3E}">
        <p14:creationId xmlns:p14="http://schemas.microsoft.com/office/powerpoint/2010/main" val="142814321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43BC4-1EE1-407B-B3A9-BA7E40B89B86}"/>
              </a:ext>
            </a:extLst>
          </p:cNvPr>
          <p:cNvSpPr>
            <a:spLocks noGrp="1"/>
          </p:cNvSpPr>
          <p:nvPr>
            <p:ph type="title"/>
          </p:nvPr>
        </p:nvSpPr>
        <p:spPr/>
        <p:txBody>
          <a:bodyPr/>
          <a:lstStyle/>
          <a:p>
            <a:r>
              <a:rPr lang="en-GB" b="1">
                <a:latin typeface="+mj-lt"/>
              </a:rPr>
              <a:t>DSG Medium Term Forecast</a:t>
            </a:r>
          </a:p>
        </p:txBody>
      </p:sp>
      <p:sp>
        <p:nvSpPr>
          <p:cNvPr id="8" name="TextBox 7">
            <a:extLst>
              <a:ext uri="{FF2B5EF4-FFF2-40B4-BE49-F238E27FC236}">
                <a16:creationId xmlns:a16="http://schemas.microsoft.com/office/drawing/2014/main" id="{AE0B9FB1-35DB-946E-3830-06D778918932}"/>
              </a:ext>
            </a:extLst>
          </p:cNvPr>
          <p:cNvSpPr txBox="1"/>
          <p:nvPr/>
        </p:nvSpPr>
        <p:spPr>
          <a:xfrm>
            <a:off x="712031" y="5560106"/>
            <a:ext cx="5301673" cy="369332"/>
          </a:xfrm>
          <a:prstGeom prst="rect">
            <a:avLst/>
          </a:prstGeom>
          <a:noFill/>
        </p:spPr>
        <p:txBody>
          <a:bodyPr wrap="square" rtlCol="0">
            <a:spAutoFit/>
          </a:bodyPr>
          <a:lstStyle/>
          <a:p>
            <a:r>
              <a:rPr lang="en-GB" b="1"/>
              <a:t>Note</a:t>
            </a:r>
            <a:r>
              <a:rPr lang="en-GB"/>
              <a:t> values above represent £m</a:t>
            </a:r>
          </a:p>
        </p:txBody>
      </p:sp>
      <p:graphicFrame>
        <p:nvGraphicFramePr>
          <p:cNvPr id="7" name="Content Placeholder 6">
            <a:extLst>
              <a:ext uri="{FF2B5EF4-FFF2-40B4-BE49-F238E27FC236}">
                <a16:creationId xmlns:a16="http://schemas.microsoft.com/office/drawing/2014/main" id="{D57653B6-D19C-E381-42CE-4DCB8ED43042}"/>
              </a:ext>
            </a:extLst>
          </p:cNvPr>
          <p:cNvGraphicFramePr>
            <a:graphicFrameLocks noGrp="1"/>
          </p:cNvGraphicFramePr>
          <p:nvPr>
            <p:ph idx="1"/>
            <p:extLst>
              <p:ext uri="{D42A27DB-BD31-4B8C-83A1-F6EECF244321}">
                <p14:modId xmlns:p14="http://schemas.microsoft.com/office/powerpoint/2010/main" val="405728999"/>
              </p:ext>
            </p:extLst>
          </p:nvPr>
        </p:nvGraphicFramePr>
        <p:xfrm>
          <a:off x="995362" y="1685928"/>
          <a:ext cx="10201275" cy="3681608"/>
        </p:xfrm>
        <a:graphic>
          <a:graphicData uri="http://schemas.openxmlformats.org/drawingml/2006/table">
            <a:tbl>
              <a:tblPr/>
              <a:tblGrid>
                <a:gridCol w="3286125">
                  <a:extLst>
                    <a:ext uri="{9D8B030D-6E8A-4147-A177-3AD203B41FA5}">
                      <a16:colId xmlns:a16="http://schemas.microsoft.com/office/drawing/2014/main" val="3955639574"/>
                    </a:ext>
                  </a:extLst>
                </a:gridCol>
                <a:gridCol w="800100">
                  <a:extLst>
                    <a:ext uri="{9D8B030D-6E8A-4147-A177-3AD203B41FA5}">
                      <a16:colId xmlns:a16="http://schemas.microsoft.com/office/drawing/2014/main" val="3328805874"/>
                    </a:ext>
                  </a:extLst>
                </a:gridCol>
                <a:gridCol w="628650">
                  <a:extLst>
                    <a:ext uri="{9D8B030D-6E8A-4147-A177-3AD203B41FA5}">
                      <a16:colId xmlns:a16="http://schemas.microsoft.com/office/drawing/2014/main" val="1227564590"/>
                    </a:ext>
                  </a:extLst>
                </a:gridCol>
                <a:gridCol w="581025">
                  <a:extLst>
                    <a:ext uri="{9D8B030D-6E8A-4147-A177-3AD203B41FA5}">
                      <a16:colId xmlns:a16="http://schemas.microsoft.com/office/drawing/2014/main" val="617499208"/>
                    </a:ext>
                  </a:extLst>
                </a:gridCol>
                <a:gridCol w="590550">
                  <a:extLst>
                    <a:ext uri="{9D8B030D-6E8A-4147-A177-3AD203B41FA5}">
                      <a16:colId xmlns:a16="http://schemas.microsoft.com/office/drawing/2014/main" val="2528462566"/>
                    </a:ext>
                  </a:extLst>
                </a:gridCol>
                <a:gridCol w="552450">
                  <a:extLst>
                    <a:ext uri="{9D8B030D-6E8A-4147-A177-3AD203B41FA5}">
                      <a16:colId xmlns:a16="http://schemas.microsoft.com/office/drawing/2014/main" val="2756871986"/>
                    </a:ext>
                  </a:extLst>
                </a:gridCol>
                <a:gridCol w="533400">
                  <a:extLst>
                    <a:ext uri="{9D8B030D-6E8A-4147-A177-3AD203B41FA5}">
                      <a16:colId xmlns:a16="http://schemas.microsoft.com/office/drawing/2014/main" val="3859439008"/>
                    </a:ext>
                  </a:extLst>
                </a:gridCol>
                <a:gridCol w="581025">
                  <a:extLst>
                    <a:ext uri="{9D8B030D-6E8A-4147-A177-3AD203B41FA5}">
                      <a16:colId xmlns:a16="http://schemas.microsoft.com/office/drawing/2014/main" val="2055977478"/>
                    </a:ext>
                  </a:extLst>
                </a:gridCol>
                <a:gridCol w="523875">
                  <a:extLst>
                    <a:ext uri="{9D8B030D-6E8A-4147-A177-3AD203B41FA5}">
                      <a16:colId xmlns:a16="http://schemas.microsoft.com/office/drawing/2014/main" val="2596926362"/>
                    </a:ext>
                  </a:extLst>
                </a:gridCol>
                <a:gridCol w="523875">
                  <a:extLst>
                    <a:ext uri="{9D8B030D-6E8A-4147-A177-3AD203B41FA5}">
                      <a16:colId xmlns:a16="http://schemas.microsoft.com/office/drawing/2014/main" val="2935693375"/>
                    </a:ext>
                  </a:extLst>
                </a:gridCol>
                <a:gridCol w="533400">
                  <a:extLst>
                    <a:ext uri="{9D8B030D-6E8A-4147-A177-3AD203B41FA5}">
                      <a16:colId xmlns:a16="http://schemas.microsoft.com/office/drawing/2014/main" val="1931128777"/>
                    </a:ext>
                  </a:extLst>
                </a:gridCol>
                <a:gridCol w="552450">
                  <a:extLst>
                    <a:ext uri="{9D8B030D-6E8A-4147-A177-3AD203B41FA5}">
                      <a16:colId xmlns:a16="http://schemas.microsoft.com/office/drawing/2014/main" val="3889762317"/>
                    </a:ext>
                  </a:extLst>
                </a:gridCol>
                <a:gridCol w="514350">
                  <a:extLst>
                    <a:ext uri="{9D8B030D-6E8A-4147-A177-3AD203B41FA5}">
                      <a16:colId xmlns:a16="http://schemas.microsoft.com/office/drawing/2014/main" val="513619082"/>
                    </a:ext>
                  </a:extLst>
                </a:gridCol>
              </a:tblGrid>
              <a:tr h="189226">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12">
                  <a:txBody>
                    <a:bodyPr/>
                    <a:lstStyle/>
                    <a:p>
                      <a:pPr algn="ctr" fontAlgn="b"/>
                      <a:r>
                        <a:rPr lang="en-GB" sz="900" b="0" i="0" u="none" strike="noStrike">
                          <a:solidFill>
                            <a:srgbClr val="000000"/>
                          </a:solidFill>
                          <a:effectLst/>
                          <a:latin typeface="Arial" panose="020B0604020202020204" pitchFamily="34" charset="0"/>
                        </a:rPr>
                        <a:t>Mitigated (including the impact of savings / cost avoidance)</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78843142"/>
                  </a:ext>
                </a:extLst>
              </a:tr>
              <a:tr h="344048">
                <a:tc>
                  <a:txBody>
                    <a:bodyPr/>
                    <a:lstStyle/>
                    <a:p>
                      <a:pPr algn="l" fontAlgn="b"/>
                      <a:r>
                        <a:rPr lang="en-GB" sz="9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900" b="1" i="0" u="none" strike="noStrike">
                          <a:solidFill>
                            <a:srgbClr val="000000"/>
                          </a:solidFill>
                          <a:effectLst/>
                          <a:latin typeface="Arial" panose="020B0604020202020204" pitchFamily="34" charset="0"/>
                        </a:rPr>
                        <a:t>2018/19</a:t>
                      </a:r>
                      <a:br>
                        <a:rPr lang="en-GB" sz="900" b="1" i="0" u="none" strike="noStrike">
                          <a:solidFill>
                            <a:srgbClr val="000000"/>
                          </a:solidFill>
                          <a:effectLst/>
                          <a:latin typeface="Arial" panose="020B0604020202020204" pitchFamily="34" charset="0"/>
                        </a:rPr>
                      </a:br>
                      <a:r>
                        <a:rPr lang="en-GB" sz="900" b="1" i="0" u="none" strike="noStrike">
                          <a:solidFill>
                            <a:srgbClr val="000000"/>
                          </a:solidFill>
                          <a:effectLst/>
                          <a:latin typeface="Arial" panose="020B0604020202020204" pitchFamily="34" charset="0"/>
                        </a:rPr>
                        <a:t>Outturn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2019/20 Outturn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2020/21 Outturn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2021/22 Outturn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2022/23 Outturn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2023/24 Forecast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2024/25 Forecast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2025/26 Forecast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2026/27 Forecast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2027/28 Forecast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2028/29 Forecast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GB" sz="900" b="1" i="0" u="none" strike="noStrike">
                          <a:solidFill>
                            <a:srgbClr val="000000"/>
                          </a:solidFill>
                          <a:effectLst/>
                          <a:latin typeface="Arial" panose="020B0604020202020204" pitchFamily="34" charset="0"/>
                        </a:rPr>
                        <a:t>2029/30 Forecast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272495778"/>
                  </a:ext>
                </a:extLst>
              </a:tr>
              <a:tr h="172023">
                <a:tc>
                  <a:txBody>
                    <a:bodyPr/>
                    <a:lstStyle/>
                    <a:p>
                      <a:pPr algn="l" fontAlgn="b"/>
                      <a:r>
                        <a:rPr lang="en-GB" sz="900" b="1" i="0" u="none" strike="noStrike">
                          <a:solidFill>
                            <a:srgbClr val="000000"/>
                          </a:solidFill>
                          <a:effectLst/>
                          <a:latin typeface="Arial" panose="020B0604020202020204" pitchFamily="34" charset="0"/>
                        </a:rPr>
                        <a:t>Total Expenditure</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937.8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967.8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1,029.8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1,131.5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1,187.3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1,277.2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1,456.6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1,517.4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1,560.9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1,589.4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1,622.5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1,656.5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0800483"/>
                  </a:ext>
                </a:extLst>
              </a:tr>
              <a:tr h="172023">
                <a:tc>
                  <a:txBody>
                    <a:bodyPr/>
                    <a:lstStyle/>
                    <a:p>
                      <a:pPr algn="l" fontAlgn="b"/>
                      <a:r>
                        <a:rPr lang="en-GB" sz="900" b="1" i="0" u="none" strike="noStrike">
                          <a:solidFill>
                            <a:srgbClr val="000000"/>
                          </a:solidFill>
                          <a:effectLst/>
                          <a:latin typeface="Arial" panose="020B0604020202020204" pitchFamily="34" charset="0"/>
                        </a:rPr>
                        <a:t>Total Income</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928.5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958.8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1,017.1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1,106.9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1,161.1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1,239.5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1,367.3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1,385.0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1,390.7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1,396.6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1,402.7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1,409.0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3897247"/>
                  </a:ext>
                </a:extLst>
              </a:tr>
              <a:tr h="172023">
                <a:tc>
                  <a:txBody>
                    <a:bodyPr/>
                    <a:lstStyle/>
                    <a:p>
                      <a:pPr algn="l" fontAlgn="b"/>
                      <a:r>
                        <a:rPr lang="en-GB" sz="900" b="1" i="0" u="none" strike="noStrike">
                          <a:solidFill>
                            <a:srgbClr val="000000"/>
                          </a:solidFill>
                          <a:effectLst/>
                          <a:latin typeface="Arial" panose="020B0604020202020204" pitchFamily="34" charset="0"/>
                        </a:rPr>
                        <a:t>Net In-year Position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9.2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9.0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12.7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24.6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26.1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37.8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89.2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132.4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170.2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192.8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219.8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247.5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97218413"/>
                  </a:ext>
                </a:extLst>
              </a:tr>
              <a:tr h="172023">
                <a:tc>
                  <a:txBody>
                    <a:bodyPr/>
                    <a:lstStyle/>
                    <a:p>
                      <a:pPr algn="l" fontAlgn="b"/>
                      <a:r>
                        <a:rPr lang="en-GB" sz="900" b="1" i="0" u="none" strike="noStrike">
                          <a:solidFill>
                            <a:srgbClr val="000000"/>
                          </a:solidFill>
                          <a:effectLst/>
                          <a:latin typeface="Arial" panose="020B0604020202020204" pitchFamily="34" charset="0"/>
                        </a:rPr>
                        <a:t>Of which</a:t>
                      </a:r>
                    </a:p>
                  </a:txBody>
                  <a:tcPr marL="45720" marR="4572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61785721"/>
                  </a:ext>
                </a:extLst>
              </a:tr>
              <a:tr h="172023">
                <a:tc>
                  <a:txBody>
                    <a:bodyPr/>
                    <a:lstStyle/>
                    <a:p>
                      <a:pPr algn="l" fontAlgn="b"/>
                      <a:r>
                        <a:rPr lang="en-GB" sz="900" b="1" i="0" u="none" strike="noStrike">
                          <a:solidFill>
                            <a:srgbClr val="000000"/>
                          </a:solidFill>
                          <a:effectLst/>
                          <a:latin typeface="Arial" panose="020B0604020202020204" pitchFamily="34" charset="0"/>
                        </a:rPr>
                        <a:t>High Needs Block</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10.5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27.7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30.4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41.4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94.0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132.4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170.2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192.8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219.8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247.5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6951174"/>
                  </a:ext>
                </a:extLst>
              </a:tr>
              <a:tr h="172023">
                <a:tc>
                  <a:txBody>
                    <a:bodyPr/>
                    <a:lstStyle/>
                    <a:p>
                      <a:pPr algn="l" fontAlgn="b"/>
                      <a:r>
                        <a:rPr lang="en-GB" sz="900" b="1" i="0" u="none" strike="noStrike">
                          <a:solidFill>
                            <a:srgbClr val="000000"/>
                          </a:solidFill>
                          <a:effectLst/>
                          <a:latin typeface="Arial" panose="020B0604020202020204" pitchFamily="34" charset="0"/>
                        </a:rPr>
                        <a:t>Other Blocks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-4.3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-4.7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28763"/>
                  </a:ext>
                </a:extLst>
              </a:tr>
              <a:tr h="172023">
                <a:tc>
                  <a:txBody>
                    <a:bodyPr/>
                    <a:lstStyle/>
                    <a:p>
                      <a:pPr algn="l" fontAlgn="b"/>
                      <a:r>
                        <a:rPr lang="en-GB" sz="900" b="1" i="0" u="none" strike="noStrike">
                          <a:solidFill>
                            <a:srgbClr val="000000"/>
                          </a:solidFill>
                          <a:effectLst/>
                          <a:latin typeface="Arial" panose="020B0604020202020204" pitchFamily="34" charset="0"/>
                        </a:rPr>
                        <a:t>Cumulative DSG Reserve Balance</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13.7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22.8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35.4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60.0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86.1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123.9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213.1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345.5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515.8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708.6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928.4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1,175.9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78681249"/>
                  </a:ext>
                </a:extLst>
              </a:tr>
              <a:tr h="172023">
                <a:tc>
                  <a:txBody>
                    <a:bodyPr/>
                    <a:lstStyle/>
                    <a:p>
                      <a:pPr algn="l" fontAlgn="b"/>
                      <a:r>
                        <a:rPr lang="en-GB" sz="900" b="1" i="0" u="none" strike="noStrike">
                          <a:solidFill>
                            <a:srgbClr val="000000"/>
                          </a:solidFill>
                          <a:effectLst/>
                          <a:latin typeface="Arial" panose="020B0604020202020204" pitchFamily="34" charset="0"/>
                        </a:rPr>
                        <a:t>Deficit as % of Funding</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2.4%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7.4%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24.9%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37.1%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50.7%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66.2%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83.5%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2419272"/>
                  </a:ext>
                </a:extLst>
              </a:tr>
              <a:tr h="172023">
                <a:tc>
                  <a:txBody>
                    <a:bodyPr/>
                    <a:lstStyle/>
                    <a:p>
                      <a:pPr algn="l" fontAlgn="b"/>
                      <a:r>
                        <a:rPr lang="en-GB" sz="900" b="1" i="0" u="none" strike="noStrike">
                          <a:solidFill>
                            <a:srgbClr val="000000"/>
                          </a:solidFill>
                          <a:effectLst/>
                          <a:latin typeface="Arial" panose="020B0604020202020204" pitchFamily="34" charset="0"/>
                        </a:rPr>
                        <a:t>Excluding the Impact of Savings</a:t>
                      </a:r>
                    </a:p>
                  </a:txBody>
                  <a:tcPr marL="45720" marR="4572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900" b="0" i="0" u="none" strike="noStrike">
                          <a:solidFill>
                            <a:srgbClr val="000000"/>
                          </a:solidFill>
                          <a:effectLst/>
                          <a:latin typeface="Arial" panose="020B060402020202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73523539"/>
                  </a:ext>
                </a:extLst>
              </a:tr>
              <a:tr h="172023">
                <a:tc>
                  <a:txBody>
                    <a:bodyPr/>
                    <a:lstStyle/>
                    <a:p>
                      <a:pPr algn="l" fontAlgn="b"/>
                      <a:r>
                        <a:rPr lang="en-GB" sz="900" b="1" i="0" u="none" strike="noStrike">
                          <a:solidFill>
                            <a:srgbClr val="000000"/>
                          </a:solidFill>
                          <a:effectLst/>
                          <a:latin typeface="Arial" panose="020B0604020202020204" pitchFamily="34" charset="0"/>
                        </a:rPr>
                        <a:t>Net In-year Position</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10.0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15.3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23.4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41.7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48.7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64.3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117.2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173.7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237.3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298.9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382.3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478.9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67068909"/>
                  </a:ext>
                </a:extLst>
              </a:tr>
              <a:tr h="172023">
                <a:tc>
                  <a:txBody>
                    <a:bodyPr/>
                    <a:lstStyle/>
                    <a:p>
                      <a:pPr algn="l" fontAlgn="b"/>
                      <a:r>
                        <a:rPr lang="en-GB" sz="900" b="1" i="0" u="none" strike="noStrike">
                          <a:solidFill>
                            <a:srgbClr val="000000"/>
                          </a:solidFill>
                          <a:effectLst/>
                          <a:latin typeface="Arial" panose="020B0604020202020204" pitchFamily="34" charset="0"/>
                        </a:rPr>
                        <a:t>Cumulative DSG Reserve Balance</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13.7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29.0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52.4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94.1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142.8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207.1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324.3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498.0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735.3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1,034.2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1,416.5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GB" sz="900" b="1" i="0" u="none" strike="noStrike">
                          <a:solidFill>
                            <a:srgbClr val="000000"/>
                          </a:solidFill>
                          <a:effectLst/>
                          <a:latin typeface="Arial" panose="020B0604020202020204" pitchFamily="34" charset="0"/>
                        </a:rPr>
                        <a:t>1,895.4</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15162120"/>
                  </a:ext>
                </a:extLst>
              </a:tr>
              <a:tr h="172023">
                <a:tc>
                  <a:txBody>
                    <a:bodyPr/>
                    <a:lstStyle/>
                    <a:p>
                      <a:pPr algn="l" fontAlgn="b"/>
                      <a:r>
                        <a:rPr lang="en-GB" sz="900" b="1" i="0" u="none" strike="noStrike">
                          <a:solidFill>
                            <a:srgbClr val="000000"/>
                          </a:solidFill>
                          <a:effectLst/>
                          <a:latin typeface="Arial" panose="020B0604020202020204" pitchFamily="34" charset="0"/>
                        </a:rPr>
                        <a:t>Deficit as % of Funding</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8.5%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12.3%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16.7%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23.7%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36.0%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52.9%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74.1%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101.0%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GB" sz="900" b="0" i="0" u="none" strike="noStrike">
                          <a:solidFill>
                            <a:srgbClr val="000000"/>
                          </a:solidFill>
                          <a:effectLst/>
                          <a:latin typeface="Arial" panose="020B0604020202020204" pitchFamily="34" charset="0"/>
                        </a:rPr>
                        <a:t>134.5%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7425187"/>
                  </a:ext>
                </a:extLst>
              </a:tr>
              <a:tr h="172023">
                <a:tc>
                  <a:txBody>
                    <a:bodyPr/>
                    <a:lstStyle/>
                    <a:p>
                      <a:pPr algn="l" fontAlgn="b"/>
                      <a:r>
                        <a:rPr lang="en-GB" sz="900" b="0" i="0" u="none" strike="noStrike">
                          <a:solidFill>
                            <a:srgbClr val="000000"/>
                          </a:solidFill>
                          <a:effectLst/>
                          <a:latin typeface="Arial" panose="020B0604020202020204" pitchFamily="34" charset="0"/>
                        </a:rPr>
                        <a:t>Savings/ Cost Avoidance</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900" b="0" i="0" u="none" strike="noStrike">
                          <a:solidFill>
                            <a:srgbClr val="000000"/>
                          </a:solidFill>
                          <a:effectLst/>
                          <a:latin typeface="Arial" panose="020B0604020202020204" pitchFamily="34" charset="0"/>
                        </a:rPr>
                        <a:t>              0.8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900" b="0" i="0" u="none" strike="noStrike">
                          <a:solidFill>
                            <a:srgbClr val="000000"/>
                          </a:solidFill>
                          <a:effectLst/>
                          <a:latin typeface="Arial" panose="020B0604020202020204" pitchFamily="34" charset="0"/>
                        </a:rPr>
                        <a:t>              6.3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900" b="0" i="0" u="none" strike="noStrike">
                          <a:solidFill>
                            <a:srgbClr val="000000"/>
                          </a:solidFill>
                          <a:effectLst/>
                          <a:latin typeface="Arial" panose="020B0604020202020204" pitchFamily="34" charset="0"/>
                        </a:rPr>
                        <a:t>            10.7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900" b="0" i="0" u="none" strike="noStrike">
                          <a:solidFill>
                            <a:srgbClr val="000000"/>
                          </a:solidFill>
                          <a:effectLst/>
                          <a:latin typeface="Arial" panose="020B0604020202020204" pitchFamily="34" charset="0"/>
                        </a:rPr>
                        <a:t>            17.1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900" b="0" i="0" u="none" strike="noStrike">
                          <a:solidFill>
                            <a:srgbClr val="000000"/>
                          </a:solidFill>
                          <a:effectLst/>
                          <a:latin typeface="Arial" panose="020B0604020202020204" pitchFamily="34" charset="0"/>
                        </a:rPr>
                        <a:t>            22.6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900" b="0" i="0" u="none" strike="noStrike">
                          <a:solidFill>
                            <a:srgbClr val="000000"/>
                          </a:solidFill>
                          <a:effectLst/>
                          <a:latin typeface="Arial" panose="020B0604020202020204" pitchFamily="34" charset="0"/>
                        </a:rPr>
                        <a:t>            26.5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900" b="0" i="0" u="none" strike="noStrike">
                          <a:solidFill>
                            <a:srgbClr val="000000"/>
                          </a:solidFill>
                          <a:effectLst/>
                          <a:latin typeface="Arial" panose="020B0604020202020204" pitchFamily="34" charset="0"/>
                        </a:rPr>
                        <a:t>            27.9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900" b="0" i="0" u="none" strike="noStrike">
                          <a:solidFill>
                            <a:srgbClr val="000000"/>
                          </a:solidFill>
                          <a:effectLst/>
                          <a:latin typeface="Arial" panose="020B0604020202020204" pitchFamily="34" charset="0"/>
                        </a:rPr>
                        <a:t>         41.4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900" b="0" i="0" u="none" strike="noStrike">
                          <a:solidFill>
                            <a:srgbClr val="000000"/>
                          </a:solidFill>
                          <a:effectLst/>
                          <a:latin typeface="Arial" panose="020B0604020202020204" pitchFamily="34" charset="0"/>
                        </a:rPr>
                        <a:t>         67.1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900" b="0" i="0" u="none" strike="noStrike">
                          <a:solidFill>
                            <a:srgbClr val="000000"/>
                          </a:solidFill>
                          <a:effectLst/>
                          <a:latin typeface="Arial" panose="020B0604020202020204" pitchFamily="34" charset="0"/>
                        </a:rPr>
                        <a:t>       106.1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900" b="0" i="0" u="none" strike="noStrike">
                          <a:solidFill>
                            <a:srgbClr val="000000"/>
                          </a:solidFill>
                          <a:effectLst/>
                          <a:latin typeface="Arial" panose="020B0604020202020204" pitchFamily="34" charset="0"/>
                        </a:rPr>
                        <a:t>       162.5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n-GB" sz="900" b="0" i="0" u="none" strike="noStrike">
                          <a:solidFill>
                            <a:srgbClr val="000000"/>
                          </a:solidFill>
                          <a:effectLst/>
                          <a:latin typeface="Arial" panose="020B0604020202020204" pitchFamily="34" charset="0"/>
                        </a:rPr>
                        <a:t>       231.5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51485535"/>
                  </a:ext>
                </a:extLst>
              </a:tr>
            </a:tbl>
          </a:graphicData>
        </a:graphic>
      </p:graphicFrame>
    </p:spTree>
    <p:extLst>
      <p:ext uri="{BB962C8B-B14F-4D97-AF65-F5344CB8AC3E}">
        <p14:creationId xmlns:p14="http://schemas.microsoft.com/office/powerpoint/2010/main" val="314257966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8081-A6EC-4CAB-91F0-DE3CAE666C14}"/>
              </a:ext>
            </a:extLst>
          </p:cNvPr>
          <p:cNvSpPr>
            <a:spLocks noGrp="1"/>
          </p:cNvSpPr>
          <p:nvPr>
            <p:ph type="title"/>
          </p:nvPr>
        </p:nvSpPr>
        <p:spPr>
          <a:xfrm>
            <a:off x="704844" y="0"/>
            <a:ext cx="10515600" cy="1325563"/>
          </a:xfrm>
        </p:spPr>
        <p:txBody>
          <a:bodyPr/>
          <a:lstStyle/>
          <a:p>
            <a:r>
              <a:rPr lang="en-GB">
                <a:latin typeface="Arial" panose="020B0604020202020204" pitchFamily="34" charset="0"/>
                <a:cs typeface="Arial" panose="020B0604020202020204" pitchFamily="34" charset="0"/>
              </a:rPr>
              <a:t>High Needs Workstreams</a:t>
            </a:r>
          </a:p>
        </p:txBody>
      </p:sp>
      <p:graphicFrame>
        <p:nvGraphicFramePr>
          <p:cNvPr id="5" name="Table 4">
            <a:extLst>
              <a:ext uri="{FF2B5EF4-FFF2-40B4-BE49-F238E27FC236}">
                <a16:creationId xmlns:a16="http://schemas.microsoft.com/office/drawing/2014/main" id="{15961479-2790-A28A-7DAB-830F7B7E545E}"/>
              </a:ext>
            </a:extLst>
          </p:cNvPr>
          <p:cNvGraphicFramePr>
            <a:graphicFrameLocks noGrp="1"/>
          </p:cNvGraphicFramePr>
          <p:nvPr>
            <p:extLst>
              <p:ext uri="{D42A27DB-BD31-4B8C-83A1-F6EECF244321}">
                <p14:modId xmlns:p14="http://schemas.microsoft.com/office/powerpoint/2010/main" val="1015741270"/>
              </p:ext>
            </p:extLst>
          </p:nvPr>
        </p:nvGraphicFramePr>
        <p:xfrm>
          <a:off x="501314" y="1566195"/>
          <a:ext cx="11020125" cy="4511642"/>
        </p:xfrm>
        <a:graphic>
          <a:graphicData uri="http://schemas.openxmlformats.org/drawingml/2006/table">
            <a:tbl>
              <a:tblPr/>
              <a:tblGrid>
                <a:gridCol w="2137309">
                  <a:extLst>
                    <a:ext uri="{9D8B030D-6E8A-4147-A177-3AD203B41FA5}">
                      <a16:colId xmlns:a16="http://schemas.microsoft.com/office/drawing/2014/main" val="4013238126"/>
                    </a:ext>
                  </a:extLst>
                </a:gridCol>
                <a:gridCol w="1906184">
                  <a:extLst>
                    <a:ext uri="{9D8B030D-6E8A-4147-A177-3AD203B41FA5}">
                      <a16:colId xmlns:a16="http://schemas.microsoft.com/office/drawing/2014/main" val="904563448"/>
                    </a:ext>
                  </a:extLst>
                </a:gridCol>
                <a:gridCol w="581386">
                  <a:extLst>
                    <a:ext uri="{9D8B030D-6E8A-4147-A177-3AD203B41FA5}">
                      <a16:colId xmlns:a16="http://schemas.microsoft.com/office/drawing/2014/main" val="3124938681"/>
                    </a:ext>
                  </a:extLst>
                </a:gridCol>
                <a:gridCol w="581386">
                  <a:extLst>
                    <a:ext uri="{9D8B030D-6E8A-4147-A177-3AD203B41FA5}">
                      <a16:colId xmlns:a16="http://schemas.microsoft.com/office/drawing/2014/main" val="3826870206"/>
                    </a:ext>
                  </a:extLst>
                </a:gridCol>
                <a:gridCol w="581386">
                  <a:extLst>
                    <a:ext uri="{9D8B030D-6E8A-4147-A177-3AD203B41FA5}">
                      <a16:colId xmlns:a16="http://schemas.microsoft.com/office/drawing/2014/main" val="284788257"/>
                    </a:ext>
                  </a:extLst>
                </a:gridCol>
                <a:gridCol w="581386">
                  <a:extLst>
                    <a:ext uri="{9D8B030D-6E8A-4147-A177-3AD203B41FA5}">
                      <a16:colId xmlns:a16="http://schemas.microsoft.com/office/drawing/2014/main" val="1141389038"/>
                    </a:ext>
                  </a:extLst>
                </a:gridCol>
                <a:gridCol w="581386">
                  <a:extLst>
                    <a:ext uri="{9D8B030D-6E8A-4147-A177-3AD203B41FA5}">
                      <a16:colId xmlns:a16="http://schemas.microsoft.com/office/drawing/2014/main" val="201719144"/>
                    </a:ext>
                  </a:extLst>
                </a:gridCol>
                <a:gridCol w="581386">
                  <a:extLst>
                    <a:ext uri="{9D8B030D-6E8A-4147-A177-3AD203B41FA5}">
                      <a16:colId xmlns:a16="http://schemas.microsoft.com/office/drawing/2014/main" val="623983619"/>
                    </a:ext>
                  </a:extLst>
                </a:gridCol>
                <a:gridCol w="581386">
                  <a:extLst>
                    <a:ext uri="{9D8B030D-6E8A-4147-A177-3AD203B41FA5}">
                      <a16:colId xmlns:a16="http://schemas.microsoft.com/office/drawing/2014/main" val="2863110069"/>
                    </a:ext>
                  </a:extLst>
                </a:gridCol>
                <a:gridCol w="581386">
                  <a:extLst>
                    <a:ext uri="{9D8B030D-6E8A-4147-A177-3AD203B41FA5}">
                      <a16:colId xmlns:a16="http://schemas.microsoft.com/office/drawing/2014/main" val="424155522"/>
                    </a:ext>
                  </a:extLst>
                </a:gridCol>
                <a:gridCol w="581386">
                  <a:extLst>
                    <a:ext uri="{9D8B030D-6E8A-4147-A177-3AD203B41FA5}">
                      <a16:colId xmlns:a16="http://schemas.microsoft.com/office/drawing/2014/main" val="3646042645"/>
                    </a:ext>
                  </a:extLst>
                </a:gridCol>
                <a:gridCol w="581386">
                  <a:extLst>
                    <a:ext uri="{9D8B030D-6E8A-4147-A177-3AD203B41FA5}">
                      <a16:colId xmlns:a16="http://schemas.microsoft.com/office/drawing/2014/main" val="1355103787"/>
                    </a:ext>
                  </a:extLst>
                </a:gridCol>
                <a:gridCol w="581386">
                  <a:extLst>
                    <a:ext uri="{9D8B030D-6E8A-4147-A177-3AD203B41FA5}">
                      <a16:colId xmlns:a16="http://schemas.microsoft.com/office/drawing/2014/main" val="3485969830"/>
                    </a:ext>
                  </a:extLst>
                </a:gridCol>
                <a:gridCol w="581386">
                  <a:extLst>
                    <a:ext uri="{9D8B030D-6E8A-4147-A177-3AD203B41FA5}">
                      <a16:colId xmlns:a16="http://schemas.microsoft.com/office/drawing/2014/main" val="541363772"/>
                    </a:ext>
                  </a:extLst>
                </a:gridCol>
              </a:tblGrid>
              <a:tr h="196506">
                <a:tc>
                  <a:txBody>
                    <a:bodyPr/>
                    <a:lstStyle/>
                    <a:p>
                      <a:pPr algn="l" fontAlgn="b"/>
                      <a:r>
                        <a:rPr lang="en-GB" sz="1000" b="0" i="0" u="none" strike="noStrike">
                          <a:solidFill>
                            <a:srgbClr val="000000"/>
                          </a:solidFill>
                          <a:effectLst/>
                          <a:latin typeface="Arial" panose="020B0604020202020204" pitchFamily="34" charset="0"/>
                        </a:rPr>
                        <a:t> </a:t>
                      </a:r>
                    </a:p>
                  </a:txBody>
                  <a:tcPr marL="61402" marR="0" marT="0" marB="0" anchor="b">
                    <a:lnL>
                      <a:noFill/>
                    </a:lnL>
                    <a:lnR>
                      <a:noFill/>
                    </a:lnR>
                    <a:lnT>
                      <a:noFill/>
                    </a:lnT>
                    <a:lnB w="12700" cap="flat" cmpd="sng" algn="ctr">
                      <a:solidFill>
                        <a:srgbClr val="AEAEAE"/>
                      </a:solidFill>
                      <a:prstDash val="solid"/>
                      <a:round/>
                      <a:headEnd type="none" w="med" len="med"/>
                      <a:tailEnd type="none" w="med" len="med"/>
                    </a:lnB>
                    <a:solidFill>
                      <a:srgbClr val="FFFFFF"/>
                    </a:solidFill>
                  </a:tcPr>
                </a:tc>
                <a:tc>
                  <a:txBody>
                    <a:bodyPr/>
                    <a:lstStyle/>
                    <a:p>
                      <a:pPr algn="l" fontAlgn="b"/>
                      <a:r>
                        <a:rPr lang="en-GB" sz="1000" b="0" i="0" u="none" strike="noStrike">
                          <a:solidFill>
                            <a:srgbClr val="000000"/>
                          </a:solidFill>
                          <a:effectLst/>
                          <a:latin typeface="Arial" panose="020B0604020202020204" pitchFamily="34" charset="0"/>
                        </a:rPr>
                        <a:t> </a:t>
                      </a:r>
                    </a:p>
                  </a:txBody>
                  <a:tcPr marL="61402" marR="0" marT="0" marB="0" anchor="b">
                    <a:lnL>
                      <a:noFill/>
                    </a:lnL>
                    <a:lnR w="12700" cap="flat" cmpd="sng" algn="ctr">
                      <a:solidFill>
                        <a:srgbClr val="AEAEAE"/>
                      </a:solidFill>
                      <a:prstDash val="solid"/>
                      <a:round/>
                      <a:headEnd type="none" w="med" len="med"/>
                      <a:tailEnd type="none" w="med" len="med"/>
                    </a:lnR>
                    <a:lnT>
                      <a:noFill/>
                    </a:lnT>
                    <a:lnB w="12700" cap="flat" cmpd="sng" algn="ctr">
                      <a:solidFill>
                        <a:srgbClr val="AEAEAE"/>
                      </a:solidFill>
                      <a:prstDash val="solid"/>
                      <a:round/>
                      <a:headEnd type="none" w="med" len="med"/>
                      <a:tailEnd type="none" w="med" len="med"/>
                    </a:lnB>
                    <a:solidFill>
                      <a:srgbClr val="FFFFFF"/>
                    </a:solidFill>
                  </a:tcPr>
                </a:tc>
                <a:tc gridSpan="12">
                  <a:txBody>
                    <a:bodyPr/>
                    <a:lstStyle/>
                    <a:p>
                      <a:pPr algn="ctr" fontAlgn="ctr"/>
                      <a:r>
                        <a:rPr lang="en-GB" sz="1000" b="0" i="0" u="none" strike="noStrike">
                          <a:solidFill>
                            <a:srgbClr val="000000"/>
                          </a:solidFill>
                          <a:effectLst/>
                          <a:latin typeface="Arial" panose="020B0604020202020204" pitchFamily="34" charset="0"/>
                        </a:rPr>
                        <a:t>Breakdown of savings / cost avoidance</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03959309"/>
                  </a:ext>
                </a:extLst>
              </a:tr>
              <a:tr h="364940">
                <a:tc>
                  <a:txBody>
                    <a:bodyPr/>
                    <a:lstStyle/>
                    <a:p>
                      <a:pPr algn="l" fontAlgn="ctr"/>
                      <a:r>
                        <a:rPr lang="en-GB" sz="1000" b="0" i="0" u="none" strike="noStrike">
                          <a:solidFill>
                            <a:srgbClr val="000000"/>
                          </a:solidFill>
                          <a:effectLst/>
                          <a:latin typeface="Arial" panose="020B0604020202020204" pitchFamily="34" charset="0"/>
                        </a:rPr>
                        <a:t>Programme</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Workstream</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2018/19</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2019/20</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2020/21</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2021/22</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2022/23</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2023/24</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2024/25</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2025/26</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2026/27</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2027/28 £000</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2028/29 £000</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2029/30 £000</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extLst>
                  <a:ext uri="{0D108BD9-81ED-4DB2-BD59-A6C34878D82A}">
                    <a16:rowId xmlns:a16="http://schemas.microsoft.com/office/drawing/2014/main" val="2791588984"/>
                  </a:ext>
                </a:extLst>
              </a:tr>
              <a:tr h="187148">
                <a:tc rowSpan="7">
                  <a:txBody>
                    <a:bodyPr/>
                    <a:lstStyle/>
                    <a:p>
                      <a:pPr algn="l" fontAlgn="t"/>
                      <a:r>
                        <a:rPr lang="en-GB" sz="1000" b="0" i="0" u="none" strike="noStrike">
                          <a:solidFill>
                            <a:srgbClr val="000000"/>
                          </a:solidFill>
                          <a:effectLst/>
                          <a:latin typeface="Arial" panose="020B0604020202020204" pitchFamily="34" charset="0"/>
                        </a:rPr>
                        <a:t>Right Support, Right Time</a:t>
                      </a:r>
                    </a:p>
                  </a:txBody>
                  <a:tcPr marL="61402" marR="0" marT="0" marB="0">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In-house SALT therapies</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-130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-170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-44</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62234281"/>
                  </a:ext>
                </a:extLst>
              </a:tr>
              <a:tr h="187148">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No to assess (PCP) pilot</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-163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-67</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96440887"/>
                  </a:ext>
                </a:extLst>
              </a:tr>
              <a:tr h="187148">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Transition to School pilot</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25</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-377</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-771</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-926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-721</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-240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591391938"/>
                  </a:ext>
                </a:extLst>
              </a:tr>
              <a:tr h="187148">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Access to Therapy Pilot</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-141</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-253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-191</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-64</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953847634"/>
                  </a:ext>
                </a:extLst>
              </a:tr>
              <a:tr h="187148">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SENCO helpline</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320771745"/>
                  </a:ext>
                </a:extLst>
              </a:tr>
              <a:tr h="187148">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SEN Support Toolkit</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512925756"/>
                  </a:ext>
                </a:extLst>
              </a:tr>
              <a:tr h="187148">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Person Centred Planning Training</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655122336"/>
                  </a:ext>
                </a:extLst>
              </a:tr>
              <a:tr h="187148">
                <a:tc rowSpan="5">
                  <a:txBody>
                    <a:bodyPr/>
                    <a:lstStyle/>
                    <a:p>
                      <a:pPr algn="l" fontAlgn="t"/>
                      <a:r>
                        <a:rPr lang="en-GB" sz="1000" b="0" i="0" u="none" strike="noStrike">
                          <a:solidFill>
                            <a:srgbClr val="000000"/>
                          </a:solidFill>
                          <a:effectLst/>
                          <a:latin typeface="Arial" panose="020B0604020202020204" pitchFamily="34" charset="0"/>
                        </a:rPr>
                        <a:t>Improve Outcomes, Control Costs</a:t>
                      </a:r>
                    </a:p>
                  </a:txBody>
                  <a:tcPr marL="61402" marR="0" marT="0" marB="0">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Preparing for adulthood</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86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-276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-895</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-1,143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-1,523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-3,154</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-5,054</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-6,769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-8,186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-9,143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642075906"/>
                  </a:ext>
                </a:extLst>
              </a:tr>
              <a:tr h="187148">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Sufficiency Place Planning</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-2,480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-5,962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-10,881</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-15,184</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-18,747</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-22,481</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-33,404</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-54,815</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-91,001</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-145,425</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-213,329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692005551"/>
                  </a:ext>
                </a:extLst>
              </a:tr>
              <a:tr h="187148">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INMSS bring-backs</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-669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-1,479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-1,840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-2,546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-2,839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-2,894</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834054946"/>
                  </a:ext>
                </a:extLst>
              </a:tr>
              <a:tr h="187148">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Commissioning</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-718</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-1,113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-1,486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-1,752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-1,673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-1,021</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-634</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-634</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-634</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-634</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-634</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056876634"/>
                  </a:ext>
                </a:extLst>
              </a:tr>
              <a:tr h="187148">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High needs top-up funding review</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-1,203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-1,133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-1,175</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-1,175</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526308799"/>
                  </a:ext>
                </a:extLst>
              </a:tr>
              <a:tr h="187148">
                <a:tc rowSpan="2">
                  <a:txBody>
                    <a:bodyPr/>
                    <a:lstStyle/>
                    <a:p>
                      <a:pPr algn="l" fontAlgn="t"/>
                      <a:r>
                        <a:rPr lang="en-GB" sz="1000" b="0" i="0" u="none" strike="noStrike">
                          <a:solidFill>
                            <a:srgbClr val="000000"/>
                          </a:solidFill>
                          <a:effectLst/>
                          <a:latin typeface="Arial" panose="020B0604020202020204" pitchFamily="34" charset="0"/>
                        </a:rPr>
                        <a:t>Inclusion &amp; Educational Engagement</a:t>
                      </a:r>
                    </a:p>
                  </a:txBody>
                  <a:tcPr marL="61402" marR="0" marT="0" marB="0">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Team Around the school</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703877402"/>
                  </a:ext>
                </a:extLst>
              </a:tr>
              <a:tr h="364940">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Supporting complex SEND in Mainstream</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-506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-1,857</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-4,275</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-5,267</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-5,888</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-6,145</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838685043"/>
                  </a:ext>
                </a:extLst>
              </a:tr>
              <a:tr h="364940">
                <a:tc rowSpan="2">
                  <a:txBody>
                    <a:bodyPr/>
                    <a:lstStyle/>
                    <a:p>
                      <a:pPr algn="l" fontAlgn="t"/>
                      <a:r>
                        <a:rPr lang="en-GB" sz="1000" b="0" i="0" u="none" strike="noStrike">
                          <a:solidFill>
                            <a:srgbClr val="000000"/>
                          </a:solidFill>
                          <a:effectLst/>
                          <a:latin typeface="Arial" panose="020B0604020202020204" pitchFamily="34" charset="0"/>
                        </a:rPr>
                        <a:t>Pre TSEND Embeded Workstreams</a:t>
                      </a:r>
                    </a:p>
                  </a:txBody>
                  <a:tcPr marL="61402" marR="0" marT="0" marB="0">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Review of the Primary Behaviour Service</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488610401"/>
                  </a:ext>
                </a:extLst>
              </a:tr>
              <a:tr h="364940">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Review of the Specialist Teacher Advisory Service</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-113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-403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-552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-552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-609</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579458866"/>
                  </a:ext>
                </a:extLst>
              </a:tr>
              <a:tr h="187148">
                <a:tc gridSpan="2">
                  <a:txBody>
                    <a:bodyPr/>
                    <a:lstStyle/>
                    <a:p>
                      <a:pPr algn="l" fontAlgn="ctr"/>
                      <a:r>
                        <a:rPr lang="en-GB" sz="1000" b="0" i="0" u="none" strike="noStrike">
                          <a:solidFill>
                            <a:srgbClr val="000000"/>
                          </a:solidFill>
                          <a:effectLst/>
                          <a:latin typeface="Arial" panose="020B0604020202020204" pitchFamily="34" charset="0"/>
                        </a:rPr>
                        <a:t> Total Saving </a:t>
                      </a:r>
                    </a:p>
                  </a:txBody>
                  <a:tcPr marL="6140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hMerge="1">
                  <a:txBody>
                    <a:bodyPr/>
                    <a:lstStyle/>
                    <a:p>
                      <a:endParaRPr lang="en-GB"/>
                    </a:p>
                  </a:txBody>
                  <a:tcPr/>
                </a:tc>
                <a:tc>
                  <a:txBody>
                    <a:bodyPr/>
                    <a:lstStyle/>
                    <a:p>
                      <a:pPr algn="r" fontAlgn="ctr"/>
                      <a:r>
                        <a:rPr lang="en-GB" sz="1000" b="0" i="0" u="none" strike="noStrike">
                          <a:solidFill>
                            <a:srgbClr val="000000"/>
                          </a:solidFill>
                          <a:effectLst/>
                          <a:latin typeface="Arial" panose="020B0604020202020204" pitchFamily="34" charset="0"/>
                        </a:rPr>
                        <a:t>-782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-6,283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-10,673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-17,075</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-22,613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-26,492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-28,115</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-41,722</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-67,827</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-106,986</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-163,181</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-231,693</a:t>
                      </a:r>
                    </a:p>
                  </a:txBody>
                  <a:tcPr marL="0" marR="61402"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extLst>
                  <a:ext uri="{0D108BD9-81ED-4DB2-BD59-A6C34878D82A}">
                    <a16:rowId xmlns:a16="http://schemas.microsoft.com/office/drawing/2014/main" val="259530119"/>
                  </a:ext>
                </a:extLst>
              </a:tr>
            </a:tbl>
          </a:graphicData>
        </a:graphic>
      </p:graphicFrame>
    </p:spTree>
    <p:extLst>
      <p:ext uri="{BB962C8B-B14F-4D97-AF65-F5344CB8AC3E}">
        <p14:creationId xmlns:p14="http://schemas.microsoft.com/office/powerpoint/2010/main" val="360921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88C5-9DBC-4CC5-8990-EDEC5716660C}"/>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National context</a:t>
            </a:r>
          </a:p>
        </p:txBody>
      </p:sp>
      <p:sp>
        <p:nvSpPr>
          <p:cNvPr id="3" name="Content Placeholder 2">
            <a:extLst>
              <a:ext uri="{FF2B5EF4-FFF2-40B4-BE49-F238E27FC236}">
                <a16:creationId xmlns:a16="http://schemas.microsoft.com/office/drawing/2014/main" id="{61442805-56A6-963C-FB73-4E5F77D5E786}"/>
              </a:ext>
            </a:extLst>
          </p:cNvPr>
          <p:cNvSpPr>
            <a:spLocks noGrp="1"/>
          </p:cNvSpPr>
          <p:nvPr>
            <p:ph idx="1"/>
          </p:nvPr>
        </p:nvSpPr>
        <p:spPr>
          <a:xfrm>
            <a:off x="653143" y="1825625"/>
            <a:ext cx="10842171" cy="4351338"/>
          </a:xfrm>
        </p:spPr>
        <p:txBody>
          <a:bodyPr vert="horz" lIns="91440" tIns="45720" rIns="91440" bIns="45720" rtlCol="0" anchor="t">
            <a:normAutofit/>
          </a:bodyPr>
          <a:lstStyle/>
          <a:p>
            <a:pPr marL="0" indent="0">
              <a:buNone/>
            </a:pPr>
            <a:r>
              <a:rPr lang="en-GB">
                <a:latin typeface="Arial"/>
                <a:cs typeface="Arial"/>
              </a:rPr>
              <a:t>Data released on 12 June 2025:</a:t>
            </a:r>
          </a:p>
          <a:p>
            <a:pPr marL="0" indent="0">
              <a:buNone/>
            </a:pPr>
            <a:endParaRPr lang="en-GB">
              <a:latin typeface="Arial" panose="020B0604020202020204" pitchFamily="34" charset="0"/>
              <a:cs typeface="Arial" panose="020B0604020202020204" pitchFamily="34" charset="0"/>
            </a:endParaRPr>
          </a:p>
          <a:p>
            <a:pPr marL="685165" lvl="1" indent="-227965"/>
            <a:r>
              <a:rPr lang="en-GB" sz="2000">
                <a:solidFill>
                  <a:schemeClr val="accent1"/>
                </a:solidFill>
                <a:latin typeface="Arial"/>
                <a:cs typeface="Arial"/>
              </a:rPr>
              <a:t>Hampshire, 6.4% of pupils have an EHCP (up 0.6% from 5.8% in 2024)</a:t>
            </a:r>
          </a:p>
          <a:p>
            <a:pPr marL="685165" lvl="1" indent="-227965"/>
            <a:r>
              <a:rPr lang="en-GB" sz="2000">
                <a:solidFill>
                  <a:srgbClr val="7030A0"/>
                </a:solidFill>
                <a:latin typeface="Arial"/>
                <a:cs typeface="Arial"/>
              </a:rPr>
              <a:t>South-East, 5.5% of pupils have an EHCP (up 0.5% from 5% in 2024)</a:t>
            </a:r>
          </a:p>
          <a:p>
            <a:pPr marL="685165" lvl="1" indent="-227965"/>
            <a:r>
              <a:rPr lang="en-GB" sz="2000">
                <a:latin typeface="Arial"/>
                <a:cs typeface="Arial"/>
              </a:rPr>
              <a:t>Nationally, 5.3% of pupils have an EHCP (up 0.5% from 4.8% in 2024)</a:t>
            </a:r>
          </a:p>
          <a:p>
            <a:pPr marL="685165" lvl="1" indent="-227965"/>
            <a:endParaRPr lang="en-GB" sz="2000">
              <a:latin typeface="Arial" panose="020B0604020202020204" pitchFamily="34" charset="0"/>
              <a:cs typeface="Arial" panose="020B0604020202020204" pitchFamily="34" charset="0"/>
            </a:endParaRPr>
          </a:p>
          <a:p>
            <a:pPr marL="685165" lvl="1" indent="-227965"/>
            <a:r>
              <a:rPr lang="en-GB" sz="2000">
                <a:solidFill>
                  <a:schemeClr val="accent1"/>
                </a:solidFill>
                <a:latin typeface="Arial"/>
                <a:cs typeface="Arial"/>
              </a:rPr>
              <a:t>Hampshire, 14.2% of pupils are receiving SEN Support (up 1% from 13.2% in 2024)</a:t>
            </a:r>
          </a:p>
          <a:p>
            <a:pPr marL="685165" lvl="1" indent="-227965"/>
            <a:r>
              <a:rPr lang="en-GB" sz="2000">
                <a:solidFill>
                  <a:srgbClr val="7030A0"/>
                </a:solidFill>
                <a:latin typeface="Arial"/>
                <a:cs typeface="Arial"/>
              </a:rPr>
              <a:t>South-East, 14.5% of pupils are receiving SEN Support (up 0.7% from 13.8% in 2024)</a:t>
            </a:r>
          </a:p>
          <a:p>
            <a:pPr marL="685165" lvl="1" indent="-227965"/>
            <a:r>
              <a:rPr lang="en-GB" sz="2000">
                <a:latin typeface="Arial"/>
                <a:cs typeface="Arial"/>
              </a:rPr>
              <a:t>Nationally, 14.2% of pupils are receiving SEN Support (up 0.6% from 13.6% in 2024)</a:t>
            </a:r>
          </a:p>
          <a:p>
            <a:pPr marL="456565" lvl="1" indent="0">
              <a:buNone/>
            </a:pPr>
            <a:endParaRPr lang="en-GB" sz="2000">
              <a:latin typeface="Arial" panose="020B0604020202020204" pitchFamily="34" charset="0"/>
              <a:cs typeface="Arial" panose="020B0604020202020204" pitchFamily="34" charset="0"/>
            </a:endParaRPr>
          </a:p>
          <a:p>
            <a:pPr marL="456565" lvl="1" indent="0">
              <a:buNone/>
            </a:pPr>
            <a:r>
              <a:rPr lang="en-GB" sz="1600" i="1">
                <a:latin typeface="Arial"/>
                <a:cs typeface="Arial"/>
              </a:rPr>
              <a:t>Note these are only school age CYP only, not EY or Post-16</a:t>
            </a:r>
          </a:p>
          <a:p>
            <a:pPr marL="685165" lvl="1" indent="-227965"/>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83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5B48-ADAC-7CFA-7C10-1D18457D03D9}"/>
              </a:ext>
            </a:extLst>
          </p:cNvPr>
          <p:cNvSpPr>
            <a:spLocks noGrp="1"/>
          </p:cNvSpPr>
          <p:nvPr>
            <p:ph type="title"/>
          </p:nvPr>
        </p:nvSpPr>
        <p:spPr>
          <a:xfrm>
            <a:off x="838200" y="365126"/>
            <a:ext cx="10515600" cy="1325563"/>
          </a:xfrm>
        </p:spPr>
        <p:txBody>
          <a:bodyPr/>
          <a:lstStyle/>
          <a:p>
            <a:r>
              <a:rPr lang="en-GB" b="1">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5B34DCAD-F3D1-759D-3AD7-8A35DDD983A4}"/>
              </a:ext>
            </a:extLst>
          </p:cNvPr>
          <p:cNvSpPr>
            <a:spLocks noGrp="1"/>
          </p:cNvSpPr>
          <p:nvPr>
            <p:ph idx="1"/>
          </p:nvPr>
        </p:nvSpPr>
        <p:spPr>
          <a:xfrm>
            <a:off x="382772" y="1484242"/>
            <a:ext cx="11468986" cy="5008632"/>
          </a:xfrm>
        </p:spPr>
        <p:txBody>
          <a:bodyPr vert="horz" lIns="91440" tIns="45720" rIns="91440" bIns="45720" rtlCol="0" anchor="t">
            <a:noAutofit/>
          </a:bodyPr>
          <a:lstStyle/>
          <a:p>
            <a:pPr marL="227965" indent="-227965">
              <a:lnSpc>
                <a:spcPct val="120000"/>
              </a:lnSpc>
            </a:pPr>
            <a:r>
              <a:rPr lang="en-GB" sz="1500" dirty="0">
                <a:solidFill>
                  <a:schemeClr val="tx1"/>
                </a:solidFill>
                <a:latin typeface="Arial" panose="020B0604020202020204" pitchFamily="34" charset="0"/>
                <a:cs typeface="Arial" panose="020B0604020202020204" pitchFamily="34" charset="0"/>
              </a:rPr>
              <a:t>Transforming SEND (TSEND) has been in place since 2022/23, though its scope has altered over the period as priorities have shifted. </a:t>
            </a:r>
          </a:p>
          <a:p>
            <a:pPr marL="227965" indent="-227965">
              <a:lnSpc>
                <a:spcPct val="120000"/>
              </a:lnSpc>
            </a:pPr>
            <a:r>
              <a:rPr lang="en-GB" sz="1500" dirty="0">
                <a:solidFill>
                  <a:schemeClr val="tx1"/>
                </a:solidFill>
                <a:latin typeface="Arial" panose="020B0604020202020204" pitchFamily="34" charset="0"/>
                <a:cs typeface="Arial" panose="020B0604020202020204" pitchFamily="34" charset="0"/>
              </a:rPr>
              <a:t>In 2024/5 TSEND’s scope was extended to inclusion and educational engagement in response to growing concerns about rising school absence, exclusions and suspensions. </a:t>
            </a:r>
          </a:p>
          <a:p>
            <a:pPr marL="227965" indent="-227965">
              <a:lnSpc>
                <a:spcPct val="120000"/>
              </a:lnSpc>
            </a:pPr>
            <a:r>
              <a:rPr lang="en-GB" sz="1500" dirty="0">
                <a:solidFill>
                  <a:schemeClr val="tx1"/>
                </a:solidFill>
                <a:latin typeface="Arial" panose="020B0604020202020204" pitchFamily="34" charset="0"/>
                <a:cs typeface="Arial" panose="020B0604020202020204" pitchFamily="34" charset="0"/>
              </a:rPr>
              <a:t>At the beginning of April 2025, the scope was further extended to include Quality, Timeliness and Confidence, following a refresh of the Local Area Self- Evaluation Framework and the creation of the ‘Local Area Partnership Strategy and Action Plan’. (which is published on the Local Offer.) </a:t>
            </a:r>
          </a:p>
          <a:p>
            <a:pPr marL="227965" indent="-227965">
              <a:lnSpc>
                <a:spcPct val="120000"/>
              </a:lnSpc>
            </a:pPr>
            <a:r>
              <a:rPr lang="en-GB" sz="1500" dirty="0">
                <a:solidFill>
                  <a:schemeClr val="tx1"/>
                </a:solidFill>
                <a:latin typeface="Arial" panose="020B0604020202020204" pitchFamily="34" charset="0"/>
                <a:cs typeface="Arial" panose="020B0604020202020204" pitchFamily="34" charset="0"/>
              </a:rPr>
              <a:t>£213.1</a:t>
            </a:r>
            <a:r>
              <a:rPr lang="en-GB" sz="1500" i="0" u="none" strike="noStrike" dirty="0">
                <a:solidFill>
                  <a:schemeClr val="tx1"/>
                </a:solidFill>
                <a:effectLst/>
                <a:latin typeface="Arial" panose="020B0604020202020204" pitchFamily="34" charset="0"/>
                <a:cs typeface="Arial" panose="020B0604020202020204" pitchFamily="34" charset="0"/>
              </a:rPr>
              <a:t>m </a:t>
            </a:r>
            <a:r>
              <a:rPr lang="en-GB" sz="1500" dirty="0">
                <a:solidFill>
                  <a:schemeClr val="tx1"/>
                </a:solidFill>
                <a:latin typeface="Arial" panose="020B0604020202020204" pitchFamily="34" charset="0"/>
                <a:cs typeface="Arial" panose="020B0604020202020204" pitchFamily="34" charset="0"/>
              </a:rPr>
              <a:t>Deficit for Hampshire Dedicated Schools Grant (DSG) at year end 2024/25. Represents 15.6% of total DSG and 103% of High Needs Block Funding.</a:t>
            </a:r>
          </a:p>
          <a:p>
            <a:pPr marL="227965" indent="-227965">
              <a:lnSpc>
                <a:spcPct val="120000"/>
              </a:lnSpc>
            </a:pPr>
            <a:r>
              <a:rPr lang="en-GB" sz="1500" dirty="0">
                <a:solidFill>
                  <a:schemeClr val="tx1"/>
                </a:solidFill>
                <a:latin typeface="Arial" panose="020B0604020202020204" pitchFamily="34" charset="0"/>
                <a:cs typeface="Arial" panose="020B0604020202020204" pitchFamily="34" charset="0"/>
              </a:rPr>
              <a:t>The forecast cumulative DSG deficit at the end of 2025/26 has increased to £345.5m, 24.9% of total DSG and 153.8% of High Needs Block. </a:t>
            </a:r>
          </a:p>
          <a:p>
            <a:pPr marL="227965" indent="-227965">
              <a:lnSpc>
                <a:spcPct val="120000"/>
              </a:lnSpc>
            </a:pPr>
            <a:r>
              <a:rPr lang="en-GB" sz="1500" dirty="0">
                <a:solidFill>
                  <a:schemeClr val="tx1"/>
                </a:solidFill>
                <a:latin typeface="Arial" panose="020B0604020202020204" pitchFamily="34" charset="0"/>
                <a:cs typeface="Arial" panose="020B0604020202020204" pitchFamily="34" charset="0"/>
              </a:rPr>
              <a:t>The Transforming SEND Hampshire programme is currently forecast to make circa £41.7m savings / cost avoidance in 2025/6. </a:t>
            </a:r>
          </a:p>
          <a:p>
            <a:pPr marL="227965" indent="-227965">
              <a:lnSpc>
                <a:spcPct val="120000"/>
              </a:lnSpc>
            </a:pPr>
            <a:r>
              <a:rPr lang="en-GB" sz="1500" dirty="0">
                <a:solidFill>
                  <a:schemeClr val="tx1"/>
                </a:solidFill>
                <a:latin typeface="Arial" panose="020B0604020202020204" pitchFamily="34" charset="0"/>
                <a:cs typeface="Arial" panose="020B0604020202020204" pitchFamily="34" charset="0"/>
              </a:rPr>
              <a:t>Hampshire remains one of the lower funded local authorities through the High Needs National Funding Formula.</a:t>
            </a:r>
          </a:p>
        </p:txBody>
      </p:sp>
    </p:spTree>
    <p:extLst>
      <p:ext uri="{BB962C8B-B14F-4D97-AF65-F5344CB8AC3E}">
        <p14:creationId xmlns:p14="http://schemas.microsoft.com/office/powerpoint/2010/main" val="19833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5B48-ADAC-7CFA-7C10-1D18457D03D9}"/>
              </a:ext>
            </a:extLst>
          </p:cNvPr>
          <p:cNvSpPr>
            <a:spLocks noGrp="1"/>
          </p:cNvSpPr>
          <p:nvPr>
            <p:ph type="title"/>
          </p:nvPr>
        </p:nvSpPr>
        <p:spPr>
          <a:xfrm>
            <a:off x="838200" y="365126"/>
            <a:ext cx="10515600" cy="1325563"/>
          </a:xfrm>
        </p:spPr>
        <p:txBody>
          <a:bodyPr/>
          <a:lstStyle/>
          <a:p>
            <a:r>
              <a:rPr lang="en-GB" b="1">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5B34DCAD-F3D1-759D-3AD7-8A35DDD983A4}"/>
              </a:ext>
            </a:extLst>
          </p:cNvPr>
          <p:cNvSpPr>
            <a:spLocks noGrp="1"/>
          </p:cNvSpPr>
          <p:nvPr>
            <p:ph idx="1"/>
          </p:nvPr>
        </p:nvSpPr>
        <p:spPr>
          <a:xfrm>
            <a:off x="382772" y="1484242"/>
            <a:ext cx="11468986" cy="5008632"/>
          </a:xfrm>
        </p:spPr>
        <p:txBody>
          <a:bodyPr vert="horz" lIns="91440" tIns="45720" rIns="91440" bIns="45720" rtlCol="0" anchor="t">
            <a:normAutofit fontScale="32500" lnSpcReduction="20000"/>
          </a:bodyPr>
          <a:lstStyle/>
          <a:p>
            <a:pPr marL="227965" indent="-227965">
              <a:lnSpc>
                <a:spcPct val="120000"/>
              </a:lnSpc>
            </a:pPr>
            <a:r>
              <a:rPr lang="en-GB" sz="4800" dirty="0">
                <a:solidFill>
                  <a:schemeClr val="tx1"/>
                </a:solidFill>
                <a:effectLst/>
                <a:latin typeface="Arial"/>
                <a:ea typeface="Times New Roman" panose="02020603050405020304" pitchFamily="18" charset="0"/>
                <a:cs typeface="Arial"/>
              </a:rPr>
              <a:t>Between the reforms taking effect in 2015 and 2024 there has been a </a:t>
            </a:r>
            <a:r>
              <a:rPr lang="en-GB" sz="4800" b="0" dirty="0">
                <a:solidFill>
                  <a:schemeClr val="tx1"/>
                </a:solidFill>
                <a:effectLst/>
                <a:latin typeface="Arial" panose="020B0604020202020204" pitchFamily="34" charset="0"/>
                <a:ea typeface="Times New Roman" panose="02020603050405020304" pitchFamily="18" charset="0"/>
              </a:rPr>
              <a:t>220</a:t>
            </a:r>
            <a:r>
              <a:rPr lang="en-GB" sz="4800" b="0" dirty="0">
                <a:effectLst/>
                <a:latin typeface="Arial" panose="020B0604020202020204" pitchFamily="34" charset="0"/>
                <a:ea typeface="Times New Roman" panose="02020603050405020304" pitchFamily="18" charset="0"/>
              </a:rPr>
              <a:t> </a:t>
            </a:r>
            <a:r>
              <a:rPr lang="en-GB" sz="4800" dirty="0">
                <a:solidFill>
                  <a:schemeClr val="tx1"/>
                </a:solidFill>
                <a:latin typeface="Arial"/>
                <a:cs typeface="Arial"/>
              </a:rPr>
              <a:t>% </a:t>
            </a:r>
            <a:r>
              <a:rPr lang="en-GB" sz="4800" dirty="0">
                <a:solidFill>
                  <a:schemeClr val="tx1"/>
                </a:solidFill>
                <a:effectLst/>
                <a:latin typeface="Arial"/>
                <a:ea typeface="Times New Roman" panose="02020603050405020304" pitchFamily="18" charset="0"/>
                <a:cs typeface="Arial"/>
              </a:rPr>
              <a:t>increase in the number of EHC Plans being maintained (as </a:t>
            </a:r>
            <a:r>
              <a:rPr lang="en-GB" sz="4800" dirty="0">
                <a:solidFill>
                  <a:schemeClr val="tx1"/>
                </a:solidFill>
                <a:latin typeface="Arial"/>
                <a:ea typeface="Times New Roman" panose="02020603050405020304" pitchFamily="18" charset="0"/>
                <a:cs typeface="Arial"/>
              </a:rPr>
              <a:t>of </a:t>
            </a:r>
            <a:r>
              <a:rPr lang="en-GB" sz="4800" dirty="0">
                <a:solidFill>
                  <a:schemeClr val="tx1"/>
                </a:solidFill>
                <a:effectLst/>
                <a:latin typeface="Arial"/>
                <a:ea typeface="Times New Roman" panose="02020603050405020304" pitchFamily="18" charset="0"/>
                <a:cs typeface="Arial"/>
              </a:rPr>
              <a:t>January 2024).</a:t>
            </a:r>
            <a:r>
              <a:rPr lang="en-GB" sz="4800" dirty="0">
                <a:solidFill>
                  <a:schemeClr val="tx1"/>
                </a:solidFill>
                <a:latin typeface="Arial"/>
                <a:ea typeface="Times New Roman" panose="02020603050405020304" pitchFamily="18" charset="0"/>
                <a:cs typeface="Arial"/>
              </a:rPr>
              <a:t> January 2025 data is due to be published in late June 2025.</a:t>
            </a:r>
          </a:p>
          <a:p>
            <a:pPr marL="227965" indent="-227965">
              <a:lnSpc>
                <a:spcPct val="120000"/>
              </a:lnSpc>
            </a:pPr>
            <a:r>
              <a:rPr kumimoji="0" lang="en-GB" sz="4800" u="none" strike="noStrike" kern="1200" cap="none" spc="0" normalizeH="0" baseline="0" noProof="0" dirty="0">
                <a:ln>
                  <a:noFill/>
                </a:ln>
                <a:solidFill>
                  <a:schemeClr val="tx1"/>
                </a:solidFill>
                <a:uLnTx/>
                <a:uFillTx/>
                <a:latin typeface="Arial"/>
                <a:cs typeface="Arial"/>
              </a:rPr>
              <a:t>A</a:t>
            </a:r>
            <a:r>
              <a:rPr kumimoji="0" lang="en-GB" sz="4800" u="none" strike="noStrike" kern="1200" cap="none" spc="0" normalizeH="0" baseline="0" noProof="0" dirty="0">
                <a:ln>
                  <a:noFill/>
                </a:ln>
                <a:solidFill>
                  <a:schemeClr val="tx1"/>
                </a:solidFill>
                <a:effectLst/>
                <a:uLnTx/>
                <a:uFillTx/>
                <a:latin typeface="Arial"/>
                <a:cs typeface="Arial"/>
              </a:rPr>
              <a:t>s of the end of May 2025 Hampshire maintains 18,750 EHC Plans, an increase of 13% since May 2024.</a:t>
            </a:r>
            <a:endParaRPr lang="en-GB" sz="4800" u="none" strike="noStrike" kern="1200" cap="none" spc="0" normalizeH="0" baseline="0" noProof="0" dirty="0">
              <a:ln>
                <a:noFill/>
              </a:ln>
              <a:solidFill>
                <a:schemeClr val="tx1"/>
              </a:solidFill>
              <a:effectLst/>
              <a:uLnTx/>
              <a:uFillTx/>
              <a:latin typeface="Arial"/>
              <a:cs typeface="Arial"/>
            </a:endParaRPr>
          </a:p>
          <a:p>
            <a:pPr marL="227965" indent="-227965">
              <a:lnSpc>
                <a:spcPct val="120000"/>
              </a:lnSpc>
            </a:pPr>
            <a:r>
              <a:rPr lang="en-GB" sz="4800" dirty="0">
                <a:solidFill>
                  <a:schemeClr val="tx1"/>
                </a:solidFill>
                <a:latin typeface="Arial"/>
                <a:cs typeface="Arial"/>
              </a:rPr>
              <a:t>The age groups with the largest percentage increases are the 5-10, 11-15 and 16-19 groups, where the number of EHCPs has increased by around 15% for each group.</a:t>
            </a:r>
            <a:endParaRPr lang="en-GB" sz="4800" u="none" strike="noStrike" kern="1200" cap="none" spc="0" normalizeH="0" baseline="0" noProof="0" dirty="0">
              <a:ln>
                <a:noFill/>
              </a:ln>
              <a:solidFill>
                <a:schemeClr val="tx1"/>
              </a:solidFill>
              <a:effectLst/>
              <a:uLnTx/>
              <a:uFillTx/>
              <a:latin typeface="Arial"/>
              <a:cs typeface="Arial"/>
            </a:endParaRPr>
          </a:p>
          <a:p>
            <a:pPr marL="227965" indent="-227965">
              <a:lnSpc>
                <a:spcPct val="120000"/>
              </a:lnSpc>
            </a:pPr>
            <a:r>
              <a:rPr lang="en-GB" sz="4800" dirty="0">
                <a:solidFill>
                  <a:schemeClr val="tx1"/>
                </a:solidFill>
                <a:latin typeface="Arial"/>
                <a:cs typeface="Arial"/>
              </a:rPr>
              <a:t>The service has issued an average of 248 plans a month this academic year.</a:t>
            </a:r>
          </a:p>
          <a:p>
            <a:pPr marL="227965" indent="-227965">
              <a:lnSpc>
                <a:spcPct val="120000"/>
              </a:lnSpc>
            </a:pPr>
            <a:r>
              <a:rPr lang="en-GB" sz="4800" dirty="0">
                <a:solidFill>
                  <a:schemeClr val="tx1"/>
                </a:solidFill>
                <a:latin typeface="Arial"/>
                <a:ea typeface="Verdana"/>
                <a:cs typeface="Arial"/>
              </a:rPr>
              <a:t>Hampshire’s EHCP timeliness in 2024 has not matched the high of 75.4% timeliness in 2023. The 2024 figure is due to be published in late June 2025.  </a:t>
            </a:r>
            <a:r>
              <a:rPr lang="en-GB" sz="4800" dirty="0">
                <a:solidFill>
                  <a:schemeClr val="tx1"/>
                </a:solidFill>
                <a:latin typeface="Arial"/>
                <a:cs typeface="Arial"/>
              </a:rPr>
              <a:t>A recovery plan has been implemented which aims to return 2025 EHCP timeliness to above national average and clear overdue EHCP requests.</a:t>
            </a:r>
          </a:p>
          <a:p>
            <a:pPr marL="227965" indent="-227965">
              <a:lnSpc>
                <a:spcPct val="120000"/>
              </a:lnSpc>
            </a:pPr>
            <a:r>
              <a:rPr lang="en-GB" sz="4800" dirty="0">
                <a:solidFill>
                  <a:schemeClr val="tx1"/>
                </a:solidFill>
                <a:latin typeface="Arial"/>
                <a:cs typeface="Arial"/>
              </a:rPr>
              <a:t>Forecasting models indicate that there could be 26,402 EHCPs maintained by Hampshire in 2029. This would be a significant 41% growth from 2025. TSEND interventions are projected to avoid c. 2,000 EHCPs between now and 2029/30 by meeting more needs at SEN support. If pilots were extended countywide, we estimate that this would increase to c. 4,500.  </a:t>
            </a:r>
          </a:p>
          <a:p>
            <a:pPr marL="227965" indent="-227965">
              <a:lnSpc>
                <a:spcPct val="120000"/>
              </a:lnSpc>
            </a:pPr>
            <a:r>
              <a:rPr lang="en-GB" sz="4800" dirty="0">
                <a:solidFill>
                  <a:schemeClr val="tx1"/>
                </a:solidFill>
                <a:latin typeface="Arial"/>
                <a:cs typeface="Arial"/>
              </a:rPr>
              <a:t>As of May 2025, there are 1,593 C/YP within the EHCP Request process, 125 more than May 2024 and 499 more than Apr 2023.</a:t>
            </a:r>
          </a:p>
        </p:txBody>
      </p:sp>
    </p:spTree>
    <p:extLst>
      <p:ext uri="{BB962C8B-B14F-4D97-AF65-F5344CB8AC3E}">
        <p14:creationId xmlns:p14="http://schemas.microsoft.com/office/powerpoint/2010/main" val="3187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07B3-9626-C29A-E5D4-FBDD96FD1EDC}"/>
              </a:ext>
            </a:extLst>
          </p:cNvPr>
          <p:cNvSpPr>
            <a:spLocks noGrp="1"/>
          </p:cNvSpPr>
          <p:nvPr>
            <p:ph type="title"/>
          </p:nvPr>
        </p:nvSpPr>
        <p:spPr>
          <a:xfrm>
            <a:off x="838200" y="365126"/>
            <a:ext cx="10515600" cy="755751"/>
          </a:xfrm>
        </p:spPr>
        <p:txBody>
          <a:bodyPr/>
          <a:lstStyle/>
          <a:p>
            <a:r>
              <a:rPr lang="en-GB" b="1" dirty="0">
                <a:latin typeface="Arial" panose="020B0604020202020204" pitchFamily="34" charset="0"/>
                <a:cs typeface="Arial" panose="020B0604020202020204" pitchFamily="34" charset="0"/>
              </a:rPr>
              <a:t>2024/5 key achievements </a:t>
            </a:r>
          </a:p>
        </p:txBody>
      </p:sp>
      <p:sp>
        <p:nvSpPr>
          <p:cNvPr id="3" name="Content Placeholder 2">
            <a:extLst>
              <a:ext uri="{FF2B5EF4-FFF2-40B4-BE49-F238E27FC236}">
                <a16:creationId xmlns:a16="http://schemas.microsoft.com/office/drawing/2014/main" id="{87BAC736-1BC7-BBAD-A0B8-5F80332BD810}"/>
              </a:ext>
            </a:extLst>
          </p:cNvPr>
          <p:cNvSpPr>
            <a:spLocks noGrp="1"/>
          </p:cNvSpPr>
          <p:nvPr>
            <p:ph idx="1"/>
          </p:nvPr>
        </p:nvSpPr>
        <p:spPr>
          <a:xfrm>
            <a:off x="308344" y="1245707"/>
            <a:ext cx="11575311" cy="5247167"/>
          </a:xfrm>
        </p:spPr>
        <p:txBody>
          <a:bodyPr vert="horz" lIns="91440" tIns="45720" rIns="91440" bIns="45720" rtlCol="0" anchor="t">
            <a:noAutofit/>
          </a:bodyPr>
          <a:lstStyle/>
          <a:p>
            <a:pPr marL="227965" indent="-227965">
              <a:lnSpc>
                <a:spcPct val="120000"/>
              </a:lnSpc>
            </a:pPr>
            <a:r>
              <a:rPr lang="en-GB" sz="1200" dirty="0">
                <a:solidFill>
                  <a:schemeClr val="tx1"/>
                </a:solidFill>
                <a:latin typeface="Arial"/>
                <a:cs typeface="Arial"/>
              </a:rPr>
              <a:t>Launched </a:t>
            </a:r>
            <a:r>
              <a:rPr lang="en-GB" sz="1200" b="1" dirty="0">
                <a:solidFill>
                  <a:schemeClr val="tx1"/>
                </a:solidFill>
                <a:latin typeface="Arial"/>
                <a:cs typeface="Arial"/>
              </a:rPr>
              <a:t>Inclusion and Educational Engagement </a:t>
            </a:r>
            <a:r>
              <a:rPr lang="en-GB" sz="1200" dirty="0">
                <a:solidFill>
                  <a:schemeClr val="tx1"/>
                </a:solidFill>
                <a:latin typeface="Arial"/>
                <a:cs typeface="Arial"/>
              </a:rPr>
              <a:t>workstreams, alongside a multi-agency board focussed on improving educational engagement.  </a:t>
            </a:r>
          </a:p>
          <a:p>
            <a:pPr marL="685142" lvl="1" indent="-227965">
              <a:lnSpc>
                <a:spcPct val="120000"/>
              </a:lnSpc>
            </a:pPr>
            <a:r>
              <a:rPr lang="en-GB" sz="1100" b="1" dirty="0">
                <a:solidFill>
                  <a:schemeClr val="tx1"/>
                </a:solidFill>
                <a:latin typeface="Arial"/>
                <a:cs typeface="Arial"/>
              </a:rPr>
              <a:t>The Hampshire Approach across Education</a:t>
            </a:r>
            <a:r>
              <a:rPr lang="en-GB" sz="1100" dirty="0">
                <a:solidFill>
                  <a:schemeClr val="tx1"/>
                </a:solidFill>
                <a:latin typeface="Arial"/>
                <a:cs typeface="Arial"/>
              </a:rPr>
              <a:t>- 187 Schools have signed up to the Attachment research community (ARC) which supports schools and settings to develop attachment and trauma aware best practice. </a:t>
            </a:r>
          </a:p>
          <a:p>
            <a:pPr marL="685142" lvl="1" indent="-227965">
              <a:lnSpc>
                <a:spcPct val="120000"/>
              </a:lnSpc>
            </a:pPr>
            <a:r>
              <a:rPr lang="en-GB" sz="1100" b="1" dirty="0">
                <a:solidFill>
                  <a:schemeClr val="tx1"/>
                </a:solidFill>
                <a:latin typeface="Arial"/>
                <a:cs typeface="Arial"/>
              </a:rPr>
              <a:t>Exploring suspensions </a:t>
            </a:r>
            <a:r>
              <a:rPr lang="en-GB" sz="1100" dirty="0">
                <a:solidFill>
                  <a:srgbClr val="17303B"/>
                </a:solidFill>
                <a:latin typeface="Arial" panose="020B0604020202020204" pitchFamily="34" charset="0"/>
                <a:cs typeface="Arial" panose="020B0604020202020204" pitchFamily="34" charset="0"/>
              </a:rPr>
              <a:t>Schools have been supported to</a:t>
            </a:r>
            <a:r>
              <a:rPr kumimoji="0" lang="en-GB" sz="1100" b="0" i="0" u="none" strike="noStrike" kern="1200" cap="none" spc="0" normalizeH="0" baseline="0" noProof="0" dirty="0">
                <a:ln>
                  <a:noFill/>
                </a:ln>
                <a:solidFill>
                  <a:srgbClr val="17303B"/>
                </a:solidFill>
                <a:effectLst/>
                <a:uLnTx/>
                <a:uFillTx/>
                <a:latin typeface="Arial" panose="020B0604020202020204" pitchFamily="34" charset="0"/>
                <a:ea typeface="+mn-ea"/>
                <a:cs typeface="Arial" panose="020B0604020202020204" pitchFamily="34" charset="0"/>
              </a:rPr>
              <a:t> reduce suspensions (</a:t>
            </a:r>
            <a:r>
              <a:rPr lang="en-GB" sz="1100" dirty="0">
                <a:solidFill>
                  <a:srgbClr val="17303B"/>
                </a:solidFill>
                <a:latin typeface="Arial" panose="020B0604020202020204" pitchFamily="34" charset="0"/>
                <a:cs typeface="Arial" panose="020B0604020202020204" pitchFamily="34" charset="0"/>
              </a:rPr>
              <a:t>and </a:t>
            </a:r>
            <a:r>
              <a:rPr kumimoji="0" lang="en-GB" sz="1100" b="0" i="0" u="none" strike="noStrike" kern="1200" cap="none" spc="0" normalizeH="0" baseline="0" noProof="0" dirty="0">
                <a:ln>
                  <a:noFill/>
                </a:ln>
                <a:solidFill>
                  <a:srgbClr val="17303B"/>
                </a:solidFill>
                <a:effectLst/>
                <a:uLnTx/>
                <a:uFillTx/>
                <a:latin typeface="Arial" panose="020B0604020202020204" pitchFamily="34" charset="0"/>
                <a:ea typeface="+mn-ea"/>
                <a:cs typeface="Arial" panose="020B0604020202020204" pitchFamily="34" charset="0"/>
              </a:rPr>
              <a:t>permanent exclusions and reduced </a:t>
            </a:r>
            <a:r>
              <a:rPr lang="en-GB" sz="1100" dirty="0">
                <a:solidFill>
                  <a:srgbClr val="17303B"/>
                </a:solidFill>
                <a:latin typeface="Arial" panose="020B0604020202020204" pitchFamily="34" charset="0"/>
                <a:cs typeface="Arial" panose="020B0604020202020204" pitchFamily="34" charset="0"/>
              </a:rPr>
              <a:t>h</a:t>
            </a:r>
            <a:r>
              <a:rPr kumimoji="0" lang="en-GB" sz="1100" b="0" i="0" u="none" strike="noStrike" kern="1200" cap="none" spc="0" normalizeH="0" baseline="0" noProof="0" dirty="0">
                <a:ln>
                  <a:noFill/>
                </a:ln>
                <a:solidFill>
                  <a:srgbClr val="17303B"/>
                </a:solidFill>
                <a:effectLst/>
                <a:uLnTx/>
                <a:uFillTx/>
                <a:latin typeface="Arial" panose="020B0604020202020204" pitchFamily="34" charset="0"/>
                <a:ea typeface="+mn-ea"/>
                <a:cs typeface="Arial" panose="020B0604020202020204" pitchFamily="34" charset="0"/>
              </a:rPr>
              <a:t>ours </a:t>
            </a:r>
            <a:r>
              <a:rPr lang="en-GB" sz="1100" dirty="0">
                <a:solidFill>
                  <a:srgbClr val="17303B"/>
                </a:solidFill>
                <a:latin typeface="Arial" panose="020B0604020202020204" pitchFamily="34" charset="0"/>
                <a:cs typeface="Arial" panose="020B0604020202020204" pitchFamily="34" charset="0"/>
              </a:rPr>
              <a:t>p</a:t>
            </a:r>
            <a:r>
              <a:rPr kumimoji="0" lang="en-GB" sz="1100" b="0" i="0" u="none" strike="noStrike" kern="1200" cap="none" spc="0" normalizeH="0" baseline="0" noProof="0" dirty="0" err="1">
                <a:ln>
                  <a:noFill/>
                </a:ln>
                <a:solidFill>
                  <a:srgbClr val="17303B"/>
                </a:solidFill>
                <a:effectLst/>
                <a:uLnTx/>
                <a:uFillTx/>
                <a:latin typeface="Arial" panose="020B0604020202020204" pitchFamily="34" charset="0"/>
                <a:ea typeface="+mn-ea"/>
                <a:cs typeface="Arial" panose="020B0604020202020204" pitchFamily="34" charset="0"/>
              </a:rPr>
              <a:t>rovision</a:t>
            </a:r>
            <a:r>
              <a:rPr lang="en-GB" sz="1100" dirty="0">
                <a:solidFill>
                  <a:srgbClr val="17303B"/>
                </a:solidFill>
                <a:latin typeface="Arial" panose="020B0604020202020204" pitchFamily="34" charset="0"/>
                <a:cs typeface="Arial" panose="020B0604020202020204" pitchFamily="34" charset="0"/>
              </a:rPr>
              <a:t>)</a:t>
            </a:r>
            <a:r>
              <a:rPr kumimoji="0" lang="en-GB" sz="1100" b="0" i="0" u="none" strike="noStrike" kern="1200" cap="none" spc="0" normalizeH="0" baseline="0" noProof="0" dirty="0">
                <a:ln>
                  <a:noFill/>
                </a:ln>
                <a:solidFill>
                  <a:srgbClr val="17303B"/>
                </a:solidFill>
                <a:effectLst/>
                <a:uLnTx/>
                <a:uFillTx/>
                <a:latin typeface="Arial" panose="020B0604020202020204" pitchFamily="34" charset="0"/>
                <a:ea typeface="+mn-ea"/>
                <a:cs typeface="Arial" panose="020B0604020202020204" pitchFamily="34" charset="0"/>
              </a:rPr>
              <a:t> within 12 months</a:t>
            </a:r>
            <a:r>
              <a:rPr lang="en-GB" sz="1100" dirty="0">
                <a:solidFill>
                  <a:srgbClr val="17303B"/>
                </a:solidFill>
                <a:latin typeface="Arial" panose="020B0604020202020204" pitchFamily="34" charset="0"/>
                <a:cs typeface="Arial" panose="020B0604020202020204" pitchFamily="34" charset="0"/>
              </a:rPr>
              <a:t>. In Havant and East Hants 75% of schools involved have reduced their suspensions since Oct 24 and in Hart and Rushmoor, 27% of schools have reduced their suspensions since Oct 24.</a:t>
            </a:r>
          </a:p>
          <a:p>
            <a:pPr marL="685142" lvl="1" indent="-227965">
              <a:lnSpc>
                <a:spcPct val="120000"/>
              </a:lnSpc>
            </a:pPr>
            <a:r>
              <a:rPr lang="en-GB" sz="1100" b="1" dirty="0">
                <a:solidFill>
                  <a:schemeClr val="tx1"/>
                </a:solidFill>
                <a:latin typeface="Arial"/>
                <a:cs typeface="Arial"/>
              </a:rPr>
              <a:t>Complex Admissions Panel</a:t>
            </a:r>
            <a:r>
              <a:rPr lang="en-GB" sz="1100" dirty="0">
                <a:solidFill>
                  <a:schemeClr val="tx1"/>
                </a:solidFill>
                <a:latin typeface="Arial"/>
                <a:cs typeface="Arial"/>
              </a:rPr>
              <a:t>: A problem-solving panel to </a:t>
            </a:r>
            <a:r>
              <a:rPr lang="en-US" sz="1100" dirty="0">
                <a:solidFill>
                  <a:schemeClr val="tx1"/>
                </a:solidFill>
                <a:latin typeface="Arial"/>
                <a:cs typeface="Arial"/>
              </a:rPr>
              <a:t>support the reintegration of hard to place CYP placed 27 children in </a:t>
            </a:r>
            <a:r>
              <a:rPr lang="en-US" sz="1100" dirty="0">
                <a:solidFill>
                  <a:srgbClr val="17303B"/>
                </a:solidFill>
                <a:latin typeface="Arial" panose="020B0604020202020204" pitchFamily="34" charset="0"/>
                <a:cs typeface="Arial" panose="020B0604020202020204" pitchFamily="34" charset="0"/>
              </a:rPr>
              <a:t>2024/5 (</a:t>
            </a:r>
            <a:r>
              <a:rPr lang="en-GB" sz="1100" dirty="0">
                <a:solidFill>
                  <a:srgbClr val="17303B"/>
                </a:solidFill>
                <a:latin typeface="Arial" panose="020B0604020202020204" pitchFamily="34" charset="0"/>
                <a:cs typeface="Arial" panose="020B0604020202020204" pitchFamily="34" charset="0"/>
              </a:rPr>
              <a:t>SEN put in place AP for a further four children.)</a:t>
            </a:r>
            <a:endParaRPr lang="en-US" sz="1100" dirty="0">
              <a:solidFill>
                <a:srgbClr val="17303B"/>
              </a:solidFill>
              <a:latin typeface="Arial" panose="020B0604020202020204" pitchFamily="34" charset="0"/>
              <a:cs typeface="Arial" panose="020B0604020202020204" pitchFamily="34" charset="0"/>
            </a:endParaRPr>
          </a:p>
          <a:p>
            <a:pPr marL="685142" lvl="1" indent="-227965">
              <a:lnSpc>
                <a:spcPct val="120000"/>
              </a:lnSpc>
            </a:pPr>
            <a:r>
              <a:rPr lang="en-GB" sz="1100" b="1" dirty="0">
                <a:solidFill>
                  <a:schemeClr val="tx1"/>
                </a:solidFill>
                <a:latin typeface="Arial"/>
                <a:cs typeface="Arial"/>
              </a:rPr>
              <a:t>Team around the school</a:t>
            </a:r>
            <a:r>
              <a:rPr lang="en-GB" sz="1100" dirty="0">
                <a:solidFill>
                  <a:schemeClr val="tx1"/>
                </a:solidFill>
                <a:latin typeface="Arial"/>
                <a:cs typeface="Arial"/>
              </a:rPr>
              <a:t>: 21 schools have been supported to understand their individual challenges and put a plan in place to support them. </a:t>
            </a:r>
          </a:p>
          <a:p>
            <a:pPr marL="685142" lvl="1" indent="-227965">
              <a:lnSpc>
                <a:spcPct val="120000"/>
              </a:lnSpc>
            </a:pPr>
            <a:r>
              <a:rPr lang="en-GB" sz="1100" b="1" dirty="0">
                <a:solidFill>
                  <a:schemeClr val="tx1"/>
                </a:solidFill>
                <a:latin typeface="Arial"/>
                <a:cs typeface="Arial"/>
              </a:rPr>
              <a:t>Inclusion and educational engagement hubs: </a:t>
            </a:r>
            <a:r>
              <a:rPr lang="en-GB" sz="1100" dirty="0">
                <a:solidFill>
                  <a:schemeClr val="tx1"/>
                </a:solidFill>
                <a:latin typeface="Arial" panose="020B0604020202020204" pitchFamily="34" charset="0"/>
                <a:cs typeface="Arial" panose="020B0604020202020204" pitchFamily="34" charset="0"/>
              </a:rPr>
              <a:t>focused on improved attendance and engagement in education, based on evidence of what works nationally.</a:t>
            </a:r>
            <a:endParaRPr lang="en-GB" sz="1100" b="1" dirty="0">
              <a:solidFill>
                <a:schemeClr val="tx1"/>
              </a:solidFill>
              <a:latin typeface="Arial"/>
              <a:cs typeface="Arial"/>
            </a:endParaRPr>
          </a:p>
          <a:p>
            <a:pPr marL="685142" lvl="1" indent="-227965">
              <a:lnSpc>
                <a:spcPct val="120000"/>
              </a:lnSpc>
            </a:pPr>
            <a:r>
              <a:rPr lang="en-GB" sz="1100" b="1" dirty="0">
                <a:solidFill>
                  <a:schemeClr val="tx1"/>
                </a:solidFill>
                <a:latin typeface="Arial"/>
                <a:cs typeface="Arial"/>
              </a:rPr>
              <a:t>Needs-led training offer </a:t>
            </a:r>
            <a:r>
              <a:rPr lang="en-GB" sz="1100" dirty="0">
                <a:solidFill>
                  <a:schemeClr val="tx1"/>
                </a:solidFill>
                <a:latin typeface="Arial" panose="020B0604020202020204" pitchFamily="34" charset="0"/>
                <a:cs typeface="Arial" panose="020B0604020202020204" pitchFamily="34" charset="0"/>
              </a:rPr>
              <a:t>A comprehensive CPD offer is in development. OAP and SEN Support guidance has been launched, and awareness sessions have been provided to schools. </a:t>
            </a:r>
            <a:endParaRPr lang="en-GB" sz="1100" dirty="0">
              <a:solidFill>
                <a:schemeClr val="tx1"/>
              </a:solidFill>
              <a:latin typeface="Arial"/>
              <a:cs typeface="Arial"/>
            </a:endParaRPr>
          </a:p>
          <a:p>
            <a:pPr marL="227965" indent="-227965">
              <a:lnSpc>
                <a:spcPct val="120000"/>
              </a:lnSpc>
            </a:pPr>
            <a:r>
              <a:rPr lang="en-GB" sz="1200" b="1" dirty="0">
                <a:solidFill>
                  <a:schemeClr val="tx1"/>
                </a:solidFill>
                <a:latin typeface="Arial"/>
                <a:cs typeface="Arial"/>
              </a:rPr>
              <a:t>Transition to School pilot</a:t>
            </a:r>
            <a:r>
              <a:rPr lang="en-GB" sz="1200" dirty="0">
                <a:solidFill>
                  <a:schemeClr val="tx1"/>
                </a:solidFill>
                <a:latin typeface="Arial"/>
                <a:cs typeface="Arial"/>
              </a:rPr>
              <a:t>: the pilot evaluation shows that </a:t>
            </a:r>
            <a:r>
              <a:rPr lang="en-GB" sz="1200" b="1" dirty="0">
                <a:solidFill>
                  <a:schemeClr val="tx1"/>
                </a:solidFill>
                <a:latin typeface="Arial"/>
                <a:cs typeface="Arial"/>
              </a:rPr>
              <a:t>97%</a:t>
            </a:r>
            <a:r>
              <a:rPr lang="en-GB" sz="1200" dirty="0">
                <a:solidFill>
                  <a:schemeClr val="tx1"/>
                </a:solidFill>
                <a:latin typeface="Arial"/>
                <a:cs typeface="Arial"/>
              </a:rPr>
              <a:t> of children supported by transition practitioners started school without an escalation of their SEND needs. All children supported were at risk of escalation to an EHC Needs assessment at the start of the pilot. The pilot has been extended to Basingstoke &amp; Deane and Gosport in 2025/6 and consideration of a countywide rollout is underway. </a:t>
            </a:r>
          </a:p>
          <a:p>
            <a:pPr marL="227965" indent="-227965">
              <a:lnSpc>
                <a:spcPct val="120000"/>
              </a:lnSpc>
            </a:pPr>
            <a:r>
              <a:rPr lang="en-GB" sz="1200" b="1" dirty="0">
                <a:solidFill>
                  <a:schemeClr val="tx1"/>
                </a:solidFill>
                <a:latin typeface="Arial"/>
                <a:cs typeface="Arial"/>
              </a:rPr>
              <a:t>The Access to Therapy pilot </a:t>
            </a:r>
            <a:r>
              <a:rPr lang="en-GB" sz="1200" dirty="0">
                <a:solidFill>
                  <a:schemeClr val="tx1"/>
                </a:solidFill>
                <a:latin typeface="Arial"/>
                <a:cs typeface="Arial"/>
              </a:rPr>
              <a:t>evaluation found all children showed the same or increased wellbeing and participation in learning in the classroom, and there was an overall increase in parental confidence levels in the SLCN support provided by teachers. The model is being adapted in 2025/6 to reach a larger number of schools. </a:t>
            </a:r>
          </a:p>
          <a:p>
            <a:pPr marL="227965" indent="-227965">
              <a:lnSpc>
                <a:spcPct val="120000"/>
              </a:lnSpc>
            </a:pPr>
            <a:r>
              <a:rPr lang="en-GB" sz="1200" b="1" dirty="0">
                <a:solidFill>
                  <a:schemeClr val="tx1"/>
                </a:solidFill>
                <a:latin typeface="Arial"/>
                <a:cs typeface="Arial"/>
              </a:rPr>
              <a:t>Person-Centred Planning no-to-assess pilot</a:t>
            </a:r>
            <a:r>
              <a:rPr lang="en-GB" sz="1200" dirty="0">
                <a:solidFill>
                  <a:schemeClr val="tx1"/>
                </a:solidFill>
                <a:latin typeface="Arial"/>
                <a:cs typeface="Arial"/>
              </a:rPr>
              <a:t>: 63 meetings took place, of which </a:t>
            </a:r>
            <a:r>
              <a:rPr lang="en-GB" sz="1200" b="1" dirty="0">
                <a:solidFill>
                  <a:schemeClr val="tx1"/>
                </a:solidFill>
                <a:latin typeface="Arial"/>
                <a:cs typeface="Arial"/>
              </a:rPr>
              <a:t>87%</a:t>
            </a:r>
            <a:r>
              <a:rPr lang="en-GB" sz="1200" dirty="0">
                <a:solidFill>
                  <a:schemeClr val="tx1"/>
                </a:solidFill>
                <a:latin typeface="Arial"/>
                <a:cs typeface="Arial"/>
              </a:rPr>
              <a:t> did not reapply for an EHC assessment, reflecting improved confidence in SEN Support. In 2025/6 PCP training is on offer to schools and professionals alongside further facilitated meetings. </a:t>
            </a:r>
          </a:p>
          <a:p>
            <a:pPr marL="227965" indent="-227965">
              <a:lnSpc>
                <a:spcPct val="120000"/>
              </a:lnSpc>
            </a:pPr>
            <a:r>
              <a:rPr lang="en-GB" sz="1200" b="1" dirty="0">
                <a:solidFill>
                  <a:schemeClr val="tx1"/>
                </a:solidFill>
                <a:latin typeface="Arial" panose="020B0604020202020204" pitchFamily="34" charset="0"/>
                <a:cs typeface="Arial" panose="020B0604020202020204" pitchFamily="34" charset="0"/>
              </a:rPr>
              <a:t>Specialist Provision</a:t>
            </a:r>
            <a:r>
              <a:rPr lang="en-GB" sz="1200" dirty="0">
                <a:solidFill>
                  <a:schemeClr val="tx1"/>
                </a:solidFill>
                <a:latin typeface="Arial" panose="020B0604020202020204" pitchFamily="34" charset="0"/>
                <a:cs typeface="Arial" panose="020B0604020202020204" pitchFamily="34" charset="0"/>
              </a:rPr>
              <a:t>: </a:t>
            </a:r>
            <a:r>
              <a:rPr kumimoji="0" lang="en-GB" sz="1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147 </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new specialist places opened in September 2024 with </a:t>
            </a:r>
            <a:r>
              <a:rPr kumimoji="0" lang="en-GB" sz="12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272 </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planned for September 2025. </a:t>
            </a:r>
            <a:endParaRPr lang="en-GB" sz="1200" dirty="0">
              <a:solidFill>
                <a:schemeClr val="tx1"/>
              </a:solidFill>
              <a:latin typeface="Arial" panose="020B0604020202020204" pitchFamily="34" charset="0"/>
              <a:cs typeface="Arial" panose="020B0604020202020204" pitchFamily="34" charset="0"/>
            </a:endParaRPr>
          </a:p>
          <a:p>
            <a:pPr marL="0" indent="0" algn="ctr">
              <a:buNone/>
            </a:pPr>
            <a:r>
              <a:rPr lang="en-GB" sz="1200" b="1" dirty="0">
                <a:solidFill>
                  <a:schemeClr val="tx1"/>
                </a:solidFill>
                <a:latin typeface="Arial"/>
                <a:cs typeface="Arial"/>
              </a:rPr>
              <a:t>Overall, Transforming SEND workstreams avoided a total of £28.1m in High Needs costs in 2024/5.</a:t>
            </a: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9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2CAC0-195B-632B-E0D3-20FB3CAF234D}"/>
            </a:ext>
          </a:extLst>
        </p:cNvPr>
        <p:cNvGrpSpPr/>
        <p:nvPr/>
      </p:nvGrpSpPr>
      <p:grpSpPr>
        <a:xfrm>
          <a:off x="0" y="0"/>
          <a:ext cx="0" cy="0"/>
          <a:chOff x="0" y="0"/>
          <a:chExt cx="0" cy="0"/>
        </a:xfrm>
      </p:grpSpPr>
      <p:sp>
        <p:nvSpPr>
          <p:cNvPr id="16" name="Title 3">
            <a:extLst>
              <a:ext uri="{FF2B5EF4-FFF2-40B4-BE49-F238E27FC236}">
                <a16:creationId xmlns:a16="http://schemas.microsoft.com/office/drawing/2014/main" id="{021906C0-C134-B07C-621A-0039E749049D}"/>
              </a:ext>
            </a:extLst>
          </p:cNvPr>
          <p:cNvSpPr>
            <a:spLocks noGrp="1"/>
          </p:cNvSpPr>
          <p:nvPr>
            <p:ph type="title"/>
          </p:nvPr>
        </p:nvSpPr>
        <p:spPr>
          <a:xfrm>
            <a:off x="685846" y="365127"/>
            <a:ext cx="10810415" cy="1325563"/>
          </a:xfrm>
        </p:spPr>
        <p:txBody>
          <a:bodyPr>
            <a:noAutofit/>
          </a:bodyPr>
          <a:lstStyle/>
          <a:p>
            <a:r>
              <a:rPr lang="en-GB" sz="4200" b="1">
                <a:latin typeface="Arial" panose="020B0604020202020204" pitchFamily="34" charset="0"/>
                <a:cs typeface="Arial" panose="020B0604020202020204" pitchFamily="34" charset="0"/>
              </a:rPr>
              <a:t>DSG Medium Term Forecast – Cumulative</a:t>
            </a:r>
          </a:p>
        </p:txBody>
      </p:sp>
      <p:sp>
        <p:nvSpPr>
          <p:cNvPr id="3" name="Arrow: Right 2">
            <a:extLst>
              <a:ext uri="{FF2B5EF4-FFF2-40B4-BE49-F238E27FC236}">
                <a16:creationId xmlns:a16="http://schemas.microsoft.com/office/drawing/2014/main" id="{908CE13B-59E1-5959-7507-AC1ECF78B52D}"/>
              </a:ext>
            </a:extLst>
          </p:cNvPr>
          <p:cNvSpPr/>
          <p:nvPr/>
        </p:nvSpPr>
        <p:spPr>
          <a:xfrm rot="10800000">
            <a:off x="8972498" y="2243301"/>
            <a:ext cx="503274" cy="18630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row: Right 3">
            <a:extLst>
              <a:ext uri="{FF2B5EF4-FFF2-40B4-BE49-F238E27FC236}">
                <a16:creationId xmlns:a16="http://schemas.microsoft.com/office/drawing/2014/main" id="{A73438A2-C8A5-FF64-1160-C7FB745A24A5}"/>
              </a:ext>
            </a:extLst>
          </p:cNvPr>
          <p:cNvSpPr/>
          <p:nvPr/>
        </p:nvSpPr>
        <p:spPr>
          <a:xfrm rot="10800000">
            <a:off x="8972498" y="2011883"/>
            <a:ext cx="503274" cy="18630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B606EC8-8593-7E13-09F1-2EE3F31BF0B0}"/>
              </a:ext>
            </a:extLst>
          </p:cNvPr>
          <p:cNvSpPr txBox="1"/>
          <p:nvPr/>
        </p:nvSpPr>
        <p:spPr>
          <a:xfrm>
            <a:off x="9528776" y="1943923"/>
            <a:ext cx="26125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Deficit if Hampshire did nothing</a:t>
            </a:r>
          </a:p>
        </p:txBody>
      </p:sp>
      <p:sp>
        <p:nvSpPr>
          <p:cNvPr id="8" name="TextBox 7">
            <a:extLst>
              <a:ext uri="{FF2B5EF4-FFF2-40B4-BE49-F238E27FC236}">
                <a16:creationId xmlns:a16="http://schemas.microsoft.com/office/drawing/2014/main" id="{1BD55F0C-2B04-66AA-797F-BE526BF2B5AC}"/>
              </a:ext>
            </a:extLst>
          </p:cNvPr>
          <p:cNvSpPr txBox="1"/>
          <p:nvPr/>
        </p:nvSpPr>
        <p:spPr>
          <a:xfrm>
            <a:off x="9540129" y="2167995"/>
            <a:ext cx="25898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Deficit if our TSEND work is successful.</a:t>
            </a:r>
          </a:p>
        </p:txBody>
      </p:sp>
      <p:pic>
        <p:nvPicPr>
          <p:cNvPr id="7" name="Picture 6">
            <a:extLst>
              <a:ext uri="{FF2B5EF4-FFF2-40B4-BE49-F238E27FC236}">
                <a16:creationId xmlns:a16="http://schemas.microsoft.com/office/drawing/2014/main" id="{07FE77AC-D01F-2790-69BB-1CCBFFF949AD}"/>
              </a:ext>
            </a:extLst>
          </p:cNvPr>
          <p:cNvPicPr>
            <a:picLocks noChangeAspect="1"/>
          </p:cNvPicPr>
          <p:nvPr/>
        </p:nvPicPr>
        <p:blipFill>
          <a:blip r:embed="rId2"/>
          <a:stretch>
            <a:fillRect/>
          </a:stretch>
        </p:blipFill>
        <p:spPr>
          <a:xfrm>
            <a:off x="9048208" y="3261360"/>
            <a:ext cx="2990849" cy="992990"/>
          </a:xfrm>
          <a:prstGeom prst="rect">
            <a:avLst/>
          </a:prstGeom>
        </p:spPr>
      </p:pic>
      <p:graphicFrame>
        <p:nvGraphicFramePr>
          <p:cNvPr id="10" name="Chart 9">
            <a:extLst>
              <a:ext uri="{FF2B5EF4-FFF2-40B4-BE49-F238E27FC236}">
                <a16:creationId xmlns:a16="http://schemas.microsoft.com/office/drawing/2014/main" id="{90852F1F-2210-B9DE-19D7-0393D37D5FFB}"/>
              </a:ext>
            </a:extLst>
          </p:cNvPr>
          <p:cNvGraphicFramePr>
            <a:graphicFrameLocks/>
          </p:cNvGraphicFramePr>
          <p:nvPr>
            <p:extLst>
              <p:ext uri="{D42A27DB-BD31-4B8C-83A1-F6EECF244321}">
                <p14:modId xmlns:p14="http://schemas.microsoft.com/office/powerpoint/2010/main" val="3596082738"/>
              </p:ext>
            </p:extLst>
          </p:nvPr>
        </p:nvGraphicFramePr>
        <p:xfrm>
          <a:off x="297926" y="1303856"/>
          <a:ext cx="9562439" cy="36687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329EE353-4278-8182-7441-2BE485B9B1EA}"/>
              </a:ext>
            </a:extLst>
          </p:cNvPr>
          <p:cNvGraphicFramePr>
            <a:graphicFrameLocks noGrp="1"/>
          </p:cNvGraphicFramePr>
          <p:nvPr>
            <p:extLst>
              <p:ext uri="{D42A27DB-BD31-4B8C-83A1-F6EECF244321}">
                <p14:modId xmlns:p14="http://schemas.microsoft.com/office/powerpoint/2010/main" val="1299247047"/>
              </p:ext>
            </p:extLst>
          </p:nvPr>
        </p:nvGraphicFramePr>
        <p:xfrm>
          <a:off x="190500" y="4906789"/>
          <a:ext cx="11026137" cy="1433051"/>
        </p:xfrm>
        <a:graphic>
          <a:graphicData uri="http://schemas.openxmlformats.org/drawingml/2006/table">
            <a:tbl>
              <a:tblPr/>
              <a:tblGrid>
                <a:gridCol w="3902569">
                  <a:extLst>
                    <a:ext uri="{9D8B030D-6E8A-4147-A177-3AD203B41FA5}">
                      <a16:colId xmlns:a16="http://schemas.microsoft.com/office/drawing/2014/main" val="2544222759"/>
                    </a:ext>
                  </a:extLst>
                </a:gridCol>
                <a:gridCol w="890446">
                  <a:extLst>
                    <a:ext uri="{9D8B030D-6E8A-4147-A177-3AD203B41FA5}">
                      <a16:colId xmlns:a16="http://schemas.microsoft.com/office/drawing/2014/main" val="4118133718"/>
                    </a:ext>
                  </a:extLst>
                </a:gridCol>
                <a:gridCol w="890446">
                  <a:extLst>
                    <a:ext uri="{9D8B030D-6E8A-4147-A177-3AD203B41FA5}">
                      <a16:colId xmlns:a16="http://schemas.microsoft.com/office/drawing/2014/main" val="2302052830"/>
                    </a:ext>
                  </a:extLst>
                </a:gridCol>
                <a:gridCol w="890446">
                  <a:extLst>
                    <a:ext uri="{9D8B030D-6E8A-4147-A177-3AD203B41FA5}">
                      <a16:colId xmlns:a16="http://schemas.microsoft.com/office/drawing/2014/main" val="577279753"/>
                    </a:ext>
                  </a:extLst>
                </a:gridCol>
                <a:gridCol w="890446">
                  <a:extLst>
                    <a:ext uri="{9D8B030D-6E8A-4147-A177-3AD203B41FA5}">
                      <a16:colId xmlns:a16="http://schemas.microsoft.com/office/drawing/2014/main" val="3411401048"/>
                    </a:ext>
                  </a:extLst>
                </a:gridCol>
                <a:gridCol w="890446">
                  <a:extLst>
                    <a:ext uri="{9D8B030D-6E8A-4147-A177-3AD203B41FA5}">
                      <a16:colId xmlns:a16="http://schemas.microsoft.com/office/drawing/2014/main" val="520462246"/>
                    </a:ext>
                  </a:extLst>
                </a:gridCol>
                <a:gridCol w="890446">
                  <a:extLst>
                    <a:ext uri="{9D8B030D-6E8A-4147-A177-3AD203B41FA5}">
                      <a16:colId xmlns:a16="http://schemas.microsoft.com/office/drawing/2014/main" val="2382742415"/>
                    </a:ext>
                  </a:extLst>
                </a:gridCol>
                <a:gridCol w="890446">
                  <a:extLst>
                    <a:ext uri="{9D8B030D-6E8A-4147-A177-3AD203B41FA5}">
                      <a16:colId xmlns:a16="http://schemas.microsoft.com/office/drawing/2014/main" val="760535537"/>
                    </a:ext>
                  </a:extLst>
                </a:gridCol>
                <a:gridCol w="890446">
                  <a:extLst>
                    <a:ext uri="{9D8B030D-6E8A-4147-A177-3AD203B41FA5}">
                      <a16:colId xmlns:a16="http://schemas.microsoft.com/office/drawing/2014/main" val="1244257847"/>
                    </a:ext>
                  </a:extLst>
                </a:gridCol>
              </a:tblGrid>
              <a:tr h="258350">
                <a:tc>
                  <a:txBody>
                    <a:bodyPr/>
                    <a:lstStyle/>
                    <a:p>
                      <a:pPr algn="l" fontAlgn="b"/>
                      <a:endParaRPr lang="en-GB"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8">
                  <a:txBody>
                    <a:bodyPr/>
                    <a:lstStyle/>
                    <a:p>
                      <a:pPr algn="ctr" fontAlgn="ctr"/>
                      <a:r>
                        <a:rPr lang="en-GB" sz="1000" b="1" i="0" u="none" strike="noStrike">
                          <a:solidFill>
                            <a:srgbClr val="FFFFFF"/>
                          </a:solidFill>
                          <a:effectLst/>
                          <a:latin typeface="Arial" panose="020B0604020202020204" pitchFamily="34" charset="0"/>
                        </a:rPr>
                        <a:t>Cumulative DSG Deficit  (£'000)</a:t>
                      </a:r>
                    </a:p>
                  </a:txBody>
                  <a:tcPr marL="0" marR="0" marT="0" marB="0" anchor="ctr">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6479302"/>
                  </a:ext>
                </a:extLst>
              </a:tr>
              <a:tr h="330616">
                <a:tc>
                  <a:txBody>
                    <a:bodyPr/>
                    <a:lstStyle/>
                    <a:p>
                      <a:pPr algn="l" fontAlgn="t"/>
                      <a:r>
                        <a:rPr lang="en-GB" sz="1200" b="0" i="0" u="none" strike="noStrike">
                          <a:solidFill>
                            <a:srgbClr val="000000"/>
                          </a:solidFill>
                          <a:effectLst/>
                          <a:latin typeface="Arial" panose="020B0604020202020204" pitchFamily="34" charset="0"/>
                        </a:rPr>
                        <a:t> </a:t>
                      </a:r>
                    </a:p>
                  </a:txBody>
                  <a:tcPr marL="0" marR="0" marT="0" marB="0">
                    <a:lnL>
                      <a:noFill/>
                    </a:lnL>
                    <a:lnR w="12700" cap="flat" cmpd="sng" algn="ctr">
                      <a:solidFill>
                        <a:srgbClr val="AEAEAE"/>
                      </a:solidFill>
                      <a:prstDash val="solid"/>
                      <a:round/>
                      <a:headEnd type="none" w="med" len="med"/>
                      <a:tailEnd type="none" w="med" len="med"/>
                    </a:lnR>
                    <a:lnT>
                      <a:noFill/>
                    </a:lnT>
                    <a:lnB w="12700" cap="flat" cmpd="sng" algn="ctr">
                      <a:solidFill>
                        <a:srgbClr val="AEAEAE"/>
                      </a:solidFill>
                      <a:prstDash val="solid"/>
                      <a:round/>
                      <a:headEnd type="none" w="med" len="med"/>
                      <a:tailEnd type="none" w="med" len="med"/>
                    </a:lnB>
                    <a:noFill/>
                  </a:tcPr>
                </a:tc>
                <a:tc>
                  <a:txBody>
                    <a:bodyPr/>
                    <a:lstStyle/>
                    <a:p>
                      <a:pPr algn="ctr" fontAlgn="ctr"/>
                      <a:r>
                        <a:rPr lang="en-GB" sz="1000" b="1" i="0" u="none" strike="noStrike">
                          <a:solidFill>
                            <a:srgbClr val="FFFFFF"/>
                          </a:solidFill>
                          <a:effectLst/>
                          <a:latin typeface="Arial" panose="020B0604020202020204" pitchFamily="34" charset="0"/>
                        </a:rPr>
                        <a:t>2020/21 </a:t>
                      </a:r>
                      <a:br>
                        <a:rPr lang="en-GB" sz="1000" b="1" i="0" u="none" strike="noStrike">
                          <a:solidFill>
                            <a:srgbClr val="FFFFFF"/>
                          </a:solidFill>
                          <a:effectLst/>
                          <a:latin typeface="Arial" panose="020B0604020202020204" pitchFamily="34" charset="0"/>
                        </a:rPr>
                      </a:br>
                      <a:endParaRPr lang="en-GB" sz="1000" b="1" i="0" u="none" strike="noStrike">
                        <a:solidFill>
                          <a:srgbClr val="FFFFFF"/>
                        </a:solidFill>
                        <a:effectLs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1000" b="1" i="0" u="none" strike="noStrike">
                          <a:solidFill>
                            <a:srgbClr val="FFFFFF"/>
                          </a:solidFill>
                          <a:effectLst/>
                          <a:latin typeface="Arial" panose="020B0604020202020204" pitchFamily="34" charset="0"/>
                        </a:rPr>
                        <a:t>2021/22</a:t>
                      </a:r>
                      <a:br>
                        <a:rPr lang="en-GB" sz="1000" b="1" i="0" u="none" strike="noStrike">
                          <a:solidFill>
                            <a:srgbClr val="FFFFFF"/>
                          </a:solidFill>
                          <a:effectLst/>
                          <a:latin typeface="Arial" panose="020B0604020202020204" pitchFamily="34" charset="0"/>
                        </a:rPr>
                      </a:br>
                      <a:endParaRPr lang="en-GB" sz="1000" b="1" i="0" u="none" strike="noStrike">
                        <a:solidFill>
                          <a:srgbClr val="FFFFFF"/>
                        </a:solidFill>
                        <a:effectLs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1000" b="1" i="0" u="none" strike="noStrike">
                          <a:solidFill>
                            <a:srgbClr val="FFFFFF"/>
                          </a:solidFill>
                          <a:effectLst/>
                          <a:latin typeface="Arial" panose="020B0604020202020204" pitchFamily="34" charset="0"/>
                        </a:rPr>
                        <a:t>2022/23</a:t>
                      </a:r>
                      <a:br>
                        <a:rPr lang="en-GB" sz="1000" b="1" i="0" u="none" strike="noStrike">
                          <a:solidFill>
                            <a:srgbClr val="FFFFFF"/>
                          </a:solidFill>
                          <a:effectLst/>
                          <a:latin typeface="Arial" panose="020B0604020202020204" pitchFamily="34" charset="0"/>
                        </a:rPr>
                      </a:br>
                      <a:endParaRPr lang="en-GB" sz="1000" b="1" i="0" u="none" strike="noStrike">
                        <a:solidFill>
                          <a:srgbClr val="FFFFFF"/>
                        </a:solidFill>
                        <a:effectLs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1000" b="1" i="0" u="none" strike="noStrike">
                          <a:solidFill>
                            <a:srgbClr val="FFFFFF"/>
                          </a:solidFill>
                          <a:effectLst/>
                          <a:latin typeface="Arial" panose="020B0604020202020204" pitchFamily="34" charset="0"/>
                        </a:rPr>
                        <a:t>2023/24</a:t>
                      </a:r>
                      <a:br>
                        <a:rPr lang="en-GB" sz="1000" b="1" i="0" u="none" strike="noStrike">
                          <a:solidFill>
                            <a:srgbClr val="FFFFFF"/>
                          </a:solidFill>
                          <a:effectLst/>
                          <a:latin typeface="Arial" panose="020B0604020202020204" pitchFamily="34" charset="0"/>
                        </a:rPr>
                      </a:br>
                      <a:endParaRPr lang="en-GB" sz="1000" b="1" i="0" u="none" strike="noStrike">
                        <a:solidFill>
                          <a:srgbClr val="FFFFFF"/>
                        </a:solidFill>
                        <a:effectLs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1000" b="1" i="0" u="none" strike="noStrike">
                          <a:solidFill>
                            <a:srgbClr val="FFFFFF"/>
                          </a:solidFill>
                          <a:effectLst/>
                          <a:latin typeface="Arial" panose="020B0604020202020204" pitchFamily="34" charset="0"/>
                        </a:rPr>
                        <a:t>2024/25 </a:t>
                      </a:r>
                      <a:br>
                        <a:rPr lang="en-GB" sz="1000" b="1" i="0" u="none" strike="noStrike">
                          <a:solidFill>
                            <a:srgbClr val="FFFFFF"/>
                          </a:solidFill>
                          <a:effectLst/>
                          <a:latin typeface="Arial" panose="020B0604020202020204" pitchFamily="34" charset="0"/>
                        </a:rPr>
                      </a:br>
                      <a:endParaRPr lang="en-GB" sz="1000" b="1" i="0" u="none" strike="noStrike">
                        <a:solidFill>
                          <a:srgbClr val="FFFFFF"/>
                        </a:solidFill>
                        <a:effectLs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1000" b="1" i="0" u="none" strike="noStrike">
                          <a:solidFill>
                            <a:srgbClr val="FFFFFF"/>
                          </a:solidFill>
                          <a:effectLst/>
                          <a:latin typeface="Arial" panose="020B0604020202020204" pitchFamily="34" charset="0"/>
                        </a:rPr>
                        <a:t>2025/26 </a:t>
                      </a:r>
                      <a:br>
                        <a:rPr lang="en-GB" sz="1000" b="1" i="0" u="none" strike="noStrike">
                          <a:solidFill>
                            <a:srgbClr val="FFFFFF"/>
                          </a:solidFill>
                          <a:effectLst/>
                          <a:latin typeface="Arial" panose="020B0604020202020204" pitchFamily="34" charset="0"/>
                        </a:rPr>
                      </a:br>
                      <a:endParaRPr lang="en-GB" sz="1000" b="1" i="0" u="none" strike="noStrike">
                        <a:solidFill>
                          <a:srgbClr val="FFFFFF"/>
                        </a:solidFill>
                        <a:effectLs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1000" b="1" i="0" u="none" strike="noStrike">
                          <a:solidFill>
                            <a:srgbClr val="FFFFFF"/>
                          </a:solidFill>
                          <a:effectLst/>
                          <a:latin typeface="Arial" panose="020B0604020202020204" pitchFamily="34" charset="0"/>
                        </a:rPr>
                        <a:t>2026/27 </a:t>
                      </a:r>
                      <a:br>
                        <a:rPr lang="en-GB" sz="1000" b="1" i="0" u="none" strike="noStrike">
                          <a:solidFill>
                            <a:srgbClr val="FFFFFF"/>
                          </a:solidFill>
                          <a:effectLst/>
                          <a:latin typeface="Arial" panose="020B0604020202020204" pitchFamily="34" charset="0"/>
                        </a:rPr>
                      </a:br>
                      <a:endParaRPr lang="en-GB" sz="1000" b="1" i="0" u="none" strike="noStrike">
                        <a:solidFill>
                          <a:srgbClr val="FFFFFF"/>
                        </a:solidFill>
                        <a:effectLs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1000" b="1" i="0" u="none" strike="noStrike">
                          <a:solidFill>
                            <a:srgbClr val="FFFFFF"/>
                          </a:solidFill>
                          <a:effectLst/>
                          <a:latin typeface="Arial" panose="020B0604020202020204" pitchFamily="34" charset="0"/>
                        </a:rPr>
                        <a:t>2027/28</a:t>
                      </a:r>
                      <a:br>
                        <a:rPr lang="en-GB" sz="1000" b="1" i="0" u="none" strike="noStrike">
                          <a:solidFill>
                            <a:srgbClr val="FFFFFF"/>
                          </a:solidFill>
                          <a:effectLst/>
                          <a:latin typeface="Arial" panose="020B0604020202020204" pitchFamily="34" charset="0"/>
                        </a:rPr>
                      </a:br>
                      <a:endParaRPr lang="en-GB" sz="1000" b="1" i="0" u="none" strike="noStrike">
                        <a:solidFill>
                          <a:srgbClr val="FFFFFF"/>
                        </a:solidFill>
                        <a:effectLs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extLst>
                  <a:ext uri="{0D108BD9-81ED-4DB2-BD59-A6C34878D82A}">
                    <a16:rowId xmlns:a16="http://schemas.microsoft.com/office/drawing/2014/main" val="2516434413"/>
                  </a:ext>
                </a:extLst>
              </a:tr>
              <a:tr h="240578">
                <a:tc>
                  <a:txBody>
                    <a:bodyPr/>
                    <a:lstStyle/>
                    <a:p>
                      <a:pPr algn="l" fontAlgn="ctr"/>
                      <a:r>
                        <a:rPr lang="en-GB" sz="1200" b="1" i="0" u="none" strike="noStrike">
                          <a:solidFill>
                            <a:srgbClr val="FFFFFF"/>
                          </a:solidFill>
                          <a:effectLst/>
                          <a:latin typeface="Arial" panose="020B0604020202020204" pitchFamily="34" charset="0"/>
                        </a:rPr>
                        <a:t>HNB Mitigated Expenditure - Current Projection</a:t>
                      </a:r>
                    </a:p>
                  </a:txBody>
                  <a:tcPr marL="141536"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10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60,022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86,149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123,920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213,149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345,510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515,760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708,554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116639716"/>
                  </a:ext>
                </a:extLst>
              </a:tr>
              <a:tr h="205740">
                <a:tc>
                  <a:txBody>
                    <a:bodyPr/>
                    <a:lstStyle/>
                    <a:p>
                      <a:pPr algn="l" fontAlgn="ctr"/>
                      <a:r>
                        <a:rPr lang="en-GB" sz="1200" b="1" i="0" u="none" strike="noStrike">
                          <a:solidFill>
                            <a:srgbClr val="FFFFFF"/>
                          </a:solidFill>
                          <a:effectLst/>
                          <a:latin typeface="Arial" panose="020B0604020202020204" pitchFamily="34" charset="0"/>
                        </a:rPr>
                        <a:t>HNB Unmitigated Expenditure Newton - Baseline</a:t>
                      </a:r>
                    </a:p>
                  </a:txBody>
                  <a:tcPr marL="141536"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10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69,209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113,433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183,010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282,904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414,898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580,937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778,334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4171288376"/>
                  </a:ext>
                </a:extLst>
              </a:tr>
              <a:tr h="205740">
                <a:tc>
                  <a:txBody>
                    <a:bodyPr/>
                    <a:lstStyle/>
                    <a:p>
                      <a:pPr algn="l" fontAlgn="ctr"/>
                      <a:r>
                        <a:rPr lang="en-GB" sz="1200" b="1" i="0" u="none" strike="noStrike">
                          <a:solidFill>
                            <a:srgbClr val="FFFFFF"/>
                          </a:solidFill>
                          <a:effectLst/>
                          <a:latin typeface="Arial" panose="020B0604020202020204" pitchFamily="34" charset="0"/>
                        </a:rPr>
                        <a:t>HNB Mitigated Expenditure Newton - Target</a:t>
                      </a:r>
                    </a:p>
                  </a:txBody>
                  <a:tcPr marL="141536"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10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69,209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buNone/>
                      </a:pPr>
                      <a:r>
                        <a:rPr lang="en-GB" sz="1000" b="0" i="0" u="none" strike="noStrike">
                          <a:solidFill>
                            <a:srgbClr val="000000"/>
                          </a:solidFill>
                          <a:effectLst/>
                          <a:latin typeface="Arial" panose="020B0604020202020204" pitchFamily="34" charset="0"/>
                        </a:rPr>
                        <a:t>106,834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167,450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254,716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362,614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489,916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1000" b="0" i="0" u="none" strike="noStrike">
                          <a:solidFill>
                            <a:srgbClr val="000000"/>
                          </a:solidFill>
                          <a:effectLst/>
                          <a:latin typeface="Arial" panose="020B0604020202020204" pitchFamily="34" charset="0"/>
                        </a:rPr>
                        <a:t>633,179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582760261"/>
                  </a:ext>
                </a:extLst>
              </a:tr>
              <a:tr h="192027">
                <a:tc>
                  <a:txBody>
                    <a:bodyPr/>
                    <a:lstStyle/>
                    <a:p>
                      <a:pPr algn="l" fontAlgn="ctr"/>
                      <a:r>
                        <a:rPr lang="en-GB" sz="1200" b="1" i="0" u="none" strike="noStrike">
                          <a:solidFill>
                            <a:srgbClr val="FFFFFF"/>
                          </a:solidFill>
                          <a:effectLst/>
                          <a:latin typeface="Arial" panose="020B0604020202020204" pitchFamily="34" charset="0"/>
                        </a:rPr>
                        <a:t>HNB Mitigated Expenditure Newton - Stretch Target</a:t>
                      </a:r>
                    </a:p>
                  </a:txBody>
                  <a:tcPr marL="141536"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10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69,209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106,834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167,450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253,885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354,889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466,703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1000" b="0" i="0" u="none" strike="noStrike">
                          <a:solidFill>
                            <a:srgbClr val="000000"/>
                          </a:solidFill>
                          <a:effectLst/>
                          <a:latin typeface="Arial" panose="020B0604020202020204" pitchFamily="34" charset="0"/>
                        </a:rPr>
                        <a:t>585,051 </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2228980626"/>
                  </a:ext>
                </a:extLst>
              </a:tr>
            </a:tbl>
          </a:graphicData>
        </a:graphic>
      </p:graphicFrame>
    </p:spTree>
    <p:extLst>
      <p:ext uri="{BB962C8B-B14F-4D97-AF65-F5344CB8AC3E}">
        <p14:creationId xmlns:p14="http://schemas.microsoft.com/office/powerpoint/2010/main" val="111130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8DFC8C-76F6-4A7D-A488-4752C41BE5FB}"/>
              </a:ext>
            </a:extLst>
          </p:cNvPr>
          <p:cNvSpPr>
            <a:spLocks noGrp="1"/>
          </p:cNvSpPr>
          <p:nvPr>
            <p:ph type="title"/>
          </p:nvPr>
        </p:nvSpPr>
        <p:spPr>
          <a:xfrm>
            <a:off x="648156" y="249012"/>
            <a:ext cx="10187483" cy="612010"/>
          </a:xfrm>
        </p:spPr>
        <p:txBody>
          <a:bodyPr/>
          <a:lstStyle/>
          <a:p>
            <a:r>
              <a:rPr lang="en-GB" sz="3600"/>
              <a:t>Transforming SEND Hampshire Scope 2025/6</a:t>
            </a:r>
          </a:p>
        </p:txBody>
      </p:sp>
      <p:sp>
        <p:nvSpPr>
          <p:cNvPr id="22" name="Rectangle 21">
            <a:extLst>
              <a:ext uri="{FF2B5EF4-FFF2-40B4-BE49-F238E27FC236}">
                <a16:creationId xmlns:a16="http://schemas.microsoft.com/office/drawing/2014/main" id="{9E06A101-07E5-FE96-E47D-4352AA59BD55}"/>
              </a:ext>
            </a:extLst>
          </p:cNvPr>
          <p:cNvSpPr/>
          <p:nvPr/>
        </p:nvSpPr>
        <p:spPr>
          <a:xfrm>
            <a:off x="9062931" y="3214113"/>
            <a:ext cx="2547241" cy="3100548"/>
          </a:xfrm>
          <a:prstGeom prst="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 typeface="+mj-lt"/>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LA performance against SEND statutory obligations, timeliness </a:t>
            </a:r>
            <a:r>
              <a:rPr lang="en-GB" sz="1600">
                <a:solidFill>
                  <a:schemeClr val="bg2">
                    <a:lumMod val="50000"/>
                  </a:schemeClr>
                </a:solidFill>
                <a:latin typeface="Calibri" panose="020F0502020204030204" pitchFamily="34" charset="0"/>
                <a:cs typeface="Calibri" panose="020F0502020204030204" pitchFamily="34" charset="0"/>
              </a:rPr>
              <a:t>and </a:t>
            </a:r>
            <a:r>
              <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quality is continuously improving. P</a:t>
            </a:r>
            <a:r>
              <a:rPr lang="en-GB" sz="1600" err="1">
                <a:solidFill>
                  <a:schemeClr val="bg2">
                    <a:lumMod val="50000"/>
                  </a:schemeClr>
                </a:solidFill>
                <a:latin typeface="Calibri" panose="020F0502020204030204" pitchFamily="34" charset="0"/>
                <a:cs typeface="Calibri" panose="020F0502020204030204" pitchFamily="34" charset="0"/>
              </a:rPr>
              <a:t>articipation</a:t>
            </a:r>
            <a:r>
              <a:rPr lang="en-GB" sz="1600">
                <a:solidFill>
                  <a:schemeClr val="bg2">
                    <a:lumMod val="50000"/>
                  </a:schemeClr>
                </a:solidFill>
                <a:latin typeface="Calibri" panose="020F0502020204030204" pitchFamily="34" charset="0"/>
                <a:cs typeface="Calibri" panose="020F0502020204030204" pitchFamily="34" charset="0"/>
              </a:rPr>
              <a:t> and co-production is central to what we do, and parental confidence is growing.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bg2">
                    <a:lumMod val="50000"/>
                  </a:schemeClr>
                </a:solidFill>
                <a:latin typeface="Calibri" panose="020F0502020204030204" pitchFamily="34" charset="0"/>
                <a:cs typeface="Calibri" panose="020F0502020204030204" pitchFamily="34" charset="0"/>
              </a:rPr>
              <a:t>  </a:t>
            </a: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Scope: performance and improvement activity.</a:t>
            </a:r>
          </a:p>
        </p:txBody>
      </p:sp>
      <p:sp>
        <p:nvSpPr>
          <p:cNvPr id="25" name="Rectangle 24">
            <a:extLst>
              <a:ext uri="{FF2B5EF4-FFF2-40B4-BE49-F238E27FC236}">
                <a16:creationId xmlns:a16="http://schemas.microsoft.com/office/drawing/2014/main" id="{E63B3053-9847-7ABC-D966-B60B458163A5}"/>
              </a:ext>
            </a:extLst>
          </p:cNvPr>
          <p:cNvSpPr/>
          <p:nvPr/>
        </p:nvSpPr>
        <p:spPr>
          <a:xfrm>
            <a:off x="9063399" y="1440000"/>
            <a:ext cx="2546773" cy="1905328"/>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Quality, Timeliness and Confidence</a:t>
            </a:r>
          </a:p>
        </p:txBody>
      </p:sp>
      <p:sp>
        <p:nvSpPr>
          <p:cNvPr id="20" name="Rectangle 19">
            <a:extLst>
              <a:ext uri="{FF2B5EF4-FFF2-40B4-BE49-F238E27FC236}">
                <a16:creationId xmlns:a16="http://schemas.microsoft.com/office/drawing/2014/main" id="{9C20158D-B7B4-FEBA-9057-53566BC93C75}"/>
              </a:ext>
            </a:extLst>
          </p:cNvPr>
          <p:cNvSpPr/>
          <p:nvPr/>
        </p:nvSpPr>
        <p:spPr>
          <a:xfrm>
            <a:off x="731279" y="3214113"/>
            <a:ext cx="2547241" cy="3100548"/>
          </a:xfrm>
          <a:prstGeom prst="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a:ln>
                  <a:noFill/>
                </a:ln>
                <a:solidFill>
                  <a:schemeClr val="bg2">
                    <a:lumMod val="50000"/>
                  </a:schemeClr>
                </a:solidFill>
                <a:effectLst/>
                <a:uLnTx/>
                <a:uFillTx/>
                <a:latin typeface="Calibri"/>
                <a:ea typeface="+mn-ea"/>
                <a:cs typeface="Calibri"/>
              </a:rPr>
              <a:t>The right support is provided at the right time and meets need effectively. </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Scope: Early identification and intervention to meet need at the earlier stages of the SEND pathway.</a:t>
            </a: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p:txBody>
      </p:sp>
      <p:sp>
        <p:nvSpPr>
          <p:cNvPr id="21" name="Rectangle 20">
            <a:extLst>
              <a:ext uri="{FF2B5EF4-FFF2-40B4-BE49-F238E27FC236}">
                <a16:creationId xmlns:a16="http://schemas.microsoft.com/office/drawing/2014/main" id="{446A9F7D-9A4D-6123-2BF0-4E55D4A9A8DB}"/>
              </a:ext>
            </a:extLst>
          </p:cNvPr>
          <p:cNvSpPr/>
          <p:nvPr/>
        </p:nvSpPr>
        <p:spPr>
          <a:xfrm>
            <a:off x="3492761" y="3344052"/>
            <a:ext cx="2547241" cy="2951167"/>
          </a:xfrm>
          <a:prstGeom prst="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2">
                    <a:lumMod val="50000"/>
                  </a:schemeClr>
                </a:solidFill>
                <a:effectLst/>
                <a:uLnTx/>
                <a:uFillTx/>
                <a:latin typeface="Calibri"/>
                <a:ea typeface="+mn-ea"/>
                <a:cs typeface="Calibri"/>
              </a:rPr>
              <a:t>Strength’s based, person-centred approaches are maximised to achieve improved outcomes for children and young people with an EHCP and control high needs costs.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Scope: When an EHCP is in place.</a:t>
            </a:r>
          </a:p>
        </p:txBody>
      </p:sp>
      <p:sp>
        <p:nvSpPr>
          <p:cNvPr id="23" name="Rectangle 22">
            <a:extLst>
              <a:ext uri="{FF2B5EF4-FFF2-40B4-BE49-F238E27FC236}">
                <a16:creationId xmlns:a16="http://schemas.microsoft.com/office/drawing/2014/main" id="{2816B12F-D0F9-DF41-CA57-0FB5C5CE53E5}"/>
              </a:ext>
            </a:extLst>
          </p:cNvPr>
          <p:cNvSpPr/>
          <p:nvPr/>
        </p:nvSpPr>
        <p:spPr>
          <a:xfrm>
            <a:off x="731279" y="1441276"/>
            <a:ext cx="2547241" cy="1905328"/>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Right Support, Right Time</a:t>
            </a:r>
          </a:p>
        </p:txBody>
      </p:sp>
      <p:sp>
        <p:nvSpPr>
          <p:cNvPr id="24" name="Rectangle 23">
            <a:extLst>
              <a:ext uri="{FF2B5EF4-FFF2-40B4-BE49-F238E27FC236}">
                <a16:creationId xmlns:a16="http://schemas.microsoft.com/office/drawing/2014/main" id="{70EF0994-DE87-F16B-ACE9-0E9E9E30C649}"/>
              </a:ext>
            </a:extLst>
          </p:cNvPr>
          <p:cNvSpPr/>
          <p:nvPr/>
        </p:nvSpPr>
        <p:spPr>
          <a:xfrm>
            <a:off x="3489720" y="1440000"/>
            <a:ext cx="2556817" cy="1905328"/>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Improve Outcomes, Control Costs</a:t>
            </a:r>
          </a:p>
        </p:txBody>
      </p:sp>
      <p:sp>
        <p:nvSpPr>
          <p:cNvPr id="18" name="Rectangle 17">
            <a:extLst>
              <a:ext uri="{FF2B5EF4-FFF2-40B4-BE49-F238E27FC236}">
                <a16:creationId xmlns:a16="http://schemas.microsoft.com/office/drawing/2014/main" id="{53E94575-581D-C8E5-E91A-72C2FC1FD1D1}"/>
              </a:ext>
            </a:extLst>
          </p:cNvPr>
          <p:cNvSpPr/>
          <p:nvPr/>
        </p:nvSpPr>
        <p:spPr>
          <a:xfrm>
            <a:off x="6281348" y="3214113"/>
            <a:ext cx="2547241" cy="3100548"/>
          </a:xfrm>
          <a:prstGeom prst="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600">
              <a:solidFill>
                <a:schemeClr val="bg2">
                  <a:lumMod val="50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600">
                <a:solidFill>
                  <a:schemeClr val="bg2">
                    <a:lumMod val="50000"/>
                  </a:schemeClr>
                </a:solidFill>
                <a:latin typeface="Calibri" panose="020F0502020204030204" pitchFamily="34" charset="0"/>
                <a:cs typeface="Calibri" panose="020F0502020204030204" pitchFamily="34" charset="0"/>
              </a:rPr>
              <a:t>The Hampshire system engages all children in education, keeps children safe, develops positive relationships, identifies and builds on strengths, and grows and strengthens support networks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Scope: Overarching.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p:txBody>
      </p:sp>
      <p:sp>
        <p:nvSpPr>
          <p:cNvPr id="19" name="Rectangle 18">
            <a:extLst>
              <a:ext uri="{FF2B5EF4-FFF2-40B4-BE49-F238E27FC236}">
                <a16:creationId xmlns:a16="http://schemas.microsoft.com/office/drawing/2014/main" id="{75FDF491-F35E-7C2C-0FC4-CFB47A56BAB7}"/>
              </a:ext>
            </a:extLst>
          </p:cNvPr>
          <p:cNvSpPr/>
          <p:nvPr/>
        </p:nvSpPr>
        <p:spPr>
          <a:xfrm>
            <a:off x="6281348" y="1441276"/>
            <a:ext cx="2547241" cy="1905328"/>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Inclusion and Educational Engagement</a:t>
            </a:r>
          </a:p>
        </p:txBody>
      </p:sp>
      <p:sp>
        <p:nvSpPr>
          <p:cNvPr id="27" name="Rectangle 26">
            <a:extLst>
              <a:ext uri="{FF2B5EF4-FFF2-40B4-BE49-F238E27FC236}">
                <a16:creationId xmlns:a16="http://schemas.microsoft.com/office/drawing/2014/main" id="{B8FEFC75-4E1F-2DFE-F790-36AE6ED6AEF4}"/>
              </a:ext>
            </a:extLst>
          </p:cNvPr>
          <p:cNvSpPr/>
          <p:nvPr/>
        </p:nvSpPr>
        <p:spPr>
          <a:xfrm>
            <a:off x="9052322" y="1097875"/>
            <a:ext cx="2568458" cy="260180"/>
          </a:xfrm>
          <a:prstGeom prst="rect">
            <a:avLst/>
          </a:prstGeom>
          <a:solidFill>
            <a:srgbClr val="648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Arial" panose="020B0604020202020204" pitchFamily="34" charset="0"/>
                <a:cs typeface="Arial" panose="020B0604020202020204" pitchFamily="34" charset="0"/>
              </a:rPr>
              <a:t>NEW</a:t>
            </a:r>
          </a:p>
        </p:txBody>
      </p:sp>
    </p:spTree>
    <p:extLst>
      <p:ext uri="{BB962C8B-B14F-4D97-AF65-F5344CB8AC3E}">
        <p14:creationId xmlns:p14="http://schemas.microsoft.com/office/powerpoint/2010/main" val="86358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9D85-99EF-6835-589A-29B51B8F2B63}"/>
              </a:ext>
            </a:extLst>
          </p:cNvPr>
          <p:cNvSpPr>
            <a:spLocks noGrp="1"/>
          </p:cNvSpPr>
          <p:nvPr>
            <p:ph type="title"/>
          </p:nvPr>
        </p:nvSpPr>
        <p:spPr/>
        <p:txBody>
          <a:bodyPr/>
          <a:lstStyle/>
          <a:p>
            <a:r>
              <a:rPr lang="en-GB" b="1">
                <a:latin typeface="Arial"/>
                <a:cs typeface="Arial"/>
              </a:rPr>
              <a:t>Key areas of focus in 2025/6</a:t>
            </a:r>
            <a:endParaRPr lang="en-GB" b="1">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9C6E39E-5E5D-1CA0-ECDD-A4460694A3D1}"/>
              </a:ext>
            </a:extLst>
          </p:cNvPr>
          <p:cNvSpPr/>
          <p:nvPr/>
        </p:nvSpPr>
        <p:spPr>
          <a:xfrm>
            <a:off x="9062931" y="1987826"/>
            <a:ext cx="2547241" cy="4326835"/>
          </a:xfrm>
          <a:prstGeom prst="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nSpc>
                <a:spcPct val="107000"/>
              </a:lnSpc>
              <a:spcAft>
                <a:spcPts val="800"/>
              </a:spcAft>
              <a:buFont typeface="Arial" panose="020B0604020202020204" pitchFamily="34" charset="0"/>
              <a:buChar char="•"/>
              <a:defRPr/>
            </a:pPr>
            <a:r>
              <a:rPr lang="en-GB" sz="1200" dirty="0">
                <a:solidFill>
                  <a:schemeClr val="bg2">
                    <a:lumMod val="50000"/>
                  </a:schemeClr>
                </a:solidFill>
                <a:latin typeface="Calibri" panose="020F0502020204030204" pitchFamily="34" charset="0"/>
                <a:cs typeface="Calibri" panose="020F0502020204030204" pitchFamily="34" charset="0"/>
              </a:rPr>
              <a:t>Improving wait times for portage and therapy services.</a:t>
            </a:r>
          </a:p>
          <a:p>
            <a:pPr marL="171450" indent="-171450">
              <a:lnSpc>
                <a:spcPct val="107000"/>
              </a:lnSpc>
              <a:spcAft>
                <a:spcPts val="800"/>
              </a:spcAft>
              <a:buFont typeface="Arial" panose="020B0604020202020204" pitchFamily="34" charset="0"/>
              <a:buChar char="•"/>
              <a:defRPr/>
            </a:pPr>
            <a:r>
              <a:rPr lang="en-GB" sz="1200" dirty="0">
                <a:solidFill>
                  <a:schemeClr val="bg2">
                    <a:lumMod val="50000"/>
                  </a:schemeClr>
                </a:solidFill>
                <a:latin typeface="Calibri" panose="020F0502020204030204" pitchFamily="34" charset="0"/>
                <a:cs typeface="Calibri" panose="020F0502020204030204" pitchFamily="34" charset="0"/>
              </a:rPr>
              <a:t>Improving our data and the quality of our EHCPs. </a:t>
            </a:r>
          </a:p>
          <a:p>
            <a:pPr marL="171450" indent="-171450">
              <a:lnSpc>
                <a:spcPct val="107000"/>
              </a:lnSpc>
              <a:spcAft>
                <a:spcPts val="800"/>
              </a:spcAft>
              <a:buFont typeface="Arial" panose="020B0604020202020204" pitchFamily="34" charset="0"/>
              <a:buChar char="•"/>
              <a:defRPr/>
            </a:pPr>
            <a:r>
              <a:rPr lang="en-GB" sz="1200" dirty="0">
                <a:solidFill>
                  <a:schemeClr val="bg2">
                    <a:lumMod val="50000"/>
                  </a:schemeClr>
                </a:solidFill>
                <a:latin typeface="Calibri" panose="020F0502020204030204" pitchFamily="34" charset="0"/>
                <a:cs typeface="Calibri" panose="020F0502020204030204" pitchFamily="34" charset="0"/>
              </a:rPr>
              <a:t>Improving timeliness of annual reviews. </a:t>
            </a:r>
          </a:p>
          <a:p>
            <a:pPr marL="171450" indent="-171450">
              <a:lnSpc>
                <a:spcPct val="107000"/>
              </a:lnSpc>
              <a:spcAft>
                <a:spcPts val="800"/>
              </a:spcAft>
              <a:buFont typeface="Arial" panose="020B0604020202020204" pitchFamily="34" charset="0"/>
              <a:buChar char="•"/>
              <a:defRPr/>
            </a:pPr>
            <a:r>
              <a:rPr lang="en-GB" sz="1200" dirty="0">
                <a:solidFill>
                  <a:schemeClr val="bg2">
                    <a:lumMod val="50000"/>
                  </a:schemeClr>
                </a:solidFill>
                <a:latin typeface="Calibri" panose="020F0502020204030204" pitchFamily="34" charset="0"/>
                <a:cs typeface="Calibri" panose="020F0502020204030204" pitchFamily="34" charset="0"/>
              </a:rPr>
              <a:t>Improving the timeliness of educational psychology advice and EHC needs assessments.</a:t>
            </a:r>
          </a:p>
          <a:p>
            <a:pPr marL="171450" indent="-171450">
              <a:lnSpc>
                <a:spcPct val="107000"/>
              </a:lnSpc>
              <a:spcAft>
                <a:spcPts val="800"/>
              </a:spcAft>
              <a:buFont typeface="Arial" panose="020B0604020202020204" pitchFamily="34" charset="0"/>
              <a:buChar char="•"/>
              <a:defRPr/>
            </a:pPr>
            <a:r>
              <a:rPr lang="en-GB" sz="1200" dirty="0">
                <a:solidFill>
                  <a:schemeClr val="bg2">
                    <a:lumMod val="50000"/>
                  </a:schemeClr>
                </a:solidFill>
                <a:latin typeface="Calibri" panose="020F0502020204030204" pitchFamily="34" charset="0"/>
                <a:cs typeface="Calibri" panose="020F0502020204030204" pitchFamily="34" charset="0"/>
              </a:rPr>
              <a:t> Improving our Local Offer, ensuring that relevant information is provided in a variety of formats</a:t>
            </a:r>
          </a:p>
          <a:p>
            <a:pPr marL="171450" indent="-171450">
              <a:lnSpc>
                <a:spcPct val="107000"/>
              </a:lnSpc>
              <a:spcAft>
                <a:spcPts val="800"/>
              </a:spcAft>
              <a:buFont typeface="Arial" panose="020B0604020202020204" pitchFamily="34" charset="0"/>
              <a:buChar char="•"/>
              <a:defRPr/>
            </a:pPr>
            <a:r>
              <a:rPr lang="en-GB" sz="1200" dirty="0">
                <a:solidFill>
                  <a:schemeClr val="bg2">
                    <a:lumMod val="50000"/>
                  </a:schemeClr>
                </a:solidFill>
                <a:latin typeface="Calibri" panose="020F0502020204030204" pitchFamily="34" charset="0"/>
                <a:cs typeface="Calibri" panose="020F0502020204030204" pitchFamily="34" charset="0"/>
              </a:rPr>
              <a:t>Embedding participation and co-production as a golden thread running through everything we do. </a:t>
            </a:r>
          </a:p>
        </p:txBody>
      </p:sp>
      <p:sp>
        <p:nvSpPr>
          <p:cNvPr id="13" name="Rectangle 12">
            <a:extLst>
              <a:ext uri="{FF2B5EF4-FFF2-40B4-BE49-F238E27FC236}">
                <a16:creationId xmlns:a16="http://schemas.microsoft.com/office/drawing/2014/main" id="{ACD37E95-452C-EBC8-5D4A-04166FCA3E7A}"/>
              </a:ext>
            </a:extLst>
          </p:cNvPr>
          <p:cNvSpPr/>
          <p:nvPr/>
        </p:nvSpPr>
        <p:spPr>
          <a:xfrm>
            <a:off x="9063399" y="1440000"/>
            <a:ext cx="2546773" cy="547826"/>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Quality, Timeliness and Confidence</a:t>
            </a:r>
          </a:p>
        </p:txBody>
      </p:sp>
      <p:sp>
        <p:nvSpPr>
          <p:cNvPr id="14" name="Rectangle 13">
            <a:extLst>
              <a:ext uri="{FF2B5EF4-FFF2-40B4-BE49-F238E27FC236}">
                <a16:creationId xmlns:a16="http://schemas.microsoft.com/office/drawing/2014/main" id="{DBCBC5CA-49B1-4468-C2EB-0B7EBD2E0489}"/>
              </a:ext>
            </a:extLst>
          </p:cNvPr>
          <p:cNvSpPr/>
          <p:nvPr/>
        </p:nvSpPr>
        <p:spPr>
          <a:xfrm>
            <a:off x="731279" y="1987826"/>
            <a:ext cx="2547241" cy="4326835"/>
          </a:xfrm>
          <a:prstGeom prst="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marR="0" lvl="0" indent="-2857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The further rollout of Transition to School, building </a:t>
            </a:r>
            <a:r>
              <a:rPr lang="en-GB" sz="1200">
                <a:solidFill>
                  <a:schemeClr val="bg2">
                    <a:lumMod val="50000"/>
                  </a:schemeClr>
                </a:solidFill>
                <a:latin typeface="Calibri" panose="020F0502020204030204" pitchFamily="34" charset="0"/>
                <a:cs typeface="Calibri" panose="020F0502020204030204" pitchFamily="34" charset="0"/>
              </a:rPr>
              <a:t>on the significant success of the pilot.</a:t>
            </a:r>
          </a:p>
          <a:p>
            <a:pPr marL="285750" marR="0" lvl="0" indent="-2857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The development of a new EY Wellbeing </a:t>
            </a:r>
            <a:r>
              <a:rPr lang="en-GB" sz="1200">
                <a:solidFill>
                  <a:schemeClr val="bg2">
                    <a:lumMod val="50000"/>
                  </a:schemeClr>
                </a:solidFill>
                <a:latin typeface="Calibri" panose="020F0502020204030204" pitchFamily="34" charset="0"/>
                <a:cs typeface="Calibri" panose="020F0502020204030204" pitchFamily="34" charset="0"/>
              </a:rPr>
              <a:t>S</a:t>
            </a:r>
            <a:r>
              <a:rPr kumimoji="0" lang="en-GB" sz="1200" b="0" i="0" u="none" strike="noStrike" kern="1200" cap="none" spc="0" normalizeH="0" baseline="0" noProof="0" err="1">
                <a:ln>
                  <a:noFill/>
                </a:ln>
                <a:solidFill>
                  <a:schemeClr val="bg2">
                    <a:lumMod val="50000"/>
                  </a:schemeClr>
                </a:solidFill>
                <a:effectLst/>
                <a:uLnTx/>
                <a:uFillTx/>
                <a:latin typeface="Calibri" panose="020F0502020204030204" pitchFamily="34" charset="0"/>
                <a:ea typeface="+mn-ea"/>
                <a:cs typeface="Calibri" panose="020F0502020204030204" pitchFamily="34" charset="0"/>
              </a:rPr>
              <a:t>ervice</a:t>
            </a:r>
            <a:r>
              <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 replacing TOP from September with a service able to support more neurodiverse children. </a:t>
            </a:r>
          </a:p>
          <a:p>
            <a:pPr marL="285750" marR="0" lvl="0" indent="-2857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a:solidFill>
                  <a:schemeClr val="bg2">
                    <a:lumMod val="50000"/>
                  </a:schemeClr>
                </a:solidFill>
                <a:latin typeface="Calibri" panose="020F0502020204030204" pitchFamily="34" charset="0"/>
                <a:cs typeface="Calibri" panose="020F0502020204030204" pitchFamily="34" charset="0"/>
              </a:rPr>
              <a:t>The development of the Access to Therapy Service to support more schools. </a:t>
            </a:r>
          </a:p>
          <a:p>
            <a:pPr marL="285750" marR="0" lvl="0" indent="-2857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Training in Person Centred Planning, developing best practice in schools. </a:t>
            </a:r>
          </a:p>
          <a:p>
            <a:pPr marL="285750" marR="0" lvl="0" indent="-2857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p:txBody>
      </p:sp>
      <p:sp>
        <p:nvSpPr>
          <p:cNvPr id="15" name="Rectangle 14">
            <a:extLst>
              <a:ext uri="{FF2B5EF4-FFF2-40B4-BE49-F238E27FC236}">
                <a16:creationId xmlns:a16="http://schemas.microsoft.com/office/drawing/2014/main" id="{7B9AF83D-6A04-FEBB-06CB-06186FB01536}"/>
              </a:ext>
            </a:extLst>
          </p:cNvPr>
          <p:cNvSpPr/>
          <p:nvPr/>
        </p:nvSpPr>
        <p:spPr>
          <a:xfrm>
            <a:off x="3492761" y="1968384"/>
            <a:ext cx="2547241" cy="4326835"/>
          </a:xfrm>
          <a:prstGeom prst="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lnSpc>
                <a:spcPct val="107000"/>
              </a:lnSpc>
              <a:spcAft>
                <a:spcPts val="800"/>
              </a:spcAft>
              <a:buFont typeface="Arial" panose="020B0604020202020204" pitchFamily="34" charset="0"/>
              <a:buChar char="•"/>
              <a:defRPr/>
            </a:pPr>
            <a:r>
              <a:rPr lang="en-GB" sz="1200">
                <a:solidFill>
                  <a:schemeClr val="bg2">
                    <a:lumMod val="50000"/>
                  </a:schemeClr>
                </a:solidFill>
                <a:latin typeface="Calibri" panose="020F0502020204030204" pitchFamily="34" charset="0"/>
                <a:cs typeface="Calibri" panose="020F0502020204030204" pitchFamily="34" charset="0"/>
              </a:rPr>
              <a:t>272 specialist places being developed ready for September 2025. </a:t>
            </a:r>
          </a:p>
          <a:p>
            <a:pPr marL="285750" indent="-285750">
              <a:lnSpc>
                <a:spcPct val="107000"/>
              </a:lnSpc>
              <a:spcAft>
                <a:spcPts val="800"/>
              </a:spcAft>
              <a:buFont typeface="Arial" panose="020B0604020202020204" pitchFamily="34" charset="0"/>
              <a:buChar char="•"/>
              <a:defRPr/>
            </a:pPr>
            <a:r>
              <a:rPr lang="en-GB" sz="1200">
                <a:solidFill>
                  <a:schemeClr val="bg2">
                    <a:lumMod val="50000"/>
                  </a:schemeClr>
                </a:solidFill>
                <a:latin typeface="Calibri" panose="020F0502020204030204" pitchFamily="34" charset="0"/>
                <a:cs typeface="Calibri" panose="020F0502020204030204" pitchFamily="34" charset="0"/>
              </a:rPr>
              <a:t>Post 16 sufficiency workstream added to the programme.</a:t>
            </a:r>
          </a:p>
          <a:p>
            <a:pPr marL="285750" indent="-285750">
              <a:lnSpc>
                <a:spcPct val="107000"/>
              </a:lnSpc>
              <a:spcAft>
                <a:spcPts val="800"/>
              </a:spcAft>
              <a:buFont typeface="Arial" panose="020B0604020202020204" pitchFamily="34" charset="0"/>
              <a:buChar char="•"/>
              <a:defRPr/>
            </a:pPr>
            <a:r>
              <a:rPr lang="en-GB" sz="1200">
                <a:solidFill>
                  <a:schemeClr val="bg2">
                    <a:lumMod val="50000"/>
                  </a:schemeClr>
                </a:solidFill>
                <a:latin typeface="Calibri" panose="020F0502020204030204" pitchFamily="34" charset="0"/>
                <a:cs typeface="Calibri" panose="020F0502020204030204" pitchFamily="34" charset="0"/>
              </a:rPr>
              <a:t>A revised preparation for adulthood pathway is being developed, following employability hub principles.</a:t>
            </a:r>
          </a:p>
          <a:p>
            <a:pPr marL="285750" indent="-285750">
              <a:lnSpc>
                <a:spcPct val="107000"/>
              </a:lnSpc>
              <a:spcAft>
                <a:spcPts val="800"/>
              </a:spcAft>
              <a:buFont typeface="Arial" panose="020B0604020202020204" pitchFamily="34" charset="0"/>
              <a:buChar char="•"/>
              <a:defRPr/>
            </a:pPr>
            <a:r>
              <a:rPr lang="en-GB" sz="1200">
                <a:solidFill>
                  <a:schemeClr val="bg2">
                    <a:lumMod val="50000"/>
                  </a:schemeClr>
                </a:solidFill>
                <a:latin typeface="Calibri" panose="020F0502020204030204" pitchFamily="34" charset="0"/>
                <a:cs typeface="Calibri" panose="020F0502020204030204" pitchFamily="34" charset="0"/>
              </a:rPr>
              <a:t>An Alternative Provision Action Plan is being delivered. </a:t>
            </a:r>
          </a:p>
          <a:p>
            <a:pPr marL="285750" indent="-285750">
              <a:lnSpc>
                <a:spcPct val="107000"/>
              </a:lnSpc>
              <a:spcAft>
                <a:spcPts val="800"/>
              </a:spcAft>
              <a:buFont typeface="Arial" panose="020B0604020202020204" pitchFamily="34" charset="0"/>
              <a:buChar char="•"/>
              <a:defRPr/>
            </a:pPr>
            <a:r>
              <a:rPr lang="en-GB" sz="1200">
                <a:solidFill>
                  <a:schemeClr val="bg2">
                    <a:lumMod val="50000"/>
                  </a:schemeClr>
                </a:solidFill>
                <a:latin typeface="Calibri" panose="020F0502020204030204" pitchFamily="34" charset="0"/>
                <a:cs typeface="Calibri" panose="020F0502020204030204" pitchFamily="34" charset="0"/>
              </a:rPr>
              <a:t>Focussed work to improve outcomes and avoid escalation of need for the most common need types is underway (ASD, SEMH, SLCN) </a:t>
            </a:r>
          </a:p>
          <a:p>
            <a:pPr marL="285750" indent="-285750">
              <a:lnSpc>
                <a:spcPct val="107000"/>
              </a:lnSpc>
              <a:spcAft>
                <a:spcPts val="800"/>
              </a:spcAft>
              <a:buFont typeface="Arial" panose="020B0604020202020204" pitchFamily="34" charset="0"/>
              <a:buChar char="•"/>
              <a:defRPr/>
            </a:pPr>
            <a:endParaRPr lang="en-GB" sz="1200">
              <a:solidFill>
                <a:schemeClr val="bg2">
                  <a:lumMod val="50000"/>
                </a:schemeClr>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7CF61AF9-808A-F5AC-7422-5AD64FA1D309}"/>
              </a:ext>
            </a:extLst>
          </p:cNvPr>
          <p:cNvSpPr/>
          <p:nvPr/>
        </p:nvSpPr>
        <p:spPr>
          <a:xfrm>
            <a:off x="731279" y="1441276"/>
            <a:ext cx="2547241" cy="547826"/>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Right Support, Right Time</a:t>
            </a:r>
          </a:p>
        </p:txBody>
      </p:sp>
      <p:sp>
        <p:nvSpPr>
          <p:cNvPr id="17" name="Rectangle 16">
            <a:extLst>
              <a:ext uri="{FF2B5EF4-FFF2-40B4-BE49-F238E27FC236}">
                <a16:creationId xmlns:a16="http://schemas.microsoft.com/office/drawing/2014/main" id="{35BB20AA-F08C-20AA-6301-F4565112A156}"/>
              </a:ext>
            </a:extLst>
          </p:cNvPr>
          <p:cNvSpPr/>
          <p:nvPr/>
        </p:nvSpPr>
        <p:spPr>
          <a:xfrm>
            <a:off x="3489720" y="1440000"/>
            <a:ext cx="2556817" cy="547826"/>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Improve Outcomes, Control Costs</a:t>
            </a:r>
          </a:p>
        </p:txBody>
      </p:sp>
      <p:sp>
        <p:nvSpPr>
          <p:cNvPr id="18" name="Rectangle 17">
            <a:extLst>
              <a:ext uri="{FF2B5EF4-FFF2-40B4-BE49-F238E27FC236}">
                <a16:creationId xmlns:a16="http://schemas.microsoft.com/office/drawing/2014/main" id="{01EFC947-1D4A-37AA-B35B-7A3138BCA800}"/>
              </a:ext>
            </a:extLst>
          </p:cNvPr>
          <p:cNvSpPr/>
          <p:nvPr/>
        </p:nvSpPr>
        <p:spPr>
          <a:xfrm>
            <a:off x="6281348" y="1987826"/>
            <a:ext cx="2547241" cy="4326835"/>
          </a:xfrm>
          <a:prstGeom prst="rect">
            <a:avLst/>
          </a:prstGeom>
          <a:no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a:solidFill>
                  <a:schemeClr val="bg2">
                    <a:lumMod val="50000"/>
                  </a:schemeClr>
                </a:solidFill>
                <a:latin typeface="Calibri" panose="020F0502020204030204" pitchFamily="34" charset="0"/>
                <a:cs typeface="Calibri" panose="020F0502020204030204" pitchFamily="34" charset="0"/>
              </a:rPr>
              <a:t>Further uptake of the Attachment Research community membership in schools.</a:t>
            </a:r>
          </a:p>
          <a:p>
            <a:pPr marL="17145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a:solidFill>
                  <a:schemeClr val="bg2">
                    <a:lumMod val="50000"/>
                  </a:schemeClr>
                </a:solidFill>
                <a:latin typeface="Calibri" panose="020F0502020204030204" pitchFamily="34" charset="0"/>
                <a:cs typeface="Calibri" panose="020F0502020204030204" pitchFamily="34" charset="0"/>
              </a:rPr>
              <a:t>Best practice model to avoid suspensions. </a:t>
            </a:r>
          </a:p>
          <a:p>
            <a:pPr marL="17145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The Complex Admissions </a:t>
            </a:r>
            <a:r>
              <a:rPr lang="en-GB" sz="1200">
                <a:solidFill>
                  <a:schemeClr val="bg2">
                    <a:lumMod val="50000"/>
                  </a:schemeClr>
                </a:solidFill>
                <a:latin typeface="Calibri" panose="020F0502020204030204" pitchFamily="34" charset="0"/>
                <a:cs typeface="Calibri" panose="020F0502020204030204" pitchFamily="34" charset="0"/>
              </a:rPr>
              <a:t>P</a:t>
            </a:r>
            <a:r>
              <a:rPr kumimoji="0" lang="en-GB" sz="1200" b="0" i="0" u="none" strike="noStrike" kern="1200" cap="none" spc="0" normalizeH="0" baseline="0" noProof="0" err="1">
                <a:ln>
                  <a:noFill/>
                </a:ln>
                <a:solidFill>
                  <a:schemeClr val="bg2">
                    <a:lumMod val="50000"/>
                  </a:schemeClr>
                </a:solidFill>
                <a:effectLst/>
                <a:uLnTx/>
                <a:uFillTx/>
                <a:latin typeface="Calibri" panose="020F0502020204030204" pitchFamily="34" charset="0"/>
                <a:ea typeface="+mn-ea"/>
                <a:cs typeface="Calibri" panose="020F0502020204030204" pitchFamily="34" charset="0"/>
              </a:rPr>
              <a:t>anel</a:t>
            </a:r>
            <a:r>
              <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 will continue to identify and respond to hard-to-place</a:t>
            </a:r>
            <a:r>
              <a:rPr lang="en-GB" sz="1200">
                <a:solidFill>
                  <a:schemeClr val="bg2">
                    <a:lumMod val="50000"/>
                  </a:schemeClr>
                </a:solidFill>
                <a:latin typeface="Calibri" panose="020F0502020204030204" pitchFamily="34" charset="0"/>
                <a:cs typeface="Calibri" panose="020F0502020204030204" pitchFamily="34" charset="0"/>
              </a:rPr>
              <a:t> children.</a:t>
            </a:r>
          </a:p>
          <a:p>
            <a:pPr marL="17145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Team around the School will begin work with a new cohort of schools in September 2025. </a:t>
            </a:r>
          </a:p>
          <a:p>
            <a:pPr marL="17145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a:solidFill>
                  <a:schemeClr val="bg2">
                    <a:lumMod val="50000"/>
                  </a:schemeClr>
                </a:solidFill>
                <a:latin typeface="Calibri" panose="020F0502020204030204" pitchFamily="34" charset="0"/>
                <a:cs typeface="Calibri" panose="020F0502020204030204" pitchFamily="34" charset="0"/>
              </a:rPr>
              <a:t>Continued focus on improving attendance and engagement through best practice development</a:t>
            </a:r>
          </a:p>
          <a:p>
            <a:pPr marL="17145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Further development of the need</a:t>
            </a:r>
            <a:r>
              <a:rPr lang="en-GB" sz="1200">
                <a:solidFill>
                  <a:schemeClr val="bg2">
                    <a:lumMod val="50000"/>
                  </a:schemeClr>
                </a:solidFill>
                <a:latin typeface="Calibri" panose="020F0502020204030204" pitchFamily="34" charset="0"/>
                <a:cs typeface="Calibri" panose="020F0502020204030204" pitchFamily="34" charset="0"/>
              </a:rPr>
              <a:t>s</a:t>
            </a:r>
            <a:r>
              <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rPr>
              <a:t>-led training offer for schools including rollout of SEND Pledge and a revised SEN Support toolkit. </a:t>
            </a:r>
          </a:p>
          <a:p>
            <a:pPr marL="17145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mn-ea"/>
              <a:cs typeface="Calibri" panose="020F0502020204030204" pitchFamily="34" charset="0"/>
            </a:endParaRPr>
          </a:p>
        </p:txBody>
      </p:sp>
      <p:sp>
        <p:nvSpPr>
          <p:cNvPr id="19" name="Rectangle 18">
            <a:extLst>
              <a:ext uri="{FF2B5EF4-FFF2-40B4-BE49-F238E27FC236}">
                <a16:creationId xmlns:a16="http://schemas.microsoft.com/office/drawing/2014/main" id="{6A53A248-7669-D35A-8D81-0DF66A53C9E3}"/>
              </a:ext>
            </a:extLst>
          </p:cNvPr>
          <p:cNvSpPr/>
          <p:nvPr/>
        </p:nvSpPr>
        <p:spPr>
          <a:xfrm>
            <a:off x="6281348" y="1441276"/>
            <a:ext cx="2547241" cy="547826"/>
          </a:xfrm>
          <a:prstGeom prst="rect">
            <a:avLst/>
          </a:prstGeom>
          <a:solidFill>
            <a:srgbClr val="990099"/>
          </a:solidFill>
          <a:ln>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5E9"/>
                </a:solidFill>
                <a:effectLst/>
                <a:uLnTx/>
                <a:uFillTx/>
                <a:latin typeface="Calibri" panose="020F0502020204030204" pitchFamily="34" charset="0"/>
                <a:ea typeface="+mn-ea"/>
                <a:cs typeface="Calibri" panose="020F0502020204030204" pitchFamily="34" charset="0"/>
              </a:rPr>
              <a:t>Inclusion and Educational Engagement</a:t>
            </a:r>
          </a:p>
        </p:txBody>
      </p:sp>
    </p:spTree>
    <p:extLst>
      <p:ext uri="{BB962C8B-B14F-4D97-AF65-F5344CB8AC3E}">
        <p14:creationId xmlns:p14="http://schemas.microsoft.com/office/powerpoint/2010/main" val="354320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a:xfrm>
            <a:off x="838200" y="365126"/>
            <a:ext cx="10515600" cy="941681"/>
          </a:xfrm>
        </p:spPr>
        <p:txBody>
          <a:bodyPr>
            <a:normAutofit/>
          </a:bodyPr>
          <a:lstStyle/>
          <a:p>
            <a:pPr algn="ctr"/>
            <a:r>
              <a:rPr lang="en-GB" sz="4000" b="1">
                <a:latin typeface="Arial" panose="020B0604020202020204" pitchFamily="34" charset="0"/>
                <a:cs typeface="Arial" panose="020B0604020202020204" pitchFamily="34" charset="0"/>
              </a:rPr>
              <a:t>2024 SEN2 Headlines</a:t>
            </a:r>
            <a:endParaRPr lang="en-GB" sz="4000"/>
          </a:p>
        </p:txBody>
      </p:sp>
      <p:graphicFrame>
        <p:nvGraphicFramePr>
          <p:cNvPr id="6" name="Content Placeholder 10">
            <a:extLst>
              <a:ext uri="{FF2B5EF4-FFF2-40B4-BE49-F238E27FC236}">
                <a16:creationId xmlns:a16="http://schemas.microsoft.com/office/drawing/2014/main" id="{51ADD129-6FD3-C5B8-A17E-C547EB0B64ED}"/>
              </a:ext>
            </a:extLst>
          </p:cNvPr>
          <p:cNvGraphicFramePr>
            <a:graphicFrameLocks/>
          </p:cNvGraphicFramePr>
          <p:nvPr>
            <p:extLst>
              <p:ext uri="{D42A27DB-BD31-4B8C-83A1-F6EECF244321}">
                <p14:modId xmlns:p14="http://schemas.microsoft.com/office/powerpoint/2010/main" val="4105224577"/>
              </p:ext>
            </p:extLst>
          </p:nvPr>
        </p:nvGraphicFramePr>
        <p:xfrm>
          <a:off x="422689" y="1610337"/>
          <a:ext cx="5805834" cy="4253751"/>
        </p:xfrm>
        <a:graphic>
          <a:graphicData uri="http://schemas.openxmlformats.org/drawingml/2006/table">
            <a:tbl>
              <a:tblPr/>
              <a:tblGrid>
                <a:gridCol w="1326171">
                  <a:extLst>
                    <a:ext uri="{9D8B030D-6E8A-4147-A177-3AD203B41FA5}">
                      <a16:colId xmlns:a16="http://schemas.microsoft.com/office/drawing/2014/main" val="2714198577"/>
                    </a:ext>
                  </a:extLst>
                </a:gridCol>
                <a:gridCol w="1375915">
                  <a:extLst>
                    <a:ext uri="{9D8B030D-6E8A-4147-A177-3AD203B41FA5}">
                      <a16:colId xmlns:a16="http://schemas.microsoft.com/office/drawing/2014/main" val="1163797003"/>
                    </a:ext>
                  </a:extLst>
                </a:gridCol>
                <a:gridCol w="1551874">
                  <a:extLst>
                    <a:ext uri="{9D8B030D-6E8A-4147-A177-3AD203B41FA5}">
                      <a16:colId xmlns:a16="http://schemas.microsoft.com/office/drawing/2014/main" val="2924347754"/>
                    </a:ext>
                  </a:extLst>
                </a:gridCol>
                <a:gridCol w="1551874">
                  <a:extLst>
                    <a:ext uri="{9D8B030D-6E8A-4147-A177-3AD203B41FA5}">
                      <a16:colId xmlns:a16="http://schemas.microsoft.com/office/drawing/2014/main" val="926896409"/>
                    </a:ext>
                  </a:extLst>
                </a:gridCol>
              </a:tblGrid>
              <a:tr h="77340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endPar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endParaRPr>
                    </a:p>
                  </a:txBody>
                  <a:tcPr marL="7620" marR="7620" marT="7620" marB="0" anchor="ctr">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rPr>
                        <a:t>Calendar Year</a:t>
                      </a:r>
                    </a:p>
                  </a:txBody>
                  <a:tcPr marL="7620" marR="7620" marT="7620" marB="0" anchor="ctr">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396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rPr>
                        <a:t>National</a:t>
                      </a:r>
                    </a:p>
                  </a:txBody>
                  <a:tcPr marL="7620" marR="7620" marT="7620" marB="0" anchor="ctr">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396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rPr>
                        <a:t>Hampshire</a:t>
                      </a:r>
                    </a:p>
                  </a:txBody>
                  <a:tcPr marL="7620" marR="7620" marT="7620" marB="0" anchor="ctr">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396C"/>
                    </a:solidFill>
                  </a:tcPr>
                </a:tc>
                <a:extLst>
                  <a:ext uri="{0D108BD9-81ED-4DB2-BD59-A6C34878D82A}">
                    <a16:rowId xmlns:a16="http://schemas.microsoft.com/office/drawing/2014/main" val="1583795474"/>
                  </a:ext>
                </a:extLst>
              </a:tr>
              <a:tr h="386705">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rPr>
                        <a:t>EHCP Timeliness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396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49.2%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45.7%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954868877"/>
                  </a:ext>
                </a:extLst>
              </a:tr>
              <a:tr h="386705">
                <a:tc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50.3%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75.4%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4943599"/>
                  </a:ext>
                </a:extLst>
              </a:tr>
              <a:tr h="386705">
                <a:tc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Difference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1" i="0" u="none" strike="noStrike" dirty="0">
                          <a:solidFill>
                            <a:srgbClr val="00B050"/>
                          </a:solidFill>
                          <a:effectLst/>
                          <a:latin typeface="Arial" panose="020B0604020202020204" pitchFamily="34" charset="0"/>
                          <a:ea typeface="Verdana" panose="020B0604030504040204" pitchFamily="34" charset="0"/>
                          <a:cs typeface="Arial" panose="020B0604020202020204" pitchFamily="34" charset="0"/>
                        </a:rPr>
                        <a:t>+1.1%</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1" i="0" u="none" strike="noStrike" dirty="0">
                          <a:solidFill>
                            <a:srgbClr val="00B050"/>
                          </a:solidFill>
                          <a:effectLst/>
                          <a:latin typeface="Arial" panose="020B0604020202020204" pitchFamily="34" charset="0"/>
                          <a:ea typeface="Verdana" panose="020B0604030504040204" pitchFamily="34" charset="0"/>
                          <a:cs typeface="Arial" panose="020B0604020202020204" pitchFamily="34" charset="0"/>
                        </a:rPr>
                        <a:t>+29.7%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186381463"/>
                  </a:ext>
                </a:extLst>
              </a:tr>
              <a:tr h="386705">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rPr>
                        <a:t>Total EHCPs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396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GB" sz="1400" b="0" i="0" u="none" strike="noStrike">
                          <a:solidFill>
                            <a:srgbClr val="000000"/>
                          </a:solidFill>
                          <a:effectLst/>
                          <a:latin typeface="Arial" panose="020B0604020202020204" pitchFamily="34" charset="0"/>
                          <a:cs typeface="Arial" panose="020B0604020202020204" pitchFamily="34" charset="0"/>
                        </a:rPr>
                        <a:t>517,026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GB" sz="1400" b="0" i="0" u="none" strike="noStrike">
                          <a:solidFill>
                            <a:srgbClr val="000000"/>
                          </a:solidFill>
                          <a:effectLst/>
                          <a:latin typeface="Arial" panose="020B0604020202020204" pitchFamily="34" charset="0"/>
                          <a:cs typeface="Arial" panose="020B0604020202020204" pitchFamily="34" charset="0"/>
                        </a:rPr>
                        <a:t>14,583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2001456708"/>
                  </a:ext>
                </a:extLst>
              </a:tr>
              <a:tr h="386705">
                <a:tc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GB" sz="1400" b="0" i="0" u="none" strike="noStrike">
                          <a:solidFill>
                            <a:srgbClr val="000000"/>
                          </a:solidFill>
                          <a:effectLst/>
                          <a:latin typeface="Arial" panose="020B0604020202020204" pitchFamily="34" charset="0"/>
                          <a:cs typeface="Arial" panose="020B0604020202020204" pitchFamily="34" charset="0"/>
                        </a:rPr>
                        <a:t>575,963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
                      <a:r>
                        <a:rPr lang="en-GB" sz="1400" b="0" i="0" u="none" strike="noStrike">
                          <a:solidFill>
                            <a:srgbClr val="000000"/>
                          </a:solidFill>
                          <a:effectLst/>
                          <a:latin typeface="Arial" panose="020B0604020202020204" pitchFamily="34" charset="0"/>
                          <a:cs typeface="Arial" panose="020B0604020202020204" pitchFamily="34" charset="0"/>
                        </a:rPr>
                        <a:t>15,994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106158"/>
                  </a:ext>
                </a:extLst>
              </a:tr>
              <a:tr h="386705">
                <a:tc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Difference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+11.4%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+9.7%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904661537"/>
                  </a:ext>
                </a:extLst>
              </a:tr>
              <a:tr h="386705">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a:solidFill>
                            <a:srgbClr val="FFFFFF"/>
                          </a:solidFill>
                          <a:effectLst/>
                          <a:latin typeface="Arial" panose="020B0604020202020204" pitchFamily="34" charset="0"/>
                          <a:ea typeface="Verdana" panose="020B0604030504040204" pitchFamily="34" charset="0"/>
                          <a:cs typeface="Arial" panose="020B0604020202020204" pitchFamily="34" charset="0"/>
                        </a:rPr>
                        <a:t>EHC Needs Assessment Requests</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396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114,457</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3,156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277023493"/>
                  </a:ext>
                </a:extLst>
              </a:tr>
              <a:tr h="386705">
                <a:tc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2023</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138,242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0"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3,485</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6431400"/>
                  </a:ext>
                </a:extLst>
              </a:tr>
              <a:tr h="386705">
                <a:tc vMerge="1">
                  <a:txBody>
                    <a:bodyPr/>
                    <a:lstStyle/>
                    <a:p>
                      <a:endParaRPr lang="en-GB"/>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 Increase</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1" i="0" u="none" strike="noStrike">
                          <a:solidFill>
                            <a:srgbClr val="000000"/>
                          </a:solidFill>
                          <a:effectLst/>
                          <a:latin typeface="Arial" panose="020B0604020202020204" pitchFamily="34" charset="0"/>
                          <a:ea typeface="Verdana" panose="020B0604030504040204" pitchFamily="34" charset="0"/>
                          <a:cs typeface="Arial" panose="020B0604020202020204" pitchFamily="34" charset="0"/>
                        </a:rPr>
                        <a:t>+20.8%</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GB" sz="1400" b="1" i="0" u="none" strike="noStrike" dirty="0">
                          <a:solidFill>
                            <a:srgbClr val="000000"/>
                          </a:solidFill>
                          <a:effectLst/>
                          <a:latin typeface="Arial" panose="020B0604020202020204" pitchFamily="34" charset="0"/>
                          <a:ea typeface="Verdana" panose="020B0604030504040204" pitchFamily="34" charset="0"/>
                          <a:cs typeface="Arial" panose="020B0604020202020204" pitchFamily="34" charset="0"/>
                        </a:rPr>
                        <a:t>+10.4%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905566554"/>
                  </a:ext>
                </a:extLst>
              </a:tr>
            </a:tbl>
          </a:graphicData>
        </a:graphic>
      </p:graphicFrame>
      <p:sp>
        <p:nvSpPr>
          <p:cNvPr id="8" name="TextBox 7">
            <a:extLst>
              <a:ext uri="{FF2B5EF4-FFF2-40B4-BE49-F238E27FC236}">
                <a16:creationId xmlns:a16="http://schemas.microsoft.com/office/drawing/2014/main" id="{D22BBB9F-7D18-A3FF-C7EA-2642ED4F2687}"/>
              </a:ext>
            </a:extLst>
          </p:cNvPr>
          <p:cNvSpPr txBox="1"/>
          <p:nvPr/>
        </p:nvSpPr>
        <p:spPr>
          <a:xfrm>
            <a:off x="6486940" y="1807073"/>
            <a:ext cx="5009794" cy="3600986"/>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GB" sz="1600" dirty="0">
                <a:latin typeface="Arial" panose="020B0604020202020204" pitchFamily="34" charset="0"/>
                <a:ea typeface="Verdana" panose="020B0604030504040204" pitchFamily="34" charset="0"/>
                <a:cs typeface="Arial" panose="020B0604020202020204" pitchFamily="34" charset="0"/>
              </a:rPr>
              <a:t>Nationally, the number of EHC Plans and requests for EHC Needs Assessments increased substantially, the percentage of plans issued within the 20-week statutory deadline marginally increased by 1.1 percentage points.</a:t>
            </a:r>
          </a:p>
          <a:p>
            <a:pPr marL="171450" indent="-171450">
              <a:spcAft>
                <a:spcPts val="600"/>
              </a:spcAft>
              <a:buFont typeface="Arial" panose="020B0604020202020204" pitchFamily="34" charset="0"/>
              <a:buChar char="•"/>
            </a:pPr>
            <a:endParaRPr lang="en-GB" sz="1600" dirty="0">
              <a:latin typeface="Arial" panose="020B0604020202020204" pitchFamily="34" charset="0"/>
              <a:ea typeface="Verdana" panose="020B0604030504040204" pitchFamily="34" charset="0"/>
              <a:cs typeface="Arial" panose="020B0604020202020204" pitchFamily="34" charset="0"/>
            </a:endParaRPr>
          </a:p>
          <a:p>
            <a:pPr marL="171450" indent="-171450">
              <a:spcBef>
                <a:spcPts val="0"/>
              </a:spcBef>
              <a:spcAft>
                <a:spcPts val="600"/>
              </a:spcAft>
              <a:buFont typeface="Arial" panose="020B0604020202020204" pitchFamily="34" charset="0"/>
              <a:buChar char="•"/>
            </a:pPr>
            <a:r>
              <a:rPr lang="en-GB" sz="1600" dirty="0">
                <a:latin typeface="Arial" panose="020B0604020202020204" pitchFamily="34" charset="0"/>
                <a:ea typeface="Verdana" panose="020B0604030504040204" pitchFamily="34" charset="0"/>
                <a:cs typeface="Arial" panose="020B0604020202020204" pitchFamily="34" charset="0"/>
              </a:rPr>
              <a:t>Hampshire experienced a significant increase in requests for EHC Needs Assessments and EHC Plans.</a:t>
            </a:r>
          </a:p>
          <a:p>
            <a:pPr>
              <a:spcBef>
                <a:spcPts val="0"/>
              </a:spcBef>
              <a:spcAft>
                <a:spcPts val="600"/>
              </a:spcAft>
            </a:pPr>
            <a:endParaRPr lang="en-GB" sz="1600" dirty="0">
              <a:latin typeface="Arial" panose="020B0604020202020204" pitchFamily="34" charset="0"/>
              <a:ea typeface="Verdana" panose="020B0604030504040204" pitchFamily="34" charset="0"/>
              <a:cs typeface="Arial" panose="020B0604020202020204" pitchFamily="34" charset="0"/>
            </a:endParaRPr>
          </a:p>
          <a:p>
            <a:pPr marL="171450" indent="-171450">
              <a:spcBef>
                <a:spcPts val="0"/>
              </a:spcBef>
              <a:spcAft>
                <a:spcPts val="600"/>
              </a:spcAft>
              <a:buFont typeface="Arial" panose="020B0604020202020204" pitchFamily="34" charset="0"/>
              <a:buChar char="•"/>
            </a:pPr>
            <a:r>
              <a:rPr lang="en-GB" sz="1600" dirty="0">
                <a:latin typeface="Arial" panose="020B0604020202020204" pitchFamily="34" charset="0"/>
                <a:ea typeface="Verdana" panose="020B0604030504040204" pitchFamily="34" charset="0"/>
                <a:cs typeface="Arial" panose="020B0604020202020204" pitchFamily="34" charset="0"/>
              </a:rPr>
              <a:t>Hampshire’s EHCP timeliness improved by just under 30 percentage points in 2023, achieving 75.4% timeliness.</a:t>
            </a:r>
          </a:p>
        </p:txBody>
      </p:sp>
      <p:sp>
        <p:nvSpPr>
          <p:cNvPr id="4" name="TextBox 3">
            <a:extLst>
              <a:ext uri="{FF2B5EF4-FFF2-40B4-BE49-F238E27FC236}">
                <a16:creationId xmlns:a16="http://schemas.microsoft.com/office/drawing/2014/main" id="{AA19436A-BB2E-EC8B-6F28-4E26217E0388}"/>
              </a:ext>
            </a:extLst>
          </p:cNvPr>
          <p:cNvSpPr txBox="1"/>
          <p:nvPr/>
        </p:nvSpPr>
        <p:spPr>
          <a:xfrm>
            <a:off x="422689" y="5864088"/>
            <a:ext cx="3877056" cy="276999"/>
          </a:xfrm>
          <a:prstGeom prst="rect">
            <a:avLst/>
          </a:prstGeom>
          <a:noFill/>
        </p:spPr>
        <p:txBody>
          <a:bodyPr wrap="square" rtlCol="0">
            <a:spAutoFit/>
          </a:bodyPr>
          <a:lstStyle/>
          <a:p>
            <a:r>
              <a:rPr lang="en-GB" sz="1200" i="1">
                <a:solidFill>
                  <a:srgbClr val="03396C"/>
                </a:solidFill>
              </a:rPr>
              <a:t>2025 SEN2 data not yet published</a:t>
            </a:r>
          </a:p>
        </p:txBody>
      </p:sp>
    </p:spTree>
    <p:extLst>
      <p:ext uri="{BB962C8B-B14F-4D97-AF65-F5344CB8AC3E}">
        <p14:creationId xmlns:p14="http://schemas.microsoft.com/office/powerpoint/2010/main" val="374406212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0_Tag5 xmlns="4524c3b1-0168-4671-9172-d6dfbf9dd5ea" xsi:nil="true"/>
    <Category xmlns="4524c3b1-0168-4671-9172-d6dfbf9dd5ea">
      <Value>Briefing</Value>
      <Value>Governance</Value>
    </Category>
    <Area xmlns="4524c3b1-0168-4671-9172-d6dfbf9dd5ea">
      <Value>HCC</Value>
    </Area>
    <Project_x0020_Tag1 xmlns="4524c3b1-0168-4671-9172-d6dfbf9dd5ea" xsi:nil="true"/>
    <Project_x0020_Tag4 xmlns="4524c3b1-0168-4671-9172-d6dfbf9dd5ea" xsi:nil="true"/>
    <lcf76f155ced4ddcb4097134ff3c332f xmlns="4524c3b1-0168-4671-9172-d6dfbf9dd5ea">
      <Terms xmlns="http://schemas.microsoft.com/office/infopath/2007/PartnerControls"/>
    </lcf76f155ced4ddcb4097134ff3c332f>
    <Project_x0020_Number xmlns="4524c3b1-0168-4671-9172-d6dfbf9dd5ea" xsi:nil="true"/>
    <Project_x0020_Name xmlns="4524c3b1-0168-4671-9172-d6dfbf9dd5ea">Comms</Project_x0020_Name>
    <Project_x0020_Tag10 xmlns="4524c3b1-0168-4671-9172-d6dfbf9dd5ea" xsi:nil="true"/>
    <Project_x0020_Tag7 xmlns="4524c3b1-0168-4671-9172-d6dfbf9dd5ea" xsi:nil="true"/>
    <Project_x0020_Tag3 xmlns="4524c3b1-0168-4671-9172-d6dfbf9dd5ea" xsi:nil="true"/>
    <Project_x0020_Tag6 xmlns="4524c3b1-0168-4671-9172-d6dfbf9dd5ea" xsi:nil="true"/>
    <Project_x0020_Tag9 xmlns="4524c3b1-0168-4671-9172-d6dfbf9dd5ea" xsi:nil="true"/>
    <Project_x0020_Tag2 xmlns="4524c3b1-0168-4671-9172-d6dfbf9dd5ea" xsi:nil="true"/>
    <Project_x0020_Tag8 xmlns="4524c3b1-0168-4671-9172-d6dfbf9dd5ea" xsi:nil="true"/>
    <SharedWithUsers xmlns="be25b4de-0968-422e-be61-263944b7e635">
      <UserInfo>
        <DisplayName>Minall, Andrew</DisplayName>
        <AccountId>22</AccountId>
        <AccountType/>
      </UserInfo>
      <UserInfo>
        <DisplayName>Hodder, Annabel</DisplayName>
        <AccountId>136</AccountId>
        <AccountType/>
      </UserInfo>
      <UserInfo>
        <DisplayName>Smith, Natalie</DisplayName>
        <AccountId>81</AccountId>
        <AccountType/>
      </UserInfo>
      <UserInfo>
        <DisplayName>Leggett, Ben</DisplayName>
        <AccountId>42</AccountId>
        <AccountType/>
      </UserInfo>
      <UserInfo>
        <DisplayName>Marlborough, Caroline</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120829348D924B81C3110093325376" ma:contentTypeVersion="32" ma:contentTypeDescription="Create a new document." ma:contentTypeScope="" ma:versionID="344b0ecb35cf258c5f3ce3dd15af6465">
  <xsd:schema xmlns:xsd="http://www.w3.org/2001/XMLSchema" xmlns:xs="http://www.w3.org/2001/XMLSchema" xmlns:p="http://schemas.microsoft.com/office/2006/metadata/properties" xmlns:ns2="4524c3b1-0168-4671-9172-d6dfbf9dd5ea" xmlns:ns3="be25b4de-0968-422e-be61-263944b7e635" targetNamespace="http://schemas.microsoft.com/office/2006/metadata/properties" ma:root="true" ma:fieldsID="899afe596af8bf5644bb5c60013a0723" ns2:_="" ns3:_="">
    <xsd:import namespace="4524c3b1-0168-4671-9172-d6dfbf9dd5ea"/>
    <xsd:import namespace="be25b4de-0968-422e-be61-263944b7e635"/>
    <xsd:element name="properties">
      <xsd:complexType>
        <xsd:sequence>
          <xsd:element name="documentManagement">
            <xsd:complexType>
              <xsd:all>
                <xsd:element ref="ns2:Project_x0020_Name" minOccurs="0"/>
                <xsd:element ref="ns2:Project_x0020_Number" minOccurs="0"/>
                <xsd:element ref="ns2:Project_x0020_Tag1" minOccurs="0"/>
                <xsd:element ref="ns2:Project_x0020_Tag10" minOccurs="0"/>
                <xsd:element ref="ns2:Project_x0020_Tag2" minOccurs="0"/>
                <xsd:element ref="ns2:Project_x0020_Tag3" minOccurs="0"/>
                <xsd:element ref="ns2:Project_x0020_Tag4" minOccurs="0"/>
                <xsd:element ref="ns2:Project_x0020_Tag5" minOccurs="0"/>
                <xsd:element ref="ns2:Project_x0020_Tag6" minOccurs="0"/>
                <xsd:element ref="ns2:Project_x0020_Tag7" minOccurs="0"/>
                <xsd:element ref="ns2:Project_x0020_Tag8" minOccurs="0"/>
                <xsd:element ref="ns2:Project_x0020_Tag9"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Area" minOccurs="0"/>
                <xsd:element ref="ns2:Category"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4c3b1-0168-4671-9172-d6dfbf9dd5ea" elementFormDefault="qualified">
    <xsd:import namespace="http://schemas.microsoft.com/office/2006/documentManagement/types"/>
    <xsd:import namespace="http://schemas.microsoft.com/office/infopath/2007/PartnerControls"/>
    <xsd:element name="Project_x0020_Name" ma:index="8" nillable="true" ma:displayName="Programme" ma:format="RadioButtons" ma:internalName="Project_x0020_Name">
      <xsd:simpleType>
        <xsd:restriction base="dms:Choice">
          <xsd:enumeration value="Right Support. Right Time"/>
          <xsd:enumeration value="Improve Outcomes, Control Costs"/>
          <xsd:enumeration value="Continuous  Improvement"/>
          <xsd:enumeration value="Programme management"/>
          <xsd:enumeration value="DBV"/>
          <xsd:enumeration value="Safety valve"/>
          <xsd:enumeration value="Financial reporting"/>
          <xsd:enumeration value="Board"/>
          <xsd:enumeration value="LAP Board"/>
          <xsd:enumeration value="Comms"/>
          <xsd:enumeration value="Improving Quality, Timeliness and Confidence"/>
        </xsd:restriction>
      </xsd:simpleType>
    </xsd:element>
    <xsd:element name="Project_x0020_Number" ma:index="9" nillable="true" ma:displayName="Workstream" ma:format="Dropdown" ma:internalName="Project_x0020_Number">
      <xsd:complexType>
        <xsd:complexContent>
          <xsd:extension base="dms:MultiChoice">
            <xsd:sequence>
              <xsd:element name="Value" maxOccurs="unbounded" minOccurs="0" nillable="true">
                <xsd:simpleType>
                  <xsd:restriction base="dms:Choice">
                    <xsd:enumeration value="Build capacity"/>
                    <xsd:enumeration value="Outreach"/>
                    <xsd:enumeration value="Enhanced SaLT provision"/>
                    <xsd:enumeration value="Signposting"/>
                    <xsd:enumeration value="EY Action Plan"/>
                    <xsd:enumeration value="PCP no to assess pilot"/>
                    <xsd:enumeration value="Transition to school pilot"/>
                    <xsd:enumeration value="Access to therapy pilot"/>
                    <xsd:enumeration value="SENCo helpline"/>
                    <xsd:enumeration value="SEN support toolkit"/>
                    <xsd:enumeration value="PfA"/>
                    <xsd:enumeration value="PPC"/>
                    <xsd:enumeration value="SSF review"/>
                    <xsd:enumeration value="Panels review"/>
                    <xsd:enumeration value="Dynamic EHCP support"/>
                    <xsd:enumeration value="Complex CYP in mainstream"/>
                    <xsd:enumeration value="PCP training"/>
                    <xsd:enumeration value="Conference launch"/>
                    <xsd:enumeration value="SEN capacity &amp; performance"/>
                    <xsd:enumeration value="Annual review process"/>
                    <xsd:enumeration value="SEN structure &amp; redesign"/>
                    <xsd:enumeration value="Annual review guidance"/>
                    <xsd:enumeration value="Clear overdue AR"/>
                    <xsd:enumeration value="HIEP service capacity &amp;  performance"/>
                    <xsd:enumeration value="Realigned AP"/>
                    <xsd:enumeration value="Reducing discretionary payments"/>
                    <xsd:enumeration value="Sufficiency Place Planning"/>
                    <xsd:enumeration value="EHCP process improvement"/>
                    <xsd:enumeration value="Sector led bids"/>
                    <xsd:enumeration value="P16 sufficiency"/>
                    <xsd:enumeration value="STAS"/>
                    <xsd:enumeration value="ISS"/>
                  </xsd:restriction>
                </xsd:simpleType>
              </xsd:element>
            </xsd:sequence>
          </xsd:extension>
        </xsd:complexContent>
      </xsd:complexType>
    </xsd:element>
    <xsd:element name="Project_x0020_Tag1" ma:index="10" nillable="true" ma:displayName="Project Tag1" ma:format="Dropdown" ma:internalName="Project_x0020_Tag1">
      <xsd:simpleType>
        <xsd:restriction base="dms:Text">
          <xsd:maxLength value="255"/>
        </xsd:restriction>
      </xsd:simpleType>
    </xsd:element>
    <xsd:element name="Project_x0020_Tag10" ma:index="11" nillable="true" ma:displayName="Project Tag10" ma:internalName="Project_x0020_Tag10">
      <xsd:simpleType>
        <xsd:restriction base="dms:Text">
          <xsd:maxLength value="255"/>
        </xsd:restriction>
      </xsd:simpleType>
    </xsd:element>
    <xsd:element name="Project_x0020_Tag2" ma:index="12" nillable="true" ma:displayName="Project Tag2" ma:internalName="Project_x0020_Tag2">
      <xsd:simpleType>
        <xsd:restriction base="dms:Text">
          <xsd:maxLength value="255"/>
        </xsd:restriction>
      </xsd:simpleType>
    </xsd:element>
    <xsd:element name="Project_x0020_Tag3" ma:index="13" nillable="true" ma:displayName="Project Tag3" ma:internalName="Project_x0020_Tag3">
      <xsd:simpleType>
        <xsd:restriction base="dms:Text">
          <xsd:maxLength value="255"/>
        </xsd:restriction>
      </xsd:simpleType>
    </xsd:element>
    <xsd:element name="Project_x0020_Tag4" ma:index="14" nillable="true" ma:displayName="Project Tag4" ma:internalName="Project_x0020_Tag4">
      <xsd:simpleType>
        <xsd:restriction base="dms:Text">
          <xsd:maxLength value="255"/>
        </xsd:restriction>
      </xsd:simpleType>
    </xsd:element>
    <xsd:element name="Project_x0020_Tag5" ma:index="15" nillable="true" ma:displayName="Project Tag5" ma:internalName="Project_x0020_Tag5">
      <xsd:simpleType>
        <xsd:restriction base="dms:Text">
          <xsd:maxLength value="255"/>
        </xsd:restriction>
      </xsd:simpleType>
    </xsd:element>
    <xsd:element name="Project_x0020_Tag6" ma:index="16" nillable="true" ma:displayName="Project Tag6" ma:internalName="Project_x0020_Tag6">
      <xsd:simpleType>
        <xsd:restriction base="dms:Text">
          <xsd:maxLength value="255"/>
        </xsd:restriction>
      </xsd:simpleType>
    </xsd:element>
    <xsd:element name="Project_x0020_Tag7" ma:index="17" nillable="true" ma:displayName="Project Tag7" ma:internalName="Project_x0020_Tag7">
      <xsd:simpleType>
        <xsd:restriction base="dms:Text">
          <xsd:maxLength value="255"/>
        </xsd:restriction>
      </xsd:simpleType>
    </xsd:element>
    <xsd:element name="Project_x0020_Tag8" ma:index="18" nillable="true" ma:displayName="Project Tag8" ma:internalName="Project_x0020_Tag8">
      <xsd:simpleType>
        <xsd:restriction base="dms:Text">
          <xsd:maxLength value="255"/>
        </xsd:restriction>
      </xsd:simpleType>
    </xsd:element>
    <xsd:element name="Project_x0020_Tag9" ma:index="19" nillable="true" ma:displayName="Project Tag9" ma:internalName="Project_x0020_Tag9">
      <xsd:simpleType>
        <xsd:restriction base="dms:Text">
          <xsd:maxLength value="255"/>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Tags" ma:internalName="MediaServiceAutoTags"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Area" ma:index="29" nillable="true" ma:displayName="Area" ma:format="Dropdown" ma:internalName="Area">
      <xsd:complexType>
        <xsd:complexContent>
          <xsd:extension base="dms:MultiChoice">
            <xsd:sequence>
              <xsd:element name="Value" maxOccurs="unbounded" minOccurs="0" nillable="true">
                <xsd:simpleType>
                  <xsd:restriction base="dms:Choice">
                    <xsd:enumeration value="HCC"/>
                    <xsd:enumeration value="IOW"/>
                  </xsd:restriction>
                </xsd:simpleType>
              </xsd:element>
            </xsd:sequence>
          </xsd:extension>
        </xsd:complexContent>
      </xsd:complexType>
    </xsd:element>
    <xsd:element name="Category" ma:index="30"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Governance"/>
                    <xsd:enumeration value="Briefing"/>
                    <xsd:enumeration value="Template"/>
                    <xsd:enumeration value="PID"/>
                    <xsd:enumeration value="Comms"/>
                    <xsd:enumeration value="Project plan"/>
                    <xsd:enumeration value="Change"/>
                  </xsd:restriction>
                </xsd:simpleType>
              </xsd:element>
            </xsd:sequence>
          </xsd:extension>
        </xsd:complexContent>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SearchProperties" ma:index="37" nillable="true" ma:displayName="MediaServiceSearchProperties" ma:hidden="true" ma:internalName="MediaServiceSearchProperties" ma:readOnly="true">
      <xsd:simpleType>
        <xsd:restriction base="dms:Note"/>
      </xsd:simpleType>
    </xsd:element>
    <xsd:element name="MediaServiceBillingMetadata" ma:index="3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25b4de-0968-422e-be61-263944b7e635"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ED004A-4EA3-4EF2-90F3-D3A605BD76B0}">
  <ds:schemaRefs>
    <ds:schemaRef ds:uri="http://schemas.microsoft.com/office/2006/documentManagement/types"/>
    <ds:schemaRef ds:uri="be25b4de-0968-422e-be61-263944b7e635"/>
    <ds:schemaRef ds:uri="4524c3b1-0168-4671-9172-d6dfbf9dd5ea"/>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C1D546B-0C79-4EB0-97A4-64CE0C4B6BDB}">
  <ds:schemaRefs>
    <ds:schemaRef ds:uri="4524c3b1-0168-4671-9172-d6dfbf9dd5ea"/>
    <ds:schemaRef ds:uri="be25b4de-0968-422e-be61-263944b7e6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391D654-C267-47AF-978F-D6BE31A76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3477</Words>
  <Application>Microsoft Office PowerPoint</Application>
  <PresentationFormat>Widescreen</PresentationFormat>
  <Paragraphs>768</Paragraphs>
  <Slides>15</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Aptos</vt:lpstr>
      <vt:lpstr>Arial</vt:lpstr>
      <vt:lpstr>Calibri</vt:lpstr>
      <vt:lpstr>Gill Sans MT</vt:lpstr>
      <vt:lpstr>1_Office Theme</vt:lpstr>
      <vt:lpstr>2_Office Theme</vt:lpstr>
      <vt:lpstr>PowerPoint Presentation</vt:lpstr>
      <vt:lpstr>National context</vt:lpstr>
      <vt:lpstr>Overview</vt:lpstr>
      <vt:lpstr>Overview</vt:lpstr>
      <vt:lpstr>2024/5 key achievements </vt:lpstr>
      <vt:lpstr>DSG Medium Term Forecast – Cumulative</vt:lpstr>
      <vt:lpstr>Transforming SEND Hampshire Scope 2025/6</vt:lpstr>
      <vt:lpstr>Key areas of focus in 2025/6</vt:lpstr>
      <vt:lpstr>2024 SEN2 Headlines</vt:lpstr>
      <vt:lpstr>Maintained EHC Plans</vt:lpstr>
      <vt:lpstr>Forecast EHC Plans</vt:lpstr>
      <vt:lpstr>2024/25 Data</vt:lpstr>
      <vt:lpstr>High Needs Block Funding</vt:lpstr>
      <vt:lpstr>DSG Medium Term Forecast</vt:lpstr>
      <vt:lpstr>High Needs Workstreams</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Marlborough, Caroline</dc:creator>
  <cp:lastModifiedBy>Marlborough, Caroline</cp:lastModifiedBy>
  <cp:revision>2</cp:revision>
  <dcterms:created xsi:type="dcterms:W3CDTF">2024-06-12T13:45:01Z</dcterms:created>
  <dcterms:modified xsi:type="dcterms:W3CDTF">2025-06-26T08:44:42Z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0x0101000A120829348D924B81C3110093325376</vt:lpwstr>
  </property>
  <property fmtid="{D5CDD505-2E9C-101B-9397-08002B2CF9AE}" pid="3" name="Project">
    <vt:lpwstr/>
  </property>
  <property fmtid="{D5CDD505-2E9C-101B-9397-08002B2CF9AE}" pid="4" name="Document_x0020_Type">
    <vt:lpwstr/>
  </property>
  <property fmtid="{D5CDD505-2E9C-101B-9397-08002B2CF9AE}" pid="5" name="MediaServiceImageTags">
    <vt:lpwstr/>
  </property>
  <property fmtid="{D5CDD505-2E9C-101B-9397-08002B2CF9AE}" pid="6" name="p0d8195855fa43a683a636204937a661">
    <vt:lpwstr/>
  </property>
  <property fmtid="{D5CDD505-2E9C-101B-9397-08002B2CF9AE}" pid="7" name="hc632fe273cb498aa970207d30c3b1d8">
    <vt:lpwstr/>
  </property>
  <property fmtid="{D5CDD505-2E9C-101B-9397-08002B2CF9AE}" pid="8" name="TaxCatchAll">
    <vt:lpwstr/>
  </property>
  <property fmtid="{D5CDD505-2E9C-101B-9397-08002B2CF9AE}" pid="9" name="Document Type">
    <vt:lpwstr/>
  </property>
</Properties>
</file>