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10"/>
  </p:notesMasterIdLst>
  <p:handoutMasterIdLst>
    <p:handoutMasterId r:id="rId11"/>
  </p:handoutMasterIdLst>
  <p:sldIdLst>
    <p:sldId id="256" r:id="rId6"/>
    <p:sldId id="731" r:id="rId7"/>
    <p:sldId id="732" r:id="rId8"/>
    <p:sldId id="733" r:id="rId9"/>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50" userDrawn="1">
          <p15:clr>
            <a:srgbClr val="A4A3A4"/>
          </p15:clr>
        </p15:guide>
        <p15:guide id="2" pos="853" userDrawn="1">
          <p15:clr>
            <a:srgbClr val="A4A3A4"/>
          </p15:clr>
        </p15:guide>
        <p15:guide id="3" pos="14483" userDrawn="1">
          <p15:clr>
            <a:srgbClr val="A4A3A4"/>
          </p15:clr>
        </p15:guide>
        <p15:guide id="4" orient="horz" pos="7767" userDrawn="1">
          <p15:clr>
            <a:srgbClr val="A4A3A4"/>
          </p15:clr>
        </p15:guide>
        <p15:guide id="5" pos="1556" userDrawn="1">
          <p15:clr>
            <a:srgbClr val="A4A3A4"/>
          </p15:clr>
        </p15:guide>
        <p15:guide id="6" pos="2032" userDrawn="1">
          <p15:clr>
            <a:srgbClr val="A4A3A4"/>
          </p15:clr>
        </p15:guide>
        <p15:guide id="7" pos="6727" userDrawn="1">
          <p15:clr>
            <a:srgbClr val="A4A3A4"/>
          </p15:clr>
        </p15:guide>
        <p15:guide id="8" pos="6296" userDrawn="1">
          <p15:clr>
            <a:srgbClr val="A4A3A4"/>
          </p15:clr>
        </p15:guide>
        <p15:guide id="9" pos="5548" userDrawn="1">
          <p15:clr>
            <a:srgbClr val="A4A3A4"/>
          </p15:clr>
        </p15:guide>
        <p15:guide id="10" pos="5117" userDrawn="1">
          <p15:clr>
            <a:srgbClr val="A4A3A4"/>
          </p15:clr>
        </p15:guide>
        <p15:guide id="11" pos="4346" userDrawn="1">
          <p15:clr>
            <a:srgbClr val="A4A3A4"/>
          </p15:clr>
        </p15:guide>
        <p15:guide id="12" pos="2758" userDrawn="1">
          <p15:clr>
            <a:srgbClr val="A4A3A4"/>
          </p15:clr>
        </p15:guide>
        <p15:guide id="13" pos="3212" userDrawn="1">
          <p15:clr>
            <a:srgbClr val="A4A3A4"/>
          </p15:clr>
        </p15:guide>
        <p15:guide id="14" pos="3915" userDrawn="1">
          <p15:clr>
            <a:srgbClr val="A4A3A4"/>
          </p15:clr>
        </p15:guide>
        <p15:guide id="15" pos="9789" userDrawn="1">
          <p15:clr>
            <a:srgbClr val="A4A3A4"/>
          </p15:clr>
        </p15:guide>
        <p15:guide id="16" pos="9063" userDrawn="1">
          <p15:clr>
            <a:srgbClr val="A4A3A4"/>
          </p15:clr>
        </p15:guide>
        <p15:guide id="17" pos="8632" userDrawn="1">
          <p15:clr>
            <a:srgbClr val="A4A3A4"/>
          </p15:clr>
        </p15:guide>
        <p15:guide id="18" pos="7453" userDrawn="1">
          <p15:clr>
            <a:srgbClr val="A4A3A4"/>
          </p15:clr>
        </p15:guide>
        <p15:guide id="19" pos="7884" userDrawn="1">
          <p15:clr>
            <a:srgbClr val="A4A3A4"/>
          </p15:clr>
        </p15:guide>
        <p15:guide id="20" pos="10242" userDrawn="1">
          <p15:clr>
            <a:srgbClr val="A4A3A4"/>
          </p15:clr>
        </p15:guide>
        <p15:guide id="21" pos="11399" userDrawn="1">
          <p15:clr>
            <a:srgbClr val="A4A3A4"/>
          </p15:clr>
        </p15:guide>
        <p15:guide id="22" pos="10968" userDrawn="1">
          <p15:clr>
            <a:srgbClr val="A4A3A4"/>
          </p15:clr>
        </p15:guide>
        <p15:guide id="23" pos="12125" userDrawn="1">
          <p15:clr>
            <a:srgbClr val="A4A3A4"/>
          </p15:clr>
        </p15:guide>
        <p15:guide id="24" pos="12556" userDrawn="1">
          <p15:clr>
            <a:srgbClr val="A4A3A4"/>
          </p15:clr>
        </p15:guide>
        <p15:guide id="25" pos="13327" userDrawn="1">
          <p15:clr>
            <a:srgbClr val="A4A3A4"/>
          </p15:clr>
        </p15:guide>
        <p15:guide id="26" pos="13758" userDrawn="1">
          <p15:clr>
            <a:srgbClr val="A4A3A4"/>
          </p15:clr>
        </p15:guide>
        <p15:guide id="27" orient="horz" pos="216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14C"/>
    <a:srgbClr val="E40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1FAD5D-D483-4EE3-8D71-4FBBDF6EAE65}" v="5" dt="2025-02-28T12:09:25.8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44"/>
    <p:restoredTop sz="96197"/>
  </p:normalViewPr>
  <p:slideViewPr>
    <p:cSldViewPr snapToGrid="0" showGuides="1">
      <p:cViewPr varScale="1">
        <p:scale>
          <a:sx n="56" d="100"/>
          <a:sy n="56" d="100"/>
        </p:scale>
        <p:origin x="1098" y="96"/>
      </p:cViewPr>
      <p:guideLst>
        <p:guide orient="horz" pos="850"/>
        <p:guide pos="853"/>
        <p:guide pos="14483"/>
        <p:guide orient="horz" pos="7767"/>
        <p:guide pos="1556"/>
        <p:guide pos="2032"/>
        <p:guide pos="6727"/>
        <p:guide pos="6296"/>
        <p:guide pos="5548"/>
        <p:guide pos="5117"/>
        <p:guide pos="4346"/>
        <p:guide pos="2758"/>
        <p:guide pos="3212"/>
        <p:guide pos="3915"/>
        <p:guide pos="9789"/>
        <p:guide pos="9063"/>
        <p:guide pos="8632"/>
        <p:guide pos="7453"/>
        <p:guide pos="7884"/>
        <p:guide pos="10242"/>
        <p:guide pos="11399"/>
        <p:guide pos="10968"/>
        <p:guide pos="12125"/>
        <p:guide pos="12556"/>
        <p:guide pos="13327"/>
        <p:guide pos="13758"/>
        <p:guide orient="horz" pos="2165"/>
      </p:guideLst>
    </p:cSldViewPr>
  </p:slideViewPr>
  <p:notesTextViewPr>
    <p:cViewPr>
      <p:scale>
        <a:sx n="1" d="1"/>
        <a:sy n="1" d="1"/>
      </p:scale>
      <p:origin x="0" y="0"/>
    </p:cViewPr>
  </p:notesTextViewPr>
  <p:notesViewPr>
    <p:cSldViewPr snapToGrid="0" showGuides="1">
      <p:cViewPr varScale="1">
        <p:scale>
          <a:sx n="123" d="100"/>
          <a:sy n="123" d="100"/>
        </p:scale>
        <p:origin x="292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80B016-6148-2D11-E20F-553505EFC2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6D74990-19EA-D5BF-2841-EA48921BC1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C81278-02F7-DD4D-A4BB-008C902C5004}" type="datetimeFigureOut">
              <a:rPr lang="en-US" smtClean="0"/>
              <a:t>3/20/2025</a:t>
            </a:fld>
            <a:endParaRPr lang="en-US"/>
          </a:p>
        </p:txBody>
      </p:sp>
      <p:sp>
        <p:nvSpPr>
          <p:cNvPr id="4" name="Footer Placeholder 3">
            <a:extLst>
              <a:ext uri="{FF2B5EF4-FFF2-40B4-BE49-F238E27FC236}">
                <a16:creationId xmlns:a16="http://schemas.microsoft.com/office/drawing/2014/main" id="{D6EC567E-5BEA-C119-92E4-43463F5D2B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85F4E09-5BA8-B2F3-3747-D3CF622350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455BAE-D3CD-7D40-8B6C-7C84D9C288D4}" type="slidenum">
              <a:rPr lang="en-US" smtClean="0"/>
              <a:t>‹#›</a:t>
            </a:fld>
            <a:endParaRPr lang="en-US"/>
          </a:p>
        </p:txBody>
      </p:sp>
    </p:spTree>
    <p:extLst>
      <p:ext uri="{BB962C8B-B14F-4D97-AF65-F5344CB8AC3E}">
        <p14:creationId xmlns:p14="http://schemas.microsoft.com/office/powerpoint/2010/main" val="344063450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8EDFA-D91C-4676-B016-9C1E2C402D43}" type="datetimeFigureOut">
              <a:rPr lang="en-GB" smtClean="0"/>
              <a:t>20/03/2025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1340E-35A4-424F-94DB-593CD02FD473}" type="slidenum">
              <a:rPr lang="en-GB" smtClean="0"/>
              <a:t>‹#›</a:t>
            </a:fld>
            <a:endParaRPr lang="en-GB"/>
          </a:p>
        </p:txBody>
      </p:sp>
    </p:spTree>
    <p:extLst>
      <p:ext uri="{BB962C8B-B14F-4D97-AF65-F5344CB8AC3E}">
        <p14:creationId xmlns:p14="http://schemas.microsoft.com/office/powerpoint/2010/main" val="2931827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9CF4E-D077-40AD-8C5D-CB460D05F72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2206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19C5D-C524-D291-6D88-C98DAA2EA1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EABDD-8B0A-38BE-FA95-1DA5AFDAE7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E0F304-F06E-CD0D-8654-2DCD4CC0E59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CB84C21-60E2-958E-3897-D3312868E6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9CF4E-D077-40AD-8C5D-CB460D05F72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706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0C143-94E3-003D-838B-5C33E53394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414609-C49F-1DF8-F7D8-A6EC4779C5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B8452A-A73E-1752-549C-89EC00A99C3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7792428-8414-B1E0-16D5-9DD4491A05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9CF4E-D077-40AD-8C5D-CB460D05F72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3998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1AA6284F-617F-FA7D-A40A-6EFEB01AF66B}"/>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E928C031-3282-60FF-8CA4-B2D0909C02B8}"/>
              </a:ext>
            </a:extLst>
          </p:cNvPr>
          <p:cNvSpPr>
            <a:spLocks noGrp="1"/>
          </p:cNvSpPr>
          <p:nvPr>
            <p:ph idx="13" hasCustomPrompt="1"/>
          </p:nvPr>
        </p:nvSpPr>
        <p:spPr>
          <a:xfrm>
            <a:off x="1371601" y="4431892"/>
            <a:ext cx="21334521" cy="7873093"/>
          </a:xfrm>
          <a:prstGeom prst="rect">
            <a:avLst/>
          </a:prstGeom>
        </p:spPr>
        <p:txBody>
          <a:bodyPr>
            <a:noAutofit/>
          </a:bodyPr>
          <a:lstStyle>
            <a:lvl1pPr marL="0" indent="0">
              <a:buNone/>
              <a:defRPr sz="3600">
                <a:solidFill>
                  <a:srgbClr val="08314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4021111606"/>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58CDE37-805E-0F1D-B5DB-A2BC695ABD07}"/>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D78A9752-8EF4-6625-2A83-A94E01634FDB}"/>
              </a:ext>
            </a:extLst>
          </p:cNvPr>
          <p:cNvSpPr>
            <a:spLocks noGrp="1"/>
          </p:cNvSpPr>
          <p:nvPr>
            <p:ph idx="13" hasCustomPrompt="1"/>
          </p:nvPr>
        </p:nvSpPr>
        <p:spPr>
          <a:xfrm>
            <a:off x="1371601" y="4431892"/>
            <a:ext cx="21334521" cy="7873093"/>
          </a:xfrm>
          <a:prstGeom prst="rect">
            <a:avLst/>
          </a:prstGeom>
        </p:spPr>
        <p:txBody>
          <a:bodyPr numCol="2" spcCol="1944000">
            <a:noAutofit/>
          </a:bodyPr>
          <a:lstStyle>
            <a:lvl1pPr marL="0" indent="0">
              <a:buNone/>
              <a:defRPr sz="3600">
                <a:solidFill>
                  <a:srgbClr val="08314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446281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D71493D-7971-1B08-8D5D-B4DA43173EF6}"/>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880E9F20-7390-414A-D6B4-5C6A9C3F7399}"/>
              </a:ext>
            </a:extLst>
          </p:cNvPr>
          <p:cNvSpPr>
            <a:spLocks noGrp="1"/>
          </p:cNvSpPr>
          <p:nvPr>
            <p:ph idx="13" hasCustomPrompt="1"/>
          </p:nvPr>
        </p:nvSpPr>
        <p:spPr>
          <a:xfrm>
            <a:off x="1371601" y="4431892"/>
            <a:ext cx="21334521" cy="7873093"/>
          </a:xfrm>
          <a:prstGeom prst="rect">
            <a:avLst/>
          </a:prstGeom>
        </p:spPr>
        <p:txBody>
          <a:bodyPr wrap="square" numCol="3" spcCol="1944000">
            <a:noAutofit/>
          </a:bodyPr>
          <a:lstStyle>
            <a:lvl1pPr marL="0" indent="0">
              <a:buNone/>
              <a:defRPr sz="3600">
                <a:solidFill>
                  <a:srgbClr val="08314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287400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283" y="2825555"/>
            <a:ext cx="22273024" cy="83260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BBE3B083-FB18-4043-A962-3138147E3B9C}"/>
              </a:ext>
            </a:extLst>
          </p:cNvPr>
          <p:cNvSpPr>
            <a:spLocks noGrp="1"/>
          </p:cNvSpPr>
          <p:nvPr>
            <p:ph type="title"/>
          </p:nvPr>
        </p:nvSpPr>
        <p:spPr>
          <a:xfrm>
            <a:off x="426282" y="231579"/>
            <a:ext cx="21029831" cy="1305122"/>
          </a:xfrm>
          <a:prstGeom prst="rect">
            <a:avLst/>
          </a:prstGeom>
        </p:spPr>
        <p:txBody>
          <a:bodyPr/>
          <a:lstStyle>
            <a:lvl1pPr>
              <a:defRPr sz="5200">
                <a:solidFill>
                  <a:srgbClr val="002060"/>
                </a:solidFill>
              </a:defRPr>
            </a:lvl1pPr>
          </a:lstStyle>
          <a:p>
            <a:r>
              <a:rPr lang="en-US"/>
              <a:t>Click to edit Master title style</a:t>
            </a:r>
            <a:endParaRPr lang="en-GB"/>
          </a:p>
        </p:txBody>
      </p:sp>
    </p:spTree>
    <p:extLst>
      <p:ext uri="{BB962C8B-B14F-4D97-AF65-F5344CB8AC3E}">
        <p14:creationId xmlns:p14="http://schemas.microsoft.com/office/powerpoint/2010/main" val="34496082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AEB82-BA05-B409-C41D-B7EBDC79F7A2}"/>
              </a:ext>
            </a:extLst>
          </p:cNvPr>
          <p:cNvPicPr>
            <a:picLocks noChangeAspect="1"/>
          </p:cNvPicPr>
          <p:nvPr userDrawn="1"/>
        </p:nvPicPr>
        <p:blipFill>
          <a:blip r:embed="rId6"/>
          <a:srcRect/>
          <a:stretch/>
        </p:blipFill>
        <p:spPr>
          <a:xfrm>
            <a:off x="3" y="446"/>
            <a:ext cx="24383205" cy="13715553"/>
          </a:xfrm>
          <a:prstGeom prst="rect">
            <a:avLst/>
          </a:prstGeom>
        </p:spPr>
      </p:pic>
    </p:spTree>
    <p:extLst>
      <p:ext uri="{BB962C8B-B14F-4D97-AF65-F5344CB8AC3E}">
        <p14:creationId xmlns:p14="http://schemas.microsoft.com/office/powerpoint/2010/main" val="1565970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rgbClr val="08314C"/>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rgbClr val="08314C"/>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rgbClr val="08314C"/>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7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25A9C2-6939-B5B5-D171-2FBD59AEAD77}"/>
              </a:ext>
            </a:extLst>
          </p:cNvPr>
          <p:cNvSpPr txBox="1"/>
          <p:nvPr/>
        </p:nvSpPr>
        <p:spPr>
          <a:xfrm>
            <a:off x="1354138" y="4044191"/>
            <a:ext cx="21674138" cy="3724096"/>
          </a:xfrm>
          <a:prstGeom prst="rect">
            <a:avLst/>
          </a:prstGeom>
          <a:noFill/>
        </p:spPr>
        <p:txBody>
          <a:bodyPr wrap="square" rtlCol="0">
            <a:spAutoFit/>
          </a:bodyPr>
          <a:lstStyle/>
          <a:p>
            <a:r>
              <a:rPr lang="en-US" sz="9600" b="1" dirty="0">
                <a:solidFill>
                  <a:schemeClr val="bg1"/>
                </a:solidFill>
                <a:latin typeface="Arial" panose="020B0604020202020204" pitchFamily="34" charset="0"/>
                <a:cs typeface="Arial" panose="020B0604020202020204" pitchFamily="34" charset="0"/>
              </a:rPr>
              <a:t>Independent School Appeals Service Review – update </a:t>
            </a:r>
            <a:r>
              <a:rPr lang="en-US" sz="14000" b="1" dirty="0">
                <a:solidFill>
                  <a:schemeClr val="bg1"/>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CAF455D5-25CD-685C-FB26-12F6FBC8E2AA}"/>
              </a:ext>
            </a:extLst>
          </p:cNvPr>
          <p:cNvSpPr txBox="1"/>
          <p:nvPr/>
        </p:nvSpPr>
        <p:spPr>
          <a:xfrm>
            <a:off x="1354138" y="7951619"/>
            <a:ext cx="21637625" cy="2308324"/>
          </a:xfrm>
          <a:prstGeom prst="rect">
            <a:avLst/>
          </a:prstGeom>
          <a:noFill/>
        </p:spPr>
        <p:txBody>
          <a:bodyPr wrap="square" rtlCol="0">
            <a:spAutoFit/>
          </a:bodyPr>
          <a:lstStyle/>
          <a:p>
            <a:r>
              <a:rPr lang="en-US" sz="7200" dirty="0">
                <a:solidFill>
                  <a:schemeClr val="bg1"/>
                </a:solidFill>
                <a:latin typeface="Arial" panose="020B0604020202020204" pitchFamily="34" charset="0"/>
                <a:cs typeface="Arial" panose="020B0604020202020204" pitchFamily="34" charset="0"/>
              </a:rPr>
              <a:t>12 March 2025</a:t>
            </a:r>
          </a:p>
          <a:p>
            <a:r>
              <a:rPr lang="en-US" sz="7200" dirty="0">
                <a:solidFill>
                  <a:schemeClr val="bg1"/>
                </a:solidFill>
                <a:latin typeface="Arial" panose="020B0604020202020204" pitchFamily="34" charset="0"/>
                <a:cs typeface="Arial" panose="020B0604020202020204" pitchFamily="34" charset="0"/>
              </a:rPr>
              <a:t>Antonia Perkins, Head of Public Affairs </a:t>
            </a:r>
          </a:p>
        </p:txBody>
      </p:sp>
      <p:sp>
        <p:nvSpPr>
          <p:cNvPr id="6" name="TextBox 5">
            <a:extLst>
              <a:ext uri="{FF2B5EF4-FFF2-40B4-BE49-F238E27FC236}">
                <a16:creationId xmlns:a16="http://schemas.microsoft.com/office/drawing/2014/main" id="{CC3E2C69-2A34-A754-B7E3-1C5FA2AA4A09}"/>
              </a:ext>
            </a:extLst>
          </p:cNvPr>
          <p:cNvSpPr txBox="1"/>
          <p:nvPr/>
        </p:nvSpPr>
        <p:spPr>
          <a:xfrm>
            <a:off x="2744789" y="12236655"/>
            <a:ext cx="20246974" cy="738664"/>
          </a:xfrm>
          <a:prstGeom prst="rect">
            <a:avLst/>
          </a:prstGeom>
          <a:noFill/>
        </p:spPr>
        <p:txBody>
          <a:bodyPr wrap="square" rtlCol="0">
            <a:spAutoFit/>
          </a:bodyPr>
          <a:lstStyle/>
          <a:p>
            <a:pPr algn="r"/>
            <a:r>
              <a:rPr lang="en-US" sz="4200" dirty="0">
                <a:solidFill>
                  <a:srgbClr val="08314C"/>
                </a:solidFill>
                <a:latin typeface="Arial" panose="020B0604020202020204" pitchFamily="34" charset="0"/>
                <a:cs typeface="Arial" panose="020B0604020202020204" pitchFamily="34" charset="0"/>
              </a:rPr>
              <a:t>Team name (optional)</a:t>
            </a:r>
          </a:p>
        </p:txBody>
      </p:sp>
    </p:spTree>
    <p:extLst>
      <p:ext uri="{BB962C8B-B14F-4D97-AF65-F5344CB8AC3E}">
        <p14:creationId xmlns:p14="http://schemas.microsoft.com/office/powerpoint/2010/main" val="110809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0E2FF9B-49C3-2DAD-B704-2B8048A0A82C}"/>
              </a:ext>
            </a:extLst>
          </p:cNvPr>
          <p:cNvGraphicFramePr>
            <a:graphicFrameLocks noGrp="1"/>
          </p:cNvGraphicFramePr>
          <p:nvPr>
            <p:extLst>
              <p:ext uri="{D42A27DB-BD31-4B8C-83A1-F6EECF244321}">
                <p14:modId xmlns:p14="http://schemas.microsoft.com/office/powerpoint/2010/main" val="1805330842"/>
              </p:ext>
            </p:extLst>
          </p:nvPr>
        </p:nvGraphicFramePr>
        <p:xfrm>
          <a:off x="10772408" y="6188983"/>
          <a:ext cx="13409758" cy="6003422"/>
        </p:xfrm>
        <a:graphic>
          <a:graphicData uri="http://schemas.openxmlformats.org/drawingml/2006/table">
            <a:tbl>
              <a:tblPr firstRow="1" bandRow="1">
                <a:tableStyleId>{5C22544A-7EE6-4342-B048-85BDC9FD1C3A}</a:tableStyleId>
              </a:tblPr>
              <a:tblGrid>
                <a:gridCol w="2731666">
                  <a:extLst>
                    <a:ext uri="{9D8B030D-6E8A-4147-A177-3AD203B41FA5}">
                      <a16:colId xmlns:a16="http://schemas.microsoft.com/office/drawing/2014/main" val="4209740624"/>
                    </a:ext>
                  </a:extLst>
                </a:gridCol>
                <a:gridCol w="2975804">
                  <a:extLst>
                    <a:ext uri="{9D8B030D-6E8A-4147-A177-3AD203B41FA5}">
                      <a16:colId xmlns:a16="http://schemas.microsoft.com/office/drawing/2014/main" val="1577323885"/>
                    </a:ext>
                  </a:extLst>
                </a:gridCol>
                <a:gridCol w="2685813">
                  <a:extLst>
                    <a:ext uri="{9D8B030D-6E8A-4147-A177-3AD203B41FA5}">
                      <a16:colId xmlns:a16="http://schemas.microsoft.com/office/drawing/2014/main" val="724511134"/>
                    </a:ext>
                  </a:extLst>
                </a:gridCol>
                <a:gridCol w="2207830">
                  <a:extLst>
                    <a:ext uri="{9D8B030D-6E8A-4147-A177-3AD203B41FA5}">
                      <a16:colId xmlns:a16="http://schemas.microsoft.com/office/drawing/2014/main" val="3301901526"/>
                    </a:ext>
                  </a:extLst>
                </a:gridCol>
                <a:gridCol w="2808645">
                  <a:extLst>
                    <a:ext uri="{9D8B030D-6E8A-4147-A177-3AD203B41FA5}">
                      <a16:colId xmlns:a16="http://schemas.microsoft.com/office/drawing/2014/main" val="3386329699"/>
                    </a:ext>
                  </a:extLst>
                </a:gridCol>
              </a:tblGrid>
              <a:tr h="1625872">
                <a:tc>
                  <a:txBody>
                    <a:bodyPr/>
                    <a:lstStyle/>
                    <a:p>
                      <a:pPr algn="ctr"/>
                      <a:r>
                        <a:rPr lang="en-GB" sz="2400">
                          <a:solidFill>
                            <a:schemeClr val="bg1"/>
                          </a:solidFill>
                        </a:rPr>
                        <a:t>Reduce Costs</a:t>
                      </a:r>
                    </a:p>
                  </a:txBody>
                  <a:tcPr marL="71995" marR="71995" marT="71995" marB="71995" anchor="ctr">
                    <a:solidFill>
                      <a:schemeClr val="accent1"/>
                    </a:solidFill>
                  </a:tcPr>
                </a:tc>
                <a:tc>
                  <a:txBody>
                    <a:bodyPr/>
                    <a:lstStyle/>
                    <a:p>
                      <a:pPr algn="ctr"/>
                      <a:r>
                        <a:rPr lang="en-GB" sz="2400">
                          <a:solidFill>
                            <a:schemeClr val="bg1"/>
                          </a:solidFill>
                        </a:rPr>
                        <a:t>Risk Reduction</a:t>
                      </a:r>
                    </a:p>
                  </a:txBody>
                  <a:tcPr marL="71995" marR="71995" marT="71995" marB="71995" anchor="ctr">
                    <a:solidFill>
                      <a:schemeClr val="accent1"/>
                    </a:solidFill>
                  </a:tcPr>
                </a:tc>
                <a:tc>
                  <a:txBody>
                    <a:bodyPr/>
                    <a:lstStyle/>
                    <a:p>
                      <a:pPr algn="ctr"/>
                      <a:r>
                        <a:rPr lang="en-GB" sz="2400">
                          <a:solidFill>
                            <a:schemeClr val="bg1"/>
                          </a:solidFill>
                        </a:rPr>
                        <a:t>Drive Efficiencies</a:t>
                      </a:r>
                    </a:p>
                  </a:txBody>
                  <a:tcPr marL="71995" marR="71995" marT="71995" marB="71995" anchor="ctr">
                    <a:solidFill>
                      <a:schemeClr val="accent1"/>
                    </a:solidFill>
                  </a:tcPr>
                </a:tc>
                <a:tc>
                  <a:txBody>
                    <a:bodyPr/>
                    <a:lstStyle/>
                    <a:p>
                      <a:pPr algn="ctr"/>
                      <a:r>
                        <a:rPr lang="en-GB" sz="2400">
                          <a:solidFill>
                            <a:schemeClr val="bg1"/>
                          </a:solidFill>
                        </a:rPr>
                        <a:t>Improve Accessibility</a:t>
                      </a:r>
                    </a:p>
                  </a:txBody>
                  <a:tcPr marL="71995" marR="71995" marT="71995" marB="71995" anchor="ctr">
                    <a:solidFill>
                      <a:schemeClr val="accent1"/>
                    </a:solidFill>
                  </a:tcPr>
                </a:tc>
                <a:tc>
                  <a:txBody>
                    <a:bodyPr/>
                    <a:lstStyle/>
                    <a:p>
                      <a:pPr algn="ctr"/>
                      <a:r>
                        <a:rPr lang="en-GB" sz="2400">
                          <a:solidFill>
                            <a:schemeClr val="bg1"/>
                          </a:solidFill>
                        </a:rPr>
                        <a:t>Improves budgeting/</a:t>
                      </a:r>
                    </a:p>
                    <a:p>
                      <a:pPr algn="ctr"/>
                      <a:r>
                        <a:rPr lang="en-GB" sz="2400">
                          <a:solidFill>
                            <a:schemeClr val="bg1"/>
                          </a:solidFill>
                        </a:rPr>
                        <a:t>forecasting</a:t>
                      </a:r>
                    </a:p>
                  </a:txBody>
                  <a:tcPr marL="71995" marR="71995" marT="71995" marB="71995" anchor="ctr">
                    <a:solidFill>
                      <a:schemeClr val="accent1"/>
                    </a:solidFill>
                  </a:tcPr>
                </a:tc>
                <a:extLst>
                  <a:ext uri="{0D108BD9-81ED-4DB2-BD59-A6C34878D82A}">
                    <a16:rowId xmlns:a16="http://schemas.microsoft.com/office/drawing/2014/main" val="2124602677"/>
                  </a:ext>
                </a:extLst>
              </a:tr>
              <a:tr h="8754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kern="1200" dirty="0">
                          <a:solidFill>
                            <a:schemeClr val="tx1"/>
                          </a:solidFill>
                          <a:latin typeface="Wingdings"/>
                          <a:ea typeface="+mn-ea"/>
                          <a:cs typeface="+mn-cs"/>
                          <a:sym typeface="Wingdings"/>
                        </a:rPr>
                        <a:t>ü</a:t>
                      </a:r>
                    </a:p>
                  </a:txBody>
                  <a:tcPr marL="71995" marR="71995" marT="71995" marB="719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kern="1200">
                          <a:solidFill>
                            <a:schemeClr val="tx1"/>
                          </a:solidFill>
                          <a:latin typeface="Wingdings"/>
                          <a:ea typeface="+mn-ea"/>
                          <a:cs typeface="+mn-cs"/>
                          <a:sym typeface="Wingdings"/>
                        </a:rPr>
                        <a:t>ü</a:t>
                      </a:r>
                    </a:p>
                  </a:txBody>
                  <a:tcPr marL="71995" marR="71995" marT="71995" marB="719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kern="1200" dirty="0">
                          <a:solidFill>
                            <a:schemeClr val="tx1"/>
                          </a:solidFill>
                          <a:latin typeface="Wingdings"/>
                          <a:ea typeface="+mn-ea"/>
                          <a:cs typeface="+mn-cs"/>
                          <a:sym typeface="Wingdings"/>
                        </a:rPr>
                        <a:t>ü</a:t>
                      </a:r>
                    </a:p>
                  </a:txBody>
                  <a:tcPr marL="71995" marR="71995" marT="71995" marB="71995"/>
                </a:tc>
                <a:tc>
                  <a:txBody>
                    <a:bodyPr/>
                    <a:lstStyle/>
                    <a:p>
                      <a:pPr marL="0" algn="ctr" defTabSz="914400" rtl="0" eaLnBrk="1" latinLnBrk="0" hangingPunct="1"/>
                      <a:endParaRPr lang="en-GB" sz="4800" kern="1200">
                        <a:solidFill>
                          <a:schemeClr val="tx1"/>
                        </a:solidFill>
                        <a:latin typeface="Wingdings" panose="05000000000000000000" pitchFamily="2" charset="2"/>
                        <a:ea typeface="+mn-ea"/>
                        <a:cs typeface="+mn-cs"/>
                      </a:endParaRPr>
                    </a:p>
                  </a:txBody>
                  <a:tcPr marL="71995" marR="71995" marT="71995" marB="719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kern="1200">
                          <a:solidFill>
                            <a:schemeClr val="tx1"/>
                          </a:solidFill>
                          <a:latin typeface="Wingdings"/>
                          <a:ea typeface="+mn-ea"/>
                          <a:cs typeface="+mn-cs"/>
                          <a:sym typeface="Wingdings"/>
                        </a:rPr>
                        <a:t>ü</a:t>
                      </a:r>
                    </a:p>
                  </a:txBody>
                  <a:tcPr marL="71995" marR="71995" marT="71995" marB="71995"/>
                </a:tc>
                <a:extLst>
                  <a:ext uri="{0D108BD9-81ED-4DB2-BD59-A6C34878D82A}">
                    <a16:rowId xmlns:a16="http://schemas.microsoft.com/office/drawing/2014/main" val="946820326"/>
                  </a:ext>
                </a:extLst>
              </a:tr>
              <a:tr h="875463">
                <a:tc>
                  <a:txBody>
                    <a:bodyPr/>
                    <a:lstStyle/>
                    <a:p>
                      <a:pPr marL="0" algn="ctr" defTabSz="914400" rtl="0" eaLnBrk="1" latinLnBrk="0" hangingPunct="1"/>
                      <a:r>
                        <a:rPr lang="en-GB" sz="4800" kern="1200" dirty="0">
                          <a:solidFill>
                            <a:schemeClr val="tx1"/>
                          </a:solidFill>
                          <a:latin typeface="Wingdings"/>
                          <a:ea typeface="+mn-ea"/>
                          <a:cs typeface="+mn-cs"/>
                          <a:sym typeface="Wingdings"/>
                        </a:rPr>
                        <a:t>ü</a:t>
                      </a:r>
                    </a:p>
                  </a:txBody>
                  <a:tcPr marL="71995" marR="71995" marT="71995" marB="7199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kern="1200">
                          <a:solidFill>
                            <a:schemeClr val="tx1"/>
                          </a:solidFill>
                          <a:latin typeface="Wingdings"/>
                          <a:ea typeface="+mn-ea"/>
                          <a:cs typeface="+mn-cs"/>
                          <a:sym typeface="Wingdings"/>
                        </a:rPr>
                        <a:t>ü</a:t>
                      </a:r>
                    </a:p>
                  </a:txBody>
                  <a:tcPr marL="71995" marR="71995" marT="71995" marB="71995" anchor="ctr"/>
                </a:tc>
                <a:tc>
                  <a:txBody>
                    <a:bodyPr/>
                    <a:lstStyle/>
                    <a:p>
                      <a:pPr marL="0" algn="ctr" defTabSz="914400" rtl="0" eaLnBrk="1" latinLnBrk="0" hangingPunct="1"/>
                      <a:endParaRPr lang="en-GB" sz="4800" kern="1200">
                        <a:solidFill>
                          <a:schemeClr val="tx1"/>
                        </a:solidFill>
                        <a:latin typeface="Wingdings" panose="05000000000000000000" pitchFamily="2" charset="2"/>
                        <a:ea typeface="+mn-ea"/>
                        <a:cs typeface="+mn-cs"/>
                      </a:endParaRPr>
                    </a:p>
                  </a:txBody>
                  <a:tcPr marL="71995" marR="71995" marT="71995" marB="7199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kern="1200">
                          <a:solidFill>
                            <a:schemeClr val="tx1"/>
                          </a:solidFill>
                          <a:latin typeface="Wingdings"/>
                          <a:ea typeface="+mn-ea"/>
                          <a:cs typeface="+mn-cs"/>
                          <a:sym typeface="Wingdings"/>
                        </a:rPr>
                        <a:t>ü</a:t>
                      </a:r>
                    </a:p>
                  </a:txBody>
                  <a:tcPr marL="71995" marR="71995" marT="71995" marB="71995" anchor="ctr"/>
                </a:tc>
                <a:tc>
                  <a:txBody>
                    <a:bodyPr/>
                    <a:lstStyle/>
                    <a:p>
                      <a:pPr marL="0" algn="ctr" defTabSz="914400" rtl="0" eaLnBrk="1" latinLnBrk="0" hangingPunct="1"/>
                      <a:endParaRPr lang="en-GB" sz="4800" kern="1200">
                        <a:solidFill>
                          <a:schemeClr val="tx1"/>
                        </a:solidFill>
                        <a:latin typeface="Wingdings" panose="05000000000000000000" pitchFamily="2" charset="2"/>
                        <a:ea typeface="+mn-ea"/>
                        <a:cs typeface="+mn-cs"/>
                      </a:endParaRPr>
                    </a:p>
                  </a:txBody>
                  <a:tcPr marL="71995" marR="71995" marT="71995" marB="71995" anchor="ctr"/>
                </a:tc>
                <a:extLst>
                  <a:ext uri="{0D108BD9-81ED-4DB2-BD59-A6C34878D82A}">
                    <a16:rowId xmlns:a16="http://schemas.microsoft.com/office/drawing/2014/main" val="1731751386"/>
                  </a:ext>
                </a:extLst>
              </a:tr>
              <a:tr h="8754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kern="1200" dirty="0">
                          <a:solidFill>
                            <a:schemeClr val="tx1"/>
                          </a:solidFill>
                          <a:latin typeface="Wingdings"/>
                          <a:ea typeface="+mn-ea"/>
                          <a:cs typeface="+mn-cs"/>
                          <a:sym typeface="Wingdings"/>
                        </a:rPr>
                        <a:t>ü</a:t>
                      </a:r>
                    </a:p>
                  </a:txBody>
                  <a:tcPr marL="71995" marR="71995" marT="71995" marB="719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kern="1200">
                          <a:solidFill>
                            <a:schemeClr val="tx1"/>
                          </a:solidFill>
                          <a:latin typeface="Wingdings"/>
                          <a:ea typeface="+mn-ea"/>
                          <a:cs typeface="+mn-cs"/>
                          <a:sym typeface="Wingdings"/>
                        </a:rPr>
                        <a:t>ü</a:t>
                      </a:r>
                    </a:p>
                  </a:txBody>
                  <a:tcPr marL="71995" marR="71995" marT="71995" marB="719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kern="1200">
                          <a:solidFill>
                            <a:schemeClr val="tx1"/>
                          </a:solidFill>
                          <a:latin typeface="Wingdings"/>
                          <a:ea typeface="+mn-ea"/>
                          <a:cs typeface="+mn-cs"/>
                          <a:sym typeface="Wingdings"/>
                        </a:rPr>
                        <a:t>ü</a:t>
                      </a:r>
                    </a:p>
                  </a:txBody>
                  <a:tcPr marL="71995" marR="71995" marT="71995" marB="719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kern="1200">
                          <a:solidFill>
                            <a:schemeClr val="tx1"/>
                          </a:solidFill>
                          <a:latin typeface="Wingdings"/>
                          <a:ea typeface="+mn-ea"/>
                          <a:cs typeface="+mn-cs"/>
                          <a:sym typeface="Wingdings"/>
                        </a:rPr>
                        <a:t>ü</a:t>
                      </a:r>
                    </a:p>
                  </a:txBody>
                  <a:tcPr marL="71995" marR="71995" marT="71995" marB="719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kern="1200">
                          <a:solidFill>
                            <a:schemeClr val="tx1"/>
                          </a:solidFill>
                          <a:latin typeface="Wingdings"/>
                          <a:ea typeface="+mn-ea"/>
                          <a:cs typeface="+mn-cs"/>
                          <a:sym typeface="Wingdings"/>
                        </a:rPr>
                        <a:t>ü</a:t>
                      </a:r>
                    </a:p>
                  </a:txBody>
                  <a:tcPr marL="71995" marR="71995" marT="71995" marB="71995"/>
                </a:tc>
                <a:extLst>
                  <a:ext uri="{0D108BD9-81ED-4DB2-BD59-A6C34878D82A}">
                    <a16:rowId xmlns:a16="http://schemas.microsoft.com/office/drawing/2014/main" val="2846949638"/>
                  </a:ext>
                </a:extLst>
              </a:tr>
              <a:tr h="8754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kern="1200">
                          <a:solidFill>
                            <a:schemeClr val="tx1"/>
                          </a:solidFill>
                          <a:latin typeface="Wingdings"/>
                          <a:ea typeface="+mn-ea"/>
                          <a:cs typeface="+mn-cs"/>
                          <a:sym typeface="Wingdings"/>
                        </a:rPr>
                        <a:t>ü</a:t>
                      </a:r>
                    </a:p>
                  </a:txBody>
                  <a:tcPr marL="71995" marR="71995" marT="71995" marB="719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kern="1200" dirty="0">
                          <a:solidFill>
                            <a:schemeClr val="tx1"/>
                          </a:solidFill>
                          <a:latin typeface="Wingdings"/>
                          <a:ea typeface="+mn-ea"/>
                          <a:cs typeface="+mn-cs"/>
                          <a:sym typeface="Wingdings"/>
                        </a:rPr>
                        <a:t>ü</a:t>
                      </a:r>
                    </a:p>
                  </a:txBody>
                  <a:tcPr marL="71995" marR="71995" marT="71995" marB="719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kern="1200">
                          <a:solidFill>
                            <a:schemeClr val="tx1"/>
                          </a:solidFill>
                          <a:latin typeface="Wingdings"/>
                          <a:ea typeface="+mn-ea"/>
                          <a:cs typeface="+mn-cs"/>
                          <a:sym typeface="Wingdings"/>
                        </a:rPr>
                        <a:t>ü</a:t>
                      </a:r>
                    </a:p>
                  </a:txBody>
                  <a:tcPr marL="71995" marR="71995" marT="71995" marB="71995"/>
                </a:tc>
                <a:tc>
                  <a:txBody>
                    <a:bodyPr/>
                    <a:lstStyle/>
                    <a:p>
                      <a:pPr marL="0" lvl="0" algn="ctr" defTabSz="914400">
                        <a:buNone/>
                      </a:pPr>
                      <a:endParaRPr lang="en-GB" sz="4800" b="0" i="0" u="none" strike="noStrike" kern="1200" noProof="0">
                        <a:solidFill>
                          <a:schemeClr val="tx1"/>
                        </a:solidFill>
                        <a:latin typeface="Wingdings"/>
                        <a:sym typeface="Wingdings"/>
                      </a:endParaRPr>
                    </a:p>
                  </a:txBody>
                  <a:tcPr marL="71995" marR="71995" marT="71995" marB="71995"/>
                </a:tc>
                <a:tc>
                  <a:txBody>
                    <a:bodyPr/>
                    <a:lstStyle/>
                    <a:p>
                      <a:pPr marL="0" algn="ctr" defTabSz="914400" rtl="0" eaLnBrk="1" latinLnBrk="0" hangingPunct="1"/>
                      <a:endParaRPr lang="en-GB" sz="4800" kern="1200">
                        <a:solidFill>
                          <a:schemeClr val="tx1"/>
                        </a:solidFill>
                        <a:latin typeface="Wingdings" panose="05000000000000000000" pitchFamily="2" charset="2"/>
                        <a:ea typeface="+mn-ea"/>
                        <a:cs typeface="+mn-cs"/>
                      </a:endParaRPr>
                    </a:p>
                  </a:txBody>
                  <a:tcPr marL="71995" marR="71995" marT="71995" marB="71995"/>
                </a:tc>
                <a:extLst>
                  <a:ext uri="{0D108BD9-81ED-4DB2-BD59-A6C34878D82A}">
                    <a16:rowId xmlns:a16="http://schemas.microsoft.com/office/drawing/2014/main" val="3658150721"/>
                  </a:ext>
                </a:extLst>
              </a:tr>
              <a:tr h="8754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kern="1200" dirty="0">
                          <a:solidFill>
                            <a:schemeClr val="tx1"/>
                          </a:solidFill>
                          <a:latin typeface="Wingdings"/>
                          <a:ea typeface="+mn-ea"/>
                          <a:cs typeface="+mn-cs"/>
                          <a:sym typeface="Wingdings"/>
                        </a:rPr>
                        <a:t>ü</a:t>
                      </a:r>
                      <a:r>
                        <a:rPr lang="en-GB" sz="4800" b="0" dirty="0">
                          <a:solidFill>
                            <a:schemeClr val="tx1"/>
                          </a:solidFill>
                        </a:rPr>
                        <a:t>*</a:t>
                      </a:r>
                      <a:endParaRPr lang="en-GB" sz="4800" kern="1200" dirty="0">
                        <a:solidFill>
                          <a:schemeClr val="tx1"/>
                        </a:solidFill>
                        <a:latin typeface="Wingdings"/>
                        <a:ea typeface="+mn-ea"/>
                        <a:cs typeface="+mn-cs"/>
                        <a:sym typeface="Wingdings"/>
                      </a:endParaRPr>
                    </a:p>
                  </a:txBody>
                  <a:tcPr marL="71995" marR="71995" marT="71995" marB="71995"/>
                </a:tc>
                <a:tc>
                  <a:txBody>
                    <a:bodyPr/>
                    <a:lstStyle/>
                    <a:p>
                      <a:pPr marL="0" algn="ctr" defTabSz="914400" rtl="0" eaLnBrk="1" latinLnBrk="0" hangingPunct="1"/>
                      <a:endParaRPr lang="en-GB" sz="4800" kern="1200">
                        <a:solidFill>
                          <a:schemeClr val="tx1"/>
                        </a:solidFill>
                        <a:latin typeface="Wingdings" panose="05000000000000000000" pitchFamily="2" charset="2"/>
                        <a:ea typeface="+mn-ea"/>
                        <a:cs typeface="+mn-cs"/>
                      </a:endParaRPr>
                    </a:p>
                  </a:txBody>
                  <a:tcPr marL="71995" marR="71995" marT="71995" marB="71995"/>
                </a:tc>
                <a:tc>
                  <a:txBody>
                    <a:bodyPr/>
                    <a:lstStyle/>
                    <a:p>
                      <a:pPr marL="0" algn="ctr" defTabSz="914400" rtl="0" eaLnBrk="1" latinLnBrk="0" hangingPunct="1"/>
                      <a:endParaRPr lang="en-GB" sz="4800" kern="1200" dirty="0">
                        <a:solidFill>
                          <a:schemeClr val="tx1"/>
                        </a:solidFill>
                        <a:latin typeface="Wingdings" panose="05000000000000000000" pitchFamily="2" charset="2"/>
                        <a:ea typeface="+mn-ea"/>
                        <a:cs typeface="+mn-cs"/>
                      </a:endParaRPr>
                    </a:p>
                  </a:txBody>
                  <a:tcPr marL="71995" marR="71995" marT="71995" marB="71995"/>
                </a:tc>
                <a:tc>
                  <a:txBody>
                    <a:bodyPr/>
                    <a:lstStyle/>
                    <a:p>
                      <a:pPr marL="0" algn="ctr" defTabSz="914400" rtl="0" eaLnBrk="1" latinLnBrk="0" hangingPunct="1"/>
                      <a:endParaRPr lang="en-GB" sz="4800" kern="1200" dirty="0">
                        <a:solidFill>
                          <a:schemeClr val="tx1"/>
                        </a:solidFill>
                        <a:latin typeface="Wingdings" panose="05000000000000000000" pitchFamily="2" charset="2"/>
                        <a:ea typeface="+mn-ea"/>
                        <a:cs typeface="+mn-cs"/>
                      </a:endParaRPr>
                    </a:p>
                  </a:txBody>
                  <a:tcPr marL="71995" marR="71995" marT="71995" marB="719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kern="1200" dirty="0">
                          <a:solidFill>
                            <a:schemeClr val="tx1"/>
                          </a:solidFill>
                          <a:latin typeface="Wingdings"/>
                          <a:ea typeface="+mn-ea"/>
                          <a:cs typeface="+mn-cs"/>
                          <a:sym typeface="Wingdings"/>
                        </a:rPr>
                        <a:t>ü</a:t>
                      </a:r>
                      <a:r>
                        <a:rPr lang="en-GB" sz="4800" b="0" dirty="0">
                          <a:solidFill>
                            <a:schemeClr val="tx1"/>
                          </a:solidFill>
                        </a:rPr>
                        <a:t>*</a:t>
                      </a:r>
                      <a:endParaRPr lang="en-GB" sz="4800" kern="1200" dirty="0">
                        <a:solidFill>
                          <a:schemeClr val="tx1"/>
                        </a:solidFill>
                        <a:latin typeface="Wingdings"/>
                        <a:ea typeface="+mn-ea"/>
                        <a:cs typeface="+mn-cs"/>
                        <a:sym typeface="Wingdings"/>
                      </a:endParaRPr>
                    </a:p>
                  </a:txBody>
                  <a:tcPr marL="71995" marR="71995" marT="71995" marB="71995"/>
                </a:tc>
                <a:extLst>
                  <a:ext uri="{0D108BD9-81ED-4DB2-BD59-A6C34878D82A}">
                    <a16:rowId xmlns:a16="http://schemas.microsoft.com/office/drawing/2014/main" val="1221992467"/>
                  </a:ext>
                </a:extLst>
              </a:tr>
            </a:tbl>
          </a:graphicData>
        </a:graphic>
      </p:graphicFrame>
      <p:sp>
        <p:nvSpPr>
          <p:cNvPr id="3" name="Title 2">
            <a:extLst>
              <a:ext uri="{FF2B5EF4-FFF2-40B4-BE49-F238E27FC236}">
                <a16:creationId xmlns:a16="http://schemas.microsoft.com/office/drawing/2014/main" id="{CBE49634-C87C-8423-7ADC-D3B01146289A}"/>
              </a:ext>
            </a:extLst>
          </p:cNvPr>
          <p:cNvSpPr>
            <a:spLocks noGrp="1"/>
          </p:cNvSpPr>
          <p:nvPr>
            <p:ph type="title"/>
          </p:nvPr>
        </p:nvSpPr>
        <p:spPr>
          <a:xfrm>
            <a:off x="442136" y="492239"/>
            <a:ext cx="22297094" cy="804886"/>
          </a:xfrm>
        </p:spPr>
        <p:txBody>
          <a:bodyPr/>
          <a:lstStyle/>
          <a:p>
            <a:r>
              <a:rPr lang="en-GB" sz="5600" dirty="0"/>
              <a:t>Summary of review and overview of proposal </a:t>
            </a:r>
          </a:p>
        </p:txBody>
      </p:sp>
      <p:sp>
        <p:nvSpPr>
          <p:cNvPr id="57" name="TextBox 56">
            <a:extLst>
              <a:ext uri="{FF2B5EF4-FFF2-40B4-BE49-F238E27FC236}">
                <a16:creationId xmlns:a16="http://schemas.microsoft.com/office/drawing/2014/main" id="{C36CA011-E437-3D61-319A-0F517B6D242D}"/>
              </a:ext>
            </a:extLst>
          </p:cNvPr>
          <p:cNvSpPr txBox="1"/>
          <p:nvPr/>
        </p:nvSpPr>
        <p:spPr>
          <a:xfrm>
            <a:off x="442136" y="4935332"/>
            <a:ext cx="2374003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3600" dirty="0"/>
              <a:t>During the review, we have identified 5 opportunities that we recommend are implemented to achieve the benefits below.</a:t>
            </a:r>
          </a:p>
        </p:txBody>
      </p:sp>
      <p:graphicFrame>
        <p:nvGraphicFramePr>
          <p:cNvPr id="55" name="Table 54">
            <a:extLst>
              <a:ext uri="{FF2B5EF4-FFF2-40B4-BE49-F238E27FC236}">
                <a16:creationId xmlns:a16="http://schemas.microsoft.com/office/drawing/2014/main" id="{1AA6B627-9B88-24D5-42FE-F10A4AA0F90C}"/>
              </a:ext>
            </a:extLst>
          </p:cNvPr>
          <p:cNvGraphicFramePr>
            <a:graphicFrameLocks noGrp="1"/>
          </p:cNvGraphicFramePr>
          <p:nvPr>
            <p:extLst>
              <p:ext uri="{D42A27DB-BD31-4B8C-83A1-F6EECF244321}">
                <p14:modId xmlns:p14="http://schemas.microsoft.com/office/powerpoint/2010/main" val="2207553001"/>
              </p:ext>
            </p:extLst>
          </p:nvPr>
        </p:nvGraphicFramePr>
        <p:xfrm>
          <a:off x="488294" y="6188984"/>
          <a:ext cx="10284114" cy="6035173"/>
        </p:xfrm>
        <a:graphic>
          <a:graphicData uri="http://schemas.openxmlformats.org/drawingml/2006/table">
            <a:tbl>
              <a:tblPr firstRow="1" bandRow="1">
                <a:tableStyleId>{5C22544A-7EE6-4342-B048-85BDC9FD1C3A}</a:tableStyleId>
              </a:tblPr>
              <a:tblGrid>
                <a:gridCol w="1244179">
                  <a:extLst>
                    <a:ext uri="{9D8B030D-6E8A-4147-A177-3AD203B41FA5}">
                      <a16:colId xmlns:a16="http://schemas.microsoft.com/office/drawing/2014/main" val="4209740624"/>
                    </a:ext>
                  </a:extLst>
                </a:gridCol>
                <a:gridCol w="9039935">
                  <a:extLst>
                    <a:ext uri="{9D8B030D-6E8A-4147-A177-3AD203B41FA5}">
                      <a16:colId xmlns:a16="http://schemas.microsoft.com/office/drawing/2014/main" val="1577323885"/>
                    </a:ext>
                  </a:extLst>
                </a:gridCol>
              </a:tblGrid>
              <a:tr h="1578959">
                <a:tc>
                  <a:txBody>
                    <a:bodyPr/>
                    <a:lstStyle/>
                    <a:p>
                      <a:pPr algn="ctr"/>
                      <a:r>
                        <a:rPr lang="en-GB" sz="3200" dirty="0">
                          <a:solidFill>
                            <a:schemeClr val="bg1"/>
                          </a:solidFill>
                        </a:rPr>
                        <a:t>No.</a:t>
                      </a:r>
                    </a:p>
                  </a:txBody>
                  <a:tcPr marL="71995" marR="71995" marT="71995" marB="71995" anchor="ctr"/>
                </a:tc>
                <a:tc>
                  <a:txBody>
                    <a:bodyPr/>
                    <a:lstStyle/>
                    <a:p>
                      <a:pPr algn="ctr"/>
                      <a:r>
                        <a:rPr lang="en-GB" sz="4000" b="1" dirty="0">
                          <a:solidFill>
                            <a:schemeClr val="bg1"/>
                          </a:solidFill>
                        </a:rPr>
                        <a:t>Recommendations</a:t>
                      </a:r>
                      <a:endParaRPr lang="en-GB" sz="4000" dirty="0">
                        <a:solidFill>
                          <a:schemeClr val="bg1"/>
                        </a:solidFill>
                      </a:endParaRPr>
                    </a:p>
                  </a:txBody>
                  <a:tcPr marL="71995" marR="71995" marT="71995" marB="71995" anchor="ctr"/>
                </a:tc>
                <a:extLst>
                  <a:ext uri="{0D108BD9-81ED-4DB2-BD59-A6C34878D82A}">
                    <a16:rowId xmlns:a16="http://schemas.microsoft.com/office/drawing/2014/main" val="2124602677"/>
                  </a:ext>
                </a:extLst>
              </a:tr>
              <a:tr h="867572">
                <a:tc>
                  <a:txBody>
                    <a:bodyPr/>
                    <a:lstStyle/>
                    <a:p>
                      <a:pPr marL="0" algn="ctr" defTabSz="914400" rtl="0" eaLnBrk="1" latinLnBrk="0" hangingPunct="1"/>
                      <a:r>
                        <a:rPr lang="en-GB" sz="4800" kern="1200" dirty="0">
                          <a:solidFill>
                            <a:schemeClr val="tx1"/>
                          </a:solidFill>
                          <a:latin typeface="Calibri" panose="020F0502020204030204" pitchFamily="34" charset="0"/>
                          <a:ea typeface="Calibri" panose="020F0502020204030204" pitchFamily="34" charset="0"/>
                          <a:cs typeface="Calibri" panose="020F0502020204030204" pitchFamily="34" charset="0"/>
                        </a:rPr>
                        <a:t>1</a:t>
                      </a:r>
                    </a:p>
                  </a:txBody>
                  <a:tcPr marL="71995" marR="71995" marT="71995" marB="7199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kern="1200" dirty="0">
                          <a:solidFill>
                            <a:schemeClr val="dk1"/>
                          </a:solidFill>
                          <a:latin typeface="+mn-lt"/>
                          <a:ea typeface="+mn-ea"/>
                          <a:cs typeface="+mn-cs"/>
                        </a:rPr>
                        <a:t>Use Only Cost Neutral Venues For In-Person Hearings</a:t>
                      </a:r>
                    </a:p>
                  </a:txBody>
                  <a:tcPr marL="71995" marR="71995" marT="71995" marB="71995" anchor="ctr"/>
                </a:tc>
                <a:extLst>
                  <a:ext uri="{0D108BD9-81ED-4DB2-BD59-A6C34878D82A}">
                    <a16:rowId xmlns:a16="http://schemas.microsoft.com/office/drawing/2014/main" val="946820326"/>
                  </a:ext>
                </a:extLst>
              </a:tr>
              <a:tr h="954174">
                <a:tc>
                  <a:txBody>
                    <a:bodyPr/>
                    <a:lstStyle/>
                    <a:p>
                      <a:pPr marL="0" algn="ctr" defTabSz="914400" rtl="0" eaLnBrk="1" latinLnBrk="0" hangingPunct="1"/>
                      <a:r>
                        <a:rPr lang="en-GB" sz="4800" kern="1200" dirty="0">
                          <a:solidFill>
                            <a:schemeClr val="tx1"/>
                          </a:solidFill>
                          <a:latin typeface="Calibri" panose="020F0502020204030204" pitchFamily="34" charset="0"/>
                          <a:ea typeface="Calibri" panose="020F0502020204030204" pitchFamily="34" charset="0"/>
                          <a:cs typeface="Calibri" panose="020F0502020204030204" pitchFamily="34" charset="0"/>
                        </a:rPr>
                        <a:t>2</a:t>
                      </a:r>
                    </a:p>
                  </a:txBody>
                  <a:tcPr marL="71995" marR="71995" marT="71995" marB="719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dirty="0"/>
                        <a:t>Implement Hybrid Meetings</a:t>
                      </a:r>
                    </a:p>
                  </a:txBody>
                  <a:tcPr marL="71995" marR="71995" marT="71995" marB="71995" anchor="ctr"/>
                </a:tc>
                <a:extLst>
                  <a:ext uri="{0D108BD9-81ED-4DB2-BD59-A6C34878D82A}">
                    <a16:rowId xmlns:a16="http://schemas.microsoft.com/office/drawing/2014/main" val="1731751386"/>
                  </a:ext>
                </a:extLst>
              </a:tr>
              <a:tr h="867572">
                <a:tc>
                  <a:txBody>
                    <a:bodyPr/>
                    <a:lstStyle/>
                    <a:p>
                      <a:pPr marL="0" algn="ctr" defTabSz="914400" rtl="0" eaLnBrk="1" latinLnBrk="0" hangingPunct="1"/>
                      <a:r>
                        <a:rPr lang="en-GB" sz="4800" kern="1200" dirty="0">
                          <a:solidFill>
                            <a:schemeClr val="tx1"/>
                          </a:solidFill>
                          <a:latin typeface="Calibri" panose="020F0502020204030204" pitchFamily="34" charset="0"/>
                          <a:ea typeface="Calibri" panose="020F0502020204030204" pitchFamily="34" charset="0"/>
                          <a:cs typeface="Calibri" panose="020F0502020204030204" pitchFamily="34" charset="0"/>
                        </a:rPr>
                        <a:t>3</a:t>
                      </a:r>
                    </a:p>
                  </a:txBody>
                  <a:tcPr marL="71995" marR="71995" marT="71995" marB="719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kern="1200">
                          <a:solidFill>
                            <a:schemeClr val="dk1"/>
                          </a:solidFill>
                          <a:latin typeface="+mn-lt"/>
                          <a:ea typeface="+mn-ea"/>
                          <a:cs typeface="+mn-cs"/>
                        </a:rPr>
                        <a:t>Reduce Printing &amp; Postage</a:t>
                      </a:r>
                    </a:p>
                  </a:txBody>
                  <a:tcPr marL="71995" marR="71995" marT="71995" marB="71995" anchor="ctr"/>
                </a:tc>
                <a:extLst>
                  <a:ext uri="{0D108BD9-81ED-4DB2-BD59-A6C34878D82A}">
                    <a16:rowId xmlns:a16="http://schemas.microsoft.com/office/drawing/2014/main" val="2846949638"/>
                  </a:ext>
                </a:extLst>
              </a:tr>
              <a:tr h="867572">
                <a:tc>
                  <a:txBody>
                    <a:bodyPr/>
                    <a:lstStyle/>
                    <a:p>
                      <a:pPr marL="0" algn="ctr" defTabSz="914400" rtl="0" eaLnBrk="1" latinLnBrk="0" hangingPunct="1"/>
                      <a:r>
                        <a:rPr lang="en-GB" sz="4800" kern="1200" dirty="0">
                          <a:solidFill>
                            <a:schemeClr val="tx1"/>
                          </a:solidFill>
                          <a:latin typeface="Calibri" panose="020F0502020204030204" pitchFamily="34" charset="0"/>
                          <a:ea typeface="Calibri" panose="020F0502020204030204" pitchFamily="34" charset="0"/>
                          <a:cs typeface="Calibri" panose="020F0502020204030204" pitchFamily="34" charset="0"/>
                        </a:rPr>
                        <a:t>4</a:t>
                      </a:r>
                    </a:p>
                  </a:txBody>
                  <a:tcPr marL="71995" marR="71995" marT="71995" marB="719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kern="1200">
                          <a:solidFill>
                            <a:schemeClr val="dk1"/>
                          </a:solidFill>
                          <a:latin typeface="+mn-lt"/>
                          <a:ea typeface="+mn-ea"/>
                          <a:cs typeface="+mn-cs"/>
                        </a:rPr>
                        <a:t>Digitally Record Minutes in Real-time</a:t>
                      </a:r>
                    </a:p>
                  </a:txBody>
                  <a:tcPr marL="71995" marR="71995" marT="71995" marB="71995" anchor="ctr"/>
                </a:tc>
                <a:extLst>
                  <a:ext uri="{0D108BD9-81ED-4DB2-BD59-A6C34878D82A}">
                    <a16:rowId xmlns:a16="http://schemas.microsoft.com/office/drawing/2014/main" val="3658150721"/>
                  </a:ext>
                </a:extLst>
              </a:tr>
              <a:tr h="867572">
                <a:tc>
                  <a:txBody>
                    <a:bodyPr/>
                    <a:lstStyle/>
                    <a:p>
                      <a:pPr marL="0" algn="ctr" defTabSz="914400" rtl="0" eaLnBrk="1" latinLnBrk="0" hangingPunct="1"/>
                      <a:r>
                        <a:rPr lang="en-GB" sz="4800" kern="1200" dirty="0">
                          <a:solidFill>
                            <a:schemeClr val="tx1"/>
                          </a:solidFill>
                          <a:latin typeface="Calibri" panose="020F0502020204030204" pitchFamily="34" charset="0"/>
                          <a:ea typeface="Calibri" panose="020F0502020204030204" pitchFamily="34" charset="0"/>
                          <a:cs typeface="Calibri" panose="020F0502020204030204" pitchFamily="34" charset="0"/>
                        </a:rPr>
                        <a:t>5</a:t>
                      </a:r>
                    </a:p>
                  </a:txBody>
                  <a:tcPr marL="71995" marR="71995" marT="71995" marB="719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kern="1200" dirty="0">
                          <a:solidFill>
                            <a:schemeClr val="dk1"/>
                          </a:solidFill>
                          <a:latin typeface="+mn-lt"/>
                          <a:ea typeface="+mn-ea"/>
                          <a:cs typeface="+mn-cs"/>
                        </a:rPr>
                        <a:t>Review Academy Charging &amp; Funding Model</a:t>
                      </a:r>
                    </a:p>
                  </a:txBody>
                  <a:tcPr marL="71995" marR="71995" marT="71995" marB="71995" anchor="ctr"/>
                </a:tc>
                <a:extLst>
                  <a:ext uri="{0D108BD9-81ED-4DB2-BD59-A6C34878D82A}">
                    <a16:rowId xmlns:a16="http://schemas.microsoft.com/office/drawing/2014/main" val="3453078469"/>
                  </a:ext>
                </a:extLst>
              </a:tr>
            </a:tbl>
          </a:graphicData>
        </a:graphic>
      </p:graphicFrame>
      <p:sp>
        <p:nvSpPr>
          <p:cNvPr id="4" name="TextBox 3">
            <a:extLst>
              <a:ext uri="{FF2B5EF4-FFF2-40B4-BE49-F238E27FC236}">
                <a16:creationId xmlns:a16="http://schemas.microsoft.com/office/drawing/2014/main" id="{548EEEF1-47BE-3422-E3D9-5C74200D7235}"/>
              </a:ext>
            </a:extLst>
          </p:cNvPr>
          <p:cNvSpPr txBox="1"/>
          <p:nvPr/>
        </p:nvSpPr>
        <p:spPr>
          <a:xfrm>
            <a:off x="13348670" y="12421208"/>
            <a:ext cx="10596386"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i="1" dirty="0"/>
              <a:t>*Recommendation is to review, with a view to identify opportunities to gain these benefits.</a:t>
            </a:r>
          </a:p>
        </p:txBody>
      </p:sp>
      <p:sp>
        <p:nvSpPr>
          <p:cNvPr id="7" name="TextBox 6">
            <a:extLst>
              <a:ext uri="{FF2B5EF4-FFF2-40B4-BE49-F238E27FC236}">
                <a16:creationId xmlns:a16="http://schemas.microsoft.com/office/drawing/2014/main" id="{2CC8C346-927E-075F-CE9B-4940DC3C37CD}"/>
              </a:ext>
            </a:extLst>
          </p:cNvPr>
          <p:cNvSpPr txBox="1"/>
          <p:nvPr/>
        </p:nvSpPr>
        <p:spPr>
          <a:xfrm>
            <a:off x="488294" y="1664124"/>
            <a:ext cx="11436229"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400" dirty="0">
                <a:solidFill>
                  <a:schemeClr val="tx1"/>
                </a:solidFill>
              </a:rPr>
              <a:t>In response to the ask from Schools’ Forum to seek efficiencies to support bringing the cost of the service inline with funding available, we have conducted an end-to-end process review of the appeals process to:</a:t>
            </a:r>
          </a:p>
          <a:p>
            <a:pPr marL="342883" indent="-342883">
              <a:buFont typeface="Arial" panose="020B0604020202020204" pitchFamily="34" charset="0"/>
              <a:buChar char="•"/>
            </a:pPr>
            <a:r>
              <a:rPr lang="en-GB" sz="2400" dirty="0">
                <a:solidFill>
                  <a:schemeClr val="tx1"/>
                </a:solidFill>
              </a:rPr>
              <a:t>Identify opportunities to make savings/efficiencies, including opportunities for process automation </a:t>
            </a:r>
          </a:p>
          <a:p>
            <a:pPr marL="342883" indent="-342883">
              <a:buFont typeface="Arial" panose="020B0604020202020204" pitchFamily="34" charset="0"/>
              <a:buChar char="•"/>
            </a:pPr>
            <a:r>
              <a:rPr lang="en-GB" sz="2400" kern="100" dirty="0">
                <a:solidFill>
                  <a:schemeClr val="tx1"/>
                </a:solidFill>
                <a:ea typeface="Times New Roman" panose="02020603050405020304" pitchFamily="18" charset="0"/>
                <a:cs typeface="Times New Roman" panose="02020603050405020304" pitchFamily="18" charset="0"/>
              </a:rPr>
              <a:t>Calculate future service structure &amp; cost, and compare to DSG funding/income</a:t>
            </a:r>
          </a:p>
          <a:p>
            <a:pPr marL="342883" indent="-342883">
              <a:buFont typeface="Arial" panose="020B0604020202020204" pitchFamily="34" charset="0"/>
              <a:buChar char="•"/>
            </a:pPr>
            <a:r>
              <a:rPr lang="en-GB" sz="2400" dirty="0">
                <a:solidFill>
                  <a:schemeClr val="tx1"/>
                </a:solidFill>
              </a:rPr>
              <a:t>Determine whether we should continue to provide a sold service to Academy schools</a:t>
            </a:r>
          </a:p>
        </p:txBody>
      </p:sp>
      <p:sp>
        <p:nvSpPr>
          <p:cNvPr id="8" name="TextBox 7">
            <a:extLst>
              <a:ext uri="{FF2B5EF4-FFF2-40B4-BE49-F238E27FC236}">
                <a16:creationId xmlns:a16="http://schemas.microsoft.com/office/drawing/2014/main" id="{876A8E4C-2F53-2EC6-FDCD-BF896D1F650D}"/>
              </a:ext>
            </a:extLst>
          </p:cNvPr>
          <p:cNvSpPr txBox="1"/>
          <p:nvPr/>
        </p:nvSpPr>
        <p:spPr>
          <a:xfrm>
            <a:off x="12191206" y="1664124"/>
            <a:ext cx="11990961"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400" b="1" dirty="0">
                <a:solidFill>
                  <a:schemeClr val="tx1"/>
                </a:solidFill>
              </a:rPr>
              <a:t>Approach/Activities Undertaken:</a:t>
            </a:r>
          </a:p>
          <a:p>
            <a:endParaRPr lang="en-GB" sz="2400" dirty="0">
              <a:solidFill>
                <a:schemeClr val="tx1"/>
              </a:solidFill>
            </a:endParaRPr>
          </a:p>
          <a:p>
            <a:pPr marL="342883" indent="-342883">
              <a:buFont typeface="Arial" panose="020B0604020202020204" pitchFamily="34" charset="0"/>
              <a:buChar char="•"/>
            </a:pPr>
            <a:r>
              <a:rPr lang="en-GB" sz="2400" dirty="0"/>
              <a:t>Process Mapping &amp; Knowledge Transfer Workshop with Appeals Manager</a:t>
            </a:r>
          </a:p>
          <a:p>
            <a:pPr marL="342883" indent="-342883">
              <a:buFont typeface="Arial" panose="020B0604020202020204" pitchFamily="34" charset="0"/>
              <a:buChar char="•"/>
            </a:pPr>
            <a:r>
              <a:rPr lang="en-GB" sz="2400" dirty="0"/>
              <a:t>Knowledge Transfer Workshop with Admissions Manager</a:t>
            </a:r>
          </a:p>
          <a:p>
            <a:pPr marL="342883" indent="-342883">
              <a:buFont typeface="Arial" panose="020B0604020202020204" pitchFamily="34" charset="0"/>
              <a:buChar char="•"/>
            </a:pPr>
            <a:r>
              <a:rPr lang="en-GB" sz="2400" dirty="0"/>
              <a:t>Waste Identification,  Data Collection &amp; Data Analysis Activities</a:t>
            </a:r>
          </a:p>
          <a:p>
            <a:pPr marL="342883" indent="-342883">
              <a:buFont typeface="Arial" panose="020B0604020202020204" pitchFamily="34" charset="0"/>
              <a:buChar char="•"/>
            </a:pPr>
            <a:r>
              <a:rPr lang="en-GB" sz="2400" dirty="0"/>
              <a:t>Appeals Hearing Observations (‘Paper’ Case, Hybrid &amp; In-Person)</a:t>
            </a:r>
          </a:p>
          <a:p>
            <a:pPr marL="342883" indent="-342883">
              <a:buFont typeface="Arial" panose="020B0604020202020204" pitchFamily="34" charset="0"/>
              <a:buChar char="•"/>
            </a:pPr>
            <a:r>
              <a:rPr lang="en-GB" sz="2400" dirty="0"/>
              <a:t>Recommendation &amp; Opportunity Identification</a:t>
            </a:r>
          </a:p>
        </p:txBody>
      </p:sp>
    </p:spTree>
    <p:extLst>
      <p:ext uri="{BB962C8B-B14F-4D97-AF65-F5344CB8AC3E}">
        <p14:creationId xmlns:p14="http://schemas.microsoft.com/office/powerpoint/2010/main" val="406724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D401B-B65E-7ABC-FC96-51994E5A4181}"/>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389F3B1-B8A4-3E08-A53B-1094F9055B37}"/>
              </a:ext>
            </a:extLst>
          </p:cNvPr>
          <p:cNvSpPr>
            <a:spLocks noGrp="1"/>
          </p:cNvSpPr>
          <p:nvPr/>
        </p:nvSpPr>
        <p:spPr>
          <a:xfrm>
            <a:off x="223041" y="454527"/>
            <a:ext cx="23478549" cy="1124075"/>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600" b="1"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4000" dirty="0">
                <a:solidFill>
                  <a:srgbClr val="08314C"/>
                </a:solidFill>
              </a:rPr>
              <a:t>Recommendation 1: Use Only Cost Neutral Venues For In-Person Hearings</a:t>
            </a:r>
          </a:p>
          <a:p>
            <a:pPr lvl="0"/>
            <a:endParaRPr lang="en-GB" sz="4000" dirty="0"/>
          </a:p>
        </p:txBody>
      </p:sp>
      <p:sp>
        <p:nvSpPr>
          <p:cNvPr id="3" name="Content Placeholder 1">
            <a:extLst>
              <a:ext uri="{FF2B5EF4-FFF2-40B4-BE49-F238E27FC236}">
                <a16:creationId xmlns:a16="http://schemas.microsoft.com/office/drawing/2014/main" id="{553FFFA0-2C1F-800A-B84B-FAE0D800C12F}"/>
              </a:ext>
            </a:extLst>
          </p:cNvPr>
          <p:cNvSpPr txBox="1">
            <a:spLocks/>
          </p:cNvSpPr>
          <p:nvPr/>
        </p:nvSpPr>
        <p:spPr>
          <a:xfrm>
            <a:off x="205985" y="2724287"/>
            <a:ext cx="23861909" cy="1124077"/>
          </a:xfrm>
          <a:prstGeom prst="rect">
            <a:avLst/>
          </a:prstGeom>
        </p:spPr>
        <p:style>
          <a:lnRef idx="2">
            <a:schemeClr val="accent1"/>
          </a:lnRef>
          <a:fillRef idx="1">
            <a:schemeClr val="lt1"/>
          </a:fillRef>
          <a:effectRef idx="0">
            <a:schemeClr val="accent1"/>
          </a:effectRef>
          <a:fontRef idx="minor">
            <a:schemeClr val="dk1"/>
          </a:fontRef>
        </p:style>
        <p:txBody>
          <a:bodyPr/>
          <a:lstStyle>
            <a:defPPr>
              <a:defRPr lang="en-US"/>
            </a:defPPr>
            <a:lvl1pPr marL="342900" indent="-3429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pPr>
            <a:r>
              <a:rPr lang="en-GB" b="1" dirty="0">
                <a:ea typeface="Calibri" panose="020F0502020204030204" pitchFamily="34" charset="0"/>
                <a:cs typeface="Aptos" panose="020B0004020202020204" pitchFamily="34" charset="0"/>
              </a:rPr>
              <a:t>Recommendation Overview</a:t>
            </a:r>
          </a:p>
          <a:p>
            <a:pPr marL="0" indent="0">
              <a:buNone/>
            </a:pPr>
            <a:r>
              <a:rPr lang="en-GB" dirty="0">
                <a:ea typeface="Calibri" panose="020F0502020204030204" pitchFamily="34" charset="0"/>
                <a:cs typeface="Aptos" panose="020B0004020202020204" pitchFamily="34" charset="0"/>
              </a:rPr>
              <a:t>When booking a venue, clerks will always default to using Winchester as the base for meeting. Booking system is no longer required to book venues as standard, therefore removing the associated quote gathering time, administration, venue booking fee and risk of incurring cancellation fees.</a:t>
            </a:r>
            <a:endParaRPr lang="en-GB" kern="100" dirty="0">
              <a:ea typeface="Aptos" panose="020B0004020202020204" pitchFamily="34" charset="0"/>
              <a:cs typeface="Times New Roman" panose="02020603050405020304" pitchFamily="18" charset="0"/>
            </a:endParaRPr>
          </a:p>
        </p:txBody>
      </p:sp>
      <p:sp>
        <p:nvSpPr>
          <p:cNvPr id="4" name="Content Placeholder 1">
            <a:extLst>
              <a:ext uri="{FF2B5EF4-FFF2-40B4-BE49-F238E27FC236}">
                <a16:creationId xmlns:a16="http://schemas.microsoft.com/office/drawing/2014/main" id="{DA8672CD-5D0C-094C-0D2D-B479003C9253}"/>
              </a:ext>
            </a:extLst>
          </p:cNvPr>
          <p:cNvSpPr txBox="1">
            <a:spLocks/>
          </p:cNvSpPr>
          <p:nvPr/>
        </p:nvSpPr>
        <p:spPr>
          <a:xfrm>
            <a:off x="223041" y="1376096"/>
            <a:ext cx="23844853" cy="1060967"/>
          </a:xfrm>
          <a:prstGeom prst="rect">
            <a:avLst/>
          </a:prstGeom>
        </p:spPr>
        <p:style>
          <a:lnRef idx="2">
            <a:schemeClr val="accent2"/>
          </a:lnRef>
          <a:fillRef idx="1">
            <a:schemeClr val="lt1"/>
          </a:fillRef>
          <a:effectRef idx="0">
            <a:schemeClr val="accent2"/>
          </a:effectRef>
          <a:fontRef idx="minor">
            <a:schemeClr val="dk1"/>
          </a:fontRef>
        </p:style>
        <p:txBody>
          <a:bodyPr/>
          <a:lstStyle>
            <a:defPPr>
              <a:defRPr lang="en-US"/>
            </a:defPPr>
            <a:lvl1pPr marL="342900" indent="-3429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pPr>
            <a:r>
              <a:rPr lang="en-GB" b="1" dirty="0">
                <a:ea typeface="Calibri" panose="020F0502020204030204" pitchFamily="34" charset="0"/>
                <a:cs typeface="Aptos" panose="020B0004020202020204" pitchFamily="34" charset="0"/>
              </a:rPr>
              <a:t>What does the code say?</a:t>
            </a:r>
          </a:p>
          <a:p>
            <a:pPr marL="0" indent="0">
              <a:buNone/>
            </a:pPr>
            <a:r>
              <a:rPr lang="en-GB" dirty="0"/>
              <a:t>2.15 Where appeal hearings are held in person, admission authorities must take all reasonable steps to ensure the venue is appropriate, accessible to appellants, and has a suitable area for appellants and presenting officers to wait separately from the panel before and between appeals.</a:t>
            </a:r>
          </a:p>
        </p:txBody>
      </p:sp>
      <p:sp>
        <p:nvSpPr>
          <p:cNvPr id="5" name="Content Placeholder 2">
            <a:extLst>
              <a:ext uri="{FF2B5EF4-FFF2-40B4-BE49-F238E27FC236}">
                <a16:creationId xmlns:a16="http://schemas.microsoft.com/office/drawing/2014/main" id="{5389F3B1-B8A4-3E08-A53B-1094F9055B37}"/>
              </a:ext>
            </a:extLst>
          </p:cNvPr>
          <p:cNvSpPr>
            <a:spLocks noGrp="1"/>
          </p:cNvSpPr>
          <p:nvPr/>
        </p:nvSpPr>
        <p:spPr>
          <a:xfrm>
            <a:off x="223041" y="3903086"/>
            <a:ext cx="23478549" cy="1124075"/>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600" b="1"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GB" sz="4000" dirty="0"/>
              <a:t>Recommendation 2: Implement Hybrid Meetings</a:t>
            </a:r>
          </a:p>
        </p:txBody>
      </p:sp>
      <p:sp>
        <p:nvSpPr>
          <p:cNvPr id="7" name="Content Placeholder 1">
            <a:extLst>
              <a:ext uri="{FF2B5EF4-FFF2-40B4-BE49-F238E27FC236}">
                <a16:creationId xmlns:a16="http://schemas.microsoft.com/office/drawing/2014/main" id="{553FFFA0-2C1F-800A-B84B-FAE0D800C12F}"/>
              </a:ext>
            </a:extLst>
          </p:cNvPr>
          <p:cNvSpPr txBox="1">
            <a:spLocks/>
          </p:cNvSpPr>
          <p:nvPr/>
        </p:nvSpPr>
        <p:spPr>
          <a:xfrm>
            <a:off x="205985" y="7489515"/>
            <a:ext cx="23878967" cy="1563822"/>
          </a:xfrm>
          <a:prstGeom prst="rect">
            <a:avLst/>
          </a:prstGeom>
        </p:spPr>
        <p:style>
          <a:lnRef idx="2">
            <a:schemeClr val="accent1"/>
          </a:lnRef>
          <a:fillRef idx="1">
            <a:schemeClr val="lt1"/>
          </a:fillRef>
          <a:effectRef idx="0">
            <a:schemeClr val="accent1"/>
          </a:effectRef>
          <a:fontRef idx="minor">
            <a:schemeClr val="dk1"/>
          </a:fontRef>
        </p:style>
        <p:txBody>
          <a:bodyPr/>
          <a:lstStyle>
            <a:defPPr>
              <a:defRPr lang="en-US"/>
            </a:defPPr>
            <a:lvl1pPr marL="342900" indent="-3429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pPr>
            <a:r>
              <a:rPr lang="en-GB" b="1" dirty="0">
                <a:ea typeface="Calibri" panose="020F0502020204030204" pitchFamily="34" charset="0"/>
                <a:cs typeface="Aptos" panose="020B0004020202020204" pitchFamily="34" charset="0"/>
              </a:rPr>
              <a:t>Recommendation Overview</a:t>
            </a:r>
          </a:p>
          <a:p>
            <a:pPr marL="0" indent="0">
              <a:buNone/>
            </a:pPr>
            <a:r>
              <a:rPr lang="en-GB" dirty="0">
                <a:ea typeface="Calibri" panose="020F0502020204030204" pitchFamily="34" charset="0"/>
                <a:cs typeface="Aptos" panose="020B0004020202020204" pitchFamily="34" charset="0"/>
              </a:rPr>
              <a:t>Admission authorities can hold meetings in person, remotely by video call or by mixture of the two (aka ‘hybrid’). </a:t>
            </a:r>
            <a:r>
              <a:rPr lang="en-GB" kern="100" dirty="0">
                <a:ea typeface="Aptos" panose="020B0004020202020204" pitchFamily="34" charset="0"/>
                <a:cs typeface="Times New Roman" panose="02020603050405020304" pitchFamily="18" charset="0"/>
              </a:rPr>
              <a:t>Currently, this is only facilitated in cases of military families relocating, where the parents join a video call and the rest of the attendees (Panel, Clerk &amp; School) gather and join the video call from one location. Recommendation to move to hybrid approach where clerk and Panel meet in Winchester, with parents and presenting officer joining via Teams. In person meetings for all parties can continue to be held if required for accessibility reasons. </a:t>
            </a:r>
          </a:p>
        </p:txBody>
      </p:sp>
      <p:sp>
        <p:nvSpPr>
          <p:cNvPr id="8" name="Content Placeholder 1">
            <a:extLst>
              <a:ext uri="{FF2B5EF4-FFF2-40B4-BE49-F238E27FC236}">
                <a16:creationId xmlns:a16="http://schemas.microsoft.com/office/drawing/2014/main" id="{DA8672CD-5D0C-094C-0D2D-B479003C9253}"/>
              </a:ext>
            </a:extLst>
          </p:cNvPr>
          <p:cNvSpPr txBox="1">
            <a:spLocks/>
          </p:cNvSpPr>
          <p:nvPr/>
        </p:nvSpPr>
        <p:spPr>
          <a:xfrm>
            <a:off x="223041" y="4728433"/>
            <a:ext cx="23861911" cy="2497773"/>
          </a:xfrm>
          <a:prstGeom prst="rect">
            <a:avLst/>
          </a:prstGeom>
        </p:spPr>
        <p:style>
          <a:lnRef idx="2">
            <a:schemeClr val="accent2"/>
          </a:lnRef>
          <a:fillRef idx="1">
            <a:schemeClr val="lt1"/>
          </a:fillRef>
          <a:effectRef idx="0">
            <a:schemeClr val="accent2"/>
          </a:effectRef>
          <a:fontRef idx="minor">
            <a:schemeClr val="dk1"/>
          </a:fontRef>
        </p:style>
        <p:txBody>
          <a:bodyPr/>
          <a:lstStyle>
            <a:defPPr>
              <a:defRPr lang="en-US"/>
            </a:defPPr>
            <a:lvl1pPr marL="342900" indent="-3429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pPr>
            <a:r>
              <a:rPr lang="en-GB" b="1" dirty="0">
                <a:ea typeface="Calibri" panose="020F0502020204030204" pitchFamily="34" charset="0"/>
                <a:cs typeface="Aptos" panose="020B0004020202020204" pitchFamily="34" charset="0"/>
              </a:rPr>
              <a:t>What does the code say?</a:t>
            </a:r>
            <a:r>
              <a:rPr lang="en-GB" sz="1800" dirty="0"/>
              <a:t> </a:t>
            </a:r>
          </a:p>
          <a:p>
            <a:pPr marL="0" indent="0">
              <a:buNone/>
            </a:pPr>
            <a:r>
              <a:rPr lang="en-GB" dirty="0"/>
              <a:t>2.16 Where appeal hearings are held remotely, admission authorities must be satisfied that the appeal is capable of being heard fairly and transparently. In doing so they must be satisfied that the parties will be able to present their cases fully and that each participant has access to video or telephone facilities allowing them to engage in the hearing at all times. </a:t>
            </a:r>
          </a:p>
          <a:p>
            <a:pPr marL="0" indent="0">
              <a:buNone/>
            </a:pPr>
            <a:r>
              <a:rPr lang="en-GB" dirty="0"/>
              <a:t>2.17 Where hybrid appeal hearings are held, admission authorities must comply with both paragraph 2.15 (see previous slide) and 2.16, as appropriate</a:t>
            </a:r>
          </a:p>
          <a:p>
            <a:pPr marL="0" indent="0">
              <a:buNone/>
            </a:pPr>
            <a:r>
              <a:rPr lang="en-GB" dirty="0"/>
              <a:t>2.18 Admission authorities must ensure that appeal hearings are held in private and are conducted in the presence of all panel members and parties, whether in-person or through remote connection. One party must not be left alone, whether in-person or through remote connection, with the panel in the absence of the other. Where one party is unable to or has failed to attend the clerk must remain, either in-person or through a remote connection, with the panel and remaining party at all times. </a:t>
            </a:r>
            <a:endParaRPr lang="en-GB" b="1" dirty="0">
              <a:ea typeface="Calibri" panose="020F0502020204030204" pitchFamily="34" charset="0"/>
              <a:cs typeface="Aptos" panose="020B0004020202020204" pitchFamily="34" charset="0"/>
            </a:endParaRPr>
          </a:p>
        </p:txBody>
      </p:sp>
      <p:sp>
        <p:nvSpPr>
          <p:cNvPr id="10" name="TextBox 9">
            <a:extLst>
              <a:ext uri="{FF2B5EF4-FFF2-40B4-BE49-F238E27FC236}">
                <a16:creationId xmlns:a16="http://schemas.microsoft.com/office/drawing/2014/main" id="{0A57932C-FD11-EE3B-9DCE-9B6F52CE4D4B}"/>
              </a:ext>
            </a:extLst>
          </p:cNvPr>
          <p:cNvSpPr txBox="1"/>
          <p:nvPr/>
        </p:nvSpPr>
        <p:spPr>
          <a:xfrm>
            <a:off x="223041" y="9167409"/>
            <a:ext cx="14779846" cy="707886"/>
          </a:xfrm>
          <a:prstGeom prst="rect">
            <a:avLst/>
          </a:prstGeom>
          <a:noFill/>
        </p:spPr>
        <p:txBody>
          <a:bodyPr wrap="square">
            <a:spAutoFit/>
          </a:bodyPr>
          <a:lstStyle/>
          <a:p>
            <a:r>
              <a:rPr lang="en-GB" sz="4000" b="1" dirty="0">
                <a:solidFill>
                  <a:srgbClr val="22305C"/>
                </a:solidFill>
              </a:rPr>
              <a:t>Recommendation 3: Reduce Printing &amp; Postage Costs</a:t>
            </a:r>
            <a:endParaRPr lang="en-GB" sz="4000" dirty="0"/>
          </a:p>
        </p:txBody>
      </p:sp>
      <p:sp>
        <p:nvSpPr>
          <p:cNvPr id="11" name="Content Placeholder 1">
            <a:extLst>
              <a:ext uri="{FF2B5EF4-FFF2-40B4-BE49-F238E27FC236}">
                <a16:creationId xmlns:a16="http://schemas.microsoft.com/office/drawing/2014/main" id="{DA8672CD-5D0C-094C-0D2D-B479003C9253}"/>
              </a:ext>
            </a:extLst>
          </p:cNvPr>
          <p:cNvSpPr txBox="1">
            <a:spLocks/>
          </p:cNvSpPr>
          <p:nvPr/>
        </p:nvSpPr>
        <p:spPr>
          <a:xfrm>
            <a:off x="223042" y="9849830"/>
            <a:ext cx="23861910" cy="1563822"/>
          </a:xfrm>
          <a:prstGeom prst="rect">
            <a:avLst/>
          </a:prstGeom>
        </p:spPr>
        <p:style>
          <a:lnRef idx="2">
            <a:schemeClr val="accent2"/>
          </a:lnRef>
          <a:fillRef idx="1">
            <a:schemeClr val="lt1"/>
          </a:fillRef>
          <a:effectRef idx="0">
            <a:schemeClr val="accent2"/>
          </a:effectRef>
          <a:fontRef idx="minor">
            <a:schemeClr val="dk1"/>
          </a:fontRef>
        </p:style>
        <p:txBody>
          <a:bodyPr/>
          <a:lstStyle>
            <a:defPPr>
              <a:defRPr lang="en-US"/>
            </a:defPPr>
            <a:lvl1pPr marL="342900" indent="-3429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pPr>
            <a:r>
              <a:rPr lang="en-GB" b="1" dirty="0">
                <a:ea typeface="Calibri" panose="020F0502020204030204" pitchFamily="34" charset="0"/>
                <a:cs typeface="Aptos" panose="020B0004020202020204" pitchFamily="34" charset="0"/>
              </a:rPr>
              <a:t>What does the code say?</a:t>
            </a:r>
          </a:p>
          <a:p>
            <a:pPr marL="0" indent="0">
              <a:buNone/>
            </a:pPr>
            <a:r>
              <a:rPr lang="en-GB" dirty="0"/>
              <a:t>2.7 No later than 10 school days before the hearing, the admission authority must provide appellants with written notification of the date of and arrangements for the hearing.</a:t>
            </a:r>
            <a:endParaRPr lang="en-GB" b="1" dirty="0">
              <a:ea typeface="Calibri" panose="020F0502020204030204" pitchFamily="34" charset="0"/>
            </a:endParaRPr>
          </a:p>
          <a:p>
            <a:pPr marL="0" indent="0">
              <a:buNone/>
            </a:pPr>
            <a:r>
              <a:rPr lang="en-GB" dirty="0"/>
              <a:t>2.9 The admission authority must supply the clerk to the appeal panel with all relevant documents needed to conduct the hearing in a fair and transparent manner and in accordance with the specified timetable.</a:t>
            </a:r>
          </a:p>
          <a:p>
            <a:pPr marL="0" indent="0">
              <a:buNone/>
            </a:pPr>
            <a:r>
              <a:rPr lang="en-GB" dirty="0"/>
              <a:t>2.10 The clerk must send all the papers required for the hearing, including the names of the panel members, to both the parties and the members of the panel a reasonable time before the date of the hearing</a:t>
            </a:r>
            <a:r>
              <a:rPr lang="en-GB" sz="1800" dirty="0"/>
              <a:t>. </a:t>
            </a:r>
            <a:endParaRPr lang="en-GB" sz="1800" b="1" dirty="0">
              <a:ea typeface="Calibri" panose="020F0502020204030204" pitchFamily="34" charset="0"/>
              <a:cs typeface="Aptos" panose="020B0004020202020204" pitchFamily="34" charset="0"/>
            </a:endParaRPr>
          </a:p>
        </p:txBody>
      </p:sp>
      <p:sp>
        <p:nvSpPr>
          <p:cNvPr id="12" name="Content Placeholder 1">
            <a:extLst>
              <a:ext uri="{FF2B5EF4-FFF2-40B4-BE49-F238E27FC236}">
                <a16:creationId xmlns:a16="http://schemas.microsoft.com/office/drawing/2014/main" id="{0D9C8909-8352-4CB1-8AD2-AFD9781253B4}"/>
              </a:ext>
            </a:extLst>
          </p:cNvPr>
          <p:cNvSpPr txBox="1">
            <a:spLocks/>
          </p:cNvSpPr>
          <p:nvPr/>
        </p:nvSpPr>
        <p:spPr>
          <a:xfrm>
            <a:off x="205985" y="11765927"/>
            <a:ext cx="23896024" cy="822920"/>
          </a:xfrm>
          <a:prstGeom prst="rect">
            <a:avLst/>
          </a:prstGeom>
        </p:spPr>
        <p:style>
          <a:lnRef idx="2">
            <a:schemeClr val="accent1"/>
          </a:lnRef>
          <a:fillRef idx="1">
            <a:schemeClr val="lt1"/>
          </a:fillRef>
          <a:effectRef idx="0">
            <a:schemeClr val="accent1"/>
          </a:effectRef>
          <a:fontRef idx="minor">
            <a:schemeClr val="dk1"/>
          </a:fontRef>
        </p:style>
        <p:txBody>
          <a:bodyPr/>
          <a:lstStyle>
            <a:defPPr>
              <a:defRPr lang="en-US"/>
            </a:defPPr>
            <a:lvl1pPr marL="342900" indent="-3429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pPr>
            <a:r>
              <a:rPr lang="en-GB" b="1" dirty="0">
                <a:ea typeface="Calibri" panose="020F0502020204030204" pitchFamily="34" charset="0"/>
                <a:cs typeface="Aptos" panose="020B0004020202020204" pitchFamily="34" charset="0"/>
              </a:rPr>
              <a:t>Recommendation Overview</a:t>
            </a:r>
          </a:p>
          <a:p>
            <a:pPr marL="0" indent="0">
              <a:buNone/>
            </a:pPr>
            <a:r>
              <a:rPr lang="en-GB" kern="100" dirty="0">
                <a:ea typeface="Aptos" panose="020B0004020202020204" pitchFamily="34" charset="0"/>
                <a:cs typeface="Times New Roman" panose="02020603050405020304" pitchFamily="18" charset="0"/>
              </a:rPr>
              <a:t>HCC will only provide printed copies to panel members. Staff with HCC Issued devices are to continue to use these. Spares will not be printed unless identified as required. All other copies will be emailed.</a:t>
            </a:r>
          </a:p>
        </p:txBody>
      </p:sp>
    </p:spTree>
    <p:extLst>
      <p:ext uri="{BB962C8B-B14F-4D97-AF65-F5344CB8AC3E}">
        <p14:creationId xmlns:p14="http://schemas.microsoft.com/office/powerpoint/2010/main" val="2886690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0E3C9-5B42-6340-85E2-E2A9D778529B}"/>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389F3B1-B8A4-3E08-A53B-1094F9055B37}"/>
              </a:ext>
            </a:extLst>
          </p:cNvPr>
          <p:cNvSpPr>
            <a:spLocks noGrp="1"/>
          </p:cNvSpPr>
          <p:nvPr/>
        </p:nvSpPr>
        <p:spPr>
          <a:xfrm>
            <a:off x="128003" y="872363"/>
            <a:ext cx="23478549" cy="1124075"/>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600" b="1"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4000" dirty="0">
                <a:solidFill>
                  <a:srgbClr val="08314C"/>
                </a:solidFill>
              </a:rPr>
              <a:t>Recommendation 4: Ensure Minutes are Digitally Recorded by Clerk in real-time</a:t>
            </a:r>
          </a:p>
          <a:p>
            <a:endParaRPr lang="en-GB" sz="3600" dirty="0"/>
          </a:p>
        </p:txBody>
      </p:sp>
      <p:grpSp>
        <p:nvGrpSpPr>
          <p:cNvPr id="2" name="Group 1">
            <a:extLst>
              <a:ext uri="{FF2B5EF4-FFF2-40B4-BE49-F238E27FC236}">
                <a16:creationId xmlns:a16="http://schemas.microsoft.com/office/drawing/2014/main" id="{755502DE-FB05-A68F-3F14-82A5C3155681}"/>
              </a:ext>
            </a:extLst>
          </p:cNvPr>
          <p:cNvGrpSpPr/>
          <p:nvPr/>
        </p:nvGrpSpPr>
        <p:grpSpPr>
          <a:xfrm>
            <a:off x="227501" y="1836369"/>
            <a:ext cx="23379056" cy="3987996"/>
            <a:chOff x="49750" y="261156"/>
            <a:chExt cx="11690289" cy="1537407"/>
          </a:xfrm>
        </p:grpSpPr>
        <p:sp>
          <p:nvSpPr>
            <p:cNvPr id="9" name="Content Placeholder 1">
              <a:extLst>
                <a:ext uri="{FF2B5EF4-FFF2-40B4-BE49-F238E27FC236}">
                  <a16:creationId xmlns:a16="http://schemas.microsoft.com/office/drawing/2014/main" id="{553FFFA0-2C1F-800A-B84B-FAE0D800C12F}"/>
                </a:ext>
              </a:extLst>
            </p:cNvPr>
            <p:cNvSpPr txBox="1">
              <a:spLocks/>
            </p:cNvSpPr>
            <p:nvPr/>
          </p:nvSpPr>
          <p:spPr>
            <a:xfrm>
              <a:off x="49753" y="1236488"/>
              <a:ext cx="11690286" cy="562075"/>
            </a:xfrm>
            <a:prstGeom prst="rect">
              <a:avLst/>
            </a:prstGeom>
          </p:spPr>
          <p:style>
            <a:lnRef idx="2">
              <a:schemeClr val="accent1"/>
            </a:lnRef>
            <a:fillRef idx="1">
              <a:schemeClr val="lt1"/>
            </a:fillRef>
            <a:effectRef idx="0">
              <a:schemeClr val="accent1"/>
            </a:effectRef>
            <a:fontRef idx="minor">
              <a:schemeClr val="dk1"/>
            </a:fontRef>
          </p:style>
          <p:txBody>
            <a:bodyPr/>
            <a:lstStyle>
              <a:defPPr>
                <a:defRPr lang="en-US"/>
              </a:defPPr>
              <a:lvl1pPr marL="342900" indent="-3429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pPr>
              <a:r>
                <a:rPr lang="en-GB" sz="2200" b="1" dirty="0">
                  <a:ea typeface="Calibri" panose="020F0502020204030204" pitchFamily="34" charset="0"/>
                  <a:cs typeface="Aptos" panose="020B0004020202020204" pitchFamily="34" charset="0"/>
                </a:rPr>
                <a:t>Recommendation Overview</a:t>
              </a:r>
            </a:p>
            <a:p>
              <a:pPr marL="0" indent="0">
                <a:buNone/>
              </a:pPr>
              <a:r>
                <a:rPr lang="en-GB" sz="2200" dirty="0">
                  <a:ea typeface="Calibri" panose="020F0502020204030204" pitchFamily="34" charset="0"/>
                  <a:cs typeface="Aptos" panose="020B0004020202020204" pitchFamily="34" charset="0"/>
                </a:rPr>
                <a:t>Clerks take meeting minutes in real time digitally, instead of recording on paper and filing at a later date.</a:t>
              </a:r>
            </a:p>
            <a:p>
              <a:pPr marL="0" indent="0">
                <a:buNone/>
              </a:pPr>
              <a:r>
                <a:rPr lang="en-GB" sz="2200" i="1" dirty="0"/>
                <a:t>The independent training received by clerks and panel members over many years has always advised that these should be ‘contemporaneous notes’.</a:t>
              </a:r>
            </a:p>
            <a:p>
              <a:pPr marL="0" indent="0">
                <a:buNone/>
              </a:pPr>
              <a:endParaRPr lang="en-GB" kern="100" dirty="0">
                <a:ea typeface="Aptos" panose="020B0004020202020204" pitchFamily="34" charset="0"/>
                <a:cs typeface="Times New Roman" panose="02020603050405020304" pitchFamily="18" charset="0"/>
              </a:endParaRPr>
            </a:p>
          </p:txBody>
        </p:sp>
        <p:sp>
          <p:nvSpPr>
            <p:cNvPr id="13" name="Content Placeholder 1">
              <a:extLst>
                <a:ext uri="{FF2B5EF4-FFF2-40B4-BE49-F238E27FC236}">
                  <a16:creationId xmlns:a16="http://schemas.microsoft.com/office/drawing/2014/main" id="{DA8672CD-5D0C-094C-0D2D-B479003C9253}"/>
                </a:ext>
              </a:extLst>
            </p:cNvPr>
            <p:cNvSpPr txBox="1">
              <a:spLocks/>
            </p:cNvSpPr>
            <p:nvPr/>
          </p:nvSpPr>
          <p:spPr>
            <a:xfrm>
              <a:off x="49750" y="261156"/>
              <a:ext cx="11690286" cy="850248"/>
            </a:xfrm>
            <a:prstGeom prst="rect">
              <a:avLst/>
            </a:prstGeom>
          </p:spPr>
          <p:style>
            <a:lnRef idx="2">
              <a:schemeClr val="accent2"/>
            </a:lnRef>
            <a:fillRef idx="1">
              <a:schemeClr val="lt1"/>
            </a:fillRef>
            <a:effectRef idx="0">
              <a:schemeClr val="accent2"/>
            </a:effectRef>
            <a:fontRef idx="minor">
              <a:schemeClr val="dk1"/>
            </a:fontRef>
          </p:style>
          <p:txBody>
            <a:bodyPr/>
            <a:lstStyle>
              <a:defPPr>
                <a:defRPr lang="en-US"/>
              </a:defPPr>
              <a:lvl1pPr marL="0" indent="0" algn="l" defTabSz="914400" rtl="0" eaLnBrk="1" latinLnBrk="0" hangingPunct="1">
                <a:spcBef>
                  <a:spcPct val="20000"/>
                </a:spcBef>
                <a:buFont typeface="Arial" panose="020B0604020202020204" pitchFamily="34" charset="0"/>
                <a:buNone/>
                <a:defRPr sz="1000" b="1" kern="1200">
                  <a:solidFill>
                    <a:schemeClr val="dk1"/>
                  </a:solidFill>
                  <a:latin typeface="+mn-lt"/>
                  <a:ea typeface="Calibri" panose="020F0502020204030204" pitchFamily="34" charset="0"/>
                  <a:cs typeface="Aptos" panose="020B00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r>
                <a:rPr lang="en-GB" sz="2200" dirty="0"/>
                <a:t>What does the code say?</a:t>
              </a:r>
            </a:p>
            <a:p>
              <a:r>
                <a:rPr lang="en-GB" sz="2200" b="0" dirty="0"/>
                <a:t>2.29 The clerk must ensure an accurate record is taken of the points raised at the hearing, including the proceedings, attendance, voting and reasons for decisions. </a:t>
              </a:r>
            </a:p>
            <a:p>
              <a:r>
                <a:rPr lang="en-GB" sz="2200" b="0" dirty="0"/>
                <a:t>2.30 These notes and records of proceedings must be kept securely by the admission authority for a minimum of two years. Such notes and records will, in most cases, be exempt from disclosure under the Freedom of Information Act 2000 and the Data Protection Act 2018, but admission authorities receiving requests under those Acts for information or data contained in such notes or records should obtain legal advice. </a:t>
              </a:r>
            </a:p>
          </p:txBody>
        </p:sp>
      </p:grpSp>
      <p:sp>
        <p:nvSpPr>
          <p:cNvPr id="17" name="Content Placeholder 2">
            <a:extLst>
              <a:ext uri="{FF2B5EF4-FFF2-40B4-BE49-F238E27FC236}">
                <a16:creationId xmlns:a16="http://schemas.microsoft.com/office/drawing/2014/main" id="{5389F3B1-B8A4-3E08-A53B-1094F9055B37}"/>
              </a:ext>
            </a:extLst>
          </p:cNvPr>
          <p:cNvSpPr>
            <a:spLocks noGrp="1"/>
          </p:cNvSpPr>
          <p:nvPr/>
        </p:nvSpPr>
        <p:spPr>
          <a:xfrm>
            <a:off x="227501" y="6411809"/>
            <a:ext cx="23478549" cy="657281"/>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600" b="1"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4000" dirty="0">
                <a:solidFill>
                  <a:srgbClr val="08314C"/>
                </a:solidFill>
              </a:rPr>
              <a:t>Recommendation 5: Review academy charging model</a:t>
            </a:r>
          </a:p>
          <a:p>
            <a:endParaRPr lang="en-GB" sz="4000" dirty="0"/>
          </a:p>
          <a:p>
            <a:endParaRPr lang="en-GB" sz="4000" dirty="0"/>
          </a:p>
          <a:p>
            <a:endParaRPr lang="en-GB" sz="4000" dirty="0"/>
          </a:p>
        </p:txBody>
      </p:sp>
      <p:grpSp>
        <p:nvGrpSpPr>
          <p:cNvPr id="3" name="Group 2">
            <a:extLst>
              <a:ext uri="{FF2B5EF4-FFF2-40B4-BE49-F238E27FC236}">
                <a16:creationId xmlns:a16="http://schemas.microsoft.com/office/drawing/2014/main" id="{D1E819F8-B912-7FB2-690B-85CC83F94DC5}"/>
              </a:ext>
            </a:extLst>
          </p:cNvPr>
          <p:cNvGrpSpPr/>
          <p:nvPr/>
        </p:nvGrpSpPr>
        <p:grpSpPr>
          <a:xfrm>
            <a:off x="227501" y="7299656"/>
            <a:ext cx="23379050" cy="4638550"/>
            <a:chOff x="113761" y="3390503"/>
            <a:chExt cx="11690286" cy="1824014"/>
          </a:xfrm>
        </p:grpSpPr>
        <p:sp>
          <p:nvSpPr>
            <p:cNvPr id="18" name="Content Placeholder 1">
              <a:extLst>
                <a:ext uri="{FF2B5EF4-FFF2-40B4-BE49-F238E27FC236}">
                  <a16:creationId xmlns:a16="http://schemas.microsoft.com/office/drawing/2014/main" id="{DA8672CD-5D0C-094C-0D2D-B479003C9253}"/>
                </a:ext>
              </a:extLst>
            </p:cNvPr>
            <p:cNvSpPr txBox="1">
              <a:spLocks/>
            </p:cNvSpPr>
            <p:nvPr/>
          </p:nvSpPr>
          <p:spPr>
            <a:xfrm>
              <a:off x="113761" y="3390503"/>
              <a:ext cx="11690286" cy="957184"/>
            </a:xfrm>
            <a:prstGeom prst="rect">
              <a:avLst/>
            </a:prstGeom>
          </p:spPr>
          <p:style>
            <a:lnRef idx="2">
              <a:schemeClr val="accent2"/>
            </a:lnRef>
            <a:fillRef idx="1">
              <a:schemeClr val="lt1"/>
            </a:fillRef>
            <a:effectRef idx="0">
              <a:schemeClr val="accent2"/>
            </a:effectRef>
            <a:fontRef idx="minor">
              <a:schemeClr val="dk1"/>
            </a:fontRef>
          </p:style>
          <p:txBody>
            <a:bodyPr/>
            <a:lstStyle>
              <a:defPPr>
                <a:defRPr lang="en-US"/>
              </a:defPPr>
              <a:lvl1pPr marL="0" indent="0" algn="l" defTabSz="914400" rtl="0" eaLnBrk="1" latinLnBrk="0" hangingPunct="1">
                <a:spcBef>
                  <a:spcPct val="20000"/>
                </a:spcBef>
                <a:buFont typeface="Arial" panose="020B0604020202020204" pitchFamily="34" charset="0"/>
                <a:buNone/>
                <a:defRPr sz="1000" b="1" kern="1200">
                  <a:solidFill>
                    <a:schemeClr val="dk1"/>
                  </a:solidFill>
                  <a:latin typeface="+mn-lt"/>
                  <a:ea typeface="Calibri" panose="020F0502020204030204" pitchFamily="34" charset="0"/>
                  <a:cs typeface="Aptos" panose="020B00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a:lnSpc>
                  <a:spcPct val="107000"/>
                </a:lnSpc>
                <a:spcAft>
                  <a:spcPts val="1600"/>
                </a:spcAft>
              </a:pPr>
              <a:r>
                <a:rPr lang="en-GB" sz="2200" kern="100" dirty="0">
                  <a:ea typeface="Aptos" panose="020B0004020202020204" pitchFamily="34" charset="0"/>
                  <a:cs typeface="Times New Roman" panose="02020603050405020304" pitchFamily="18" charset="0"/>
                </a:rPr>
                <a:t>What does the code say?</a:t>
              </a:r>
              <a:br>
                <a:rPr lang="en-GB" sz="2200" kern="100" dirty="0">
                  <a:ea typeface="Aptos" panose="020B0004020202020204" pitchFamily="34" charset="0"/>
                  <a:cs typeface="Times New Roman" panose="02020603050405020304" pitchFamily="18" charset="0"/>
                </a:rPr>
              </a:br>
              <a:r>
                <a:rPr lang="en-GB" sz="2200" b="0" dirty="0"/>
                <a:t>6. The admission authorities of foundation and voluntary aided schools and Academies may ask another body, e.g. the local authority, to carry out some or all of their admissions functions on their behalf. However, the admission authority remains responsible for ensuring those functions are carried out properly.</a:t>
              </a:r>
              <a:br>
                <a:rPr lang="en-GB" sz="2200" b="0" dirty="0"/>
              </a:br>
              <a:r>
                <a:rPr lang="en-GB" sz="2200" b="0" dirty="0"/>
                <a:t>1.14 Local authorities must allocate reasonable funds to governing bodies of maintained schools which are admission authorities to meet admission appeals costs, including training for panel members, unless the school and local authority agree that the local authority will carry out the administration on the governing body’s behalf. Academies receive funding in accordance with their funding agreements</a:t>
              </a:r>
              <a:r>
                <a:rPr lang="en-GB" sz="2000" b="0" dirty="0"/>
                <a:t>.</a:t>
              </a:r>
              <a:br>
                <a:rPr lang="en-GB" sz="2000" kern="100" dirty="0">
                  <a:ea typeface="Aptos" panose="020B0004020202020204" pitchFamily="34" charset="0"/>
                  <a:cs typeface="Times New Roman" panose="02020603050405020304" pitchFamily="18" charset="0"/>
                </a:rPr>
              </a:br>
              <a:endParaRPr lang="en-GB" sz="2000" b="0" kern="100" dirty="0">
                <a:ea typeface="Aptos" panose="020B0004020202020204" pitchFamily="34" charset="0"/>
                <a:cs typeface="Times New Roman" panose="02020603050405020304" pitchFamily="18" charset="0"/>
              </a:endParaRPr>
            </a:p>
          </p:txBody>
        </p:sp>
        <p:sp>
          <p:nvSpPr>
            <p:cNvPr id="19" name="Content Placeholder 1">
              <a:extLst>
                <a:ext uri="{FF2B5EF4-FFF2-40B4-BE49-F238E27FC236}">
                  <a16:creationId xmlns:a16="http://schemas.microsoft.com/office/drawing/2014/main" id="{553FFFA0-2C1F-800A-B84B-FAE0D800C12F}"/>
                </a:ext>
              </a:extLst>
            </p:cNvPr>
            <p:cNvSpPr txBox="1">
              <a:spLocks/>
            </p:cNvSpPr>
            <p:nvPr/>
          </p:nvSpPr>
          <p:spPr>
            <a:xfrm>
              <a:off x="113761" y="4463622"/>
              <a:ext cx="11690286" cy="750895"/>
            </a:xfrm>
            <a:prstGeom prst="rect">
              <a:avLst/>
            </a:prstGeom>
          </p:spPr>
          <p:style>
            <a:lnRef idx="2">
              <a:schemeClr val="accent1"/>
            </a:lnRef>
            <a:fillRef idx="1">
              <a:schemeClr val="lt1"/>
            </a:fillRef>
            <a:effectRef idx="0">
              <a:schemeClr val="accent1"/>
            </a:effectRef>
            <a:fontRef idx="minor">
              <a:schemeClr val="dk1"/>
            </a:fontRef>
          </p:style>
          <p:txBody>
            <a:bodyPr/>
            <a:lstStyle>
              <a:defPPr>
                <a:defRPr lang="en-US"/>
              </a:defPPr>
              <a:lvl1pPr marL="342900" indent="-3429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pPr>
              <a:r>
                <a:rPr lang="en-GB" sz="2200" b="1" dirty="0">
                  <a:ea typeface="Calibri" panose="020F0502020204030204" pitchFamily="34" charset="0"/>
                  <a:cs typeface="Aptos" panose="020B0004020202020204" pitchFamily="34" charset="0"/>
                </a:rPr>
                <a:t>Recommendation Overview</a:t>
              </a:r>
            </a:p>
            <a:p>
              <a:pPr marL="0" indent="0">
                <a:buNone/>
              </a:pPr>
              <a:r>
                <a:rPr lang="en-GB" sz="2200" dirty="0">
                  <a:ea typeface="Calibri" panose="020F0502020204030204" pitchFamily="34" charset="0"/>
                  <a:cs typeface="Aptos" panose="020B0004020202020204" pitchFamily="34" charset="0"/>
                </a:rPr>
                <a:t>Further work should be done to review the service provided to academies as well as the charging model as findings suggest the </a:t>
              </a:r>
              <a:r>
                <a:rPr lang="en-GB" sz="2200">
                  <a:ea typeface="Calibri" panose="020F0502020204030204" pitchFamily="34" charset="0"/>
                  <a:cs typeface="Aptos" panose="020B0004020202020204" pitchFamily="34" charset="0"/>
                </a:rPr>
                <a:t>current model </a:t>
              </a:r>
              <a:r>
                <a:rPr lang="en-GB" sz="2200" dirty="0">
                  <a:ea typeface="Calibri" panose="020F0502020204030204" pitchFamily="34" charset="0"/>
                  <a:cs typeface="Aptos" panose="020B0004020202020204" pitchFamily="34" charset="0"/>
                </a:rPr>
                <a:t>subsidises them. Initial findings also suggest that if this service is no longer provided to academies in the future, staffing levels within the services would need to be reviewed, which could cause a negative impact on service resilience in times of low staffing levels (e.g. due to planned &amp; unplanned absence). As contracts are due for renewal in August, timing of this work should be considered.</a:t>
              </a:r>
            </a:p>
          </p:txBody>
        </p:sp>
      </p:grpSp>
    </p:spTree>
    <p:extLst>
      <p:ext uri="{BB962C8B-B14F-4D97-AF65-F5344CB8AC3E}">
        <p14:creationId xmlns:p14="http://schemas.microsoft.com/office/powerpoint/2010/main" val="18118357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358799b-757b-4cf3-84a9-4985256bc027">
      <Terms xmlns="http://schemas.microsoft.com/office/infopath/2007/PartnerControls"/>
    </lcf76f155ced4ddcb4097134ff3c332f>
    <TaxCatchAll xmlns="c5dbf80e-f509-45f6-9fe5-406e3eefabbb" xsi:nil="true"/>
    <_dlc_DocId xmlns="4d4d7803-6ba1-487e-919f-9fff55e42e7c">CESCDOCID-621931877-1245</_dlc_DocId>
    <_dlc_DocIdUrl xmlns="4d4d7803-6ba1-487e-919f-9fff55e42e7c">
      <Url>https://hants.sharepoint.com/sites/CESC/_layouts/15/DocIdRedir.aspx?ID=CESCDOCID-621931877-1245</Url>
      <Description>CESCDOCID-621931877-1245</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BB0EBC339B4E45A8DC17D7349DD62D" ma:contentTypeVersion="14" ma:contentTypeDescription="Create a new document." ma:contentTypeScope="" ma:versionID="fac16eb9ad4c60e9b4da73ef24fd9f55">
  <xsd:schema xmlns:xsd="http://www.w3.org/2001/XMLSchema" xmlns:xs="http://www.w3.org/2001/XMLSchema" xmlns:p="http://schemas.microsoft.com/office/2006/metadata/properties" xmlns:ns2="4d4d7803-6ba1-487e-919f-9fff55e42e7c" xmlns:ns3="f358799b-757b-4cf3-84a9-4985256bc027" xmlns:ns4="c5dbf80e-f509-45f6-9fe5-406e3eefabbb" targetNamespace="http://schemas.microsoft.com/office/2006/metadata/properties" ma:root="true" ma:fieldsID="86bcff71b14fc291be6972ea4b217818" ns2:_="" ns3:_="" ns4:_="">
    <xsd:import namespace="4d4d7803-6ba1-487e-919f-9fff55e42e7c"/>
    <xsd:import namespace="f358799b-757b-4cf3-84a9-4985256bc027"/>
    <xsd:import namespace="c5dbf80e-f509-45f6-9fe5-406e3eefabb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lcf76f155ced4ddcb4097134ff3c332f" minOccurs="0"/>
                <xsd:element ref="ns4:TaxCatchAll" minOccurs="0"/>
                <xsd:element ref="ns3:MediaServiceObjectDetectorVersion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4d7803-6ba1-487e-919f-9fff55e42e7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58799b-757b-4cf3-84a9-4985256bc02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c5dbf34-c73a-430c-9290-9174ad7877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dbf80e-f509-45f6-9fe5-406e3eefabbb"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f89ec84-2cb4-4509-912a-78db2a4cace3}" ma:internalName="TaxCatchAll" ma:showField="CatchAllData" ma:web="4d4d7803-6ba1-487e-919f-9fff55e42e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85C2D97-A9AE-47FF-8A4C-21C0E31027DD}">
  <ds:schemaRefs>
    <ds:schemaRef ds:uri="http://schemas.microsoft.com/sharepoint/v3/contenttype/forms"/>
  </ds:schemaRefs>
</ds:datastoreItem>
</file>

<file path=customXml/itemProps2.xml><?xml version="1.0" encoding="utf-8"?>
<ds:datastoreItem xmlns:ds="http://schemas.openxmlformats.org/officeDocument/2006/customXml" ds:itemID="{9332B4BC-3DD2-42E9-9533-AD1B211AD5CF}">
  <ds:schemaRefs>
    <ds:schemaRef ds:uri="c5dbf80e-f509-45f6-9fe5-406e3eefabbb"/>
    <ds:schemaRef ds:uri="http://purl.org/dc/terms/"/>
    <ds:schemaRef ds:uri="http://schemas.microsoft.com/office/2006/documentManagement/types"/>
    <ds:schemaRef ds:uri="http://purl.org/dc/dcmitype/"/>
    <ds:schemaRef ds:uri="http://purl.org/dc/elements/1.1/"/>
    <ds:schemaRef ds:uri="4d4d7803-6ba1-487e-919f-9fff55e42e7c"/>
    <ds:schemaRef ds:uri="f358799b-757b-4cf3-84a9-4985256bc027"/>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BC292CEA-0C6F-4EC4-9573-9A8E569108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4d7803-6ba1-487e-919f-9fff55e42e7c"/>
    <ds:schemaRef ds:uri="f358799b-757b-4cf3-84a9-4985256bc027"/>
    <ds:schemaRef ds:uri="c5dbf80e-f509-45f6-9fe5-406e3eefab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B0E1710-D6FD-43BF-8B9D-9C7116739F9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853</TotalTime>
  <Words>1239</Words>
  <Application>Microsoft Office PowerPoint</Application>
  <PresentationFormat>Custom</PresentationFormat>
  <Paragraphs>87</Paragraphs>
  <Slides>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Aptos</vt:lpstr>
      <vt:lpstr>Arial</vt:lpstr>
      <vt:lpstr>Calibri</vt:lpstr>
      <vt:lpstr>Times New Roman</vt:lpstr>
      <vt:lpstr>Wingdings</vt:lpstr>
      <vt:lpstr>Office Theme</vt:lpstr>
      <vt:lpstr>PowerPoint Presentation</vt:lpstr>
      <vt:lpstr>Summary of review and overview of proposal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Holland, Nicholas</dc:creator>
  <cp:lastModifiedBy>Perkins, Antonia</cp:lastModifiedBy>
  <cp:revision>44</cp:revision>
  <dcterms:created xsi:type="dcterms:W3CDTF">2023-04-27T13:13:25Z</dcterms:created>
  <dcterms:modified xsi:type="dcterms:W3CDTF">2025-03-20T12:27:39Z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0x010100AFBB0EBC339B4E45A8DC17D7349DD62D</vt:lpwstr>
  </property>
  <property fmtid="{D5CDD505-2E9C-101B-9397-08002B2CF9AE}" pid="3" name="_dlc_DocIdItemGuid">
    <vt:lpwstr>9fe29dff-301f-42c7-92be-f12dd0bc5862</vt:lpwstr>
  </property>
</Properties>
</file>