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0"/>
  </p:notesMasterIdLst>
  <p:sldIdLst>
    <p:sldId id="270" r:id="rId6"/>
    <p:sldId id="273" r:id="rId7"/>
    <p:sldId id="271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63EA20-D6E2-4220-9983-0D6404EDF275}" v="2" dt="2023-05-16T12:56:52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545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EE2D9-E1BD-4519-9D05-7F6B7D307348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F241D-CC83-4F67-A38C-1DB97BE9A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257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21FC0-21D6-AE4B-E8AC-B124316D3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27CCB-940C-E3A2-584E-A16FAD53A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7D4C3-C5A9-3E4C-810D-E8C8BFE5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0A0B1-505F-117E-328F-66F36F422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D9F03-C883-DE03-F20F-C716FBAC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14E15-DAD5-D5CD-1917-DF39293E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1C9FEF-4BAD-E6AA-B696-76F7DCE30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D924A-52E4-E9AD-06FA-2DED3489D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4FB26-6368-8D68-4389-212A8E44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0A965-1372-FCC0-E0DD-B2DC06E2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55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5B9575-DF0D-F05F-4D54-352F24CCA8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6F3D0-BAB1-C488-E479-BE12B1CF8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E6611-A87A-5662-37C4-E2607A935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D4A39-6152-55C1-E9A1-D55EBA61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4D73-9D58-9905-BDBD-56703E369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49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5EFCC97E-4A21-4C3F-991D-78EA7C126D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Rectangle 2">
            <a:extLst>
              <a:ext uri="{FF2B5EF4-FFF2-40B4-BE49-F238E27FC236}">
                <a16:creationId xmlns:a16="http://schemas.microsoft.com/office/drawing/2014/main" id="{E4A346B9-E7D9-40B5-9F0E-5F1219723D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CB05731-0198-4B79-ABBA-0F8658F4F5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78828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FAC8D-CA71-47A5-BDB0-BF87533E3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FBCF9-9B13-40FD-B385-0FF6B13E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ECDA093-73E7-4A4A-BBD7-D7FF91955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233045"/>
            <a:ext cx="11295017" cy="64071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1FADBC-4541-4E85-BD66-CBDDAFD7AEB5}"/>
              </a:ext>
            </a:extLst>
          </p:cNvPr>
          <p:cNvCxnSpPr/>
          <p:nvPr userDrawn="1"/>
        </p:nvCxnSpPr>
        <p:spPr>
          <a:xfrm flipH="1">
            <a:off x="0" y="883920"/>
            <a:ext cx="12192000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224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BD5C-54B8-7E65-2152-C158F9B7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A13A9B-956B-D7D5-1756-ECC1F6F5EA8D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35397999"/>
              </p:ext>
            </p:extLst>
          </p:nvPr>
        </p:nvGraphicFramePr>
        <p:xfrm>
          <a:off x="9783909" y="4544892"/>
          <a:ext cx="231805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7986">
                  <a:extLst>
                    <a:ext uri="{9D8B030D-6E8A-4147-A177-3AD203B41FA5}">
                      <a16:colId xmlns:a16="http://schemas.microsoft.com/office/drawing/2014/main" val="1587085065"/>
                    </a:ext>
                  </a:extLst>
                </a:gridCol>
                <a:gridCol w="650073">
                  <a:extLst>
                    <a:ext uri="{9D8B030D-6E8A-4147-A177-3AD203B41FA5}">
                      <a16:colId xmlns:a16="http://schemas.microsoft.com/office/drawing/2014/main" val="412489785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/>
                        <a:t>Board Action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227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For Info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800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For Discussion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398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For Decision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rgbClr val="FF0000"/>
                          </a:solidFill>
                        </a:rPr>
                        <a:t>X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635087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40B69F7-ABFD-D924-3F1A-78F5B1B7C84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59726209"/>
              </p:ext>
            </p:extLst>
          </p:nvPr>
        </p:nvGraphicFramePr>
        <p:xfrm>
          <a:off x="9412357" y="173014"/>
          <a:ext cx="253110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952">
                  <a:extLst>
                    <a:ext uri="{9D8B030D-6E8A-4147-A177-3AD203B41FA5}">
                      <a16:colId xmlns:a16="http://schemas.microsoft.com/office/drawing/2014/main" val="3497894171"/>
                    </a:ext>
                  </a:extLst>
                </a:gridCol>
                <a:gridCol w="1687151">
                  <a:extLst>
                    <a:ext uri="{9D8B030D-6E8A-4147-A177-3AD203B41FA5}">
                      <a16:colId xmlns:a16="http://schemas.microsoft.com/office/drawing/2014/main" val="42422879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Timing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err="1"/>
                        <a:t>Xx:xx</a:t>
                      </a:r>
                      <a:r>
                        <a:rPr lang="en-GB"/>
                        <a:t> to </a:t>
                      </a:r>
                      <a:r>
                        <a:rPr lang="en-GB" err="1"/>
                        <a:t>XX:xx</a:t>
                      </a: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859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675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74A63-4C43-4353-BC33-F7895C96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0C911-761F-4D3D-8848-9CD6A2F1D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0593" y="1227909"/>
            <a:ext cx="5593807" cy="4737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51730-04C7-42F4-8574-A92266C6B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227909"/>
            <a:ext cx="5080000" cy="4868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A0FDA-7185-4A2C-AFD6-CBFCE989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575BC-1759-4EDE-ACF9-5CCA0C6C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1B087-0C57-4693-9D09-0865F9E1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BBD347F-025F-4B04-90A1-D1CA7B8578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4694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65FF-5CF7-48F6-BCE9-7C065E4F3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-29368"/>
            <a:ext cx="11120582" cy="916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AE5E7-FDD3-455A-AA96-1B0AF6300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999" y="1099272"/>
            <a:ext cx="5357091" cy="6925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A412D-015E-4FA6-83D2-7A40D39B8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999" y="1923184"/>
            <a:ext cx="5357091" cy="39511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0B452A-EB16-4B20-901D-B273CD3A3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083" y="1099272"/>
            <a:ext cx="5183717" cy="6925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B51867-4655-4B3B-BCE4-8F29D0C26D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083" y="1923184"/>
            <a:ext cx="5183717" cy="39511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121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F23C2-F683-4F9C-BC2B-EECED437D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305875-2F80-47CC-A203-23964CCD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98BE2-6F63-4249-92EE-0366E8B4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A0D285-DC9B-43DE-936B-FB30778B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B7D8E1-CFF8-4B51-9967-BCFEF6619C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373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AC4AC-9E51-42BA-BC3E-DA5827DD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A8210-783F-482D-A751-9CC586FC5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77816-55E9-40BA-80CD-E3D179826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96BA7-D45B-4DB7-A982-60B48ACAB1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C1F84-B087-42C7-A33E-F48F733F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2B7EA-776A-4A6E-80E6-6848E5886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C27581B-DAFA-423E-B9C6-F5A5BBD6B1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343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3E021-64F2-4CB7-B062-7C56E25F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8BC97-4CE1-4EE7-812E-463A2F076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D229F-A9E6-F9B6-CEA1-4DAA5FD5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41A1A-C726-4949-2D1E-C2C184969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63E8D-1F41-C934-2296-69A457BA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7C931-2887-5140-7CA7-B3CC7E30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DCE9C-EB6D-C11C-66E3-F28579416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880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836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06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EED4E-8D7E-7BBC-89D2-8E33328F8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141B16-E02C-3EAD-8F7F-886E6BE99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32CD9-8AF4-CE35-8C57-177B537F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3BCEB-5443-DBFA-276D-EC5CBC64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B8243-220D-508A-3126-BCBF6767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33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13CC5-51D4-862E-F1C0-9EEA2A27B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A9336-E2A7-72C8-63CC-1999C3505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E1B026-00FF-F8B2-8770-0D0AABCB3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BCA5D-F987-329A-A4FC-DBC08CB84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3C522-958A-C833-0611-D8830B91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FE705-78F9-1D36-4F7A-43203AE85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0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4EFF-7ED7-A3F5-B6AC-DD6E6E00B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796E3-A9D4-3F16-DDD7-08798CFD5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A37CD-0002-3B74-8720-3A18AC64C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C9096E-C152-D48A-0013-1A75B2097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626C9-298D-C714-500F-1C36969C3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83B987-BE3E-13E1-6BF2-2DAE56508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B01A9-257A-1DD6-9F09-659566109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1A14E7-CA9C-FE09-2719-B051085E8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46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4F435-74DA-4C71-6897-47DB5E325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C3568-85BD-7756-BEED-DD9B4953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2C1B2-FB7E-C073-5E39-62795EA86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F43DCA-B7E7-F68B-45B1-E7FE0FE4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325AB-BBBB-A02C-714E-E5CC93352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12202B-456E-BE14-EC60-75FCD2D3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440FDA-2636-5448-104B-BF5D643A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7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70A38-5BFC-6257-C5C7-16B43FB9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5744F-5341-0177-6267-A0ED26414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FED60-9751-43FE-757E-465903882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86148-A44E-494F-EADE-698E0F5B9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08E52-AB80-AE21-9672-6BC737E4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AD23C-6FB5-6974-9055-1D2F241B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68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00D5A-A766-39E5-07FA-28CCC23ED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6462F-3DE3-3A20-6658-B02C9C425E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333F9-E5EC-36F5-FFEC-53D9D349D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5DA49-3E55-8221-8EC8-7EDB55561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5B297B-D37C-849C-99C4-3F7B724D8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AE7FE-F53D-F81C-2537-D2AE5882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97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E7F16E-2228-3F9F-3188-7138DD73B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928AD-7959-ACB8-6DBB-70B1F342A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571F9-DB01-3F87-ED60-E8872B791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90A4A-7C9F-4A34-87FC-A24E1623F543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3A80-BD4E-0533-E95F-88CF2FE5F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78E95-C3FA-E3F5-E6A3-0B12B3583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EF151-4C4A-4B77-BDFE-6F9A46FD3D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59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9C0257C4-8C22-437E-9C93-FD3D8C4D96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092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21D86AE1-FC5A-4D18-860D-8EE434314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593" y="0"/>
            <a:ext cx="11295017" cy="883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4D4E81-366B-4D4B-9DFF-2CCA8091A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593" y="1088574"/>
            <a:ext cx="11295017" cy="481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725758-5938-4B70-AB7D-7725791519E5}"/>
              </a:ext>
            </a:extLst>
          </p:cNvPr>
          <p:cNvCxnSpPr/>
          <p:nvPr userDrawn="1"/>
        </p:nvCxnSpPr>
        <p:spPr>
          <a:xfrm flipH="1">
            <a:off x="0" y="883920"/>
            <a:ext cx="12192000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72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_White">
            <a:extLst>
              <a:ext uri="{FF2B5EF4-FFF2-40B4-BE49-F238E27FC236}">
                <a16:creationId xmlns:a16="http://schemas.microsoft.com/office/drawing/2014/main" id="{28F68442-49D1-CB2E-530D-0D8DD68EDA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57" b="1"/>
          <a:stretch/>
        </p:blipFill>
        <p:spPr bwMode="auto">
          <a:xfrm>
            <a:off x="20" y="5606142"/>
            <a:ext cx="12191980" cy="125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42E63C-A3F2-E611-9676-108454188A99}"/>
              </a:ext>
            </a:extLst>
          </p:cNvPr>
          <p:cNvSpPr txBox="1"/>
          <p:nvPr/>
        </p:nvSpPr>
        <p:spPr>
          <a:xfrm>
            <a:off x="485774" y="390525"/>
            <a:ext cx="770318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b="1" dirty="0">
                <a:latin typeface="Arial"/>
                <a:cs typeface="Arial"/>
              </a:rPr>
              <a:t>Delivering Better Value update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CC1913-4EB2-2BB7-BB2E-B32E9C5C5B8B}"/>
              </a:ext>
            </a:extLst>
          </p:cNvPr>
          <p:cNvSpPr txBox="1"/>
          <p:nvPr/>
        </p:nvSpPr>
        <p:spPr>
          <a:xfrm>
            <a:off x="485775" y="1177101"/>
            <a:ext cx="11163300" cy="468333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</a:rPr>
              <a:t>DBV d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iagnostic complete</a:t>
            </a:r>
            <a:r>
              <a:rPr lang="en-GB" sz="2000" kern="0" dirty="0">
                <a:solidFill>
                  <a:srgbClr val="000000"/>
                </a:solidFill>
                <a:latin typeface="Arial"/>
              </a:rPr>
              <a:t>. </a:t>
            </a:r>
            <a:endParaRPr lang="en-GB" sz="20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</a:rPr>
              <a:t>Our 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existing High Needs programme </a:t>
            </a:r>
            <a:r>
              <a:rPr lang="en-GB" sz="2000" kern="0" dirty="0">
                <a:solidFill>
                  <a:srgbClr val="000000"/>
                </a:solidFill>
                <a:latin typeface="Arial"/>
              </a:rPr>
              <a:t>was 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validated.</a:t>
            </a:r>
            <a:endParaRPr lang="en-GB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</a:rPr>
              <a:t>Areas of further focus were identified through the diagnostic work which involved partners, parents and schools.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</a:rPr>
              <a:t>Improving parental confidence.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</a:rPr>
              <a:t>Promotion of inclusive practice in schools.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</a:rPr>
              <a:t>Increasing awareness and understanding of the support available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sz="2000" kern="0" dirty="0">
                <a:solidFill>
                  <a:srgbClr val="000000"/>
                </a:solidFill>
                <a:latin typeface="Arial"/>
                <a:cs typeface="Arial"/>
              </a:rPr>
              <a:t>Annual reviews</a:t>
            </a:r>
            <a:endParaRPr lang="en-GB" sz="2000" kern="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£1m grant funding awarded following successful bid.</a:t>
            </a:r>
            <a:endParaRPr lang="en-GB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endParaRPr lang="en-GB" sz="20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193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_White">
            <a:extLst>
              <a:ext uri="{FF2B5EF4-FFF2-40B4-BE49-F238E27FC236}">
                <a16:creationId xmlns:a16="http://schemas.microsoft.com/office/drawing/2014/main" id="{28F68442-49D1-CB2E-530D-0D8DD68EDA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57" b="1"/>
          <a:stretch/>
        </p:blipFill>
        <p:spPr bwMode="auto">
          <a:xfrm>
            <a:off x="20" y="5606142"/>
            <a:ext cx="12191980" cy="125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42E63C-A3F2-E611-9676-108454188A99}"/>
              </a:ext>
            </a:extLst>
          </p:cNvPr>
          <p:cNvSpPr txBox="1"/>
          <p:nvPr/>
        </p:nvSpPr>
        <p:spPr>
          <a:xfrm>
            <a:off x="485774" y="390525"/>
            <a:ext cx="7703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Transforming SEND Hampshire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CC1913-4EB2-2BB7-BB2E-B32E9C5C5B8B}"/>
              </a:ext>
            </a:extLst>
          </p:cNvPr>
          <p:cNvSpPr txBox="1"/>
          <p:nvPr/>
        </p:nvSpPr>
        <p:spPr>
          <a:xfrm>
            <a:off x="425419" y="1063933"/>
            <a:ext cx="11163300" cy="53322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Formal launch and promotion of the rebranded Transforming SEND Hampshire programme with schools through Autumn SEND conferences. </a:t>
            </a:r>
            <a:endParaRPr lang="en-US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Transforming SEND programme encompasses new DBV workstreams;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Three early intervention pilots to build SEN Support capacity in schools and improve parental confidence.</a:t>
            </a: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A new SENCO Helpline for schools to raise awareness of LA services available and provide advice on SEN support</a:t>
            </a:r>
            <a:endParaRPr lang="en-GB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A SEN Support Toolkit, building on our SEN Support guidance.</a:t>
            </a:r>
            <a:endParaRPr lang="en-GB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Training for schools on supporting children and young people with complex needs to improve inclusivity.</a:t>
            </a:r>
            <a:endParaRPr lang="en-GB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Training on running or participation in person centred planning meetings to improve parental confidence</a:t>
            </a:r>
            <a:endParaRPr lang="en-GB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spcBef>
                <a:spcPts val="600"/>
              </a:spcBef>
              <a:spcAft>
                <a:spcPts val="100"/>
              </a:spcAft>
              <a:buFontTx/>
              <a:buChar char="•"/>
              <a:defRPr/>
            </a:pPr>
            <a:r>
              <a:rPr lang="en-GB" kern="0" dirty="0">
                <a:solidFill>
                  <a:srgbClr val="000000"/>
                </a:solidFill>
                <a:latin typeface="Arial"/>
              </a:rPr>
              <a:t>Improved Local Authority engagement in</a:t>
            </a: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Annual </a:t>
            </a:r>
            <a:r>
              <a:rPr lang="en-GB" kern="0" dirty="0">
                <a:solidFill>
                  <a:srgbClr val="000000"/>
                </a:solidFill>
                <a:latin typeface="Arial"/>
              </a:rPr>
              <a:t>R</a:t>
            </a: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eviews</a:t>
            </a:r>
            <a:r>
              <a:rPr lang="en-GB" kern="0" dirty="0">
                <a:solidFill>
                  <a:srgbClr val="000000"/>
                </a:solidFill>
                <a:latin typeface="Arial"/>
              </a:rPr>
              <a:t> to right size plans and focus on increasing independence. </a:t>
            </a:r>
            <a:endParaRPr lang="en-GB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  <a:buClrTx/>
              <a:buSzTx/>
              <a:buFontTx/>
              <a:buChar char="•"/>
              <a:tabLst/>
              <a:defRPr/>
            </a:pP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56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_White">
            <a:extLst>
              <a:ext uri="{FF2B5EF4-FFF2-40B4-BE49-F238E27FC236}">
                <a16:creationId xmlns:a16="http://schemas.microsoft.com/office/drawing/2014/main" id="{28F68442-49D1-CB2E-530D-0D8DD68EDA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57" b="1"/>
          <a:stretch/>
        </p:blipFill>
        <p:spPr bwMode="auto">
          <a:xfrm>
            <a:off x="20" y="5606142"/>
            <a:ext cx="12191980" cy="125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42E63C-A3F2-E611-9676-108454188A99}"/>
              </a:ext>
            </a:extLst>
          </p:cNvPr>
          <p:cNvSpPr txBox="1"/>
          <p:nvPr/>
        </p:nvSpPr>
        <p:spPr>
          <a:xfrm>
            <a:off x="523612" y="272808"/>
            <a:ext cx="7703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Transforming SEND Hampshire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3ED0ADE-FB33-8B9F-69FF-4C00060424D2}"/>
              </a:ext>
            </a:extLst>
          </p:cNvPr>
          <p:cNvGrpSpPr/>
          <p:nvPr/>
        </p:nvGrpSpPr>
        <p:grpSpPr>
          <a:xfrm>
            <a:off x="1798320" y="1667671"/>
            <a:ext cx="8541453" cy="3773982"/>
            <a:chOff x="1798320" y="2028455"/>
            <a:chExt cx="8541453" cy="377398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6D7026E-ED84-DD1B-6215-786F0F09F8BA}"/>
                </a:ext>
              </a:extLst>
            </p:cNvPr>
            <p:cNvSpPr/>
            <p:nvPr/>
          </p:nvSpPr>
          <p:spPr>
            <a:xfrm>
              <a:off x="1798320" y="3525519"/>
              <a:ext cx="2699186" cy="227584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The right support at the right time to meet need effectively.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Scope: Early identification and intervention to meet need at the earlier stages of the SEND pathway.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949BAE5-5EED-CCC0-981E-0E315CACB3E4}"/>
                </a:ext>
              </a:extLst>
            </p:cNvPr>
            <p:cNvSpPr/>
            <p:nvPr/>
          </p:nvSpPr>
          <p:spPr>
            <a:xfrm>
              <a:off x="4724527" y="3517424"/>
              <a:ext cx="2699186" cy="2285013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Maximising strengths based, person centred approaches to achieve improved outcomes for children and young people with an EHCP and control high needs costs.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Scope: When an EHCP is in place.</a:t>
              </a: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EC3A231-0FD4-615D-6A2A-91F7EAA31608}"/>
                </a:ext>
              </a:extLst>
            </p:cNvPr>
            <p:cNvSpPr/>
            <p:nvPr/>
          </p:nvSpPr>
          <p:spPr>
            <a:xfrm>
              <a:off x="7640587" y="3525519"/>
              <a:ext cx="2699186" cy="2275841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Improve LA performance against SEND statutory obligations and quality of EHCPs / Annual Reviews and track the delivery of other transformation activity. 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Scope: performance against statutory obligations and improvement activity.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BD8AF7A-FB08-E2F6-E841-9BA0295BC158}"/>
                </a:ext>
              </a:extLst>
            </p:cNvPr>
            <p:cNvSpPr/>
            <p:nvPr/>
          </p:nvSpPr>
          <p:spPr>
            <a:xfrm>
              <a:off x="1798320" y="2028455"/>
              <a:ext cx="2699186" cy="16077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Right Support, Right Time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E598220-6666-84EA-16A1-EDD28E1059B5}"/>
                </a:ext>
              </a:extLst>
            </p:cNvPr>
            <p:cNvSpPr/>
            <p:nvPr/>
          </p:nvSpPr>
          <p:spPr>
            <a:xfrm>
              <a:off x="4714378" y="2028455"/>
              <a:ext cx="2709333" cy="16077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Improve Outcomes, Control Costs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73D2D97-52F0-BEA3-42EC-6D65F282A5BC}"/>
                </a:ext>
              </a:extLst>
            </p:cNvPr>
            <p:cNvSpPr/>
            <p:nvPr/>
          </p:nvSpPr>
          <p:spPr>
            <a:xfrm>
              <a:off x="7630449" y="2028455"/>
              <a:ext cx="2699186" cy="1607788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Continuous Improvement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5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_White">
            <a:extLst>
              <a:ext uri="{FF2B5EF4-FFF2-40B4-BE49-F238E27FC236}">
                <a16:creationId xmlns:a16="http://schemas.microsoft.com/office/drawing/2014/main" id="{28F68442-49D1-CB2E-530D-0D8DD68EDA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57" b="1"/>
          <a:stretch/>
        </p:blipFill>
        <p:spPr bwMode="auto">
          <a:xfrm>
            <a:off x="20" y="5606142"/>
            <a:ext cx="12191980" cy="125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3DD90BE-F77A-84CC-099E-393D04BFF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641" y="304800"/>
            <a:ext cx="8841137" cy="50101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AA0675-0A90-C05D-0A07-133CF3454F93}"/>
              </a:ext>
            </a:extLst>
          </p:cNvPr>
          <p:cNvSpPr txBox="1"/>
          <p:nvPr/>
        </p:nvSpPr>
        <p:spPr>
          <a:xfrm>
            <a:off x="9236765" y="450574"/>
            <a:ext cx="259079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Newton Europe Graph</a:t>
            </a:r>
          </a:p>
          <a:p>
            <a:endParaRPr lang="en-GB" dirty="0"/>
          </a:p>
          <a:p>
            <a:r>
              <a:rPr lang="en-GB" dirty="0"/>
              <a:t>Black line -  unmitigated forecast</a:t>
            </a:r>
          </a:p>
          <a:p>
            <a:endParaRPr lang="en-GB" dirty="0"/>
          </a:p>
          <a:p>
            <a:r>
              <a:rPr lang="en-GB" dirty="0"/>
              <a:t>Blue line -  likely mitigated forecast</a:t>
            </a:r>
          </a:p>
          <a:p>
            <a:endParaRPr lang="en-GB" dirty="0"/>
          </a:p>
          <a:p>
            <a:r>
              <a:rPr lang="en-GB" dirty="0"/>
              <a:t>Green line – Optimistic forecast</a:t>
            </a:r>
          </a:p>
          <a:p>
            <a:endParaRPr lang="en-GB" dirty="0"/>
          </a:p>
          <a:p>
            <a:r>
              <a:rPr lang="en-GB" dirty="0"/>
              <a:t>Red line – if all was rolled out tomorrow (which isn’t possible within the funding envelope or current staffing)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94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_PP_URL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hite_PP_UR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_PP_UR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Tag5 xmlns="4524c3b1-0168-4671-9172-d6dfbf9dd5ea" xsi:nil="true"/>
    <Project_x0020_Tag1 xmlns="4524c3b1-0168-4671-9172-d6dfbf9dd5ea" xsi:nil="true"/>
    <Project_x0020_Tag4 xmlns="4524c3b1-0168-4671-9172-d6dfbf9dd5ea" xsi:nil="true"/>
    <Project_x0020_Number xmlns="4524c3b1-0168-4671-9172-d6dfbf9dd5ea" xsi:nil="true"/>
    <Project_x0020_Name xmlns="4524c3b1-0168-4671-9172-d6dfbf9dd5ea">Programme management</Project_x0020_Name>
    <Project_x0020_Tag10 xmlns="4524c3b1-0168-4671-9172-d6dfbf9dd5ea" xsi:nil="true"/>
    <Project_x0020_Tag7 xmlns="4524c3b1-0168-4671-9172-d6dfbf9dd5ea" xsi:nil="true"/>
    <Project_x0020_Tag3 xmlns="4524c3b1-0168-4671-9172-d6dfbf9dd5ea" xsi:nil="true"/>
    <Project_x0020_Tag6 xmlns="4524c3b1-0168-4671-9172-d6dfbf9dd5ea" xsi:nil="true"/>
    <Project_x0020_Tag9 xmlns="4524c3b1-0168-4671-9172-d6dfbf9dd5ea" xsi:nil="true"/>
    <Project_x0020_Tag2 xmlns="4524c3b1-0168-4671-9172-d6dfbf9dd5ea" xsi:nil="true"/>
    <Project_x0020_Tag8 xmlns="4524c3b1-0168-4671-9172-d6dfbf9dd5ea" xsi:nil="true"/>
    <Area xmlns="4524c3b1-0168-4671-9172-d6dfbf9dd5ea" xsi:nil="true"/>
    <SharedWithUsers xmlns="be25b4de-0968-422e-be61-263944b7e635">
      <UserInfo>
        <DisplayName>Smith, Natalie</DisplayName>
        <AccountId>81</AccountId>
        <AccountType/>
      </UserInfo>
      <UserInfo>
        <DisplayName>Marlborough, Caroline</DisplayName>
        <AccountId>10</AccountId>
        <AccountType/>
      </UserInfo>
      <UserInfo>
        <DisplayName>Smart, Ian</DisplayName>
        <AccountId>95</AccountId>
        <AccountType/>
      </UserInfo>
      <UserInfo>
        <DisplayName>Cranley-Crowfoot, Sarah</DisplayName>
        <AccountId>127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120829348D924B81C3110093325376" ma:contentTypeVersion="22" ma:contentTypeDescription="Create a new document." ma:contentTypeScope="" ma:versionID="16f4174720f67ca2bb45f2be82566bb0">
  <xsd:schema xmlns:xsd="http://www.w3.org/2001/XMLSchema" xmlns:xs="http://www.w3.org/2001/XMLSchema" xmlns:p="http://schemas.microsoft.com/office/2006/metadata/properties" xmlns:ns2="4524c3b1-0168-4671-9172-d6dfbf9dd5ea" xmlns:ns3="be25b4de-0968-422e-be61-263944b7e635" targetNamespace="http://schemas.microsoft.com/office/2006/metadata/properties" ma:root="true" ma:fieldsID="2318e9615d59359a9d6ec1b975f88b79" ns2:_="" ns3:_="">
    <xsd:import namespace="4524c3b1-0168-4671-9172-d6dfbf9dd5ea"/>
    <xsd:import namespace="be25b4de-0968-422e-be61-263944b7e635"/>
    <xsd:element name="properties">
      <xsd:complexType>
        <xsd:sequence>
          <xsd:element name="documentManagement">
            <xsd:complexType>
              <xsd:all>
                <xsd:element ref="ns2:Project_x0020_Name" minOccurs="0"/>
                <xsd:element ref="ns2:Project_x0020_Number" minOccurs="0"/>
                <xsd:element ref="ns2:Project_x0020_Tag1" minOccurs="0"/>
                <xsd:element ref="ns2:Project_x0020_Tag10" minOccurs="0"/>
                <xsd:element ref="ns2:Project_x0020_Tag2" minOccurs="0"/>
                <xsd:element ref="ns2:Project_x0020_Tag3" minOccurs="0"/>
                <xsd:element ref="ns2:Project_x0020_Tag4" minOccurs="0"/>
                <xsd:element ref="ns2:Project_x0020_Tag5" minOccurs="0"/>
                <xsd:element ref="ns2:Project_x0020_Tag6" minOccurs="0"/>
                <xsd:element ref="ns2:Project_x0020_Tag7" minOccurs="0"/>
                <xsd:element ref="ns2:Project_x0020_Tag8" minOccurs="0"/>
                <xsd:element ref="ns2:Project_x0020_Tag9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Are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24c3b1-0168-4671-9172-d6dfbf9dd5ea" elementFormDefault="qualified">
    <xsd:import namespace="http://schemas.microsoft.com/office/2006/documentManagement/types"/>
    <xsd:import namespace="http://schemas.microsoft.com/office/infopath/2007/PartnerControls"/>
    <xsd:element name="Project_x0020_Name" ma:index="8" nillable="true" ma:displayName="Programme" ma:format="RadioButtons" ma:internalName="Project_x0020_Name">
      <xsd:simpleType>
        <xsd:restriction base="dms:Choice">
          <xsd:enumeration value="Right Support. Right Time"/>
          <xsd:enumeration value="Improve Outcomes, Control Costs"/>
          <xsd:enumeration value="Continuous  Improvement"/>
          <xsd:enumeration value="Programme management"/>
          <xsd:enumeration value="DBV"/>
          <xsd:enumeration value="Safety valve"/>
          <xsd:enumeration value="Financial reporting"/>
          <xsd:enumeration value="Board"/>
        </xsd:restriction>
      </xsd:simpleType>
    </xsd:element>
    <xsd:element name="Project_x0020_Number" ma:index="9" nillable="true" ma:displayName="Workstream" ma:format="Dropdown" ma:internalName="Project_x0020_Numb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ild capacity"/>
                    <xsd:enumeration value="Outreach"/>
                    <xsd:enumeration value="Enhanced SaLT provision"/>
                    <xsd:enumeration value="Signposting"/>
                    <xsd:enumeration value="EY SEN strategy"/>
                    <xsd:enumeration value="PCP no to assess pilot"/>
                    <xsd:enumeration value="Transition to school pilot"/>
                    <xsd:enumeration value="Access to therapy pilot"/>
                    <xsd:enumeration value="SENCo helpline"/>
                    <xsd:enumeration value="SEN support toolkit"/>
                    <xsd:enumeration value="PfA"/>
                    <xsd:enumeration value="PPC"/>
                    <xsd:enumeration value="SSF review"/>
                    <xsd:enumeration value="Panels review"/>
                    <xsd:enumeration value="Dynamic EHCP support"/>
                    <xsd:enumeration value="Complex CYP in mainstream"/>
                    <xsd:enumeration value="PCP training"/>
                    <xsd:enumeration value="Conference launch"/>
                    <xsd:enumeration value="SEN capacity &amp; performance"/>
                    <xsd:enumeration value="Annual review process"/>
                    <xsd:enumeration value="SEN structure &amp; redesign"/>
                    <xsd:enumeration value="Annual review guidance"/>
                    <xsd:enumeration value="Clear overdue AR"/>
                    <xsd:enumeration value="HIEP service capacity &amp;  performance"/>
                    <xsd:enumeration value="Realigned AP"/>
                    <xsd:enumeration value="Reducing discretionary payments"/>
                    <xsd:enumeration value="Sufficiency Place Planning"/>
                    <xsd:enumeration value="EHCP process improvement"/>
                    <xsd:enumeration value="Sector led bids"/>
                    <xsd:enumeration value="Choice 30"/>
                  </xsd:restriction>
                </xsd:simpleType>
              </xsd:element>
            </xsd:sequence>
          </xsd:extension>
        </xsd:complexContent>
      </xsd:complexType>
    </xsd:element>
    <xsd:element name="Project_x0020_Tag1" ma:index="10" nillable="true" ma:displayName="Project Tag1" ma:format="Dropdown" ma:internalName="Project_x0020_Tag1">
      <xsd:simpleType>
        <xsd:restriction base="dms:Text">
          <xsd:maxLength value="255"/>
        </xsd:restriction>
      </xsd:simpleType>
    </xsd:element>
    <xsd:element name="Project_x0020_Tag10" ma:index="11" nillable="true" ma:displayName="Project Tag10" ma:internalName="Project_x0020_Tag10">
      <xsd:simpleType>
        <xsd:restriction base="dms:Text">
          <xsd:maxLength value="255"/>
        </xsd:restriction>
      </xsd:simpleType>
    </xsd:element>
    <xsd:element name="Project_x0020_Tag2" ma:index="12" nillable="true" ma:displayName="Project Tag2" ma:internalName="Project_x0020_Tag2">
      <xsd:simpleType>
        <xsd:restriction base="dms:Text">
          <xsd:maxLength value="255"/>
        </xsd:restriction>
      </xsd:simpleType>
    </xsd:element>
    <xsd:element name="Project_x0020_Tag3" ma:index="13" nillable="true" ma:displayName="Project Tag3" ma:internalName="Project_x0020_Tag3">
      <xsd:simpleType>
        <xsd:restriction base="dms:Text">
          <xsd:maxLength value="255"/>
        </xsd:restriction>
      </xsd:simpleType>
    </xsd:element>
    <xsd:element name="Project_x0020_Tag4" ma:index="14" nillable="true" ma:displayName="Project Tag4" ma:internalName="Project_x0020_Tag4">
      <xsd:simpleType>
        <xsd:restriction base="dms:Text">
          <xsd:maxLength value="255"/>
        </xsd:restriction>
      </xsd:simpleType>
    </xsd:element>
    <xsd:element name="Project_x0020_Tag5" ma:index="15" nillable="true" ma:displayName="Project Tag5" ma:internalName="Project_x0020_Tag5">
      <xsd:simpleType>
        <xsd:restriction base="dms:Text">
          <xsd:maxLength value="255"/>
        </xsd:restriction>
      </xsd:simpleType>
    </xsd:element>
    <xsd:element name="Project_x0020_Tag6" ma:index="16" nillable="true" ma:displayName="Project Tag6" ma:internalName="Project_x0020_Tag6">
      <xsd:simpleType>
        <xsd:restriction base="dms:Text">
          <xsd:maxLength value="255"/>
        </xsd:restriction>
      </xsd:simpleType>
    </xsd:element>
    <xsd:element name="Project_x0020_Tag7" ma:index="17" nillable="true" ma:displayName="Project Tag7" ma:internalName="Project_x0020_Tag7">
      <xsd:simpleType>
        <xsd:restriction base="dms:Text">
          <xsd:maxLength value="255"/>
        </xsd:restriction>
      </xsd:simpleType>
    </xsd:element>
    <xsd:element name="Project_x0020_Tag8" ma:index="18" nillable="true" ma:displayName="Project Tag8" ma:internalName="Project_x0020_Tag8">
      <xsd:simpleType>
        <xsd:restriction base="dms:Text">
          <xsd:maxLength value="255"/>
        </xsd:restriction>
      </xsd:simpleType>
    </xsd:element>
    <xsd:element name="Project_x0020_Tag9" ma:index="19" nillable="true" ma:displayName="Project Tag9" ma:internalName="Project_x0020_Tag9">
      <xsd:simpleType>
        <xsd:restriction base="dms:Text">
          <xsd:maxLength value="255"/>
        </xsd:restriction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7" nillable="true" ma:displayName="Tags" ma:internalName="MediaServiceAutoTag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Area" ma:index="29" nillable="true" ma:displayName="Area" ma:format="Dropdown" ma:internalName="Are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CC"/>
                    <xsd:enumeration value="IOW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5b4de-0968-422e-be61-263944b7e635" elementFormDefault="qualified">
    <xsd:import namespace="http://schemas.microsoft.com/office/2006/documentManagement/types"/>
    <xsd:import namespace="http://schemas.microsoft.com/office/infopath/2007/PartnerControls"/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1AE7D3-3A30-41B4-8C50-3011621719EF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e25b4de-0968-422e-be61-263944b7e635"/>
    <ds:schemaRef ds:uri="http://purl.org/dc/terms/"/>
    <ds:schemaRef ds:uri="4524c3b1-0168-4671-9172-d6dfbf9dd5ea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2323D35-B11A-465C-A1D1-722F64EBE6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1DEE4A-1A6D-4DB2-8B9B-ADA1BF85EA61}">
  <ds:schemaRefs>
    <ds:schemaRef ds:uri="4524c3b1-0168-4671-9172-d6dfbf9dd5ea"/>
    <ds:schemaRef ds:uri="be25b4de-0968-422e-be61-263944b7e6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White_PP_URL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Hayes, Danielle</dc:creator>
  <cp:lastModifiedBy>Faithfull, Jo</cp:lastModifiedBy>
  <cp:revision>85</cp:revision>
  <dcterms:created xsi:type="dcterms:W3CDTF">2022-09-14T15:18:03Z</dcterms:created>
  <dcterms:modified xsi:type="dcterms:W3CDTF">2023-05-16T20:42:01Z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0x0101000A120829348D924B81C3110093325376</vt:lpwstr>
  </property>
</Properties>
</file>