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4"/>
    <p:sldMasterId id="2147483687" r:id="rId5"/>
    <p:sldMasterId id="2147483711" r:id="rId6"/>
  </p:sldMasterIdLst>
  <p:notesMasterIdLst>
    <p:notesMasterId r:id="rId24"/>
  </p:notesMasterIdLst>
  <p:sldIdLst>
    <p:sldId id="1212" r:id="rId7"/>
    <p:sldId id="4399" r:id="rId8"/>
    <p:sldId id="273" r:id="rId9"/>
    <p:sldId id="4518" r:id="rId10"/>
    <p:sldId id="4520" r:id="rId11"/>
    <p:sldId id="4519" r:id="rId12"/>
    <p:sldId id="4350" r:id="rId13"/>
    <p:sldId id="277" r:id="rId14"/>
    <p:sldId id="4527" r:id="rId15"/>
    <p:sldId id="4528" r:id="rId16"/>
    <p:sldId id="4523" r:id="rId17"/>
    <p:sldId id="494" r:id="rId18"/>
    <p:sldId id="4526" r:id="rId19"/>
    <p:sldId id="4400" r:id="rId20"/>
    <p:sldId id="361" r:id="rId21"/>
    <p:sldId id="4408" r:id="rId22"/>
    <p:sldId id="4413"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SG Management Plan update" id="{F8E5E6C6-43B8-4FD9-A51A-71B4A8A4D9F3}">
          <p14:sldIdLst>
            <p14:sldId id="1212"/>
          </p14:sldIdLst>
        </p14:section>
        <p14:section name="Overview" id="{9FC6AD00-552F-46DB-86C6-1E679E257F8D}">
          <p14:sldIdLst>
            <p14:sldId id="4399"/>
          </p14:sldIdLst>
        </p14:section>
        <p14:section name="DBV update" id="{B6FA06F2-E5AB-4CFE-8724-9A8C056D05C0}">
          <p14:sldIdLst>
            <p14:sldId id="273"/>
            <p14:sldId id="4518"/>
            <p14:sldId id="4520"/>
          </p14:sldIdLst>
        </p14:section>
        <p14:section name="TSEND update" id="{2AE95E8D-BDD1-43A1-BD5C-40CD1F9C5A37}">
          <p14:sldIdLst>
            <p14:sldId id="4519"/>
            <p14:sldId id="4350"/>
            <p14:sldId id="277"/>
            <p14:sldId id="4527"/>
            <p14:sldId id="4528"/>
          </p14:sldIdLst>
        </p14:section>
        <p14:section name="Current data" id="{BAB93BDB-2DF5-486F-8FAB-CD5B33DF08F5}">
          <p14:sldIdLst>
            <p14:sldId id="4523"/>
            <p14:sldId id="494"/>
            <p14:sldId id="4526"/>
            <p14:sldId id="4400"/>
          </p14:sldIdLst>
        </p14:section>
        <p14:section name="Financial information" id="{DF1AFC20-544C-4C52-90DF-E8EB4F52B156}">
          <p14:sldIdLst>
            <p14:sldId id="361"/>
            <p14:sldId id="4408"/>
            <p14:sldId id="4413"/>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2018F11-3B0E-D211-DAE1-1D5BABBC3EA9}" name="Marlborough, Caroline" initials="MC" userId="S::cxpucma@hants.gov.uk::b91bdaf2-14e6-4278-ad40-65f5040e1028" providerId="AD"/>
  <p188:author id="{3D275C16-F7E2-E3EB-0844-EDABCE91056F}" name="Smith, Adam (Corporate Resources, Finance)" initials="SF" userId="S::ctfinad@hants.gov.uk::db48f58d-9dd9-4308-abae-d94127520ff5" providerId="AD"/>
  <p188:author id="{AD484F17-BB43-1093-7E26-C35FD97078E5}" name="Devlin, Steve" initials="DS" userId="S::xtpcssde@hants.gov.uk::97101e83-cec3-4001-8ea9-d1659fb70f0b" providerId="AD"/>
  <p188:author id="{19CFFE1F-6A73-8DCD-5628-384EC8F1E05B}" name="Howarth, Jayne" initials="HJ" userId="S::cscfsnjh@hants.gov.uk::9118ad7c-4c25-47b1-b1a3-d7d9d8788727" providerId="AD"/>
  <p188:author id="{813F383C-9B07-CDAE-4E50-648FE4221B91}" name="Leggett, Ben" initials="LB" userId="S::csprirbl@hants.gov.uk::0ea0726c-c6a8-4028-88bc-1c36f38bd68a" providerId="AD"/>
  <p188:author id="{2885C873-9E07-7A1D-77C0-BD4D16F1D002}" name="Hudson, Kevin" initials="HK" userId="S::ctsshqkh@hants.gov.uk::9a30dede-6d55-4e73-9672-cd306b3b9af9" providerId="AD"/>
  <p188:author id="{84670A7E-3E9C-C712-C4AD-A1977233FC7A}" name="Laycock, Steve" initials="LS" userId="S::xtpcsslk@hants.gov.uk::1dfb1304-c125-4218-accc-70e2394df3e7" providerId="AD"/>
  <p188:author id="{0C06658A-F035-473A-2263-033C24AF000A}" name="Leaf,Toni-Marie" initials="Le" userId="S::cshfpdtm@hants.gov.uk::7540d080-6690-4879-89b7-9a890cbf9030" providerId="AD"/>
  <p188:author id="{8638F69D-E61A-93F2-FFB2-1D3A8C51CC9F}" name="Wren, Mitch" initials="WM" userId="S::hrrcmwr@hants.gov.uk::a94f532f-8a9d-4c44-bb31-136c0e22959f" providerId="AD"/>
  <p188:author id="{5EFF54B5-6CCC-84A4-5599-224458FEC6FD}" name="Davies, Jenni" initials="DJ" userId="S::ctedjed@hants.gov.uk::be82ec75-f10c-42c7-8f23-9beeadd85a92" providerId="AD"/>
  <p188:author id="{9ACA21C2-723A-F8D1-6003-9ABADA097D81}" name="Gregory, Helen (Children's Services)" initials="GH(S" userId="S::edllachg@hants.gov.uk::36c85057-fa82-4052-8b94-4e852a1e8785" providerId="AD"/>
  <p188:author id="{79A4FCD2-D414-1A00-0331-CDC9F515427E}" name="Hodder, Annabel" initials="HA" userId="S::ctfinah@hants.gov.uk::dd6561fa-0fa2-405c-8623-71d3d2de7f40" providerId="AD"/>
  <p188:author id="{60CEBAE0-7443-540A-E783-03CBD29BC67C}" name="Godden, Francesca" initials="GF" userId="S::edeccyfb@hants.gov.uk::ad7d7e54-de09-4bf4-aac3-e0c6bf5ea105" providerId="AD"/>
  <p188:author id="{79A64BF7-7089-BD28-BC6E-0BEEDB1607B7}" name="Carey, Sara" initials="CS" userId="S::cscfsxsc@hants.gov.uk::70e980a5-c3ab-4055-a49a-4e8fe38a517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Laycock, Steve" initials="LS" lastIdx="3" clrIdx="6">
    <p:extLst>
      <p:ext uri="{19B8F6BF-5375-455C-9EA6-DF929625EA0E}">
        <p15:presenceInfo xmlns:p15="http://schemas.microsoft.com/office/powerpoint/2012/main" userId="S::xtpcsslk@hants.gov.uk::1dfb1304-c125-4218-accc-70e2394df3e7" providerId="AD"/>
      </p:ext>
    </p:extLst>
  </p:cmAuthor>
  <p:cmAuthor id="1" name="Marlborough, Caroline" initials="MC" lastIdx="133" clrIdx="0">
    <p:extLst>
      <p:ext uri="{19B8F6BF-5375-455C-9EA6-DF929625EA0E}">
        <p15:presenceInfo xmlns:p15="http://schemas.microsoft.com/office/powerpoint/2012/main" userId="S::cxpucma@hants.gov.uk::b91bdaf2-14e6-4278-ad40-65f5040e1028" providerId="AD"/>
      </p:ext>
    </p:extLst>
  </p:cmAuthor>
  <p:cmAuthor id="8" name="Leggett, Ben" initials="LB" lastIdx="3" clrIdx="7">
    <p:extLst>
      <p:ext uri="{19B8F6BF-5375-455C-9EA6-DF929625EA0E}">
        <p15:presenceInfo xmlns:p15="http://schemas.microsoft.com/office/powerpoint/2012/main" userId="S::csprirbl@hants.gov.uk::0ea0726c-c6a8-4028-88bc-1c36f38bd68a" providerId="AD"/>
      </p:ext>
    </p:extLst>
  </p:cmAuthor>
  <p:cmAuthor id="2" name="Webb, Andrea" initials="WA" lastIdx="48" clrIdx="1">
    <p:extLst>
      <p:ext uri="{19B8F6BF-5375-455C-9EA6-DF929625EA0E}">
        <p15:presenceInfo xmlns:p15="http://schemas.microsoft.com/office/powerpoint/2012/main" userId="S::cscfhqaw@hants.gov.uk::07d1dd88-938e-4c3d-a22e-71e8a84177be" providerId="AD"/>
      </p:ext>
    </p:extLst>
  </p:cmAuthor>
  <p:cmAuthor id="9" name="Campling, Claire" initials="CC" lastIdx="2" clrIdx="8">
    <p:extLst>
      <p:ext uri="{19B8F6BF-5375-455C-9EA6-DF929625EA0E}">
        <p15:presenceInfo xmlns:p15="http://schemas.microsoft.com/office/powerpoint/2012/main" userId="S::edinnhcc@hants.gov.uk::23ade648-8df9-4c0c-a5ee-fd3126659131" providerId="AD"/>
      </p:ext>
    </p:extLst>
  </p:cmAuthor>
  <p:cmAuthor id="3" name="Drake-Wilkes, Ruth" initials="DWR" lastIdx="10" clrIdx="2">
    <p:extLst>
      <p:ext uri="{19B8F6BF-5375-455C-9EA6-DF929625EA0E}">
        <p15:presenceInfo xmlns:p15="http://schemas.microsoft.com/office/powerpoint/2012/main" userId="S::cxpurdr@hants.gov.uk::2752ccb9-3be3-413b-a006-a6ec884caa8a" providerId="AD"/>
      </p:ext>
    </p:extLst>
  </p:cmAuthor>
  <p:cmAuthor id="4" name="Davies, Jenni" initials="DJ" lastIdx="17" clrIdx="3">
    <p:extLst>
      <p:ext uri="{19B8F6BF-5375-455C-9EA6-DF929625EA0E}">
        <p15:presenceInfo xmlns:p15="http://schemas.microsoft.com/office/powerpoint/2012/main" userId="S::ctedjed@hants.gov.uk::be82ec75-f10c-42c7-8f23-9beeadd85a92" providerId="AD"/>
      </p:ext>
    </p:extLst>
  </p:cmAuthor>
  <p:cmAuthor id="5" name="Gregory, Helen (Children's Services)" initials="GS" lastIdx="7" clrIdx="4">
    <p:extLst>
      <p:ext uri="{19B8F6BF-5375-455C-9EA6-DF929625EA0E}">
        <p15:presenceInfo xmlns:p15="http://schemas.microsoft.com/office/powerpoint/2012/main" userId="S::edllachg@hants.gov.uk::36c85057-fa82-4052-8b94-4e852a1e8785" providerId="AD"/>
      </p:ext>
    </p:extLst>
  </p:cmAuthor>
  <p:cmAuthor id="6" name="Howarth, Jayne" initials="HJ" lastIdx="6" clrIdx="5">
    <p:extLst>
      <p:ext uri="{19B8F6BF-5375-455C-9EA6-DF929625EA0E}">
        <p15:presenceInfo xmlns:p15="http://schemas.microsoft.com/office/powerpoint/2012/main" userId="S::cscfsnjh@hants.gov.uk::9118ad7c-4c25-47b1-b1a3-d7d9d87887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3396C"/>
    <a:srgbClr val="66CCFF"/>
    <a:srgbClr val="0066CC"/>
    <a:srgbClr val="E9EBF5"/>
    <a:srgbClr val="FF99CC"/>
    <a:srgbClr val="180284"/>
    <a:srgbClr val="8434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98170F-44ED-4DCA-B3A7-D95BDFA32D8B}" v="3302" dt="2023-06-22T15:20:05.420"/>
    <p1510:client id="{6B553A53-4E5D-47BA-9BB4-9B1E45DE6D32}" vWet="2" dt="2023-06-22T13:19:15.920"/>
    <p1510:client id="{A4B60797-0A5F-485A-BC22-F48B6161333D}" v="1019" dt="2023-06-22T13:32:53.288"/>
    <p1510:client id="{D5A793C7-4C24-46A5-8782-78A3972D8A16}" v="7" vWet="9" dt="2023-06-21T15:02:12.604"/>
    <p1510:client id="{EBFB5F2E-480C-765A-5857-9032F3F204A7}" v="145" dt="2023-06-22T15:15:24.253"/>
    <p1510:client id="{FF95DF3B-B525-4F28-B862-543DCF894B1F}" v="8" dt="2023-06-21T14:58:47.3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75B75B-7E7C-4DEA-9E90-2ED28B665E2F}" type="datetimeFigureOut">
              <a:rPr lang="en-GB" smtClean="0"/>
              <a:t>07/07/2023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B6161C-A716-4403-BF72-C938C275DDD4}" type="slidenum">
              <a:rPr lang="en-GB" smtClean="0"/>
              <a:t>‹#›</a:t>
            </a:fld>
            <a:endParaRPr lang="en-GB"/>
          </a:p>
        </p:txBody>
      </p:sp>
    </p:spTree>
    <p:extLst>
      <p:ext uri="{BB962C8B-B14F-4D97-AF65-F5344CB8AC3E}">
        <p14:creationId xmlns:p14="http://schemas.microsoft.com/office/powerpoint/2010/main" val="2887526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70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49B84C6-FCD2-493F-B988-59C3CB34277B}" type="slidenum">
              <a:rPr kumimoji="0" lang="en-GB"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0602231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EB6161C-A716-4403-BF72-C938C275DDD4}" type="slidenum">
              <a:rPr lang="en-GB" smtClean="0"/>
              <a:t>2</a:t>
            </a:fld>
            <a:endParaRPr lang="en-GB"/>
          </a:p>
        </p:txBody>
      </p:sp>
    </p:spTree>
    <p:extLst>
      <p:ext uri="{BB962C8B-B14F-4D97-AF65-F5344CB8AC3E}">
        <p14:creationId xmlns:p14="http://schemas.microsoft.com/office/powerpoint/2010/main" val="19511659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EB6161C-A716-4403-BF72-C938C275DDD4}" type="slidenum">
              <a:rPr lang="en-GB" smtClean="0"/>
              <a:t>4</a:t>
            </a:fld>
            <a:endParaRPr lang="en-GB"/>
          </a:p>
        </p:txBody>
      </p:sp>
    </p:spTree>
    <p:extLst>
      <p:ext uri="{BB962C8B-B14F-4D97-AF65-F5344CB8AC3E}">
        <p14:creationId xmlns:p14="http://schemas.microsoft.com/office/powerpoint/2010/main" val="2739126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EB6161C-A716-4403-BF72-C938C275DDD4}" type="slidenum">
              <a:rPr lang="en-GB" smtClean="0"/>
              <a:t>5</a:t>
            </a:fld>
            <a:endParaRPr lang="en-GB"/>
          </a:p>
        </p:txBody>
      </p:sp>
    </p:spTree>
    <p:extLst>
      <p:ext uri="{BB962C8B-B14F-4D97-AF65-F5344CB8AC3E}">
        <p14:creationId xmlns:p14="http://schemas.microsoft.com/office/powerpoint/2010/main" val="31365067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Note provisional allocation for 23/24 is subject to change</a:t>
            </a:r>
          </a:p>
        </p:txBody>
      </p:sp>
      <p:sp>
        <p:nvSpPr>
          <p:cNvPr id="4" name="Slide Number Placeholder 3"/>
          <p:cNvSpPr>
            <a:spLocks noGrp="1"/>
          </p:cNvSpPr>
          <p:nvPr>
            <p:ph type="sldNum" sz="quarter" idx="5"/>
          </p:nvPr>
        </p:nvSpPr>
        <p:spPr/>
        <p:txBody>
          <a:bodyPr/>
          <a:lstStyle/>
          <a:p>
            <a:fld id="{4EB6161C-A716-4403-BF72-C938C275DDD4}" type="slidenum">
              <a:rPr lang="en-GB" smtClean="0"/>
              <a:t>15</a:t>
            </a:fld>
            <a:endParaRPr lang="en-GB"/>
          </a:p>
        </p:txBody>
      </p:sp>
    </p:spTree>
    <p:extLst>
      <p:ext uri="{BB962C8B-B14F-4D97-AF65-F5344CB8AC3E}">
        <p14:creationId xmlns:p14="http://schemas.microsoft.com/office/powerpoint/2010/main" val="23804438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EB6161C-A716-4403-BF72-C938C275DDD4}" type="slidenum">
              <a:rPr lang="en-GB" smtClean="0"/>
              <a:t>16</a:t>
            </a:fld>
            <a:endParaRPr lang="en-GB"/>
          </a:p>
        </p:txBody>
      </p:sp>
    </p:spTree>
    <p:extLst>
      <p:ext uri="{BB962C8B-B14F-4D97-AF65-F5344CB8AC3E}">
        <p14:creationId xmlns:p14="http://schemas.microsoft.com/office/powerpoint/2010/main" val="4206776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2">
            <a:extLst>
              <a:ext uri="{FF2B5EF4-FFF2-40B4-BE49-F238E27FC236}">
                <a16:creationId xmlns:a16="http://schemas.microsoft.com/office/drawing/2014/main" id="{5EFCC97E-4A21-4C3F-991D-78EA7C126D7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0" name="Rectangle 2">
            <a:extLst>
              <a:ext uri="{FF2B5EF4-FFF2-40B4-BE49-F238E27FC236}">
                <a16:creationId xmlns:a16="http://schemas.microsoft.com/office/drawing/2014/main" id="{E4A346B9-E7D9-40B5-9F0E-5F1219723D31}"/>
              </a:ext>
            </a:extLst>
          </p:cNvPr>
          <p:cNvSpPr>
            <a:spLocks noGrp="1" noChangeArrowheads="1"/>
          </p:cNvSpPr>
          <p:nvPr>
            <p:ph type="ctrTitle"/>
          </p:nvPr>
        </p:nvSpPr>
        <p:spPr>
          <a:xfrm>
            <a:off x="914400" y="2130426"/>
            <a:ext cx="10363200" cy="1470025"/>
          </a:xfrm>
        </p:spPr>
        <p:txBody>
          <a:bodyPr/>
          <a:lstStyle>
            <a:lvl1pPr>
              <a:defRPr/>
            </a:lvl1pPr>
          </a:lstStyle>
          <a:p>
            <a:pPr lvl="0"/>
            <a:r>
              <a:rPr lang="en-GB" altLang="en-US" noProof="0"/>
              <a:t>Click to edit Master title style</a:t>
            </a:r>
          </a:p>
        </p:txBody>
      </p:sp>
      <p:sp>
        <p:nvSpPr>
          <p:cNvPr id="43011" name="Rectangle 3">
            <a:extLst>
              <a:ext uri="{FF2B5EF4-FFF2-40B4-BE49-F238E27FC236}">
                <a16:creationId xmlns:a16="http://schemas.microsoft.com/office/drawing/2014/main" id="{5CB05731-0198-4B79-ABBA-0F8658F4F53F}"/>
              </a:ext>
            </a:extLst>
          </p:cNvPr>
          <p:cNvSpPr>
            <a:spLocks noGrp="1" noChangeArrowheads="1"/>
          </p:cNvSpPr>
          <p:nvPr>
            <p:ph type="subTitle" idx="1"/>
          </p:nvPr>
        </p:nvSpPr>
        <p:spPr>
          <a:xfrm>
            <a:off x="1828800" y="3886200"/>
            <a:ext cx="8534400" cy="1752600"/>
          </a:xfrm>
        </p:spPr>
        <p:txBody>
          <a:bodyPr/>
          <a:lstStyle>
            <a:lvl1pPr marL="0" indent="0" algn="ctr">
              <a:buFontTx/>
              <a:buNone/>
              <a:defRPr/>
            </a:lvl1pPr>
          </a:lstStyle>
          <a:p>
            <a:pPr lvl="0"/>
            <a:r>
              <a:rPr lang="en-GB" altLang="en-US" noProof="0"/>
              <a:t>Click to edit Master subtitle style</a:t>
            </a:r>
          </a:p>
        </p:txBody>
      </p:sp>
    </p:spTree>
    <p:extLst>
      <p:ext uri="{BB962C8B-B14F-4D97-AF65-F5344CB8AC3E}">
        <p14:creationId xmlns:p14="http://schemas.microsoft.com/office/powerpoint/2010/main" val="2510757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3E021-64F2-4CB7-B062-7C56E25F26C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5E8BC97-4CE1-4EE7-812E-463A2F0763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255761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5309264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1" name="Picture 2">
            <a:extLst>
              <a:ext uri="{FF2B5EF4-FFF2-40B4-BE49-F238E27FC236}">
                <a16:creationId xmlns:a16="http://schemas.microsoft.com/office/drawing/2014/main" id="{4EE5C9F7-098C-4E1C-80D2-FAFF44B6033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7493"/>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Top Corners Rounded 6">
            <a:extLst>
              <a:ext uri="{FF2B5EF4-FFF2-40B4-BE49-F238E27FC236}">
                <a16:creationId xmlns:a16="http://schemas.microsoft.com/office/drawing/2014/main" id="{67663FF2-7B41-4849-913F-008BF84DC327}"/>
              </a:ext>
            </a:extLst>
          </p:cNvPr>
          <p:cNvSpPr/>
          <p:nvPr userDrawn="1"/>
        </p:nvSpPr>
        <p:spPr>
          <a:xfrm>
            <a:off x="5784641" y="431519"/>
            <a:ext cx="6040282" cy="5228516"/>
          </a:xfrm>
          <a:prstGeom prst="round2SameRect">
            <a:avLst/>
          </a:prstGeom>
          <a:solidFill>
            <a:schemeClr val="accent1">
              <a:lumMod val="20000"/>
              <a:lumOff val="80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itle 1">
            <a:extLst>
              <a:ext uri="{FF2B5EF4-FFF2-40B4-BE49-F238E27FC236}">
                <a16:creationId xmlns:a16="http://schemas.microsoft.com/office/drawing/2014/main" id="{07ACC607-C8E4-4C76-BFCF-FB2AD3184D94}"/>
              </a:ext>
            </a:extLst>
          </p:cNvPr>
          <p:cNvSpPr txBox="1">
            <a:spLocks/>
          </p:cNvSpPr>
          <p:nvPr userDrawn="1"/>
        </p:nvSpPr>
        <p:spPr bwMode="auto">
          <a:xfrm>
            <a:off x="9332" y="831460"/>
            <a:ext cx="5069278" cy="2387600"/>
          </a:xfrm>
          <a:prstGeom prst="rect">
            <a:avLst/>
          </a:prstGeom>
          <a:solidFill>
            <a:schemeClr val="accent1"/>
          </a:solidFill>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normAutofit/>
          </a:bodyPr>
          <a:lstStyle>
            <a:lvl1pPr algn="l" rtl="0" fontAlgn="base">
              <a:spcBef>
                <a:spcPct val="0"/>
              </a:spcBef>
              <a:spcAft>
                <a:spcPct val="0"/>
              </a:spcAft>
              <a:defRPr sz="4400" b="1" kern="1200">
                <a:solidFill>
                  <a:schemeClr val="dk1"/>
                </a:solidFill>
                <a:latin typeface="+mn-lt"/>
                <a:ea typeface="+mn-ea"/>
                <a:cs typeface="+mn-cs"/>
              </a:defRPr>
            </a:lvl1pPr>
            <a:lvl2pPr algn="l" rtl="0" fontAlgn="base">
              <a:spcBef>
                <a:spcPct val="0"/>
              </a:spcBef>
              <a:spcAft>
                <a:spcPct val="0"/>
              </a:spcAft>
              <a:defRPr sz="4400">
                <a:solidFill>
                  <a:schemeClr val="dk1"/>
                </a:solidFill>
                <a:latin typeface="+mn-lt"/>
                <a:ea typeface="+mn-ea"/>
                <a:cs typeface="+mn-cs"/>
              </a:defRPr>
            </a:lvl2pPr>
            <a:lvl3pPr algn="l" rtl="0" fontAlgn="base">
              <a:spcBef>
                <a:spcPct val="0"/>
              </a:spcBef>
              <a:spcAft>
                <a:spcPct val="0"/>
              </a:spcAft>
              <a:defRPr sz="4400">
                <a:solidFill>
                  <a:schemeClr val="dk1"/>
                </a:solidFill>
                <a:latin typeface="+mn-lt"/>
                <a:ea typeface="+mn-ea"/>
                <a:cs typeface="+mn-cs"/>
              </a:defRPr>
            </a:lvl3pPr>
            <a:lvl4pPr algn="l" rtl="0" fontAlgn="base">
              <a:spcBef>
                <a:spcPct val="0"/>
              </a:spcBef>
              <a:spcAft>
                <a:spcPct val="0"/>
              </a:spcAft>
              <a:defRPr sz="4400">
                <a:solidFill>
                  <a:schemeClr val="dk1"/>
                </a:solidFill>
                <a:latin typeface="+mn-lt"/>
                <a:ea typeface="+mn-ea"/>
                <a:cs typeface="+mn-cs"/>
              </a:defRPr>
            </a:lvl4pPr>
            <a:lvl5pPr algn="l" rtl="0" fontAlgn="base">
              <a:spcBef>
                <a:spcPct val="0"/>
              </a:spcBef>
              <a:spcAft>
                <a:spcPct val="0"/>
              </a:spcAft>
              <a:defRPr sz="4400">
                <a:solidFill>
                  <a:schemeClr val="dk1"/>
                </a:solidFill>
                <a:latin typeface="+mn-lt"/>
                <a:ea typeface="+mn-ea"/>
                <a:cs typeface="+mn-cs"/>
              </a:defRPr>
            </a:lvl5pPr>
            <a:lvl6pPr marL="457200" algn="l" rtl="0" fontAlgn="base">
              <a:spcBef>
                <a:spcPct val="0"/>
              </a:spcBef>
              <a:spcAft>
                <a:spcPct val="0"/>
              </a:spcAft>
              <a:defRPr sz="4400">
                <a:solidFill>
                  <a:schemeClr val="dk1"/>
                </a:solidFill>
                <a:latin typeface="+mn-lt"/>
                <a:ea typeface="+mn-ea"/>
                <a:cs typeface="+mn-cs"/>
              </a:defRPr>
            </a:lvl6pPr>
            <a:lvl7pPr marL="914400" algn="l" rtl="0" fontAlgn="base">
              <a:spcBef>
                <a:spcPct val="0"/>
              </a:spcBef>
              <a:spcAft>
                <a:spcPct val="0"/>
              </a:spcAft>
              <a:defRPr sz="4400">
                <a:solidFill>
                  <a:schemeClr val="dk1"/>
                </a:solidFill>
                <a:latin typeface="+mn-lt"/>
                <a:ea typeface="+mn-ea"/>
                <a:cs typeface="+mn-cs"/>
              </a:defRPr>
            </a:lvl7pPr>
            <a:lvl8pPr marL="1371600" algn="l" rtl="0" fontAlgn="base">
              <a:spcBef>
                <a:spcPct val="0"/>
              </a:spcBef>
              <a:spcAft>
                <a:spcPct val="0"/>
              </a:spcAft>
              <a:defRPr sz="4400">
                <a:solidFill>
                  <a:schemeClr val="dk1"/>
                </a:solidFill>
                <a:latin typeface="+mn-lt"/>
                <a:ea typeface="+mn-ea"/>
                <a:cs typeface="+mn-cs"/>
              </a:defRPr>
            </a:lvl8pPr>
            <a:lvl9pPr marL="1828800" algn="l" rtl="0" fontAlgn="base">
              <a:spcBef>
                <a:spcPct val="0"/>
              </a:spcBef>
              <a:spcAft>
                <a:spcPct val="0"/>
              </a:spcAft>
              <a:defRPr sz="4400">
                <a:solidFill>
                  <a:schemeClr val="dk1"/>
                </a:solidFill>
                <a:latin typeface="+mn-lt"/>
                <a:ea typeface="+mn-ea"/>
                <a:cs typeface="+mn-cs"/>
              </a:defRPr>
            </a:lvl9pPr>
          </a:lstStyle>
          <a:p>
            <a:pPr algn="ctr">
              <a:spcBef>
                <a:spcPts val="0"/>
              </a:spcBef>
              <a:spcAft>
                <a:spcPts val="0"/>
              </a:spcAft>
            </a:pPr>
            <a:endParaRPr lang="en-GB" sz="4000">
              <a:solidFill>
                <a:schemeClr val="tx1"/>
              </a:solidFill>
            </a:endParaRPr>
          </a:p>
        </p:txBody>
      </p:sp>
      <p:sp>
        <p:nvSpPr>
          <p:cNvPr id="10" name="Title 1">
            <a:extLst>
              <a:ext uri="{FF2B5EF4-FFF2-40B4-BE49-F238E27FC236}">
                <a16:creationId xmlns:a16="http://schemas.microsoft.com/office/drawing/2014/main" id="{F76BF668-57EE-4D11-8001-49A8867D48C5}"/>
              </a:ext>
            </a:extLst>
          </p:cNvPr>
          <p:cNvSpPr>
            <a:spLocks noGrp="1"/>
          </p:cNvSpPr>
          <p:nvPr>
            <p:ph type="title"/>
          </p:nvPr>
        </p:nvSpPr>
        <p:spPr>
          <a:xfrm>
            <a:off x="1487258" y="1364725"/>
            <a:ext cx="3591352" cy="1321070"/>
          </a:xfrm>
          <a:solidFill>
            <a:schemeClr val="bg1"/>
          </a:solidFill>
          <a:ln>
            <a:solidFill>
              <a:schemeClr val="bg1"/>
            </a:solidFill>
          </a:ln>
          <a:effectLst>
            <a:outerShdw blurRad="50800" dist="38100" dir="8100000" algn="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rmAutofit/>
          </a:bodyPr>
          <a:lstStyle>
            <a:lvl1pPr>
              <a:defRPr>
                <a:solidFill>
                  <a:schemeClr val="bg1"/>
                </a:solidFill>
              </a:defRPr>
            </a:lvl1pPr>
          </a:lstStyle>
          <a:p>
            <a:pPr marL="0" marR="0" lvl="0" indent="0" algn="ctr">
              <a:lnSpc>
                <a:spcPct val="100000"/>
              </a:lnSpc>
              <a:spcBef>
                <a:spcPts val="0"/>
              </a:spcBef>
              <a:spcAft>
                <a:spcPts val="0"/>
              </a:spcAft>
              <a:buNone/>
            </a:pPr>
            <a:endParaRPr lang="en-GB" sz="4000" kern="1200">
              <a:solidFill>
                <a:schemeClr val="tx1"/>
              </a:solidFill>
              <a:ea typeface="+mn-ea"/>
              <a:cs typeface="+mn-cs"/>
            </a:endParaRPr>
          </a:p>
        </p:txBody>
      </p:sp>
      <p:sp>
        <p:nvSpPr>
          <p:cNvPr id="13" name="Content Placeholder 12">
            <a:extLst>
              <a:ext uri="{FF2B5EF4-FFF2-40B4-BE49-F238E27FC236}">
                <a16:creationId xmlns:a16="http://schemas.microsoft.com/office/drawing/2014/main" id="{452D18CB-06AA-4DD4-9CD0-6D5F53989D70}"/>
              </a:ext>
            </a:extLst>
          </p:cNvPr>
          <p:cNvSpPr>
            <a:spLocks noGrp="1"/>
          </p:cNvSpPr>
          <p:nvPr>
            <p:ph sz="quarter" idx="10"/>
          </p:nvPr>
        </p:nvSpPr>
        <p:spPr>
          <a:xfrm>
            <a:off x="6000205" y="1262062"/>
            <a:ext cx="5712823" cy="4259171"/>
          </a:xfrm>
        </p:spPr>
        <p:txBody>
          <a:bodyPr>
            <a:normAutofit/>
          </a:bodyPr>
          <a:lstStyle/>
          <a:p>
            <a:pPr lvl="0"/>
            <a:r>
              <a:rPr lang="en-US"/>
              <a:t>Click to edit Master text styles</a:t>
            </a:r>
          </a:p>
        </p:txBody>
      </p:sp>
      <p:sp>
        <p:nvSpPr>
          <p:cNvPr id="20" name="Content Placeholder 19">
            <a:extLst>
              <a:ext uri="{FF2B5EF4-FFF2-40B4-BE49-F238E27FC236}">
                <a16:creationId xmlns:a16="http://schemas.microsoft.com/office/drawing/2014/main" id="{8D89BC2B-845C-4C40-9071-1F1F80D36F3E}"/>
              </a:ext>
            </a:extLst>
          </p:cNvPr>
          <p:cNvSpPr>
            <a:spLocks noGrp="1"/>
          </p:cNvSpPr>
          <p:nvPr>
            <p:ph sz="quarter" idx="12"/>
          </p:nvPr>
        </p:nvSpPr>
        <p:spPr>
          <a:xfrm>
            <a:off x="6502400" y="433388"/>
            <a:ext cx="4552950" cy="749300"/>
          </a:xfrm>
          <a:prstGeom prst="rect">
            <a:avLst/>
          </a:prstGeom>
        </p:spPr>
        <p:txBody>
          <a:bodyPr anchor="ctr" anchorCtr="0"/>
          <a:lstStyle>
            <a:lvl1pPr marL="0" indent="0" algn="ctr">
              <a:buNone/>
              <a:defRPr/>
            </a:lvl1pPr>
          </a:lstStyle>
          <a:p>
            <a:pPr lvl="0"/>
            <a:r>
              <a:rPr lang="en-US"/>
              <a:t>Click to edit Master text styles</a:t>
            </a:r>
            <a:endParaRPr lang="en-GB"/>
          </a:p>
        </p:txBody>
      </p:sp>
      <p:sp>
        <p:nvSpPr>
          <p:cNvPr id="24" name="Text Placeholder 23">
            <a:extLst>
              <a:ext uri="{FF2B5EF4-FFF2-40B4-BE49-F238E27FC236}">
                <a16:creationId xmlns:a16="http://schemas.microsoft.com/office/drawing/2014/main" id="{39BA9073-F16C-4FBB-9E0E-074C5B1D9B29}"/>
              </a:ext>
            </a:extLst>
          </p:cNvPr>
          <p:cNvSpPr>
            <a:spLocks noGrp="1"/>
          </p:cNvSpPr>
          <p:nvPr>
            <p:ph type="body" sz="quarter" idx="13"/>
          </p:nvPr>
        </p:nvSpPr>
        <p:spPr>
          <a:xfrm>
            <a:off x="684213" y="3795713"/>
            <a:ext cx="4081462" cy="1697037"/>
          </a:xfrm>
          <a:prstGeom prst="rect">
            <a:avLst/>
          </a:prstGeom>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anchor="ctr" anchorCtr="0">
            <a:normAutofit/>
          </a:bodyPr>
          <a:lstStyle>
            <a:lvl1pPr marL="0" indent="0">
              <a:buNone/>
              <a:defRPr/>
            </a:lvl1pPr>
          </a:lstStyle>
          <a:p>
            <a:pPr lvl="0"/>
            <a:r>
              <a:rPr lang="en-US"/>
              <a:t>Click to edit Master text styles</a:t>
            </a:r>
          </a:p>
        </p:txBody>
      </p:sp>
    </p:spTree>
    <p:extLst>
      <p:ext uri="{BB962C8B-B14F-4D97-AF65-F5344CB8AC3E}">
        <p14:creationId xmlns:p14="http://schemas.microsoft.com/office/powerpoint/2010/main" val="21128382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75049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2">
            <a:extLst>
              <a:ext uri="{FF2B5EF4-FFF2-40B4-BE49-F238E27FC236}">
                <a16:creationId xmlns:a16="http://schemas.microsoft.com/office/drawing/2014/main" id="{5EFCC97E-4A21-4C3F-991D-78EA7C126D7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0" name="Rectangle 2">
            <a:extLst>
              <a:ext uri="{FF2B5EF4-FFF2-40B4-BE49-F238E27FC236}">
                <a16:creationId xmlns:a16="http://schemas.microsoft.com/office/drawing/2014/main" id="{E4A346B9-E7D9-40B5-9F0E-5F1219723D31}"/>
              </a:ext>
            </a:extLst>
          </p:cNvPr>
          <p:cNvSpPr>
            <a:spLocks noGrp="1" noChangeArrowheads="1"/>
          </p:cNvSpPr>
          <p:nvPr>
            <p:ph type="ctrTitle"/>
          </p:nvPr>
        </p:nvSpPr>
        <p:spPr>
          <a:xfrm>
            <a:off x="914400" y="2130426"/>
            <a:ext cx="10363200" cy="1470025"/>
          </a:xfrm>
        </p:spPr>
        <p:txBody>
          <a:bodyPr/>
          <a:lstStyle>
            <a:lvl1pPr>
              <a:defRPr/>
            </a:lvl1pPr>
          </a:lstStyle>
          <a:p>
            <a:pPr lvl="0"/>
            <a:r>
              <a:rPr lang="en-GB" altLang="en-US" noProof="0"/>
              <a:t>Click to edit Master title style</a:t>
            </a:r>
          </a:p>
        </p:txBody>
      </p:sp>
      <p:sp>
        <p:nvSpPr>
          <p:cNvPr id="43011" name="Rectangle 3">
            <a:extLst>
              <a:ext uri="{FF2B5EF4-FFF2-40B4-BE49-F238E27FC236}">
                <a16:creationId xmlns:a16="http://schemas.microsoft.com/office/drawing/2014/main" id="{5CB05731-0198-4B79-ABBA-0F8658F4F53F}"/>
              </a:ext>
            </a:extLst>
          </p:cNvPr>
          <p:cNvSpPr>
            <a:spLocks noGrp="1" noChangeArrowheads="1"/>
          </p:cNvSpPr>
          <p:nvPr>
            <p:ph type="subTitle" idx="1"/>
          </p:nvPr>
        </p:nvSpPr>
        <p:spPr>
          <a:xfrm>
            <a:off x="1828800" y="3886200"/>
            <a:ext cx="8534400" cy="1752600"/>
          </a:xfrm>
        </p:spPr>
        <p:txBody>
          <a:bodyPr/>
          <a:lstStyle>
            <a:lvl1pPr marL="0" indent="0" algn="ctr">
              <a:buFontTx/>
              <a:buNone/>
              <a:defRPr/>
            </a:lvl1pPr>
          </a:lstStyle>
          <a:p>
            <a:pPr lvl="0"/>
            <a:r>
              <a:rPr lang="en-GB" altLang="en-US" noProof="0"/>
              <a:t>Click to edit Master subtitle style</a:t>
            </a:r>
          </a:p>
        </p:txBody>
      </p:sp>
    </p:spTree>
    <p:extLst>
      <p:ext uri="{BB962C8B-B14F-4D97-AF65-F5344CB8AC3E}">
        <p14:creationId xmlns:p14="http://schemas.microsoft.com/office/powerpoint/2010/main" val="27111088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4FAC8D-CA71-47A5-BDB0-BF87533E3EC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897FBCF9-9B13-40FD-B385-0FF6B13EE2AD}"/>
              </a:ext>
            </a:extLst>
          </p:cNvPr>
          <p:cNvSpPr>
            <a:spLocks noGrp="1"/>
          </p:cNvSpPr>
          <p:nvPr>
            <p:ph type="sldNum" sz="quarter" idx="12"/>
          </p:nvPr>
        </p:nvSpPr>
        <p:spPr/>
        <p:txBody>
          <a:bodyPr/>
          <a:lstStyle/>
          <a:p>
            <a:endParaRPr lang="en-GB"/>
          </a:p>
        </p:txBody>
      </p:sp>
      <p:sp>
        <p:nvSpPr>
          <p:cNvPr id="7" name="Title 1">
            <a:extLst>
              <a:ext uri="{FF2B5EF4-FFF2-40B4-BE49-F238E27FC236}">
                <a16:creationId xmlns:a16="http://schemas.microsoft.com/office/drawing/2014/main" id="{0ECDA093-73E7-4A4A-BBD7-D7FF91955C4D}"/>
              </a:ext>
            </a:extLst>
          </p:cNvPr>
          <p:cNvSpPr>
            <a:spLocks noGrp="1"/>
          </p:cNvSpPr>
          <p:nvPr>
            <p:ph type="title"/>
          </p:nvPr>
        </p:nvSpPr>
        <p:spPr>
          <a:xfrm>
            <a:off x="400593" y="233045"/>
            <a:ext cx="11295017" cy="640715"/>
          </a:xfrm>
          <a:prstGeom prst="rect">
            <a:avLst/>
          </a:prstGeom>
        </p:spPr>
        <p:txBody>
          <a:bodyPr/>
          <a:lstStyle/>
          <a:p>
            <a:r>
              <a:rPr lang="en-US"/>
              <a:t>Click to edit Master title style</a:t>
            </a:r>
          </a:p>
        </p:txBody>
      </p:sp>
      <p:cxnSp>
        <p:nvCxnSpPr>
          <p:cNvPr id="8" name="Straight Connector 7">
            <a:extLst>
              <a:ext uri="{FF2B5EF4-FFF2-40B4-BE49-F238E27FC236}">
                <a16:creationId xmlns:a16="http://schemas.microsoft.com/office/drawing/2014/main" id="{0F1FADBC-4541-4E85-BD66-CBDDAFD7AEB5}"/>
              </a:ext>
            </a:extLst>
          </p:cNvPr>
          <p:cNvCxnSpPr/>
          <p:nvPr userDrawn="1"/>
        </p:nvCxnSpPr>
        <p:spPr>
          <a:xfrm flipH="1">
            <a:off x="0" y="883920"/>
            <a:ext cx="12192000" cy="0"/>
          </a:xfrm>
          <a:prstGeom prst="line">
            <a:avLst/>
          </a:prstGeom>
          <a:ln w="15875">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56047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EBD5C-54B8-7E65-2152-C158F9B7DF29}"/>
              </a:ext>
            </a:extLst>
          </p:cNvPr>
          <p:cNvSpPr>
            <a:spLocks noGrp="1"/>
          </p:cNvSpPr>
          <p:nvPr>
            <p:ph type="title"/>
          </p:nvPr>
        </p:nvSpPr>
        <p:spPr/>
        <p:txBody>
          <a:bodyPr/>
          <a:lstStyle/>
          <a:p>
            <a:r>
              <a:rPr lang="en-US"/>
              <a:t>Click to edit Master title style</a:t>
            </a:r>
            <a:endParaRPr lang="en-GB"/>
          </a:p>
        </p:txBody>
      </p:sp>
      <p:graphicFrame>
        <p:nvGraphicFramePr>
          <p:cNvPr id="4" name="Table 3">
            <a:extLst>
              <a:ext uri="{FF2B5EF4-FFF2-40B4-BE49-F238E27FC236}">
                <a16:creationId xmlns:a16="http://schemas.microsoft.com/office/drawing/2014/main" id="{CAA13A9B-956B-D7D5-1756-ECC1F6F5EA8D}"/>
              </a:ext>
            </a:extLst>
          </p:cNvPr>
          <p:cNvGraphicFramePr>
            <a:graphicFrameLocks noGrp="1"/>
          </p:cNvGraphicFramePr>
          <p:nvPr userDrawn="1">
            <p:extLst>
              <p:ext uri="{D42A27DB-BD31-4B8C-83A1-F6EECF244321}">
                <p14:modId xmlns:p14="http://schemas.microsoft.com/office/powerpoint/2010/main" val="2835397999"/>
              </p:ext>
            </p:extLst>
          </p:nvPr>
        </p:nvGraphicFramePr>
        <p:xfrm>
          <a:off x="9783909" y="4544892"/>
          <a:ext cx="2318059" cy="1483360"/>
        </p:xfrm>
        <a:graphic>
          <a:graphicData uri="http://schemas.openxmlformats.org/drawingml/2006/table">
            <a:tbl>
              <a:tblPr firstRow="1" bandRow="1">
                <a:tableStyleId>{2D5ABB26-0587-4C30-8999-92F81FD0307C}</a:tableStyleId>
              </a:tblPr>
              <a:tblGrid>
                <a:gridCol w="1667986">
                  <a:extLst>
                    <a:ext uri="{9D8B030D-6E8A-4147-A177-3AD203B41FA5}">
                      <a16:colId xmlns:a16="http://schemas.microsoft.com/office/drawing/2014/main" val="1587085065"/>
                    </a:ext>
                  </a:extLst>
                </a:gridCol>
                <a:gridCol w="650073">
                  <a:extLst>
                    <a:ext uri="{9D8B030D-6E8A-4147-A177-3AD203B41FA5}">
                      <a16:colId xmlns:a16="http://schemas.microsoft.com/office/drawing/2014/main" val="4124897852"/>
                    </a:ext>
                  </a:extLst>
                </a:gridCol>
              </a:tblGrid>
              <a:tr h="370840">
                <a:tc gridSpan="2">
                  <a:txBody>
                    <a:bodyPr/>
                    <a:lstStyle/>
                    <a:p>
                      <a:pPr algn="ctr"/>
                      <a:r>
                        <a:rPr lang="en-GB"/>
                        <a:t>Board Action</a:t>
                      </a: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lang="en-US">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58227316"/>
                  </a:ext>
                </a:extLst>
              </a:tr>
              <a:tr h="370840">
                <a:tc>
                  <a:txBody>
                    <a:bodyPr/>
                    <a:lstStyle/>
                    <a:p>
                      <a:r>
                        <a:rPr lang="en-GB"/>
                        <a:t>For Info</a:t>
                      </a: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a:solidFill>
                            <a:srgbClr val="FF0000"/>
                          </a:solidFill>
                        </a:rPr>
                        <a:t>X</a:t>
                      </a:r>
                      <a:endParaRPr lang="en-US">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72800674"/>
                  </a:ext>
                </a:extLst>
              </a:tr>
              <a:tr h="370840">
                <a:tc>
                  <a:txBody>
                    <a:bodyPr/>
                    <a:lstStyle/>
                    <a:p>
                      <a:r>
                        <a:rPr lang="en-GB"/>
                        <a:t>For Discussion</a:t>
                      </a: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a:solidFill>
                            <a:srgbClr val="FF0000"/>
                          </a:solidFill>
                        </a:rPr>
                        <a:t>X</a:t>
                      </a:r>
                      <a:endParaRPr lang="en-US">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44398032"/>
                  </a:ext>
                </a:extLst>
              </a:tr>
              <a:tr h="370840">
                <a:tc>
                  <a:txBody>
                    <a:bodyPr/>
                    <a:lstStyle/>
                    <a:p>
                      <a:r>
                        <a:rPr lang="en-GB"/>
                        <a:t>For Decision</a:t>
                      </a: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a:solidFill>
                            <a:srgbClr val="FF0000"/>
                          </a:solidFill>
                        </a:rPr>
                        <a:t>X</a:t>
                      </a:r>
                      <a:endParaRPr lang="en-US">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6635087"/>
                  </a:ext>
                </a:extLst>
              </a:tr>
            </a:tbl>
          </a:graphicData>
        </a:graphic>
      </p:graphicFrame>
      <p:graphicFrame>
        <p:nvGraphicFramePr>
          <p:cNvPr id="5" name="Table 5">
            <a:extLst>
              <a:ext uri="{FF2B5EF4-FFF2-40B4-BE49-F238E27FC236}">
                <a16:creationId xmlns:a16="http://schemas.microsoft.com/office/drawing/2014/main" id="{440B69F7-ABFD-D924-3F1A-78F5B1B7C849}"/>
              </a:ext>
            </a:extLst>
          </p:cNvPr>
          <p:cNvGraphicFramePr>
            <a:graphicFrameLocks noGrp="1"/>
          </p:cNvGraphicFramePr>
          <p:nvPr userDrawn="1">
            <p:extLst>
              <p:ext uri="{D42A27DB-BD31-4B8C-83A1-F6EECF244321}">
                <p14:modId xmlns:p14="http://schemas.microsoft.com/office/powerpoint/2010/main" val="3859726209"/>
              </p:ext>
            </p:extLst>
          </p:nvPr>
        </p:nvGraphicFramePr>
        <p:xfrm>
          <a:off x="9412357" y="173014"/>
          <a:ext cx="2531103" cy="370840"/>
        </p:xfrm>
        <a:graphic>
          <a:graphicData uri="http://schemas.openxmlformats.org/drawingml/2006/table">
            <a:tbl>
              <a:tblPr firstRow="1" bandRow="1">
                <a:tableStyleId>{5C22544A-7EE6-4342-B048-85BDC9FD1C3A}</a:tableStyleId>
              </a:tblPr>
              <a:tblGrid>
                <a:gridCol w="843952">
                  <a:extLst>
                    <a:ext uri="{9D8B030D-6E8A-4147-A177-3AD203B41FA5}">
                      <a16:colId xmlns:a16="http://schemas.microsoft.com/office/drawing/2014/main" val="3497894171"/>
                    </a:ext>
                  </a:extLst>
                </a:gridCol>
                <a:gridCol w="1687151">
                  <a:extLst>
                    <a:ext uri="{9D8B030D-6E8A-4147-A177-3AD203B41FA5}">
                      <a16:colId xmlns:a16="http://schemas.microsoft.com/office/drawing/2014/main" val="4242287990"/>
                    </a:ext>
                  </a:extLst>
                </a:gridCol>
              </a:tblGrid>
              <a:tr h="370840">
                <a:tc>
                  <a:txBody>
                    <a:bodyPr/>
                    <a:lstStyle/>
                    <a:p>
                      <a:r>
                        <a:rPr lang="en-GB"/>
                        <a:t>Timing</a:t>
                      </a:r>
                    </a:p>
                  </a:txBody>
                  <a:tcPr/>
                </a:tc>
                <a:tc>
                  <a:txBody>
                    <a:bodyPr/>
                    <a:lstStyle/>
                    <a:p>
                      <a:r>
                        <a:rPr lang="en-GB" err="1"/>
                        <a:t>Xx:xx</a:t>
                      </a:r>
                      <a:r>
                        <a:rPr lang="en-GB"/>
                        <a:t> to </a:t>
                      </a:r>
                      <a:r>
                        <a:rPr lang="en-GB" err="1"/>
                        <a:t>XX:xx</a:t>
                      </a:r>
                      <a:endParaRPr lang="en-GB"/>
                    </a:p>
                  </a:txBody>
                  <a:tcPr/>
                </a:tc>
                <a:extLst>
                  <a:ext uri="{0D108BD9-81ED-4DB2-BD59-A6C34878D82A}">
                    <a16:rowId xmlns:a16="http://schemas.microsoft.com/office/drawing/2014/main" val="972859273"/>
                  </a:ext>
                </a:extLst>
              </a:tr>
            </a:tbl>
          </a:graphicData>
        </a:graphic>
      </p:graphicFrame>
    </p:spTree>
    <p:extLst>
      <p:ext uri="{BB962C8B-B14F-4D97-AF65-F5344CB8AC3E}">
        <p14:creationId xmlns:p14="http://schemas.microsoft.com/office/powerpoint/2010/main" val="36987567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74A63-4C43-4353-BC33-F7895C96D86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3F0C911-761F-4D3D-8848-9CD6A2F1D59F}"/>
              </a:ext>
            </a:extLst>
          </p:cNvPr>
          <p:cNvSpPr>
            <a:spLocks noGrp="1"/>
          </p:cNvSpPr>
          <p:nvPr>
            <p:ph sz="half" idx="1"/>
          </p:nvPr>
        </p:nvSpPr>
        <p:spPr>
          <a:xfrm>
            <a:off x="400593" y="1227909"/>
            <a:ext cx="5593807" cy="47374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8E51730-04C7-42F4-8574-A92266C6B701}"/>
              </a:ext>
            </a:extLst>
          </p:cNvPr>
          <p:cNvSpPr>
            <a:spLocks noGrp="1"/>
          </p:cNvSpPr>
          <p:nvPr>
            <p:ph sz="half" idx="2"/>
          </p:nvPr>
        </p:nvSpPr>
        <p:spPr>
          <a:xfrm>
            <a:off x="6197600" y="1227909"/>
            <a:ext cx="5080000" cy="48680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ACA0FDA-7185-4A2C-AFD6-CBFCE989D650}"/>
              </a:ext>
            </a:extLst>
          </p:cNvPr>
          <p:cNvSpPr>
            <a:spLocks noGrp="1"/>
          </p:cNvSpPr>
          <p:nvPr>
            <p:ph type="dt" sz="half" idx="10"/>
          </p:nvPr>
        </p:nvSpPr>
        <p:spPr>
          <a:xfrm>
            <a:off x="914400" y="6248400"/>
            <a:ext cx="2540000" cy="457200"/>
          </a:xfrm>
          <a:prstGeom prst="rect">
            <a:avLst/>
          </a:prstGeom>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F9E575BC-1759-4EDE-ACF9-5CCA0C6C78F0}"/>
              </a:ext>
            </a:extLst>
          </p:cNvPr>
          <p:cNvSpPr>
            <a:spLocks noGrp="1"/>
          </p:cNvSpPr>
          <p:nvPr>
            <p:ph type="ftr" sz="quarter" idx="11"/>
          </p:nvPr>
        </p:nvSpPr>
        <p:spPr>
          <a:xfrm>
            <a:off x="4165600" y="6248400"/>
            <a:ext cx="3860800" cy="457200"/>
          </a:xfrm>
          <a:prstGeom prst="rect">
            <a:avLst/>
          </a:prstGeom>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6EC1B087-0C57-4693-9D09-0865F9E10EFF}"/>
              </a:ext>
            </a:extLst>
          </p:cNvPr>
          <p:cNvSpPr>
            <a:spLocks noGrp="1"/>
          </p:cNvSpPr>
          <p:nvPr>
            <p:ph type="sldNum" sz="quarter" idx="12"/>
          </p:nvPr>
        </p:nvSpPr>
        <p:spPr>
          <a:xfrm>
            <a:off x="8737600" y="6248400"/>
            <a:ext cx="2540000" cy="457200"/>
          </a:xfrm>
          <a:prstGeom prst="rect">
            <a:avLst/>
          </a:prstGeom>
        </p:spPr>
        <p:txBody>
          <a:bodyPr/>
          <a:lstStyle>
            <a:lvl1pPr>
              <a:defRPr/>
            </a:lvl1pPr>
          </a:lstStyle>
          <a:p>
            <a:fld id="{CBBD347F-025F-4B04-90A1-D1CA7B8578C4}" type="slidenum">
              <a:rPr lang="en-GB" altLang="en-US"/>
              <a:pPr/>
              <a:t>‹#›</a:t>
            </a:fld>
            <a:endParaRPr lang="en-GB" altLang="en-US"/>
          </a:p>
        </p:txBody>
      </p:sp>
    </p:spTree>
    <p:extLst>
      <p:ext uri="{BB962C8B-B14F-4D97-AF65-F5344CB8AC3E}">
        <p14:creationId xmlns:p14="http://schemas.microsoft.com/office/powerpoint/2010/main" val="15129403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065FF-5CF7-48F6-BCE9-7C065E4F312C}"/>
              </a:ext>
            </a:extLst>
          </p:cNvPr>
          <p:cNvSpPr>
            <a:spLocks noGrp="1"/>
          </p:cNvSpPr>
          <p:nvPr>
            <p:ph type="title"/>
          </p:nvPr>
        </p:nvSpPr>
        <p:spPr>
          <a:xfrm>
            <a:off x="508000" y="-29368"/>
            <a:ext cx="11120582" cy="916060"/>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A8AE5E7-FDD3-455A-AA96-1B0AF630051B}"/>
              </a:ext>
            </a:extLst>
          </p:cNvPr>
          <p:cNvSpPr>
            <a:spLocks noGrp="1"/>
          </p:cNvSpPr>
          <p:nvPr>
            <p:ph type="body" idx="1"/>
          </p:nvPr>
        </p:nvSpPr>
        <p:spPr>
          <a:xfrm>
            <a:off x="507999" y="1099272"/>
            <a:ext cx="5357091" cy="69258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4A412D-015E-4FA6-83D2-7A40D39B893E}"/>
              </a:ext>
            </a:extLst>
          </p:cNvPr>
          <p:cNvSpPr>
            <a:spLocks noGrp="1"/>
          </p:cNvSpPr>
          <p:nvPr>
            <p:ph sz="half" idx="2"/>
          </p:nvPr>
        </p:nvSpPr>
        <p:spPr>
          <a:xfrm>
            <a:off x="507999" y="1923184"/>
            <a:ext cx="5357091" cy="39511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D0B452A-EB16-4B20-901D-B273CD3A3538}"/>
              </a:ext>
            </a:extLst>
          </p:cNvPr>
          <p:cNvSpPr>
            <a:spLocks noGrp="1"/>
          </p:cNvSpPr>
          <p:nvPr>
            <p:ph type="body" sz="quarter" idx="3"/>
          </p:nvPr>
        </p:nvSpPr>
        <p:spPr>
          <a:xfrm>
            <a:off x="6170083" y="1099272"/>
            <a:ext cx="5183717" cy="69258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EB51867-4655-4B3B-BCE4-8F29D0C26D3E}"/>
              </a:ext>
            </a:extLst>
          </p:cNvPr>
          <p:cNvSpPr>
            <a:spLocks noGrp="1"/>
          </p:cNvSpPr>
          <p:nvPr>
            <p:ph sz="quarter" idx="4"/>
          </p:nvPr>
        </p:nvSpPr>
        <p:spPr>
          <a:xfrm>
            <a:off x="6170083" y="1923184"/>
            <a:ext cx="5183717" cy="39511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560244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F23C2-F683-4F9C-BC2B-EECED437DB5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305875-2F80-47CC-A203-23964CCD4ADD}"/>
              </a:ext>
            </a:extLst>
          </p:cNvPr>
          <p:cNvSpPr>
            <a:spLocks noGrp="1"/>
          </p:cNvSpPr>
          <p:nvPr>
            <p:ph type="dt" sz="half" idx="10"/>
          </p:nvPr>
        </p:nvSpPr>
        <p:spPr>
          <a:xfrm>
            <a:off x="914400" y="6248400"/>
            <a:ext cx="2540000" cy="457200"/>
          </a:xfrm>
          <a:prstGeom prst="rect">
            <a:avLst/>
          </a:prstGeom>
        </p:spPr>
        <p:txBody>
          <a:bodyPr/>
          <a:lstStyle>
            <a:lvl1pPr>
              <a:defRPr/>
            </a:lvl1pPr>
          </a:lstStyle>
          <a:p>
            <a:endParaRPr lang="en-GB" altLang="en-US"/>
          </a:p>
        </p:txBody>
      </p:sp>
      <p:sp>
        <p:nvSpPr>
          <p:cNvPr id="4" name="Footer Placeholder 3">
            <a:extLst>
              <a:ext uri="{FF2B5EF4-FFF2-40B4-BE49-F238E27FC236}">
                <a16:creationId xmlns:a16="http://schemas.microsoft.com/office/drawing/2014/main" id="{44B98BE2-6F63-4249-92EE-0366E8B49A5C}"/>
              </a:ext>
            </a:extLst>
          </p:cNvPr>
          <p:cNvSpPr>
            <a:spLocks noGrp="1"/>
          </p:cNvSpPr>
          <p:nvPr>
            <p:ph type="ftr" sz="quarter" idx="11"/>
          </p:nvPr>
        </p:nvSpPr>
        <p:spPr>
          <a:xfrm>
            <a:off x="4165600" y="6248400"/>
            <a:ext cx="3860800" cy="457200"/>
          </a:xfrm>
          <a:prstGeom prst="rect">
            <a:avLst/>
          </a:prstGeom>
        </p:spPr>
        <p:txBody>
          <a:bodyPr/>
          <a:lstStyle>
            <a:lvl1pPr>
              <a:defRPr/>
            </a:lvl1pPr>
          </a:lstStyle>
          <a:p>
            <a:endParaRPr lang="en-GB" altLang="en-US"/>
          </a:p>
        </p:txBody>
      </p:sp>
      <p:sp>
        <p:nvSpPr>
          <p:cNvPr id="5" name="Slide Number Placeholder 4">
            <a:extLst>
              <a:ext uri="{FF2B5EF4-FFF2-40B4-BE49-F238E27FC236}">
                <a16:creationId xmlns:a16="http://schemas.microsoft.com/office/drawing/2014/main" id="{92A0D285-DC9B-43DE-936B-FB30778B0C01}"/>
              </a:ext>
            </a:extLst>
          </p:cNvPr>
          <p:cNvSpPr>
            <a:spLocks noGrp="1"/>
          </p:cNvSpPr>
          <p:nvPr>
            <p:ph type="sldNum" sz="quarter" idx="12"/>
          </p:nvPr>
        </p:nvSpPr>
        <p:spPr>
          <a:xfrm>
            <a:off x="8737600" y="6248400"/>
            <a:ext cx="2540000" cy="457200"/>
          </a:xfrm>
          <a:prstGeom prst="rect">
            <a:avLst/>
          </a:prstGeom>
        </p:spPr>
        <p:txBody>
          <a:bodyPr/>
          <a:lstStyle>
            <a:lvl1pPr>
              <a:defRPr/>
            </a:lvl1pPr>
          </a:lstStyle>
          <a:p>
            <a:fld id="{1BB7D8E1-CFF8-4B51-9967-BCFEF6619C58}" type="slidenum">
              <a:rPr lang="en-GB" altLang="en-US"/>
              <a:pPr/>
              <a:t>‹#›</a:t>
            </a:fld>
            <a:endParaRPr lang="en-GB" altLang="en-US"/>
          </a:p>
        </p:txBody>
      </p:sp>
    </p:spTree>
    <p:extLst>
      <p:ext uri="{BB962C8B-B14F-4D97-AF65-F5344CB8AC3E}">
        <p14:creationId xmlns:p14="http://schemas.microsoft.com/office/powerpoint/2010/main" val="217145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4FAC8D-CA71-47A5-BDB0-BF87533E3EC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897FBCF9-9B13-40FD-B385-0FF6B13EE2AD}"/>
              </a:ext>
            </a:extLst>
          </p:cNvPr>
          <p:cNvSpPr>
            <a:spLocks noGrp="1"/>
          </p:cNvSpPr>
          <p:nvPr>
            <p:ph type="sldNum" sz="quarter" idx="12"/>
          </p:nvPr>
        </p:nvSpPr>
        <p:spPr/>
        <p:txBody>
          <a:bodyPr/>
          <a:lstStyle/>
          <a:p>
            <a:endParaRPr lang="en-GB"/>
          </a:p>
        </p:txBody>
      </p:sp>
      <p:sp>
        <p:nvSpPr>
          <p:cNvPr id="7" name="Title 1">
            <a:extLst>
              <a:ext uri="{FF2B5EF4-FFF2-40B4-BE49-F238E27FC236}">
                <a16:creationId xmlns:a16="http://schemas.microsoft.com/office/drawing/2014/main" id="{0ECDA093-73E7-4A4A-BBD7-D7FF91955C4D}"/>
              </a:ext>
            </a:extLst>
          </p:cNvPr>
          <p:cNvSpPr>
            <a:spLocks noGrp="1"/>
          </p:cNvSpPr>
          <p:nvPr>
            <p:ph type="title"/>
          </p:nvPr>
        </p:nvSpPr>
        <p:spPr>
          <a:xfrm>
            <a:off x="400593" y="233045"/>
            <a:ext cx="11295017" cy="640715"/>
          </a:xfrm>
          <a:prstGeom prst="rect">
            <a:avLst/>
          </a:prstGeom>
        </p:spPr>
        <p:txBody>
          <a:bodyPr/>
          <a:lstStyle/>
          <a:p>
            <a:r>
              <a:rPr lang="en-US"/>
              <a:t>Click to edit Master title style</a:t>
            </a:r>
          </a:p>
        </p:txBody>
      </p:sp>
      <p:cxnSp>
        <p:nvCxnSpPr>
          <p:cNvPr id="8" name="Straight Connector 7">
            <a:extLst>
              <a:ext uri="{FF2B5EF4-FFF2-40B4-BE49-F238E27FC236}">
                <a16:creationId xmlns:a16="http://schemas.microsoft.com/office/drawing/2014/main" id="{0F1FADBC-4541-4E85-BD66-CBDDAFD7AEB5}"/>
              </a:ext>
            </a:extLst>
          </p:cNvPr>
          <p:cNvCxnSpPr/>
          <p:nvPr userDrawn="1"/>
        </p:nvCxnSpPr>
        <p:spPr>
          <a:xfrm flipH="1">
            <a:off x="0" y="883920"/>
            <a:ext cx="12192000" cy="0"/>
          </a:xfrm>
          <a:prstGeom prst="line">
            <a:avLst/>
          </a:prstGeom>
          <a:ln w="15875">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83197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AC4AC-9E51-42BA-BC3E-DA5827DD7A0B}"/>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FAA8210-783F-482D-A751-9CC586FC55AC}"/>
              </a:ext>
            </a:extLst>
          </p:cNvPr>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2777816-55E9-40BA-80CD-E3D17982693A}"/>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996BA7-D45B-4DB7-A982-60B48ACAB192}"/>
              </a:ext>
            </a:extLst>
          </p:cNvPr>
          <p:cNvSpPr>
            <a:spLocks noGrp="1"/>
          </p:cNvSpPr>
          <p:nvPr>
            <p:ph type="dt" sz="half" idx="10"/>
          </p:nvPr>
        </p:nvSpPr>
        <p:spPr>
          <a:xfrm>
            <a:off x="914400" y="6248400"/>
            <a:ext cx="2540000" cy="457200"/>
          </a:xfrm>
          <a:prstGeom prst="rect">
            <a:avLst/>
          </a:prstGeom>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DF9C1F84-B087-42C7-A33E-F48F733F546C}"/>
              </a:ext>
            </a:extLst>
          </p:cNvPr>
          <p:cNvSpPr>
            <a:spLocks noGrp="1"/>
          </p:cNvSpPr>
          <p:nvPr>
            <p:ph type="ftr" sz="quarter" idx="11"/>
          </p:nvPr>
        </p:nvSpPr>
        <p:spPr>
          <a:xfrm>
            <a:off x="4165600" y="6248400"/>
            <a:ext cx="3860800" cy="457200"/>
          </a:xfrm>
          <a:prstGeom prst="rect">
            <a:avLst/>
          </a:prstGeom>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38C2B7EA-776A-4A6E-80E6-6848E58864C4}"/>
              </a:ext>
            </a:extLst>
          </p:cNvPr>
          <p:cNvSpPr>
            <a:spLocks noGrp="1"/>
          </p:cNvSpPr>
          <p:nvPr>
            <p:ph type="sldNum" sz="quarter" idx="12"/>
          </p:nvPr>
        </p:nvSpPr>
        <p:spPr>
          <a:xfrm>
            <a:off x="8737600" y="6248400"/>
            <a:ext cx="2540000" cy="457200"/>
          </a:xfrm>
          <a:prstGeom prst="rect">
            <a:avLst/>
          </a:prstGeom>
        </p:spPr>
        <p:txBody>
          <a:bodyPr/>
          <a:lstStyle>
            <a:lvl1pPr>
              <a:defRPr/>
            </a:lvl1pPr>
          </a:lstStyle>
          <a:p>
            <a:fld id="{AC27581B-DAFA-423E-B9C6-F5A5BBD6B16C}" type="slidenum">
              <a:rPr lang="en-GB" altLang="en-US"/>
              <a:pPr/>
              <a:t>‹#›</a:t>
            </a:fld>
            <a:endParaRPr lang="en-GB" altLang="en-US"/>
          </a:p>
        </p:txBody>
      </p:sp>
    </p:spTree>
    <p:extLst>
      <p:ext uri="{BB962C8B-B14F-4D97-AF65-F5344CB8AC3E}">
        <p14:creationId xmlns:p14="http://schemas.microsoft.com/office/powerpoint/2010/main" val="7845174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3E021-64F2-4CB7-B062-7C56E25F26C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5E8BC97-4CE1-4EE7-812E-463A2F0763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5707974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712175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227368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652962AB-5650-47B8-99B1-753F9FD868C1}"/>
              </a:ext>
            </a:extLst>
          </p:cNvPr>
          <p:cNvSpPr/>
          <p:nvPr userDrawn="1"/>
        </p:nvSpPr>
        <p:spPr>
          <a:xfrm>
            <a:off x="410055" y="106127"/>
            <a:ext cx="11556392" cy="713410"/>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accent4">
                  <a:lumMod val="50000"/>
                </a:schemeClr>
              </a:solidFill>
            </a:endParaRPr>
          </a:p>
        </p:txBody>
      </p:sp>
      <p:sp>
        <p:nvSpPr>
          <p:cNvPr id="11" name="Title 10">
            <a:extLst>
              <a:ext uri="{FF2B5EF4-FFF2-40B4-BE49-F238E27FC236}">
                <a16:creationId xmlns:a16="http://schemas.microsoft.com/office/drawing/2014/main" id="{73F41A49-346F-47D7-B709-AAE9265C6A29}"/>
              </a:ext>
            </a:extLst>
          </p:cNvPr>
          <p:cNvSpPr>
            <a:spLocks noGrp="1"/>
          </p:cNvSpPr>
          <p:nvPr>
            <p:ph type="title"/>
          </p:nvPr>
        </p:nvSpPr>
        <p:spPr/>
        <p:txBody>
          <a:bodyPr/>
          <a:lstStyle>
            <a:lvl1pPr algn="ctr">
              <a:defRPr sz="4000">
                <a:solidFill>
                  <a:schemeClr val="bg1"/>
                </a:solidFill>
              </a:defRPr>
            </a:lvl1pPr>
          </a:lstStyle>
          <a:p>
            <a:r>
              <a:rPr lang="en-US"/>
              <a:t>Click to edit Master title style</a:t>
            </a:r>
            <a:endParaRPr lang="en-GB"/>
          </a:p>
        </p:txBody>
      </p:sp>
    </p:spTree>
    <p:extLst>
      <p:ext uri="{BB962C8B-B14F-4D97-AF65-F5344CB8AC3E}">
        <p14:creationId xmlns:p14="http://schemas.microsoft.com/office/powerpoint/2010/main" val="687489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FADCA-489F-4CEE-BF10-6C6AB102C5DB}"/>
              </a:ext>
            </a:extLst>
          </p:cNvPr>
          <p:cNvSpPr>
            <a:spLocks noGrp="1"/>
          </p:cNvSpPr>
          <p:nvPr>
            <p:ph type="title"/>
          </p:nvPr>
        </p:nvSpPr>
        <p:spPr>
          <a:xfrm>
            <a:off x="831851" y="1709739"/>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8CC2DE7-E7C8-450D-8930-46D086B952D6}"/>
              </a:ext>
            </a:extLst>
          </p:cNvPr>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44067DB5-FFFA-4096-A9DB-157A25B8234A}"/>
              </a:ext>
            </a:extLst>
          </p:cNvPr>
          <p:cNvSpPr>
            <a:spLocks noGrp="1"/>
          </p:cNvSpPr>
          <p:nvPr>
            <p:ph type="dt" sz="half" idx="10"/>
          </p:nvPr>
        </p:nvSpPr>
        <p:spPr>
          <a:xfrm>
            <a:off x="914400" y="6248400"/>
            <a:ext cx="2540000" cy="457200"/>
          </a:xfrm>
          <a:prstGeom prst="rect">
            <a:avLst/>
          </a:prstGeom>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03A89E37-7976-48EC-B4B6-0292F301EDBE}"/>
              </a:ext>
            </a:extLst>
          </p:cNvPr>
          <p:cNvSpPr>
            <a:spLocks noGrp="1"/>
          </p:cNvSpPr>
          <p:nvPr>
            <p:ph type="ftr" sz="quarter" idx="11"/>
          </p:nvPr>
        </p:nvSpPr>
        <p:spPr>
          <a:xfrm>
            <a:off x="4165600" y="6248400"/>
            <a:ext cx="3860800" cy="457200"/>
          </a:xfrm>
          <a:prstGeom prst="rect">
            <a:avLst/>
          </a:prstGeom>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66916225-FACF-48C2-9EF2-968BC5D0A122}"/>
              </a:ext>
            </a:extLst>
          </p:cNvPr>
          <p:cNvSpPr>
            <a:spLocks noGrp="1"/>
          </p:cNvSpPr>
          <p:nvPr>
            <p:ph type="sldNum" sz="quarter" idx="12"/>
          </p:nvPr>
        </p:nvSpPr>
        <p:spPr>
          <a:xfrm>
            <a:off x="8737600" y="6248400"/>
            <a:ext cx="2540000" cy="457200"/>
          </a:xfrm>
          <a:prstGeom prst="rect">
            <a:avLst/>
          </a:prstGeom>
        </p:spPr>
        <p:txBody>
          <a:bodyPr/>
          <a:lstStyle>
            <a:lvl1pPr>
              <a:defRPr/>
            </a:lvl1pPr>
          </a:lstStyle>
          <a:p>
            <a:fld id="{F07ABED2-15D0-45A5-BAF7-39ED046324E3}" type="slidenum">
              <a:rPr lang="en-GB" altLang="en-US"/>
              <a:pPr/>
              <a:t>‹#›</a:t>
            </a:fld>
            <a:endParaRPr lang="en-GB" altLang="en-US"/>
          </a:p>
        </p:txBody>
      </p:sp>
    </p:spTree>
    <p:extLst>
      <p:ext uri="{BB962C8B-B14F-4D97-AF65-F5344CB8AC3E}">
        <p14:creationId xmlns:p14="http://schemas.microsoft.com/office/powerpoint/2010/main" val="2670974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74A63-4C43-4353-BC33-F7895C96D86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3F0C911-761F-4D3D-8848-9CD6A2F1D59F}"/>
              </a:ext>
            </a:extLst>
          </p:cNvPr>
          <p:cNvSpPr>
            <a:spLocks noGrp="1"/>
          </p:cNvSpPr>
          <p:nvPr>
            <p:ph sz="half" idx="1"/>
          </p:nvPr>
        </p:nvSpPr>
        <p:spPr>
          <a:xfrm>
            <a:off x="400593" y="1227909"/>
            <a:ext cx="5593807" cy="47374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8E51730-04C7-42F4-8574-A92266C6B701}"/>
              </a:ext>
            </a:extLst>
          </p:cNvPr>
          <p:cNvSpPr>
            <a:spLocks noGrp="1"/>
          </p:cNvSpPr>
          <p:nvPr>
            <p:ph sz="half" idx="2"/>
          </p:nvPr>
        </p:nvSpPr>
        <p:spPr>
          <a:xfrm>
            <a:off x="6197600" y="1227909"/>
            <a:ext cx="5080000" cy="48680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ACA0FDA-7185-4A2C-AFD6-CBFCE989D650}"/>
              </a:ext>
            </a:extLst>
          </p:cNvPr>
          <p:cNvSpPr>
            <a:spLocks noGrp="1"/>
          </p:cNvSpPr>
          <p:nvPr>
            <p:ph type="dt" sz="half" idx="10"/>
          </p:nvPr>
        </p:nvSpPr>
        <p:spPr>
          <a:xfrm>
            <a:off x="914400" y="6248400"/>
            <a:ext cx="2540000" cy="457200"/>
          </a:xfrm>
          <a:prstGeom prst="rect">
            <a:avLst/>
          </a:prstGeom>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F9E575BC-1759-4EDE-ACF9-5CCA0C6C78F0}"/>
              </a:ext>
            </a:extLst>
          </p:cNvPr>
          <p:cNvSpPr>
            <a:spLocks noGrp="1"/>
          </p:cNvSpPr>
          <p:nvPr>
            <p:ph type="ftr" sz="quarter" idx="11"/>
          </p:nvPr>
        </p:nvSpPr>
        <p:spPr>
          <a:xfrm>
            <a:off x="4165600" y="6248400"/>
            <a:ext cx="3860800" cy="457200"/>
          </a:xfrm>
          <a:prstGeom prst="rect">
            <a:avLst/>
          </a:prstGeom>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6EC1B087-0C57-4693-9D09-0865F9E10EFF}"/>
              </a:ext>
            </a:extLst>
          </p:cNvPr>
          <p:cNvSpPr>
            <a:spLocks noGrp="1"/>
          </p:cNvSpPr>
          <p:nvPr>
            <p:ph type="sldNum" sz="quarter" idx="12"/>
          </p:nvPr>
        </p:nvSpPr>
        <p:spPr>
          <a:xfrm>
            <a:off x="8737600" y="6248400"/>
            <a:ext cx="2540000" cy="457200"/>
          </a:xfrm>
          <a:prstGeom prst="rect">
            <a:avLst/>
          </a:prstGeom>
        </p:spPr>
        <p:txBody>
          <a:bodyPr/>
          <a:lstStyle>
            <a:lvl1pPr>
              <a:defRPr/>
            </a:lvl1pPr>
          </a:lstStyle>
          <a:p>
            <a:fld id="{CBBD347F-025F-4B04-90A1-D1CA7B8578C4}" type="slidenum">
              <a:rPr lang="en-GB" altLang="en-US"/>
              <a:pPr/>
              <a:t>‹#›</a:t>
            </a:fld>
            <a:endParaRPr lang="en-GB" altLang="en-US"/>
          </a:p>
        </p:txBody>
      </p:sp>
    </p:spTree>
    <p:extLst>
      <p:ext uri="{BB962C8B-B14F-4D97-AF65-F5344CB8AC3E}">
        <p14:creationId xmlns:p14="http://schemas.microsoft.com/office/powerpoint/2010/main" val="2128850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065FF-5CF7-48F6-BCE9-7C065E4F312C}"/>
              </a:ext>
            </a:extLst>
          </p:cNvPr>
          <p:cNvSpPr>
            <a:spLocks noGrp="1"/>
          </p:cNvSpPr>
          <p:nvPr>
            <p:ph type="title"/>
          </p:nvPr>
        </p:nvSpPr>
        <p:spPr>
          <a:xfrm>
            <a:off x="508000" y="-29368"/>
            <a:ext cx="11120582" cy="916060"/>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A8AE5E7-FDD3-455A-AA96-1B0AF630051B}"/>
              </a:ext>
            </a:extLst>
          </p:cNvPr>
          <p:cNvSpPr>
            <a:spLocks noGrp="1"/>
          </p:cNvSpPr>
          <p:nvPr>
            <p:ph type="body" idx="1"/>
          </p:nvPr>
        </p:nvSpPr>
        <p:spPr>
          <a:xfrm>
            <a:off x="507999" y="1099272"/>
            <a:ext cx="5357091" cy="69258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4A412D-015E-4FA6-83D2-7A40D39B893E}"/>
              </a:ext>
            </a:extLst>
          </p:cNvPr>
          <p:cNvSpPr>
            <a:spLocks noGrp="1"/>
          </p:cNvSpPr>
          <p:nvPr>
            <p:ph sz="half" idx="2"/>
          </p:nvPr>
        </p:nvSpPr>
        <p:spPr>
          <a:xfrm>
            <a:off x="507999" y="1923184"/>
            <a:ext cx="5357091" cy="39511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D0B452A-EB16-4B20-901D-B273CD3A3538}"/>
              </a:ext>
            </a:extLst>
          </p:cNvPr>
          <p:cNvSpPr>
            <a:spLocks noGrp="1"/>
          </p:cNvSpPr>
          <p:nvPr>
            <p:ph type="body" sz="quarter" idx="3"/>
          </p:nvPr>
        </p:nvSpPr>
        <p:spPr>
          <a:xfrm>
            <a:off x="6170083" y="1099272"/>
            <a:ext cx="5183717" cy="69258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EB51867-4655-4B3B-BCE4-8F29D0C26D3E}"/>
              </a:ext>
            </a:extLst>
          </p:cNvPr>
          <p:cNvSpPr>
            <a:spLocks noGrp="1"/>
          </p:cNvSpPr>
          <p:nvPr>
            <p:ph sz="quarter" idx="4"/>
          </p:nvPr>
        </p:nvSpPr>
        <p:spPr>
          <a:xfrm>
            <a:off x="6170083" y="1923184"/>
            <a:ext cx="5183717" cy="39511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68899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F23C2-F683-4F9C-BC2B-EECED437DB5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305875-2F80-47CC-A203-23964CCD4ADD}"/>
              </a:ext>
            </a:extLst>
          </p:cNvPr>
          <p:cNvSpPr>
            <a:spLocks noGrp="1"/>
          </p:cNvSpPr>
          <p:nvPr>
            <p:ph type="dt" sz="half" idx="10"/>
          </p:nvPr>
        </p:nvSpPr>
        <p:spPr>
          <a:xfrm>
            <a:off x="914400" y="6248400"/>
            <a:ext cx="2540000" cy="457200"/>
          </a:xfrm>
          <a:prstGeom prst="rect">
            <a:avLst/>
          </a:prstGeom>
        </p:spPr>
        <p:txBody>
          <a:bodyPr/>
          <a:lstStyle>
            <a:lvl1pPr>
              <a:defRPr/>
            </a:lvl1pPr>
          </a:lstStyle>
          <a:p>
            <a:endParaRPr lang="en-GB" altLang="en-US"/>
          </a:p>
        </p:txBody>
      </p:sp>
      <p:sp>
        <p:nvSpPr>
          <p:cNvPr id="4" name="Footer Placeholder 3">
            <a:extLst>
              <a:ext uri="{FF2B5EF4-FFF2-40B4-BE49-F238E27FC236}">
                <a16:creationId xmlns:a16="http://schemas.microsoft.com/office/drawing/2014/main" id="{44B98BE2-6F63-4249-92EE-0366E8B49A5C}"/>
              </a:ext>
            </a:extLst>
          </p:cNvPr>
          <p:cNvSpPr>
            <a:spLocks noGrp="1"/>
          </p:cNvSpPr>
          <p:nvPr>
            <p:ph type="ftr" sz="quarter" idx="11"/>
          </p:nvPr>
        </p:nvSpPr>
        <p:spPr>
          <a:xfrm>
            <a:off x="4165600" y="6248400"/>
            <a:ext cx="3860800" cy="457200"/>
          </a:xfrm>
          <a:prstGeom prst="rect">
            <a:avLst/>
          </a:prstGeom>
        </p:spPr>
        <p:txBody>
          <a:bodyPr/>
          <a:lstStyle>
            <a:lvl1pPr>
              <a:defRPr/>
            </a:lvl1pPr>
          </a:lstStyle>
          <a:p>
            <a:endParaRPr lang="en-GB" altLang="en-US"/>
          </a:p>
        </p:txBody>
      </p:sp>
      <p:sp>
        <p:nvSpPr>
          <p:cNvPr id="5" name="Slide Number Placeholder 4">
            <a:extLst>
              <a:ext uri="{FF2B5EF4-FFF2-40B4-BE49-F238E27FC236}">
                <a16:creationId xmlns:a16="http://schemas.microsoft.com/office/drawing/2014/main" id="{92A0D285-DC9B-43DE-936B-FB30778B0C01}"/>
              </a:ext>
            </a:extLst>
          </p:cNvPr>
          <p:cNvSpPr>
            <a:spLocks noGrp="1"/>
          </p:cNvSpPr>
          <p:nvPr>
            <p:ph type="sldNum" sz="quarter" idx="12"/>
          </p:nvPr>
        </p:nvSpPr>
        <p:spPr>
          <a:xfrm>
            <a:off x="8737600" y="6248400"/>
            <a:ext cx="2540000" cy="457200"/>
          </a:xfrm>
          <a:prstGeom prst="rect">
            <a:avLst/>
          </a:prstGeom>
        </p:spPr>
        <p:txBody>
          <a:bodyPr/>
          <a:lstStyle>
            <a:lvl1pPr>
              <a:defRPr/>
            </a:lvl1pPr>
          </a:lstStyle>
          <a:p>
            <a:fld id="{1BB7D8E1-CFF8-4B51-9967-BCFEF6619C58}" type="slidenum">
              <a:rPr lang="en-GB" altLang="en-US"/>
              <a:pPr/>
              <a:t>‹#›</a:t>
            </a:fld>
            <a:endParaRPr lang="en-GB" altLang="en-US"/>
          </a:p>
        </p:txBody>
      </p:sp>
    </p:spTree>
    <p:extLst>
      <p:ext uri="{BB962C8B-B14F-4D97-AF65-F5344CB8AC3E}">
        <p14:creationId xmlns:p14="http://schemas.microsoft.com/office/powerpoint/2010/main" val="792062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1F4A15-CDA7-46C6-881B-384DA0A63D5E}"/>
              </a:ext>
            </a:extLst>
          </p:cNvPr>
          <p:cNvSpPr>
            <a:spLocks noGrp="1"/>
          </p:cNvSpPr>
          <p:nvPr>
            <p:ph type="dt" sz="half" idx="10"/>
          </p:nvPr>
        </p:nvSpPr>
        <p:spPr>
          <a:xfrm>
            <a:off x="914400" y="6248400"/>
            <a:ext cx="2540000" cy="457200"/>
          </a:xfrm>
          <a:prstGeom prst="rect">
            <a:avLst/>
          </a:prstGeom>
        </p:spPr>
        <p:txBody>
          <a:bodyPr/>
          <a:lstStyle>
            <a:lvl1pPr>
              <a:defRPr/>
            </a:lvl1pPr>
          </a:lstStyle>
          <a:p>
            <a:endParaRPr lang="en-GB" altLang="en-US"/>
          </a:p>
        </p:txBody>
      </p:sp>
      <p:sp>
        <p:nvSpPr>
          <p:cNvPr id="3" name="Footer Placeholder 2">
            <a:extLst>
              <a:ext uri="{FF2B5EF4-FFF2-40B4-BE49-F238E27FC236}">
                <a16:creationId xmlns:a16="http://schemas.microsoft.com/office/drawing/2014/main" id="{EB74C981-269B-4648-9CAD-DAC6C88D1D59}"/>
              </a:ext>
            </a:extLst>
          </p:cNvPr>
          <p:cNvSpPr>
            <a:spLocks noGrp="1"/>
          </p:cNvSpPr>
          <p:nvPr>
            <p:ph type="ftr" sz="quarter" idx="11"/>
          </p:nvPr>
        </p:nvSpPr>
        <p:spPr>
          <a:xfrm>
            <a:off x="4165600" y="6248400"/>
            <a:ext cx="3860800" cy="457200"/>
          </a:xfrm>
          <a:prstGeom prst="rect">
            <a:avLst/>
          </a:prstGeom>
        </p:spPr>
        <p:txBody>
          <a:bodyPr/>
          <a:lstStyle>
            <a:lvl1pPr>
              <a:defRPr/>
            </a:lvl1pPr>
          </a:lstStyle>
          <a:p>
            <a:endParaRPr lang="en-GB" altLang="en-US"/>
          </a:p>
        </p:txBody>
      </p:sp>
      <p:sp>
        <p:nvSpPr>
          <p:cNvPr id="4" name="Slide Number Placeholder 3">
            <a:extLst>
              <a:ext uri="{FF2B5EF4-FFF2-40B4-BE49-F238E27FC236}">
                <a16:creationId xmlns:a16="http://schemas.microsoft.com/office/drawing/2014/main" id="{777F6610-19B4-46AA-8EE3-1ECA00110691}"/>
              </a:ext>
            </a:extLst>
          </p:cNvPr>
          <p:cNvSpPr>
            <a:spLocks noGrp="1"/>
          </p:cNvSpPr>
          <p:nvPr>
            <p:ph type="sldNum" sz="quarter" idx="12"/>
          </p:nvPr>
        </p:nvSpPr>
        <p:spPr>
          <a:xfrm>
            <a:off x="8737600" y="6248400"/>
            <a:ext cx="2540000" cy="457200"/>
          </a:xfrm>
          <a:prstGeom prst="rect">
            <a:avLst/>
          </a:prstGeom>
        </p:spPr>
        <p:txBody>
          <a:bodyPr/>
          <a:lstStyle>
            <a:lvl1pPr>
              <a:defRPr/>
            </a:lvl1pPr>
          </a:lstStyle>
          <a:p>
            <a:fld id="{40F86150-1724-431E-B9D4-81E02CA5E2EE}" type="slidenum">
              <a:rPr lang="en-GB" altLang="en-US"/>
              <a:pPr/>
              <a:t>‹#›</a:t>
            </a:fld>
            <a:endParaRPr lang="en-GB" altLang="en-US"/>
          </a:p>
        </p:txBody>
      </p:sp>
    </p:spTree>
    <p:extLst>
      <p:ext uri="{BB962C8B-B14F-4D97-AF65-F5344CB8AC3E}">
        <p14:creationId xmlns:p14="http://schemas.microsoft.com/office/powerpoint/2010/main" val="2454627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AC4AC-9E51-42BA-BC3E-DA5827DD7A0B}"/>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FAA8210-783F-482D-A751-9CC586FC55AC}"/>
              </a:ext>
            </a:extLst>
          </p:cNvPr>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2777816-55E9-40BA-80CD-E3D17982693A}"/>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996BA7-D45B-4DB7-A982-60B48ACAB192}"/>
              </a:ext>
            </a:extLst>
          </p:cNvPr>
          <p:cNvSpPr>
            <a:spLocks noGrp="1"/>
          </p:cNvSpPr>
          <p:nvPr>
            <p:ph type="dt" sz="half" idx="10"/>
          </p:nvPr>
        </p:nvSpPr>
        <p:spPr>
          <a:xfrm>
            <a:off x="914400" y="6248400"/>
            <a:ext cx="2540000" cy="457200"/>
          </a:xfrm>
          <a:prstGeom prst="rect">
            <a:avLst/>
          </a:prstGeom>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DF9C1F84-B087-42C7-A33E-F48F733F546C}"/>
              </a:ext>
            </a:extLst>
          </p:cNvPr>
          <p:cNvSpPr>
            <a:spLocks noGrp="1"/>
          </p:cNvSpPr>
          <p:nvPr>
            <p:ph type="ftr" sz="quarter" idx="11"/>
          </p:nvPr>
        </p:nvSpPr>
        <p:spPr>
          <a:xfrm>
            <a:off x="4165600" y="6248400"/>
            <a:ext cx="3860800" cy="457200"/>
          </a:xfrm>
          <a:prstGeom prst="rect">
            <a:avLst/>
          </a:prstGeom>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38C2B7EA-776A-4A6E-80E6-6848E58864C4}"/>
              </a:ext>
            </a:extLst>
          </p:cNvPr>
          <p:cNvSpPr>
            <a:spLocks noGrp="1"/>
          </p:cNvSpPr>
          <p:nvPr>
            <p:ph type="sldNum" sz="quarter" idx="12"/>
          </p:nvPr>
        </p:nvSpPr>
        <p:spPr>
          <a:xfrm>
            <a:off x="8737600" y="6248400"/>
            <a:ext cx="2540000" cy="457200"/>
          </a:xfrm>
          <a:prstGeom prst="rect">
            <a:avLst/>
          </a:prstGeom>
        </p:spPr>
        <p:txBody>
          <a:bodyPr/>
          <a:lstStyle>
            <a:lvl1pPr>
              <a:defRPr/>
            </a:lvl1pPr>
          </a:lstStyle>
          <a:p>
            <a:fld id="{AC27581B-DAFA-423E-B9C6-F5A5BBD6B16C}" type="slidenum">
              <a:rPr lang="en-GB" altLang="en-US"/>
              <a:pPr/>
              <a:t>‹#›</a:t>
            </a:fld>
            <a:endParaRPr lang="en-GB" altLang="en-US"/>
          </a:p>
        </p:txBody>
      </p:sp>
    </p:spTree>
    <p:extLst>
      <p:ext uri="{BB962C8B-B14F-4D97-AF65-F5344CB8AC3E}">
        <p14:creationId xmlns:p14="http://schemas.microsoft.com/office/powerpoint/2010/main" val="1347238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image" Target="../media/image1.jpeg"/><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theme" Target="../theme/theme3.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9" name="Picture 2">
            <a:extLst>
              <a:ext uri="{FF2B5EF4-FFF2-40B4-BE49-F238E27FC236}">
                <a16:creationId xmlns:a16="http://schemas.microsoft.com/office/drawing/2014/main" id="{9C0257C4-8C22-437E-9C93-FD3D8C4D9621}"/>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169092"/>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6" name="Rectangle 2">
            <a:extLst>
              <a:ext uri="{FF2B5EF4-FFF2-40B4-BE49-F238E27FC236}">
                <a16:creationId xmlns:a16="http://schemas.microsoft.com/office/drawing/2014/main" id="{21D86AE1-FC5A-4D18-860D-8EE434314AFF}"/>
              </a:ext>
            </a:extLst>
          </p:cNvPr>
          <p:cNvSpPr>
            <a:spLocks noGrp="1" noChangeArrowheads="1"/>
          </p:cNvSpPr>
          <p:nvPr>
            <p:ph type="title"/>
          </p:nvPr>
        </p:nvSpPr>
        <p:spPr bwMode="auto">
          <a:xfrm>
            <a:off x="400593" y="0"/>
            <a:ext cx="11295017" cy="8839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F54D4E81-366B-4D4B-9DFF-2CCA8091ACD8}"/>
              </a:ext>
            </a:extLst>
          </p:cNvPr>
          <p:cNvSpPr>
            <a:spLocks noGrp="1" noChangeArrowheads="1"/>
          </p:cNvSpPr>
          <p:nvPr>
            <p:ph type="body" idx="1"/>
          </p:nvPr>
        </p:nvSpPr>
        <p:spPr bwMode="auto">
          <a:xfrm>
            <a:off x="400593" y="1088574"/>
            <a:ext cx="11295017" cy="4815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cxnSp>
        <p:nvCxnSpPr>
          <p:cNvPr id="8" name="Straight Connector 7">
            <a:extLst>
              <a:ext uri="{FF2B5EF4-FFF2-40B4-BE49-F238E27FC236}">
                <a16:creationId xmlns:a16="http://schemas.microsoft.com/office/drawing/2014/main" id="{06725758-5938-4B70-AB7D-7725791519E5}"/>
              </a:ext>
            </a:extLst>
          </p:cNvPr>
          <p:cNvCxnSpPr/>
          <p:nvPr userDrawn="1"/>
        </p:nvCxnSpPr>
        <p:spPr>
          <a:xfrm flipH="1">
            <a:off x="0" y="883920"/>
            <a:ext cx="12192000" cy="0"/>
          </a:xfrm>
          <a:prstGeom prst="line">
            <a:avLst/>
          </a:prstGeom>
          <a:ln w="15875">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0288617"/>
      </p:ext>
    </p:extLst>
  </p:cSld>
  <p:clrMap bg1="lt1" tx1="dk1" bg2="lt2" tx2="dk2" accent1="accent1" accent2="accent2" accent3="accent3" accent4="accent4" accent5="accent5" accent6="accent6" hlink="hlink" folHlink="folHlink"/>
  <p:sldLayoutIdLst>
    <p:sldLayoutId id="2147483670" r:id="rId1"/>
    <p:sldLayoutId id="2147483650" r:id="rId2"/>
    <p:sldLayoutId id="2147483671" r:id="rId3"/>
    <p:sldLayoutId id="2147483672" r:id="rId4"/>
    <p:sldLayoutId id="2147483673" r:id="rId5"/>
    <p:sldLayoutId id="2147483674" r:id="rId6"/>
    <p:sldLayoutId id="2147483675" r:id="rId7"/>
    <p:sldLayoutId id="2147483695" r:id="rId8"/>
    <p:sldLayoutId id="2147483677" r:id="rId9"/>
    <p:sldLayoutId id="2147483679" r:id="rId10"/>
    <p:sldLayoutId id="2147483698" r:id="rId11"/>
  </p:sldLayoutIdLst>
  <p:txStyles>
    <p:titleStyle>
      <a:lvl1pPr algn="l" rtl="0" fontAlgn="base">
        <a:spcBef>
          <a:spcPct val="0"/>
        </a:spcBef>
        <a:spcAft>
          <a:spcPct val="0"/>
        </a:spcAft>
        <a:defRPr sz="4400" b="0" kern="1200">
          <a:solidFill>
            <a:schemeClr val="tx2"/>
          </a:solidFill>
          <a:latin typeface="Calibri" panose="020F0502020204030204" pitchFamily="34" charset="0"/>
          <a:ea typeface="+mj-ea"/>
          <a:cs typeface="Calibri" panose="020F0502020204030204" pitchFamily="34" charset="0"/>
        </a:defRPr>
      </a:lvl1pPr>
      <a:lvl2pPr algn="l" rtl="0" fontAlgn="base">
        <a:spcBef>
          <a:spcPct val="0"/>
        </a:spcBef>
        <a:spcAft>
          <a:spcPct val="0"/>
        </a:spcAft>
        <a:defRPr sz="4400">
          <a:solidFill>
            <a:schemeClr val="tx2"/>
          </a:solidFill>
          <a:latin typeface="Arial" panose="020B0604020202020204" pitchFamily="34" charset="0"/>
        </a:defRPr>
      </a:lvl2pPr>
      <a:lvl3pPr algn="l" rtl="0" fontAlgn="base">
        <a:spcBef>
          <a:spcPct val="0"/>
        </a:spcBef>
        <a:spcAft>
          <a:spcPct val="0"/>
        </a:spcAft>
        <a:defRPr sz="4400">
          <a:solidFill>
            <a:schemeClr val="tx2"/>
          </a:solidFill>
          <a:latin typeface="Arial" panose="020B0604020202020204" pitchFamily="34" charset="0"/>
        </a:defRPr>
      </a:lvl3pPr>
      <a:lvl4pPr algn="l" rtl="0" fontAlgn="base">
        <a:spcBef>
          <a:spcPct val="0"/>
        </a:spcBef>
        <a:spcAft>
          <a:spcPct val="0"/>
        </a:spcAft>
        <a:defRPr sz="4400">
          <a:solidFill>
            <a:schemeClr val="tx2"/>
          </a:solidFill>
          <a:latin typeface="Arial" panose="020B0604020202020204" pitchFamily="34" charset="0"/>
        </a:defRPr>
      </a:lvl4pPr>
      <a:lvl5pPr algn="l" rtl="0" fontAlgn="base">
        <a:spcBef>
          <a:spcPct val="0"/>
        </a:spcBef>
        <a:spcAft>
          <a:spcPct val="0"/>
        </a:spcAft>
        <a:defRPr sz="4400">
          <a:solidFill>
            <a:schemeClr val="tx2"/>
          </a:solidFill>
          <a:latin typeface="Arial" panose="020B0604020202020204" pitchFamily="34" charset="0"/>
        </a:defRPr>
      </a:lvl5pPr>
      <a:lvl6pPr marL="457200" algn="l" rtl="0" fontAlgn="base">
        <a:spcBef>
          <a:spcPct val="0"/>
        </a:spcBef>
        <a:spcAft>
          <a:spcPct val="0"/>
        </a:spcAft>
        <a:defRPr sz="4400">
          <a:solidFill>
            <a:schemeClr val="tx2"/>
          </a:solidFill>
          <a:latin typeface="Arial" panose="020B0604020202020204" pitchFamily="34" charset="0"/>
        </a:defRPr>
      </a:lvl6pPr>
      <a:lvl7pPr marL="914400" algn="l" rtl="0" fontAlgn="base">
        <a:spcBef>
          <a:spcPct val="0"/>
        </a:spcBef>
        <a:spcAft>
          <a:spcPct val="0"/>
        </a:spcAft>
        <a:defRPr sz="4400">
          <a:solidFill>
            <a:schemeClr val="tx2"/>
          </a:solidFill>
          <a:latin typeface="Arial" panose="020B0604020202020204" pitchFamily="34" charset="0"/>
        </a:defRPr>
      </a:lvl7pPr>
      <a:lvl8pPr marL="1371600" algn="l" rtl="0" fontAlgn="base">
        <a:spcBef>
          <a:spcPct val="0"/>
        </a:spcBef>
        <a:spcAft>
          <a:spcPct val="0"/>
        </a:spcAft>
        <a:defRPr sz="4400">
          <a:solidFill>
            <a:schemeClr val="tx2"/>
          </a:solidFill>
          <a:latin typeface="Arial" panose="020B0604020202020204" pitchFamily="34" charset="0"/>
        </a:defRPr>
      </a:lvl8pPr>
      <a:lvl9pPr marL="1828800" algn="l"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Calibri" panose="020F0502020204030204" pitchFamily="34" charset="0"/>
          <a:ea typeface="+mn-ea"/>
          <a:cs typeface="Calibri" panose="020F0502020204030204" pitchFamily="34" charset="0"/>
        </a:defRPr>
      </a:lvl1pPr>
      <a:lvl2pPr marL="742950" indent="-285750" algn="l" rtl="0" fontAlgn="base">
        <a:spcBef>
          <a:spcPct val="20000"/>
        </a:spcBef>
        <a:spcAft>
          <a:spcPct val="0"/>
        </a:spcAft>
        <a:buChar char="–"/>
        <a:defRPr sz="2800" kern="1200">
          <a:solidFill>
            <a:schemeClr val="tx1"/>
          </a:solidFill>
          <a:latin typeface="Calibri" panose="020F0502020204030204" pitchFamily="34" charset="0"/>
          <a:ea typeface="+mn-ea"/>
          <a:cs typeface="Calibri" panose="020F0502020204030204" pitchFamily="34" charset="0"/>
        </a:defRPr>
      </a:lvl2pPr>
      <a:lvl3pPr marL="1143000" indent="-228600" algn="l" rtl="0" fontAlgn="base">
        <a:spcBef>
          <a:spcPct val="20000"/>
        </a:spcBef>
        <a:spcAft>
          <a:spcPct val="0"/>
        </a:spcAft>
        <a:buChar char="•"/>
        <a:defRPr sz="2400" kern="1200">
          <a:solidFill>
            <a:schemeClr val="tx1"/>
          </a:solidFill>
          <a:latin typeface="Calibri" panose="020F0502020204030204" pitchFamily="34" charset="0"/>
          <a:ea typeface="+mn-ea"/>
          <a:cs typeface="Calibri" panose="020F0502020204030204" pitchFamily="34" charset="0"/>
        </a:defRPr>
      </a:lvl3pPr>
      <a:lvl4pPr marL="1600200" indent="-228600" algn="l" rtl="0" fontAlgn="base">
        <a:spcBef>
          <a:spcPct val="20000"/>
        </a:spcBef>
        <a:spcAft>
          <a:spcPct val="0"/>
        </a:spcAft>
        <a:buChar char="–"/>
        <a:defRPr sz="2000" kern="1200">
          <a:solidFill>
            <a:schemeClr val="tx1"/>
          </a:solidFill>
          <a:latin typeface="Calibri" panose="020F0502020204030204" pitchFamily="34" charset="0"/>
          <a:ea typeface="+mn-ea"/>
          <a:cs typeface="Calibri" panose="020F0502020204030204" pitchFamily="34" charset="0"/>
        </a:defRPr>
      </a:lvl4pPr>
      <a:lvl5pPr marL="2057400" indent="-228600" algn="l" rtl="0" fontAlgn="base">
        <a:spcBef>
          <a:spcPct val="20000"/>
        </a:spcBef>
        <a:spcAft>
          <a:spcPct val="0"/>
        </a:spcAft>
        <a:buChar char="»"/>
        <a:defRPr sz="20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1774430"/>
      </p:ext>
    </p:extLst>
  </p:cSld>
  <p:clrMap bg1="lt1" tx1="dk1" bg2="lt2" tx2="dk2" accent1="accent1" accent2="accent2" accent3="accent3" accent4="accent4" accent5="accent5" accent6="accent6" hlink="hlink" folHlink="folHlink"/>
  <p:sldLayoutIdLst>
    <p:sldLayoutId id="2147483697" r:id="rId1"/>
    <p:sldLayoutId id="2147483694"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9" name="Picture 2">
            <a:extLst>
              <a:ext uri="{FF2B5EF4-FFF2-40B4-BE49-F238E27FC236}">
                <a16:creationId xmlns:a16="http://schemas.microsoft.com/office/drawing/2014/main" id="{9C0257C4-8C22-437E-9C93-FD3D8C4D9621}"/>
              </a:ext>
            </a:extLst>
          </p:cNvPr>
          <p:cNvPicPr>
            <a:picLocks noChangeAspect="1" noChangeArrowheads="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0" y="169092"/>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6" name="Rectangle 2">
            <a:extLst>
              <a:ext uri="{FF2B5EF4-FFF2-40B4-BE49-F238E27FC236}">
                <a16:creationId xmlns:a16="http://schemas.microsoft.com/office/drawing/2014/main" id="{21D86AE1-FC5A-4D18-860D-8EE434314AFF}"/>
              </a:ext>
            </a:extLst>
          </p:cNvPr>
          <p:cNvSpPr>
            <a:spLocks noGrp="1" noChangeArrowheads="1"/>
          </p:cNvSpPr>
          <p:nvPr>
            <p:ph type="title"/>
          </p:nvPr>
        </p:nvSpPr>
        <p:spPr bwMode="auto">
          <a:xfrm>
            <a:off x="400593" y="0"/>
            <a:ext cx="11295017" cy="8839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F54D4E81-366B-4D4B-9DFF-2CCA8091ACD8}"/>
              </a:ext>
            </a:extLst>
          </p:cNvPr>
          <p:cNvSpPr>
            <a:spLocks noGrp="1" noChangeArrowheads="1"/>
          </p:cNvSpPr>
          <p:nvPr>
            <p:ph type="body" idx="1"/>
          </p:nvPr>
        </p:nvSpPr>
        <p:spPr bwMode="auto">
          <a:xfrm>
            <a:off x="400593" y="1088574"/>
            <a:ext cx="11295017" cy="4815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cxnSp>
        <p:nvCxnSpPr>
          <p:cNvPr id="8" name="Straight Connector 7">
            <a:extLst>
              <a:ext uri="{FF2B5EF4-FFF2-40B4-BE49-F238E27FC236}">
                <a16:creationId xmlns:a16="http://schemas.microsoft.com/office/drawing/2014/main" id="{06725758-5938-4B70-AB7D-7725791519E5}"/>
              </a:ext>
            </a:extLst>
          </p:cNvPr>
          <p:cNvCxnSpPr/>
          <p:nvPr userDrawn="1"/>
        </p:nvCxnSpPr>
        <p:spPr>
          <a:xfrm flipH="1">
            <a:off x="0" y="883920"/>
            <a:ext cx="12192000" cy="0"/>
          </a:xfrm>
          <a:prstGeom prst="line">
            <a:avLst/>
          </a:prstGeom>
          <a:ln w="15875">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08834"/>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Lst>
  <p:txStyles>
    <p:titleStyle>
      <a:lvl1pPr algn="l" rtl="0" fontAlgn="base">
        <a:spcBef>
          <a:spcPct val="0"/>
        </a:spcBef>
        <a:spcAft>
          <a:spcPct val="0"/>
        </a:spcAft>
        <a:defRPr sz="4400" b="0" kern="1200">
          <a:solidFill>
            <a:schemeClr val="tx2"/>
          </a:solidFill>
          <a:latin typeface="Calibri" panose="020F0502020204030204" pitchFamily="34" charset="0"/>
          <a:ea typeface="+mj-ea"/>
          <a:cs typeface="Calibri" panose="020F0502020204030204" pitchFamily="34" charset="0"/>
        </a:defRPr>
      </a:lvl1pPr>
      <a:lvl2pPr algn="l" rtl="0" fontAlgn="base">
        <a:spcBef>
          <a:spcPct val="0"/>
        </a:spcBef>
        <a:spcAft>
          <a:spcPct val="0"/>
        </a:spcAft>
        <a:defRPr sz="4400">
          <a:solidFill>
            <a:schemeClr val="tx2"/>
          </a:solidFill>
          <a:latin typeface="Arial" panose="020B0604020202020204" pitchFamily="34" charset="0"/>
        </a:defRPr>
      </a:lvl2pPr>
      <a:lvl3pPr algn="l" rtl="0" fontAlgn="base">
        <a:spcBef>
          <a:spcPct val="0"/>
        </a:spcBef>
        <a:spcAft>
          <a:spcPct val="0"/>
        </a:spcAft>
        <a:defRPr sz="4400">
          <a:solidFill>
            <a:schemeClr val="tx2"/>
          </a:solidFill>
          <a:latin typeface="Arial" panose="020B0604020202020204" pitchFamily="34" charset="0"/>
        </a:defRPr>
      </a:lvl3pPr>
      <a:lvl4pPr algn="l" rtl="0" fontAlgn="base">
        <a:spcBef>
          <a:spcPct val="0"/>
        </a:spcBef>
        <a:spcAft>
          <a:spcPct val="0"/>
        </a:spcAft>
        <a:defRPr sz="4400">
          <a:solidFill>
            <a:schemeClr val="tx2"/>
          </a:solidFill>
          <a:latin typeface="Arial" panose="020B0604020202020204" pitchFamily="34" charset="0"/>
        </a:defRPr>
      </a:lvl4pPr>
      <a:lvl5pPr algn="l" rtl="0" fontAlgn="base">
        <a:spcBef>
          <a:spcPct val="0"/>
        </a:spcBef>
        <a:spcAft>
          <a:spcPct val="0"/>
        </a:spcAft>
        <a:defRPr sz="4400">
          <a:solidFill>
            <a:schemeClr val="tx2"/>
          </a:solidFill>
          <a:latin typeface="Arial" panose="020B0604020202020204" pitchFamily="34" charset="0"/>
        </a:defRPr>
      </a:lvl5pPr>
      <a:lvl6pPr marL="457200" algn="l" rtl="0" fontAlgn="base">
        <a:spcBef>
          <a:spcPct val="0"/>
        </a:spcBef>
        <a:spcAft>
          <a:spcPct val="0"/>
        </a:spcAft>
        <a:defRPr sz="4400">
          <a:solidFill>
            <a:schemeClr val="tx2"/>
          </a:solidFill>
          <a:latin typeface="Arial" panose="020B0604020202020204" pitchFamily="34" charset="0"/>
        </a:defRPr>
      </a:lvl6pPr>
      <a:lvl7pPr marL="914400" algn="l" rtl="0" fontAlgn="base">
        <a:spcBef>
          <a:spcPct val="0"/>
        </a:spcBef>
        <a:spcAft>
          <a:spcPct val="0"/>
        </a:spcAft>
        <a:defRPr sz="4400">
          <a:solidFill>
            <a:schemeClr val="tx2"/>
          </a:solidFill>
          <a:latin typeface="Arial" panose="020B0604020202020204" pitchFamily="34" charset="0"/>
        </a:defRPr>
      </a:lvl7pPr>
      <a:lvl8pPr marL="1371600" algn="l" rtl="0" fontAlgn="base">
        <a:spcBef>
          <a:spcPct val="0"/>
        </a:spcBef>
        <a:spcAft>
          <a:spcPct val="0"/>
        </a:spcAft>
        <a:defRPr sz="4400">
          <a:solidFill>
            <a:schemeClr val="tx2"/>
          </a:solidFill>
          <a:latin typeface="Arial" panose="020B0604020202020204" pitchFamily="34" charset="0"/>
        </a:defRPr>
      </a:lvl8pPr>
      <a:lvl9pPr marL="1828800" algn="l"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Calibri" panose="020F0502020204030204" pitchFamily="34" charset="0"/>
          <a:ea typeface="+mn-ea"/>
          <a:cs typeface="Calibri" panose="020F0502020204030204" pitchFamily="34" charset="0"/>
        </a:defRPr>
      </a:lvl1pPr>
      <a:lvl2pPr marL="742950" indent="-285750" algn="l" rtl="0" fontAlgn="base">
        <a:spcBef>
          <a:spcPct val="20000"/>
        </a:spcBef>
        <a:spcAft>
          <a:spcPct val="0"/>
        </a:spcAft>
        <a:buChar char="–"/>
        <a:defRPr sz="2800" kern="1200">
          <a:solidFill>
            <a:schemeClr val="tx1"/>
          </a:solidFill>
          <a:latin typeface="Calibri" panose="020F0502020204030204" pitchFamily="34" charset="0"/>
          <a:ea typeface="+mn-ea"/>
          <a:cs typeface="Calibri" panose="020F0502020204030204" pitchFamily="34" charset="0"/>
        </a:defRPr>
      </a:lvl2pPr>
      <a:lvl3pPr marL="1143000" indent="-228600" algn="l" rtl="0" fontAlgn="base">
        <a:spcBef>
          <a:spcPct val="20000"/>
        </a:spcBef>
        <a:spcAft>
          <a:spcPct val="0"/>
        </a:spcAft>
        <a:buChar char="•"/>
        <a:defRPr sz="2400" kern="1200">
          <a:solidFill>
            <a:schemeClr val="tx1"/>
          </a:solidFill>
          <a:latin typeface="Calibri" panose="020F0502020204030204" pitchFamily="34" charset="0"/>
          <a:ea typeface="+mn-ea"/>
          <a:cs typeface="Calibri" panose="020F0502020204030204" pitchFamily="34" charset="0"/>
        </a:defRPr>
      </a:lvl3pPr>
      <a:lvl4pPr marL="1600200" indent="-228600" algn="l" rtl="0" fontAlgn="base">
        <a:spcBef>
          <a:spcPct val="20000"/>
        </a:spcBef>
        <a:spcAft>
          <a:spcPct val="0"/>
        </a:spcAft>
        <a:buChar char="–"/>
        <a:defRPr sz="2000" kern="1200">
          <a:solidFill>
            <a:schemeClr val="tx1"/>
          </a:solidFill>
          <a:latin typeface="Calibri" panose="020F0502020204030204" pitchFamily="34" charset="0"/>
          <a:ea typeface="+mn-ea"/>
          <a:cs typeface="Calibri" panose="020F0502020204030204" pitchFamily="34" charset="0"/>
        </a:defRPr>
      </a:lvl4pPr>
      <a:lvl5pPr marL="2057400" indent="-228600" algn="l" rtl="0" fontAlgn="base">
        <a:spcBef>
          <a:spcPct val="20000"/>
        </a:spcBef>
        <a:spcAft>
          <a:spcPct val="0"/>
        </a:spcAft>
        <a:buChar char="»"/>
        <a:defRPr sz="20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D1F92DF-6AD0-42AC-B7B2-EBED7B2D5C9F}"/>
              </a:ext>
            </a:extLst>
          </p:cNvPr>
          <p:cNvSpPr txBox="1">
            <a:spLocks/>
          </p:cNvSpPr>
          <p:nvPr/>
        </p:nvSpPr>
        <p:spPr bwMode="auto">
          <a:xfrm>
            <a:off x="783144" y="1546832"/>
            <a:ext cx="10956897" cy="20434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4400" b="0" kern="1200">
                <a:solidFill>
                  <a:schemeClr val="tx2"/>
                </a:solidFill>
                <a:latin typeface="Calibri" panose="020F0502020204030204" pitchFamily="34" charset="0"/>
                <a:ea typeface="+mj-ea"/>
                <a:cs typeface="Calibri" panose="020F0502020204030204" pitchFamily="34" charset="0"/>
              </a:defRPr>
            </a:lvl1pPr>
            <a:lvl2pPr algn="l" rtl="0" fontAlgn="base">
              <a:spcBef>
                <a:spcPct val="0"/>
              </a:spcBef>
              <a:spcAft>
                <a:spcPct val="0"/>
              </a:spcAft>
              <a:defRPr sz="4400">
                <a:solidFill>
                  <a:schemeClr val="tx2"/>
                </a:solidFill>
                <a:latin typeface="Arial" panose="020B0604020202020204" pitchFamily="34" charset="0"/>
              </a:defRPr>
            </a:lvl2pPr>
            <a:lvl3pPr algn="l" rtl="0" fontAlgn="base">
              <a:spcBef>
                <a:spcPct val="0"/>
              </a:spcBef>
              <a:spcAft>
                <a:spcPct val="0"/>
              </a:spcAft>
              <a:defRPr sz="4400">
                <a:solidFill>
                  <a:schemeClr val="tx2"/>
                </a:solidFill>
                <a:latin typeface="Arial" panose="020B0604020202020204" pitchFamily="34" charset="0"/>
              </a:defRPr>
            </a:lvl3pPr>
            <a:lvl4pPr algn="l" rtl="0" fontAlgn="base">
              <a:spcBef>
                <a:spcPct val="0"/>
              </a:spcBef>
              <a:spcAft>
                <a:spcPct val="0"/>
              </a:spcAft>
              <a:defRPr sz="4400">
                <a:solidFill>
                  <a:schemeClr val="tx2"/>
                </a:solidFill>
                <a:latin typeface="Arial" panose="020B0604020202020204" pitchFamily="34" charset="0"/>
              </a:defRPr>
            </a:lvl4pPr>
            <a:lvl5pPr algn="l" rtl="0" fontAlgn="base">
              <a:spcBef>
                <a:spcPct val="0"/>
              </a:spcBef>
              <a:spcAft>
                <a:spcPct val="0"/>
              </a:spcAft>
              <a:defRPr sz="4400">
                <a:solidFill>
                  <a:schemeClr val="tx2"/>
                </a:solidFill>
                <a:latin typeface="Arial" panose="020B0604020202020204" pitchFamily="34" charset="0"/>
              </a:defRPr>
            </a:lvl5pPr>
            <a:lvl6pPr marL="457200" algn="l" rtl="0" fontAlgn="base">
              <a:spcBef>
                <a:spcPct val="0"/>
              </a:spcBef>
              <a:spcAft>
                <a:spcPct val="0"/>
              </a:spcAft>
              <a:defRPr sz="4400">
                <a:solidFill>
                  <a:schemeClr val="tx2"/>
                </a:solidFill>
                <a:latin typeface="Arial" panose="020B0604020202020204" pitchFamily="34" charset="0"/>
              </a:defRPr>
            </a:lvl6pPr>
            <a:lvl7pPr marL="914400" algn="l" rtl="0" fontAlgn="base">
              <a:spcBef>
                <a:spcPct val="0"/>
              </a:spcBef>
              <a:spcAft>
                <a:spcPct val="0"/>
              </a:spcAft>
              <a:defRPr sz="4400">
                <a:solidFill>
                  <a:schemeClr val="tx2"/>
                </a:solidFill>
                <a:latin typeface="Arial" panose="020B0604020202020204" pitchFamily="34" charset="0"/>
              </a:defRPr>
            </a:lvl7pPr>
            <a:lvl8pPr marL="1371600" algn="l" rtl="0" fontAlgn="base">
              <a:spcBef>
                <a:spcPct val="0"/>
              </a:spcBef>
              <a:spcAft>
                <a:spcPct val="0"/>
              </a:spcAft>
              <a:defRPr sz="4400">
                <a:solidFill>
                  <a:schemeClr val="tx2"/>
                </a:solidFill>
                <a:latin typeface="Arial" panose="020B0604020202020204" pitchFamily="34" charset="0"/>
              </a:defRPr>
            </a:lvl8pPr>
            <a:lvl9pPr marL="1828800" algn="l" rtl="0" fontAlgn="base">
              <a:spcBef>
                <a:spcPct val="0"/>
              </a:spcBef>
              <a:spcAft>
                <a:spcPct val="0"/>
              </a:spcAft>
              <a:defRPr sz="4400">
                <a:solidFill>
                  <a:schemeClr val="tx2"/>
                </a:solidFill>
                <a:latin typeface="Arial" panose="020B0604020202020204" pitchFamily="34" charset="0"/>
              </a:defRPr>
            </a:lvl9pPr>
          </a:lstStyle>
          <a:p>
            <a:pPr algn="ctr"/>
            <a:r>
              <a:rPr lang="en-GB" sz="3800" b="1">
                <a:latin typeface="+mj-lt"/>
              </a:rPr>
              <a:t>Dedicated Schools Grant Deficit Management Plan Update</a:t>
            </a:r>
          </a:p>
          <a:p>
            <a:pPr algn="ctr"/>
            <a:endParaRPr lang="en-GB" sz="3800" b="1">
              <a:latin typeface="+mj-lt"/>
            </a:endParaRPr>
          </a:p>
          <a:p>
            <a:pPr algn="ctr"/>
            <a:r>
              <a:rPr lang="en-GB" sz="3800" b="1">
                <a:latin typeface="+mj-lt"/>
              </a:rPr>
              <a:t>June 2023</a:t>
            </a:r>
          </a:p>
        </p:txBody>
      </p:sp>
      <p:sp>
        <p:nvSpPr>
          <p:cNvPr id="7" name="Subtitle 2">
            <a:extLst>
              <a:ext uri="{FF2B5EF4-FFF2-40B4-BE49-F238E27FC236}">
                <a16:creationId xmlns:a16="http://schemas.microsoft.com/office/drawing/2014/main" id="{9A34F68A-C208-4492-BE97-DC10BE5903CF}"/>
              </a:ext>
            </a:extLst>
          </p:cNvPr>
          <p:cNvSpPr>
            <a:spLocks noGrp="1"/>
          </p:cNvSpPr>
          <p:nvPr>
            <p:ph type="subTitle" idx="1"/>
          </p:nvPr>
        </p:nvSpPr>
        <p:spPr>
          <a:xfrm>
            <a:off x="1828800" y="3886200"/>
            <a:ext cx="8534400" cy="1752600"/>
          </a:xfrm>
        </p:spPr>
        <p:txBody>
          <a:bodyPr/>
          <a:lstStyle/>
          <a:p>
            <a:r>
              <a:rPr lang="en-GB" sz="3200">
                <a:latin typeface="+mj-lt"/>
              </a:rPr>
              <a:t>Natalie Smith</a:t>
            </a:r>
            <a:br>
              <a:rPr lang="en-GB" sz="3200">
                <a:latin typeface="+mj-lt"/>
              </a:rPr>
            </a:br>
            <a:r>
              <a:rPr lang="en-GB" sz="3200">
                <a:latin typeface="+mj-lt"/>
              </a:rPr>
              <a:t>Assistant Director, Education &amp; Inclusion</a:t>
            </a:r>
            <a:endParaRPr lang="en-GB">
              <a:latin typeface="+mj-lt"/>
            </a:endParaRPr>
          </a:p>
        </p:txBody>
      </p:sp>
    </p:spTree>
    <p:extLst>
      <p:ext uri="{BB962C8B-B14F-4D97-AF65-F5344CB8AC3E}">
        <p14:creationId xmlns:p14="http://schemas.microsoft.com/office/powerpoint/2010/main" val="1777706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a:extLst>
              <a:ext uri="{FF2B5EF4-FFF2-40B4-BE49-F238E27FC236}">
                <a16:creationId xmlns:a16="http://schemas.microsoft.com/office/drawing/2014/main" id="{91201920-922E-80A1-CF3C-EE40525B1AEE}"/>
              </a:ext>
            </a:extLst>
          </p:cNvPr>
          <p:cNvSpPr txBox="1"/>
          <p:nvPr/>
        </p:nvSpPr>
        <p:spPr>
          <a:xfrm>
            <a:off x="304800" y="106990"/>
            <a:ext cx="12131528"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Transforming SEND Hampshire – plans in 2023/24</a:t>
            </a:r>
          </a:p>
        </p:txBody>
      </p:sp>
      <p:graphicFrame>
        <p:nvGraphicFramePr>
          <p:cNvPr id="3" name="Table 2">
            <a:extLst>
              <a:ext uri="{FF2B5EF4-FFF2-40B4-BE49-F238E27FC236}">
                <a16:creationId xmlns:a16="http://schemas.microsoft.com/office/drawing/2014/main" id="{77782910-F139-3B39-15D8-22CBC298A81E}"/>
              </a:ext>
            </a:extLst>
          </p:cNvPr>
          <p:cNvGraphicFramePr>
            <a:graphicFrameLocks noGrp="1"/>
          </p:cNvGraphicFramePr>
          <p:nvPr>
            <p:extLst>
              <p:ext uri="{D42A27DB-BD31-4B8C-83A1-F6EECF244321}">
                <p14:modId xmlns:p14="http://schemas.microsoft.com/office/powerpoint/2010/main" val="975033432"/>
              </p:ext>
            </p:extLst>
          </p:nvPr>
        </p:nvGraphicFramePr>
        <p:xfrm>
          <a:off x="375771" y="1279845"/>
          <a:ext cx="10944033" cy="2811145"/>
        </p:xfrm>
        <a:graphic>
          <a:graphicData uri="http://schemas.openxmlformats.org/drawingml/2006/table">
            <a:tbl>
              <a:tblPr firstRow="1" bandRow="1"/>
              <a:tblGrid>
                <a:gridCol w="1119876">
                  <a:extLst>
                    <a:ext uri="{9D8B030D-6E8A-4147-A177-3AD203B41FA5}">
                      <a16:colId xmlns:a16="http://schemas.microsoft.com/office/drawing/2014/main" val="542213365"/>
                    </a:ext>
                  </a:extLst>
                </a:gridCol>
                <a:gridCol w="3189767">
                  <a:extLst>
                    <a:ext uri="{9D8B030D-6E8A-4147-A177-3AD203B41FA5}">
                      <a16:colId xmlns:a16="http://schemas.microsoft.com/office/drawing/2014/main" val="1465663241"/>
                    </a:ext>
                  </a:extLst>
                </a:gridCol>
                <a:gridCol w="3607235">
                  <a:extLst>
                    <a:ext uri="{9D8B030D-6E8A-4147-A177-3AD203B41FA5}">
                      <a16:colId xmlns:a16="http://schemas.microsoft.com/office/drawing/2014/main" val="3258488377"/>
                    </a:ext>
                  </a:extLst>
                </a:gridCol>
                <a:gridCol w="3027155">
                  <a:extLst>
                    <a:ext uri="{9D8B030D-6E8A-4147-A177-3AD203B41FA5}">
                      <a16:colId xmlns:a16="http://schemas.microsoft.com/office/drawing/2014/main" val="3914215918"/>
                    </a:ext>
                  </a:extLst>
                </a:gridCol>
              </a:tblGrid>
              <a:tr h="281305">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100">
                          <a:solidFill>
                            <a:schemeClr val="bg1"/>
                          </a:solidFill>
                          <a:latin typeface="Arial"/>
                          <a:cs typeface="Arial"/>
                        </a:rPr>
                        <a:t>When</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5B9BD5">
                        <a:lumMod val="5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100">
                          <a:solidFill>
                            <a:schemeClr val="bg1"/>
                          </a:solidFill>
                          <a:latin typeface="Arial"/>
                          <a:cs typeface="Arial"/>
                        </a:rPr>
                        <a:t>What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5B9BD5">
                        <a:lumMod val="5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100">
                          <a:solidFill>
                            <a:schemeClr val="bg1"/>
                          </a:solidFill>
                          <a:latin typeface="Arial"/>
                          <a:cs typeface="Arial"/>
                        </a:rPr>
                        <a:t>Aim</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5B9BD5">
                        <a:lumMod val="5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100">
                          <a:solidFill>
                            <a:schemeClr val="bg1"/>
                          </a:solidFill>
                          <a:latin typeface="Arial"/>
                          <a:cs typeface="Arial"/>
                        </a:rPr>
                        <a:t>Progress update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5B9BD5">
                        <a:lumMod val="50000"/>
                      </a:srgbClr>
                    </a:solidFill>
                  </a:tcPr>
                </a:tc>
                <a:extLst>
                  <a:ext uri="{0D108BD9-81ED-4DB2-BD59-A6C34878D82A}">
                    <a16:rowId xmlns:a16="http://schemas.microsoft.com/office/drawing/2014/main" val="4285239620"/>
                  </a:ext>
                </a:extLst>
              </a:tr>
              <a:tr h="2775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100">
                          <a:solidFill>
                            <a:schemeClr val="tx1"/>
                          </a:solidFill>
                          <a:latin typeface="Arial"/>
                          <a:cs typeface="Arial"/>
                        </a:rPr>
                        <a:t>Spring term 2024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5B9BD5">
                        <a:lumMod val="20000"/>
                        <a:lumOff val="8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kern="0">
                          <a:solidFill>
                            <a:srgbClr val="000000"/>
                          </a:solidFill>
                          <a:latin typeface="Arial"/>
                          <a:cs typeface="Arial"/>
                        </a:rPr>
                        <a:t>Extension of portage support into reception year (pilot in Havant).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5B9BD5">
                        <a:lumMod val="20000"/>
                        <a:lumOff val="8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kern="0">
                          <a:solidFill>
                            <a:srgbClr val="000000"/>
                          </a:solidFill>
                          <a:latin typeface="Arial"/>
                          <a:cs typeface="Arial"/>
                        </a:rPr>
                        <a:t>Improve transition, promote inclusive practice and improve parental confidence.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5B9BD5">
                        <a:lumMod val="20000"/>
                        <a:lumOff val="8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rtl="0" eaLnBrk="1" fontAlgn="auto" latinLnBrk="0" hangingPunct="1">
                        <a:lnSpc>
                          <a:spcPct val="100000"/>
                        </a:lnSpc>
                        <a:spcBef>
                          <a:spcPts val="0"/>
                        </a:spcBef>
                        <a:spcAft>
                          <a:spcPts val="0"/>
                        </a:spcAft>
                        <a:buClrTx/>
                        <a:buSzTx/>
                        <a:buFont typeface="Arial" panose="020B0604020202020204" pitchFamily="34" charset="0"/>
                        <a:buNone/>
                      </a:pPr>
                      <a:r>
                        <a:rPr lang="en-GB" sz="1100" kern="0">
                          <a:solidFill>
                            <a:srgbClr val="000000"/>
                          </a:solidFill>
                          <a:latin typeface="Arial"/>
                          <a:cs typeface="Arial"/>
                        </a:rPr>
                        <a:t>On track with strong internal expressions of interest in new posts.  </a:t>
                      </a:r>
                      <a:endParaRPr lang="en-GB" sz="1100" kern="0">
                        <a:solidFill>
                          <a:srgbClr val="000000"/>
                        </a:solidFill>
                        <a:latin typeface="Arial" panose="020B0604020202020204" pitchFamily="34" charset="0"/>
                        <a:cs typeface="Arial" panose="020B0604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5B9BD5">
                        <a:lumMod val="20000"/>
                        <a:lumOff val="80000"/>
                      </a:srgbClr>
                    </a:solidFill>
                  </a:tcPr>
                </a:tc>
                <a:extLst>
                  <a:ext uri="{0D108BD9-81ED-4DB2-BD59-A6C34878D82A}">
                    <a16:rowId xmlns:a16="http://schemas.microsoft.com/office/drawing/2014/main" val="2817247205"/>
                  </a:ext>
                </a:extLst>
              </a:tr>
              <a:tr h="194215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100">
                          <a:solidFill>
                            <a:schemeClr val="tx1"/>
                          </a:solidFill>
                          <a:latin typeface="Arial"/>
                          <a:cs typeface="Arial"/>
                        </a:rPr>
                        <a:t>Autumn 2023 and 2024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5B9BD5">
                        <a:lumMod val="40000"/>
                        <a:lumOff val="6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kern="0">
                          <a:solidFill>
                            <a:srgbClr val="000000"/>
                          </a:solidFill>
                          <a:latin typeface="Arial"/>
                          <a:cs typeface="Arial"/>
                        </a:rPr>
                        <a:t>Training for schools on supporting children and young people with complex needs.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100" kern="0">
                        <a:solidFill>
                          <a:srgbClr val="000000"/>
                        </a:solidFill>
                        <a:latin typeface="Arial"/>
                        <a:cs typeface="Aria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100" kern="0">
                        <a:solidFill>
                          <a:srgbClr val="000000"/>
                        </a:solidFill>
                        <a:latin typeface="Arial" panose="020B060402020202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100" kern="0">
                        <a:solidFill>
                          <a:srgbClr val="000000"/>
                        </a:solidFill>
                        <a:latin typeface="Arial" panose="020B0604020202020204" pitchFamily="34" charset="0"/>
                        <a:cs typeface="Arial" panose="020B0604020202020204" pitchFamily="34" charset="0"/>
                      </a:endParaRPr>
                    </a:p>
                    <a:p>
                      <a:pPr marL="285750" marR="0" lvl="0" indent="-285750" algn="l" rtl="0" eaLnBrk="1" fontAlgn="auto" latinLnBrk="0" hangingPunct="1">
                        <a:lnSpc>
                          <a:spcPct val="100000"/>
                        </a:lnSpc>
                        <a:spcBef>
                          <a:spcPts val="0"/>
                        </a:spcBef>
                        <a:spcAft>
                          <a:spcPts val="0"/>
                        </a:spcAft>
                        <a:buClrTx/>
                        <a:buSzTx/>
                        <a:buFont typeface="Arial" panose="020B0604020202020204" pitchFamily="34" charset="0"/>
                        <a:buChar char="•"/>
                      </a:pPr>
                      <a:r>
                        <a:rPr lang="en-GB" sz="1100" kern="0">
                          <a:solidFill>
                            <a:srgbClr val="000000"/>
                          </a:solidFill>
                          <a:latin typeface="Arial"/>
                          <a:cs typeface="Arial"/>
                        </a:rPr>
                        <a:t>Training on running, or participating in, person centred planning meetings. </a:t>
                      </a:r>
                    </a:p>
                    <a:p>
                      <a:pPr marL="285750" marR="0" lvl="0" indent="-285750" algn="l" rtl="0" eaLnBrk="1" fontAlgn="auto" latinLnBrk="0" hangingPunct="1">
                        <a:lnSpc>
                          <a:spcPct val="100000"/>
                        </a:lnSpc>
                        <a:spcBef>
                          <a:spcPts val="0"/>
                        </a:spcBef>
                        <a:spcAft>
                          <a:spcPts val="0"/>
                        </a:spcAft>
                        <a:buClrTx/>
                        <a:buSzTx/>
                        <a:buFont typeface="Arial" panose="020B0604020202020204" pitchFamily="34" charset="0"/>
                        <a:buChar char="•"/>
                      </a:pPr>
                      <a:endParaRPr lang="en-GB" sz="1100" kern="0">
                        <a:solidFill>
                          <a:srgbClr val="000000"/>
                        </a:solidFill>
                        <a:latin typeface="Arial" panose="020B0604020202020204" pitchFamily="34" charset="0"/>
                        <a:cs typeface="Arial" panose="020B0604020202020204" pitchFamily="34" charset="0"/>
                      </a:endParaRPr>
                    </a:p>
                    <a:p>
                      <a:pPr marL="0" marR="0" lvl="0" indent="0" algn="l">
                        <a:lnSpc>
                          <a:spcPct val="100000"/>
                        </a:lnSpc>
                        <a:spcBef>
                          <a:spcPts val="0"/>
                        </a:spcBef>
                        <a:spcAft>
                          <a:spcPts val="0"/>
                        </a:spcAft>
                        <a:buClrTx/>
                        <a:buSzTx/>
                        <a:buFont typeface="Arial" panose="020B0604020202020204" pitchFamily="34" charset="0"/>
                        <a:buNone/>
                      </a:pPr>
                      <a:endParaRPr lang="en-GB" sz="1100" kern="0">
                        <a:solidFill>
                          <a:srgbClr val="000000"/>
                        </a:solidFill>
                        <a:latin typeface="Arial"/>
                        <a:cs typeface="Aria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kern="0">
                          <a:solidFill>
                            <a:srgbClr val="000000"/>
                          </a:solidFill>
                          <a:latin typeface="Arial"/>
                          <a:cs typeface="Arial"/>
                        </a:rPr>
                        <a:t>Improved Local Authority engagement in</a:t>
                      </a:r>
                      <a:r>
                        <a:rPr kumimoji="0" lang="en-GB" sz="1100" b="0" i="0" u="none" strike="noStrike" kern="0" cap="none" spc="0" normalizeH="0" baseline="0" noProof="0">
                          <a:ln>
                            <a:noFill/>
                          </a:ln>
                          <a:solidFill>
                            <a:srgbClr val="000000"/>
                          </a:solidFill>
                          <a:effectLst/>
                          <a:uLnTx/>
                          <a:uFillTx/>
                          <a:latin typeface="Arial"/>
                          <a:ea typeface="+mn-ea"/>
                          <a:cs typeface="Arial"/>
                        </a:rPr>
                        <a:t> Annual </a:t>
                      </a:r>
                      <a:r>
                        <a:rPr lang="en-GB" sz="1100" kern="0">
                          <a:solidFill>
                            <a:srgbClr val="000000"/>
                          </a:solidFill>
                          <a:latin typeface="Arial"/>
                          <a:cs typeface="Arial"/>
                        </a:rPr>
                        <a:t>Reviews.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5B9BD5">
                        <a:lumMod val="40000"/>
                        <a:lumOff val="6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kern="0">
                          <a:solidFill>
                            <a:srgbClr val="000000"/>
                          </a:solidFill>
                          <a:latin typeface="Arial"/>
                          <a:cs typeface="Arial"/>
                        </a:rPr>
                        <a:t>Promote inclusive practice.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100" kern="0">
                        <a:solidFill>
                          <a:srgbClr val="00000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100" kern="0">
                        <a:solidFill>
                          <a:srgbClr val="00000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100" kern="0">
                        <a:solidFill>
                          <a:srgbClr val="00000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100" kern="0">
                        <a:solidFill>
                          <a:srgbClr val="00000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kern="0">
                          <a:solidFill>
                            <a:srgbClr val="000000"/>
                          </a:solidFill>
                          <a:latin typeface="Arial"/>
                          <a:cs typeface="Arial"/>
                        </a:rPr>
                        <a:t>Improve parental confidence.</a:t>
                      </a:r>
                      <a:endParaRPr lang="en-GB" sz="1100" kern="0">
                        <a:solidFill>
                          <a:srgbClr val="00000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100" kern="0">
                        <a:solidFill>
                          <a:srgbClr val="000000"/>
                        </a:solidFill>
                        <a:latin typeface="Arial" panose="020B0604020202020204" pitchFamily="34" charset="0"/>
                        <a:cs typeface="Arial" panose="020B0604020202020204" pitchFamily="34" charset="0"/>
                      </a:endParaRPr>
                    </a:p>
                    <a:p>
                      <a:pPr marL="0" marR="0" lvl="0" indent="0" algn="l">
                        <a:lnSpc>
                          <a:spcPct val="100000"/>
                        </a:lnSpc>
                        <a:spcBef>
                          <a:spcPts val="0"/>
                        </a:spcBef>
                        <a:spcAft>
                          <a:spcPts val="0"/>
                        </a:spcAft>
                        <a:buClrTx/>
                        <a:buSzTx/>
                        <a:buFont typeface="Arial" panose="020B0604020202020204" pitchFamily="34" charset="0"/>
                        <a:buNone/>
                      </a:pPr>
                      <a:endParaRPr lang="en-GB" sz="1100" kern="0">
                        <a:solidFill>
                          <a:srgbClr val="000000"/>
                        </a:solidFill>
                        <a:latin typeface="Arial"/>
                        <a:cs typeface="Arial"/>
                      </a:endParaRPr>
                    </a:p>
                    <a:p>
                      <a:pPr marL="0" marR="0" lvl="0" indent="0" algn="l">
                        <a:lnSpc>
                          <a:spcPct val="100000"/>
                        </a:lnSpc>
                        <a:spcBef>
                          <a:spcPts val="0"/>
                        </a:spcBef>
                        <a:spcAft>
                          <a:spcPts val="0"/>
                        </a:spcAft>
                        <a:buClrTx/>
                        <a:buSzTx/>
                        <a:buFont typeface="Arial" panose="020B0604020202020204" pitchFamily="34" charset="0"/>
                        <a:buNone/>
                      </a:pPr>
                      <a:endParaRPr lang="en-GB" sz="1100" kern="0">
                        <a:solidFill>
                          <a:srgbClr val="000000"/>
                        </a:solidFill>
                        <a:latin typeface="Arial"/>
                        <a:cs typeface="Aria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kern="0">
                          <a:solidFill>
                            <a:srgbClr val="000000"/>
                          </a:solidFill>
                          <a:latin typeface="Arial"/>
                          <a:cs typeface="Arial"/>
                        </a:rPr>
                        <a:t>Clear overdue processing, right size plans and focus on increasing independence.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100" kern="0">
                        <a:solidFill>
                          <a:srgbClr val="000000"/>
                        </a:solidFill>
                        <a:latin typeface="Arial" panose="020B0604020202020204" pitchFamily="34" charset="0"/>
                        <a:cs typeface="Arial" panose="020B0604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5B9BD5">
                        <a:lumMod val="40000"/>
                        <a:lumOff val="6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kern="0">
                          <a:solidFill>
                            <a:srgbClr val="000000"/>
                          </a:solidFill>
                          <a:latin typeface="Arial" panose="020B0604020202020204" pitchFamily="34" charset="0"/>
                          <a:cs typeface="Arial" panose="020B0604020202020204" pitchFamily="34" charset="0"/>
                        </a:rPr>
                        <a:t>5 online modules are being developed, supported by a ‘train the trainer’ and follow-up webinar. The training will be launched at the November conference.</a:t>
                      </a:r>
                      <a:endParaRPr lang="en-GB" sz="1100" kern="0">
                        <a:solidFill>
                          <a:srgbClr val="000000"/>
                        </a:solidFill>
                        <a:latin typeface="Arial"/>
                        <a:cs typeface="Arial"/>
                      </a:endParaRPr>
                    </a:p>
                    <a:p>
                      <a:pPr marL="0" marR="0" lvl="0" indent="0" algn="l">
                        <a:lnSpc>
                          <a:spcPct val="100000"/>
                        </a:lnSpc>
                        <a:spcBef>
                          <a:spcPts val="0"/>
                        </a:spcBef>
                        <a:spcAft>
                          <a:spcPts val="0"/>
                        </a:spcAft>
                        <a:buClrTx/>
                        <a:buSzTx/>
                        <a:buFont typeface="Arial" panose="020B0604020202020204" pitchFamily="34" charset="0"/>
                        <a:buNone/>
                      </a:pPr>
                      <a:endParaRPr lang="en-GB" sz="1100" kern="0">
                        <a:solidFill>
                          <a:srgbClr val="000000"/>
                        </a:solidFill>
                        <a:latin typeface="Arial"/>
                        <a:cs typeface="Arial"/>
                      </a:endParaRPr>
                    </a:p>
                    <a:p>
                      <a:pPr marL="0" marR="0" lvl="0" indent="0" algn="l">
                        <a:lnSpc>
                          <a:spcPct val="100000"/>
                        </a:lnSpc>
                        <a:spcBef>
                          <a:spcPts val="0"/>
                        </a:spcBef>
                        <a:spcAft>
                          <a:spcPts val="0"/>
                        </a:spcAft>
                        <a:buClrTx/>
                        <a:buSzTx/>
                        <a:buFont typeface="Arial" panose="020B0604020202020204" pitchFamily="34" charset="0"/>
                        <a:buNone/>
                      </a:pPr>
                      <a:r>
                        <a:rPr lang="en-GB" sz="1100" kern="0">
                          <a:solidFill>
                            <a:srgbClr val="000000"/>
                          </a:solidFill>
                          <a:latin typeface="Arial"/>
                          <a:cs typeface="Arial"/>
                        </a:rPr>
                        <a:t>On target – training written, venues and trainers confirmed and booking to go live very shortly. </a:t>
                      </a:r>
                    </a:p>
                    <a:p>
                      <a:pPr marL="0" marR="0" lvl="0" indent="0" algn="l">
                        <a:lnSpc>
                          <a:spcPct val="100000"/>
                        </a:lnSpc>
                        <a:spcBef>
                          <a:spcPts val="0"/>
                        </a:spcBef>
                        <a:spcAft>
                          <a:spcPts val="0"/>
                        </a:spcAft>
                        <a:buClrTx/>
                        <a:buSzTx/>
                        <a:buFont typeface="Arial" panose="020B0604020202020204" pitchFamily="34" charset="0"/>
                        <a:buNone/>
                      </a:pPr>
                      <a:endParaRPr lang="en-GB" sz="1100" kern="0">
                        <a:solidFill>
                          <a:srgbClr val="000000"/>
                        </a:solidFill>
                        <a:latin typeface="Arial"/>
                        <a:cs typeface="Arial"/>
                      </a:endParaRPr>
                    </a:p>
                    <a:p>
                      <a:pPr marL="0" marR="0" lvl="0" indent="0" algn="l">
                        <a:lnSpc>
                          <a:spcPct val="100000"/>
                        </a:lnSpc>
                        <a:spcBef>
                          <a:spcPts val="0"/>
                        </a:spcBef>
                        <a:spcAft>
                          <a:spcPts val="0"/>
                        </a:spcAft>
                        <a:buClrTx/>
                        <a:buSzTx/>
                        <a:buFont typeface="Arial" panose="020B0604020202020204" pitchFamily="34" charset="0"/>
                        <a:buNone/>
                      </a:pPr>
                      <a:r>
                        <a:rPr lang="en-GB" sz="1100" kern="0">
                          <a:solidFill>
                            <a:srgbClr val="000000"/>
                          </a:solidFill>
                          <a:latin typeface="Arial"/>
                          <a:cs typeface="Arial"/>
                        </a:rPr>
                        <a:t>Dynamic Support workstream due to commence in July. </a:t>
                      </a:r>
                    </a:p>
                    <a:p>
                      <a:pPr marL="0" marR="0" lvl="0" indent="0" algn="l">
                        <a:lnSpc>
                          <a:spcPct val="100000"/>
                        </a:lnSpc>
                        <a:spcBef>
                          <a:spcPts val="0"/>
                        </a:spcBef>
                        <a:spcAft>
                          <a:spcPts val="0"/>
                        </a:spcAft>
                        <a:buClrTx/>
                        <a:buSzTx/>
                        <a:buFont typeface="Arial" panose="020B0604020202020204" pitchFamily="34" charset="0"/>
                        <a:buNone/>
                      </a:pPr>
                      <a:endParaRPr lang="en-GB" sz="1100" kern="0">
                        <a:solidFill>
                          <a:srgbClr val="000000"/>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5B9BD5">
                        <a:lumMod val="40000"/>
                        <a:lumOff val="60000"/>
                      </a:srgbClr>
                    </a:solidFill>
                  </a:tcPr>
                </a:tc>
                <a:extLst>
                  <a:ext uri="{0D108BD9-81ED-4DB2-BD59-A6C34878D82A}">
                    <a16:rowId xmlns:a16="http://schemas.microsoft.com/office/drawing/2014/main" val="1517394849"/>
                  </a:ext>
                </a:extLst>
              </a:tr>
            </a:tbl>
          </a:graphicData>
        </a:graphic>
      </p:graphicFrame>
    </p:spTree>
    <p:extLst>
      <p:ext uri="{BB962C8B-B14F-4D97-AF65-F5344CB8AC3E}">
        <p14:creationId xmlns:p14="http://schemas.microsoft.com/office/powerpoint/2010/main" val="4146557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5E35BE8-7D44-4277-B276-631616DCA933}"/>
              </a:ext>
            </a:extLst>
          </p:cNvPr>
          <p:cNvSpPr>
            <a:spLocks noGrp="1"/>
          </p:cNvSpPr>
          <p:nvPr>
            <p:ph type="title"/>
          </p:nvPr>
        </p:nvSpPr>
        <p:spPr>
          <a:xfrm>
            <a:off x="615084" y="285948"/>
            <a:ext cx="9076170" cy="441416"/>
          </a:xfrm>
        </p:spPr>
        <p:txBody>
          <a:bodyPr/>
          <a:lstStyle/>
          <a:p>
            <a:r>
              <a:rPr lang="en-GB" b="1">
                <a:latin typeface="Arial" panose="020B0604020202020204" pitchFamily="34" charset="0"/>
                <a:cs typeface="Arial" panose="020B0604020202020204" pitchFamily="34" charset="0"/>
              </a:rPr>
              <a:t>2023 SEN2 Headlines</a:t>
            </a:r>
            <a:endParaRPr lang="en-GB"/>
          </a:p>
        </p:txBody>
      </p:sp>
      <p:graphicFrame>
        <p:nvGraphicFramePr>
          <p:cNvPr id="6" name="Content Placeholder 10">
            <a:extLst>
              <a:ext uri="{FF2B5EF4-FFF2-40B4-BE49-F238E27FC236}">
                <a16:creationId xmlns:a16="http://schemas.microsoft.com/office/drawing/2014/main" id="{51ADD129-6FD3-C5B8-A17E-C547EB0B64ED}"/>
              </a:ext>
            </a:extLst>
          </p:cNvPr>
          <p:cNvGraphicFramePr>
            <a:graphicFrameLocks/>
          </p:cNvGraphicFramePr>
          <p:nvPr>
            <p:extLst>
              <p:ext uri="{D42A27DB-BD31-4B8C-83A1-F6EECF244321}">
                <p14:modId xmlns:p14="http://schemas.microsoft.com/office/powerpoint/2010/main" val="2216615417"/>
              </p:ext>
            </p:extLst>
          </p:nvPr>
        </p:nvGraphicFramePr>
        <p:xfrm>
          <a:off x="670373" y="1078417"/>
          <a:ext cx="4890368" cy="2343890"/>
        </p:xfrm>
        <a:graphic>
          <a:graphicData uri="http://schemas.openxmlformats.org/drawingml/2006/table">
            <a:tbl>
              <a:tblPr/>
              <a:tblGrid>
                <a:gridCol w="1117060">
                  <a:extLst>
                    <a:ext uri="{9D8B030D-6E8A-4147-A177-3AD203B41FA5}">
                      <a16:colId xmlns:a16="http://schemas.microsoft.com/office/drawing/2014/main" val="2714198577"/>
                    </a:ext>
                  </a:extLst>
                </a:gridCol>
                <a:gridCol w="1158960">
                  <a:extLst>
                    <a:ext uri="{9D8B030D-6E8A-4147-A177-3AD203B41FA5}">
                      <a16:colId xmlns:a16="http://schemas.microsoft.com/office/drawing/2014/main" val="1163797003"/>
                    </a:ext>
                  </a:extLst>
                </a:gridCol>
                <a:gridCol w="1307174">
                  <a:extLst>
                    <a:ext uri="{9D8B030D-6E8A-4147-A177-3AD203B41FA5}">
                      <a16:colId xmlns:a16="http://schemas.microsoft.com/office/drawing/2014/main" val="2924347754"/>
                    </a:ext>
                  </a:extLst>
                </a:gridCol>
                <a:gridCol w="1307174">
                  <a:extLst>
                    <a:ext uri="{9D8B030D-6E8A-4147-A177-3AD203B41FA5}">
                      <a16:colId xmlns:a16="http://schemas.microsoft.com/office/drawing/2014/main" val="926896409"/>
                    </a:ext>
                  </a:extLst>
                </a:gridCol>
              </a:tblGrid>
              <a:tr h="426161">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b"/>
                      <a:endParaRPr lang="en-GB" sz="1050" b="0" i="0" u="none" strike="noStrike">
                        <a:solidFill>
                          <a:srgbClr val="000000"/>
                        </a:solidFill>
                        <a:effectLst/>
                        <a:latin typeface="+mj-lt"/>
                        <a:ea typeface="Verdana" panose="020B0604030504040204" pitchFamily="34" charset="0"/>
                      </a:endParaRPr>
                    </a:p>
                  </a:txBody>
                  <a:tcPr marL="7620" marR="7620" marT="7620" marB="0" anchor="ctr">
                    <a:lnL>
                      <a:noFill/>
                    </a:lnL>
                    <a:lnR>
                      <a:noFill/>
                    </a:lnR>
                    <a:lnT>
                      <a:noFill/>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GB" sz="1050" b="1" i="0" u="none" strike="noStrike">
                          <a:solidFill>
                            <a:srgbClr val="FFFFFF"/>
                          </a:solidFill>
                          <a:effectLst/>
                          <a:latin typeface="+mj-lt"/>
                          <a:ea typeface="Verdana" panose="020B0604030504040204" pitchFamily="34" charset="0"/>
                        </a:rPr>
                        <a:t>Calendar Year</a:t>
                      </a:r>
                    </a:p>
                  </a:txBody>
                  <a:tcPr marL="7620" marR="7620" marT="7620" marB="0" anchor="ctr">
                    <a:lnL>
                      <a:noFill/>
                    </a:lnL>
                    <a:lnR>
                      <a:noFill/>
                    </a:lnR>
                    <a:lnT>
                      <a:noFill/>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3396C"/>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GB" sz="1050" b="1" i="0" u="none" strike="noStrike">
                          <a:solidFill>
                            <a:srgbClr val="FFFFFF"/>
                          </a:solidFill>
                          <a:effectLst/>
                          <a:latin typeface="+mj-lt"/>
                          <a:ea typeface="Verdana" panose="020B0604030504040204" pitchFamily="34" charset="0"/>
                        </a:rPr>
                        <a:t>National</a:t>
                      </a:r>
                    </a:p>
                  </a:txBody>
                  <a:tcPr marL="7620" marR="7620" marT="7620" marB="0" anchor="ctr">
                    <a:lnL>
                      <a:noFill/>
                    </a:lnL>
                    <a:lnR>
                      <a:noFill/>
                    </a:lnR>
                    <a:lnT>
                      <a:noFill/>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3396C"/>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ctr"/>
                      <a:r>
                        <a:rPr lang="en-GB" sz="1050" b="1" i="0" u="none" strike="noStrike">
                          <a:solidFill>
                            <a:srgbClr val="FFFFFF"/>
                          </a:solidFill>
                          <a:effectLst/>
                          <a:latin typeface="+mj-lt"/>
                          <a:ea typeface="Verdana" panose="020B0604030504040204" pitchFamily="34" charset="0"/>
                        </a:rPr>
                        <a:t>Hampshire</a:t>
                      </a:r>
                    </a:p>
                  </a:txBody>
                  <a:tcPr marL="7620" marR="7620" marT="7620" marB="0" anchor="ctr">
                    <a:lnL>
                      <a:noFill/>
                    </a:lnL>
                    <a:lnR>
                      <a:noFill/>
                    </a:lnR>
                    <a:lnT>
                      <a:noFill/>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3396C"/>
                    </a:solidFill>
                  </a:tcPr>
                </a:tc>
                <a:extLst>
                  <a:ext uri="{0D108BD9-81ED-4DB2-BD59-A6C34878D82A}">
                    <a16:rowId xmlns:a16="http://schemas.microsoft.com/office/drawing/2014/main" val="1583795474"/>
                  </a:ext>
                </a:extLst>
              </a:tr>
              <a:tr h="213081">
                <a:tc rowSpan="3">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n-GB" sz="1050" b="1" i="0" u="none" strike="noStrike">
                          <a:solidFill>
                            <a:srgbClr val="FFFFFF"/>
                          </a:solidFill>
                          <a:effectLst/>
                          <a:latin typeface="+mj-lt"/>
                          <a:ea typeface="Verdana" panose="020B0604030504040204" pitchFamily="34" charset="0"/>
                        </a:rPr>
                        <a:t>EHCP Timeliness</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3396C"/>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n-GB" sz="1050" b="0" i="0" u="none" strike="noStrike">
                          <a:solidFill>
                            <a:srgbClr val="000000"/>
                          </a:solidFill>
                          <a:effectLst/>
                          <a:latin typeface="+mj-lt"/>
                          <a:ea typeface="Verdana" panose="020B0604030504040204" pitchFamily="34" charset="0"/>
                        </a:rPr>
                        <a:t>2021</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DEBF7"/>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b"/>
                      <a:r>
                        <a:rPr lang="en-GB" sz="1050" b="0" i="0" u="none" strike="noStrike">
                          <a:solidFill>
                            <a:srgbClr val="000000"/>
                          </a:solidFill>
                          <a:effectLst/>
                          <a:latin typeface="+mj-lt"/>
                          <a:ea typeface="Verdana" panose="020B0604030504040204" pitchFamily="34" charset="0"/>
                        </a:rPr>
                        <a:t>59.9%</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DEBF7"/>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b"/>
                      <a:r>
                        <a:rPr lang="en-GB" sz="1050" b="0" i="0" u="none" strike="noStrike">
                          <a:solidFill>
                            <a:srgbClr val="000000"/>
                          </a:solidFill>
                          <a:effectLst/>
                          <a:latin typeface="+mj-lt"/>
                          <a:ea typeface="Verdana" panose="020B0604030504040204" pitchFamily="34" charset="0"/>
                        </a:rPr>
                        <a:t>15.6%</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DEBF7"/>
                    </a:solidFill>
                  </a:tcPr>
                </a:tc>
                <a:extLst>
                  <a:ext uri="{0D108BD9-81ED-4DB2-BD59-A6C34878D82A}">
                    <a16:rowId xmlns:a16="http://schemas.microsoft.com/office/drawing/2014/main" val="3954868877"/>
                  </a:ext>
                </a:extLst>
              </a:tr>
              <a:tr h="213081">
                <a:tc vMerge="1">
                  <a:txBody>
                    <a:bodyPr/>
                    <a:lstStyle/>
                    <a:p>
                      <a:endParaRPr lang="en-GB"/>
                    </a:p>
                  </a:txBody>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n-GB" sz="1050" b="0" i="0" u="none" strike="noStrike">
                          <a:solidFill>
                            <a:srgbClr val="000000"/>
                          </a:solidFill>
                          <a:effectLst/>
                          <a:latin typeface="+mj-lt"/>
                          <a:ea typeface="Verdana" panose="020B0604030504040204" pitchFamily="34" charset="0"/>
                        </a:rPr>
                        <a:t>2022</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b"/>
                      <a:r>
                        <a:rPr lang="en-GB" sz="1050" b="0" i="0" u="none" strike="noStrike">
                          <a:solidFill>
                            <a:srgbClr val="000000"/>
                          </a:solidFill>
                          <a:effectLst/>
                          <a:latin typeface="+mj-lt"/>
                          <a:ea typeface="Verdana" panose="020B0604030504040204" pitchFamily="34" charset="0"/>
                        </a:rPr>
                        <a:t>50.7%</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b"/>
                      <a:r>
                        <a:rPr lang="en-GB" sz="1050" b="0" i="0" u="none" strike="noStrike">
                          <a:solidFill>
                            <a:srgbClr val="000000"/>
                          </a:solidFill>
                          <a:effectLst/>
                          <a:latin typeface="+mj-lt"/>
                          <a:ea typeface="Verdana" panose="020B0604030504040204" pitchFamily="34" charset="0"/>
                        </a:rPr>
                        <a:t>45.7%</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04943599"/>
                  </a:ext>
                </a:extLst>
              </a:tr>
              <a:tr h="213081">
                <a:tc vMerge="1">
                  <a:txBody>
                    <a:bodyPr/>
                    <a:lstStyle/>
                    <a:p>
                      <a:endParaRPr lang="en-GB"/>
                    </a:p>
                  </a:txBody>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n-GB" sz="1050" b="1" i="0" u="none" strike="noStrike">
                          <a:solidFill>
                            <a:srgbClr val="000000"/>
                          </a:solidFill>
                          <a:effectLst/>
                          <a:latin typeface="+mj-lt"/>
                          <a:ea typeface="Verdana" panose="020B0604030504040204" pitchFamily="34" charset="0"/>
                        </a:rPr>
                        <a:t>Difference</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b"/>
                      <a:r>
                        <a:rPr lang="en-GB" sz="1050" b="1" i="0" u="none" strike="noStrike">
                          <a:solidFill>
                            <a:srgbClr val="FF0000"/>
                          </a:solidFill>
                          <a:effectLst/>
                          <a:latin typeface="+mj-lt"/>
                          <a:ea typeface="Verdana" panose="020B0604030504040204" pitchFamily="34" charset="0"/>
                        </a:rPr>
                        <a:t>-9.2%</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b"/>
                      <a:r>
                        <a:rPr lang="en-GB" sz="1050" b="1" i="0" u="none" strike="noStrike">
                          <a:solidFill>
                            <a:srgbClr val="00B050"/>
                          </a:solidFill>
                          <a:effectLst/>
                          <a:latin typeface="+mj-lt"/>
                          <a:ea typeface="Verdana" panose="020B0604030504040204" pitchFamily="34" charset="0"/>
                        </a:rPr>
                        <a:t>+30.1%</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9D9D9"/>
                    </a:solidFill>
                  </a:tcPr>
                </a:tc>
                <a:extLst>
                  <a:ext uri="{0D108BD9-81ED-4DB2-BD59-A6C34878D82A}">
                    <a16:rowId xmlns:a16="http://schemas.microsoft.com/office/drawing/2014/main" val="3186381463"/>
                  </a:ext>
                </a:extLst>
              </a:tr>
              <a:tr h="213081">
                <a:tc rowSpan="3">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n-GB" sz="1050" b="1" i="0" u="none" strike="noStrike">
                          <a:solidFill>
                            <a:srgbClr val="FFFFFF"/>
                          </a:solidFill>
                          <a:effectLst/>
                          <a:latin typeface="+mj-lt"/>
                          <a:ea typeface="Verdana" panose="020B0604030504040204" pitchFamily="34" charset="0"/>
                        </a:rPr>
                        <a:t>Total EHCPs</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3396C"/>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n-GB" sz="1050" b="0" i="0" u="none" strike="noStrike">
                          <a:solidFill>
                            <a:srgbClr val="000000"/>
                          </a:solidFill>
                          <a:effectLst/>
                          <a:latin typeface="+mj-lt"/>
                          <a:ea typeface="Verdana" panose="020B0604030504040204" pitchFamily="34" charset="0"/>
                        </a:rPr>
                        <a:t>2021</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DEBF7"/>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b"/>
                      <a:r>
                        <a:rPr lang="en-GB" sz="1050" b="0" i="0" u="none" strike="noStrike">
                          <a:solidFill>
                            <a:srgbClr val="000000"/>
                          </a:solidFill>
                          <a:effectLst/>
                          <a:latin typeface="+mj-lt"/>
                          <a:ea typeface="Verdana" panose="020B0604030504040204" pitchFamily="34" charset="0"/>
                        </a:rPr>
                        <a:t>473,255</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DEBF7"/>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b"/>
                      <a:r>
                        <a:rPr lang="en-GB" sz="1050" b="0" i="0" u="none" strike="noStrike">
                          <a:solidFill>
                            <a:srgbClr val="000000"/>
                          </a:solidFill>
                          <a:effectLst/>
                          <a:latin typeface="+mj-lt"/>
                          <a:ea typeface="Verdana" panose="020B0604030504040204" pitchFamily="34" charset="0"/>
                        </a:rPr>
                        <a:t>12,750</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DEBF7"/>
                    </a:solidFill>
                  </a:tcPr>
                </a:tc>
                <a:extLst>
                  <a:ext uri="{0D108BD9-81ED-4DB2-BD59-A6C34878D82A}">
                    <a16:rowId xmlns:a16="http://schemas.microsoft.com/office/drawing/2014/main" val="2001456708"/>
                  </a:ext>
                </a:extLst>
              </a:tr>
              <a:tr h="213081">
                <a:tc vMerge="1">
                  <a:txBody>
                    <a:bodyPr/>
                    <a:lstStyle/>
                    <a:p>
                      <a:endParaRPr lang="en-GB"/>
                    </a:p>
                  </a:txBody>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n-GB" sz="1050" b="0" i="0" u="none" strike="noStrike">
                          <a:solidFill>
                            <a:srgbClr val="000000"/>
                          </a:solidFill>
                          <a:effectLst/>
                          <a:latin typeface="+mj-lt"/>
                          <a:ea typeface="Verdana" panose="020B0604030504040204" pitchFamily="34" charset="0"/>
                        </a:rPr>
                        <a:t>2022</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b"/>
                      <a:r>
                        <a:rPr lang="en-GB" sz="1050" b="0" i="0" u="none" strike="noStrike">
                          <a:solidFill>
                            <a:srgbClr val="000000"/>
                          </a:solidFill>
                          <a:effectLst/>
                          <a:latin typeface="+mj-lt"/>
                        </a:rPr>
                        <a:t>517,026</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rtl="0" fontAlgn="b"/>
                      <a:r>
                        <a:rPr lang="en-GB" sz="1050" b="0" i="0" u="none" strike="noStrike">
                          <a:solidFill>
                            <a:srgbClr val="000000"/>
                          </a:solidFill>
                          <a:effectLst/>
                          <a:latin typeface="+mj-lt"/>
                        </a:rPr>
                        <a:t>14,583</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02106158"/>
                  </a:ext>
                </a:extLst>
              </a:tr>
              <a:tr h="213081">
                <a:tc vMerge="1">
                  <a:txBody>
                    <a:bodyPr/>
                    <a:lstStyle/>
                    <a:p>
                      <a:endParaRPr lang="en-GB"/>
                    </a:p>
                  </a:txBody>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n-GB" sz="1050" b="1" i="0" u="none" strike="noStrike">
                          <a:solidFill>
                            <a:srgbClr val="000000"/>
                          </a:solidFill>
                          <a:effectLst/>
                          <a:latin typeface="+mj-lt"/>
                          <a:ea typeface="Verdana" panose="020B0604030504040204" pitchFamily="34" charset="0"/>
                        </a:rPr>
                        <a:t>Difference</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b"/>
                      <a:r>
                        <a:rPr lang="en-GB" sz="1050" b="1" i="0" u="none" strike="noStrike">
                          <a:solidFill>
                            <a:srgbClr val="000000"/>
                          </a:solidFill>
                          <a:effectLst/>
                          <a:latin typeface="+mj-lt"/>
                          <a:ea typeface="Verdana" panose="020B0604030504040204" pitchFamily="34" charset="0"/>
                        </a:rPr>
                        <a:t>+9.2%</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b"/>
                      <a:r>
                        <a:rPr lang="en-GB" sz="1050" b="1" i="0" u="none" strike="noStrike">
                          <a:solidFill>
                            <a:srgbClr val="000000"/>
                          </a:solidFill>
                          <a:effectLst/>
                          <a:latin typeface="+mj-lt"/>
                          <a:ea typeface="Verdana" panose="020B0604030504040204" pitchFamily="34" charset="0"/>
                        </a:rPr>
                        <a:t>+14.4%</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9D9D9"/>
                    </a:solidFill>
                  </a:tcPr>
                </a:tc>
                <a:extLst>
                  <a:ext uri="{0D108BD9-81ED-4DB2-BD59-A6C34878D82A}">
                    <a16:rowId xmlns:a16="http://schemas.microsoft.com/office/drawing/2014/main" val="1904661537"/>
                  </a:ext>
                </a:extLst>
              </a:tr>
              <a:tr h="213081">
                <a:tc rowSpan="3">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n-GB" sz="1050" b="1" i="0" u="none" strike="noStrike">
                          <a:solidFill>
                            <a:srgbClr val="FFFFFF"/>
                          </a:solidFill>
                          <a:effectLst/>
                          <a:latin typeface="+mj-lt"/>
                          <a:ea typeface="Verdana" panose="020B0604030504040204" pitchFamily="34" charset="0"/>
                        </a:rPr>
                        <a:t>EHCNA Requests</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3396C"/>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n-GB" sz="1050" b="0" i="0" u="none" strike="noStrike">
                          <a:solidFill>
                            <a:srgbClr val="000000"/>
                          </a:solidFill>
                          <a:effectLst/>
                          <a:latin typeface="+mj-lt"/>
                          <a:ea typeface="Verdana" panose="020B0604030504040204" pitchFamily="34" charset="0"/>
                        </a:rPr>
                        <a:t>2021</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DEBF7"/>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b"/>
                      <a:r>
                        <a:rPr lang="en-GB" sz="1050" b="0" i="0" u="none" strike="noStrike">
                          <a:solidFill>
                            <a:srgbClr val="000000"/>
                          </a:solidFill>
                          <a:effectLst/>
                          <a:latin typeface="+mj-lt"/>
                          <a:ea typeface="Verdana" panose="020B0604030504040204" pitchFamily="34" charset="0"/>
                        </a:rPr>
                        <a:t>93,302</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DEBF7"/>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b"/>
                      <a:r>
                        <a:rPr lang="en-GB" sz="1050" b="0" i="0" u="none" strike="noStrike">
                          <a:solidFill>
                            <a:srgbClr val="000000"/>
                          </a:solidFill>
                          <a:effectLst/>
                          <a:latin typeface="+mj-lt"/>
                          <a:ea typeface="Verdana" panose="020B0604030504040204" pitchFamily="34" charset="0"/>
                        </a:rPr>
                        <a:t>2,379</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DEBF7"/>
                    </a:solidFill>
                  </a:tcPr>
                </a:tc>
                <a:extLst>
                  <a:ext uri="{0D108BD9-81ED-4DB2-BD59-A6C34878D82A}">
                    <a16:rowId xmlns:a16="http://schemas.microsoft.com/office/drawing/2014/main" val="3277023493"/>
                  </a:ext>
                </a:extLst>
              </a:tr>
              <a:tr h="213081">
                <a:tc vMerge="1">
                  <a:txBody>
                    <a:bodyPr/>
                    <a:lstStyle/>
                    <a:p>
                      <a:endParaRPr lang="en-GB"/>
                    </a:p>
                  </a:txBody>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n-GB" sz="1050" b="0" i="0" u="none" strike="noStrike">
                          <a:solidFill>
                            <a:srgbClr val="000000"/>
                          </a:solidFill>
                          <a:effectLst/>
                          <a:latin typeface="+mj-lt"/>
                          <a:ea typeface="Verdana" panose="020B0604030504040204" pitchFamily="34" charset="0"/>
                        </a:rPr>
                        <a:t>2022</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b"/>
                      <a:r>
                        <a:rPr lang="en-GB" sz="1050" b="0" i="0" u="none" strike="noStrike">
                          <a:solidFill>
                            <a:srgbClr val="000000"/>
                          </a:solidFill>
                          <a:effectLst/>
                          <a:latin typeface="+mj-lt"/>
                          <a:ea typeface="Verdana" panose="020B0604030504040204" pitchFamily="34" charset="0"/>
                        </a:rPr>
                        <a:t>114,457</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b"/>
                      <a:r>
                        <a:rPr lang="en-GB" sz="1050" b="0" i="0" u="none" strike="noStrike">
                          <a:solidFill>
                            <a:srgbClr val="000000"/>
                          </a:solidFill>
                          <a:effectLst/>
                          <a:latin typeface="+mj-lt"/>
                          <a:ea typeface="Verdana" panose="020B0604030504040204" pitchFamily="34" charset="0"/>
                        </a:rPr>
                        <a:t>3,156</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46431400"/>
                  </a:ext>
                </a:extLst>
              </a:tr>
              <a:tr h="213081">
                <a:tc vMerge="1">
                  <a:txBody>
                    <a:bodyPr/>
                    <a:lstStyle/>
                    <a:p>
                      <a:endParaRPr lang="en-GB"/>
                    </a:p>
                  </a:txBody>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ctr"/>
                      <a:r>
                        <a:rPr lang="en-GB" sz="1050" b="1" i="0" u="none" strike="noStrike">
                          <a:solidFill>
                            <a:srgbClr val="000000"/>
                          </a:solidFill>
                          <a:effectLst/>
                          <a:latin typeface="+mj-lt"/>
                          <a:ea typeface="Verdana" panose="020B0604030504040204" pitchFamily="34" charset="0"/>
                        </a:rPr>
                        <a:t>% Increase</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b"/>
                      <a:r>
                        <a:rPr lang="en-GB" sz="1050" b="1" i="0" u="none" strike="noStrike">
                          <a:solidFill>
                            <a:srgbClr val="000000"/>
                          </a:solidFill>
                          <a:effectLst/>
                          <a:latin typeface="+mj-lt"/>
                          <a:ea typeface="Verdana" panose="020B0604030504040204" pitchFamily="34" charset="0"/>
                        </a:rPr>
                        <a:t>+22.7%</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9D9D9"/>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fontAlgn="b"/>
                      <a:r>
                        <a:rPr lang="en-GB" sz="1050" b="1" i="0" u="none" strike="noStrike">
                          <a:solidFill>
                            <a:srgbClr val="000000"/>
                          </a:solidFill>
                          <a:effectLst/>
                          <a:latin typeface="+mj-lt"/>
                          <a:ea typeface="Verdana" panose="020B0604030504040204" pitchFamily="34" charset="0"/>
                        </a:rPr>
                        <a:t>+32.7%</a:t>
                      </a:r>
                    </a:p>
                  </a:txBody>
                  <a:tcPr marL="7620" marR="7620" marT="76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D9D9D9"/>
                    </a:solidFill>
                  </a:tcPr>
                </a:tc>
                <a:extLst>
                  <a:ext uri="{0D108BD9-81ED-4DB2-BD59-A6C34878D82A}">
                    <a16:rowId xmlns:a16="http://schemas.microsoft.com/office/drawing/2014/main" val="905566554"/>
                  </a:ext>
                </a:extLst>
              </a:tr>
            </a:tbl>
          </a:graphicData>
        </a:graphic>
      </p:graphicFrame>
      <p:sp>
        <p:nvSpPr>
          <p:cNvPr id="8" name="TextBox 7">
            <a:extLst>
              <a:ext uri="{FF2B5EF4-FFF2-40B4-BE49-F238E27FC236}">
                <a16:creationId xmlns:a16="http://schemas.microsoft.com/office/drawing/2014/main" id="{D22BBB9F-7D18-A3FF-C7EA-2642ED4F2687}"/>
              </a:ext>
            </a:extLst>
          </p:cNvPr>
          <p:cNvSpPr txBox="1"/>
          <p:nvPr/>
        </p:nvSpPr>
        <p:spPr>
          <a:xfrm>
            <a:off x="147683" y="3724269"/>
            <a:ext cx="6190929" cy="1892826"/>
          </a:xfrm>
          <a:prstGeom prst="rect">
            <a:avLst/>
          </a:prstGeom>
          <a:noFill/>
        </p:spPr>
        <p:txBody>
          <a:bodyPr wrap="square">
            <a:spAutoFit/>
          </a:bodyPr>
          <a:lstStyle/>
          <a:p>
            <a:pPr marL="171450" indent="-171450">
              <a:spcAft>
                <a:spcPts val="600"/>
              </a:spcAft>
              <a:buFont typeface="Arial" panose="020B0604020202020204" pitchFamily="34" charset="0"/>
              <a:buChar char="•"/>
            </a:pPr>
            <a:r>
              <a:rPr lang="en-GB" sz="1400">
                <a:latin typeface="+mj-lt"/>
                <a:ea typeface="Verdana" panose="020B0604030504040204" pitchFamily="34" charset="0"/>
              </a:rPr>
              <a:t>Nationally, the number of EHC Plans and requests for EHC Needs Assessments increased substantially, the percentage of plans issued within the 20-week statutory deadline fell by 9.2 percentage points.</a:t>
            </a:r>
          </a:p>
          <a:p>
            <a:pPr marL="171450" indent="-171450">
              <a:spcBef>
                <a:spcPts val="0"/>
              </a:spcBef>
              <a:spcAft>
                <a:spcPts val="600"/>
              </a:spcAft>
              <a:buFont typeface="Arial" panose="020B0604020202020204" pitchFamily="34" charset="0"/>
              <a:buChar char="•"/>
            </a:pPr>
            <a:r>
              <a:rPr lang="en-GB" sz="1400">
                <a:latin typeface="+mj-lt"/>
                <a:ea typeface="Verdana" panose="020B0604030504040204" pitchFamily="34" charset="0"/>
              </a:rPr>
              <a:t>Hampshire experienced a greater relative increase in requests for EHC Needs Assessments and a larger relative growth in EHC Plans. </a:t>
            </a:r>
            <a:r>
              <a:rPr lang="en-GB" sz="1400" b="1">
                <a:solidFill>
                  <a:srgbClr val="0070C0"/>
                </a:solidFill>
                <a:latin typeface="+mj-lt"/>
                <a:ea typeface="Verdana" panose="020B0604030504040204" pitchFamily="34" charset="0"/>
              </a:rPr>
              <a:t>Hampshire bucks the national trend of decreasing EHCP timeliness, improving by 30 percentage points in 2022, achieving 45.7% timeliness, while clearing overdue cases.</a:t>
            </a:r>
          </a:p>
        </p:txBody>
      </p:sp>
      <p:pic>
        <p:nvPicPr>
          <p:cNvPr id="9" name="Picture 8">
            <a:extLst>
              <a:ext uri="{FF2B5EF4-FFF2-40B4-BE49-F238E27FC236}">
                <a16:creationId xmlns:a16="http://schemas.microsoft.com/office/drawing/2014/main" id="{A985C1BB-9213-5F19-8E63-B5034D74B2C1}"/>
              </a:ext>
            </a:extLst>
          </p:cNvPr>
          <p:cNvPicPr>
            <a:picLocks noChangeAspect="1"/>
          </p:cNvPicPr>
          <p:nvPr/>
        </p:nvPicPr>
        <p:blipFill>
          <a:blip r:embed="rId2"/>
          <a:stretch>
            <a:fillRect/>
          </a:stretch>
        </p:blipFill>
        <p:spPr>
          <a:xfrm>
            <a:off x="6430791" y="1078417"/>
            <a:ext cx="5438103" cy="4584589"/>
          </a:xfrm>
          <a:prstGeom prst="rect">
            <a:avLst/>
          </a:prstGeom>
        </p:spPr>
      </p:pic>
    </p:spTree>
    <p:extLst>
      <p:ext uri="{BB962C8B-B14F-4D97-AF65-F5344CB8AC3E}">
        <p14:creationId xmlns:p14="http://schemas.microsoft.com/office/powerpoint/2010/main" val="36375673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5E35BE8-7D44-4277-B276-631616DCA933}"/>
              </a:ext>
            </a:extLst>
          </p:cNvPr>
          <p:cNvSpPr>
            <a:spLocks noGrp="1"/>
          </p:cNvSpPr>
          <p:nvPr>
            <p:ph type="title"/>
          </p:nvPr>
        </p:nvSpPr>
        <p:spPr>
          <a:xfrm>
            <a:off x="615084" y="285948"/>
            <a:ext cx="9076170" cy="441416"/>
          </a:xfrm>
        </p:spPr>
        <p:txBody>
          <a:bodyPr/>
          <a:lstStyle/>
          <a:p>
            <a:r>
              <a:rPr lang="en-GB" b="1">
                <a:latin typeface="Arial" panose="020B0604020202020204" pitchFamily="34" charset="0"/>
                <a:cs typeface="Arial" panose="020B0604020202020204" pitchFamily="34" charset="0"/>
              </a:rPr>
              <a:t>Maintained EHC Plans</a:t>
            </a:r>
            <a:endParaRPr lang="en-GB"/>
          </a:p>
        </p:txBody>
      </p:sp>
      <p:sp>
        <p:nvSpPr>
          <p:cNvPr id="4" name="Content Placeholder 3">
            <a:extLst>
              <a:ext uri="{FF2B5EF4-FFF2-40B4-BE49-F238E27FC236}">
                <a16:creationId xmlns:a16="http://schemas.microsoft.com/office/drawing/2014/main" id="{5B33E9E4-7D8C-4008-91E5-159DE8BC28FD}"/>
              </a:ext>
            </a:extLst>
          </p:cNvPr>
          <p:cNvSpPr>
            <a:spLocks noGrp="1"/>
          </p:cNvSpPr>
          <p:nvPr>
            <p:ph sz="half" idx="1"/>
          </p:nvPr>
        </p:nvSpPr>
        <p:spPr>
          <a:xfrm>
            <a:off x="6570923" y="1119882"/>
            <a:ext cx="5351719" cy="886472"/>
          </a:xfrm>
        </p:spPr>
        <p:txBody>
          <a:bodyPr/>
          <a:lstStyle/>
          <a:p>
            <a:pPr marL="0" indent="0">
              <a:buNone/>
            </a:pPr>
            <a:r>
              <a:rPr kumimoji="0" lang="en-GB" sz="1400" b="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This growth has continued to accelerate and as of the end of May 2023 Hampshire maintains 15,276 EHC Plans, an increase of 13% since May 2022.</a:t>
            </a:r>
            <a:endParaRPr lang="en-GB"/>
          </a:p>
        </p:txBody>
      </p:sp>
      <p:sp>
        <p:nvSpPr>
          <p:cNvPr id="15" name="TextBox 14">
            <a:extLst>
              <a:ext uri="{FF2B5EF4-FFF2-40B4-BE49-F238E27FC236}">
                <a16:creationId xmlns:a16="http://schemas.microsoft.com/office/drawing/2014/main" id="{4DF6DCDA-6344-3743-2D31-922DF3821EC6}"/>
              </a:ext>
            </a:extLst>
          </p:cNvPr>
          <p:cNvSpPr txBox="1"/>
          <p:nvPr/>
        </p:nvSpPr>
        <p:spPr>
          <a:xfrm>
            <a:off x="302005" y="4999455"/>
            <a:ext cx="5706140" cy="738664"/>
          </a:xfrm>
          <a:prstGeom prst="rect">
            <a:avLst/>
          </a:prstGeom>
          <a:noFill/>
        </p:spPr>
        <p:txBody>
          <a:bodyPr wrap="square" rtlCol="0">
            <a:spAutoFit/>
          </a:bodyPr>
          <a:lstStyle/>
          <a:p>
            <a:r>
              <a:rPr lang="en-GB" sz="1400" b="0">
                <a:effectLst/>
                <a:latin typeface="Arial" panose="020B0604020202020204" pitchFamily="34" charset="0"/>
                <a:ea typeface="Times New Roman" panose="02020603050405020304" pitchFamily="18" charset="0"/>
              </a:rPr>
              <a:t>Between the reforms taking effect in 2015 and 2023 there has been a 192% increase in the number of EHC Plans being maintained, and a 14% increase from last year (as of January 2023).</a:t>
            </a:r>
          </a:p>
        </p:txBody>
      </p:sp>
      <p:sp>
        <p:nvSpPr>
          <p:cNvPr id="10" name="TextBox 9">
            <a:extLst>
              <a:ext uri="{FF2B5EF4-FFF2-40B4-BE49-F238E27FC236}">
                <a16:creationId xmlns:a16="http://schemas.microsoft.com/office/drawing/2014/main" id="{4E6CB1DB-3662-100A-91E3-B5BAA0FC1D45}"/>
              </a:ext>
            </a:extLst>
          </p:cNvPr>
          <p:cNvSpPr txBox="1"/>
          <p:nvPr/>
        </p:nvSpPr>
        <p:spPr>
          <a:xfrm>
            <a:off x="6570923" y="4260791"/>
            <a:ext cx="5351719" cy="738664"/>
          </a:xfrm>
          <a:prstGeom prst="rect">
            <a:avLst/>
          </a:prstGeom>
          <a:noFill/>
        </p:spPr>
        <p:txBody>
          <a:bodyPr wrap="square">
            <a:spAutoFit/>
          </a:bodyPr>
          <a:lstStyle/>
          <a:p>
            <a:pPr marL="0" indent="0">
              <a:buNone/>
            </a:pPr>
            <a:r>
              <a:rPr lang="en-GB" sz="1400">
                <a:solidFill>
                  <a:prstClr val="black"/>
                </a:solidFill>
                <a:latin typeface="Arial" panose="020B0604020202020204" pitchFamily="34" charset="0"/>
                <a:cs typeface="Arial" panose="020B0604020202020204" pitchFamily="34" charset="0"/>
              </a:rPr>
              <a:t>The age group with the largest percentage increase is the under 5s group, where the number of EHCPs has seen a 42% increase, +303 EHCPs. </a:t>
            </a:r>
          </a:p>
        </p:txBody>
      </p:sp>
      <p:graphicFrame>
        <p:nvGraphicFramePr>
          <p:cNvPr id="2" name="Table 1">
            <a:extLst>
              <a:ext uri="{FF2B5EF4-FFF2-40B4-BE49-F238E27FC236}">
                <a16:creationId xmlns:a16="http://schemas.microsoft.com/office/drawing/2014/main" id="{96564BDA-08FB-EF45-700A-0AE89319AFDC}"/>
              </a:ext>
            </a:extLst>
          </p:cNvPr>
          <p:cNvGraphicFramePr>
            <a:graphicFrameLocks noGrp="1"/>
          </p:cNvGraphicFramePr>
          <p:nvPr>
            <p:extLst>
              <p:ext uri="{D42A27DB-BD31-4B8C-83A1-F6EECF244321}">
                <p14:modId xmlns:p14="http://schemas.microsoft.com/office/powerpoint/2010/main" val="4019593714"/>
              </p:ext>
            </p:extLst>
          </p:nvPr>
        </p:nvGraphicFramePr>
        <p:xfrm>
          <a:off x="6971237" y="2145717"/>
          <a:ext cx="4193155" cy="1837344"/>
        </p:xfrm>
        <a:graphic>
          <a:graphicData uri="http://schemas.openxmlformats.org/drawingml/2006/table">
            <a:tbl>
              <a:tblPr/>
              <a:tblGrid>
                <a:gridCol w="1220543">
                  <a:extLst>
                    <a:ext uri="{9D8B030D-6E8A-4147-A177-3AD203B41FA5}">
                      <a16:colId xmlns:a16="http://schemas.microsoft.com/office/drawing/2014/main" val="2611036999"/>
                    </a:ext>
                  </a:extLst>
                </a:gridCol>
                <a:gridCol w="944936">
                  <a:extLst>
                    <a:ext uri="{9D8B030D-6E8A-4147-A177-3AD203B41FA5}">
                      <a16:colId xmlns:a16="http://schemas.microsoft.com/office/drawing/2014/main" val="1101323815"/>
                    </a:ext>
                  </a:extLst>
                </a:gridCol>
                <a:gridCol w="944936">
                  <a:extLst>
                    <a:ext uri="{9D8B030D-6E8A-4147-A177-3AD203B41FA5}">
                      <a16:colId xmlns:a16="http://schemas.microsoft.com/office/drawing/2014/main" val="1851891132"/>
                    </a:ext>
                  </a:extLst>
                </a:gridCol>
                <a:gridCol w="1082740">
                  <a:extLst>
                    <a:ext uri="{9D8B030D-6E8A-4147-A177-3AD203B41FA5}">
                      <a16:colId xmlns:a16="http://schemas.microsoft.com/office/drawing/2014/main" val="2501534531"/>
                    </a:ext>
                  </a:extLst>
                </a:gridCol>
              </a:tblGrid>
              <a:tr h="229668">
                <a:tc>
                  <a:txBody>
                    <a:bodyPr/>
                    <a:lstStyle/>
                    <a:p>
                      <a:pPr algn="ctr" fontAlgn="b"/>
                      <a:r>
                        <a:rPr lang="en-GB" sz="1400" b="1" i="0" u="none" strike="noStrike">
                          <a:solidFill>
                            <a:srgbClr val="000000"/>
                          </a:solidFill>
                          <a:effectLst/>
                          <a:latin typeface="+mj-lt"/>
                        </a:rPr>
                        <a:t>Age groups*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GB" sz="1400" b="1" i="0" u="none" strike="noStrike">
                          <a:solidFill>
                            <a:srgbClr val="000000"/>
                          </a:solidFill>
                          <a:effectLst/>
                          <a:latin typeface="+mj-lt"/>
                        </a:rPr>
                        <a:t>May-22</a:t>
                      </a:r>
                    </a:p>
                  </a:txBody>
                  <a:tcPr marL="7620" marR="7620" marT="7620" marB="0" anchor="b">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GB" sz="1400" b="1" i="0" u="none" strike="noStrike">
                          <a:solidFill>
                            <a:srgbClr val="000000"/>
                          </a:solidFill>
                          <a:effectLst/>
                          <a:latin typeface="+mj-lt"/>
                        </a:rPr>
                        <a:t>May-23</a:t>
                      </a:r>
                    </a:p>
                  </a:txBody>
                  <a:tcPr marL="7620" marR="7620" marT="7620" marB="0" anchor="b">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GB" sz="1400" b="1" i="0" u="none" strike="noStrike">
                          <a:solidFill>
                            <a:srgbClr val="000000"/>
                          </a:solidFill>
                          <a:effectLst/>
                          <a:latin typeface="+mj-lt"/>
                        </a:rPr>
                        <a:t>% increase</a:t>
                      </a:r>
                    </a:p>
                  </a:txBody>
                  <a:tcPr marL="7620" marR="7620" marT="7620" marB="0" anchor="b">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160954326"/>
                  </a:ext>
                </a:extLst>
              </a:tr>
              <a:tr h="229668">
                <a:tc>
                  <a:txBody>
                    <a:bodyPr/>
                    <a:lstStyle/>
                    <a:p>
                      <a:pPr algn="ctr" fontAlgn="b"/>
                      <a:r>
                        <a:rPr lang="en-GB" sz="1400" b="0" i="0" u="none" strike="noStrike">
                          <a:solidFill>
                            <a:srgbClr val="000000"/>
                          </a:solidFill>
                          <a:effectLst/>
                          <a:latin typeface="+mj-lt"/>
                        </a:rPr>
                        <a:t>Under 5s</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j-lt"/>
                        </a:rPr>
                        <a:t>717</a:t>
                      </a:r>
                    </a:p>
                  </a:txBody>
                  <a:tcPr marL="7620" marR="7620" marT="7620" marB="0" anchor="b">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j-lt"/>
                        </a:rPr>
                        <a:t>1,020</a:t>
                      </a:r>
                    </a:p>
                  </a:txBody>
                  <a:tcPr marL="7620" marR="7620" marT="7620" marB="0" anchor="b">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j-lt"/>
                        </a:rPr>
                        <a:t>42%</a:t>
                      </a:r>
                    </a:p>
                  </a:txBody>
                  <a:tcPr marL="7620" marR="7620" marT="7620" marB="0" anchor="b">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554577319"/>
                  </a:ext>
                </a:extLst>
              </a:tr>
              <a:tr h="229668">
                <a:tc>
                  <a:txBody>
                    <a:bodyPr/>
                    <a:lstStyle/>
                    <a:p>
                      <a:pPr algn="ctr" fontAlgn="b"/>
                      <a:r>
                        <a:rPr lang="en-GB" sz="1400" b="0" i="0" u="none" strike="noStrike">
                          <a:solidFill>
                            <a:srgbClr val="000000"/>
                          </a:solidFill>
                          <a:effectLst/>
                          <a:latin typeface="+mj-lt"/>
                        </a:rPr>
                        <a:t>Aged 5-10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j-lt"/>
                        </a:rPr>
                        <a:t>4,575</a:t>
                      </a:r>
                    </a:p>
                  </a:txBody>
                  <a:tcPr marL="7620" marR="7620" marT="7620" marB="0" anchor="b">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j-lt"/>
                        </a:rPr>
                        <a:t>5,182</a:t>
                      </a:r>
                    </a:p>
                  </a:txBody>
                  <a:tcPr marL="7620" marR="7620" marT="7620" marB="0" anchor="b">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j-lt"/>
                        </a:rPr>
                        <a:t>13%</a:t>
                      </a:r>
                    </a:p>
                  </a:txBody>
                  <a:tcPr marL="7620" marR="7620" marT="7620" marB="0" anchor="b">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4052171906"/>
                  </a:ext>
                </a:extLst>
              </a:tr>
              <a:tr h="229668">
                <a:tc>
                  <a:txBody>
                    <a:bodyPr/>
                    <a:lstStyle/>
                    <a:p>
                      <a:pPr algn="ctr" fontAlgn="b"/>
                      <a:r>
                        <a:rPr lang="en-GB" sz="1400" b="0" i="0" u="none" strike="noStrike">
                          <a:solidFill>
                            <a:srgbClr val="000000"/>
                          </a:solidFill>
                          <a:effectLst/>
                          <a:latin typeface="+mj-lt"/>
                        </a:rPr>
                        <a:t>Aged 11-15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j-lt"/>
                        </a:rPr>
                        <a:t>4,540</a:t>
                      </a:r>
                    </a:p>
                  </a:txBody>
                  <a:tcPr marL="7620" marR="7620" marT="7620" marB="0" anchor="b">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j-lt"/>
                        </a:rPr>
                        <a:t>5,367</a:t>
                      </a:r>
                    </a:p>
                  </a:txBody>
                  <a:tcPr marL="7620" marR="7620" marT="7620" marB="0" anchor="b">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j-lt"/>
                        </a:rPr>
                        <a:t>18%</a:t>
                      </a:r>
                    </a:p>
                  </a:txBody>
                  <a:tcPr marL="7620" marR="7620" marT="7620" marB="0" anchor="b">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953272544"/>
                  </a:ext>
                </a:extLst>
              </a:tr>
              <a:tr h="229668">
                <a:tc>
                  <a:txBody>
                    <a:bodyPr/>
                    <a:lstStyle/>
                    <a:p>
                      <a:pPr algn="ctr" fontAlgn="b"/>
                      <a:r>
                        <a:rPr lang="en-GB" sz="1400" b="0" i="0" u="none" strike="noStrike">
                          <a:solidFill>
                            <a:srgbClr val="000000"/>
                          </a:solidFill>
                          <a:effectLst/>
                          <a:latin typeface="+mj-lt"/>
                        </a:rPr>
                        <a:t>Aged 16-19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j-lt"/>
                        </a:rPr>
                        <a:t>2,578</a:t>
                      </a:r>
                    </a:p>
                  </a:txBody>
                  <a:tcPr marL="7620" marR="7620" marT="7620" marB="0" anchor="b">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j-lt"/>
                        </a:rPr>
                        <a:t>2,632</a:t>
                      </a:r>
                    </a:p>
                  </a:txBody>
                  <a:tcPr marL="7620" marR="7620" marT="7620" marB="0" anchor="b">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j-lt"/>
                        </a:rPr>
                        <a:t>2%</a:t>
                      </a:r>
                    </a:p>
                  </a:txBody>
                  <a:tcPr marL="7620" marR="7620" marT="7620" marB="0" anchor="b">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7532211"/>
                  </a:ext>
                </a:extLst>
              </a:tr>
              <a:tr h="229668">
                <a:tc>
                  <a:txBody>
                    <a:bodyPr/>
                    <a:lstStyle/>
                    <a:p>
                      <a:pPr algn="ctr" fontAlgn="b"/>
                      <a:r>
                        <a:rPr lang="en-GB" sz="1400" b="0" i="0" u="none" strike="noStrike">
                          <a:solidFill>
                            <a:srgbClr val="000000"/>
                          </a:solidFill>
                          <a:effectLst/>
                          <a:latin typeface="+mj-lt"/>
                        </a:rPr>
                        <a:t>Aged 20+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j-lt"/>
                        </a:rPr>
                        <a:t>1,118</a:t>
                      </a:r>
                    </a:p>
                  </a:txBody>
                  <a:tcPr marL="7620" marR="7620" marT="7620" marB="0" anchor="b">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j-lt"/>
                        </a:rPr>
                        <a:t>1,075</a:t>
                      </a:r>
                    </a:p>
                  </a:txBody>
                  <a:tcPr marL="7620" marR="7620" marT="7620" marB="0" anchor="b">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j-lt"/>
                        </a:rPr>
                        <a:t>-4%</a:t>
                      </a:r>
                    </a:p>
                  </a:txBody>
                  <a:tcPr marL="7620" marR="7620" marT="7620" marB="0" anchor="b">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882309647"/>
                  </a:ext>
                </a:extLst>
              </a:tr>
              <a:tr h="229668">
                <a:tc>
                  <a:txBody>
                    <a:bodyPr/>
                    <a:lstStyle/>
                    <a:p>
                      <a:pPr algn="ctr" fontAlgn="b"/>
                      <a:r>
                        <a:rPr lang="en-GB" sz="1400" b="1" i="0" u="none" strike="noStrike">
                          <a:solidFill>
                            <a:srgbClr val="000000"/>
                          </a:solidFill>
                          <a:effectLst/>
                          <a:latin typeface="+mj-lt"/>
                        </a:rPr>
                        <a:t>Grand Total</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1" i="0" u="none" strike="noStrike">
                          <a:solidFill>
                            <a:srgbClr val="000000"/>
                          </a:solidFill>
                          <a:effectLst/>
                          <a:latin typeface="+mj-lt"/>
                        </a:rPr>
                        <a:t>13,528</a:t>
                      </a:r>
                    </a:p>
                  </a:txBody>
                  <a:tcPr marL="7620" marR="7620" marT="7620" marB="0" anchor="b">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1" i="0" u="none" strike="noStrike">
                          <a:solidFill>
                            <a:srgbClr val="000000"/>
                          </a:solidFill>
                          <a:effectLst/>
                          <a:latin typeface="+mj-lt"/>
                        </a:rPr>
                        <a:t>15,276</a:t>
                      </a:r>
                    </a:p>
                  </a:txBody>
                  <a:tcPr marL="7620" marR="7620" marT="7620" marB="0" anchor="b">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1" i="0" u="none" strike="noStrike">
                          <a:solidFill>
                            <a:srgbClr val="000000"/>
                          </a:solidFill>
                          <a:effectLst/>
                          <a:latin typeface="+mj-lt"/>
                        </a:rPr>
                        <a:t>13%</a:t>
                      </a:r>
                    </a:p>
                  </a:txBody>
                  <a:tcPr marL="7620" marR="7620" marT="7620" marB="0" anchor="b">
                    <a:lnL w="6350" cap="flat" cmpd="sng" algn="ctr">
                      <a:solidFill>
                        <a:srgbClr val="80808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1073526"/>
                  </a:ext>
                </a:extLst>
              </a:tr>
              <a:tr h="229668">
                <a:tc gridSpan="4">
                  <a:txBody>
                    <a:bodyPr/>
                    <a:lstStyle/>
                    <a:p>
                      <a:pPr algn="l" fontAlgn="b"/>
                      <a:r>
                        <a:rPr lang="en-GB" sz="1100" b="0" i="1" u="none" strike="noStrike">
                          <a:solidFill>
                            <a:srgbClr val="000000"/>
                          </a:solidFill>
                          <a:effectLst/>
                          <a:latin typeface="+mj-lt"/>
                        </a:rPr>
                        <a:t>*Age at the start of each academic year</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235392536"/>
                  </a:ext>
                </a:extLst>
              </a:tr>
            </a:tbl>
          </a:graphicData>
        </a:graphic>
      </p:graphicFrame>
      <p:grpSp>
        <p:nvGrpSpPr>
          <p:cNvPr id="6" name="Group 5">
            <a:extLst>
              <a:ext uri="{FF2B5EF4-FFF2-40B4-BE49-F238E27FC236}">
                <a16:creationId xmlns:a16="http://schemas.microsoft.com/office/drawing/2014/main" id="{25838244-553B-7C3D-B0F2-01B87088AB32}"/>
              </a:ext>
            </a:extLst>
          </p:cNvPr>
          <p:cNvGrpSpPr/>
          <p:nvPr/>
        </p:nvGrpSpPr>
        <p:grpSpPr>
          <a:xfrm>
            <a:off x="50978" y="980630"/>
            <a:ext cx="6045022" cy="3956333"/>
            <a:chOff x="50978" y="980630"/>
            <a:chExt cx="6045022" cy="3956333"/>
          </a:xfrm>
        </p:grpSpPr>
        <p:pic>
          <p:nvPicPr>
            <p:cNvPr id="1028" name="Chart 1">
              <a:extLst>
                <a:ext uri="{FF2B5EF4-FFF2-40B4-BE49-F238E27FC236}">
                  <a16:creationId xmlns:a16="http://schemas.microsoft.com/office/drawing/2014/main" id="{BB386A1D-BC7A-642E-67B4-6C880B54A9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978" y="988704"/>
              <a:ext cx="6045022" cy="39482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637C4830-2247-EBDA-EF91-EC829FBB6397}"/>
                </a:ext>
              </a:extLst>
            </p:cNvPr>
            <p:cNvSpPr txBox="1"/>
            <p:nvPr/>
          </p:nvSpPr>
          <p:spPr>
            <a:xfrm>
              <a:off x="5013960" y="980630"/>
              <a:ext cx="1082040" cy="209848"/>
            </a:xfrm>
            <a:prstGeom prst="rect">
              <a:avLst/>
            </a:prstGeom>
            <a:noFill/>
          </p:spPr>
          <p:txBody>
            <a:bodyPr wrap="square" rtlCol="0">
              <a:spAutoFit/>
            </a:bodyPr>
            <a:lstStyle/>
            <a:p>
              <a:pPr algn="ctr"/>
              <a:r>
                <a:rPr lang="en-GB" sz="1000" i="1"/>
                <a:t>Source: SEN2</a:t>
              </a:r>
            </a:p>
          </p:txBody>
        </p:sp>
      </p:grpSp>
    </p:spTree>
    <p:extLst>
      <p:ext uri="{BB962C8B-B14F-4D97-AF65-F5344CB8AC3E}">
        <p14:creationId xmlns:p14="http://schemas.microsoft.com/office/powerpoint/2010/main" val="4028391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5E35BE8-7D44-4277-B276-631616DCA933}"/>
              </a:ext>
            </a:extLst>
          </p:cNvPr>
          <p:cNvSpPr>
            <a:spLocks noGrp="1"/>
          </p:cNvSpPr>
          <p:nvPr>
            <p:ph type="title"/>
          </p:nvPr>
        </p:nvSpPr>
        <p:spPr>
          <a:xfrm>
            <a:off x="400052" y="235148"/>
            <a:ext cx="9076170" cy="441416"/>
          </a:xfrm>
        </p:spPr>
        <p:txBody>
          <a:bodyPr/>
          <a:lstStyle/>
          <a:p>
            <a:r>
              <a:rPr lang="en-GB" b="1">
                <a:latin typeface="Arial" panose="020B0604020202020204" pitchFamily="34" charset="0"/>
                <a:cs typeface="Arial" panose="020B0604020202020204" pitchFamily="34" charset="0"/>
              </a:rPr>
              <a:t>Forecast EHC Plans</a:t>
            </a:r>
            <a:endParaRPr lang="en-GB"/>
          </a:p>
        </p:txBody>
      </p:sp>
      <p:sp>
        <p:nvSpPr>
          <p:cNvPr id="13" name="TextBox 12">
            <a:extLst>
              <a:ext uri="{FF2B5EF4-FFF2-40B4-BE49-F238E27FC236}">
                <a16:creationId xmlns:a16="http://schemas.microsoft.com/office/drawing/2014/main" id="{E282D0E9-50C9-399F-4160-CD2CD674CBD0}"/>
              </a:ext>
            </a:extLst>
          </p:cNvPr>
          <p:cNvSpPr txBox="1"/>
          <p:nvPr/>
        </p:nvSpPr>
        <p:spPr>
          <a:xfrm>
            <a:off x="318091" y="1422794"/>
            <a:ext cx="10819809" cy="923330"/>
          </a:xfrm>
          <a:prstGeom prst="rect">
            <a:avLst/>
          </a:prstGeom>
          <a:noFill/>
        </p:spPr>
        <p:txBody>
          <a:bodyPr wrap="square">
            <a:spAutoFit/>
          </a:bodyPr>
          <a:lstStyle/>
          <a:p>
            <a:r>
              <a:rPr lang="en-GB" sz="1800">
                <a:latin typeface="+mj-lt"/>
              </a:rPr>
              <a:t>Forecasting models indicate that there could be 24,391 EHCPs maintained by Hampshire by 2029. </a:t>
            </a:r>
          </a:p>
          <a:p>
            <a:endParaRPr lang="en-GB">
              <a:latin typeface="+mj-lt"/>
            </a:endParaRPr>
          </a:p>
          <a:p>
            <a:r>
              <a:rPr lang="en-GB" sz="1800">
                <a:latin typeface="+mj-lt"/>
              </a:rPr>
              <a:t>This would be a 68% growth from 2023. </a:t>
            </a:r>
          </a:p>
        </p:txBody>
      </p:sp>
      <p:graphicFrame>
        <p:nvGraphicFramePr>
          <p:cNvPr id="8" name="Table 7">
            <a:extLst>
              <a:ext uri="{FF2B5EF4-FFF2-40B4-BE49-F238E27FC236}">
                <a16:creationId xmlns:a16="http://schemas.microsoft.com/office/drawing/2014/main" id="{4E860D6D-F914-F559-3039-8E15912D3422}"/>
              </a:ext>
            </a:extLst>
          </p:cNvPr>
          <p:cNvGraphicFramePr>
            <a:graphicFrameLocks noGrp="1"/>
          </p:cNvGraphicFramePr>
          <p:nvPr>
            <p:extLst>
              <p:ext uri="{D42A27DB-BD31-4B8C-83A1-F6EECF244321}">
                <p14:modId xmlns:p14="http://schemas.microsoft.com/office/powerpoint/2010/main" val="1607472036"/>
              </p:ext>
            </p:extLst>
          </p:nvPr>
        </p:nvGraphicFramePr>
        <p:xfrm>
          <a:off x="400052" y="2838799"/>
          <a:ext cx="11295059" cy="2072640"/>
        </p:xfrm>
        <a:graphic>
          <a:graphicData uri="http://schemas.openxmlformats.org/drawingml/2006/table">
            <a:tbl>
              <a:tblPr/>
              <a:tblGrid>
                <a:gridCol w="3275567">
                  <a:extLst>
                    <a:ext uri="{9D8B030D-6E8A-4147-A177-3AD203B41FA5}">
                      <a16:colId xmlns:a16="http://schemas.microsoft.com/office/drawing/2014/main" val="363232146"/>
                    </a:ext>
                  </a:extLst>
                </a:gridCol>
                <a:gridCol w="668291">
                  <a:extLst>
                    <a:ext uri="{9D8B030D-6E8A-4147-A177-3AD203B41FA5}">
                      <a16:colId xmlns:a16="http://schemas.microsoft.com/office/drawing/2014/main" val="3224002903"/>
                    </a:ext>
                  </a:extLst>
                </a:gridCol>
                <a:gridCol w="668291">
                  <a:extLst>
                    <a:ext uri="{9D8B030D-6E8A-4147-A177-3AD203B41FA5}">
                      <a16:colId xmlns:a16="http://schemas.microsoft.com/office/drawing/2014/main" val="665863621"/>
                    </a:ext>
                  </a:extLst>
                </a:gridCol>
                <a:gridCol w="668291">
                  <a:extLst>
                    <a:ext uri="{9D8B030D-6E8A-4147-A177-3AD203B41FA5}">
                      <a16:colId xmlns:a16="http://schemas.microsoft.com/office/drawing/2014/main" val="4083087454"/>
                    </a:ext>
                  </a:extLst>
                </a:gridCol>
                <a:gridCol w="668291">
                  <a:extLst>
                    <a:ext uri="{9D8B030D-6E8A-4147-A177-3AD203B41FA5}">
                      <a16:colId xmlns:a16="http://schemas.microsoft.com/office/drawing/2014/main" val="857346671"/>
                    </a:ext>
                  </a:extLst>
                </a:gridCol>
                <a:gridCol w="668291">
                  <a:extLst>
                    <a:ext uri="{9D8B030D-6E8A-4147-A177-3AD203B41FA5}">
                      <a16:colId xmlns:a16="http://schemas.microsoft.com/office/drawing/2014/main" val="3737775612"/>
                    </a:ext>
                  </a:extLst>
                </a:gridCol>
                <a:gridCol w="668291">
                  <a:extLst>
                    <a:ext uri="{9D8B030D-6E8A-4147-A177-3AD203B41FA5}">
                      <a16:colId xmlns:a16="http://schemas.microsoft.com/office/drawing/2014/main" val="281782772"/>
                    </a:ext>
                  </a:extLst>
                </a:gridCol>
                <a:gridCol w="668291">
                  <a:extLst>
                    <a:ext uri="{9D8B030D-6E8A-4147-A177-3AD203B41FA5}">
                      <a16:colId xmlns:a16="http://schemas.microsoft.com/office/drawing/2014/main" val="1487826131"/>
                    </a:ext>
                  </a:extLst>
                </a:gridCol>
                <a:gridCol w="668291">
                  <a:extLst>
                    <a:ext uri="{9D8B030D-6E8A-4147-A177-3AD203B41FA5}">
                      <a16:colId xmlns:a16="http://schemas.microsoft.com/office/drawing/2014/main" val="2686956082"/>
                    </a:ext>
                  </a:extLst>
                </a:gridCol>
                <a:gridCol w="668291">
                  <a:extLst>
                    <a:ext uri="{9D8B030D-6E8A-4147-A177-3AD203B41FA5}">
                      <a16:colId xmlns:a16="http://schemas.microsoft.com/office/drawing/2014/main" val="17374240"/>
                    </a:ext>
                  </a:extLst>
                </a:gridCol>
                <a:gridCol w="668291">
                  <a:extLst>
                    <a:ext uri="{9D8B030D-6E8A-4147-A177-3AD203B41FA5}">
                      <a16:colId xmlns:a16="http://schemas.microsoft.com/office/drawing/2014/main" val="96470236"/>
                    </a:ext>
                  </a:extLst>
                </a:gridCol>
                <a:gridCol w="668291">
                  <a:extLst>
                    <a:ext uri="{9D8B030D-6E8A-4147-A177-3AD203B41FA5}">
                      <a16:colId xmlns:a16="http://schemas.microsoft.com/office/drawing/2014/main" val="4203122784"/>
                    </a:ext>
                  </a:extLst>
                </a:gridCol>
                <a:gridCol w="668291">
                  <a:extLst>
                    <a:ext uri="{9D8B030D-6E8A-4147-A177-3AD203B41FA5}">
                      <a16:colId xmlns:a16="http://schemas.microsoft.com/office/drawing/2014/main" val="4143136464"/>
                    </a:ext>
                  </a:extLst>
                </a:gridCol>
              </a:tblGrid>
              <a:tr h="184836">
                <a:tc>
                  <a:txBody>
                    <a:bodyPr/>
                    <a:lstStyle/>
                    <a:p>
                      <a:pPr algn="l" fontAlgn="b"/>
                      <a:endParaRPr lang="en-GB" sz="1100" b="0" i="0" u="none" strike="noStrike">
                        <a:solidFill>
                          <a:srgbClr val="000000"/>
                        </a:solidFill>
                        <a:effectLst/>
                        <a:latin typeface="Arial" panose="020B0604020202020204" pitchFamily="34" charset="0"/>
                      </a:endParaRPr>
                    </a:p>
                  </a:txBody>
                  <a:tcPr anchor="b">
                    <a:lnL>
                      <a:noFill/>
                    </a:lnL>
                    <a:lnR w="635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12">
                  <a:txBody>
                    <a:bodyPr/>
                    <a:lstStyle/>
                    <a:p>
                      <a:pPr algn="ctr" fontAlgn="b"/>
                      <a:r>
                        <a:rPr lang="en-GB" sz="1100" b="1" i="0" u="none" strike="noStrike">
                          <a:solidFill>
                            <a:srgbClr val="000000"/>
                          </a:solidFill>
                          <a:effectLst/>
                          <a:latin typeface="Arial" panose="020B0604020202020204" pitchFamily="34" charset="0"/>
                        </a:rPr>
                        <a:t>Total Forecast EHCPs by age group</a:t>
                      </a:r>
                    </a:p>
                  </a:txBody>
                  <a:tcPr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BF7"/>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993098492"/>
                  </a:ext>
                </a:extLst>
              </a:tr>
              <a:tr h="188881">
                <a:tc>
                  <a:txBody>
                    <a:bodyPr/>
                    <a:lstStyle/>
                    <a:p>
                      <a:pPr algn="l" fontAlgn="b"/>
                      <a:r>
                        <a:rPr lang="en-GB" sz="1100" b="0" i="0" u="none" strike="noStrike">
                          <a:solidFill>
                            <a:srgbClr val="000000"/>
                          </a:solidFill>
                          <a:effectLst/>
                          <a:latin typeface="Arial" panose="020B0604020202020204" pitchFamily="34" charset="0"/>
                        </a:rPr>
                        <a:t>As at January (3rd week)</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2018</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2019</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2020</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2021</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2022</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2023</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2024</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2025</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2026</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2027</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2028</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2029</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3005736173"/>
                  </a:ext>
                </a:extLst>
              </a:tr>
              <a:tr h="179437">
                <a:tc>
                  <a:txBody>
                    <a:bodyPr/>
                    <a:lstStyle/>
                    <a:p>
                      <a:pPr algn="l" fontAlgn="b"/>
                      <a:r>
                        <a:rPr lang="en-GB" sz="1100" b="0" i="0" u="none" strike="noStrike">
                          <a:solidFill>
                            <a:srgbClr val="000000"/>
                          </a:solidFill>
                          <a:effectLst/>
                          <a:latin typeface="Arial" panose="020B0604020202020204" pitchFamily="34" charset="0"/>
                        </a:rPr>
                        <a:t>Under 5</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252</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309</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310</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305</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450</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604</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689</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754</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819</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883</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948</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1,013</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7587831"/>
                  </a:ext>
                </a:extLst>
              </a:tr>
              <a:tr h="179437">
                <a:tc>
                  <a:txBody>
                    <a:bodyPr/>
                    <a:lstStyle/>
                    <a:p>
                      <a:pPr algn="l" fontAlgn="b"/>
                      <a:r>
                        <a:rPr lang="en-GB" sz="1100" b="0" i="0" u="none" strike="noStrike">
                          <a:solidFill>
                            <a:srgbClr val="000000"/>
                          </a:solidFill>
                          <a:effectLst/>
                          <a:latin typeface="Arial" panose="020B0604020202020204" pitchFamily="34" charset="0"/>
                        </a:rPr>
                        <a:t>Age 5 to 10</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2,452</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2,702</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2,849</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3,336</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4,117</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4,788</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5,461</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5,978</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6,493</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7,002</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7,512</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8,028</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075408"/>
                  </a:ext>
                </a:extLst>
              </a:tr>
              <a:tr h="179437">
                <a:tc>
                  <a:txBody>
                    <a:bodyPr/>
                    <a:lstStyle/>
                    <a:p>
                      <a:pPr algn="l" fontAlgn="b"/>
                      <a:r>
                        <a:rPr lang="en-GB" sz="1100" b="0" i="0" u="none" strike="noStrike">
                          <a:solidFill>
                            <a:srgbClr val="000000"/>
                          </a:solidFill>
                          <a:effectLst/>
                          <a:latin typeface="Arial" panose="020B0604020202020204" pitchFamily="34" charset="0"/>
                        </a:rPr>
                        <a:t>Age 11 to 15</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2,821</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2,995</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3,209</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3,608</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4,308</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5,210</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5,942</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6,505</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7,065</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7,619</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8,175</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8,735</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410803"/>
                  </a:ext>
                </a:extLst>
              </a:tr>
              <a:tr h="179437">
                <a:tc>
                  <a:txBody>
                    <a:bodyPr/>
                    <a:lstStyle/>
                    <a:p>
                      <a:pPr algn="l" fontAlgn="b"/>
                      <a:r>
                        <a:rPr lang="en-GB" sz="1100" b="0" i="0" u="none" strike="noStrike">
                          <a:solidFill>
                            <a:srgbClr val="000000"/>
                          </a:solidFill>
                          <a:effectLst/>
                          <a:latin typeface="Arial" panose="020B0604020202020204" pitchFamily="34" charset="0"/>
                        </a:rPr>
                        <a:t>Age 16 to 19</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1,623</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1,818</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2,001</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2,293</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2,613</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2,717</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3,099</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3,392</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3,684</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3,974</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4,263</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4,555</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2333216"/>
                  </a:ext>
                </a:extLst>
              </a:tr>
              <a:tr h="179437">
                <a:tc>
                  <a:txBody>
                    <a:bodyPr/>
                    <a:lstStyle/>
                    <a:p>
                      <a:pPr algn="l" fontAlgn="b"/>
                      <a:r>
                        <a:rPr lang="en-GB" sz="1100" b="0" i="0" u="none" strike="noStrike">
                          <a:solidFill>
                            <a:srgbClr val="000000"/>
                          </a:solidFill>
                          <a:effectLst/>
                          <a:latin typeface="Arial" panose="020B0604020202020204" pitchFamily="34" charset="0"/>
                        </a:rPr>
                        <a:t>Age 20 to 25</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274</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447</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725</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965</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1,262</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1,229</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1,402</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1,534</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1,667</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1,797</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1,928</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1100" b="0" i="0" u="none" strike="noStrike">
                          <a:solidFill>
                            <a:srgbClr val="000000"/>
                          </a:solidFill>
                          <a:effectLst/>
                          <a:latin typeface="Arial" panose="020B0604020202020204" pitchFamily="34" charset="0"/>
                        </a:rPr>
                        <a:t>2,061</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344356"/>
                  </a:ext>
                </a:extLst>
              </a:tr>
              <a:tr h="188881">
                <a:tc>
                  <a:txBody>
                    <a:bodyPr/>
                    <a:lstStyle/>
                    <a:p>
                      <a:pPr algn="l" fontAlgn="b"/>
                      <a:r>
                        <a:rPr lang="en-GB" sz="1100" b="0" i="0" u="none" strike="noStrike">
                          <a:solidFill>
                            <a:srgbClr val="000000"/>
                          </a:solidFill>
                          <a:effectLst/>
                          <a:latin typeface="Arial" panose="020B0604020202020204" pitchFamily="34" charset="0"/>
                        </a:rPr>
                        <a:t>Total</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7,422</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8,271</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9,094</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10,507</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12,750</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14,548</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16,592</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18,163</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19,728</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21,276</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22,826</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24,391</a:t>
                      </a:r>
                    </a:p>
                  </a:txBody>
                  <a:tcPr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3650308520"/>
                  </a:ext>
                </a:extLst>
              </a:tr>
            </a:tbl>
          </a:graphicData>
        </a:graphic>
      </p:graphicFrame>
      <p:sp>
        <p:nvSpPr>
          <p:cNvPr id="2" name="TextBox 1">
            <a:extLst>
              <a:ext uri="{FF2B5EF4-FFF2-40B4-BE49-F238E27FC236}">
                <a16:creationId xmlns:a16="http://schemas.microsoft.com/office/drawing/2014/main" id="{31547A2F-29B1-5EA4-7D3E-16C27CEA8971}"/>
              </a:ext>
            </a:extLst>
          </p:cNvPr>
          <p:cNvSpPr txBox="1"/>
          <p:nvPr/>
        </p:nvSpPr>
        <p:spPr>
          <a:xfrm>
            <a:off x="400051" y="4911439"/>
            <a:ext cx="11295059" cy="276999"/>
          </a:xfrm>
          <a:prstGeom prst="rect">
            <a:avLst/>
          </a:prstGeom>
          <a:noFill/>
        </p:spPr>
        <p:txBody>
          <a:bodyPr wrap="square" rtlCol="0">
            <a:spAutoFit/>
          </a:bodyPr>
          <a:lstStyle/>
          <a:p>
            <a:r>
              <a:rPr lang="en-GB" sz="1200" i="1"/>
              <a:t>Data extracted on the 19 of May 2023 – the slight variation between the 2023 figures above and the SEN2 figures is due to data cleansing within the SEN Service.</a:t>
            </a:r>
          </a:p>
        </p:txBody>
      </p:sp>
    </p:spTree>
    <p:extLst>
      <p:ext uri="{BB962C8B-B14F-4D97-AF65-F5344CB8AC3E}">
        <p14:creationId xmlns:p14="http://schemas.microsoft.com/office/powerpoint/2010/main" val="26214991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5E35BE8-7D44-4277-B276-631616DCA933}"/>
              </a:ext>
            </a:extLst>
          </p:cNvPr>
          <p:cNvSpPr>
            <a:spLocks noGrp="1"/>
          </p:cNvSpPr>
          <p:nvPr>
            <p:ph type="title"/>
          </p:nvPr>
        </p:nvSpPr>
        <p:spPr/>
        <p:txBody>
          <a:bodyPr/>
          <a:lstStyle/>
          <a:p>
            <a:r>
              <a:rPr lang="en-GB" b="1">
                <a:latin typeface="Arial" panose="020B0604020202020204" pitchFamily="34" charset="0"/>
                <a:cs typeface="Arial" panose="020B0604020202020204" pitchFamily="34" charset="0"/>
              </a:rPr>
              <a:t>2023 Data</a:t>
            </a:r>
            <a:endParaRPr lang="en-GB"/>
          </a:p>
        </p:txBody>
      </p:sp>
      <p:sp>
        <p:nvSpPr>
          <p:cNvPr id="7" name="Text Placeholder 6">
            <a:extLst>
              <a:ext uri="{FF2B5EF4-FFF2-40B4-BE49-F238E27FC236}">
                <a16:creationId xmlns:a16="http://schemas.microsoft.com/office/drawing/2014/main" id="{B47192F5-9E20-4724-07C3-C9AF31168669}"/>
              </a:ext>
            </a:extLst>
          </p:cNvPr>
          <p:cNvSpPr>
            <a:spLocks noGrp="1"/>
          </p:cNvSpPr>
          <p:nvPr>
            <p:ph type="body" idx="1"/>
          </p:nvPr>
        </p:nvSpPr>
        <p:spPr>
          <a:xfrm>
            <a:off x="507999" y="1242085"/>
            <a:ext cx="5357091" cy="1711427"/>
          </a:xfrm>
        </p:spPr>
        <p:txBody>
          <a:bodyPr anchor="ctr"/>
          <a:lstStyle/>
          <a:p>
            <a:pPr>
              <a:spcBef>
                <a:spcPts val="600"/>
              </a:spcBef>
              <a:spcAft>
                <a:spcPts val="600"/>
              </a:spcAft>
            </a:pPr>
            <a:r>
              <a:rPr lang="en-GB" sz="1400">
                <a:solidFill>
                  <a:srgbClr val="0070C0"/>
                </a:solidFill>
                <a:latin typeface="+mj-lt"/>
              </a:rPr>
              <a:t>Requests for EHC Needs Assessments</a:t>
            </a:r>
            <a:endParaRPr lang="en-GB" sz="1400" b="0">
              <a:solidFill>
                <a:srgbClr val="0070C0"/>
              </a:solidFill>
              <a:latin typeface="+mj-lt"/>
            </a:endParaRPr>
          </a:p>
          <a:p>
            <a:pPr marL="285750" indent="-285750">
              <a:spcBef>
                <a:spcPts val="600"/>
              </a:spcBef>
              <a:spcAft>
                <a:spcPts val="600"/>
              </a:spcAft>
              <a:buFont typeface="Arial" panose="020B0604020202020204" pitchFamily="34" charset="0"/>
              <a:buChar char="•"/>
            </a:pPr>
            <a:r>
              <a:rPr lang="en-GB" sz="1400" b="0">
                <a:latin typeface="+mj-lt"/>
              </a:rPr>
              <a:t>Between January and May 2023, the service received 1,484 requests, an average of 297 requests a month, and a 9.4% increase on the same period last year.</a:t>
            </a:r>
          </a:p>
          <a:p>
            <a:pPr marL="285750" indent="-285750">
              <a:spcBef>
                <a:spcPts val="600"/>
              </a:spcBef>
              <a:spcAft>
                <a:spcPts val="600"/>
              </a:spcAft>
              <a:buFont typeface="Arial" panose="020B0604020202020204" pitchFamily="34" charset="0"/>
              <a:buChar char="•"/>
            </a:pPr>
            <a:r>
              <a:rPr lang="en-GB" sz="1400" b="0">
                <a:latin typeface="+mj-lt"/>
              </a:rPr>
              <a:t>School requests have increased by 10.2% and parental requests have increased by 8.7%.</a:t>
            </a:r>
          </a:p>
        </p:txBody>
      </p:sp>
      <p:graphicFrame>
        <p:nvGraphicFramePr>
          <p:cNvPr id="11" name="Table 11">
            <a:extLst>
              <a:ext uri="{FF2B5EF4-FFF2-40B4-BE49-F238E27FC236}">
                <a16:creationId xmlns:a16="http://schemas.microsoft.com/office/drawing/2014/main" id="{77796F3B-70A3-8495-7EA6-B2085CD65A25}"/>
              </a:ext>
            </a:extLst>
          </p:cNvPr>
          <p:cNvGraphicFramePr>
            <a:graphicFrameLocks noGrp="1"/>
          </p:cNvGraphicFramePr>
          <p:nvPr>
            <p:ph sz="half" idx="2"/>
            <p:extLst>
              <p:ext uri="{D42A27DB-BD31-4B8C-83A1-F6EECF244321}">
                <p14:modId xmlns:p14="http://schemas.microsoft.com/office/powerpoint/2010/main" val="710457735"/>
              </p:ext>
            </p:extLst>
          </p:nvPr>
        </p:nvGraphicFramePr>
        <p:xfrm>
          <a:off x="387496" y="3545063"/>
          <a:ext cx="5357092" cy="1440000"/>
        </p:xfrm>
        <a:graphic>
          <a:graphicData uri="http://schemas.openxmlformats.org/drawingml/2006/table">
            <a:tbl>
              <a:tblPr firstRow="1" bandRow="1">
                <a:tableStyleId>{6E25E649-3F16-4E02-A733-19D2CDBF48F0}</a:tableStyleId>
              </a:tblPr>
              <a:tblGrid>
                <a:gridCol w="1339273">
                  <a:extLst>
                    <a:ext uri="{9D8B030D-6E8A-4147-A177-3AD203B41FA5}">
                      <a16:colId xmlns:a16="http://schemas.microsoft.com/office/drawing/2014/main" val="806040583"/>
                    </a:ext>
                  </a:extLst>
                </a:gridCol>
                <a:gridCol w="1339273">
                  <a:extLst>
                    <a:ext uri="{9D8B030D-6E8A-4147-A177-3AD203B41FA5}">
                      <a16:colId xmlns:a16="http://schemas.microsoft.com/office/drawing/2014/main" val="1792214249"/>
                    </a:ext>
                  </a:extLst>
                </a:gridCol>
                <a:gridCol w="1339273">
                  <a:extLst>
                    <a:ext uri="{9D8B030D-6E8A-4147-A177-3AD203B41FA5}">
                      <a16:colId xmlns:a16="http://schemas.microsoft.com/office/drawing/2014/main" val="2005658891"/>
                    </a:ext>
                  </a:extLst>
                </a:gridCol>
                <a:gridCol w="1339273">
                  <a:extLst>
                    <a:ext uri="{9D8B030D-6E8A-4147-A177-3AD203B41FA5}">
                      <a16:colId xmlns:a16="http://schemas.microsoft.com/office/drawing/2014/main" val="3190256294"/>
                    </a:ext>
                  </a:extLst>
                </a:gridCol>
              </a:tblGrid>
              <a:tr h="288000">
                <a:tc>
                  <a:txBody>
                    <a:bodyPr/>
                    <a:lstStyle/>
                    <a:p>
                      <a:pPr algn="ctr" fontAlgn="b"/>
                      <a:r>
                        <a:rPr lang="en-GB" sz="1400" b="1" u="none" strike="noStrike">
                          <a:solidFill>
                            <a:schemeClr val="bg1"/>
                          </a:solidFill>
                          <a:effectLst/>
                        </a:rPr>
                        <a:t>Source</a:t>
                      </a:r>
                      <a:endParaRPr lang="en-GB" sz="1400" b="1" i="0" u="none" strike="noStrike">
                        <a:solidFill>
                          <a:schemeClr val="bg1"/>
                        </a:solidFill>
                        <a:effectLst/>
                        <a:latin typeface="Calibri" panose="020F0502020204030204" pitchFamily="34" charset="0"/>
                      </a:endParaRPr>
                    </a:p>
                  </a:txBody>
                  <a:tcPr marL="7620" marR="7620" marT="7620" marB="0" anchor="ctr">
                    <a:solidFill>
                      <a:srgbClr val="03396C"/>
                    </a:solidFill>
                  </a:tcPr>
                </a:tc>
                <a:tc>
                  <a:txBody>
                    <a:bodyPr/>
                    <a:lstStyle/>
                    <a:p>
                      <a:pPr algn="ctr" fontAlgn="b"/>
                      <a:r>
                        <a:rPr lang="en-GB" sz="1400" b="1" u="none" strike="noStrike">
                          <a:solidFill>
                            <a:schemeClr val="bg1"/>
                          </a:solidFill>
                          <a:effectLst/>
                        </a:rPr>
                        <a:t>Jan-May 2022</a:t>
                      </a:r>
                      <a:endParaRPr lang="en-GB" sz="1400" b="1" i="0" u="none" strike="noStrike">
                        <a:solidFill>
                          <a:schemeClr val="bg1"/>
                        </a:solidFill>
                        <a:effectLst/>
                        <a:latin typeface="Calibri" panose="020F0502020204030204" pitchFamily="34" charset="0"/>
                      </a:endParaRPr>
                    </a:p>
                  </a:txBody>
                  <a:tcPr marL="7620" marR="7620" marT="7620" marB="0" anchor="ctr">
                    <a:solidFill>
                      <a:srgbClr val="03396C"/>
                    </a:solidFill>
                  </a:tcPr>
                </a:tc>
                <a:tc>
                  <a:txBody>
                    <a:bodyPr/>
                    <a:lstStyle/>
                    <a:p>
                      <a:pPr algn="ctr" fontAlgn="b"/>
                      <a:r>
                        <a:rPr lang="en-GB" sz="1400" b="1" u="none" strike="noStrike">
                          <a:solidFill>
                            <a:schemeClr val="bg1"/>
                          </a:solidFill>
                          <a:effectLst/>
                        </a:rPr>
                        <a:t>Jan-May 2023</a:t>
                      </a:r>
                      <a:endParaRPr lang="en-GB" sz="1400" b="1" i="0" u="none" strike="noStrike">
                        <a:solidFill>
                          <a:schemeClr val="bg1"/>
                        </a:solidFill>
                        <a:effectLst/>
                        <a:latin typeface="Calibri" panose="020F0502020204030204" pitchFamily="34" charset="0"/>
                      </a:endParaRPr>
                    </a:p>
                  </a:txBody>
                  <a:tcPr marL="7620" marR="7620" marT="7620" marB="0" anchor="ctr">
                    <a:solidFill>
                      <a:srgbClr val="03396C"/>
                    </a:solidFill>
                  </a:tcPr>
                </a:tc>
                <a:tc>
                  <a:txBody>
                    <a:bodyPr/>
                    <a:lstStyle/>
                    <a:p>
                      <a:pPr algn="ctr" fontAlgn="b"/>
                      <a:r>
                        <a:rPr lang="en-GB" sz="1400" b="1" u="none" strike="noStrike">
                          <a:solidFill>
                            <a:schemeClr val="bg1"/>
                          </a:solidFill>
                          <a:effectLst/>
                        </a:rPr>
                        <a:t>Increase</a:t>
                      </a:r>
                      <a:endParaRPr lang="en-GB" sz="1400" b="1" i="0" u="none" strike="noStrike">
                        <a:solidFill>
                          <a:schemeClr val="bg1"/>
                        </a:solidFill>
                        <a:effectLst/>
                        <a:latin typeface="Calibri" panose="020F0502020204030204" pitchFamily="34" charset="0"/>
                      </a:endParaRPr>
                    </a:p>
                  </a:txBody>
                  <a:tcPr marL="7620" marR="7620" marT="7620" marB="0" anchor="ctr">
                    <a:solidFill>
                      <a:srgbClr val="03396C"/>
                    </a:solidFill>
                  </a:tcPr>
                </a:tc>
                <a:extLst>
                  <a:ext uri="{0D108BD9-81ED-4DB2-BD59-A6C34878D82A}">
                    <a16:rowId xmlns:a16="http://schemas.microsoft.com/office/drawing/2014/main" val="1808665440"/>
                  </a:ext>
                </a:extLst>
              </a:tr>
              <a:tr h="288000">
                <a:tc>
                  <a:txBody>
                    <a:bodyPr/>
                    <a:lstStyle/>
                    <a:p>
                      <a:pPr algn="ctr" fontAlgn="b"/>
                      <a:r>
                        <a:rPr lang="en-GB" sz="1400" b="0" u="none" strike="noStrike">
                          <a:solidFill>
                            <a:srgbClr val="000000"/>
                          </a:solidFill>
                          <a:effectLst/>
                        </a:rPr>
                        <a:t>School</a:t>
                      </a:r>
                      <a:endParaRPr lang="en-GB" sz="14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r>
                        <a:rPr lang="en-GB" sz="1400" b="0" u="none" strike="noStrike">
                          <a:solidFill>
                            <a:srgbClr val="000000"/>
                          </a:solidFill>
                          <a:effectLst/>
                        </a:rPr>
                        <a:t>929</a:t>
                      </a:r>
                      <a:endParaRPr lang="en-GB" sz="14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r>
                        <a:rPr lang="en-GB" sz="1400" b="0" u="none" strike="noStrike">
                          <a:solidFill>
                            <a:srgbClr val="000000"/>
                          </a:solidFill>
                          <a:effectLst/>
                        </a:rPr>
                        <a:t>1,024</a:t>
                      </a:r>
                      <a:endParaRPr lang="en-GB" sz="14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r>
                        <a:rPr lang="en-GB" sz="1400" b="0" u="none" strike="noStrike">
                          <a:solidFill>
                            <a:srgbClr val="000000"/>
                          </a:solidFill>
                          <a:effectLst/>
                        </a:rPr>
                        <a:t>10.2%</a:t>
                      </a:r>
                      <a:endParaRPr lang="en-GB" sz="14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278269097"/>
                  </a:ext>
                </a:extLst>
              </a:tr>
              <a:tr h="288000">
                <a:tc>
                  <a:txBody>
                    <a:bodyPr/>
                    <a:lstStyle/>
                    <a:p>
                      <a:pPr algn="ctr" fontAlgn="b"/>
                      <a:r>
                        <a:rPr lang="en-GB" sz="1400" b="0" u="none" strike="noStrike">
                          <a:solidFill>
                            <a:srgbClr val="000000"/>
                          </a:solidFill>
                          <a:effectLst/>
                        </a:rPr>
                        <a:t>Parent</a:t>
                      </a:r>
                      <a:endParaRPr lang="en-GB" sz="14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r>
                        <a:rPr lang="en-GB" sz="1400" b="0" u="none" strike="noStrike">
                          <a:solidFill>
                            <a:srgbClr val="000000"/>
                          </a:solidFill>
                          <a:effectLst/>
                        </a:rPr>
                        <a:t>404</a:t>
                      </a:r>
                      <a:endParaRPr lang="en-GB" sz="14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r>
                        <a:rPr lang="en-GB" sz="1400" b="0" u="none" strike="noStrike">
                          <a:solidFill>
                            <a:srgbClr val="000000"/>
                          </a:solidFill>
                          <a:effectLst/>
                        </a:rPr>
                        <a:t>439</a:t>
                      </a:r>
                      <a:endParaRPr lang="en-GB" sz="14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r>
                        <a:rPr lang="en-GB" sz="1400" b="0" u="none" strike="noStrike">
                          <a:solidFill>
                            <a:srgbClr val="000000"/>
                          </a:solidFill>
                          <a:effectLst/>
                        </a:rPr>
                        <a:t>8.7%</a:t>
                      </a:r>
                      <a:endParaRPr lang="en-GB" sz="14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015254842"/>
                  </a:ext>
                </a:extLst>
              </a:tr>
              <a:tr h="288000">
                <a:tc>
                  <a:txBody>
                    <a:bodyPr/>
                    <a:lstStyle/>
                    <a:p>
                      <a:pPr algn="ctr" fontAlgn="b"/>
                      <a:r>
                        <a:rPr lang="en-GB" sz="1400" b="0" u="none" strike="noStrike">
                          <a:solidFill>
                            <a:srgbClr val="000000"/>
                          </a:solidFill>
                          <a:effectLst/>
                        </a:rPr>
                        <a:t>Other</a:t>
                      </a:r>
                      <a:endParaRPr lang="en-GB" sz="14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r>
                        <a:rPr lang="en-GB" sz="1400" b="0" u="none" strike="noStrike">
                          <a:solidFill>
                            <a:srgbClr val="000000"/>
                          </a:solidFill>
                          <a:effectLst/>
                        </a:rPr>
                        <a:t>24</a:t>
                      </a:r>
                      <a:endParaRPr lang="en-GB" sz="14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r>
                        <a:rPr lang="en-GB" sz="1400" b="0" u="none" strike="noStrike">
                          <a:solidFill>
                            <a:srgbClr val="000000"/>
                          </a:solidFill>
                          <a:effectLst/>
                        </a:rPr>
                        <a:t>21</a:t>
                      </a:r>
                      <a:endParaRPr lang="en-GB" sz="14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r>
                        <a:rPr lang="en-GB" sz="1400" b="0" u="none" strike="noStrike">
                          <a:solidFill>
                            <a:srgbClr val="000000"/>
                          </a:solidFill>
                          <a:effectLst/>
                        </a:rPr>
                        <a:t>-12.5%</a:t>
                      </a:r>
                      <a:endParaRPr lang="en-GB" sz="14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894102646"/>
                  </a:ext>
                </a:extLst>
              </a:tr>
              <a:tr h="288000">
                <a:tc>
                  <a:txBody>
                    <a:bodyPr/>
                    <a:lstStyle/>
                    <a:p>
                      <a:pPr algn="ctr" fontAlgn="b"/>
                      <a:r>
                        <a:rPr lang="en-GB" sz="1400" b="1" u="none" strike="noStrike">
                          <a:solidFill>
                            <a:srgbClr val="000000"/>
                          </a:solidFill>
                          <a:effectLst/>
                        </a:rPr>
                        <a:t>Total</a:t>
                      </a:r>
                      <a:endParaRPr lang="en-GB" sz="1400" b="1" i="0" u="none" strike="noStrike">
                        <a:solidFill>
                          <a:srgbClr val="000000"/>
                        </a:solidFill>
                        <a:effectLst/>
                        <a:latin typeface="Calibri" panose="020F0502020204030204" pitchFamily="34" charset="0"/>
                      </a:endParaRPr>
                    </a:p>
                  </a:txBody>
                  <a:tcPr marL="7620" marR="7620" marT="7620" marB="0" anchor="ctr">
                    <a:lnB w="12700" cap="flat" cmpd="sng" algn="ctr">
                      <a:solidFill>
                        <a:schemeClr val="tx1"/>
                      </a:solidFill>
                      <a:prstDash val="solid"/>
                      <a:round/>
                      <a:headEnd type="none" w="med" len="med"/>
                      <a:tailEnd type="none" w="med" len="med"/>
                    </a:lnB>
                  </a:tcPr>
                </a:tc>
                <a:tc>
                  <a:txBody>
                    <a:bodyPr/>
                    <a:lstStyle/>
                    <a:p>
                      <a:pPr algn="ctr" fontAlgn="b"/>
                      <a:r>
                        <a:rPr lang="en-GB" sz="1400" b="1" u="none" strike="noStrike">
                          <a:solidFill>
                            <a:srgbClr val="000000"/>
                          </a:solidFill>
                          <a:effectLst/>
                        </a:rPr>
                        <a:t>1,357</a:t>
                      </a:r>
                      <a:endParaRPr lang="en-GB" sz="1400" b="1" i="0" u="none" strike="noStrike">
                        <a:solidFill>
                          <a:srgbClr val="000000"/>
                        </a:solidFill>
                        <a:effectLst/>
                        <a:latin typeface="Calibri" panose="020F0502020204030204" pitchFamily="34" charset="0"/>
                      </a:endParaRPr>
                    </a:p>
                  </a:txBody>
                  <a:tcPr marL="7620" marR="7620" marT="7620" marB="0" anchor="ctr">
                    <a:lnB w="12700" cap="flat" cmpd="sng" algn="ctr">
                      <a:solidFill>
                        <a:schemeClr val="tx1"/>
                      </a:solidFill>
                      <a:prstDash val="solid"/>
                      <a:round/>
                      <a:headEnd type="none" w="med" len="med"/>
                      <a:tailEnd type="none" w="med" len="med"/>
                    </a:lnB>
                  </a:tcPr>
                </a:tc>
                <a:tc>
                  <a:txBody>
                    <a:bodyPr/>
                    <a:lstStyle/>
                    <a:p>
                      <a:pPr algn="ctr" fontAlgn="b"/>
                      <a:r>
                        <a:rPr lang="en-GB" sz="1400" b="1" u="none" strike="noStrike">
                          <a:solidFill>
                            <a:srgbClr val="000000"/>
                          </a:solidFill>
                          <a:effectLst/>
                        </a:rPr>
                        <a:t>1,484</a:t>
                      </a:r>
                      <a:endParaRPr lang="en-GB" sz="1400" b="1" i="0" u="none" strike="noStrike">
                        <a:solidFill>
                          <a:srgbClr val="000000"/>
                        </a:solidFill>
                        <a:effectLst/>
                        <a:latin typeface="Calibri" panose="020F0502020204030204" pitchFamily="34" charset="0"/>
                      </a:endParaRPr>
                    </a:p>
                  </a:txBody>
                  <a:tcPr marL="7620" marR="7620" marT="7620" marB="0" anchor="ctr">
                    <a:lnB w="12700" cap="flat" cmpd="sng" algn="ctr">
                      <a:solidFill>
                        <a:schemeClr val="tx1"/>
                      </a:solidFill>
                      <a:prstDash val="solid"/>
                      <a:round/>
                      <a:headEnd type="none" w="med" len="med"/>
                      <a:tailEnd type="none" w="med" len="med"/>
                    </a:lnB>
                  </a:tcPr>
                </a:tc>
                <a:tc>
                  <a:txBody>
                    <a:bodyPr/>
                    <a:lstStyle/>
                    <a:p>
                      <a:pPr algn="ctr" fontAlgn="b"/>
                      <a:r>
                        <a:rPr lang="en-GB" sz="1400" b="1" u="none" strike="noStrike">
                          <a:solidFill>
                            <a:srgbClr val="000000"/>
                          </a:solidFill>
                          <a:effectLst/>
                        </a:rPr>
                        <a:t>9.4%</a:t>
                      </a:r>
                      <a:endParaRPr lang="en-GB" sz="1400" b="1" i="0" u="none" strike="noStrike">
                        <a:solidFill>
                          <a:srgbClr val="000000"/>
                        </a:solidFill>
                        <a:effectLst/>
                        <a:latin typeface="Calibri" panose="020F0502020204030204" pitchFamily="34" charset="0"/>
                      </a:endParaRPr>
                    </a:p>
                  </a:txBody>
                  <a:tcPr marL="7620" marR="7620" marT="762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70097635"/>
                  </a:ext>
                </a:extLst>
              </a:tr>
            </a:tbl>
          </a:graphicData>
        </a:graphic>
      </p:graphicFrame>
      <p:sp>
        <p:nvSpPr>
          <p:cNvPr id="9" name="Text Placeholder 8">
            <a:extLst>
              <a:ext uri="{FF2B5EF4-FFF2-40B4-BE49-F238E27FC236}">
                <a16:creationId xmlns:a16="http://schemas.microsoft.com/office/drawing/2014/main" id="{8F659142-E9FD-205E-E09C-1D6A811D37FA}"/>
              </a:ext>
            </a:extLst>
          </p:cNvPr>
          <p:cNvSpPr>
            <a:spLocks noGrp="1"/>
          </p:cNvSpPr>
          <p:nvPr>
            <p:ph type="body" sz="quarter" idx="3"/>
          </p:nvPr>
        </p:nvSpPr>
        <p:spPr>
          <a:xfrm>
            <a:off x="6170083" y="1242085"/>
            <a:ext cx="5183717" cy="1537691"/>
          </a:xfrm>
        </p:spPr>
        <p:txBody>
          <a:bodyPr anchor="t"/>
          <a:lstStyle/>
          <a:p>
            <a:r>
              <a:rPr lang="en-GB" sz="1400">
                <a:solidFill>
                  <a:srgbClr val="0070C0"/>
                </a:solidFill>
                <a:latin typeface="+mj-lt"/>
              </a:rPr>
              <a:t>EHC Plans</a:t>
            </a:r>
          </a:p>
          <a:p>
            <a:pPr marL="285750" indent="-285750">
              <a:spcBef>
                <a:spcPts val="600"/>
              </a:spcBef>
              <a:spcAft>
                <a:spcPts val="600"/>
              </a:spcAft>
              <a:buFont typeface="Arial" panose="020B0604020202020204" pitchFamily="34" charset="0"/>
              <a:buChar char="•"/>
            </a:pPr>
            <a:r>
              <a:rPr lang="en-GB" sz="1400" b="0">
                <a:latin typeface="+mj-lt"/>
              </a:rPr>
              <a:t>The service has issued an average of 217 plans a month in 2023.</a:t>
            </a:r>
          </a:p>
          <a:p>
            <a:pPr marL="285750" indent="-285750">
              <a:spcBef>
                <a:spcPts val="600"/>
              </a:spcBef>
              <a:spcAft>
                <a:spcPts val="600"/>
              </a:spcAft>
              <a:buFont typeface="Arial" panose="020B0604020202020204" pitchFamily="34" charset="0"/>
              <a:buChar char="•"/>
            </a:pPr>
            <a:r>
              <a:rPr lang="en-GB" sz="1400" b="0">
                <a:latin typeface="+mj-lt"/>
              </a:rPr>
              <a:t>72% of these plans were issued on time</a:t>
            </a:r>
          </a:p>
          <a:p>
            <a:pPr marL="285750" indent="-285750">
              <a:spcBef>
                <a:spcPts val="600"/>
              </a:spcBef>
              <a:spcAft>
                <a:spcPts val="600"/>
              </a:spcAft>
              <a:buFont typeface="Arial" panose="020B0604020202020204" pitchFamily="34" charset="0"/>
              <a:buChar char="•"/>
            </a:pPr>
            <a:r>
              <a:rPr lang="en-GB" sz="1400" b="0">
                <a:latin typeface="+mj-lt"/>
              </a:rPr>
              <a:t>On average it is taking 21 weeks to issue an EHC Plan</a:t>
            </a:r>
          </a:p>
        </p:txBody>
      </p:sp>
      <p:pic>
        <p:nvPicPr>
          <p:cNvPr id="18" name="Content Placeholder 17">
            <a:extLst>
              <a:ext uri="{FF2B5EF4-FFF2-40B4-BE49-F238E27FC236}">
                <a16:creationId xmlns:a16="http://schemas.microsoft.com/office/drawing/2014/main" id="{CCFBE1F0-D85B-FE7D-A208-E6B754FBD46D}"/>
              </a:ext>
            </a:extLst>
          </p:cNvPr>
          <p:cNvPicPr>
            <a:picLocks noGrp="1" noChangeAspect="1"/>
          </p:cNvPicPr>
          <p:nvPr>
            <p:ph sz="quarter" idx="4"/>
          </p:nvPr>
        </p:nvPicPr>
        <p:blipFill>
          <a:blip r:embed="rId2"/>
          <a:stretch>
            <a:fillRect/>
          </a:stretch>
        </p:blipFill>
        <p:spPr>
          <a:xfrm>
            <a:off x="6170613" y="2988542"/>
            <a:ext cx="5183187" cy="2850753"/>
          </a:xfrm>
          <a:ln>
            <a:solidFill>
              <a:schemeClr val="tx1"/>
            </a:solidFill>
          </a:ln>
        </p:spPr>
      </p:pic>
    </p:spTree>
    <p:extLst>
      <p:ext uri="{BB962C8B-B14F-4D97-AF65-F5344CB8AC3E}">
        <p14:creationId xmlns:p14="http://schemas.microsoft.com/office/powerpoint/2010/main" val="3882925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F13A8-EF47-4C4A-A348-59C63BEF2DE1}"/>
              </a:ext>
            </a:extLst>
          </p:cNvPr>
          <p:cNvSpPr>
            <a:spLocks noGrp="1"/>
          </p:cNvSpPr>
          <p:nvPr>
            <p:ph type="title"/>
          </p:nvPr>
        </p:nvSpPr>
        <p:spPr>
          <a:xfrm>
            <a:off x="602558" y="-99405"/>
            <a:ext cx="10515600" cy="1325563"/>
          </a:xfrm>
        </p:spPr>
        <p:txBody>
          <a:bodyPr/>
          <a:lstStyle/>
          <a:p>
            <a:r>
              <a:rPr lang="en-GB" b="1">
                <a:latin typeface="+mj-lt"/>
              </a:rPr>
              <a:t>High Needs Block Funding</a:t>
            </a:r>
          </a:p>
        </p:txBody>
      </p:sp>
      <p:graphicFrame>
        <p:nvGraphicFramePr>
          <p:cNvPr id="5" name="Table 2">
            <a:extLst>
              <a:ext uri="{FF2B5EF4-FFF2-40B4-BE49-F238E27FC236}">
                <a16:creationId xmlns:a16="http://schemas.microsoft.com/office/drawing/2014/main" id="{7BAE3B98-49C9-4437-AC20-4255CE0ACBC7}"/>
              </a:ext>
            </a:extLst>
          </p:cNvPr>
          <p:cNvGraphicFramePr>
            <a:graphicFrameLocks noGrp="1"/>
          </p:cNvGraphicFramePr>
          <p:nvPr>
            <p:extLst>
              <p:ext uri="{D42A27DB-BD31-4B8C-83A1-F6EECF244321}">
                <p14:modId xmlns:p14="http://schemas.microsoft.com/office/powerpoint/2010/main" val="422233408"/>
              </p:ext>
            </p:extLst>
          </p:nvPr>
        </p:nvGraphicFramePr>
        <p:xfrm>
          <a:off x="5860358" y="1770511"/>
          <a:ext cx="5775742" cy="2042160"/>
        </p:xfrm>
        <a:graphic>
          <a:graphicData uri="http://schemas.openxmlformats.org/drawingml/2006/table">
            <a:tbl>
              <a:tblPr firstRow="1" bandRow="1">
                <a:tableStyleId>{21E4AEA4-8DFA-4A89-87EB-49C32662AFE0}</a:tableStyleId>
              </a:tblPr>
              <a:tblGrid>
                <a:gridCol w="1132117">
                  <a:extLst>
                    <a:ext uri="{9D8B030D-6E8A-4147-A177-3AD203B41FA5}">
                      <a16:colId xmlns:a16="http://schemas.microsoft.com/office/drawing/2014/main" val="3457924792"/>
                    </a:ext>
                  </a:extLst>
                </a:gridCol>
                <a:gridCol w="1501904">
                  <a:extLst>
                    <a:ext uri="{9D8B030D-6E8A-4147-A177-3AD203B41FA5}">
                      <a16:colId xmlns:a16="http://schemas.microsoft.com/office/drawing/2014/main" val="984699314"/>
                    </a:ext>
                  </a:extLst>
                </a:gridCol>
                <a:gridCol w="1461323">
                  <a:extLst>
                    <a:ext uri="{9D8B030D-6E8A-4147-A177-3AD203B41FA5}">
                      <a16:colId xmlns:a16="http://schemas.microsoft.com/office/drawing/2014/main" val="1434613299"/>
                    </a:ext>
                  </a:extLst>
                </a:gridCol>
                <a:gridCol w="1680398">
                  <a:extLst>
                    <a:ext uri="{9D8B030D-6E8A-4147-A177-3AD203B41FA5}">
                      <a16:colId xmlns:a16="http://schemas.microsoft.com/office/drawing/2014/main" val="2432956919"/>
                    </a:ext>
                  </a:extLst>
                </a:gridCol>
              </a:tblGrid>
              <a:tr h="493059">
                <a:tc>
                  <a:txBody>
                    <a:bodyPr/>
                    <a:lstStyle/>
                    <a:p>
                      <a:pPr algn="ctr"/>
                      <a:r>
                        <a:rPr lang="en-GB" sz="1400"/>
                        <a:t>Year</a:t>
                      </a:r>
                    </a:p>
                  </a:txBody>
                  <a:tcPr/>
                </a:tc>
                <a:tc>
                  <a:txBody>
                    <a:bodyPr/>
                    <a:lstStyle/>
                    <a:p>
                      <a:pPr algn="ctr"/>
                      <a:r>
                        <a:rPr lang="en-GB" sz="1400"/>
                        <a:t>High Needs Allocation</a:t>
                      </a:r>
                    </a:p>
                  </a:txBody>
                  <a:tcPr/>
                </a:tc>
                <a:tc>
                  <a:txBody>
                    <a:bodyPr/>
                    <a:lstStyle/>
                    <a:p>
                      <a:pPr algn="ctr"/>
                      <a:r>
                        <a:rPr lang="en-GB" sz="1400"/>
                        <a:t>Increase in Funding</a:t>
                      </a:r>
                    </a:p>
                  </a:txBody>
                  <a:tcPr/>
                </a:tc>
                <a:tc>
                  <a:txBody>
                    <a:bodyPr/>
                    <a:lstStyle/>
                    <a:p>
                      <a:pPr algn="ctr"/>
                      <a:r>
                        <a:rPr lang="en-GB" sz="1400"/>
                        <a:t>In-year High Needs Pressure</a:t>
                      </a:r>
                    </a:p>
                  </a:txBody>
                  <a:tcPr/>
                </a:tc>
                <a:extLst>
                  <a:ext uri="{0D108BD9-81ED-4DB2-BD59-A6C34878D82A}">
                    <a16:rowId xmlns:a16="http://schemas.microsoft.com/office/drawing/2014/main" val="3796176461"/>
                  </a:ext>
                </a:extLst>
              </a:tr>
              <a:tr h="281748">
                <a:tc>
                  <a:txBody>
                    <a:bodyPr/>
                    <a:lstStyle/>
                    <a:p>
                      <a:pPr algn="r"/>
                      <a:r>
                        <a:rPr lang="en-GB" sz="1400"/>
                        <a:t>2019/20</a:t>
                      </a:r>
                    </a:p>
                  </a:txBody>
                  <a:tcPr/>
                </a:tc>
                <a:tc>
                  <a:txBody>
                    <a:bodyPr/>
                    <a:lstStyle/>
                    <a:p>
                      <a:pPr algn="r"/>
                      <a:r>
                        <a:rPr lang="en-GB" sz="1400"/>
                        <a:t>£115.7m</a:t>
                      </a:r>
                    </a:p>
                  </a:txBody>
                  <a:tcPr/>
                </a:tc>
                <a:tc>
                  <a:txBody>
                    <a:bodyPr/>
                    <a:lstStyle/>
                    <a:p>
                      <a:pPr algn="r"/>
                      <a:r>
                        <a:rPr lang="en-GB" sz="1400"/>
                        <a:t>£4.1m</a:t>
                      </a:r>
                    </a:p>
                  </a:txBody>
                  <a:tcPr/>
                </a:tc>
                <a:tc>
                  <a:txBody>
                    <a:bodyPr/>
                    <a:lstStyle/>
                    <a:p>
                      <a:pPr algn="r"/>
                      <a:r>
                        <a:rPr lang="en-GB" sz="1400"/>
                        <a:t>£15.2m</a:t>
                      </a:r>
                    </a:p>
                  </a:txBody>
                  <a:tcPr/>
                </a:tc>
                <a:extLst>
                  <a:ext uri="{0D108BD9-81ED-4DB2-BD59-A6C34878D82A}">
                    <a16:rowId xmlns:a16="http://schemas.microsoft.com/office/drawing/2014/main" val="691102918"/>
                  </a:ext>
                </a:extLst>
              </a:tr>
              <a:tr h="281748">
                <a:tc>
                  <a:txBody>
                    <a:bodyPr/>
                    <a:lstStyle/>
                    <a:p>
                      <a:pPr algn="r"/>
                      <a:r>
                        <a:rPr lang="en-GB" sz="1400"/>
                        <a:t>2020/21</a:t>
                      </a:r>
                    </a:p>
                  </a:txBody>
                  <a:tcPr/>
                </a:tc>
                <a:tc>
                  <a:txBody>
                    <a:bodyPr/>
                    <a:lstStyle/>
                    <a:p>
                      <a:pPr algn="r"/>
                      <a:r>
                        <a:rPr lang="en-GB" sz="1400"/>
                        <a:t>£135.1m</a:t>
                      </a:r>
                    </a:p>
                  </a:txBody>
                  <a:tcPr/>
                </a:tc>
                <a:tc>
                  <a:txBody>
                    <a:bodyPr/>
                    <a:lstStyle/>
                    <a:p>
                      <a:pPr algn="r"/>
                      <a:r>
                        <a:rPr lang="en-GB" sz="1400"/>
                        <a:t>£19.4m</a:t>
                      </a:r>
                    </a:p>
                  </a:txBody>
                  <a:tcPr/>
                </a:tc>
                <a:tc>
                  <a:txBody>
                    <a:bodyPr/>
                    <a:lstStyle/>
                    <a:p>
                      <a:pPr algn="r"/>
                      <a:r>
                        <a:rPr lang="en-GB" sz="1400"/>
                        <a:t>£15.8m</a:t>
                      </a:r>
                    </a:p>
                  </a:txBody>
                  <a:tcPr/>
                </a:tc>
                <a:extLst>
                  <a:ext uri="{0D108BD9-81ED-4DB2-BD59-A6C34878D82A}">
                    <a16:rowId xmlns:a16="http://schemas.microsoft.com/office/drawing/2014/main" val="829386983"/>
                  </a:ext>
                </a:extLst>
              </a:tr>
              <a:tr h="281748">
                <a:tc>
                  <a:txBody>
                    <a:bodyPr/>
                    <a:lstStyle/>
                    <a:p>
                      <a:pPr algn="r"/>
                      <a:r>
                        <a:rPr lang="en-GB" sz="1400"/>
                        <a:t>2021/22</a:t>
                      </a:r>
                    </a:p>
                  </a:txBody>
                  <a:tcPr/>
                </a:tc>
                <a:tc>
                  <a:txBody>
                    <a:bodyPr/>
                    <a:lstStyle/>
                    <a:p>
                      <a:pPr algn="r"/>
                      <a:r>
                        <a:rPr lang="en-GB" sz="1400"/>
                        <a:t>£152.9m</a:t>
                      </a:r>
                    </a:p>
                  </a:txBody>
                  <a:tcPr/>
                </a:tc>
                <a:tc>
                  <a:txBody>
                    <a:bodyPr/>
                    <a:lstStyle/>
                    <a:p>
                      <a:pPr algn="r"/>
                      <a:r>
                        <a:rPr lang="en-GB" sz="1400"/>
                        <a:t>£17.9m*</a:t>
                      </a:r>
                    </a:p>
                  </a:txBody>
                  <a:tcPr/>
                </a:tc>
                <a:tc>
                  <a:txBody>
                    <a:bodyPr/>
                    <a:lstStyle/>
                    <a:p>
                      <a:pPr algn="r"/>
                      <a:r>
                        <a:rPr lang="en-GB" sz="1400"/>
                        <a:t>£27.7m</a:t>
                      </a:r>
                    </a:p>
                  </a:txBody>
                  <a:tcPr/>
                </a:tc>
                <a:extLst>
                  <a:ext uri="{0D108BD9-81ED-4DB2-BD59-A6C34878D82A}">
                    <a16:rowId xmlns:a16="http://schemas.microsoft.com/office/drawing/2014/main" val="2660550996"/>
                  </a:ext>
                </a:extLst>
              </a:tr>
              <a:tr h="281748">
                <a:tc>
                  <a:txBody>
                    <a:bodyPr/>
                    <a:lstStyle/>
                    <a:p>
                      <a:pPr algn="r"/>
                      <a:r>
                        <a:rPr lang="en-GB" sz="1400"/>
                        <a:t>2022/23</a:t>
                      </a:r>
                    </a:p>
                  </a:txBody>
                  <a:tcPr/>
                </a:tc>
                <a:tc>
                  <a:txBody>
                    <a:bodyPr/>
                    <a:lstStyle/>
                    <a:p>
                      <a:pPr algn="r"/>
                      <a:r>
                        <a:rPr lang="en-GB" sz="1400"/>
                        <a:t>£176.2m</a:t>
                      </a:r>
                    </a:p>
                  </a:txBody>
                  <a:tcPr/>
                </a:tc>
                <a:tc>
                  <a:txBody>
                    <a:bodyPr/>
                    <a:lstStyle/>
                    <a:p>
                      <a:pPr algn="r"/>
                      <a:r>
                        <a:rPr lang="en-GB" sz="1400"/>
                        <a:t>£23.3m**</a:t>
                      </a:r>
                    </a:p>
                  </a:txBody>
                  <a:tcPr/>
                </a:tc>
                <a:tc>
                  <a:txBody>
                    <a:bodyPr/>
                    <a:lstStyle/>
                    <a:p>
                      <a:pPr algn="r"/>
                      <a:r>
                        <a:rPr lang="en-GB" sz="1400"/>
                        <a:t>£30.4m</a:t>
                      </a:r>
                    </a:p>
                  </a:txBody>
                  <a:tcPr/>
                </a:tc>
                <a:extLst>
                  <a:ext uri="{0D108BD9-81ED-4DB2-BD59-A6C34878D82A}">
                    <a16:rowId xmlns:a16="http://schemas.microsoft.com/office/drawing/2014/main" val="1700460315"/>
                  </a:ext>
                </a:extLst>
              </a:tr>
              <a:tr h="281748">
                <a:tc>
                  <a:txBody>
                    <a:bodyPr/>
                    <a:lstStyle/>
                    <a:p>
                      <a:pPr algn="r"/>
                      <a:r>
                        <a:rPr lang="en-GB" sz="1400"/>
                        <a:t>2023/24</a:t>
                      </a:r>
                    </a:p>
                  </a:txBody>
                  <a:tcPr/>
                </a:tc>
                <a:tc>
                  <a:txBody>
                    <a:bodyPr/>
                    <a:lstStyle/>
                    <a:p>
                      <a:pPr algn="r"/>
                      <a:r>
                        <a:rPr lang="en-GB" sz="1400"/>
                        <a:t>£196.8m</a:t>
                      </a:r>
                    </a:p>
                  </a:txBody>
                  <a:tcPr/>
                </a:tc>
                <a:tc>
                  <a:txBody>
                    <a:bodyPr/>
                    <a:lstStyle/>
                    <a:p>
                      <a:pPr algn="r"/>
                      <a:r>
                        <a:rPr lang="en-GB" sz="1400"/>
                        <a:t>£20.6m***</a:t>
                      </a:r>
                    </a:p>
                  </a:txBody>
                  <a:tcPr/>
                </a:tc>
                <a:tc>
                  <a:txBody>
                    <a:bodyPr/>
                    <a:lstStyle/>
                    <a:p>
                      <a:pPr algn="r"/>
                      <a:r>
                        <a:rPr lang="en-GB" sz="1400"/>
                        <a:t>£39.5m</a:t>
                      </a:r>
                    </a:p>
                  </a:txBody>
                  <a:tcPr/>
                </a:tc>
                <a:extLst>
                  <a:ext uri="{0D108BD9-81ED-4DB2-BD59-A6C34878D82A}">
                    <a16:rowId xmlns:a16="http://schemas.microsoft.com/office/drawing/2014/main" val="2989459562"/>
                  </a:ext>
                </a:extLst>
              </a:tr>
            </a:tbl>
          </a:graphicData>
        </a:graphic>
      </p:graphicFrame>
      <p:sp>
        <p:nvSpPr>
          <p:cNvPr id="11" name="Content Placeholder 5">
            <a:extLst>
              <a:ext uri="{FF2B5EF4-FFF2-40B4-BE49-F238E27FC236}">
                <a16:creationId xmlns:a16="http://schemas.microsoft.com/office/drawing/2014/main" id="{5F555249-E6D6-4B10-859C-7C4CE9E75EA3}"/>
              </a:ext>
            </a:extLst>
          </p:cNvPr>
          <p:cNvSpPr txBox="1">
            <a:spLocks/>
          </p:cNvSpPr>
          <p:nvPr/>
        </p:nvSpPr>
        <p:spPr>
          <a:xfrm>
            <a:off x="202758" y="1269561"/>
            <a:ext cx="5321031" cy="4612063"/>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a:t>The High Needs Block DSG allocation has increased significantly over the last four years however there continues to be a pressure each year due to further increases in demand and complexity of needs.</a:t>
            </a:r>
            <a:endParaRPr lang="en-GB" sz="1600"/>
          </a:p>
          <a:p>
            <a:r>
              <a:rPr lang="en-GB" sz="1600"/>
              <a:t>The provisional allocation of High Needs Block funding for Hampshire for 2023/24 is £196.8m which equates to £1,110 per mainstream pupil.</a:t>
            </a:r>
          </a:p>
          <a:p>
            <a:r>
              <a:rPr lang="en-GB" sz="1600"/>
              <a:t>The average level of funding per pupil in South East authorities is £1,312.</a:t>
            </a:r>
          </a:p>
          <a:p>
            <a:r>
              <a:rPr lang="en-GB" sz="1600"/>
              <a:t>If Hampshire was funded at the South East local authorities' average level, we would receive an additional £35.8 million, significantly reducing the forecast in-year pressure. </a:t>
            </a:r>
            <a:endParaRPr lang="en-GB" sz="1800"/>
          </a:p>
          <a:p>
            <a:pPr marL="0" indent="0">
              <a:buFont typeface="Arial" panose="020B0604020202020204" pitchFamily="34" charset="0"/>
              <a:buNone/>
            </a:pPr>
            <a:endParaRPr lang="en-GB" sz="1800"/>
          </a:p>
          <a:p>
            <a:pPr marL="0" indent="0">
              <a:buFont typeface="Arial" panose="020B0604020202020204" pitchFamily="34" charset="0"/>
              <a:buNone/>
            </a:pPr>
            <a:endParaRPr lang="en-GB" sz="1800"/>
          </a:p>
          <a:p>
            <a:pPr marL="0" indent="0">
              <a:buFont typeface="Arial" panose="020B0604020202020204" pitchFamily="34" charset="0"/>
              <a:buNone/>
            </a:pPr>
            <a:endParaRPr lang="en-GB" sz="1800"/>
          </a:p>
        </p:txBody>
      </p:sp>
      <p:graphicFrame>
        <p:nvGraphicFramePr>
          <p:cNvPr id="4" name="Table 6">
            <a:extLst>
              <a:ext uri="{FF2B5EF4-FFF2-40B4-BE49-F238E27FC236}">
                <a16:creationId xmlns:a16="http://schemas.microsoft.com/office/drawing/2014/main" id="{9C4EFAAF-3A9A-4606-BB4D-731BA0EA0276}"/>
              </a:ext>
            </a:extLst>
          </p:cNvPr>
          <p:cNvGraphicFramePr>
            <a:graphicFrameLocks noGrp="1"/>
          </p:cNvGraphicFramePr>
          <p:nvPr>
            <p:extLst>
              <p:ext uri="{D42A27DB-BD31-4B8C-83A1-F6EECF244321}">
                <p14:modId xmlns:p14="http://schemas.microsoft.com/office/powerpoint/2010/main" val="3122948173"/>
              </p:ext>
            </p:extLst>
          </p:nvPr>
        </p:nvGraphicFramePr>
        <p:xfrm>
          <a:off x="5860358" y="3918435"/>
          <a:ext cx="6048544" cy="1097280"/>
        </p:xfrm>
        <a:graphic>
          <a:graphicData uri="http://schemas.openxmlformats.org/drawingml/2006/table">
            <a:tbl>
              <a:tblPr firstRow="1" bandRow="1">
                <a:tableStyleId>{5C22544A-7EE6-4342-B048-85BDC9FD1C3A}</a:tableStyleId>
              </a:tblPr>
              <a:tblGrid>
                <a:gridCol w="416156">
                  <a:extLst>
                    <a:ext uri="{9D8B030D-6E8A-4147-A177-3AD203B41FA5}">
                      <a16:colId xmlns:a16="http://schemas.microsoft.com/office/drawing/2014/main" val="3022682162"/>
                    </a:ext>
                  </a:extLst>
                </a:gridCol>
                <a:gridCol w="5632388">
                  <a:extLst>
                    <a:ext uri="{9D8B030D-6E8A-4147-A177-3AD203B41FA5}">
                      <a16:colId xmlns:a16="http://schemas.microsoft.com/office/drawing/2014/main" val="2536163345"/>
                    </a:ext>
                  </a:extLst>
                </a:gridCol>
              </a:tblGrid>
              <a:tr h="368212">
                <a:tc>
                  <a:txBody>
                    <a:bodyPr/>
                    <a:lstStyle/>
                    <a:p>
                      <a:r>
                        <a:rPr lang="en-GB" sz="1200">
                          <a:solidFill>
                            <a:schemeClr val="tx1"/>
                          </a:solidFill>
                        </a:rPr>
                        <a:t>*</a:t>
                      </a: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1" kern="1200">
                          <a:solidFill>
                            <a:schemeClr val="tx1"/>
                          </a:solidFill>
                          <a:latin typeface="Arial" panose="020B0604020202020204" pitchFamily="34" charset="0"/>
                          <a:ea typeface="+mn-ea"/>
                          <a:cs typeface="Arial" panose="020B0604020202020204" pitchFamily="34" charset="0"/>
                        </a:rPr>
                        <a:t>Includes £2.5m for baselining of Teachers Pay and Pension Grants included in DSG allocations going forward.</a:t>
                      </a:r>
                    </a:p>
                  </a:txBody>
                  <a:tcPr>
                    <a:noFill/>
                  </a:tcPr>
                </a:tc>
                <a:extLst>
                  <a:ext uri="{0D108BD9-81ED-4DB2-BD59-A6C34878D82A}">
                    <a16:rowId xmlns:a16="http://schemas.microsoft.com/office/drawing/2014/main" val="3692616425"/>
                  </a:ext>
                </a:extLst>
              </a:tr>
              <a:tr h="368212">
                <a:tc>
                  <a:txBody>
                    <a:bodyPr/>
                    <a:lstStyle/>
                    <a:p>
                      <a:r>
                        <a:rPr lang="en-GB" sz="1200">
                          <a:solidFill>
                            <a:schemeClr val="tx1"/>
                          </a:solidFill>
                        </a:rPr>
                        <a:t>**</a:t>
                      </a:r>
                    </a:p>
                    <a:p>
                      <a:endParaRPr lang="en-GB" sz="1200">
                        <a:solidFill>
                          <a:schemeClr val="tx1"/>
                        </a:solidFill>
                      </a:endParaRPr>
                    </a:p>
                    <a:p>
                      <a:r>
                        <a:rPr lang="en-GB" sz="1200">
                          <a:solidFill>
                            <a:schemeClr val="tx1"/>
                          </a:solidFill>
                        </a:rPr>
                        <a:t>***</a:t>
                      </a:r>
                    </a:p>
                  </a:txBody>
                  <a:tcPr>
                    <a:noFill/>
                  </a:tcPr>
                </a:tc>
                <a:tc>
                  <a:txBody>
                    <a:bodyPr/>
                    <a:lstStyle/>
                    <a:p>
                      <a:r>
                        <a:rPr lang="en-GB" sz="1200" i="1">
                          <a:solidFill>
                            <a:schemeClr val="tx1"/>
                          </a:solidFill>
                        </a:rPr>
                        <a:t>Includes Supplementary Grant £2m </a:t>
                      </a:r>
                      <a:r>
                        <a:rPr lang="en-GB" sz="1200" b="0" i="1" kern="1200">
                          <a:solidFill>
                            <a:schemeClr val="tx1"/>
                          </a:solidFill>
                          <a:latin typeface="Arial" panose="020B0604020202020204" pitchFamily="34" charset="0"/>
                          <a:ea typeface="+mn-ea"/>
                          <a:cs typeface="Arial" panose="020B0604020202020204" pitchFamily="34" charset="0"/>
                        </a:rPr>
                        <a:t>included in DSG allocations going forward.</a:t>
                      </a:r>
                    </a:p>
                    <a:p>
                      <a:endParaRPr lang="en-GB" sz="1200" i="1">
                        <a:solidFill>
                          <a:schemeClr val="tx1"/>
                        </a:solidFill>
                      </a:endParaRPr>
                    </a:p>
                    <a:p>
                      <a:r>
                        <a:rPr lang="en-GB" sz="1200" i="1">
                          <a:solidFill>
                            <a:schemeClr val="tx1"/>
                          </a:solidFill>
                        </a:rPr>
                        <a:t>Includes additional funding £7.7m announced in December 2022</a:t>
                      </a:r>
                    </a:p>
                  </a:txBody>
                  <a:tcPr>
                    <a:noFill/>
                  </a:tcPr>
                </a:tc>
                <a:extLst>
                  <a:ext uri="{0D108BD9-81ED-4DB2-BD59-A6C34878D82A}">
                    <a16:rowId xmlns:a16="http://schemas.microsoft.com/office/drawing/2014/main" val="1614264981"/>
                  </a:ext>
                </a:extLst>
              </a:tr>
            </a:tbl>
          </a:graphicData>
        </a:graphic>
      </p:graphicFrame>
    </p:spTree>
    <p:extLst>
      <p:ext uri="{BB962C8B-B14F-4D97-AF65-F5344CB8AC3E}">
        <p14:creationId xmlns:p14="http://schemas.microsoft.com/office/powerpoint/2010/main" val="14281432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43BC4-1EE1-407B-B3A9-BA7E40B89B86}"/>
              </a:ext>
            </a:extLst>
          </p:cNvPr>
          <p:cNvSpPr>
            <a:spLocks noGrp="1"/>
          </p:cNvSpPr>
          <p:nvPr>
            <p:ph type="title"/>
          </p:nvPr>
        </p:nvSpPr>
        <p:spPr>
          <a:xfrm>
            <a:off x="710212" y="138163"/>
            <a:ext cx="10697497" cy="896265"/>
          </a:xfrm>
        </p:spPr>
        <p:txBody>
          <a:bodyPr/>
          <a:lstStyle/>
          <a:p>
            <a:r>
              <a:rPr lang="en-GB" b="1">
                <a:latin typeface="+mj-lt"/>
              </a:rPr>
              <a:t>DSG Medium Term Forecast</a:t>
            </a:r>
          </a:p>
        </p:txBody>
      </p:sp>
      <p:sp>
        <p:nvSpPr>
          <p:cNvPr id="8" name="TextBox 7">
            <a:extLst>
              <a:ext uri="{FF2B5EF4-FFF2-40B4-BE49-F238E27FC236}">
                <a16:creationId xmlns:a16="http://schemas.microsoft.com/office/drawing/2014/main" id="{AE0B9FB1-35DB-946E-3830-06D778918932}"/>
              </a:ext>
            </a:extLst>
          </p:cNvPr>
          <p:cNvSpPr txBox="1"/>
          <p:nvPr/>
        </p:nvSpPr>
        <p:spPr>
          <a:xfrm>
            <a:off x="794327" y="5541818"/>
            <a:ext cx="5301673" cy="369332"/>
          </a:xfrm>
          <a:prstGeom prst="rect">
            <a:avLst/>
          </a:prstGeom>
          <a:noFill/>
        </p:spPr>
        <p:txBody>
          <a:bodyPr wrap="square" rtlCol="0">
            <a:spAutoFit/>
          </a:bodyPr>
          <a:lstStyle/>
          <a:p>
            <a:r>
              <a:rPr lang="en-GB" b="1"/>
              <a:t>Note</a:t>
            </a:r>
            <a:r>
              <a:rPr lang="en-GB"/>
              <a:t> values above represent £m</a:t>
            </a:r>
          </a:p>
        </p:txBody>
      </p:sp>
      <p:graphicFrame>
        <p:nvGraphicFramePr>
          <p:cNvPr id="5" name="Table 4">
            <a:extLst>
              <a:ext uri="{FF2B5EF4-FFF2-40B4-BE49-F238E27FC236}">
                <a16:creationId xmlns:a16="http://schemas.microsoft.com/office/drawing/2014/main" id="{3E48CE33-2EBB-1F6E-048C-E4DDB62F77F6}"/>
              </a:ext>
            </a:extLst>
          </p:cNvPr>
          <p:cNvGraphicFramePr>
            <a:graphicFrameLocks noGrp="1"/>
          </p:cNvGraphicFramePr>
          <p:nvPr>
            <p:extLst>
              <p:ext uri="{D42A27DB-BD31-4B8C-83A1-F6EECF244321}">
                <p14:modId xmlns:p14="http://schemas.microsoft.com/office/powerpoint/2010/main" val="895789387"/>
              </p:ext>
            </p:extLst>
          </p:nvPr>
        </p:nvGraphicFramePr>
        <p:xfrm>
          <a:off x="745908" y="1408176"/>
          <a:ext cx="10871200" cy="4095340"/>
        </p:xfrm>
        <a:graphic>
          <a:graphicData uri="http://schemas.openxmlformats.org/drawingml/2006/table">
            <a:tbl>
              <a:tblPr/>
              <a:tblGrid>
                <a:gridCol w="2527300">
                  <a:extLst>
                    <a:ext uri="{9D8B030D-6E8A-4147-A177-3AD203B41FA5}">
                      <a16:colId xmlns:a16="http://schemas.microsoft.com/office/drawing/2014/main" val="68317607"/>
                    </a:ext>
                  </a:extLst>
                </a:gridCol>
                <a:gridCol w="723900">
                  <a:extLst>
                    <a:ext uri="{9D8B030D-6E8A-4147-A177-3AD203B41FA5}">
                      <a16:colId xmlns:a16="http://schemas.microsoft.com/office/drawing/2014/main" val="2425766766"/>
                    </a:ext>
                  </a:extLst>
                </a:gridCol>
                <a:gridCol w="723900">
                  <a:extLst>
                    <a:ext uri="{9D8B030D-6E8A-4147-A177-3AD203B41FA5}">
                      <a16:colId xmlns:a16="http://schemas.microsoft.com/office/drawing/2014/main" val="2649695742"/>
                    </a:ext>
                  </a:extLst>
                </a:gridCol>
                <a:gridCol w="723900">
                  <a:extLst>
                    <a:ext uri="{9D8B030D-6E8A-4147-A177-3AD203B41FA5}">
                      <a16:colId xmlns:a16="http://schemas.microsoft.com/office/drawing/2014/main" val="378073307"/>
                    </a:ext>
                  </a:extLst>
                </a:gridCol>
                <a:gridCol w="685800">
                  <a:extLst>
                    <a:ext uri="{9D8B030D-6E8A-4147-A177-3AD203B41FA5}">
                      <a16:colId xmlns:a16="http://schemas.microsoft.com/office/drawing/2014/main" val="412760674"/>
                    </a:ext>
                  </a:extLst>
                </a:gridCol>
                <a:gridCol w="685800">
                  <a:extLst>
                    <a:ext uri="{9D8B030D-6E8A-4147-A177-3AD203B41FA5}">
                      <a16:colId xmlns:a16="http://schemas.microsoft.com/office/drawing/2014/main" val="4051901873"/>
                    </a:ext>
                  </a:extLst>
                </a:gridCol>
                <a:gridCol w="685800">
                  <a:extLst>
                    <a:ext uri="{9D8B030D-6E8A-4147-A177-3AD203B41FA5}">
                      <a16:colId xmlns:a16="http://schemas.microsoft.com/office/drawing/2014/main" val="1414199266"/>
                    </a:ext>
                  </a:extLst>
                </a:gridCol>
                <a:gridCol w="685800">
                  <a:extLst>
                    <a:ext uri="{9D8B030D-6E8A-4147-A177-3AD203B41FA5}">
                      <a16:colId xmlns:a16="http://schemas.microsoft.com/office/drawing/2014/main" val="599415098"/>
                    </a:ext>
                  </a:extLst>
                </a:gridCol>
                <a:gridCol w="685800">
                  <a:extLst>
                    <a:ext uri="{9D8B030D-6E8A-4147-A177-3AD203B41FA5}">
                      <a16:colId xmlns:a16="http://schemas.microsoft.com/office/drawing/2014/main" val="1932105555"/>
                    </a:ext>
                  </a:extLst>
                </a:gridCol>
                <a:gridCol w="685800">
                  <a:extLst>
                    <a:ext uri="{9D8B030D-6E8A-4147-A177-3AD203B41FA5}">
                      <a16:colId xmlns:a16="http://schemas.microsoft.com/office/drawing/2014/main" val="2526335774"/>
                    </a:ext>
                  </a:extLst>
                </a:gridCol>
                <a:gridCol w="685800">
                  <a:extLst>
                    <a:ext uri="{9D8B030D-6E8A-4147-A177-3AD203B41FA5}">
                      <a16:colId xmlns:a16="http://schemas.microsoft.com/office/drawing/2014/main" val="4054691163"/>
                    </a:ext>
                  </a:extLst>
                </a:gridCol>
                <a:gridCol w="685800">
                  <a:extLst>
                    <a:ext uri="{9D8B030D-6E8A-4147-A177-3AD203B41FA5}">
                      <a16:colId xmlns:a16="http://schemas.microsoft.com/office/drawing/2014/main" val="186628600"/>
                    </a:ext>
                  </a:extLst>
                </a:gridCol>
                <a:gridCol w="685800">
                  <a:extLst>
                    <a:ext uri="{9D8B030D-6E8A-4147-A177-3AD203B41FA5}">
                      <a16:colId xmlns:a16="http://schemas.microsoft.com/office/drawing/2014/main" val="3085310099"/>
                    </a:ext>
                  </a:extLst>
                </a:gridCol>
              </a:tblGrid>
              <a:tr h="258074">
                <a:tc>
                  <a:txBody>
                    <a:bodyPr/>
                    <a:lstStyle/>
                    <a:p>
                      <a:pPr algn="l" fontAlgn="b"/>
                      <a:r>
                        <a:rPr lang="en-GB" sz="1100" b="0" i="0" u="none" strike="noStrike">
                          <a:solidFill>
                            <a:srgbClr val="000000"/>
                          </a:solidFill>
                          <a:effectLst/>
                          <a:latin typeface="Calibri" panose="020F050202020403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c gridSpan="12">
                  <a:txBody>
                    <a:bodyPr/>
                    <a:lstStyle/>
                    <a:p>
                      <a:pPr algn="ctr" fontAlgn="b"/>
                      <a:r>
                        <a:rPr lang="en-GB" sz="1200" b="0" i="0" u="none" strike="noStrike">
                          <a:solidFill>
                            <a:srgbClr val="000000"/>
                          </a:solidFill>
                          <a:effectLst/>
                          <a:latin typeface="Arial" panose="020B0604020202020204" pitchFamily="34" charset="0"/>
                        </a:rPr>
                        <a:t>Mitigated (including the impact of savings / cost avoidance)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198293757"/>
                  </a:ext>
                </a:extLst>
              </a:tr>
              <a:tr h="469226">
                <a:tc>
                  <a:txBody>
                    <a:bodyPr/>
                    <a:lstStyle/>
                    <a:p>
                      <a:pPr algn="l" fontAlgn="b"/>
                      <a:r>
                        <a:rPr lang="en-GB" sz="1100" b="0" i="0" u="none" strike="noStrike">
                          <a:solidFill>
                            <a:srgbClr val="000000"/>
                          </a:solidFill>
                          <a:effectLst/>
                          <a:latin typeface="Calibri" panose="020F050202020403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GB" sz="1100" b="1" i="0" u="none" strike="noStrike">
                          <a:solidFill>
                            <a:srgbClr val="000000"/>
                          </a:solidFill>
                          <a:effectLst/>
                          <a:latin typeface="Arial" panose="020B0604020202020204" pitchFamily="34" charset="0"/>
                        </a:rPr>
                        <a:t>2018/19</a:t>
                      </a:r>
                      <a:br>
                        <a:rPr lang="en-GB" sz="1100" b="1" i="0" u="none" strike="noStrike">
                          <a:solidFill>
                            <a:srgbClr val="000000"/>
                          </a:solidFill>
                          <a:effectLst/>
                          <a:latin typeface="Arial" panose="020B0604020202020204" pitchFamily="34" charset="0"/>
                        </a:rPr>
                      </a:br>
                      <a:r>
                        <a:rPr lang="en-GB" sz="1100" b="1" i="0" u="none" strike="noStrike">
                          <a:solidFill>
                            <a:srgbClr val="000000"/>
                          </a:solidFill>
                          <a:effectLst/>
                          <a:latin typeface="Arial" panose="020B0604020202020204" pitchFamily="34" charset="0"/>
                        </a:rPr>
                        <a:t>Outturn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1100" b="1" i="0" u="none" strike="noStrike">
                          <a:solidFill>
                            <a:srgbClr val="000000"/>
                          </a:solidFill>
                          <a:effectLst/>
                          <a:latin typeface="Arial" panose="020B0604020202020204" pitchFamily="34" charset="0"/>
                        </a:rPr>
                        <a:t>2019/20 Outturn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1100" b="1" i="0" u="none" strike="noStrike">
                          <a:solidFill>
                            <a:srgbClr val="000000"/>
                          </a:solidFill>
                          <a:effectLst/>
                          <a:latin typeface="Arial" panose="020B0604020202020204" pitchFamily="34" charset="0"/>
                        </a:rPr>
                        <a:t>2020/21 Outturn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1100" b="1" i="0" u="none" strike="noStrike">
                          <a:solidFill>
                            <a:srgbClr val="000000"/>
                          </a:solidFill>
                          <a:effectLst/>
                          <a:latin typeface="Arial" panose="020B0604020202020204" pitchFamily="34" charset="0"/>
                        </a:rPr>
                        <a:t>2021/22 Outturn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1100" b="1" i="0" u="none" strike="noStrike">
                          <a:solidFill>
                            <a:srgbClr val="000000"/>
                          </a:solidFill>
                          <a:effectLst/>
                          <a:latin typeface="Arial" panose="020B0604020202020204" pitchFamily="34" charset="0"/>
                        </a:rPr>
                        <a:t>2022/23 Outturn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1100" b="1" i="0" u="none" strike="noStrike">
                          <a:solidFill>
                            <a:srgbClr val="000000"/>
                          </a:solidFill>
                          <a:effectLst/>
                          <a:latin typeface="Arial" panose="020B0604020202020204" pitchFamily="34" charset="0"/>
                        </a:rPr>
                        <a:t>2023/24 Forecast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1100" b="1" i="0" u="none" strike="noStrike">
                          <a:solidFill>
                            <a:srgbClr val="000000"/>
                          </a:solidFill>
                          <a:effectLst/>
                          <a:latin typeface="Arial" panose="020B0604020202020204" pitchFamily="34" charset="0"/>
                        </a:rPr>
                        <a:t>2024/25 Forecast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1100" b="1" i="0" u="none" strike="noStrike">
                          <a:solidFill>
                            <a:srgbClr val="000000"/>
                          </a:solidFill>
                          <a:effectLst/>
                          <a:latin typeface="Arial" panose="020B0604020202020204" pitchFamily="34" charset="0"/>
                        </a:rPr>
                        <a:t>2025/26 Forecast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1100" b="1" i="0" u="none" strike="noStrike">
                          <a:solidFill>
                            <a:srgbClr val="000000"/>
                          </a:solidFill>
                          <a:effectLst/>
                          <a:latin typeface="Arial" panose="020B0604020202020204" pitchFamily="34" charset="0"/>
                        </a:rPr>
                        <a:t>2026/27 Forecast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1100" b="1" i="0" u="none" strike="noStrike">
                          <a:solidFill>
                            <a:srgbClr val="000000"/>
                          </a:solidFill>
                          <a:effectLst/>
                          <a:latin typeface="Arial" panose="020B0604020202020204" pitchFamily="34" charset="0"/>
                        </a:rPr>
                        <a:t>2027/28 Forecast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1100" b="1" i="0" u="none" strike="noStrike">
                          <a:solidFill>
                            <a:srgbClr val="000000"/>
                          </a:solidFill>
                          <a:effectLst/>
                          <a:latin typeface="Arial" panose="020B0604020202020204" pitchFamily="34" charset="0"/>
                        </a:rPr>
                        <a:t>2028/29 Forecast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1100" b="1" i="0" u="none" strike="noStrike">
                          <a:solidFill>
                            <a:srgbClr val="000000"/>
                          </a:solidFill>
                          <a:effectLst/>
                          <a:latin typeface="Arial" panose="020B0604020202020204" pitchFamily="34" charset="0"/>
                        </a:rPr>
                        <a:t>2029/30 Forecast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927406427"/>
                  </a:ext>
                </a:extLst>
              </a:tr>
              <a:tr h="234613">
                <a:tc>
                  <a:txBody>
                    <a:bodyPr/>
                    <a:lstStyle/>
                    <a:p>
                      <a:pPr algn="l" fontAlgn="b"/>
                      <a:r>
                        <a:rPr lang="en-GB" sz="1100" b="1" i="0" u="none" strike="noStrike">
                          <a:solidFill>
                            <a:srgbClr val="000000"/>
                          </a:solidFill>
                          <a:effectLst/>
                          <a:latin typeface="Arial" panose="020B0604020202020204" pitchFamily="34" charset="0"/>
                        </a:rPr>
                        <a:t>Total Expenditure</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937.8</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967.8</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1,029.8</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1,131.5</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1,187.3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1,274.9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1,279.7</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1,300.1</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1,321.8</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1,345.2</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1,357.2</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1,368.8</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968853583"/>
                  </a:ext>
                </a:extLst>
              </a:tr>
              <a:tr h="234613">
                <a:tc>
                  <a:txBody>
                    <a:bodyPr/>
                    <a:lstStyle/>
                    <a:p>
                      <a:pPr algn="l" fontAlgn="b"/>
                      <a:r>
                        <a:rPr lang="en-GB" sz="1100" b="1" i="0" u="none" strike="noStrike">
                          <a:solidFill>
                            <a:srgbClr val="000000"/>
                          </a:solidFill>
                          <a:effectLst/>
                          <a:latin typeface="Arial" panose="020B0604020202020204" pitchFamily="34" charset="0"/>
                        </a:rPr>
                        <a:t>Total Income</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928.5</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958.8</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1,017.1</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1,106.9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1,161.1</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1,235.8</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1,239.8</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1,244.8</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1,249.9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1,255.3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1,260.8</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1,266.5</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7017628"/>
                  </a:ext>
                </a:extLst>
              </a:tr>
              <a:tr h="234613">
                <a:tc>
                  <a:txBody>
                    <a:bodyPr/>
                    <a:lstStyle/>
                    <a:p>
                      <a:pPr algn="l" fontAlgn="b"/>
                      <a:r>
                        <a:rPr lang="en-GB" sz="1100" b="1" i="0" u="none" strike="noStrike">
                          <a:solidFill>
                            <a:srgbClr val="000000"/>
                          </a:solidFill>
                          <a:effectLst/>
                          <a:latin typeface="Arial" panose="020B0604020202020204" pitchFamily="34" charset="0"/>
                        </a:rPr>
                        <a:t>Net In-year Position</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9.2</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9.0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12.7</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24.6</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26.1</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39.2</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39.9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55.3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71.9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90.0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96.4</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102.3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670008944"/>
                  </a:ext>
                </a:extLst>
              </a:tr>
              <a:tr h="234613">
                <a:tc>
                  <a:txBody>
                    <a:bodyPr/>
                    <a:lstStyle/>
                    <a:p>
                      <a:pPr algn="l" fontAlgn="b"/>
                      <a:r>
                        <a:rPr lang="en-GB" sz="1100" b="1" i="0" u="none" strike="noStrike">
                          <a:solidFill>
                            <a:srgbClr val="000000"/>
                          </a:solidFill>
                          <a:effectLst/>
                          <a:latin typeface="Arial" panose="020B0604020202020204" pitchFamily="34" charset="0"/>
                        </a:rPr>
                        <a:t>Of which</a:t>
                      </a:r>
                    </a:p>
                  </a:txBody>
                  <a:tcPr marL="45720" marR="4572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691338154"/>
                  </a:ext>
                </a:extLst>
              </a:tr>
              <a:tr h="234613">
                <a:tc>
                  <a:txBody>
                    <a:bodyPr/>
                    <a:lstStyle/>
                    <a:p>
                      <a:pPr algn="l" fontAlgn="b"/>
                      <a:r>
                        <a:rPr lang="en-GB" sz="1100" b="1" i="0" u="none" strike="noStrike">
                          <a:solidFill>
                            <a:srgbClr val="000000"/>
                          </a:solidFill>
                          <a:effectLst/>
                          <a:latin typeface="Arial" panose="020B0604020202020204" pitchFamily="34" charset="0"/>
                        </a:rPr>
                        <a:t>High Needs Block</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10.5</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15.2</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15.8</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27.7</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30.4</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39.5</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39.9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55.3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71.9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90.0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96.4</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102.3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22722430"/>
                  </a:ext>
                </a:extLst>
              </a:tr>
              <a:tr h="234613">
                <a:tc>
                  <a:txBody>
                    <a:bodyPr/>
                    <a:lstStyle/>
                    <a:p>
                      <a:pPr algn="l" fontAlgn="b"/>
                      <a:r>
                        <a:rPr lang="en-GB" sz="1100" b="1" i="0" u="none" strike="noStrike">
                          <a:solidFill>
                            <a:srgbClr val="000000"/>
                          </a:solidFill>
                          <a:effectLst/>
                          <a:latin typeface="Arial" panose="020B0604020202020204" pitchFamily="34" charset="0"/>
                        </a:rPr>
                        <a:t>Other Blocks</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-6.2</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-3.1</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-3.1</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-4.3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-0.3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02331442"/>
                  </a:ext>
                </a:extLst>
              </a:tr>
              <a:tr h="234613">
                <a:tc>
                  <a:txBody>
                    <a:bodyPr/>
                    <a:lstStyle/>
                    <a:p>
                      <a:pPr algn="l" fontAlgn="b"/>
                      <a:r>
                        <a:rPr lang="en-GB" sz="1100" b="1" i="0" u="none" strike="noStrike">
                          <a:solidFill>
                            <a:srgbClr val="000000"/>
                          </a:solidFill>
                          <a:effectLst/>
                          <a:latin typeface="Arial" panose="020B0604020202020204" pitchFamily="34" charset="0"/>
                        </a:rPr>
                        <a:t>Cumulative DSG Reserve Balance</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13.7</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22.8</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35.4</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60.0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86.1</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125.3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165.3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220.6</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292.5</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382.4</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478.8</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581.1</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035080"/>
                  </a:ext>
                </a:extLst>
              </a:tr>
              <a:tr h="234613">
                <a:tc>
                  <a:txBody>
                    <a:bodyPr/>
                    <a:lstStyle/>
                    <a:p>
                      <a:pPr algn="l" fontAlgn="b"/>
                      <a:r>
                        <a:rPr lang="en-GB" sz="1100" b="1" i="0" u="none" strike="noStrike">
                          <a:solidFill>
                            <a:srgbClr val="000000"/>
                          </a:solidFill>
                          <a:effectLst/>
                          <a:latin typeface="Arial" panose="020B0604020202020204" pitchFamily="34" charset="0"/>
                        </a:rPr>
                        <a:t>Deficit as % of Funding</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1.5%</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2.4%</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3.5%</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5.4%</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7.4%</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10.1%</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13.3%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17.7%</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23.4%</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30.5%</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38.0%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45.9%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19758759"/>
                  </a:ext>
                </a:extLst>
              </a:tr>
              <a:tr h="234613">
                <a:tc>
                  <a:txBody>
                    <a:bodyPr/>
                    <a:lstStyle/>
                    <a:p>
                      <a:pPr algn="l" fontAlgn="b"/>
                      <a:r>
                        <a:rPr lang="en-GB" sz="1100" b="1" i="0" u="none" strike="noStrike">
                          <a:solidFill>
                            <a:srgbClr val="000000"/>
                          </a:solidFill>
                          <a:effectLst/>
                          <a:latin typeface="Arial" panose="020B0604020202020204" pitchFamily="34" charset="0"/>
                        </a:rPr>
                        <a:t>Excluding the Impact of Savings</a:t>
                      </a:r>
                    </a:p>
                  </a:txBody>
                  <a:tcPr marL="45720" marR="4572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GB" sz="1100" b="0" i="0" u="none" strike="noStrike">
                          <a:solidFill>
                            <a:srgbClr val="000000"/>
                          </a:solidFill>
                          <a:effectLst/>
                          <a:latin typeface="Arial" panose="020B0604020202020204" pitchFamily="34" charset="0"/>
                        </a:rPr>
                        <a:t> </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210754095"/>
                  </a:ext>
                </a:extLst>
              </a:tr>
              <a:tr h="234613">
                <a:tc>
                  <a:txBody>
                    <a:bodyPr/>
                    <a:lstStyle/>
                    <a:p>
                      <a:pPr algn="l" fontAlgn="b"/>
                      <a:r>
                        <a:rPr lang="en-GB" sz="1100" b="1" i="0" u="none" strike="noStrike">
                          <a:solidFill>
                            <a:srgbClr val="000000"/>
                          </a:solidFill>
                          <a:effectLst/>
                          <a:latin typeface="Arial" panose="020B0604020202020204" pitchFamily="34" charset="0"/>
                        </a:rPr>
                        <a:t>Net In-year Position</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10.0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15.3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23.4</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41.7</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48.7</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65.5</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72.4</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92.1</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113.3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137.7</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150.3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161.4</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2714042819"/>
                  </a:ext>
                </a:extLst>
              </a:tr>
              <a:tr h="234613">
                <a:tc>
                  <a:txBody>
                    <a:bodyPr/>
                    <a:lstStyle/>
                    <a:p>
                      <a:pPr algn="l" fontAlgn="b"/>
                      <a:r>
                        <a:rPr lang="en-GB" sz="1100" b="1" i="0" u="none" strike="noStrike">
                          <a:solidFill>
                            <a:srgbClr val="000000"/>
                          </a:solidFill>
                          <a:effectLst/>
                          <a:latin typeface="Arial" panose="020B0604020202020204" pitchFamily="34" charset="0"/>
                        </a:rPr>
                        <a:t>Cumulative DSG Reserve Balance</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13.7</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29.0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52.4</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94.1</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142.7</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208.2</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280.6</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372.8</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486.1</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623.8</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774.1</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000000"/>
                          </a:solidFill>
                          <a:effectLst/>
                          <a:latin typeface="Arial" panose="020B0604020202020204" pitchFamily="34" charset="0"/>
                        </a:rPr>
                        <a:t>935.5</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905042559"/>
                  </a:ext>
                </a:extLst>
              </a:tr>
              <a:tr h="234613">
                <a:tc>
                  <a:txBody>
                    <a:bodyPr/>
                    <a:lstStyle/>
                    <a:p>
                      <a:pPr algn="l" fontAlgn="b"/>
                      <a:r>
                        <a:rPr lang="en-GB" sz="1100" b="1" i="0" u="none" strike="noStrike">
                          <a:solidFill>
                            <a:srgbClr val="000000"/>
                          </a:solidFill>
                          <a:effectLst/>
                          <a:latin typeface="Arial" panose="020B0604020202020204" pitchFamily="34" charset="0"/>
                        </a:rPr>
                        <a:t>Deficit as % of Funding</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1.5%</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3.0%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5.2%</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8.5%</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12.3%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16.8%</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22.6%</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29.9%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38.9%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49.7%</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61.4%</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000000"/>
                          </a:solidFill>
                          <a:effectLst/>
                          <a:latin typeface="Arial" panose="020B0604020202020204" pitchFamily="34" charset="0"/>
                        </a:rPr>
                        <a:t>73.9%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50323055"/>
                  </a:ext>
                </a:extLst>
              </a:tr>
              <a:tr h="234613">
                <a:tc>
                  <a:txBody>
                    <a:bodyPr/>
                    <a:lstStyle/>
                    <a:p>
                      <a:pPr algn="l" fontAlgn="b"/>
                      <a:r>
                        <a:rPr lang="en-GB" sz="1100" b="0" i="0" u="none" strike="noStrike">
                          <a:solidFill>
                            <a:srgbClr val="000000"/>
                          </a:solidFill>
                          <a:effectLst/>
                          <a:latin typeface="Arial" panose="020B0604020202020204" pitchFamily="34" charset="0"/>
                        </a:rPr>
                        <a:t>Savings/ Cost Avoidance</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GB" sz="1100" b="0" i="0" u="none" strike="noStrike">
                          <a:solidFill>
                            <a:srgbClr val="000000"/>
                          </a:solidFill>
                          <a:effectLst/>
                          <a:latin typeface="Arial" panose="020B0604020202020204" pitchFamily="34" charset="0"/>
                        </a:rPr>
                        <a:t>           0.8 </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GB" sz="1100" b="0" i="0" u="none" strike="noStrike">
                          <a:solidFill>
                            <a:srgbClr val="000000"/>
                          </a:solidFill>
                          <a:effectLst/>
                          <a:latin typeface="Arial" panose="020B0604020202020204" pitchFamily="34" charset="0"/>
                        </a:rPr>
                        <a:t>           6.3 </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GB" sz="1100" b="0" i="0" u="none" strike="noStrike">
                          <a:solidFill>
                            <a:srgbClr val="000000"/>
                          </a:solidFill>
                          <a:effectLst/>
                          <a:latin typeface="Arial" panose="020B0604020202020204" pitchFamily="34" charset="0"/>
                        </a:rPr>
                        <a:t>         10.7 </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GB" sz="1100" b="0" i="0" u="none" strike="noStrike">
                          <a:solidFill>
                            <a:srgbClr val="000000"/>
                          </a:solidFill>
                          <a:effectLst/>
                          <a:latin typeface="Arial" panose="020B0604020202020204" pitchFamily="34" charset="0"/>
                        </a:rPr>
                        <a:t>        17.1 </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GB" sz="1100" b="0" i="0" u="none" strike="noStrike">
                          <a:solidFill>
                            <a:srgbClr val="000000"/>
                          </a:solidFill>
                          <a:effectLst/>
                          <a:latin typeface="Arial" panose="020B0604020202020204" pitchFamily="34" charset="0"/>
                        </a:rPr>
                        <a:t>        22.5 </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GB" sz="1100" b="0" i="0" u="none" strike="noStrike">
                          <a:solidFill>
                            <a:srgbClr val="000000"/>
                          </a:solidFill>
                          <a:effectLst/>
                          <a:latin typeface="Arial" panose="020B0604020202020204" pitchFamily="34" charset="0"/>
                        </a:rPr>
                        <a:t>        26.3 </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GB" sz="1100" b="0" i="0" u="none" strike="noStrike">
                          <a:solidFill>
                            <a:srgbClr val="000000"/>
                          </a:solidFill>
                          <a:effectLst/>
                          <a:latin typeface="Arial" panose="020B0604020202020204" pitchFamily="34" charset="0"/>
                        </a:rPr>
                        <a:t>        32.5 </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GB" sz="1100" b="0" i="0" u="none" strike="noStrike">
                          <a:solidFill>
                            <a:srgbClr val="000000"/>
                          </a:solidFill>
                          <a:effectLst/>
                          <a:latin typeface="Arial" panose="020B0604020202020204" pitchFamily="34" charset="0"/>
                        </a:rPr>
                        <a:t>        36.8 </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GB" sz="1100" b="0" i="0" u="none" strike="noStrike">
                          <a:solidFill>
                            <a:srgbClr val="000000"/>
                          </a:solidFill>
                          <a:effectLst/>
                          <a:latin typeface="Arial" panose="020B0604020202020204" pitchFamily="34" charset="0"/>
                        </a:rPr>
                        <a:t>        41.4 </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GB" sz="1100" b="0" i="0" u="none" strike="noStrike">
                          <a:solidFill>
                            <a:srgbClr val="000000"/>
                          </a:solidFill>
                          <a:effectLst/>
                          <a:latin typeface="Arial" panose="020B0604020202020204" pitchFamily="34" charset="0"/>
                        </a:rPr>
                        <a:t>        47.8 </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GB" sz="1100" b="0" i="0" u="none" strike="noStrike">
                          <a:solidFill>
                            <a:srgbClr val="000000"/>
                          </a:solidFill>
                          <a:effectLst/>
                          <a:latin typeface="Arial" panose="020B0604020202020204" pitchFamily="34" charset="0"/>
                        </a:rPr>
                        <a:t>        53.8 </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GB" sz="1100" b="0" i="0" u="none" strike="noStrike">
                          <a:solidFill>
                            <a:srgbClr val="000000"/>
                          </a:solidFill>
                          <a:effectLst/>
                          <a:latin typeface="Arial" panose="020B0604020202020204" pitchFamily="34" charset="0"/>
                        </a:rPr>
                        <a:t>        59.1 </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312249455"/>
                  </a:ext>
                </a:extLst>
              </a:tr>
            </a:tbl>
          </a:graphicData>
        </a:graphic>
      </p:graphicFrame>
    </p:spTree>
    <p:extLst>
      <p:ext uri="{BB962C8B-B14F-4D97-AF65-F5344CB8AC3E}">
        <p14:creationId xmlns:p14="http://schemas.microsoft.com/office/powerpoint/2010/main" val="31425796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18081-A6EC-4CAB-91F0-DE3CAE666C14}"/>
              </a:ext>
            </a:extLst>
          </p:cNvPr>
          <p:cNvSpPr>
            <a:spLocks noGrp="1"/>
          </p:cNvSpPr>
          <p:nvPr>
            <p:ph type="title"/>
          </p:nvPr>
        </p:nvSpPr>
        <p:spPr>
          <a:xfrm>
            <a:off x="712520" y="85105"/>
            <a:ext cx="10363200" cy="928255"/>
          </a:xfrm>
        </p:spPr>
        <p:txBody>
          <a:bodyPr/>
          <a:lstStyle/>
          <a:p>
            <a:r>
              <a:rPr lang="en-GB" b="1">
                <a:latin typeface="+mj-lt"/>
              </a:rPr>
              <a:t>High Needs Workstreams</a:t>
            </a:r>
          </a:p>
        </p:txBody>
      </p:sp>
      <p:sp>
        <p:nvSpPr>
          <p:cNvPr id="7" name="TextBox 6">
            <a:extLst>
              <a:ext uri="{FF2B5EF4-FFF2-40B4-BE49-F238E27FC236}">
                <a16:creationId xmlns:a16="http://schemas.microsoft.com/office/drawing/2014/main" id="{87A52996-A76B-EE8D-068B-D9410C3873D1}"/>
              </a:ext>
            </a:extLst>
          </p:cNvPr>
          <p:cNvSpPr txBox="1"/>
          <p:nvPr/>
        </p:nvSpPr>
        <p:spPr>
          <a:xfrm>
            <a:off x="316523" y="4761384"/>
            <a:ext cx="11558954" cy="738664"/>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GB" sz="1400"/>
              <a:t>Saving/ cost avoidance tracking process being reviewed and developed in relation to both existing and DBV related workstreams</a:t>
            </a:r>
          </a:p>
          <a:p>
            <a:pPr marL="285750" indent="-285750">
              <a:buFont typeface="Arial" panose="020B0604020202020204" pitchFamily="34" charset="0"/>
              <a:buChar char="•"/>
            </a:pPr>
            <a:r>
              <a:rPr lang="en-GB" sz="1400"/>
              <a:t>Projected DBV workstream savings are being developed against each workstream as part of the scoping and design phase.</a:t>
            </a:r>
            <a:endParaRPr lang="en-US"/>
          </a:p>
          <a:p>
            <a:pPr marL="285750" indent="-285750">
              <a:buFont typeface="Arial" panose="020B0604020202020204" pitchFamily="34" charset="0"/>
              <a:buChar char="•"/>
            </a:pPr>
            <a:r>
              <a:rPr lang="en-GB" sz="1400"/>
              <a:t>Saving/ cost avoidance forecasts will be monitored throughout the year and added to the workstream breakdown as certainty improves.</a:t>
            </a:r>
          </a:p>
        </p:txBody>
      </p:sp>
      <p:graphicFrame>
        <p:nvGraphicFramePr>
          <p:cNvPr id="4" name="Table 3">
            <a:extLst>
              <a:ext uri="{FF2B5EF4-FFF2-40B4-BE49-F238E27FC236}">
                <a16:creationId xmlns:a16="http://schemas.microsoft.com/office/drawing/2014/main" id="{5D27C986-8B7A-4E46-BAE9-01FBBB6A26C1}"/>
              </a:ext>
            </a:extLst>
          </p:cNvPr>
          <p:cNvGraphicFramePr>
            <a:graphicFrameLocks noGrp="1"/>
          </p:cNvGraphicFramePr>
          <p:nvPr>
            <p:extLst>
              <p:ext uri="{D42A27DB-BD31-4B8C-83A1-F6EECF244321}">
                <p14:modId xmlns:p14="http://schemas.microsoft.com/office/powerpoint/2010/main" val="1606994500"/>
              </p:ext>
            </p:extLst>
          </p:nvPr>
        </p:nvGraphicFramePr>
        <p:xfrm>
          <a:off x="316523" y="1639869"/>
          <a:ext cx="11295065" cy="2651760"/>
        </p:xfrm>
        <a:graphic>
          <a:graphicData uri="http://schemas.openxmlformats.org/drawingml/2006/table">
            <a:tbl>
              <a:tblPr/>
              <a:tblGrid>
                <a:gridCol w="2080598">
                  <a:extLst>
                    <a:ext uri="{9D8B030D-6E8A-4147-A177-3AD203B41FA5}">
                      <a16:colId xmlns:a16="http://schemas.microsoft.com/office/drawing/2014/main" val="3197407704"/>
                    </a:ext>
                  </a:extLst>
                </a:gridCol>
                <a:gridCol w="2835219">
                  <a:extLst>
                    <a:ext uri="{9D8B030D-6E8A-4147-A177-3AD203B41FA5}">
                      <a16:colId xmlns:a16="http://schemas.microsoft.com/office/drawing/2014/main" val="3597483280"/>
                    </a:ext>
                  </a:extLst>
                </a:gridCol>
                <a:gridCol w="517455">
                  <a:extLst>
                    <a:ext uri="{9D8B030D-6E8A-4147-A177-3AD203B41FA5}">
                      <a16:colId xmlns:a16="http://schemas.microsoft.com/office/drawing/2014/main" val="575667461"/>
                    </a:ext>
                  </a:extLst>
                </a:gridCol>
                <a:gridCol w="517455">
                  <a:extLst>
                    <a:ext uri="{9D8B030D-6E8A-4147-A177-3AD203B41FA5}">
                      <a16:colId xmlns:a16="http://schemas.microsoft.com/office/drawing/2014/main" val="2285214861"/>
                    </a:ext>
                  </a:extLst>
                </a:gridCol>
                <a:gridCol w="517455">
                  <a:extLst>
                    <a:ext uri="{9D8B030D-6E8A-4147-A177-3AD203B41FA5}">
                      <a16:colId xmlns:a16="http://schemas.microsoft.com/office/drawing/2014/main" val="2420181523"/>
                    </a:ext>
                  </a:extLst>
                </a:gridCol>
                <a:gridCol w="517455">
                  <a:extLst>
                    <a:ext uri="{9D8B030D-6E8A-4147-A177-3AD203B41FA5}">
                      <a16:colId xmlns:a16="http://schemas.microsoft.com/office/drawing/2014/main" val="2647357788"/>
                    </a:ext>
                  </a:extLst>
                </a:gridCol>
                <a:gridCol w="517455">
                  <a:extLst>
                    <a:ext uri="{9D8B030D-6E8A-4147-A177-3AD203B41FA5}">
                      <a16:colId xmlns:a16="http://schemas.microsoft.com/office/drawing/2014/main" val="3576050409"/>
                    </a:ext>
                  </a:extLst>
                </a:gridCol>
                <a:gridCol w="517455">
                  <a:extLst>
                    <a:ext uri="{9D8B030D-6E8A-4147-A177-3AD203B41FA5}">
                      <a16:colId xmlns:a16="http://schemas.microsoft.com/office/drawing/2014/main" val="1962313020"/>
                    </a:ext>
                  </a:extLst>
                </a:gridCol>
                <a:gridCol w="517455">
                  <a:extLst>
                    <a:ext uri="{9D8B030D-6E8A-4147-A177-3AD203B41FA5}">
                      <a16:colId xmlns:a16="http://schemas.microsoft.com/office/drawing/2014/main" val="3230907845"/>
                    </a:ext>
                  </a:extLst>
                </a:gridCol>
                <a:gridCol w="517455">
                  <a:extLst>
                    <a:ext uri="{9D8B030D-6E8A-4147-A177-3AD203B41FA5}">
                      <a16:colId xmlns:a16="http://schemas.microsoft.com/office/drawing/2014/main" val="1760916142"/>
                    </a:ext>
                  </a:extLst>
                </a:gridCol>
                <a:gridCol w="517455">
                  <a:extLst>
                    <a:ext uri="{9D8B030D-6E8A-4147-A177-3AD203B41FA5}">
                      <a16:colId xmlns:a16="http://schemas.microsoft.com/office/drawing/2014/main" val="1710731721"/>
                    </a:ext>
                  </a:extLst>
                </a:gridCol>
                <a:gridCol w="574051">
                  <a:extLst>
                    <a:ext uri="{9D8B030D-6E8A-4147-A177-3AD203B41FA5}">
                      <a16:colId xmlns:a16="http://schemas.microsoft.com/office/drawing/2014/main" val="1930719159"/>
                    </a:ext>
                  </a:extLst>
                </a:gridCol>
                <a:gridCol w="574051">
                  <a:extLst>
                    <a:ext uri="{9D8B030D-6E8A-4147-A177-3AD203B41FA5}">
                      <a16:colId xmlns:a16="http://schemas.microsoft.com/office/drawing/2014/main" val="2609541502"/>
                    </a:ext>
                  </a:extLst>
                </a:gridCol>
                <a:gridCol w="574051">
                  <a:extLst>
                    <a:ext uri="{9D8B030D-6E8A-4147-A177-3AD203B41FA5}">
                      <a16:colId xmlns:a16="http://schemas.microsoft.com/office/drawing/2014/main" val="140719609"/>
                    </a:ext>
                  </a:extLst>
                </a:gridCol>
              </a:tblGrid>
              <a:tr h="169911">
                <a:tc>
                  <a:txBody>
                    <a:bodyPr/>
                    <a:lstStyle/>
                    <a:p>
                      <a:pPr algn="l" fontAlgn="b"/>
                      <a:endParaRPr lang="en-GB" sz="900" b="0" i="0" u="none" strike="noStrike">
                        <a:solidFill>
                          <a:srgbClr val="000000"/>
                        </a:solidFill>
                        <a:effectLst/>
                        <a:latin typeface="Arial"/>
                      </a:endParaRPr>
                    </a:p>
                  </a:txBody>
                  <a:tcPr marL="45720" marR="4572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GB" sz="900" b="0" i="0" u="none" strike="noStrike">
                        <a:solidFill>
                          <a:srgbClr val="000000"/>
                        </a:solidFill>
                        <a:effectLst/>
                        <a:latin typeface="Arial"/>
                      </a:endParaRPr>
                    </a:p>
                  </a:txBody>
                  <a:tcPr marL="45720" marR="45720" anchor="b">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gridSpan="12">
                  <a:txBody>
                    <a:bodyPr/>
                    <a:lstStyle/>
                    <a:p>
                      <a:pPr algn="ctr" fontAlgn="b"/>
                      <a:r>
                        <a:rPr lang="en-GB" sz="900" b="1" i="0" u="none" strike="noStrike">
                          <a:solidFill>
                            <a:srgbClr val="000000"/>
                          </a:solidFill>
                          <a:effectLst/>
                          <a:latin typeface="Arial"/>
                        </a:rPr>
                        <a:t>Breakdown of savings / cost avoidance</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093621757"/>
                  </a:ext>
                </a:extLst>
              </a:tr>
              <a:tr h="331732">
                <a:tc>
                  <a:txBody>
                    <a:bodyPr/>
                    <a:lstStyle/>
                    <a:p>
                      <a:pPr algn="l" fontAlgn="b"/>
                      <a:r>
                        <a:rPr lang="en-GB" sz="900" b="1" i="0" u="none" strike="noStrike">
                          <a:solidFill>
                            <a:srgbClr val="000000"/>
                          </a:solidFill>
                          <a:effectLst/>
                          <a:latin typeface="Arial"/>
                        </a:rPr>
                        <a:t>Programme</a:t>
                      </a:r>
                    </a:p>
                  </a:txBody>
                  <a:tcPr marL="45720" marR="4572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l" fontAlgn="b"/>
                      <a:r>
                        <a:rPr lang="en-GB" sz="900" b="1" i="0" u="none" strike="noStrike">
                          <a:solidFill>
                            <a:srgbClr val="000000"/>
                          </a:solidFill>
                          <a:effectLst/>
                          <a:latin typeface="Arial"/>
                        </a:rPr>
                        <a:t>Workstream</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900" b="1" i="0" u="none" strike="noStrike">
                          <a:solidFill>
                            <a:srgbClr val="000000"/>
                          </a:solidFill>
                          <a:effectLst/>
                          <a:latin typeface="Arial"/>
                        </a:rPr>
                        <a:t>2018/19</a:t>
                      </a:r>
                      <a:br>
                        <a:rPr lang="en-GB" sz="900" b="1" i="0" u="none" strike="noStrike">
                          <a:solidFill>
                            <a:srgbClr val="000000"/>
                          </a:solidFill>
                          <a:effectLst/>
                          <a:latin typeface="Arial"/>
                        </a:rPr>
                      </a:br>
                      <a:r>
                        <a:rPr lang="en-GB" sz="900" b="1" i="0" u="none" strike="noStrike">
                          <a:solidFill>
                            <a:srgbClr val="000000"/>
                          </a:solidFill>
                          <a:effectLst/>
                          <a:latin typeface="Arial"/>
                        </a:rPr>
                        <a:t>£000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900" b="1" i="0" u="none" strike="noStrike">
                          <a:solidFill>
                            <a:srgbClr val="000000"/>
                          </a:solidFill>
                          <a:effectLst/>
                          <a:latin typeface="Arial"/>
                        </a:rPr>
                        <a:t>2019/20</a:t>
                      </a:r>
                      <a:br>
                        <a:rPr lang="en-GB" sz="900" b="1" i="0" u="none" strike="noStrike">
                          <a:solidFill>
                            <a:srgbClr val="000000"/>
                          </a:solidFill>
                          <a:effectLst/>
                          <a:latin typeface="Arial"/>
                        </a:rPr>
                      </a:br>
                      <a:r>
                        <a:rPr lang="en-GB" sz="900" b="1" i="0" u="none" strike="noStrike">
                          <a:solidFill>
                            <a:srgbClr val="000000"/>
                          </a:solidFill>
                          <a:effectLst/>
                          <a:latin typeface="Arial"/>
                        </a:rPr>
                        <a:t>£000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900" b="1" i="0" u="none" strike="noStrike">
                          <a:solidFill>
                            <a:srgbClr val="000000"/>
                          </a:solidFill>
                          <a:effectLst/>
                          <a:latin typeface="Arial"/>
                        </a:rPr>
                        <a:t>2020/21</a:t>
                      </a:r>
                      <a:br>
                        <a:rPr lang="en-GB" sz="900" b="1" i="0" u="none" strike="noStrike">
                          <a:solidFill>
                            <a:srgbClr val="000000"/>
                          </a:solidFill>
                          <a:effectLst/>
                          <a:latin typeface="Arial"/>
                        </a:rPr>
                      </a:br>
                      <a:r>
                        <a:rPr lang="en-GB" sz="900" b="1" i="0" u="none" strike="noStrike">
                          <a:solidFill>
                            <a:srgbClr val="000000"/>
                          </a:solidFill>
                          <a:effectLst/>
                          <a:latin typeface="Arial"/>
                        </a:rPr>
                        <a:t>£000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900" b="1" i="0" u="none" strike="noStrike">
                          <a:solidFill>
                            <a:srgbClr val="000000"/>
                          </a:solidFill>
                          <a:effectLst/>
                          <a:latin typeface="Arial"/>
                        </a:rPr>
                        <a:t>2021/22</a:t>
                      </a:r>
                      <a:br>
                        <a:rPr lang="en-GB" sz="900" b="1" i="0" u="none" strike="noStrike">
                          <a:solidFill>
                            <a:srgbClr val="000000"/>
                          </a:solidFill>
                          <a:effectLst/>
                          <a:latin typeface="Arial"/>
                        </a:rPr>
                      </a:br>
                      <a:r>
                        <a:rPr lang="en-GB" sz="900" b="1" i="0" u="none" strike="noStrike">
                          <a:solidFill>
                            <a:srgbClr val="000000"/>
                          </a:solidFill>
                          <a:effectLst/>
                          <a:latin typeface="Arial"/>
                        </a:rPr>
                        <a:t>£000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900" b="1" i="0" u="none" strike="noStrike">
                          <a:solidFill>
                            <a:srgbClr val="000000"/>
                          </a:solidFill>
                          <a:effectLst/>
                          <a:latin typeface="Arial"/>
                        </a:rPr>
                        <a:t>2022/23</a:t>
                      </a:r>
                      <a:br>
                        <a:rPr lang="en-GB" sz="900" b="1" i="0" u="none" strike="noStrike">
                          <a:solidFill>
                            <a:srgbClr val="000000"/>
                          </a:solidFill>
                          <a:effectLst/>
                          <a:latin typeface="Arial"/>
                        </a:rPr>
                      </a:br>
                      <a:r>
                        <a:rPr lang="en-GB" sz="900" b="1" i="0" u="none" strike="noStrike">
                          <a:solidFill>
                            <a:srgbClr val="000000"/>
                          </a:solidFill>
                          <a:effectLst/>
                          <a:latin typeface="Arial"/>
                        </a:rPr>
                        <a:t>£000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900" b="1" i="0" u="none" strike="noStrike">
                          <a:solidFill>
                            <a:srgbClr val="000000"/>
                          </a:solidFill>
                          <a:effectLst/>
                          <a:latin typeface="Arial"/>
                        </a:rPr>
                        <a:t>2023/24</a:t>
                      </a:r>
                      <a:br>
                        <a:rPr lang="en-GB" sz="900" b="1" i="0" u="none" strike="noStrike">
                          <a:solidFill>
                            <a:srgbClr val="000000"/>
                          </a:solidFill>
                          <a:effectLst/>
                          <a:latin typeface="Arial"/>
                        </a:rPr>
                      </a:br>
                      <a:r>
                        <a:rPr lang="en-GB" sz="900" b="1" i="0" u="none" strike="noStrike">
                          <a:solidFill>
                            <a:srgbClr val="000000"/>
                          </a:solidFill>
                          <a:effectLst/>
                          <a:latin typeface="Arial"/>
                        </a:rPr>
                        <a:t>£000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900" b="1" i="0" u="none" strike="noStrike">
                          <a:solidFill>
                            <a:srgbClr val="000000"/>
                          </a:solidFill>
                          <a:effectLst/>
                          <a:latin typeface="Arial"/>
                        </a:rPr>
                        <a:t>2024/25</a:t>
                      </a:r>
                      <a:br>
                        <a:rPr lang="en-GB" sz="900" b="1" i="0" u="none" strike="noStrike">
                          <a:solidFill>
                            <a:srgbClr val="000000"/>
                          </a:solidFill>
                          <a:effectLst/>
                          <a:latin typeface="Arial"/>
                        </a:rPr>
                      </a:br>
                      <a:r>
                        <a:rPr lang="en-GB" sz="900" b="1" i="0" u="none" strike="noStrike">
                          <a:solidFill>
                            <a:srgbClr val="000000"/>
                          </a:solidFill>
                          <a:effectLst/>
                          <a:latin typeface="Arial"/>
                        </a:rPr>
                        <a:t>£000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900" b="1" i="0" u="none" strike="noStrike">
                          <a:solidFill>
                            <a:srgbClr val="000000"/>
                          </a:solidFill>
                          <a:effectLst/>
                          <a:latin typeface="Arial"/>
                        </a:rPr>
                        <a:t>2025/26</a:t>
                      </a:r>
                      <a:br>
                        <a:rPr lang="en-GB" sz="900" b="1" i="0" u="none" strike="noStrike">
                          <a:solidFill>
                            <a:srgbClr val="000000"/>
                          </a:solidFill>
                          <a:effectLst/>
                          <a:latin typeface="Arial"/>
                        </a:rPr>
                      </a:br>
                      <a:r>
                        <a:rPr lang="en-GB" sz="900" b="1" i="0" u="none" strike="noStrike">
                          <a:solidFill>
                            <a:srgbClr val="000000"/>
                          </a:solidFill>
                          <a:effectLst/>
                          <a:latin typeface="Arial"/>
                        </a:rPr>
                        <a:t>£000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900" b="1" i="0" u="none" strike="noStrike">
                          <a:solidFill>
                            <a:srgbClr val="000000"/>
                          </a:solidFill>
                          <a:effectLst/>
                          <a:latin typeface="Arial"/>
                        </a:rPr>
                        <a:t>2026/27</a:t>
                      </a:r>
                      <a:br>
                        <a:rPr lang="en-GB" sz="900" b="1" i="0" u="none" strike="noStrike">
                          <a:solidFill>
                            <a:srgbClr val="000000"/>
                          </a:solidFill>
                          <a:effectLst/>
                          <a:latin typeface="Arial"/>
                        </a:rPr>
                      </a:br>
                      <a:r>
                        <a:rPr lang="en-GB" sz="900" b="1" i="0" u="none" strike="noStrike">
                          <a:solidFill>
                            <a:srgbClr val="000000"/>
                          </a:solidFill>
                          <a:effectLst/>
                          <a:latin typeface="Arial"/>
                        </a:rPr>
                        <a:t>£000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900" b="1" i="0" u="none" strike="noStrike">
                          <a:solidFill>
                            <a:srgbClr val="000000"/>
                          </a:solidFill>
                          <a:effectLst/>
                          <a:latin typeface="Arial"/>
                        </a:rPr>
                        <a:t>2027/28</a:t>
                      </a:r>
                      <a:br>
                        <a:rPr lang="en-GB" sz="900" b="1" i="0" u="none" strike="noStrike">
                          <a:solidFill>
                            <a:srgbClr val="000000"/>
                          </a:solidFill>
                          <a:effectLst/>
                          <a:latin typeface="Arial"/>
                        </a:rPr>
                      </a:br>
                      <a:r>
                        <a:rPr lang="en-GB" sz="900" b="1" i="0" u="none" strike="noStrike">
                          <a:solidFill>
                            <a:srgbClr val="000000"/>
                          </a:solidFill>
                          <a:effectLst/>
                          <a:latin typeface="Arial"/>
                        </a:rPr>
                        <a:t>£000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900" b="1" i="0" u="none" strike="noStrike">
                          <a:solidFill>
                            <a:srgbClr val="000000"/>
                          </a:solidFill>
                          <a:effectLst/>
                          <a:latin typeface="Arial"/>
                        </a:rPr>
                        <a:t>2028/29</a:t>
                      </a:r>
                      <a:br>
                        <a:rPr lang="en-GB" sz="900" b="1" i="0" u="none" strike="noStrike">
                          <a:solidFill>
                            <a:srgbClr val="000000"/>
                          </a:solidFill>
                          <a:effectLst/>
                          <a:latin typeface="Arial"/>
                        </a:rPr>
                      </a:br>
                      <a:r>
                        <a:rPr lang="en-GB" sz="900" b="1" i="0" u="none" strike="noStrike">
                          <a:solidFill>
                            <a:srgbClr val="000000"/>
                          </a:solidFill>
                          <a:effectLst/>
                          <a:latin typeface="Arial"/>
                        </a:rPr>
                        <a:t>£000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tc>
                  <a:txBody>
                    <a:bodyPr/>
                    <a:lstStyle/>
                    <a:p>
                      <a:pPr algn="ctr" fontAlgn="b"/>
                      <a:r>
                        <a:rPr lang="en-GB" sz="900" b="1" i="0" u="none" strike="noStrike">
                          <a:solidFill>
                            <a:srgbClr val="000000"/>
                          </a:solidFill>
                          <a:effectLst/>
                          <a:latin typeface="Arial"/>
                        </a:rPr>
                        <a:t>2029/30</a:t>
                      </a:r>
                      <a:br>
                        <a:rPr lang="en-GB" sz="900" b="1" i="0" u="none" strike="noStrike">
                          <a:solidFill>
                            <a:srgbClr val="000000"/>
                          </a:solidFill>
                          <a:effectLst/>
                          <a:latin typeface="Arial"/>
                        </a:rPr>
                      </a:br>
                      <a:r>
                        <a:rPr lang="en-GB" sz="900" b="1" i="0" u="none" strike="noStrike">
                          <a:solidFill>
                            <a:srgbClr val="000000"/>
                          </a:solidFill>
                          <a:effectLst/>
                          <a:latin typeface="Arial"/>
                        </a:rPr>
                        <a:t>£000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2119575846"/>
                  </a:ext>
                </a:extLst>
              </a:tr>
              <a:tr h="161820">
                <a:tc>
                  <a:txBody>
                    <a:bodyPr/>
                    <a:lstStyle/>
                    <a:p>
                      <a:pPr algn="l" fontAlgn="t"/>
                      <a:r>
                        <a:rPr lang="en-GB" sz="900" b="0" i="0" u="none" strike="noStrike">
                          <a:solidFill>
                            <a:srgbClr val="000000"/>
                          </a:solidFill>
                          <a:effectLst/>
                          <a:latin typeface="Arial"/>
                        </a:rPr>
                        <a:t>Improve Outcomes, Control Costs</a:t>
                      </a:r>
                    </a:p>
                  </a:txBody>
                  <a:tcPr marL="45720" marR="4572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t"/>
                      <a:r>
                        <a:rPr lang="en-GB" sz="900" b="0" i="0" u="none" strike="noStrike">
                          <a:solidFill>
                            <a:srgbClr val="000000"/>
                          </a:solidFill>
                          <a:effectLst/>
                          <a:latin typeface="Arial"/>
                        </a:rPr>
                        <a:t>Preparing for adulthood</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900" b="0" i="0" u="none" strike="noStrike">
                          <a:solidFill>
                            <a:srgbClr val="000000"/>
                          </a:solidFill>
                          <a:effectLst/>
                          <a:latin typeface="Arial"/>
                        </a:rPr>
                        <a:t>0</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GB" sz="900" b="0" i="0" u="none" strike="noStrike">
                          <a:solidFill>
                            <a:srgbClr val="000000"/>
                          </a:solidFill>
                          <a:effectLst/>
                          <a:latin typeface="Arial"/>
                        </a:rPr>
                        <a:t>0</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GB" sz="900" b="0" i="0" u="none" strike="noStrike">
                          <a:solidFill>
                            <a:srgbClr val="000000"/>
                          </a:solidFill>
                          <a:effectLst/>
                          <a:latin typeface="Arial"/>
                        </a:rPr>
                        <a:t>86</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GB" sz="900" b="0" i="0" u="none" strike="noStrike">
                          <a:solidFill>
                            <a:srgbClr val="000000"/>
                          </a:solidFill>
                          <a:effectLst/>
                          <a:latin typeface="Arial"/>
                        </a:rPr>
                        <a:t>-276</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GB" sz="900" b="0" i="0" u="none" strike="noStrike">
                          <a:solidFill>
                            <a:srgbClr val="000000"/>
                          </a:solidFill>
                          <a:effectLst/>
                          <a:latin typeface="Arial"/>
                        </a:rPr>
                        <a:t>-895</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GB" sz="900" b="0" i="0" u="none" strike="noStrike">
                          <a:solidFill>
                            <a:srgbClr val="000000"/>
                          </a:solidFill>
                          <a:effectLst/>
                          <a:latin typeface="Arial"/>
                        </a:rPr>
                        <a:t>-1,478</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GB" sz="900" b="0" i="0" u="none" strike="noStrike">
                          <a:solidFill>
                            <a:srgbClr val="000000"/>
                          </a:solidFill>
                          <a:effectLst/>
                          <a:latin typeface="Arial"/>
                        </a:rPr>
                        <a:t>-3,877</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GB" sz="900" b="0" i="0" u="none" strike="noStrike">
                          <a:solidFill>
                            <a:srgbClr val="000000"/>
                          </a:solidFill>
                          <a:effectLst/>
                          <a:latin typeface="Arial"/>
                        </a:rPr>
                        <a:t>-6,252</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GB" sz="900" b="0" i="0" u="none" strike="noStrike">
                          <a:solidFill>
                            <a:srgbClr val="000000"/>
                          </a:solidFill>
                          <a:effectLst/>
                          <a:latin typeface="Arial"/>
                        </a:rPr>
                        <a:t>-8,339</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GB" sz="900" b="0" i="0" u="none" strike="noStrike">
                          <a:solidFill>
                            <a:srgbClr val="000000"/>
                          </a:solidFill>
                          <a:effectLst/>
                          <a:latin typeface="Arial"/>
                        </a:rPr>
                        <a:t>-10,837</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GB" sz="900" b="0" i="0" u="none" strike="noStrike">
                          <a:solidFill>
                            <a:srgbClr val="000000"/>
                          </a:solidFill>
                          <a:effectLst/>
                          <a:latin typeface="Arial"/>
                        </a:rPr>
                        <a:t>-13,324</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GB" sz="900" b="0" i="0" u="none" strike="noStrike">
                          <a:solidFill>
                            <a:srgbClr val="000000"/>
                          </a:solidFill>
                          <a:effectLst/>
                          <a:latin typeface="Arial"/>
                        </a:rPr>
                        <a:t>-15,370</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24896818"/>
                  </a:ext>
                </a:extLst>
              </a:tr>
              <a:tr h="161820">
                <a:tc>
                  <a:txBody>
                    <a:bodyPr/>
                    <a:lstStyle/>
                    <a:p>
                      <a:pPr algn="l" fontAlgn="t"/>
                      <a:endParaRPr lang="en-GB" sz="900" b="0" i="0" u="none" strike="noStrike">
                        <a:solidFill>
                          <a:srgbClr val="000000"/>
                        </a:solidFill>
                        <a:effectLst/>
                        <a:latin typeface="Arial"/>
                      </a:endParaRPr>
                    </a:p>
                  </a:txBody>
                  <a:tcPr marL="45720" marR="4572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t"/>
                      <a:r>
                        <a:rPr lang="en-GB" sz="900" b="0" i="0" u="none" strike="noStrike">
                          <a:solidFill>
                            <a:srgbClr val="000000"/>
                          </a:solidFill>
                          <a:effectLst/>
                          <a:latin typeface="Arial"/>
                        </a:rPr>
                        <a:t>Sufficiency Place Planning</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en-GB" sz="900" b="0" i="0" u="none" strike="noStrike">
                        <a:solidFill>
                          <a:srgbClr val="000000"/>
                        </a:solidFill>
                        <a:effectLst/>
                        <a:latin typeface="Arial"/>
                      </a:endParaRP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GB" sz="900" b="0" i="0" u="none" strike="noStrike">
                          <a:solidFill>
                            <a:srgbClr val="000000"/>
                          </a:solidFill>
                          <a:effectLst/>
                          <a:latin typeface="Arial"/>
                        </a:rPr>
                        <a:t>-2,480</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GB" sz="900" b="0" i="0" u="none" strike="noStrike">
                          <a:solidFill>
                            <a:srgbClr val="000000"/>
                          </a:solidFill>
                          <a:effectLst/>
                          <a:latin typeface="Arial"/>
                        </a:rPr>
                        <a:t>-5,962</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GB" sz="900" b="0" i="0" u="none" strike="noStrike">
                          <a:solidFill>
                            <a:srgbClr val="000000"/>
                          </a:solidFill>
                          <a:effectLst/>
                          <a:latin typeface="Arial"/>
                        </a:rPr>
                        <a:t>-10,881</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GB" sz="900" b="0" i="0" u="none" strike="noStrike">
                          <a:solidFill>
                            <a:srgbClr val="000000"/>
                          </a:solidFill>
                          <a:effectLst/>
                          <a:latin typeface="Arial"/>
                        </a:rPr>
                        <a:t>-15,184</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GB" sz="900" b="0" i="0" u="none" strike="noStrike">
                          <a:solidFill>
                            <a:srgbClr val="000000"/>
                          </a:solidFill>
                          <a:effectLst/>
                          <a:latin typeface="Arial"/>
                        </a:rPr>
                        <a:t>-18,358</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GB" sz="900" b="0" i="0" u="none" strike="noStrike">
                          <a:solidFill>
                            <a:srgbClr val="000000"/>
                          </a:solidFill>
                          <a:effectLst/>
                          <a:latin typeface="Arial"/>
                        </a:rPr>
                        <a:t>-21,973</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GB" sz="900" b="0" i="0" u="none" strike="noStrike">
                          <a:solidFill>
                            <a:srgbClr val="000000"/>
                          </a:solidFill>
                          <a:effectLst/>
                          <a:latin typeface="Arial"/>
                        </a:rPr>
                        <a:t>-23,932</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GB" sz="900" b="0" i="0" u="none" strike="noStrike">
                          <a:solidFill>
                            <a:srgbClr val="000000"/>
                          </a:solidFill>
                          <a:effectLst/>
                          <a:latin typeface="Arial"/>
                        </a:rPr>
                        <a:t>-26,438</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GB" sz="900" b="0" i="0" u="none" strike="noStrike">
                          <a:solidFill>
                            <a:srgbClr val="000000"/>
                          </a:solidFill>
                          <a:effectLst/>
                          <a:latin typeface="Arial"/>
                        </a:rPr>
                        <a:t>-30,316</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GB" sz="900" b="0" i="0" u="none" strike="noStrike">
                          <a:solidFill>
                            <a:srgbClr val="000000"/>
                          </a:solidFill>
                          <a:effectLst/>
                          <a:latin typeface="Arial"/>
                        </a:rPr>
                        <a:t>-33,904</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t"/>
                      <a:r>
                        <a:rPr lang="en-GB" sz="900" b="0" i="0" u="none" strike="noStrike">
                          <a:solidFill>
                            <a:srgbClr val="000000"/>
                          </a:solidFill>
                          <a:effectLst/>
                          <a:latin typeface="Arial"/>
                        </a:rPr>
                        <a:t>-37,105</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81422433"/>
                  </a:ext>
                </a:extLst>
              </a:tr>
              <a:tr h="161820">
                <a:tc>
                  <a:txBody>
                    <a:bodyPr/>
                    <a:lstStyle/>
                    <a:p>
                      <a:pPr algn="l" fontAlgn="t"/>
                      <a:endParaRPr lang="en-GB" sz="900" b="0" i="0" u="none" strike="noStrike">
                        <a:solidFill>
                          <a:srgbClr val="000000"/>
                        </a:solidFill>
                        <a:effectLst/>
                        <a:latin typeface="Arial"/>
                      </a:endParaRPr>
                    </a:p>
                  </a:txBody>
                  <a:tcPr marL="45720" marR="4572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t"/>
                      <a:r>
                        <a:rPr lang="en-GB" sz="900" b="0" i="0" u="none" strike="noStrike">
                          <a:solidFill>
                            <a:srgbClr val="000000"/>
                          </a:solidFill>
                          <a:effectLst/>
                          <a:latin typeface="Arial"/>
                        </a:rPr>
                        <a:t>INMSS</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900" b="0" i="0" u="none" strike="noStrike">
                          <a:solidFill>
                            <a:srgbClr val="000000"/>
                          </a:solidFill>
                          <a:effectLst/>
                          <a:latin typeface="Arial"/>
                        </a:rPr>
                        <a:t>-669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-1,479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-1,840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-2,546</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-2,839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-2,894</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-3,060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-3,097</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-3,072</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-3,072</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-3,072</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-3,072</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0458536"/>
                  </a:ext>
                </a:extLst>
              </a:tr>
              <a:tr h="161820">
                <a:tc>
                  <a:txBody>
                    <a:bodyPr/>
                    <a:lstStyle/>
                    <a:p>
                      <a:pPr algn="l" fontAlgn="t"/>
                      <a:endParaRPr lang="en-GB" sz="900" b="0" i="0" u="none" strike="noStrike">
                        <a:solidFill>
                          <a:srgbClr val="000000"/>
                        </a:solidFill>
                        <a:effectLst/>
                        <a:latin typeface="Arial"/>
                      </a:endParaRPr>
                    </a:p>
                  </a:txBody>
                  <a:tcPr marL="45720" marR="4572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t"/>
                      <a:r>
                        <a:rPr lang="en-GB" sz="900" b="0" i="0" u="none" strike="noStrike">
                          <a:solidFill>
                            <a:srgbClr val="000000"/>
                          </a:solidFill>
                          <a:effectLst/>
                          <a:latin typeface="Arial"/>
                        </a:rPr>
                        <a:t>Commissioning</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900" b="0" i="0" u="none" strike="noStrike">
                          <a:solidFill>
                            <a:srgbClr val="000000"/>
                          </a:solidFill>
                          <a:effectLst/>
                          <a:latin typeface="Arial"/>
                        </a:rPr>
                        <a:t>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-718</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-1,113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-1,486</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-1,677</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-1,686</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-1,650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-1,648</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-1,645</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-1,642</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-1,639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-1,636</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3253185"/>
                  </a:ext>
                </a:extLst>
              </a:tr>
              <a:tr h="161820">
                <a:tc>
                  <a:txBody>
                    <a:bodyPr/>
                    <a:lstStyle/>
                    <a:p>
                      <a:pPr algn="l" fontAlgn="t"/>
                      <a:endParaRPr lang="en-GB" sz="900" b="0" i="0" u="none" strike="noStrike">
                        <a:solidFill>
                          <a:srgbClr val="000000"/>
                        </a:solidFill>
                        <a:effectLst/>
                        <a:latin typeface="Arial"/>
                      </a:endParaRPr>
                    </a:p>
                  </a:txBody>
                  <a:tcPr marL="45720" marR="4572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900" b="0" i="0" u="none" strike="noStrike">
                          <a:solidFill>
                            <a:srgbClr val="000000"/>
                          </a:solidFill>
                          <a:effectLst/>
                          <a:latin typeface="Arial"/>
                        </a:rPr>
                        <a:t>High needs top-up funding review</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GB" sz="900" b="0" i="0" u="none" strike="noStrike">
                          <a:solidFill>
                            <a:srgbClr val="000000"/>
                          </a:solidFill>
                          <a:effectLst/>
                          <a:latin typeface="Arial"/>
                        </a:rPr>
                        <a:t>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-1,203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-1,133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-1,175</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-1,175</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-1,100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-1,100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-1,100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-1,100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-1,100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-1,100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900" b="0" i="0" u="none" strike="noStrike">
                          <a:solidFill>
                            <a:srgbClr val="000000"/>
                          </a:solidFill>
                          <a:effectLst/>
                          <a:latin typeface="Arial"/>
                        </a:rPr>
                        <a:t>-1,100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64878540"/>
                  </a:ext>
                </a:extLst>
              </a:tr>
              <a:tr h="161820">
                <a:tc>
                  <a:txBody>
                    <a:bodyPr/>
                    <a:lstStyle/>
                    <a:p>
                      <a:pPr algn="l" fontAlgn="t"/>
                      <a:r>
                        <a:rPr lang="en-GB" sz="900" b="0" i="0" u="none" strike="noStrike">
                          <a:solidFill>
                            <a:srgbClr val="000000"/>
                          </a:solidFill>
                          <a:effectLst/>
                          <a:latin typeface="Arial"/>
                        </a:rPr>
                        <a:t>Pre TSEND Workstreams</a:t>
                      </a:r>
                    </a:p>
                  </a:txBody>
                  <a:tcPr marL="45720" marR="4572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2"/>
                    </a:solidFill>
                  </a:tcPr>
                </a:tc>
                <a:tc>
                  <a:txBody>
                    <a:bodyPr/>
                    <a:lstStyle/>
                    <a:p>
                      <a:pPr algn="l" fontAlgn="t"/>
                      <a:r>
                        <a:rPr lang="en-GB" sz="900" b="0" i="0" u="none" strike="noStrike">
                          <a:solidFill>
                            <a:srgbClr val="000000"/>
                          </a:solidFill>
                          <a:effectLst/>
                          <a:latin typeface="Arial"/>
                        </a:rPr>
                        <a:t>Banding change implementation</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r" fontAlgn="t"/>
                      <a:r>
                        <a:rPr lang="en-GB" sz="900" b="0" i="0" u="none" strike="noStrike">
                          <a:solidFill>
                            <a:srgbClr val="000000"/>
                          </a:solidFill>
                          <a:effectLst/>
                          <a:latin typeface="Arial"/>
                        </a:rPr>
                        <a:t>0</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r" fontAlgn="t"/>
                      <a:r>
                        <a:rPr lang="en-GB" sz="900" b="0" i="0" u="none" strike="noStrike">
                          <a:solidFill>
                            <a:srgbClr val="000000"/>
                          </a:solidFill>
                          <a:effectLst/>
                          <a:latin typeface="Arial"/>
                        </a:rPr>
                        <a:t>0</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r" fontAlgn="t"/>
                      <a:r>
                        <a:rPr lang="en-GB" sz="900" b="0" i="0" u="none" strike="noStrike">
                          <a:solidFill>
                            <a:srgbClr val="000000"/>
                          </a:solidFill>
                          <a:effectLst/>
                          <a:latin typeface="Arial"/>
                        </a:rPr>
                        <a:t>0</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r" fontAlgn="t"/>
                      <a:r>
                        <a:rPr lang="en-GB" sz="900" b="0" i="0" u="none" strike="noStrike">
                          <a:solidFill>
                            <a:srgbClr val="000000"/>
                          </a:solidFill>
                          <a:effectLst/>
                          <a:latin typeface="Arial"/>
                        </a:rPr>
                        <a:t>0</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r" fontAlgn="t"/>
                      <a:r>
                        <a:rPr lang="en-GB" sz="900" b="0" i="0" u="none" strike="noStrike">
                          <a:solidFill>
                            <a:srgbClr val="000000"/>
                          </a:solidFill>
                          <a:effectLst/>
                          <a:latin typeface="Arial"/>
                        </a:rPr>
                        <a:t>0</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r" fontAlgn="t"/>
                      <a:r>
                        <a:rPr lang="en-GB" sz="900" b="0" i="0" u="none" strike="noStrike">
                          <a:solidFill>
                            <a:srgbClr val="000000"/>
                          </a:solidFill>
                          <a:effectLst/>
                          <a:latin typeface="Arial"/>
                        </a:rPr>
                        <a:t>0</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r" fontAlgn="t"/>
                      <a:r>
                        <a:rPr lang="en-GB" sz="900" b="0" i="0" u="none" strike="noStrike">
                          <a:solidFill>
                            <a:srgbClr val="000000"/>
                          </a:solidFill>
                          <a:effectLst/>
                          <a:latin typeface="Arial"/>
                        </a:rPr>
                        <a:t>0</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r" fontAlgn="t"/>
                      <a:r>
                        <a:rPr lang="en-GB" sz="900" b="0" i="0" u="none" strike="noStrike">
                          <a:solidFill>
                            <a:srgbClr val="000000"/>
                          </a:solidFill>
                          <a:effectLst/>
                          <a:latin typeface="Arial"/>
                        </a:rPr>
                        <a:t>0</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r" fontAlgn="t"/>
                      <a:r>
                        <a:rPr lang="en-GB" sz="900" b="0" i="0" u="none" strike="noStrike">
                          <a:solidFill>
                            <a:srgbClr val="000000"/>
                          </a:solidFill>
                          <a:effectLst/>
                          <a:latin typeface="Arial"/>
                        </a:rPr>
                        <a:t>0</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r" fontAlgn="t"/>
                      <a:r>
                        <a:rPr lang="en-GB" sz="900" b="0" i="0" u="none" strike="noStrike">
                          <a:solidFill>
                            <a:srgbClr val="000000"/>
                          </a:solidFill>
                          <a:effectLst/>
                          <a:latin typeface="Arial"/>
                        </a:rPr>
                        <a:t>0</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r" fontAlgn="t"/>
                      <a:r>
                        <a:rPr lang="en-GB" sz="900" b="0" i="0" u="none" strike="noStrike">
                          <a:solidFill>
                            <a:srgbClr val="000000"/>
                          </a:solidFill>
                          <a:effectLst/>
                          <a:latin typeface="Arial"/>
                        </a:rPr>
                        <a:t>0</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r" fontAlgn="t"/>
                      <a:r>
                        <a:rPr lang="en-GB" sz="900" b="0" i="0" u="none" strike="noStrike">
                          <a:solidFill>
                            <a:srgbClr val="000000"/>
                          </a:solidFill>
                          <a:effectLst/>
                          <a:latin typeface="Arial"/>
                        </a:rPr>
                        <a:t>0</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2389455065"/>
                  </a:ext>
                </a:extLst>
              </a:tr>
              <a:tr h="161820">
                <a:tc>
                  <a:txBody>
                    <a:bodyPr/>
                    <a:lstStyle/>
                    <a:p>
                      <a:pPr algn="l" fontAlgn="t"/>
                      <a:endParaRPr lang="en-GB" sz="900" b="0" i="0" u="none" strike="noStrike">
                        <a:solidFill>
                          <a:srgbClr val="000000"/>
                        </a:solidFill>
                        <a:effectLst/>
                        <a:latin typeface="Arial"/>
                      </a:endParaRPr>
                    </a:p>
                  </a:txBody>
                  <a:tcPr marL="45720" marR="4572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2"/>
                    </a:solidFill>
                  </a:tcPr>
                </a:tc>
                <a:tc>
                  <a:txBody>
                    <a:bodyPr/>
                    <a:lstStyle/>
                    <a:p>
                      <a:pPr algn="l" fontAlgn="t"/>
                      <a:r>
                        <a:rPr lang="en-GB" sz="900" b="0" i="0" u="none" strike="noStrike">
                          <a:solidFill>
                            <a:srgbClr val="000000"/>
                          </a:solidFill>
                          <a:effectLst/>
                          <a:latin typeface="Arial"/>
                        </a:rPr>
                        <a:t>Review of the Primary Behaviour Service</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l" fontAlgn="b"/>
                      <a:endParaRPr lang="en-GB" sz="900" b="0" i="0" u="none" strike="noStrike">
                        <a:solidFill>
                          <a:srgbClr val="000000"/>
                        </a:solidFill>
                        <a:effectLst/>
                        <a:latin typeface="Arial"/>
                      </a:endParaRP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l" fontAlgn="b"/>
                      <a:endParaRPr lang="en-GB" sz="900" b="0" i="0" u="none" strike="noStrike">
                        <a:solidFill>
                          <a:srgbClr val="000000"/>
                        </a:solidFill>
                        <a:effectLst/>
                        <a:latin typeface="Arial"/>
                      </a:endParaRP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r" fontAlgn="b"/>
                      <a:r>
                        <a:rPr lang="en-GB" sz="900" b="0" i="0" u="none" strike="noStrike">
                          <a:solidFill>
                            <a:srgbClr val="000000"/>
                          </a:solidFill>
                          <a:effectLst/>
                          <a:latin typeface="Arial"/>
                        </a:rPr>
                        <a:t>-159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r" fontAlgn="b"/>
                      <a:r>
                        <a:rPr lang="en-GB" sz="900" b="0" i="0" u="none" strike="noStrike">
                          <a:solidFill>
                            <a:srgbClr val="000000"/>
                          </a:solidFill>
                          <a:effectLst/>
                          <a:latin typeface="Arial"/>
                        </a:rPr>
                        <a:t>-159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r" fontAlgn="b"/>
                      <a:r>
                        <a:rPr lang="en-GB" sz="900" b="0" i="0" u="none" strike="noStrike">
                          <a:solidFill>
                            <a:srgbClr val="000000"/>
                          </a:solidFill>
                          <a:effectLst/>
                          <a:latin typeface="Arial"/>
                        </a:rPr>
                        <a:t>-159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r" fontAlgn="b"/>
                      <a:r>
                        <a:rPr lang="en-GB" sz="900" b="0" i="0" u="none" strike="noStrike">
                          <a:solidFill>
                            <a:srgbClr val="000000"/>
                          </a:solidFill>
                          <a:effectLst/>
                          <a:latin typeface="Arial"/>
                        </a:rPr>
                        <a:t>-159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r" fontAlgn="b"/>
                      <a:r>
                        <a:rPr lang="en-GB" sz="900" b="0" i="0" u="none" strike="noStrike">
                          <a:solidFill>
                            <a:srgbClr val="000000"/>
                          </a:solidFill>
                          <a:effectLst/>
                          <a:latin typeface="Arial"/>
                        </a:rPr>
                        <a:t>-159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r" fontAlgn="b"/>
                      <a:r>
                        <a:rPr lang="en-GB" sz="900" b="0" i="0" u="none" strike="noStrike">
                          <a:solidFill>
                            <a:srgbClr val="000000"/>
                          </a:solidFill>
                          <a:effectLst/>
                          <a:latin typeface="Arial"/>
                        </a:rPr>
                        <a:t>-159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r" fontAlgn="b"/>
                      <a:r>
                        <a:rPr lang="en-GB" sz="900" b="0" i="0" u="none" strike="noStrike">
                          <a:solidFill>
                            <a:srgbClr val="000000"/>
                          </a:solidFill>
                          <a:effectLst/>
                          <a:latin typeface="Arial"/>
                        </a:rPr>
                        <a:t>-159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r" fontAlgn="b"/>
                      <a:r>
                        <a:rPr lang="en-GB" sz="900" b="0" i="0" u="none" strike="noStrike">
                          <a:solidFill>
                            <a:srgbClr val="000000"/>
                          </a:solidFill>
                          <a:effectLst/>
                          <a:latin typeface="Arial"/>
                        </a:rPr>
                        <a:t>-159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r" fontAlgn="b"/>
                      <a:r>
                        <a:rPr lang="en-GB" sz="900" b="0" i="0" u="none" strike="noStrike">
                          <a:solidFill>
                            <a:srgbClr val="000000"/>
                          </a:solidFill>
                          <a:effectLst/>
                          <a:latin typeface="Arial"/>
                        </a:rPr>
                        <a:t>-159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r" fontAlgn="b"/>
                      <a:r>
                        <a:rPr lang="en-GB" sz="900" b="0" i="0" u="none" strike="noStrike">
                          <a:solidFill>
                            <a:srgbClr val="000000"/>
                          </a:solidFill>
                          <a:effectLst/>
                          <a:latin typeface="Arial"/>
                        </a:rPr>
                        <a:t>-159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1982734500"/>
                  </a:ext>
                </a:extLst>
              </a:tr>
              <a:tr h="169911">
                <a:tc>
                  <a:txBody>
                    <a:bodyPr/>
                    <a:lstStyle/>
                    <a:p>
                      <a:pPr algn="l" fontAlgn="t"/>
                      <a:endParaRPr lang="en-GB" sz="900" b="0" i="0" u="none" strike="noStrike">
                        <a:solidFill>
                          <a:srgbClr val="000000"/>
                        </a:solidFill>
                        <a:effectLst/>
                        <a:latin typeface="Arial"/>
                      </a:endParaRPr>
                    </a:p>
                  </a:txBody>
                  <a:tcPr marL="45720" marR="4572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bg2"/>
                    </a:solidFill>
                  </a:tcPr>
                </a:tc>
                <a:tc>
                  <a:txBody>
                    <a:bodyPr/>
                    <a:lstStyle/>
                    <a:p>
                      <a:pPr algn="l" fontAlgn="t"/>
                      <a:r>
                        <a:rPr lang="en-GB" sz="900" b="0" i="0" u="none" strike="noStrike">
                          <a:solidFill>
                            <a:srgbClr val="000000"/>
                          </a:solidFill>
                          <a:effectLst/>
                          <a:latin typeface="Arial"/>
                        </a:rPr>
                        <a:t>Review of the Specialist Teacher Advisory Service</a:t>
                      </a:r>
                    </a:p>
                  </a:txBody>
                  <a:tcPr marL="45720" marR="4572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r" fontAlgn="b"/>
                      <a:r>
                        <a:rPr lang="en-GB" sz="900" b="0" i="0" u="none" strike="noStrike">
                          <a:solidFill>
                            <a:srgbClr val="000000"/>
                          </a:solidFill>
                          <a:effectLst/>
                          <a:latin typeface="Arial"/>
                        </a:rPr>
                        <a:t>-113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r" fontAlgn="b"/>
                      <a:r>
                        <a:rPr lang="en-GB" sz="900" b="0" i="0" u="none" strike="noStrike">
                          <a:solidFill>
                            <a:srgbClr val="000000"/>
                          </a:solidFill>
                          <a:effectLst/>
                          <a:latin typeface="Arial"/>
                        </a:rPr>
                        <a:t>-403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r" fontAlgn="b"/>
                      <a:r>
                        <a:rPr lang="en-GB" sz="900" b="0" i="0" u="none" strike="noStrike">
                          <a:solidFill>
                            <a:srgbClr val="000000"/>
                          </a:solidFill>
                          <a:effectLst/>
                          <a:latin typeface="Arial"/>
                        </a:rPr>
                        <a:t>-552</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r" fontAlgn="b"/>
                      <a:r>
                        <a:rPr lang="en-GB" sz="900" b="0" i="0" u="none" strike="noStrike">
                          <a:solidFill>
                            <a:srgbClr val="000000"/>
                          </a:solidFill>
                          <a:effectLst/>
                          <a:latin typeface="Arial"/>
                        </a:rPr>
                        <a:t>-552</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r" fontAlgn="b"/>
                      <a:r>
                        <a:rPr lang="en-GB" sz="900" b="0" i="0" u="none" strike="noStrike">
                          <a:solidFill>
                            <a:srgbClr val="000000"/>
                          </a:solidFill>
                          <a:effectLst/>
                          <a:latin typeface="Arial"/>
                        </a:rPr>
                        <a:t>-609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r" fontAlgn="b"/>
                      <a:r>
                        <a:rPr lang="en-GB" sz="900" b="0" i="0" u="none" strike="noStrike">
                          <a:solidFill>
                            <a:srgbClr val="000000"/>
                          </a:solidFill>
                          <a:effectLst/>
                          <a:latin typeface="Arial"/>
                        </a:rPr>
                        <a:t>-650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r" fontAlgn="b"/>
                      <a:r>
                        <a:rPr lang="en-GB" sz="900" b="0" i="0" u="none" strike="noStrike">
                          <a:solidFill>
                            <a:srgbClr val="000000"/>
                          </a:solidFill>
                          <a:effectLst/>
                          <a:latin typeface="Arial"/>
                        </a:rPr>
                        <a:t>-650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r" fontAlgn="b"/>
                      <a:r>
                        <a:rPr lang="en-GB" sz="900" b="0" i="0" u="none" strike="noStrike">
                          <a:solidFill>
                            <a:srgbClr val="000000"/>
                          </a:solidFill>
                          <a:effectLst/>
                          <a:latin typeface="Arial"/>
                        </a:rPr>
                        <a:t>-650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r" fontAlgn="b"/>
                      <a:r>
                        <a:rPr lang="en-GB" sz="900" b="0" i="0" u="none" strike="noStrike">
                          <a:solidFill>
                            <a:srgbClr val="000000"/>
                          </a:solidFill>
                          <a:effectLst/>
                          <a:latin typeface="Arial"/>
                        </a:rPr>
                        <a:t>-650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r" fontAlgn="b"/>
                      <a:r>
                        <a:rPr lang="en-GB" sz="900" b="0" i="0" u="none" strike="noStrike">
                          <a:solidFill>
                            <a:srgbClr val="000000"/>
                          </a:solidFill>
                          <a:effectLst/>
                          <a:latin typeface="Arial"/>
                        </a:rPr>
                        <a:t>-650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r" fontAlgn="b"/>
                      <a:r>
                        <a:rPr lang="en-GB" sz="900" b="0" i="0" u="none" strike="noStrike">
                          <a:solidFill>
                            <a:srgbClr val="000000"/>
                          </a:solidFill>
                          <a:effectLst/>
                          <a:latin typeface="Arial"/>
                        </a:rPr>
                        <a:t>-650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r" fontAlgn="b"/>
                      <a:r>
                        <a:rPr lang="en-GB" sz="900" b="0" i="0" u="none" strike="noStrike">
                          <a:solidFill>
                            <a:srgbClr val="000000"/>
                          </a:solidFill>
                          <a:effectLst/>
                          <a:latin typeface="Arial"/>
                        </a:rPr>
                        <a:t>-650</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1100310000"/>
                  </a:ext>
                </a:extLst>
              </a:tr>
              <a:tr h="169911">
                <a:tc>
                  <a:txBody>
                    <a:bodyPr/>
                    <a:lstStyle/>
                    <a:p>
                      <a:pPr algn="l" fontAlgn="b"/>
                      <a:r>
                        <a:rPr lang="en-GB" sz="900" b="1" i="0" u="none" strike="noStrike">
                          <a:solidFill>
                            <a:srgbClr val="000000"/>
                          </a:solidFill>
                          <a:effectLst/>
                          <a:latin typeface="Arial"/>
                        </a:rPr>
                        <a:t>Total Saving</a:t>
                      </a:r>
                    </a:p>
                  </a:txBody>
                  <a:tcPr marL="45720" marR="4572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l" fontAlgn="b"/>
                      <a:endParaRPr lang="en-GB" sz="900" b="0" i="0" u="none" strike="noStrike">
                        <a:solidFill>
                          <a:srgbClr val="000000"/>
                        </a:solidFill>
                        <a:effectLst/>
                        <a:latin typeface="Arial"/>
                      </a:endParaRPr>
                    </a:p>
                  </a:txBody>
                  <a:tcPr marL="45720" marR="4572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b"/>
                      <a:r>
                        <a:rPr lang="en-GB" sz="900" b="1" i="0" u="none" strike="noStrike">
                          <a:solidFill>
                            <a:srgbClr val="000000"/>
                          </a:solidFill>
                          <a:effectLst/>
                          <a:latin typeface="Arial"/>
                        </a:rPr>
                        <a:t>-782</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b"/>
                      <a:r>
                        <a:rPr lang="en-GB" sz="900" b="1" i="0" u="none" strike="noStrike">
                          <a:solidFill>
                            <a:srgbClr val="000000"/>
                          </a:solidFill>
                          <a:effectLst/>
                          <a:latin typeface="Arial"/>
                        </a:rPr>
                        <a:t>-6,283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b"/>
                      <a:r>
                        <a:rPr lang="en-GB" sz="900" b="1" i="0" u="none" strike="noStrike">
                          <a:solidFill>
                            <a:srgbClr val="000000"/>
                          </a:solidFill>
                          <a:effectLst/>
                          <a:latin typeface="Arial"/>
                        </a:rPr>
                        <a:t>-10,673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b"/>
                      <a:r>
                        <a:rPr lang="en-GB" sz="900" b="1" i="0" u="none" strike="noStrike">
                          <a:solidFill>
                            <a:srgbClr val="000000"/>
                          </a:solidFill>
                          <a:effectLst/>
                          <a:latin typeface="Arial"/>
                        </a:rPr>
                        <a:t>-17,075</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b"/>
                      <a:r>
                        <a:rPr lang="en-GB" sz="900" b="1" i="0" u="none" strike="noStrike">
                          <a:solidFill>
                            <a:srgbClr val="000000"/>
                          </a:solidFill>
                          <a:effectLst/>
                          <a:latin typeface="Arial"/>
                        </a:rPr>
                        <a:t>-22,538</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b"/>
                      <a:r>
                        <a:rPr lang="en-GB" sz="900" b="1" i="0" u="none" strike="noStrike">
                          <a:solidFill>
                            <a:srgbClr val="000000"/>
                          </a:solidFill>
                          <a:effectLst/>
                          <a:latin typeface="Arial"/>
                        </a:rPr>
                        <a:t>-26,325</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b"/>
                      <a:r>
                        <a:rPr lang="en-GB" sz="900" b="1" i="0" u="none" strike="noStrike">
                          <a:solidFill>
                            <a:srgbClr val="000000"/>
                          </a:solidFill>
                          <a:effectLst/>
                          <a:latin typeface="Arial"/>
                        </a:rPr>
                        <a:t>-32,469</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b"/>
                      <a:r>
                        <a:rPr lang="en-GB" sz="900" b="1" i="0" u="none" strike="noStrike">
                          <a:solidFill>
                            <a:srgbClr val="000000"/>
                          </a:solidFill>
                          <a:effectLst/>
                          <a:latin typeface="Arial"/>
                        </a:rPr>
                        <a:t>-36,838</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b"/>
                      <a:r>
                        <a:rPr lang="en-GB" sz="900" b="1" i="0" u="none" strike="noStrike">
                          <a:solidFill>
                            <a:srgbClr val="000000"/>
                          </a:solidFill>
                          <a:effectLst/>
                          <a:latin typeface="Arial"/>
                        </a:rPr>
                        <a:t>-41,403</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b"/>
                      <a:r>
                        <a:rPr lang="en-GB" sz="900" b="1" i="0" u="none" strike="noStrike">
                          <a:solidFill>
                            <a:srgbClr val="000000"/>
                          </a:solidFill>
                          <a:effectLst/>
                          <a:latin typeface="Arial"/>
                        </a:rPr>
                        <a:t>-47,776</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b"/>
                      <a:r>
                        <a:rPr lang="en-GB" sz="900" b="1" i="0" u="none" strike="noStrike">
                          <a:solidFill>
                            <a:srgbClr val="000000"/>
                          </a:solidFill>
                          <a:effectLst/>
                          <a:latin typeface="Arial"/>
                        </a:rPr>
                        <a:t>-53,848</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tc>
                  <a:txBody>
                    <a:bodyPr/>
                    <a:lstStyle/>
                    <a:p>
                      <a:pPr algn="r" fontAlgn="b"/>
                      <a:r>
                        <a:rPr lang="en-GB" sz="900" b="1" i="0" u="none" strike="noStrike">
                          <a:solidFill>
                            <a:srgbClr val="000000"/>
                          </a:solidFill>
                          <a:effectLst/>
                          <a:latin typeface="Arial"/>
                        </a:rPr>
                        <a:t>-59,092</a:t>
                      </a:r>
                    </a:p>
                  </a:txBody>
                  <a:tcPr marL="45720" marR="4572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4285833139"/>
                  </a:ext>
                </a:extLst>
              </a:tr>
            </a:tbl>
          </a:graphicData>
        </a:graphic>
      </p:graphicFrame>
    </p:spTree>
    <p:extLst>
      <p:ext uri="{BB962C8B-B14F-4D97-AF65-F5344CB8AC3E}">
        <p14:creationId xmlns:p14="http://schemas.microsoft.com/office/powerpoint/2010/main" val="3978151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574D17E-BCB3-431B-8B88-B7F6B20E3F5A}"/>
              </a:ext>
            </a:extLst>
          </p:cNvPr>
          <p:cNvSpPr>
            <a:spLocks noGrp="1"/>
          </p:cNvSpPr>
          <p:nvPr>
            <p:ph type="title"/>
          </p:nvPr>
        </p:nvSpPr>
        <p:spPr>
          <a:xfrm>
            <a:off x="365078" y="105449"/>
            <a:ext cx="10926683" cy="855529"/>
          </a:xfrm>
        </p:spPr>
        <p:txBody>
          <a:bodyPr/>
          <a:lstStyle/>
          <a:p>
            <a:r>
              <a:rPr lang="en-GB" b="1">
                <a:latin typeface="+mj-lt"/>
              </a:rPr>
              <a:t>Overview</a:t>
            </a:r>
          </a:p>
        </p:txBody>
      </p:sp>
      <p:sp>
        <p:nvSpPr>
          <p:cNvPr id="5" name="TextBox 4">
            <a:extLst>
              <a:ext uri="{FF2B5EF4-FFF2-40B4-BE49-F238E27FC236}">
                <a16:creationId xmlns:a16="http://schemas.microsoft.com/office/drawing/2014/main" id="{F8BE01F8-C166-4CB8-89CB-A2A2AB44F2AF}"/>
              </a:ext>
            </a:extLst>
          </p:cNvPr>
          <p:cNvSpPr txBox="1"/>
          <p:nvPr/>
        </p:nvSpPr>
        <p:spPr>
          <a:xfrm>
            <a:off x="297710" y="1108868"/>
            <a:ext cx="11525695" cy="646331"/>
          </a:xfrm>
          <a:prstGeom prst="rect">
            <a:avLst/>
          </a:prstGeom>
          <a:noFill/>
        </p:spPr>
        <p:txBody>
          <a:bodyPr wrap="square" rtlCol="0">
            <a:spAutoFit/>
          </a:bodyPr>
          <a:lstStyle/>
          <a:p>
            <a:endParaRPr lang="en-GB"/>
          </a:p>
          <a:p>
            <a:endParaRPr lang="en-GB"/>
          </a:p>
        </p:txBody>
      </p:sp>
      <p:sp>
        <p:nvSpPr>
          <p:cNvPr id="6" name="Content Placeholder 2">
            <a:extLst>
              <a:ext uri="{FF2B5EF4-FFF2-40B4-BE49-F238E27FC236}">
                <a16:creationId xmlns:a16="http://schemas.microsoft.com/office/drawing/2014/main" id="{B3991562-3D5D-71E4-7190-4177B2A83FD0}"/>
              </a:ext>
            </a:extLst>
          </p:cNvPr>
          <p:cNvSpPr>
            <a:spLocks noGrp="1"/>
          </p:cNvSpPr>
          <p:nvPr>
            <p:ph idx="1"/>
          </p:nvPr>
        </p:nvSpPr>
        <p:spPr>
          <a:xfrm>
            <a:off x="0" y="1183228"/>
            <a:ext cx="11943484" cy="5157086"/>
          </a:xfrm>
        </p:spPr>
        <p:txBody>
          <a:bodyPr/>
          <a:lstStyle/>
          <a:p>
            <a:r>
              <a:rPr lang="en-GB" sz="1400">
                <a:latin typeface="+mj-lt"/>
                <a:cs typeface="Calibri"/>
              </a:rPr>
              <a:t>£86m Deficit for Hampshire Dedicated Schools Grant (DSG) at year end 2022/23. Represents 7.4% of total DSG and 49% of High Needs Block Funding.</a:t>
            </a:r>
          </a:p>
          <a:p>
            <a:r>
              <a:rPr lang="en-GB" sz="1400">
                <a:latin typeface="+mj-lt"/>
                <a:cs typeface="Calibri"/>
              </a:rPr>
              <a:t>Delivering Better Value (DBV) diagnostic completed in December 2022 and the LA’s rebranded </a:t>
            </a:r>
            <a:r>
              <a:rPr lang="en-GB" sz="1400" b="1" i="1">
                <a:solidFill>
                  <a:srgbClr val="002060"/>
                </a:solidFill>
                <a:latin typeface="+mj-lt"/>
                <a:cs typeface="Calibri"/>
              </a:rPr>
              <a:t>Transforming SEND </a:t>
            </a:r>
            <a:r>
              <a:rPr lang="en-GB" sz="1400">
                <a:latin typeface="+mj-lt"/>
                <a:cs typeface="Calibri"/>
              </a:rPr>
              <a:t>programme was validated.</a:t>
            </a:r>
          </a:p>
          <a:p>
            <a:r>
              <a:rPr kumimoji="0" lang="en-GB" sz="1400" b="0" i="0" u="none" strike="noStrike" kern="0" cap="none" spc="0" normalizeH="0" baseline="0" noProof="0">
                <a:ln>
                  <a:noFill/>
                </a:ln>
                <a:solidFill>
                  <a:srgbClr val="000000"/>
                </a:solidFill>
                <a:effectLst/>
                <a:uLnTx/>
                <a:uFillTx/>
                <a:latin typeface="+mj-lt"/>
                <a:ea typeface="+mn-ea"/>
                <a:cs typeface="Calibri"/>
              </a:rPr>
              <a:t>A</a:t>
            </a:r>
            <a:r>
              <a:rPr kumimoji="0" lang="en-GB" sz="1400" b="0" i="0" u="none" strike="noStrike" kern="0" cap="none" spc="0" normalizeH="0" baseline="0" noProof="0">
                <a:ln>
                  <a:noFill/>
                </a:ln>
                <a:solidFill>
                  <a:srgbClr val="000000"/>
                </a:solidFill>
                <a:effectLst/>
                <a:uLnTx/>
                <a:uFillTx/>
                <a:latin typeface="+mj-lt"/>
                <a:ea typeface="+mn-ea"/>
                <a:cs typeface="Arial"/>
              </a:rPr>
              <a:t>reas of further focus were identified</a:t>
            </a:r>
            <a:r>
              <a:rPr lang="en-GB" sz="1400">
                <a:latin typeface="+mj-lt"/>
                <a:cs typeface="Calibri"/>
              </a:rPr>
              <a:t> and </a:t>
            </a:r>
            <a:r>
              <a:rPr kumimoji="0" lang="en-GB" sz="1400" b="0" i="0" u="none" strike="noStrike" kern="0" cap="none" spc="0" normalizeH="0" baseline="0" noProof="0">
                <a:ln>
                  <a:noFill/>
                </a:ln>
                <a:solidFill>
                  <a:srgbClr val="000000"/>
                </a:solidFill>
                <a:effectLst/>
                <a:uLnTx/>
                <a:uFillTx/>
                <a:latin typeface="+mj-lt"/>
                <a:ea typeface="+mn-ea"/>
                <a:cs typeface="+mn-cs"/>
              </a:rPr>
              <a:t>£1m grant funding awarded following successful bid.</a:t>
            </a:r>
            <a:endParaRPr kumimoji="0" lang="en-GB" sz="1400" b="0" i="0" u="none" strike="noStrike" kern="0" cap="none" spc="0" normalizeH="0" baseline="0" noProof="0">
              <a:ln>
                <a:noFill/>
              </a:ln>
              <a:solidFill>
                <a:srgbClr val="000000"/>
              </a:solidFill>
              <a:effectLst/>
              <a:uLnTx/>
              <a:uFillTx/>
              <a:latin typeface="+mj-lt"/>
              <a:ea typeface="+mn-ea"/>
              <a:cs typeface="Arial"/>
            </a:endParaRPr>
          </a:p>
          <a:p>
            <a:r>
              <a:rPr lang="en-GB" sz="1400">
                <a:latin typeface="+mj-lt"/>
                <a:cs typeface="Calibri"/>
              </a:rPr>
              <a:t>The forecast cumulative DSG deficit at the end of 2023/24 has increased to £125.3m, 10.1% of total DSG and 64% of High Needs Block. </a:t>
            </a:r>
          </a:p>
          <a:p>
            <a:r>
              <a:rPr lang="en-GB" sz="1400">
                <a:latin typeface="+mj-lt"/>
                <a:cs typeface="Calibri"/>
              </a:rPr>
              <a:t>The estimated 2027/28 deficit is £382.4m using current funding assumptions and factoring in planned savings workstreams. </a:t>
            </a:r>
            <a:r>
              <a:rPr lang="en-GB" sz="1400" b="1">
                <a:solidFill>
                  <a:srgbClr val="002060"/>
                </a:solidFill>
                <a:latin typeface="+mj-lt"/>
                <a:cs typeface="Calibri"/>
              </a:rPr>
              <a:t>This is significantly lower than the £476m best case deficit projected by Newton for 2027/28.</a:t>
            </a:r>
          </a:p>
          <a:p>
            <a:r>
              <a:rPr lang="en-GB" sz="1400">
                <a:latin typeface="+mj-lt"/>
                <a:ea typeface="Times New Roman" panose="02020603050405020304" pitchFamily="18" charset="0"/>
                <a:cs typeface="Calibri"/>
              </a:rPr>
              <a:t>The Transforming SEND Hampshire programme </a:t>
            </a:r>
            <a:r>
              <a:rPr lang="en-GB" sz="1400">
                <a:effectLst/>
                <a:latin typeface="+mj-lt"/>
                <a:ea typeface="Times New Roman" panose="02020603050405020304" pitchFamily="18" charset="0"/>
                <a:cs typeface="Calibri"/>
              </a:rPr>
              <a:t>is currently forecast to make circa £26.3m savings / cost avoidance in 2023/4.</a:t>
            </a:r>
            <a:r>
              <a:rPr lang="en-GB" sz="1400">
                <a:latin typeface="+mj-lt"/>
                <a:ea typeface="Times New Roman" panose="02020603050405020304" pitchFamily="18" charset="0"/>
                <a:cs typeface="Calibri"/>
              </a:rPr>
              <a:t> </a:t>
            </a:r>
            <a:endParaRPr lang="en-GB" sz="1400">
              <a:latin typeface="+mj-lt"/>
              <a:cs typeface="Arial" panose="020B0604020202020204" pitchFamily="34" charset="0"/>
            </a:endParaRPr>
          </a:p>
          <a:p>
            <a:r>
              <a:rPr lang="en-GB" sz="1400">
                <a:latin typeface="+mj-lt"/>
                <a:cs typeface="Calibri"/>
              </a:rPr>
              <a:t>Hampshire remains one of the lower funded local authorities through the High Needs National Funding Formula.</a:t>
            </a:r>
          </a:p>
          <a:p>
            <a:r>
              <a:rPr lang="en-GB" sz="1400" b="0">
                <a:effectLst/>
                <a:latin typeface="+mj-lt"/>
                <a:ea typeface="Times New Roman" panose="02020603050405020304" pitchFamily="18" charset="0"/>
                <a:cs typeface="Calibri"/>
              </a:rPr>
              <a:t>Between the reforms taking effect in 2015 and 2023 there has been a 192% increase in the number of EHC Plans being maintained (as </a:t>
            </a:r>
            <a:r>
              <a:rPr lang="en-GB" sz="1400">
                <a:latin typeface="+mj-lt"/>
                <a:ea typeface="Times New Roman" panose="02020603050405020304" pitchFamily="18" charset="0"/>
                <a:cs typeface="Calibri"/>
              </a:rPr>
              <a:t>of </a:t>
            </a:r>
            <a:r>
              <a:rPr lang="en-GB" sz="1400" b="0">
                <a:effectLst/>
                <a:latin typeface="+mj-lt"/>
                <a:ea typeface="Times New Roman" panose="02020603050405020304" pitchFamily="18" charset="0"/>
                <a:cs typeface="Calibri"/>
              </a:rPr>
              <a:t>January 2023). </a:t>
            </a:r>
          </a:p>
          <a:p>
            <a:r>
              <a:rPr kumimoji="0" lang="en-GB" sz="1400" u="none" strike="noStrike" kern="1200" cap="none" spc="0" normalizeH="0" baseline="0" noProof="0">
                <a:ln>
                  <a:noFill/>
                </a:ln>
                <a:solidFill>
                  <a:prstClr val="black"/>
                </a:solidFill>
                <a:uLnTx/>
                <a:uFillTx/>
                <a:latin typeface="+mj-lt"/>
                <a:cs typeface="Calibri"/>
              </a:rPr>
              <a:t>A</a:t>
            </a:r>
            <a:r>
              <a:rPr kumimoji="0" lang="en-GB" sz="1400" b="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s of the end of May 2023 Hampshire maintains 15,276 EHC Plans, an increase of 13% since May 2022.</a:t>
            </a:r>
          </a:p>
          <a:p>
            <a:r>
              <a:rPr lang="en-GB" sz="1400">
                <a:latin typeface="+mj-lt"/>
                <a:cs typeface="Calibri"/>
              </a:rPr>
              <a:t>The age group with the </a:t>
            </a:r>
            <a:r>
              <a:rPr lang="en-GB" sz="1400">
                <a:solidFill>
                  <a:prstClr val="black"/>
                </a:solidFill>
                <a:latin typeface="+mj-lt"/>
                <a:cs typeface="Arial" panose="020B0604020202020204" pitchFamily="34" charset="0"/>
              </a:rPr>
              <a:t>largest</a:t>
            </a:r>
            <a:r>
              <a:rPr lang="en-GB" sz="1400">
                <a:latin typeface="+mj-lt"/>
                <a:cs typeface="Calibri"/>
              </a:rPr>
              <a:t> percentage increase is the under 5s group, where the number of EHCPs has seen a 42% increase.</a:t>
            </a:r>
            <a:endParaRPr kumimoji="0" lang="en-GB" sz="1400" b="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r>
              <a:rPr lang="en-GB" sz="1400" b="0">
                <a:latin typeface="+mj-lt"/>
              </a:rPr>
              <a:t>Between January and May 2023, the SEN Service received 1,484 requests for assessment, an average of 297 requests a month and a 9.4% increase on the same period last year.</a:t>
            </a:r>
            <a:endParaRPr lang="en-GB" sz="1400">
              <a:latin typeface="+mj-lt"/>
              <a:cs typeface="Calibri"/>
            </a:endParaRPr>
          </a:p>
          <a:p>
            <a:r>
              <a:rPr lang="en-GB" sz="1400" b="0">
                <a:latin typeface="+mj-lt"/>
              </a:rPr>
              <a:t>The service has issued an average of 217 plans a month during 2023.</a:t>
            </a:r>
          </a:p>
          <a:p>
            <a:r>
              <a:rPr lang="en-GB" sz="1400" b="1">
                <a:solidFill>
                  <a:srgbClr val="002060"/>
                </a:solidFill>
                <a:latin typeface="+mj-lt"/>
                <a:ea typeface="Verdana" panose="020B0604030504040204" pitchFamily="34" charset="0"/>
              </a:rPr>
              <a:t>Hampshire bucks the national trend of decreasing EHCP Timeliness, improving by 30 percentage points in 2022, achieving 45.7% timeliness while clearing overdue cases. </a:t>
            </a:r>
            <a:r>
              <a:rPr lang="en-GB" sz="1400" b="1">
                <a:solidFill>
                  <a:srgbClr val="002060"/>
                </a:solidFill>
                <a:latin typeface="+mj-lt"/>
                <a:cs typeface="Calibri"/>
              </a:rPr>
              <a:t>So far in 2023 72% of EHC Plans have been issued on time.</a:t>
            </a:r>
            <a:endParaRPr lang="en-GB" sz="1400" b="1">
              <a:solidFill>
                <a:srgbClr val="002060"/>
              </a:solidFill>
              <a:latin typeface="+mj-lt"/>
            </a:endParaRPr>
          </a:p>
          <a:p>
            <a:r>
              <a:rPr lang="en-GB" sz="1400">
                <a:latin typeface="+mj-lt"/>
              </a:rPr>
              <a:t>Forecasting models indicate that there could be 24,391 EHCPs maintained by Hampshire in 2029. This is a significant 68% growth from 2023. </a:t>
            </a:r>
            <a:endParaRPr lang="en-GB" sz="1400">
              <a:solidFill>
                <a:srgbClr val="FF0000"/>
              </a:solidFill>
              <a:latin typeface="+mj-lt"/>
            </a:endParaRPr>
          </a:p>
          <a:p>
            <a:endParaRPr lang="en-GB"/>
          </a:p>
        </p:txBody>
      </p:sp>
    </p:spTree>
    <p:extLst>
      <p:ext uri="{BB962C8B-B14F-4D97-AF65-F5344CB8AC3E}">
        <p14:creationId xmlns:p14="http://schemas.microsoft.com/office/powerpoint/2010/main" val="282661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142E63C-A3F2-E611-9676-108454188A99}"/>
              </a:ext>
            </a:extLst>
          </p:cNvPr>
          <p:cNvSpPr txBox="1"/>
          <p:nvPr/>
        </p:nvSpPr>
        <p:spPr>
          <a:xfrm>
            <a:off x="386143" y="108673"/>
            <a:ext cx="11419714"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4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Delivering Better Value (DBV) Diagnostic</a:t>
            </a:r>
          </a:p>
        </p:txBody>
      </p:sp>
      <p:sp>
        <p:nvSpPr>
          <p:cNvPr id="8" name="TextBox 7">
            <a:extLst>
              <a:ext uri="{FF2B5EF4-FFF2-40B4-BE49-F238E27FC236}">
                <a16:creationId xmlns:a16="http://schemas.microsoft.com/office/drawing/2014/main" id="{CACC1913-4EB2-2BB7-BB2E-B32E9C5C5B8B}"/>
              </a:ext>
            </a:extLst>
          </p:cNvPr>
          <p:cNvSpPr txBox="1"/>
          <p:nvPr/>
        </p:nvSpPr>
        <p:spPr>
          <a:xfrm>
            <a:off x="514350" y="1040077"/>
            <a:ext cx="11163300" cy="1290097"/>
          </a:xfrm>
          <a:prstGeom prst="rect">
            <a:avLst/>
          </a:prstGeom>
          <a:noFill/>
        </p:spPr>
        <p:txBody>
          <a:bodyPr wrap="square" lIns="91440" tIns="45720" rIns="91440" bIns="45720" anchor="t">
            <a:spAutoFit/>
          </a:bodyPr>
          <a:lstStyle/>
          <a:p>
            <a:pPr marL="342900" marR="0" lvl="0" indent="-342900" algn="l" defTabSz="914400" rtl="0" eaLnBrk="1" fontAlgn="auto" latinLnBrk="0" hangingPunct="1">
              <a:lnSpc>
                <a:spcPct val="100000"/>
              </a:lnSpc>
              <a:spcBef>
                <a:spcPts val="600"/>
              </a:spcBef>
              <a:spcAft>
                <a:spcPts val="100"/>
              </a:spcAft>
              <a:buClrTx/>
              <a:buSzTx/>
              <a:buFontTx/>
              <a:buChar char="•"/>
              <a:tabLst/>
              <a:defRPr/>
            </a:pPr>
            <a:r>
              <a:rPr kumimoji="0" lang="en-GB" sz="1800" b="0" i="0" u="none" strike="noStrike" kern="1200" cap="none" spc="0" normalizeH="0" baseline="0" noProof="0">
                <a:ln>
                  <a:noFill/>
                </a:ln>
                <a:solidFill>
                  <a:srgbClr val="202124"/>
                </a:solidFill>
                <a:effectLst/>
                <a:uLnTx/>
                <a:uFillTx/>
                <a:latin typeface="arial" panose="020B0604020202020204" pitchFamily="34" charset="0"/>
                <a:ea typeface="+mn-ea"/>
                <a:cs typeface="+mn-cs"/>
              </a:rPr>
              <a:t>Aim of the DBV programme is to support Local Authorities and their local area partners to improve the delivery of SEND services for children and young people (CYP) whilst working towards financial sustainability.</a:t>
            </a:r>
          </a:p>
          <a:p>
            <a:pPr marL="342900" marR="0" lvl="0" indent="-342900" algn="l" defTabSz="914400" rtl="0" eaLnBrk="1" fontAlgn="auto" latinLnBrk="0" hangingPunct="1">
              <a:lnSpc>
                <a:spcPct val="100000"/>
              </a:lnSpc>
              <a:spcBef>
                <a:spcPts val="600"/>
              </a:spcBef>
              <a:spcAft>
                <a:spcPts val="100"/>
              </a:spcAft>
              <a:buClrTx/>
              <a:buSzTx/>
              <a:buFontTx/>
              <a:buChar char="•"/>
              <a:tabLst/>
              <a:defRPr/>
            </a:pPr>
            <a:r>
              <a:rPr kumimoji="0" lang="en-GB" sz="1800" b="0" i="0" u="none" strike="noStrike" kern="0" cap="none" spc="0" normalizeH="0" baseline="0" noProof="0">
                <a:ln>
                  <a:noFill/>
                </a:ln>
                <a:solidFill>
                  <a:srgbClr val="202124"/>
                </a:solidFill>
                <a:effectLst/>
                <a:uLnTx/>
                <a:uFillTx/>
                <a:latin typeface="arial" panose="020B0604020202020204" pitchFamily="34" charset="0"/>
                <a:ea typeface="+mn-ea"/>
                <a:cs typeface="+mn-cs"/>
              </a:rPr>
              <a:t>Diagnostic covered three phases:</a:t>
            </a:r>
            <a:endParaRPr kumimoji="0" lang="en-GB" sz="1800" b="0" i="0" u="none" strike="noStrike" kern="0" cap="none" spc="0" normalizeH="0" baseline="0" noProof="0">
              <a:ln>
                <a:noFill/>
              </a:ln>
              <a:solidFill>
                <a:srgbClr val="000000"/>
              </a:solidFill>
              <a:effectLst/>
              <a:uLnTx/>
              <a:uFillTx/>
              <a:latin typeface="Arial"/>
              <a:ea typeface="+mn-ea"/>
              <a:cs typeface="+mn-cs"/>
            </a:endParaRPr>
          </a:p>
        </p:txBody>
      </p:sp>
      <p:sp>
        <p:nvSpPr>
          <p:cNvPr id="2" name="Rectangle 1">
            <a:extLst>
              <a:ext uri="{FF2B5EF4-FFF2-40B4-BE49-F238E27FC236}">
                <a16:creationId xmlns:a16="http://schemas.microsoft.com/office/drawing/2014/main" id="{76A5BC58-D56C-2ACE-EA0E-DA0FBC6BE5CB}"/>
              </a:ext>
            </a:extLst>
          </p:cNvPr>
          <p:cNvSpPr/>
          <p:nvPr/>
        </p:nvSpPr>
        <p:spPr>
          <a:xfrm>
            <a:off x="637031" y="2654099"/>
            <a:ext cx="3026664" cy="3163824"/>
          </a:xfrm>
          <a:prstGeom prst="rect">
            <a:avLst/>
          </a:prstGeom>
          <a:noFill/>
          <a:ln w="19050">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rgbClr val="0070C0"/>
                </a:solidFill>
                <a:effectLst/>
                <a:uLnTx/>
                <a:uFillTx/>
                <a:latin typeface="Calibri" panose="020F0502020204030204"/>
                <a:ea typeface="+mn-ea"/>
                <a:cs typeface="+mn-cs"/>
              </a:rPr>
              <a:t>Module 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rgbClr val="0070C0"/>
                </a:solidFill>
                <a:effectLst/>
                <a:uLnTx/>
                <a:uFillTx/>
                <a:latin typeface="Calibri" panose="020F0502020204030204"/>
                <a:ea typeface="+mn-ea"/>
                <a:cs typeface="+mn-cs"/>
              </a:rPr>
              <a:t>Baselining and Forecasting</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alibri" panose="020F0502020204030204"/>
                <a:ea typeface="+mn-ea"/>
                <a:cs typeface="+mn-cs"/>
              </a:rPr>
              <a:t>To understand the volume and type of support CYP have received historically in Hampshire and forecast what this might look like going forward.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prstClr val="black"/>
                </a:solidFill>
                <a:effectLst/>
                <a:uLnTx/>
                <a:uFillTx/>
                <a:latin typeface="Calibri" panose="020F0502020204030204"/>
                <a:ea typeface="+mn-ea"/>
                <a:cs typeface="+mn-cs"/>
              </a:rPr>
              <a:t>Data focussed</a:t>
            </a:r>
          </a:p>
        </p:txBody>
      </p:sp>
      <p:sp>
        <p:nvSpPr>
          <p:cNvPr id="3" name="Rectangle 2">
            <a:extLst>
              <a:ext uri="{FF2B5EF4-FFF2-40B4-BE49-F238E27FC236}">
                <a16:creationId xmlns:a16="http://schemas.microsoft.com/office/drawing/2014/main" id="{76CC2E64-8224-E2D6-820A-503765E5B1C5}"/>
              </a:ext>
            </a:extLst>
          </p:cNvPr>
          <p:cNvSpPr/>
          <p:nvPr/>
        </p:nvSpPr>
        <p:spPr>
          <a:xfrm>
            <a:off x="4255924" y="2650523"/>
            <a:ext cx="3026664" cy="3163824"/>
          </a:xfrm>
          <a:prstGeom prst="rect">
            <a:avLst/>
          </a:prstGeom>
          <a:noFill/>
          <a:ln w="190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rgbClr val="0070C0"/>
                </a:solidFill>
                <a:effectLst/>
                <a:uLnTx/>
                <a:uFillTx/>
                <a:latin typeface="Calibri" panose="020F0502020204030204"/>
                <a:ea typeface="+mn-ea"/>
                <a:cs typeface="+mn-cs"/>
              </a:rPr>
              <a:t>Module 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rgbClr val="0070C0"/>
                </a:solidFill>
                <a:effectLst/>
                <a:uLnTx/>
                <a:uFillTx/>
                <a:latin typeface="Calibri" panose="020F0502020204030204"/>
                <a:ea typeface="+mn-ea"/>
                <a:cs typeface="+mn-cs"/>
              </a:rPr>
              <a:t>Root Cause Diagnostic</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alibri" panose="020F0502020204030204"/>
                <a:ea typeface="+mn-ea"/>
                <a:cs typeface="+mn-cs"/>
              </a:rPr>
              <a:t>To identify the highest impact changes that could be made to deliver better outcomes for CYP.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prstClr val="black"/>
                </a:solidFill>
                <a:effectLst/>
                <a:uLnTx/>
                <a:uFillTx/>
                <a:latin typeface="Calibri" panose="020F0502020204030204"/>
                <a:ea typeface="+mn-ea"/>
                <a:cs typeface="+mn-cs"/>
              </a:rPr>
              <a:t>Surveys, case studies and interviews with schools, parents and partners</a:t>
            </a:r>
          </a:p>
        </p:txBody>
      </p:sp>
      <p:sp>
        <p:nvSpPr>
          <p:cNvPr id="6" name="Rectangle 5">
            <a:extLst>
              <a:ext uri="{FF2B5EF4-FFF2-40B4-BE49-F238E27FC236}">
                <a16:creationId xmlns:a16="http://schemas.microsoft.com/office/drawing/2014/main" id="{9E637455-9AC5-3A8D-E35B-A35A062512C6}"/>
              </a:ext>
            </a:extLst>
          </p:cNvPr>
          <p:cNvSpPr/>
          <p:nvPr/>
        </p:nvSpPr>
        <p:spPr>
          <a:xfrm>
            <a:off x="7874817" y="2650523"/>
            <a:ext cx="3026664" cy="3163824"/>
          </a:xfrm>
          <a:prstGeom prst="rect">
            <a:avLst/>
          </a:prstGeom>
          <a:noFill/>
          <a:ln w="19050">
            <a:solidFill>
              <a:srgbClr val="9966F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rgbClr val="0070C0"/>
                </a:solidFill>
                <a:effectLst/>
                <a:uLnTx/>
                <a:uFillTx/>
                <a:latin typeface="Calibri" panose="020F0502020204030204"/>
                <a:ea typeface="+mn-ea"/>
                <a:cs typeface="+mn-cs"/>
              </a:rPr>
              <a:t>Module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rgbClr val="0070C0"/>
                </a:solidFill>
                <a:effectLst/>
                <a:uLnTx/>
                <a:uFillTx/>
                <a:latin typeface="Calibri" panose="020F0502020204030204"/>
                <a:ea typeface="+mn-ea"/>
                <a:cs typeface="+mn-cs"/>
              </a:rPr>
              <a:t>Implementation planning</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Calibri" panose="020F0502020204030204"/>
                <a:ea typeface="+mn-ea"/>
                <a:cs typeface="+mn-cs"/>
              </a:rPr>
              <a:t>To build findings into effective implementation, identifying strengths, enablers and risks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prstClr val="black"/>
                </a:solidFill>
                <a:effectLst/>
                <a:uLnTx/>
                <a:uFillTx/>
                <a:latin typeface="Calibri" panose="020F0502020204030204"/>
                <a:ea typeface="+mn-ea"/>
                <a:cs typeface="+mn-cs"/>
              </a:rPr>
              <a:t>Drawing together the evidence and agreeing the keys areas of focus for new workstreams. </a:t>
            </a:r>
          </a:p>
        </p:txBody>
      </p:sp>
    </p:spTree>
    <p:extLst>
      <p:ext uri="{BB962C8B-B14F-4D97-AF65-F5344CB8AC3E}">
        <p14:creationId xmlns:p14="http://schemas.microsoft.com/office/powerpoint/2010/main" val="1393565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574D17E-BCB3-431B-8B88-B7F6B20E3F5A}"/>
              </a:ext>
            </a:extLst>
          </p:cNvPr>
          <p:cNvSpPr>
            <a:spLocks noGrp="1"/>
          </p:cNvSpPr>
          <p:nvPr>
            <p:ph type="title"/>
          </p:nvPr>
        </p:nvSpPr>
        <p:spPr>
          <a:xfrm>
            <a:off x="365078" y="105449"/>
            <a:ext cx="10926683" cy="855529"/>
          </a:xfrm>
        </p:spPr>
        <p:txBody>
          <a:bodyPr/>
          <a:lstStyle/>
          <a:p>
            <a:r>
              <a:rPr lang="en-GB" b="1">
                <a:latin typeface="+mj-lt"/>
              </a:rPr>
              <a:t>Delivering Better Value (DBV) bid</a:t>
            </a:r>
          </a:p>
        </p:txBody>
      </p:sp>
      <p:sp>
        <p:nvSpPr>
          <p:cNvPr id="5" name="TextBox 4">
            <a:extLst>
              <a:ext uri="{FF2B5EF4-FFF2-40B4-BE49-F238E27FC236}">
                <a16:creationId xmlns:a16="http://schemas.microsoft.com/office/drawing/2014/main" id="{F8BE01F8-C166-4CB8-89CB-A2A2AB44F2AF}"/>
              </a:ext>
            </a:extLst>
          </p:cNvPr>
          <p:cNvSpPr txBox="1"/>
          <p:nvPr/>
        </p:nvSpPr>
        <p:spPr>
          <a:xfrm>
            <a:off x="333152" y="1399491"/>
            <a:ext cx="11525695" cy="646331"/>
          </a:xfrm>
          <a:prstGeom prst="rect">
            <a:avLst/>
          </a:prstGeom>
          <a:noFill/>
        </p:spPr>
        <p:txBody>
          <a:bodyPr wrap="square" rtlCol="0">
            <a:spAutoFit/>
          </a:bodyPr>
          <a:lstStyle/>
          <a:p>
            <a:endParaRPr lang="en-GB"/>
          </a:p>
          <a:p>
            <a:endParaRPr lang="en-GB"/>
          </a:p>
        </p:txBody>
      </p:sp>
      <p:sp>
        <p:nvSpPr>
          <p:cNvPr id="8" name="TextBox 1">
            <a:extLst>
              <a:ext uri="{FF2B5EF4-FFF2-40B4-BE49-F238E27FC236}">
                <a16:creationId xmlns:a16="http://schemas.microsoft.com/office/drawing/2014/main" id="{9BFAFCED-D5D2-A721-8F16-27FAD64F6771}"/>
              </a:ext>
            </a:extLst>
          </p:cNvPr>
          <p:cNvSpPr txBox="1"/>
          <p:nvPr/>
        </p:nvSpPr>
        <p:spPr>
          <a:xfrm>
            <a:off x="514349" y="1399491"/>
            <a:ext cx="11163300" cy="4683333"/>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ts val="600"/>
              </a:spcBef>
              <a:spcAft>
                <a:spcPts val="100"/>
              </a:spcAft>
              <a:buClrTx/>
              <a:buSzTx/>
              <a:buFontTx/>
              <a:buChar char="•"/>
              <a:tabLst/>
              <a:defRPr/>
            </a:pPr>
            <a:r>
              <a:rPr kumimoji="0" lang="en-GB" sz="2000" b="0" i="0" u="none" strike="noStrike" kern="0" cap="none" spc="0" normalizeH="0" baseline="0" noProof="0">
                <a:ln>
                  <a:noFill/>
                </a:ln>
                <a:solidFill>
                  <a:srgbClr val="000000"/>
                </a:solidFill>
                <a:effectLst/>
                <a:uLnTx/>
                <a:uFillTx/>
                <a:latin typeface="Arial"/>
                <a:ea typeface="+mn-ea"/>
                <a:cs typeface="+mn-cs"/>
              </a:rPr>
              <a:t>DBV diagnostic completed December 2022. </a:t>
            </a:r>
            <a:endParaRPr kumimoji="0" lang="en-GB" sz="2000" b="0" i="0" u="none" strike="noStrike" kern="0" cap="none" spc="0" normalizeH="0" baseline="0" noProof="0">
              <a:ln>
                <a:noFill/>
              </a:ln>
              <a:solidFill>
                <a:srgbClr val="000000"/>
              </a:solidFill>
              <a:effectLst/>
              <a:uLnTx/>
              <a:uFillTx/>
              <a:latin typeface="Arial"/>
              <a:ea typeface="+mn-ea"/>
              <a:cs typeface="Arial"/>
            </a:endParaRPr>
          </a:p>
          <a:p>
            <a:pPr marL="342900" marR="0" lvl="0" indent="-342900" algn="l" defTabSz="914400" rtl="0" eaLnBrk="1" fontAlgn="auto" latinLnBrk="0" hangingPunct="1">
              <a:lnSpc>
                <a:spcPct val="100000"/>
              </a:lnSpc>
              <a:spcBef>
                <a:spcPts val="600"/>
              </a:spcBef>
              <a:spcAft>
                <a:spcPts val="100"/>
              </a:spcAft>
              <a:buClrTx/>
              <a:buSzTx/>
              <a:buFontTx/>
              <a:buChar char="•"/>
              <a:tabLst/>
              <a:defRPr/>
            </a:pPr>
            <a:r>
              <a:rPr kumimoji="0" lang="en-GB" sz="2000" b="0" i="0" u="none" strike="noStrike" kern="0" cap="none" spc="0" normalizeH="0" baseline="0" noProof="0">
                <a:ln>
                  <a:noFill/>
                </a:ln>
                <a:solidFill>
                  <a:srgbClr val="000000"/>
                </a:solidFill>
                <a:effectLst/>
                <a:uLnTx/>
                <a:uFillTx/>
                <a:latin typeface="Arial"/>
                <a:ea typeface="+mn-ea"/>
                <a:cs typeface="+mn-cs"/>
              </a:rPr>
              <a:t>The Local Authority’s rebranded </a:t>
            </a:r>
            <a:r>
              <a:rPr kumimoji="0" lang="en-GB" sz="2000" b="0" i="1" u="none" strike="noStrike" kern="0" cap="none" spc="0" normalizeH="0" baseline="0" noProof="0">
                <a:ln>
                  <a:noFill/>
                </a:ln>
                <a:solidFill>
                  <a:srgbClr val="4472C4">
                    <a:lumMod val="75000"/>
                  </a:srgbClr>
                </a:solidFill>
                <a:effectLst/>
                <a:uLnTx/>
                <a:uFillTx/>
                <a:latin typeface="Arial"/>
                <a:ea typeface="+mn-ea"/>
                <a:cs typeface="+mn-cs"/>
              </a:rPr>
              <a:t>Transforming SEND Programme </a:t>
            </a:r>
            <a:r>
              <a:rPr kumimoji="0" lang="en-GB" sz="2000" b="0" i="0" u="none" strike="noStrike" kern="0" cap="none" spc="0" normalizeH="0" baseline="0" noProof="0">
                <a:ln>
                  <a:noFill/>
                </a:ln>
                <a:solidFill>
                  <a:srgbClr val="000000"/>
                </a:solidFill>
                <a:effectLst/>
                <a:uLnTx/>
                <a:uFillTx/>
                <a:latin typeface="Arial"/>
                <a:ea typeface="+mn-ea"/>
                <a:cs typeface="+mn-cs"/>
              </a:rPr>
              <a:t>was validated.</a:t>
            </a:r>
            <a:endParaRPr kumimoji="0" lang="en-GB" sz="2000" b="0" i="0" u="none" strike="noStrike" kern="0" cap="none" spc="0" normalizeH="0" baseline="0" noProof="0">
              <a:ln>
                <a:noFill/>
              </a:ln>
              <a:solidFill>
                <a:srgbClr val="000000"/>
              </a:solidFill>
              <a:effectLst/>
              <a:uLnTx/>
              <a:uFillTx/>
              <a:latin typeface="Arial"/>
              <a:ea typeface="+mn-ea"/>
              <a:cs typeface="Arial"/>
            </a:endParaRPr>
          </a:p>
          <a:p>
            <a:pPr marL="342900" marR="0" lvl="0" indent="-342900" algn="l" defTabSz="914400" rtl="0" eaLnBrk="1" fontAlgn="auto" latinLnBrk="0" hangingPunct="1">
              <a:lnSpc>
                <a:spcPct val="100000"/>
              </a:lnSpc>
              <a:spcBef>
                <a:spcPts val="600"/>
              </a:spcBef>
              <a:spcAft>
                <a:spcPts val="100"/>
              </a:spcAft>
              <a:buClrTx/>
              <a:buSzTx/>
              <a:buFontTx/>
              <a:buChar char="•"/>
              <a:tabLst/>
              <a:defRPr/>
            </a:pPr>
            <a:r>
              <a:rPr kumimoji="0" lang="en-GB" sz="2000" b="0" i="0" u="none" strike="noStrike" kern="0" cap="none" spc="0" normalizeH="0" baseline="0" noProof="0">
                <a:ln>
                  <a:noFill/>
                </a:ln>
                <a:solidFill>
                  <a:srgbClr val="000000"/>
                </a:solidFill>
                <a:effectLst/>
                <a:uLnTx/>
                <a:uFillTx/>
                <a:latin typeface="Arial"/>
                <a:ea typeface="+mn-ea"/>
                <a:cs typeface="Arial"/>
              </a:rPr>
              <a:t>Areas of further focus were identified through the diagnostic phases.</a:t>
            </a:r>
          </a:p>
          <a:p>
            <a:pPr marL="800100" marR="0" lvl="1" indent="-342900" algn="l" defTabSz="914400" rtl="0" eaLnBrk="1" fontAlgn="auto" latinLnBrk="0" hangingPunct="1">
              <a:lnSpc>
                <a:spcPct val="100000"/>
              </a:lnSpc>
              <a:spcBef>
                <a:spcPts val="600"/>
              </a:spcBef>
              <a:spcAft>
                <a:spcPts val="100"/>
              </a:spcAft>
              <a:buClrTx/>
              <a:buSzTx/>
              <a:buFontTx/>
              <a:buChar char="•"/>
              <a:tabLst/>
              <a:defRPr/>
            </a:pPr>
            <a:r>
              <a:rPr kumimoji="0" lang="en-GB" sz="2000" b="0" i="0" u="none" strike="noStrike" kern="0" cap="none" spc="0" normalizeH="0" baseline="0" noProof="0">
                <a:ln>
                  <a:noFill/>
                </a:ln>
                <a:solidFill>
                  <a:srgbClr val="000000"/>
                </a:solidFill>
                <a:effectLst/>
                <a:uLnTx/>
                <a:uFillTx/>
                <a:latin typeface="Arial"/>
                <a:ea typeface="+mn-ea"/>
                <a:cs typeface="Arial"/>
              </a:rPr>
              <a:t>Improving parental confidence.</a:t>
            </a:r>
          </a:p>
          <a:p>
            <a:pPr marL="800100" marR="0" lvl="1" indent="-342900" algn="l" defTabSz="914400" rtl="0" eaLnBrk="1" fontAlgn="auto" latinLnBrk="0" hangingPunct="1">
              <a:lnSpc>
                <a:spcPct val="100000"/>
              </a:lnSpc>
              <a:spcBef>
                <a:spcPts val="600"/>
              </a:spcBef>
              <a:spcAft>
                <a:spcPts val="100"/>
              </a:spcAft>
              <a:buClrTx/>
              <a:buSzTx/>
              <a:buFontTx/>
              <a:buChar char="•"/>
              <a:tabLst/>
              <a:defRPr/>
            </a:pPr>
            <a:r>
              <a:rPr kumimoji="0" lang="en-GB" sz="2000" b="0" i="0" u="none" strike="noStrike" kern="0" cap="none" spc="0" normalizeH="0" baseline="0" noProof="0">
                <a:ln>
                  <a:noFill/>
                </a:ln>
                <a:solidFill>
                  <a:srgbClr val="000000"/>
                </a:solidFill>
                <a:effectLst/>
                <a:uLnTx/>
                <a:uFillTx/>
                <a:latin typeface="Arial"/>
                <a:ea typeface="+mn-ea"/>
                <a:cs typeface="Arial"/>
              </a:rPr>
              <a:t>Promotion of inclusive practice in schools.</a:t>
            </a:r>
          </a:p>
          <a:p>
            <a:pPr marL="800100" marR="0" lvl="1" indent="-342900" algn="l" defTabSz="914400" rtl="0" eaLnBrk="1" fontAlgn="auto" latinLnBrk="0" hangingPunct="1">
              <a:lnSpc>
                <a:spcPct val="100000"/>
              </a:lnSpc>
              <a:spcBef>
                <a:spcPts val="600"/>
              </a:spcBef>
              <a:spcAft>
                <a:spcPts val="100"/>
              </a:spcAft>
              <a:buClrTx/>
              <a:buSzTx/>
              <a:buFontTx/>
              <a:buChar char="•"/>
              <a:tabLst/>
              <a:defRPr/>
            </a:pPr>
            <a:r>
              <a:rPr kumimoji="0" lang="en-GB" sz="2000" b="0" i="0" u="none" strike="noStrike" kern="0" cap="none" spc="0" normalizeH="0" baseline="0" noProof="0">
                <a:ln>
                  <a:noFill/>
                </a:ln>
                <a:solidFill>
                  <a:srgbClr val="000000"/>
                </a:solidFill>
                <a:effectLst/>
                <a:uLnTx/>
                <a:uFillTx/>
                <a:latin typeface="Arial"/>
                <a:ea typeface="+mn-ea"/>
                <a:cs typeface="Arial"/>
              </a:rPr>
              <a:t>Increasing awareness and understanding of the support available from the LA and others.</a:t>
            </a:r>
          </a:p>
          <a:p>
            <a:pPr marL="800100" marR="0" lvl="1" indent="-342900" algn="l" defTabSz="914400" rtl="0" eaLnBrk="1" fontAlgn="auto" latinLnBrk="0" hangingPunct="1">
              <a:lnSpc>
                <a:spcPct val="100000"/>
              </a:lnSpc>
              <a:spcBef>
                <a:spcPts val="600"/>
              </a:spcBef>
              <a:spcAft>
                <a:spcPts val="100"/>
              </a:spcAft>
              <a:buClrTx/>
              <a:buSzTx/>
              <a:buFontTx/>
              <a:buChar char="•"/>
              <a:tabLst/>
              <a:defRPr/>
            </a:pPr>
            <a:r>
              <a:rPr kumimoji="0" lang="en-GB" sz="2000" b="0" i="0" u="none" strike="noStrike" kern="0" cap="none" spc="0" normalizeH="0" baseline="0" noProof="0">
                <a:ln>
                  <a:noFill/>
                </a:ln>
                <a:solidFill>
                  <a:srgbClr val="000000"/>
                </a:solidFill>
                <a:effectLst/>
                <a:uLnTx/>
                <a:uFillTx/>
                <a:latin typeface="Arial"/>
                <a:ea typeface="+mn-ea"/>
                <a:cs typeface="Arial"/>
              </a:rPr>
              <a:t>LA participation in annual reviews.</a:t>
            </a:r>
            <a:endParaRPr kumimoji="0" lang="en-GB" sz="2000" b="0" i="0" u="none" strike="noStrike" kern="0" cap="none" spc="0" normalizeH="0" baseline="0" noProof="0">
              <a:ln>
                <a:noFill/>
              </a:ln>
              <a:solidFill>
                <a:srgbClr val="000000"/>
              </a:solidFill>
              <a:effectLst/>
              <a:uLnTx/>
              <a:uFillTx/>
              <a:latin typeface="Arial"/>
              <a:ea typeface="+mn-ea"/>
              <a:cs typeface="+mn-cs"/>
            </a:endParaRPr>
          </a:p>
          <a:p>
            <a:pPr marL="342900" marR="0" lvl="0" indent="-342900" algn="l" defTabSz="914400" rtl="0" eaLnBrk="1" fontAlgn="auto" latinLnBrk="0" hangingPunct="1">
              <a:lnSpc>
                <a:spcPct val="100000"/>
              </a:lnSpc>
              <a:spcBef>
                <a:spcPts val="600"/>
              </a:spcBef>
              <a:spcAft>
                <a:spcPts val="100"/>
              </a:spcAft>
              <a:buClrTx/>
              <a:buSzTx/>
              <a:buFontTx/>
              <a:buChar char="•"/>
              <a:tabLst/>
              <a:defRPr/>
            </a:pPr>
            <a:r>
              <a:rPr kumimoji="0" lang="en-GB" sz="2000" b="0" i="0" u="none" strike="noStrike" kern="0" cap="none" spc="0" normalizeH="0" baseline="0" noProof="0">
                <a:ln>
                  <a:noFill/>
                </a:ln>
                <a:solidFill>
                  <a:srgbClr val="000000"/>
                </a:solidFill>
                <a:effectLst/>
                <a:uLnTx/>
                <a:uFillTx/>
                <a:latin typeface="Arial"/>
                <a:ea typeface="+mn-ea"/>
                <a:cs typeface="+mn-cs"/>
              </a:rPr>
              <a:t>£1m grant funding was awarded following successful bid.</a:t>
            </a:r>
            <a:endParaRPr kumimoji="0" lang="en-GB" sz="2000" b="0" i="0" u="none" strike="noStrike" kern="0" cap="none" spc="0" normalizeH="0" baseline="0" noProof="0">
              <a:ln>
                <a:noFill/>
              </a:ln>
              <a:solidFill>
                <a:srgbClr val="000000"/>
              </a:solidFill>
              <a:effectLst/>
              <a:uLnTx/>
              <a:uFillTx/>
              <a:latin typeface="Arial"/>
              <a:ea typeface="+mn-ea"/>
              <a:cs typeface="Arial"/>
            </a:endParaRPr>
          </a:p>
          <a:p>
            <a:pPr marL="342900" marR="0" lvl="0" indent="-342900" algn="l" defTabSz="914400" rtl="0" eaLnBrk="1" fontAlgn="auto" latinLnBrk="0" hangingPunct="1">
              <a:lnSpc>
                <a:spcPct val="100000"/>
              </a:lnSpc>
              <a:spcBef>
                <a:spcPts val="600"/>
              </a:spcBef>
              <a:spcAft>
                <a:spcPts val="100"/>
              </a:spcAft>
              <a:buClrTx/>
              <a:buSzTx/>
              <a:buFontTx/>
              <a:buChar char="•"/>
              <a:tabLst/>
              <a:defRPr/>
            </a:pPr>
            <a:r>
              <a:rPr kumimoji="0" lang="en-GB" sz="2000" b="0" i="0" u="none" strike="noStrike" kern="0" cap="none" spc="0" normalizeH="0" baseline="0" noProof="0">
                <a:ln>
                  <a:noFill/>
                </a:ln>
                <a:solidFill>
                  <a:srgbClr val="000000"/>
                </a:solidFill>
                <a:effectLst/>
                <a:uLnTx/>
                <a:uFillTx/>
                <a:latin typeface="Arial"/>
                <a:ea typeface="+mn-ea"/>
                <a:cs typeface="Arial"/>
              </a:rPr>
              <a:t>The DfE have indicated that further funding may be available and are looking into a process that is equitable across all LAs.</a:t>
            </a:r>
          </a:p>
          <a:p>
            <a:pPr marL="342900" marR="0" lvl="0" indent="-342900" algn="l" defTabSz="914400" rtl="0" eaLnBrk="1" fontAlgn="auto" latinLnBrk="0" hangingPunct="1">
              <a:lnSpc>
                <a:spcPct val="100000"/>
              </a:lnSpc>
              <a:spcBef>
                <a:spcPts val="600"/>
              </a:spcBef>
              <a:spcAft>
                <a:spcPts val="100"/>
              </a:spcAft>
              <a:buClrTx/>
              <a:buSzTx/>
              <a:buFontTx/>
              <a:buChar char="•"/>
              <a:tabLst/>
              <a:defRPr/>
            </a:pPr>
            <a:endParaRPr kumimoji="0" lang="en-GB" sz="2000" b="0" i="0" u="none" strike="noStrike" kern="0" cap="none" spc="0" normalizeH="0" baseline="0" noProof="0">
              <a:ln>
                <a:noFill/>
              </a:ln>
              <a:solidFill>
                <a:srgbClr val="000000"/>
              </a:solidFill>
              <a:effectLst/>
              <a:uLnTx/>
              <a:uFillTx/>
              <a:latin typeface="Arial"/>
              <a:ea typeface="+mn-ea"/>
              <a:cs typeface="+mn-cs"/>
            </a:endParaRPr>
          </a:p>
          <a:p>
            <a:pPr marL="342900" marR="0" lvl="0" indent="-342900" algn="l" defTabSz="914400" rtl="0" eaLnBrk="1" fontAlgn="auto" latinLnBrk="0" hangingPunct="1">
              <a:lnSpc>
                <a:spcPct val="100000"/>
              </a:lnSpc>
              <a:spcBef>
                <a:spcPts val="600"/>
              </a:spcBef>
              <a:spcAft>
                <a:spcPts val="100"/>
              </a:spcAft>
              <a:buClrTx/>
              <a:buSzTx/>
              <a:buFontTx/>
              <a:buChar char="•"/>
              <a:tabLst/>
              <a:defRPr/>
            </a:pPr>
            <a:endParaRPr kumimoji="0" lang="en-GB" sz="2000" b="0" i="0" u="none" strike="noStrike" kern="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415007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574D17E-BCB3-431B-8B88-B7F6B20E3F5A}"/>
              </a:ext>
            </a:extLst>
          </p:cNvPr>
          <p:cNvSpPr>
            <a:spLocks noGrp="1"/>
          </p:cNvSpPr>
          <p:nvPr>
            <p:ph type="title"/>
          </p:nvPr>
        </p:nvSpPr>
        <p:spPr>
          <a:xfrm>
            <a:off x="365078" y="105449"/>
            <a:ext cx="10926683" cy="855529"/>
          </a:xfrm>
        </p:spPr>
        <p:txBody>
          <a:bodyPr/>
          <a:lstStyle/>
          <a:p>
            <a:r>
              <a:rPr lang="en-GB" b="1">
                <a:latin typeface="+mj-lt"/>
              </a:rPr>
              <a:t>Delivering Better Value update</a:t>
            </a:r>
          </a:p>
        </p:txBody>
      </p:sp>
      <p:sp>
        <p:nvSpPr>
          <p:cNvPr id="5" name="TextBox 4">
            <a:extLst>
              <a:ext uri="{FF2B5EF4-FFF2-40B4-BE49-F238E27FC236}">
                <a16:creationId xmlns:a16="http://schemas.microsoft.com/office/drawing/2014/main" id="{F8BE01F8-C166-4CB8-89CB-A2A2AB44F2AF}"/>
              </a:ext>
            </a:extLst>
          </p:cNvPr>
          <p:cNvSpPr txBox="1"/>
          <p:nvPr/>
        </p:nvSpPr>
        <p:spPr>
          <a:xfrm>
            <a:off x="297710" y="1108868"/>
            <a:ext cx="11525695" cy="646331"/>
          </a:xfrm>
          <a:prstGeom prst="rect">
            <a:avLst/>
          </a:prstGeom>
          <a:noFill/>
        </p:spPr>
        <p:txBody>
          <a:bodyPr wrap="square" rtlCol="0">
            <a:spAutoFit/>
          </a:bodyPr>
          <a:lstStyle/>
          <a:p>
            <a:endParaRPr lang="en-GB"/>
          </a:p>
          <a:p>
            <a:endParaRPr lang="en-GB"/>
          </a:p>
        </p:txBody>
      </p:sp>
      <p:pic>
        <p:nvPicPr>
          <p:cNvPr id="2" name="Picture 1">
            <a:extLst>
              <a:ext uri="{FF2B5EF4-FFF2-40B4-BE49-F238E27FC236}">
                <a16:creationId xmlns:a16="http://schemas.microsoft.com/office/drawing/2014/main" id="{AD3278F1-19C4-4C7A-0CFA-D6081E3FFB6F}"/>
              </a:ext>
            </a:extLst>
          </p:cNvPr>
          <p:cNvPicPr>
            <a:picLocks noChangeAspect="1"/>
          </p:cNvPicPr>
          <p:nvPr/>
        </p:nvPicPr>
        <p:blipFill rotWithShape="1">
          <a:blip r:embed="rId3"/>
          <a:srcRect b="5999"/>
          <a:stretch/>
        </p:blipFill>
        <p:spPr>
          <a:xfrm>
            <a:off x="230342" y="1074214"/>
            <a:ext cx="8841137" cy="4709572"/>
          </a:xfrm>
          <a:prstGeom prst="rect">
            <a:avLst/>
          </a:prstGeom>
        </p:spPr>
      </p:pic>
      <p:sp>
        <p:nvSpPr>
          <p:cNvPr id="4" name="TextBox 3">
            <a:extLst>
              <a:ext uri="{FF2B5EF4-FFF2-40B4-BE49-F238E27FC236}">
                <a16:creationId xmlns:a16="http://schemas.microsoft.com/office/drawing/2014/main" id="{A0C008E4-A7DE-9CF5-4E34-C976A84B418E}"/>
              </a:ext>
            </a:extLst>
          </p:cNvPr>
          <p:cNvSpPr txBox="1"/>
          <p:nvPr/>
        </p:nvSpPr>
        <p:spPr>
          <a:xfrm>
            <a:off x="9082354" y="947818"/>
            <a:ext cx="2809616" cy="4616648"/>
          </a:xfrm>
          <a:prstGeom prst="rect">
            <a:avLst/>
          </a:prstGeom>
          <a:noFill/>
        </p:spPr>
        <p:txBody>
          <a:bodyPr wrap="square" rtlCol="0">
            <a:spAutoFit/>
          </a:bodyPr>
          <a:lstStyle/>
          <a:p>
            <a:r>
              <a:rPr lang="en-GB" b="1"/>
              <a:t>Newton Europe Graph</a:t>
            </a:r>
          </a:p>
          <a:p>
            <a:endParaRPr lang="en-GB"/>
          </a:p>
          <a:p>
            <a:r>
              <a:rPr lang="en-GB" sz="1600" b="1"/>
              <a:t>Black line </a:t>
            </a:r>
            <a:r>
              <a:rPr lang="en-GB" sz="1600"/>
              <a:t>-  unmitigated forecast.</a:t>
            </a:r>
          </a:p>
          <a:p>
            <a:endParaRPr lang="en-GB" sz="1600"/>
          </a:p>
          <a:p>
            <a:r>
              <a:rPr lang="en-GB" sz="1600" b="1">
                <a:solidFill>
                  <a:srgbClr val="0070C0"/>
                </a:solidFill>
              </a:rPr>
              <a:t>Blue line </a:t>
            </a:r>
            <a:r>
              <a:rPr lang="en-GB" sz="1600"/>
              <a:t>-  likely mitigated forecast.</a:t>
            </a:r>
          </a:p>
          <a:p>
            <a:endParaRPr lang="en-GB" sz="1600"/>
          </a:p>
          <a:p>
            <a:endParaRPr lang="en-GB" sz="1600"/>
          </a:p>
          <a:p>
            <a:r>
              <a:rPr lang="en-GB" sz="1600" b="1">
                <a:solidFill>
                  <a:srgbClr val="92D050"/>
                </a:solidFill>
              </a:rPr>
              <a:t>Green line </a:t>
            </a:r>
            <a:r>
              <a:rPr lang="en-GB" sz="1600"/>
              <a:t>– Optimistic forecast.</a:t>
            </a:r>
          </a:p>
          <a:p>
            <a:endParaRPr lang="en-GB" sz="1600"/>
          </a:p>
          <a:p>
            <a:endParaRPr lang="en-GB" sz="1600"/>
          </a:p>
          <a:p>
            <a:r>
              <a:rPr lang="en-GB" sz="1600" b="1">
                <a:solidFill>
                  <a:srgbClr val="FF0000"/>
                </a:solidFill>
              </a:rPr>
              <a:t>Red line </a:t>
            </a:r>
            <a:r>
              <a:rPr lang="en-GB" sz="1600"/>
              <a:t>– if all was rolled out tomorrow (which isn’t possible within the funding envelope or current staffing).</a:t>
            </a:r>
          </a:p>
          <a:p>
            <a:endParaRPr lang="en-GB"/>
          </a:p>
        </p:txBody>
      </p:sp>
      <p:sp>
        <p:nvSpPr>
          <p:cNvPr id="6" name="TextBox 5">
            <a:extLst>
              <a:ext uri="{FF2B5EF4-FFF2-40B4-BE49-F238E27FC236}">
                <a16:creationId xmlns:a16="http://schemas.microsoft.com/office/drawing/2014/main" id="{E68A3A4A-B2C6-E93A-2548-166D03609734}"/>
              </a:ext>
            </a:extLst>
          </p:cNvPr>
          <p:cNvSpPr txBox="1"/>
          <p:nvPr/>
        </p:nvSpPr>
        <p:spPr>
          <a:xfrm>
            <a:off x="1039196" y="2148146"/>
            <a:ext cx="4360245" cy="1107996"/>
          </a:xfrm>
          <a:prstGeom prst="rect">
            <a:avLst/>
          </a:prstGeom>
          <a:noFill/>
        </p:spPr>
        <p:txBody>
          <a:bodyPr wrap="square" rtlCol="0">
            <a:spAutoFit/>
          </a:bodyPr>
          <a:lstStyle/>
          <a:p>
            <a:r>
              <a:rPr lang="en-GB" sz="1200" b="1">
                <a:solidFill>
                  <a:srgbClr val="FF0000"/>
                </a:solidFill>
                <a:latin typeface="+mj-lt"/>
                <a:cs typeface="Calibri"/>
              </a:rPr>
              <a:t>Our estimated 2027/28 deficit is £382.4m using current funding assumptions and factoring in planned savings workstreams. This is significantly lower than the £476m best case deficit projected by Newton for 2027/28.</a:t>
            </a:r>
          </a:p>
          <a:p>
            <a:endParaRPr lang="en-GB"/>
          </a:p>
        </p:txBody>
      </p:sp>
    </p:spTree>
    <p:extLst>
      <p:ext uri="{BB962C8B-B14F-4D97-AF65-F5344CB8AC3E}">
        <p14:creationId xmlns:p14="http://schemas.microsoft.com/office/powerpoint/2010/main" val="613041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574D17E-BCB3-431B-8B88-B7F6B20E3F5A}"/>
              </a:ext>
            </a:extLst>
          </p:cNvPr>
          <p:cNvSpPr>
            <a:spLocks noGrp="1"/>
          </p:cNvSpPr>
          <p:nvPr>
            <p:ph type="title"/>
          </p:nvPr>
        </p:nvSpPr>
        <p:spPr>
          <a:xfrm>
            <a:off x="327987" y="117065"/>
            <a:ext cx="11642551" cy="670550"/>
          </a:xfrm>
        </p:spPr>
        <p:txBody>
          <a:bodyPr/>
          <a:lstStyle/>
          <a:p>
            <a:r>
              <a:rPr lang="en-GB" b="1">
                <a:latin typeface="+mj-lt"/>
              </a:rPr>
              <a:t>Transforming SEND Hampshire</a:t>
            </a:r>
          </a:p>
        </p:txBody>
      </p:sp>
      <p:pic>
        <p:nvPicPr>
          <p:cNvPr id="7" name="Picture 6">
            <a:extLst>
              <a:ext uri="{FF2B5EF4-FFF2-40B4-BE49-F238E27FC236}">
                <a16:creationId xmlns:a16="http://schemas.microsoft.com/office/drawing/2014/main" id="{08B564F3-4AF1-4957-B375-00CF15DCB93B}"/>
              </a:ext>
            </a:extLst>
          </p:cNvPr>
          <p:cNvPicPr>
            <a:picLocks noChangeAspect="1"/>
          </p:cNvPicPr>
          <p:nvPr/>
        </p:nvPicPr>
        <p:blipFill>
          <a:blip r:embed="rId2"/>
          <a:stretch>
            <a:fillRect/>
          </a:stretch>
        </p:blipFill>
        <p:spPr>
          <a:xfrm>
            <a:off x="1302711" y="2059479"/>
            <a:ext cx="8868834" cy="3781337"/>
          </a:xfrm>
          <a:prstGeom prst="rect">
            <a:avLst/>
          </a:prstGeom>
        </p:spPr>
      </p:pic>
      <p:sp>
        <p:nvSpPr>
          <p:cNvPr id="4" name="TextBox 3">
            <a:extLst>
              <a:ext uri="{FF2B5EF4-FFF2-40B4-BE49-F238E27FC236}">
                <a16:creationId xmlns:a16="http://schemas.microsoft.com/office/drawing/2014/main" id="{4CF4B4E5-3B84-CDF5-D663-2C11E653A9EA}"/>
              </a:ext>
            </a:extLst>
          </p:cNvPr>
          <p:cNvSpPr txBox="1"/>
          <p:nvPr/>
        </p:nvSpPr>
        <p:spPr>
          <a:xfrm>
            <a:off x="869855" y="1072649"/>
            <a:ext cx="9565104" cy="923330"/>
          </a:xfrm>
          <a:prstGeom prst="rect">
            <a:avLst/>
          </a:prstGeom>
          <a:noFill/>
        </p:spPr>
        <p:txBody>
          <a:bodyPr wrap="square">
            <a:spAutoFit/>
          </a:bodyPr>
          <a:lstStyle/>
          <a:p>
            <a:pPr algn="ctr">
              <a:spcBef>
                <a:spcPts val="600"/>
              </a:spcBef>
              <a:spcAft>
                <a:spcPts val="100"/>
              </a:spcAft>
              <a:defRPr/>
            </a:pPr>
            <a:r>
              <a:rPr lang="en-GB" kern="0">
                <a:solidFill>
                  <a:srgbClr val="000000"/>
                </a:solidFill>
                <a:latin typeface="Arial"/>
              </a:rPr>
              <a:t>Formal launch and promotion of the rebranded </a:t>
            </a:r>
            <a:r>
              <a:rPr lang="en-GB" b="1" i="1" kern="0">
                <a:solidFill>
                  <a:srgbClr val="000000"/>
                </a:solidFill>
                <a:latin typeface="Arial"/>
              </a:rPr>
              <a:t>Transforming SEND Hampshire </a:t>
            </a:r>
            <a:r>
              <a:rPr lang="en-GB" kern="0">
                <a:solidFill>
                  <a:srgbClr val="000000"/>
                </a:solidFill>
                <a:latin typeface="Arial"/>
              </a:rPr>
              <a:t>programme (replacing the </a:t>
            </a:r>
            <a:r>
              <a:rPr lang="en-GB" i="1" kern="0">
                <a:solidFill>
                  <a:srgbClr val="000000"/>
                </a:solidFill>
                <a:latin typeface="Arial"/>
              </a:rPr>
              <a:t>High Needs, Performance &amp; Oversight Programme</a:t>
            </a:r>
            <a:r>
              <a:rPr lang="en-GB" kern="0">
                <a:solidFill>
                  <a:srgbClr val="000000"/>
                </a:solidFill>
                <a:latin typeface="Arial"/>
              </a:rPr>
              <a:t>) with schools through Autumn SEND conferences. </a:t>
            </a:r>
            <a:endParaRPr lang="en-US"/>
          </a:p>
        </p:txBody>
      </p:sp>
    </p:spTree>
    <p:extLst>
      <p:ext uri="{BB962C8B-B14F-4D97-AF65-F5344CB8AC3E}">
        <p14:creationId xmlns:p14="http://schemas.microsoft.com/office/powerpoint/2010/main" val="1215701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574D17E-BCB3-431B-8B88-B7F6B20E3F5A}"/>
              </a:ext>
            </a:extLst>
          </p:cNvPr>
          <p:cNvSpPr>
            <a:spLocks noGrp="1"/>
          </p:cNvSpPr>
          <p:nvPr>
            <p:ph type="title"/>
          </p:nvPr>
        </p:nvSpPr>
        <p:spPr>
          <a:xfrm>
            <a:off x="299634" y="91200"/>
            <a:ext cx="11642551" cy="670550"/>
          </a:xfrm>
        </p:spPr>
        <p:txBody>
          <a:bodyPr/>
          <a:lstStyle/>
          <a:p>
            <a:r>
              <a:rPr lang="en-GB" b="1">
                <a:latin typeface="+mj-lt"/>
              </a:rPr>
              <a:t>Transforming SEND Hampshire</a:t>
            </a:r>
          </a:p>
        </p:txBody>
      </p:sp>
      <p:sp>
        <p:nvSpPr>
          <p:cNvPr id="2" name="TextBox 1">
            <a:extLst>
              <a:ext uri="{FF2B5EF4-FFF2-40B4-BE49-F238E27FC236}">
                <a16:creationId xmlns:a16="http://schemas.microsoft.com/office/drawing/2014/main" id="{2350B272-A506-C88F-03B5-7926092A9760}"/>
              </a:ext>
            </a:extLst>
          </p:cNvPr>
          <p:cNvSpPr txBox="1"/>
          <p:nvPr/>
        </p:nvSpPr>
        <p:spPr>
          <a:xfrm>
            <a:off x="299634" y="1197546"/>
            <a:ext cx="11163300" cy="4688463"/>
          </a:xfrm>
          <a:prstGeom prst="rect">
            <a:avLst/>
          </a:prstGeom>
          <a:noFill/>
        </p:spPr>
        <p:txBody>
          <a:bodyPr wrap="square" lIns="91440" tIns="45720" rIns="91440" bIns="45720" anchor="t">
            <a:spAutoFit/>
          </a:bodyPr>
          <a:lstStyle/>
          <a:p>
            <a:pPr marR="0" lvl="0" algn="l" defTabSz="914400" rtl="0" eaLnBrk="1" fontAlgn="auto" latinLnBrk="0" hangingPunct="1">
              <a:lnSpc>
                <a:spcPct val="100000"/>
              </a:lnSpc>
              <a:spcBef>
                <a:spcPts val="600"/>
              </a:spcBef>
              <a:spcAft>
                <a:spcPts val="100"/>
              </a:spcAft>
              <a:buClrTx/>
              <a:buSzTx/>
              <a:tabLst/>
              <a:defRPr/>
            </a:pPr>
            <a:r>
              <a:rPr lang="en-GB" b="1" kern="0">
                <a:solidFill>
                  <a:srgbClr val="0070C0"/>
                </a:solidFill>
                <a:latin typeface="Arial"/>
              </a:rPr>
              <a:t>Transforming SEND programme encompasses new DBV workstreams:</a:t>
            </a:r>
          </a:p>
          <a:p>
            <a:pPr marL="800100" lvl="1" indent="-342900">
              <a:spcBef>
                <a:spcPts val="600"/>
              </a:spcBef>
              <a:spcAft>
                <a:spcPts val="100"/>
              </a:spcAft>
              <a:buFontTx/>
              <a:buChar char="•"/>
              <a:defRPr/>
            </a:pPr>
            <a:r>
              <a:rPr lang="en-GB" kern="0">
                <a:solidFill>
                  <a:srgbClr val="000000"/>
                </a:solidFill>
                <a:latin typeface="Arial"/>
              </a:rPr>
              <a:t>Three early intervention pilots to build SEN Support capacity in schools and improve parental confidence.</a:t>
            </a:r>
          </a:p>
          <a:p>
            <a:pPr marL="800100" lvl="1" indent="-342900">
              <a:spcBef>
                <a:spcPts val="600"/>
              </a:spcBef>
              <a:spcAft>
                <a:spcPts val="100"/>
              </a:spcAft>
              <a:buFontTx/>
              <a:buChar char="•"/>
              <a:defRPr/>
            </a:pPr>
            <a:r>
              <a:rPr lang="en-GB" kern="0">
                <a:solidFill>
                  <a:srgbClr val="000000"/>
                </a:solidFill>
                <a:latin typeface="Arial"/>
              </a:rPr>
              <a:t>A new SENCO Helpline for schools to raise awareness of LA services available and provide advice on SEN support.</a:t>
            </a:r>
            <a:endParaRPr lang="en-GB" kern="0">
              <a:solidFill>
                <a:srgbClr val="000000"/>
              </a:solidFill>
              <a:latin typeface="Arial"/>
              <a:cs typeface="Arial"/>
            </a:endParaRPr>
          </a:p>
          <a:p>
            <a:pPr marL="800100" lvl="1" indent="-342900">
              <a:spcBef>
                <a:spcPts val="600"/>
              </a:spcBef>
              <a:spcAft>
                <a:spcPts val="100"/>
              </a:spcAft>
              <a:buFontTx/>
              <a:buChar char="•"/>
              <a:defRPr/>
            </a:pPr>
            <a:r>
              <a:rPr lang="en-GB" kern="0">
                <a:solidFill>
                  <a:srgbClr val="000000"/>
                </a:solidFill>
                <a:latin typeface="Arial"/>
              </a:rPr>
              <a:t>A SEN Support Toolkit, building on our SEN Support guidance.</a:t>
            </a:r>
            <a:endParaRPr lang="en-GB" kern="0">
              <a:solidFill>
                <a:srgbClr val="000000"/>
              </a:solidFill>
              <a:latin typeface="Arial"/>
              <a:cs typeface="Arial"/>
            </a:endParaRPr>
          </a:p>
          <a:p>
            <a:pPr marL="800100" lvl="1" indent="-342900">
              <a:spcBef>
                <a:spcPts val="600"/>
              </a:spcBef>
              <a:spcAft>
                <a:spcPts val="100"/>
              </a:spcAft>
              <a:buFontTx/>
              <a:buChar char="•"/>
              <a:defRPr/>
            </a:pPr>
            <a:r>
              <a:rPr lang="en-GB" kern="0">
                <a:solidFill>
                  <a:srgbClr val="000000"/>
                </a:solidFill>
                <a:latin typeface="Arial"/>
              </a:rPr>
              <a:t>Training for schools on supporting children and young people with complex needs to improve inclusivity.</a:t>
            </a:r>
            <a:endParaRPr lang="en-GB" kern="0">
              <a:solidFill>
                <a:srgbClr val="000000"/>
              </a:solidFill>
              <a:latin typeface="Arial"/>
              <a:cs typeface="Arial"/>
            </a:endParaRPr>
          </a:p>
          <a:p>
            <a:pPr marL="800100" lvl="1" indent="-342900">
              <a:spcBef>
                <a:spcPts val="600"/>
              </a:spcBef>
              <a:spcAft>
                <a:spcPts val="100"/>
              </a:spcAft>
              <a:buFontTx/>
              <a:buChar char="•"/>
              <a:defRPr/>
            </a:pPr>
            <a:r>
              <a:rPr lang="en-GB" kern="0">
                <a:solidFill>
                  <a:srgbClr val="000000"/>
                </a:solidFill>
                <a:latin typeface="Arial"/>
              </a:rPr>
              <a:t>Training on running, or participation in, person centred planning meetings to improve parental confidence.</a:t>
            </a:r>
            <a:endParaRPr lang="en-GB" kern="0">
              <a:solidFill>
                <a:srgbClr val="000000"/>
              </a:solidFill>
              <a:latin typeface="Arial"/>
              <a:cs typeface="Arial"/>
            </a:endParaRPr>
          </a:p>
          <a:p>
            <a:pPr marL="800100" lvl="1" indent="-342900">
              <a:spcBef>
                <a:spcPts val="600"/>
              </a:spcBef>
              <a:spcAft>
                <a:spcPts val="100"/>
              </a:spcAft>
              <a:buFontTx/>
              <a:buChar char="•"/>
              <a:defRPr/>
            </a:pPr>
            <a:r>
              <a:rPr lang="en-GB" kern="0">
                <a:solidFill>
                  <a:srgbClr val="000000"/>
                </a:solidFill>
                <a:latin typeface="Arial"/>
              </a:rPr>
              <a:t>Improved LA engagement in</a:t>
            </a:r>
            <a:r>
              <a:rPr kumimoji="0" lang="en-GB" b="0" i="0" u="none" strike="noStrike" kern="0" cap="none" spc="0" normalizeH="0" baseline="0" noProof="0">
                <a:ln>
                  <a:noFill/>
                </a:ln>
                <a:solidFill>
                  <a:srgbClr val="000000"/>
                </a:solidFill>
                <a:effectLst/>
                <a:uLnTx/>
                <a:uFillTx/>
                <a:latin typeface="Arial"/>
                <a:ea typeface="+mn-ea"/>
                <a:cs typeface="+mn-cs"/>
              </a:rPr>
              <a:t> Annual </a:t>
            </a:r>
            <a:r>
              <a:rPr lang="en-GB" kern="0">
                <a:solidFill>
                  <a:srgbClr val="000000"/>
                </a:solidFill>
                <a:latin typeface="Arial"/>
              </a:rPr>
              <a:t>Reviews to right size plans and focus on increasing independence. </a:t>
            </a:r>
            <a:endParaRPr lang="en-GB" kern="0">
              <a:solidFill>
                <a:srgbClr val="000000"/>
              </a:solidFill>
              <a:latin typeface="Arial"/>
              <a:cs typeface="Arial"/>
            </a:endParaRPr>
          </a:p>
          <a:p>
            <a:pPr marL="342900" marR="0" lvl="0" indent="-342900" algn="l" defTabSz="914400" rtl="0" eaLnBrk="1" fontAlgn="auto" latinLnBrk="0" hangingPunct="1">
              <a:lnSpc>
                <a:spcPct val="100000"/>
              </a:lnSpc>
              <a:spcBef>
                <a:spcPts val="600"/>
              </a:spcBef>
              <a:spcAft>
                <a:spcPts val="100"/>
              </a:spcAft>
              <a:buClrTx/>
              <a:buSzTx/>
              <a:buFontTx/>
              <a:buChar char="•"/>
              <a:tabLst/>
              <a:defRPr/>
            </a:pPr>
            <a:endParaRPr kumimoji="0" lang="en-GB" b="0" i="0" u="none" strike="noStrike" kern="0" cap="none" spc="0" normalizeH="0" baseline="0" noProof="0">
              <a:ln>
                <a:noFill/>
              </a:ln>
              <a:solidFill>
                <a:srgbClr val="000000"/>
              </a:solidFill>
              <a:effectLst/>
              <a:uLnTx/>
              <a:uFillTx/>
              <a:latin typeface="Arial"/>
              <a:ea typeface="+mn-ea"/>
              <a:cs typeface="+mn-cs"/>
            </a:endParaRPr>
          </a:p>
          <a:p>
            <a:pPr marL="342900" marR="0" lvl="0" indent="-342900" algn="l" defTabSz="914400" rtl="0" eaLnBrk="1" fontAlgn="auto" latinLnBrk="0" hangingPunct="1">
              <a:lnSpc>
                <a:spcPct val="100000"/>
              </a:lnSpc>
              <a:spcBef>
                <a:spcPts val="600"/>
              </a:spcBef>
              <a:spcAft>
                <a:spcPts val="100"/>
              </a:spcAft>
              <a:buClrTx/>
              <a:buSzTx/>
              <a:buFontTx/>
              <a:buChar char="•"/>
              <a:tabLst/>
              <a:defRPr/>
            </a:pPr>
            <a:endParaRPr kumimoji="0" lang="en-GB" b="0" i="0" u="none" strike="noStrike" kern="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400646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0703DD7-B4C4-92C3-C578-64A63C13B350}"/>
              </a:ext>
            </a:extLst>
          </p:cNvPr>
          <p:cNvSpPr/>
          <p:nvPr/>
        </p:nvSpPr>
        <p:spPr>
          <a:xfrm>
            <a:off x="8558762" y="1252330"/>
            <a:ext cx="2984895" cy="55976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prstClr val="white"/>
                </a:solidFill>
                <a:effectLst/>
                <a:uLnTx/>
                <a:uFillTx/>
                <a:latin typeface="+mj-lt"/>
                <a:ea typeface="+mn-ea"/>
                <a:cs typeface="Calibri" panose="020F0502020204030204" pitchFamily="34" charset="0"/>
              </a:rPr>
              <a:t>Continuous Improvement</a:t>
            </a:r>
          </a:p>
        </p:txBody>
      </p:sp>
      <p:grpSp>
        <p:nvGrpSpPr>
          <p:cNvPr id="2" name="Group 1">
            <a:extLst>
              <a:ext uri="{FF2B5EF4-FFF2-40B4-BE49-F238E27FC236}">
                <a16:creationId xmlns:a16="http://schemas.microsoft.com/office/drawing/2014/main" id="{C9709922-F415-3D98-66CE-A999D8ECD5CB}"/>
              </a:ext>
            </a:extLst>
          </p:cNvPr>
          <p:cNvGrpSpPr/>
          <p:nvPr/>
        </p:nvGrpSpPr>
        <p:grpSpPr>
          <a:xfrm>
            <a:off x="209566" y="1252330"/>
            <a:ext cx="11334092" cy="4628046"/>
            <a:chOff x="209568" y="692564"/>
            <a:chExt cx="11334092" cy="4628046"/>
          </a:xfrm>
        </p:grpSpPr>
        <p:sp>
          <p:nvSpPr>
            <p:cNvPr id="4" name="Rectangle 3">
              <a:extLst>
                <a:ext uri="{FF2B5EF4-FFF2-40B4-BE49-F238E27FC236}">
                  <a16:creationId xmlns:a16="http://schemas.microsoft.com/office/drawing/2014/main" id="{041545AE-36D1-1029-7C26-711ADE83CD64}"/>
                </a:ext>
              </a:extLst>
            </p:cNvPr>
            <p:cNvSpPr>
              <a:spLocks/>
            </p:cNvSpPr>
            <p:nvPr/>
          </p:nvSpPr>
          <p:spPr>
            <a:xfrm>
              <a:off x="2332383" y="692564"/>
              <a:ext cx="2801890" cy="55976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prstClr val="white"/>
                  </a:solidFill>
                  <a:effectLst/>
                  <a:uLnTx/>
                  <a:uFillTx/>
                  <a:latin typeface="+mj-lt"/>
                  <a:ea typeface="+mn-ea"/>
                  <a:cs typeface="Calibri" panose="020F0502020204030204" pitchFamily="34" charset="0"/>
                </a:rPr>
                <a:t>Right Support, Right Time</a:t>
              </a:r>
            </a:p>
          </p:txBody>
        </p:sp>
        <p:sp>
          <p:nvSpPr>
            <p:cNvPr id="5" name="Rectangle 4">
              <a:extLst>
                <a:ext uri="{FF2B5EF4-FFF2-40B4-BE49-F238E27FC236}">
                  <a16:creationId xmlns:a16="http://schemas.microsoft.com/office/drawing/2014/main" id="{77F41FD5-3D52-EBB6-CB09-518C90112166}"/>
                </a:ext>
              </a:extLst>
            </p:cNvPr>
            <p:cNvSpPr>
              <a:spLocks/>
            </p:cNvSpPr>
            <p:nvPr/>
          </p:nvSpPr>
          <p:spPr>
            <a:xfrm>
              <a:off x="5355909" y="702365"/>
              <a:ext cx="2996117" cy="55976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prstClr val="white"/>
                  </a:solidFill>
                  <a:effectLst/>
                  <a:uLnTx/>
                  <a:uFillTx/>
                  <a:latin typeface="+mj-lt"/>
                  <a:ea typeface="+mn-ea"/>
                  <a:cs typeface="Calibri" panose="020F0502020204030204" pitchFamily="34" charset="0"/>
                </a:rPr>
                <a:t>Improve Outcomes, Control Costs</a:t>
              </a:r>
            </a:p>
          </p:txBody>
        </p:sp>
        <p:sp>
          <p:nvSpPr>
            <p:cNvPr id="7" name="Rectangle 6">
              <a:extLst>
                <a:ext uri="{FF2B5EF4-FFF2-40B4-BE49-F238E27FC236}">
                  <a16:creationId xmlns:a16="http://schemas.microsoft.com/office/drawing/2014/main" id="{D36F843C-BF47-774F-59E3-D53878D13CF3}"/>
                </a:ext>
              </a:extLst>
            </p:cNvPr>
            <p:cNvSpPr>
              <a:spLocks/>
            </p:cNvSpPr>
            <p:nvPr/>
          </p:nvSpPr>
          <p:spPr>
            <a:xfrm>
              <a:off x="2332383" y="1411356"/>
              <a:ext cx="2801890" cy="1855305"/>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mj-lt"/>
                  <a:ea typeface="+mn-ea"/>
                  <a:cs typeface="+mn-cs"/>
                </a:rPr>
                <a:t>Building capacity in schools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mj-lt"/>
                  <a:ea typeface="+mn-ea"/>
                  <a:cs typeface="+mn-cs"/>
                </a:rPr>
                <a:t>Improved </a:t>
              </a:r>
              <a:r>
                <a:rPr lang="en-GB" sz="1200">
                  <a:solidFill>
                    <a:prstClr val="black"/>
                  </a:solidFill>
                  <a:latin typeface="+mj-lt"/>
                </a:rPr>
                <a:t>Outreach</a:t>
              </a:r>
              <a:r>
                <a:rPr kumimoji="0" lang="en-GB" sz="1200" b="0" i="0" u="none" strike="noStrike" kern="1200" cap="none" spc="0" normalizeH="0" baseline="0" noProof="0">
                  <a:ln>
                    <a:noFill/>
                  </a:ln>
                  <a:solidFill>
                    <a:prstClr val="black"/>
                  </a:solidFill>
                  <a:effectLst/>
                  <a:uLnTx/>
                  <a:uFillTx/>
                  <a:latin typeface="+mj-lt"/>
                  <a:ea typeface="+mn-ea"/>
                  <a:cs typeface="+mn-cs"/>
                </a:rPr>
                <a:t> offer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mj-lt"/>
                  <a:ea typeface="+mn-ea"/>
                  <a:cs typeface="+mn-cs"/>
                </a:rPr>
                <a:t>In-house SALT therapies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mj-lt"/>
                  <a:ea typeface="+mn-ea"/>
                  <a:cs typeface="+mn-cs"/>
                </a:rPr>
                <a:t>Signposting to services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mj-lt"/>
                  <a:ea typeface="+mn-ea"/>
                  <a:cs typeface="+mn-cs"/>
                </a:rPr>
                <a:t>Early Years strategy</a:t>
              </a:r>
            </a:p>
          </p:txBody>
        </p:sp>
        <p:sp>
          <p:nvSpPr>
            <p:cNvPr id="8" name="Rectangle 7">
              <a:extLst>
                <a:ext uri="{FF2B5EF4-FFF2-40B4-BE49-F238E27FC236}">
                  <a16:creationId xmlns:a16="http://schemas.microsoft.com/office/drawing/2014/main" id="{52D4C061-B33A-87D1-7855-4A1777200FDD}"/>
                </a:ext>
              </a:extLst>
            </p:cNvPr>
            <p:cNvSpPr>
              <a:spLocks/>
            </p:cNvSpPr>
            <p:nvPr/>
          </p:nvSpPr>
          <p:spPr>
            <a:xfrm>
              <a:off x="2332383" y="3455504"/>
              <a:ext cx="2801890" cy="1855305"/>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mj-lt"/>
                  <a:ea typeface="+mn-ea"/>
                  <a:cs typeface="+mn-cs"/>
                </a:rPr>
                <a:t>Person Centred Planning pilot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mj-lt"/>
                  <a:ea typeface="+mn-ea"/>
                  <a:cs typeface="+mn-cs"/>
                </a:rPr>
                <a:t>Transition to School pilot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mj-lt"/>
                  <a:ea typeface="+mn-ea"/>
                  <a:cs typeface="+mn-cs"/>
                </a:rPr>
                <a:t>Access to Therapy Pilot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mj-lt"/>
                  <a:ea typeface="+mn-ea"/>
                  <a:cs typeface="+mn-cs"/>
                </a:rPr>
                <a:t>SENCO helpline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mj-lt"/>
                  <a:ea typeface="+mn-ea"/>
                  <a:cs typeface="+mn-cs"/>
                </a:rPr>
                <a:t>SEN Support Toolkit</a:t>
              </a:r>
            </a:p>
            <a:p>
              <a:pPr marL="285750" indent="-285750">
                <a:buFont typeface="Arial" panose="020B0604020202020204" pitchFamily="34" charset="0"/>
                <a:buChar char="•"/>
                <a:defRPr/>
              </a:pPr>
              <a:r>
                <a:rPr kumimoji="0" lang="en-GB" sz="1200" b="0" i="0" u="none" strike="noStrike" kern="1200" cap="none" spc="0" normalizeH="0" baseline="0" noProof="0">
                  <a:ln>
                    <a:noFill/>
                  </a:ln>
                  <a:solidFill>
                    <a:prstClr val="black"/>
                  </a:solidFill>
                  <a:effectLst/>
                  <a:uLnTx/>
                  <a:uFillTx/>
                  <a:latin typeface="+mj-lt"/>
                  <a:ea typeface="+mn-ea"/>
                  <a:cs typeface="+mn-cs"/>
                </a:rPr>
                <a:t>Person Centred Planning training</a:t>
              </a:r>
            </a:p>
          </p:txBody>
        </p:sp>
        <p:sp>
          <p:nvSpPr>
            <p:cNvPr id="9" name="Rectangle 8">
              <a:extLst>
                <a:ext uri="{FF2B5EF4-FFF2-40B4-BE49-F238E27FC236}">
                  <a16:creationId xmlns:a16="http://schemas.microsoft.com/office/drawing/2014/main" id="{799ACE3D-4EB4-40A5-DC2B-22777AF6CFBF}"/>
                </a:ext>
              </a:extLst>
            </p:cNvPr>
            <p:cNvSpPr>
              <a:spLocks/>
            </p:cNvSpPr>
            <p:nvPr/>
          </p:nvSpPr>
          <p:spPr>
            <a:xfrm>
              <a:off x="5367130" y="1421157"/>
              <a:ext cx="2984896" cy="1855305"/>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mj-lt"/>
                  <a:ea typeface="+mn-ea"/>
                  <a:cs typeface="+mn-cs"/>
                </a:rPr>
                <a:t>Preparing for Adulthood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mj-lt"/>
                  <a:ea typeface="+mn-ea"/>
                  <a:cs typeface="+mn-cs"/>
                </a:rPr>
                <a:t>Sufficiency Place Planning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a:solidFill>
                    <a:prstClr val="black"/>
                  </a:solidFill>
                  <a:latin typeface="+mj-lt"/>
                </a:rPr>
                <a:t>Commissioning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mj-lt"/>
                  <a:ea typeface="+mn-ea"/>
                  <a:cs typeface="+mn-cs"/>
                </a:rPr>
                <a:t>INMSS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mj-lt"/>
                  <a:ea typeface="+mn-ea"/>
                  <a:cs typeface="+mn-cs"/>
                </a:rPr>
                <a:t>Special Schools Funding Review</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mj-lt"/>
                  <a:ea typeface="+mn-ea"/>
                  <a:cs typeface="+mn-cs"/>
                </a:rPr>
                <a:t>SEN Panels Review</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1E4A9BAA-8493-FFCD-3040-EBF6AE95B3F3}"/>
                </a:ext>
              </a:extLst>
            </p:cNvPr>
            <p:cNvSpPr>
              <a:spLocks/>
            </p:cNvSpPr>
            <p:nvPr/>
          </p:nvSpPr>
          <p:spPr>
            <a:xfrm>
              <a:off x="5367130" y="3465305"/>
              <a:ext cx="2984896" cy="1855305"/>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mj-lt"/>
                  <a:ea typeface="+mn-ea"/>
                  <a:cs typeface="+mn-cs"/>
                </a:rPr>
                <a:t>Dynamic EHCP Support Pilot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mj-lt"/>
                  <a:ea typeface="+mn-ea"/>
                  <a:cs typeface="+mn-cs"/>
                </a:rPr>
                <a:t>Supporting complex SEND in mainstream training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mj-lt"/>
                  <a:ea typeface="+mn-ea"/>
                  <a:cs typeface="+mn-cs"/>
                </a:rPr>
                <a:t>Conference launch</a:t>
              </a:r>
            </a:p>
          </p:txBody>
        </p:sp>
        <p:sp>
          <p:nvSpPr>
            <p:cNvPr id="11" name="Rectangle 10">
              <a:extLst>
                <a:ext uri="{FF2B5EF4-FFF2-40B4-BE49-F238E27FC236}">
                  <a16:creationId xmlns:a16="http://schemas.microsoft.com/office/drawing/2014/main" id="{1A4E9CD2-BB17-F503-988A-6D057436FDD3}"/>
                </a:ext>
              </a:extLst>
            </p:cNvPr>
            <p:cNvSpPr>
              <a:spLocks/>
            </p:cNvSpPr>
            <p:nvPr/>
          </p:nvSpPr>
          <p:spPr>
            <a:xfrm>
              <a:off x="8558764" y="1411356"/>
              <a:ext cx="2984896" cy="1855305"/>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mj-lt"/>
                  <a:ea typeface="+mn-ea"/>
                  <a:cs typeface="+mn-cs"/>
                </a:rPr>
                <a:t>SEN </a:t>
              </a:r>
              <a:r>
                <a:rPr lang="en-GB" sz="1200">
                  <a:solidFill>
                    <a:prstClr val="black"/>
                  </a:solidFill>
                  <a:latin typeface="+mj-lt"/>
                </a:rPr>
                <a:t>Performance</a:t>
              </a:r>
              <a:endParaRPr kumimoji="0" lang="en-GB" sz="1200" b="0" i="0" u="none" strike="noStrike" kern="1200" cap="none" spc="0" normalizeH="0" baseline="0" noProof="0">
                <a:ln>
                  <a:noFill/>
                </a:ln>
                <a:solidFill>
                  <a:prstClr val="black"/>
                </a:solidFill>
                <a:effectLst/>
                <a:uLnTx/>
                <a:uFillTx/>
                <a:latin typeface="+mj-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mj-lt"/>
                  <a:ea typeface="+mn-ea"/>
                  <a:cs typeface="+mn-cs"/>
                </a:rPr>
                <a:t>HIEP Performance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400" b="0" i="0" u="none" strike="noStrike" kern="1200" cap="none" spc="0" normalizeH="0" baseline="0" noProof="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044B01D2-19CD-C0B7-9084-14D90299C397}"/>
                </a:ext>
              </a:extLst>
            </p:cNvPr>
            <p:cNvSpPr>
              <a:spLocks/>
            </p:cNvSpPr>
            <p:nvPr/>
          </p:nvSpPr>
          <p:spPr>
            <a:xfrm>
              <a:off x="8558764" y="3455504"/>
              <a:ext cx="2984896" cy="1855305"/>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mj-lt"/>
                  <a:ea typeface="+mn-ea"/>
                  <a:cs typeface="+mn-cs"/>
                </a:rPr>
                <a:t>SEN Capacity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a:ln>
                    <a:noFill/>
                  </a:ln>
                  <a:solidFill>
                    <a:prstClr val="black"/>
                  </a:solidFill>
                  <a:effectLst/>
                  <a:uLnTx/>
                  <a:uFillTx/>
                  <a:latin typeface="+mj-lt"/>
                  <a:ea typeface="+mn-ea"/>
                  <a:cs typeface="+mn-cs"/>
                </a:rPr>
                <a:t>Annual reviews </a:t>
              </a:r>
              <a:endParaRPr kumimoji="0" lang="en-GB" sz="1400" b="0" i="0" u="none" strike="noStrike" kern="1200" cap="none" spc="0" normalizeH="0" baseline="0" noProof="0">
                <a:ln>
                  <a:noFill/>
                </a:ln>
                <a:solidFill>
                  <a:prstClr val="black"/>
                </a:solidFill>
                <a:effectLst/>
                <a:uLnTx/>
                <a:uFillTx/>
                <a:latin typeface="+mj-lt"/>
                <a:ea typeface="+mn-ea"/>
                <a:cs typeface="+mn-cs"/>
              </a:endParaRPr>
            </a:p>
          </p:txBody>
        </p:sp>
        <p:sp>
          <p:nvSpPr>
            <p:cNvPr id="13" name="Arrow: Right 12">
              <a:extLst>
                <a:ext uri="{FF2B5EF4-FFF2-40B4-BE49-F238E27FC236}">
                  <a16:creationId xmlns:a16="http://schemas.microsoft.com/office/drawing/2014/main" id="{88C6B863-2D6B-7582-F53B-EBEB5C638D04}"/>
                </a:ext>
              </a:extLst>
            </p:cNvPr>
            <p:cNvSpPr>
              <a:spLocks/>
            </p:cNvSpPr>
            <p:nvPr/>
          </p:nvSpPr>
          <p:spPr>
            <a:xfrm>
              <a:off x="1577008" y="2024132"/>
              <a:ext cx="734167" cy="31805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35DBDC46-D1DE-FCEF-8EE3-607022453FBA}"/>
                </a:ext>
              </a:extLst>
            </p:cNvPr>
            <p:cNvSpPr txBox="1">
              <a:spLocks/>
            </p:cNvSpPr>
            <p:nvPr/>
          </p:nvSpPr>
          <p:spPr>
            <a:xfrm>
              <a:off x="261631" y="1702478"/>
              <a:ext cx="1637588"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prstClr val="black"/>
                  </a:solidFill>
                  <a:effectLst/>
                  <a:uLnTx/>
                  <a:uFillTx/>
                  <a:latin typeface="+mj-lt"/>
                  <a:ea typeface="+mn-ea"/>
                  <a:cs typeface="+mn-cs"/>
                </a:rPr>
                <a:t>Existing programme</a:t>
              </a:r>
            </a:p>
          </p:txBody>
        </p:sp>
        <p:sp>
          <p:nvSpPr>
            <p:cNvPr id="15" name="Arrow: Right 14">
              <a:extLst>
                <a:ext uri="{FF2B5EF4-FFF2-40B4-BE49-F238E27FC236}">
                  <a16:creationId xmlns:a16="http://schemas.microsoft.com/office/drawing/2014/main" id="{DAA312B7-D27E-C7A6-4A0E-7E42E4310D0B}"/>
                </a:ext>
              </a:extLst>
            </p:cNvPr>
            <p:cNvSpPr>
              <a:spLocks/>
            </p:cNvSpPr>
            <p:nvPr/>
          </p:nvSpPr>
          <p:spPr>
            <a:xfrm>
              <a:off x="1566404" y="4296880"/>
              <a:ext cx="734167" cy="31805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BF7B69F3-8D03-7A3A-27D4-42D9F639DD4B}"/>
                </a:ext>
              </a:extLst>
            </p:cNvPr>
            <p:cNvSpPr txBox="1">
              <a:spLocks/>
            </p:cNvSpPr>
            <p:nvPr/>
          </p:nvSpPr>
          <p:spPr>
            <a:xfrm>
              <a:off x="209568" y="4271240"/>
              <a:ext cx="163758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prstClr val="black"/>
                  </a:solidFill>
                  <a:effectLst/>
                  <a:uLnTx/>
                  <a:uFillTx/>
                  <a:latin typeface="+mj-lt"/>
                  <a:ea typeface="+mn-ea"/>
                  <a:cs typeface="+mn-cs"/>
                </a:rPr>
                <a:t>DBV funded</a:t>
              </a:r>
            </a:p>
          </p:txBody>
        </p:sp>
      </p:grpSp>
      <p:sp>
        <p:nvSpPr>
          <p:cNvPr id="3" name="Title 2">
            <a:extLst>
              <a:ext uri="{FF2B5EF4-FFF2-40B4-BE49-F238E27FC236}">
                <a16:creationId xmlns:a16="http://schemas.microsoft.com/office/drawing/2014/main" id="{570CC625-DE15-D474-0621-A18C8694C311}"/>
              </a:ext>
            </a:extLst>
          </p:cNvPr>
          <p:cNvSpPr>
            <a:spLocks noGrp="1"/>
          </p:cNvSpPr>
          <p:nvPr>
            <p:ph type="title"/>
          </p:nvPr>
        </p:nvSpPr>
        <p:spPr>
          <a:xfrm>
            <a:off x="274724" y="85678"/>
            <a:ext cx="11642551" cy="670550"/>
          </a:xfrm>
        </p:spPr>
        <p:txBody>
          <a:bodyPr/>
          <a:lstStyle/>
          <a:p>
            <a:r>
              <a:rPr lang="en-GB" b="1">
                <a:latin typeface="+mj-lt"/>
              </a:rPr>
              <a:t>Transforming SEND Hampshire</a:t>
            </a:r>
          </a:p>
        </p:txBody>
      </p:sp>
    </p:spTree>
    <p:extLst>
      <p:ext uri="{BB962C8B-B14F-4D97-AF65-F5344CB8AC3E}">
        <p14:creationId xmlns:p14="http://schemas.microsoft.com/office/powerpoint/2010/main" val="2660288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Table 2">
            <a:extLst>
              <a:ext uri="{FF2B5EF4-FFF2-40B4-BE49-F238E27FC236}">
                <a16:creationId xmlns:a16="http://schemas.microsoft.com/office/drawing/2014/main" id="{DD07D7BC-5243-26D1-1FE0-82C440B46701}"/>
              </a:ext>
            </a:extLst>
          </p:cNvPr>
          <p:cNvGraphicFramePr>
            <a:graphicFrameLocks noGrp="1"/>
          </p:cNvGraphicFramePr>
          <p:nvPr>
            <p:extLst>
              <p:ext uri="{D42A27DB-BD31-4B8C-83A1-F6EECF244321}">
                <p14:modId xmlns:p14="http://schemas.microsoft.com/office/powerpoint/2010/main" val="3066202643"/>
              </p:ext>
            </p:extLst>
          </p:nvPr>
        </p:nvGraphicFramePr>
        <p:xfrm>
          <a:off x="165890" y="1244816"/>
          <a:ext cx="11325799" cy="3385706"/>
        </p:xfrm>
        <a:graphic>
          <a:graphicData uri="http://schemas.openxmlformats.org/drawingml/2006/table">
            <a:tbl>
              <a:tblPr firstRow="1" bandRow="1"/>
              <a:tblGrid>
                <a:gridCol w="1207279">
                  <a:extLst>
                    <a:ext uri="{9D8B030D-6E8A-4147-A177-3AD203B41FA5}">
                      <a16:colId xmlns:a16="http://schemas.microsoft.com/office/drawing/2014/main" val="542213365"/>
                    </a:ext>
                  </a:extLst>
                </a:gridCol>
                <a:gridCol w="4170140">
                  <a:extLst>
                    <a:ext uri="{9D8B030D-6E8A-4147-A177-3AD203B41FA5}">
                      <a16:colId xmlns:a16="http://schemas.microsoft.com/office/drawing/2014/main" val="1465663241"/>
                    </a:ext>
                  </a:extLst>
                </a:gridCol>
                <a:gridCol w="2974190">
                  <a:extLst>
                    <a:ext uri="{9D8B030D-6E8A-4147-A177-3AD203B41FA5}">
                      <a16:colId xmlns:a16="http://schemas.microsoft.com/office/drawing/2014/main" val="1798894713"/>
                    </a:ext>
                  </a:extLst>
                </a:gridCol>
                <a:gridCol w="2974190">
                  <a:extLst>
                    <a:ext uri="{9D8B030D-6E8A-4147-A177-3AD203B41FA5}">
                      <a16:colId xmlns:a16="http://schemas.microsoft.com/office/drawing/2014/main" val="3234794535"/>
                    </a:ext>
                  </a:extLst>
                </a:gridCol>
              </a:tblGrid>
              <a:tr h="352946">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100">
                          <a:solidFill>
                            <a:schemeClr val="bg1"/>
                          </a:solidFill>
                          <a:latin typeface="Arial"/>
                          <a:cs typeface="Arial"/>
                        </a:rPr>
                        <a:t>When</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5B9BD5">
                        <a:lumMod val="5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100">
                          <a:solidFill>
                            <a:schemeClr val="bg1"/>
                          </a:solidFill>
                          <a:latin typeface="Arial"/>
                          <a:cs typeface="Arial"/>
                        </a:rPr>
                        <a:t>What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5B9BD5">
                        <a:lumMod val="5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100">
                          <a:solidFill>
                            <a:schemeClr val="bg1"/>
                          </a:solidFill>
                          <a:latin typeface="Arial"/>
                          <a:cs typeface="Arial"/>
                        </a:rPr>
                        <a:t>Aim</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5B9BD5">
                        <a:lumMod val="5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100">
                          <a:solidFill>
                            <a:schemeClr val="bg1"/>
                          </a:solidFill>
                          <a:latin typeface="Arial"/>
                          <a:cs typeface="Arial"/>
                        </a:rPr>
                        <a:t>Progress</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5B9BD5">
                        <a:lumMod val="50000"/>
                      </a:srgbClr>
                    </a:solidFill>
                  </a:tcPr>
                </a:tc>
                <a:extLst>
                  <a:ext uri="{0D108BD9-81ED-4DB2-BD59-A6C34878D82A}">
                    <a16:rowId xmlns:a16="http://schemas.microsoft.com/office/drawing/2014/main" val="4285239620"/>
                  </a:ext>
                </a:extLst>
              </a:tr>
              <a:tr h="30365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100">
                          <a:solidFill>
                            <a:schemeClr val="tx1"/>
                          </a:solidFill>
                          <a:latin typeface="Arial"/>
                          <a:cs typeface="Arial"/>
                        </a:rPr>
                        <a:t>Summer term 2023</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5B9BD5">
                        <a:lumMod val="20000"/>
                        <a:lumOff val="8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kern="0">
                          <a:solidFill>
                            <a:srgbClr val="000000"/>
                          </a:solidFill>
                          <a:latin typeface="Arial"/>
                          <a:cs typeface="Arial"/>
                        </a:rPr>
                        <a:t>EPs to run person centred planning meetings following a ‘No to assess’ decision. (proof of concept pilot).</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5B9BD5">
                        <a:lumMod val="20000"/>
                        <a:lumOff val="8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kern="0">
                          <a:solidFill>
                            <a:srgbClr val="000000"/>
                          </a:solidFill>
                          <a:latin typeface="Arial"/>
                          <a:cs typeface="Arial"/>
                        </a:rPr>
                        <a:t>Improve parental confidence.</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5B9BD5">
                        <a:lumMod val="20000"/>
                        <a:lumOff val="8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rtl="0" eaLnBrk="1" fontAlgn="auto" latinLnBrk="0" hangingPunct="1">
                        <a:lnSpc>
                          <a:spcPct val="100000"/>
                        </a:lnSpc>
                        <a:spcBef>
                          <a:spcPts val="0"/>
                        </a:spcBef>
                        <a:spcAft>
                          <a:spcPts val="0"/>
                        </a:spcAft>
                        <a:buClrTx/>
                        <a:buSzTx/>
                        <a:buFont typeface="Arial" panose="020B0604020202020204" pitchFamily="34" charset="0"/>
                        <a:buNone/>
                      </a:pPr>
                      <a:r>
                        <a:rPr lang="en-GB" sz="1100" kern="0">
                          <a:solidFill>
                            <a:srgbClr val="000000"/>
                          </a:solidFill>
                          <a:latin typeface="Arial"/>
                          <a:cs typeface="Arial"/>
                        </a:rPr>
                        <a:t>Live – meetings are under way and the initial pilot cohort will be complete by end of July 2023 with evaluation over the summer. Initial feedback is positive.</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5B9BD5">
                        <a:lumMod val="20000"/>
                        <a:lumOff val="80000"/>
                      </a:srgbClr>
                    </a:solidFill>
                  </a:tcPr>
                </a:tc>
                <a:extLst>
                  <a:ext uri="{0D108BD9-81ED-4DB2-BD59-A6C34878D82A}">
                    <a16:rowId xmlns:a16="http://schemas.microsoft.com/office/drawing/2014/main" val="1079844150"/>
                  </a:ext>
                </a:extLst>
              </a:tr>
              <a:tr h="191461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100">
                          <a:solidFill>
                            <a:schemeClr val="tx1"/>
                          </a:solidFill>
                          <a:latin typeface="Arial"/>
                          <a:cs typeface="Arial"/>
                        </a:rPr>
                        <a:t>Autumn term 2023</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5B9BD5">
                        <a:lumMod val="40000"/>
                        <a:lumOff val="6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kern="0">
                          <a:solidFill>
                            <a:srgbClr val="000000"/>
                          </a:solidFill>
                          <a:latin typeface="Arial"/>
                          <a:cs typeface="Arial"/>
                        </a:rPr>
                        <a:t>Formal launch and promotion of Transforming SEND Hampshire with schools through November SEND conferences. Session on embedding a culture of inclusion.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100">
                        <a:latin typeface="Arial" panose="020B060402020202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kern="0">
                          <a:solidFill>
                            <a:srgbClr val="000000"/>
                          </a:solidFill>
                          <a:latin typeface="Arial"/>
                          <a:cs typeface="Arial"/>
                        </a:rPr>
                        <a:t>Introduction of a new SENCO Helpline for schools and a SEN Support Toolkit, building on our SEN Support guidance.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100" kern="0">
                        <a:solidFill>
                          <a:srgbClr val="000000"/>
                        </a:solidFill>
                        <a:latin typeface="Arial" panose="020B0604020202020204" pitchFamily="34" charset="0"/>
                        <a:cs typeface="Arial" panose="020B0604020202020204" pitchFamily="34" charset="0"/>
                      </a:endParaRPr>
                    </a:p>
                    <a:p>
                      <a:pPr marL="285750" marR="0" lvl="0" indent="-285750" algn="l">
                        <a:lnSpc>
                          <a:spcPct val="100000"/>
                        </a:lnSpc>
                        <a:spcBef>
                          <a:spcPts val="0"/>
                        </a:spcBef>
                        <a:spcAft>
                          <a:spcPts val="0"/>
                        </a:spcAft>
                        <a:buClrTx/>
                        <a:buSzTx/>
                        <a:buFont typeface="Arial" panose="020B0604020202020204" pitchFamily="34" charset="0"/>
                        <a:buChar char="•"/>
                      </a:pPr>
                      <a:endParaRPr lang="en-GB" sz="1100" kern="0">
                        <a:solidFill>
                          <a:srgbClr val="000000"/>
                        </a:solidFill>
                        <a:latin typeface="Arial"/>
                        <a:cs typeface="Arial"/>
                      </a:endParaRPr>
                    </a:p>
                    <a:p>
                      <a:pPr marL="285750" marR="0" lvl="0" indent="-285750" algn="l">
                        <a:lnSpc>
                          <a:spcPct val="100000"/>
                        </a:lnSpc>
                        <a:spcBef>
                          <a:spcPts val="0"/>
                        </a:spcBef>
                        <a:spcAft>
                          <a:spcPts val="0"/>
                        </a:spcAft>
                        <a:buClrTx/>
                        <a:buSzTx/>
                        <a:buFont typeface="Arial" panose="020B0604020202020204" pitchFamily="34" charset="0"/>
                        <a:buChar char="•"/>
                      </a:pPr>
                      <a:endParaRPr lang="en-GB" sz="1100" kern="0">
                        <a:solidFill>
                          <a:srgbClr val="000000"/>
                        </a:solidFill>
                        <a:latin typeface="Arial"/>
                        <a:cs typeface="Aria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kern="0">
                          <a:solidFill>
                            <a:srgbClr val="000000"/>
                          </a:solidFill>
                          <a:latin typeface="Arial"/>
                          <a:cs typeface="Arial"/>
                        </a:rPr>
                        <a:t>Access to Communication and Interaction therapies without an EHCP (pilot in Eastleigh).</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5B9BD5">
                        <a:lumMod val="40000"/>
                        <a:lumOff val="6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rtl="0" eaLnBrk="1" fontAlgn="auto" latinLnBrk="0" hangingPunct="1">
                        <a:lnSpc>
                          <a:spcPct val="100000"/>
                        </a:lnSpc>
                        <a:spcBef>
                          <a:spcPts val="0"/>
                        </a:spcBef>
                        <a:spcAft>
                          <a:spcPts val="0"/>
                        </a:spcAft>
                        <a:buClrTx/>
                        <a:buSzTx/>
                        <a:buFont typeface="Arial" panose="020B0604020202020204" pitchFamily="34" charset="0"/>
                        <a:buNone/>
                      </a:pPr>
                      <a:r>
                        <a:rPr lang="en-GB" sz="1100" kern="0">
                          <a:solidFill>
                            <a:srgbClr val="000000"/>
                          </a:solidFill>
                          <a:latin typeface="Arial"/>
                          <a:cs typeface="Arial"/>
                        </a:rPr>
                        <a:t>Increased awareness of the LA offer, launch new services and pilots. </a:t>
                      </a:r>
                      <a:endParaRPr lang="en-GB" sz="1100" kern="0">
                        <a:solidFill>
                          <a:srgbClr val="00000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100" kern="0">
                        <a:solidFill>
                          <a:srgbClr val="00000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100" kern="0">
                        <a:solidFill>
                          <a:srgbClr val="00000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kern="0">
                          <a:solidFill>
                            <a:srgbClr val="000000"/>
                          </a:solidFill>
                          <a:latin typeface="Arial"/>
                          <a:cs typeface="Arial"/>
                        </a:rPr>
                        <a:t>Promote inclusive practice in schools, raise awareness of LA services available and provide advice on SEN support.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100" kern="0">
                        <a:solidFill>
                          <a:srgbClr val="000000"/>
                        </a:solidFill>
                        <a:latin typeface="Arial" panose="020B0604020202020204" pitchFamily="34" charset="0"/>
                        <a:cs typeface="Arial" panose="020B0604020202020204" pitchFamily="34" charset="0"/>
                      </a:endParaRPr>
                    </a:p>
                    <a:p>
                      <a:pPr marL="0" marR="0" lvl="0" indent="0" algn="l">
                        <a:lnSpc>
                          <a:spcPct val="100000"/>
                        </a:lnSpc>
                        <a:spcBef>
                          <a:spcPts val="0"/>
                        </a:spcBef>
                        <a:spcAft>
                          <a:spcPts val="0"/>
                        </a:spcAft>
                        <a:buClrTx/>
                        <a:buSzTx/>
                        <a:buFont typeface="Arial" panose="020B0604020202020204" pitchFamily="34" charset="0"/>
                        <a:buNone/>
                      </a:pPr>
                      <a:endParaRPr lang="en-GB" sz="1100" kern="0">
                        <a:solidFill>
                          <a:srgbClr val="000000"/>
                        </a:solidFill>
                        <a:latin typeface="Arial"/>
                        <a:cs typeface="Arial"/>
                      </a:endParaRPr>
                    </a:p>
                    <a:p>
                      <a:pPr marL="0" marR="0" lvl="0" indent="0" algn="l">
                        <a:lnSpc>
                          <a:spcPct val="100000"/>
                        </a:lnSpc>
                        <a:spcBef>
                          <a:spcPts val="0"/>
                        </a:spcBef>
                        <a:spcAft>
                          <a:spcPts val="0"/>
                        </a:spcAft>
                        <a:buClrTx/>
                        <a:buSzTx/>
                        <a:buFont typeface="Arial" panose="020B0604020202020204" pitchFamily="34" charset="0"/>
                        <a:buNone/>
                      </a:pPr>
                      <a:endParaRPr lang="en-GB" sz="1100" kern="0">
                        <a:solidFill>
                          <a:srgbClr val="000000"/>
                        </a:solidFill>
                        <a:latin typeface="Arial"/>
                        <a:cs typeface="Aria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kern="0">
                          <a:solidFill>
                            <a:srgbClr val="000000"/>
                          </a:solidFill>
                          <a:latin typeface="Arial"/>
                          <a:cs typeface="Arial"/>
                        </a:rPr>
                        <a:t>Improve access to LA services.</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5B9BD5">
                        <a:lumMod val="40000"/>
                        <a:lumOff val="6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rtl="0" eaLnBrk="1" fontAlgn="auto" latinLnBrk="0" hangingPunct="1">
                        <a:lnSpc>
                          <a:spcPct val="100000"/>
                        </a:lnSpc>
                        <a:spcBef>
                          <a:spcPts val="0"/>
                        </a:spcBef>
                        <a:spcAft>
                          <a:spcPts val="0"/>
                        </a:spcAft>
                        <a:buClrTx/>
                        <a:buSzTx/>
                        <a:buFont typeface="Arial" panose="020B0604020202020204" pitchFamily="34" charset="0"/>
                        <a:buNone/>
                      </a:pPr>
                      <a:r>
                        <a:rPr lang="en-GB" sz="1100" kern="0">
                          <a:solidFill>
                            <a:srgbClr val="000000"/>
                          </a:solidFill>
                          <a:latin typeface="Arial"/>
                          <a:cs typeface="Arial"/>
                        </a:rPr>
                        <a:t>Venues and speakers have been confirmed and bookings will go live shortly.</a:t>
                      </a:r>
                    </a:p>
                    <a:p>
                      <a:pPr marL="0" marR="0" lvl="0" indent="0" algn="l">
                        <a:lnSpc>
                          <a:spcPct val="100000"/>
                        </a:lnSpc>
                        <a:spcBef>
                          <a:spcPts val="0"/>
                        </a:spcBef>
                        <a:spcAft>
                          <a:spcPts val="0"/>
                        </a:spcAft>
                        <a:buClrTx/>
                        <a:buSzTx/>
                        <a:buFont typeface="Arial" panose="020B0604020202020204" pitchFamily="34" charset="0"/>
                        <a:buNone/>
                      </a:pPr>
                      <a:endParaRPr lang="en-GB" sz="1100" kern="0">
                        <a:solidFill>
                          <a:srgbClr val="000000"/>
                        </a:solidFill>
                        <a:latin typeface="Arial"/>
                        <a:cs typeface="Arial"/>
                      </a:endParaRPr>
                    </a:p>
                    <a:p>
                      <a:pPr marL="0" marR="0" lvl="0" indent="0" algn="l">
                        <a:lnSpc>
                          <a:spcPct val="100000"/>
                        </a:lnSpc>
                        <a:spcBef>
                          <a:spcPts val="0"/>
                        </a:spcBef>
                        <a:spcAft>
                          <a:spcPts val="0"/>
                        </a:spcAft>
                        <a:buClrTx/>
                        <a:buSzTx/>
                        <a:buFont typeface="Arial" panose="020B0604020202020204" pitchFamily="34" charset="0"/>
                        <a:buNone/>
                      </a:pPr>
                      <a:endParaRPr lang="en-GB" sz="1100" kern="0">
                        <a:solidFill>
                          <a:srgbClr val="000000"/>
                        </a:solidFill>
                        <a:latin typeface="Arial"/>
                        <a:cs typeface="Arial"/>
                      </a:endParaRPr>
                    </a:p>
                    <a:p>
                      <a:pPr marL="0" marR="0" lvl="0" indent="0" algn="l">
                        <a:lnSpc>
                          <a:spcPct val="100000"/>
                        </a:lnSpc>
                        <a:spcBef>
                          <a:spcPts val="0"/>
                        </a:spcBef>
                        <a:spcAft>
                          <a:spcPts val="0"/>
                        </a:spcAft>
                        <a:buClrTx/>
                        <a:buSzTx/>
                        <a:buFont typeface="Arial" panose="020B0604020202020204" pitchFamily="34" charset="0"/>
                        <a:buNone/>
                      </a:pPr>
                      <a:r>
                        <a:rPr lang="en-GB" sz="1100" kern="0">
                          <a:solidFill>
                            <a:srgbClr val="000000"/>
                          </a:solidFill>
                          <a:latin typeface="Arial"/>
                          <a:cs typeface="Arial"/>
                        </a:rPr>
                        <a:t>A working party has been set up with cross disciplinary representatives.  First draft of the toolkit has been completed and refinements are being made. SEN Support Line staff have been recruited to start 1 September.</a:t>
                      </a:r>
                    </a:p>
                    <a:p>
                      <a:pPr marL="0" marR="0" lvl="0" indent="0" algn="l">
                        <a:lnSpc>
                          <a:spcPct val="100000"/>
                        </a:lnSpc>
                        <a:spcBef>
                          <a:spcPts val="0"/>
                        </a:spcBef>
                        <a:spcAft>
                          <a:spcPts val="0"/>
                        </a:spcAft>
                        <a:buClrTx/>
                        <a:buSzTx/>
                        <a:buFont typeface="Arial" panose="020B0604020202020204" pitchFamily="34" charset="0"/>
                        <a:buNone/>
                      </a:pPr>
                      <a:endParaRPr lang="en-GB" sz="1100" kern="0">
                        <a:solidFill>
                          <a:srgbClr val="000000"/>
                        </a:solidFill>
                        <a:latin typeface="Arial"/>
                        <a:cs typeface="Arial"/>
                      </a:endParaRPr>
                    </a:p>
                    <a:p>
                      <a:pPr marL="0" marR="0" lvl="0" indent="0" algn="l">
                        <a:lnSpc>
                          <a:spcPct val="100000"/>
                        </a:lnSpc>
                        <a:spcBef>
                          <a:spcPts val="0"/>
                        </a:spcBef>
                        <a:spcAft>
                          <a:spcPts val="0"/>
                        </a:spcAft>
                        <a:buClrTx/>
                        <a:buSzTx/>
                        <a:buFont typeface="Arial" panose="020B0604020202020204" pitchFamily="34" charset="0"/>
                        <a:buNone/>
                      </a:pPr>
                      <a:r>
                        <a:rPr lang="en-GB" sz="1100" kern="0">
                          <a:solidFill>
                            <a:srgbClr val="000000"/>
                          </a:solidFill>
                          <a:latin typeface="Arial"/>
                          <a:cs typeface="Arial"/>
                        </a:rPr>
                        <a:t>On target for September 2023 start.  A new Speech and Language Therapist has been recruited. </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5B9BD5">
                        <a:lumMod val="40000"/>
                        <a:lumOff val="60000"/>
                      </a:srgbClr>
                    </a:solidFill>
                  </a:tcPr>
                </a:tc>
                <a:extLst>
                  <a:ext uri="{0D108BD9-81ED-4DB2-BD59-A6C34878D82A}">
                    <a16:rowId xmlns:a16="http://schemas.microsoft.com/office/drawing/2014/main" val="1200032809"/>
                  </a:ext>
                </a:extLst>
              </a:tr>
            </a:tbl>
          </a:graphicData>
        </a:graphic>
      </p:graphicFrame>
      <p:sp>
        <p:nvSpPr>
          <p:cNvPr id="20" name="TextBox 19">
            <a:extLst>
              <a:ext uri="{FF2B5EF4-FFF2-40B4-BE49-F238E27FC236}">
                <a16:creationId xmlns:a16="http://schemas.microsoft.com/office/drawing/2014/main" id="{91201920-922E-80A1-CF3C-EE40525B1AEE}"/>
              </a:ext>
            </a:extLst>
          </p:cNvPr>
          <p:cNvSpPr txBox="1"/>
          <p:nvPr/>
        </p:nvSpPr>
        <p:spPr>
          <a:xfrm>
            <a:off x="164915" y="142432"/>
            <a:ext cx="1186217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Transforming SEND Hampshire – plans in 2023</a:t>
            </a:r>
          </a:p>
        </p:txBody>
      </p:sp>
    </p:spTree>
    <p:extLst>
      <p:ext uri="{BB962C8B-B14F-4D97-AF65-F5344CB8AC3E}">
        <p14:creationId xmlns:p14="http://schemas.microsoft.com/office/powerpoint/2010/main" val="210859201"/>
      </p:ext>
    </p:extLst>
  </p:cSld>
  <p:clrMapOvr>
    <a:masterClrMapping/>
  </p:clrMapOvr>
</p:sld>
</file>

<file path=ppt/theme/theme1.xml><?xml version="1.0" encoding="utf-8"?>
<a:theme xmlns:a="http://schemas.openxmlformats.org/drawingml/2006/main" name="White_PP_URL">
  <a:themeElements>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White_PP_UR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White_PP_URL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White_PP_URL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White_PP_URL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White_PP_URL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White_PP_URL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White_PP_URL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White_PP_URL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White_PP_URL">
  <a:themeElements>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White_PP_URL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White_PP_URL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White_PP_URL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White_PP_URL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White_PP_URL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White_PP_URL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White_PP_URL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roject_x0020_Tag5 xmlns="4524c3b1-0168-4671-9172-d6dfbf9dd5ea" xsi:nil="true"/>
    <Project_x0020_Tag1 xmlns="4524c3b1-0168-4671-9172-d6dfbf9dd5ea" xsi:nil="true"/>
    <Project_x0020_Tag4 xmlns="4524c3b1-0168-4671-9172-d6dfbf9dd5ea" xsi:nil="true"/>
    <Project_x0020_Number xmlns="4524c3b1-0168-4671-9172-d6dfbf9dd5ea" xsi:nil="true"/>
    <Project_x0020_Name xmlns="4524c3b1-0168-4671-9172-d6dfbf9dd5ea">Programme management</Project_x0020_Name>
    <Project_x0020_Tag10 xmlns="4524c3b1-0168-4671-9172-d6dfbf9dd5ea" xsi:nil="true"/>
    <Project_x0020_Tag7 xmlns="4524c3b1-0168-4671-9172-d6dfbf9dd5ea" xsi:nil="true"/>
    <Project_x0020_Tag3 xmlns="4524c3b1-0168-4671-9172-d6dfbf9dd5ea" xsi:nil="true"/>
    <Project_x0020_Tag6 xmlns="4524c3b1-0168-4671-9172-d6dfbf9dd5ea" xsi:nil="true"/>
    <Project_x0020_Tag9 xmlns="4524c3b1-0168-4671-9172-d6dfbf9dd5ea" xsi:nil="true"/>
    <Project_x0020_Tag2 xmlns="4524c3b1-0168-4671-9172-d6dfbf9dd5ea" xsi:nil="true"/>
    <Project_x0020_Tag8 xmlns="4524c3b1-0168-4671-9172-d6dfbf9dd5ea" xsi:nil="true"/>
    <SharedWithUsers xmlns="be25b4de-0968-422e-be61-263944b7e635">
      <UserInfo>
        <DisplayName>Pope, Brian</DisplayName>
        <AccountId>24</AccountId>
        <AccountType/>
      </UserInfo>
      <UserInfo>
        <DisplayName>Colville, Laura</DisplayName>
        <AccountId>20</AccountId>
        <AccountType/>
      </UserInfo>
      <UserInfo>
        <DisplayName>Minall, Andrew</DisplayName>
        <AccountId>22</AccountId>
        <AccountType/>
      </UserInfo>
      <UserInfo>
        <DisplayName>Howarth, Jayne</DisplayName>
        <AccountId>23</AccountId>
        <AccountType/>
      </UserInfo>
      <UserInfo>
        <DisplayName>Hodder, Annabel</DisplayName>
        <AccountId>136</AccountId>
        <AccountType/>
      </UserInfo>
      <UserInfo>
        <DisplayName>Hobbs, Sarah</DisplayName>
        <AccountId>326</AccountId>
        <AccountType/>
      </UserInfo>
    </SharedWithUsers>
    <Area xmlns="4524c3b1-0168-4671-9172-d6dfbf9dd5ea">
      <Value>HCC</Value>
    </Area>
    <Category xmlns="4524c3b1-0168-4671-9172-d6dfbf9dd5e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A120829348D924B81C3110093325376" ma:contentTypeVersion="23" ma:contentTypeDescription="Create a new document." ma:contentTypeScope="" ma:versionID="fd939b163ef335987bbd0899e815015c">
  <xsd:schema xmlns:xsd="http://www.w3.org/2001/XMLSchema" xmlns:xs="http://www.w3.org/2001/XMLSchema" xmlns:p="http://schemas.microsoft.com/office/2006/metadata/properties" xmlns:ns2="4524c3b1-0168-4671-9172-d6dfbf9dd5ea" xmlns:ns3="be25b4de-0968-422e-be61-263944b7e635" targetNamespace="http://schemas.microsoft.com/office/2006/metadata/properties" ma:root="true" ma:fieldsID="4dbbfcf63c95f8be9f8e1400204fddca" ns2:_="" ns3:_="">
    <xsd:import namespace="4524c3b1-0168-4671-9172-d6dfbf9dd5ea"/>
    <xsd:import namespace="be25b4de-0968-422e-be61-263944b7e635"/>
    <xsd:element name="properties">
      <xsd:complexType>
        <xsd:sequence>
          <xsd:element name="documentManagement">
            <xsd:complexType>
              <xsd:all>
                <xsd:element ref="ns2:Project_x0020_Name" minOccurs="0"/>
                <xsd:element ref="ns2:Project_x0020_Number" minOccurs="0"/>
                <xsd:element ref="ns2:Project_x0020_Tag1" minOccurs="0"/>
                <xsd:element ref="ns2:Project_x0020_Tag10" minOccurs="0"/>
                <xsd:element ref="ns2:Project_x0020_Tag2" minOccurs="0"/>
                <xsd:element ref="ns2:Project_x0020_Tag3" minOccurs="0"/>
                <xsd:element ref="ns2:Project_x0020_Tag4" minOccurs="0"/>
                <xsd:element ref="ns2:Project_x0020_Tag5" minOccurs="0"/>
                <xsd:element ref="ns2:Project_x0020_Tag6" minOccurs="0"/>
                <xsd:element ref="ns2:Project_x0020_Tag7" minOccurs="0"/>
                <xsd:element ref="ns2:Project_x0020_Tag8" minOccurs="0"/>
                <xsd:element ref="ns2:Project_x0020_Tag9" minOccurs="0"/>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Area" minOccurs="0"/>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24c3b1-0168-4671-9172-d6dfbf9dd5ea" elementFormDefault="qualified">
    <xsd:import namespace="http://schemas.microsoft.com/office/2006/documentManagement/types"/>
    <xsd:import namespace="http://schemas.microsoft.com/office/infopath/2007/PartnerControls"/>
    <xsd:element name="Project_x0020_Name" ma:index="8" nillable="true" ma:displayName="Programme" ma:format="RadioButtons" ma:internalName="Project_x0020_Name">
      <xsd:simpleType>
        <xsd:restriction base="dms:Choice">
          <xsd:enumeration value="Right Support. Right Time"/>
          <xsd:enumeration value="Improve Outcomes, Control Costs"/>
          <xsd:enumeration value="Continuous  Improvement"/>
          <xsd:enumeration value="Programme management"/>
          <xsd:enumeration value="DBV"/>
          <xsd:enumeration value="Safety valve"/>
          <xsd:enumeration value="Financial reporting"/>
          <xsd:enumeration value="Board"/>
          <xsd:enumeration value="LAP Board"/>
        </xsd:restriction>
      </xsd:simpleType>
    </xsd:element>
    <xsd:element name="Project_x0020_Number" ma:index="9" nillable="true" ma:displayName="Workstream" ma:format="Dropdown" ma:internalName="Project_x0020_Number">
      <xsd:complexType>
        <xsd:complexContent>
          <xsd:extension base="dms:MultiChoice">
            <xsd:sequence>
              <xsd:element name="Value" maxOccurs="unbounded" minOccurs="0" nillable="true">
                <xsd:simpleType>
                  <xsd:restriction base="dms:Choice">
                    <xsd:enumeration value="Build capacity"/>
                    <xsd:enumeration value="Outreach"/>
                    <xsd:enumeration value="Enhanced SaLT provision"/>
                    <xsd:enumeration value="Signposting"/>
                    <xsd:enumeration value="EY SEN strategy"/>
                    <xsd:enumeration value="PCP no to assess pilot"/>
                    <xsd:enumeration value="Transition to school pilot"/>
                    <xsd:enumeration value="Access to therapy pilot"/>
                    <xsd:enumeration value="SENCo helpline"/>
                    <xsd:enumeration value="SEN support toolkit"/>
                    <xsd:enumeration value="PfA"/>
                    <xsd:enumeration value="PPC"/>
                    <xsd:enumeration value="SSF review"/>
                    <xsd:enumeration value="Panels review"/>
                    <xsd:enumeration value="Dynamic EHCP support"/>
                    <xsd:enumeration value="Complex CYP in mainstream"/>
                    <xsd:enumeration value="PCP training"/>
                    <xsd:enumeration value="Conference launch"/>
                    <xsd:enumeration value="SEN capacity &amp; performance"/>
                    <xsd:enumeration value="Annual review process"/>
                    <xsd:enumeration value="SEN structure &amp; redesign"/>
                    <xsd:enumeration value="Annual review guidance"/>
                    <xsd:enumeration value="Clear overdue AR"/>
                    <xsd:enumeration value="HIEP service capacity &amp;  performance"/>
                    <xsd:enumeration value="Realigned AP"/>
                    <xsd:enumeration value="Reducing discretionary payments"/>
                    <xsd:enumeration value="Sufficiency Place Planning"/>
                    <xsd:enumeration value="EHCP process improvement"/>
                    <xsd:enumeration value="Sector led bids"/>
                    <xsd:enumeration value="Choice 30"/>
                  </xsd:restriction>
                </xsd:simpleType>
              </xsd:element>
            </xsd:sequence>
          </xsd:extension>
        </xsd:complexContent>
      </xsd:complexType>
    </xsd:element>
    <xsd:element name="Project_x0020_Tag1" ma:index="10" nillable="true" ma:displayName="Project Tag1" ma:format="Dropdown" ma:internalName="Project_x0020_Tag1">
      <xsd:simpleType>
        <xsd:restriction base="dms:Text">
          <xsd:maxLength value="255"/>
        </xsd:restriction>
      </xsd:simpleType>
    </xsd:element>
    <xsd:element name="Project_x0020_Tag10" ma:index="11" nillable="true" ma:displayName="Project Tag10" ma:internalName="Project_x0020_Tag10">
      <xsd:simpleType>
        <xsd:restriction base="dms:Text">
          <xsd:maxLength value="255"/>
        </xsd:restriction>
      </xsd:simpleType>
    </xsd:element>
    <xsd:element name="Project_x0020_Tag2" ma:index="12" nillable="true" ma:displayName="Project Tag2" ma:internalName="Project_x0020_Tag2">
      <xsd:simpleType>
        <xsd:restriction base="dms:Text">
          <xsd:maxLength value="255"/>
        </xsd:restriction>
      </xsd:simpleType>
    </xsd:element>
    <xsd:element name="Project_x0020_Tag3" ma:index="13" nillable="true" ma:displayName="Project Tag3" ma:internalName="Project_x0020_Tag3">
      <xsd:simpleType>
        <xsd:restriction base="dms:Text">
          <xsd:maxLength value="255"/>
        </xsd:restriction>
      </xsd:simpleType>
    </xsd:element>
    <xsd:element name="Project_x0020_Tag4" ma:index="14" nillable="true" ma:displayName="Project Tag4" ma:internalName="Project_x0020_Tag4">
      <xsd:simpleType>
        <xsd:restriction base="dms:Text">
          <xsd:maxLength value="255"/>
        </xsd:restriction>
      </xsd:simpleType>
    </xsd:element>
    <xsd:element name="Project_x0020_Tag5" ma:index="15" nillable="true" ma:displayName="Project Tag5" ma:internalName="Project_x0020_Tag5">
      <xsd:simpleType>
        <xsd:restriction base="dms:Text">
          <xsd:maxLength value="255"/>
        </xsd:restriction>
      </xsd:simpleType>
    </xsd:element>
    <xsd:element name="Project_x0020_Tag6" ma:index="16" nillable="true" ma:displayName="Project Tag6" ma:internalName="Project_x0020_Tag6">
      <xsd:simpleType>
        <xsd:restriction base="dms:Text">
          <xsd:maxLength value="255"/>
        </xsd:restriction>
      </xsd:simpleType>
    </xsd:element>
    <xsd:element name="Project_x0020_Tag7" ma:index="17" nillable="true" ma:displayName="Project Tag7" ma:internalName="Project_x0020_Tag7">
      <xsd:simpleType>
        <xsd:restriction base="dms:Text">
          <xsd:maxLength value="255"/>
        </xsd:restriction>
      </xsd:simpleType>
    </xsd:element>
    <xsd:element name="Project_x0020_Tag8" ma:index="18" nillable="true" ma:displayName="Project Tag8" ma:internalName="Project_x0020_Tag8">
      <xsd:simpleType>
        <xsd:restriction base="dms:Text">
          <xsd:maxLength value="255"/>
        </xsd:restriction>
      </xsd:simpleType>
    </xsd:element>
    <xsd:element name="Project_x0020_Tag9" ma:index="19" nillable="true" ma:displayName="Project Tag9" ma:internalName="Project_x0020_Tag9">
      <xsd:simpleType>
        <xsd:restriction base="dms:Text">
          <xsd:maxLength value="255"/>
        </xsd:restriction>
      </xsd:simpleType>
    </xsd:element>
    <xsd:element name="MediaServiceMetadata" ma:index="20" nillable="true" ma:displayName="MediaServiceMetadata" ma:hidden="true" ma:internalName="MediaServiceMetadata" ma:readOnly="true">
      <xsd:simpleType>
        <xsd:restriction base="dms:Note"/>
      </xsd:simpleType>
    </xsd:element>
    <xsd:element name="MediaServiceFastMetadata" ma:index="21" nillable="true" ma:displayName="MediaServiceFastMetadata" ma:hidden="true" ma:internalName="MediaServiceFastMetadata" ma:readOnly="true">
      <xsd:simpleType>
        <xsd:restriction base="dms:Note"/>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ServiceDateTaken" ma:index="26" nillable="true" ma:displayName="MediaServiceDateTaken" ma:hidden="true" ma:internalName="MediaServiceDateTaken" ma:readOnly="true">
      <xsd:simpleType>
        <xsd:restriction base="dms:Text"/>
      </xsd:simpleType>
    </xsd:element>
    <xsd:element name="MediaServiceAutoTags" ma:index="27" nillable="true" ma:displayName="Tags" ma:internalName="MediaServiceAutoTags" ma:readOnly="true">
      <xsd:simpleType>
        <xsd:restriction base="dms:Text"/>
      </xsd:simpleType>
    </xsd:element>
    <xsd:element name="MediaLengthInSeconds" ma:index="28" nillable="true" ma:displayName="MediaLengthInSeconds" ma:hidden="true" ma:internalName="MediaLengthInSeconds" ma:readOnly="true">
      <xsd:simpleType>
        <xsd:restriction base="dms:Unknown"/>
      </xsd:simpleType>
    </xsd:element>
    <xsd:element name="Area" ma:index="29" nillable="true" ma:displayName="Area" ma:format="Dropdown" ma:internalName="Area">
      <xsd:complexType>
        <xsd:complexContent>
          <xsd:extension base="dms:MultiChoice">
            <xsd:sequence>
              <xsd:element name="Value" maxOccurs="unbounded" minOccurs="0" nillable="true">
                <xsd:simpleType>
                  <xsd:restriction base="dms:Choice">
                    <xsd:enumeration value="HCC"/>
                    <xsd:enumeration value="IOW"/>
                  </xsd:restriction>
                </xsd:simpleType>
              </xsd:element>
            </xsd:sequence>
          </xsd:extension>
        </xsd:complexContent>
      </xsd:complexType>
    </xsd:element>
    <xsd:element name="Category" ma:index="30" nillable="true" ma:displayName="Category" ma:format="Dropdown" ma:internalName="Category">
      <xsd:simpleType>
        <xsd:restriction base="dms:Choice">
          <xsd:enumeration value="Governance"/>
          <xsd:enumeration value="Briefing"/>
          <xsd:enumeration value="Template"/>
          <xsd:enumeration value="PID"/>
          <xsd:enumeration value="Comms"/>
        </xsd:restriction>
      </xsd:simpleType>
    </xsd:element>
  </xsd:schema>
  <xsd:schema xmlns:xsd="http://www.w3.org/2001/XMLSchema" xmlns:xs="http://www.w3.org/2001/XMLSchema" xmlns:dms="http://schemas.microsoft.com/office/2006/documentManagement/types" xmlns:pc="http://schemas.microsoft.com/office/infopath/2007/PartnerControls" targetNamespace="be25b4de-0968-422e-be61-263944b7e635" elementFormDefault="qualified">
    <xsd:import namespace="http://schemas.microsoft.com/office/2006/documentManagement/types"/>
    <xsd:import namespace="http://schemas.microsoft.com/office/infopath/2007/PartnerControls"/>
    <xsd:element name="SharedWithUsers" ma:index="2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60D97A-7C39-4788-A4CF-8C6E9B78760D}">
  <ds:schemaRefs>
    <ds:schemaRef ds:uri="http://schemas.microsoft.com/sharepoint/v3/contenttype/forms"/>
  </ds:schemaRefs>
</ds:datastoreItem>
</file>

<file path=customXml/itemProps2.xml><?xml version="1.0" encoding="utf-8"?>
<ds:datastoreItem xmlns:ds="http://schemas.openxmlformats.org/officeDocument/2006/customXml" ds:itemID="{650F49AA-1347-45A6-872F-71DE98BB79EA}">
  <ds:schemaRefs>
    <ds:schemaRef ds:uri="http://schemas.microsoft.com/office/2006/documentManagement/types"/>
    <ds:schemaRef ds:uri="4524c3b1-0168-4671-9172-d6dfbf9dd5ea"/>
    <ds:schemaRef ds:uri="http://schemas.microsoft.com/office/infopath/2007/PartnerControls"/>
    <ds:schemaRef ds:uri="http://purl.org/dc/elements/1.1/"/>
    <ds:schemaRef ds:uri="http://schemas.microsoft.com/office/2006/metadata/properties"/>
    <ds:schemaRef ds:uri="http://www.w3.org/XML/1998/namespace"/>
    <ds:schemaRef ds:uri="http://purl.org/dc/terms/"/>
    <ds:schemaRef ds:uri="http://schemas.openxmlformats.org/package/2006/metadata/core-properties"/>
    <ds:schemaRef ds:uri="be25b4de-0968-422e-be61-263944b7e635"/>
    <ds:schemaRef ds:uri="http://purl.org/dc/dcmitype/"/>
  </ds:schemaRefs>
</ds:datastoreItem>
</file>

<file path=customXml/itemProps3.xml><?xml version="1.0" encoding="utf-8"?>
<ds:datastoreItem xmlns:ds="http://schemas.openxmlformats.org/officeDocument/2006/customXml" ds:itemID="{2166BB2F-DE9E-42CE-9E45-54EFC90237D2}">
  <ds:schemaRefs>
    <ds:schemaRef ds:uri="4524c3b1-0168-4671-9172-d6dfbf9dd5ea"/>
    <ds:schemaRef ds:uri="be25b4de-0968-422e-be61-263944b7e63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10</TotalTime>
  <Words>2780</Words>
  <Application>Microsoft Office PowerPoint</Application>
  <PresentationFormat>Widescreen</PresentationFormat>
  <Paragraphs>728</Paragraphs>
  <Slides>17</Slides>
  <Notes>6</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17</vt:i4>
      </vt:variant>
    </vt:vector>
  </HeadingPairs>
  <TitlesOfParts>
    <vt:vector size="23" baseType="lpstr">
      <vt:lpstr>Arial</vt:lpstr>
      <vt:lpstr>Arial</vt:lpstr>
      <vt:lpstr>Calibri</vt:lpstr>
      <vt:lpstr>White_PP_URL</vt:lpstr>
      <vt:lpstr>Custom Design</vt:lpstr>
      <vt:lpstr>1_White_PP_URL</vt:lpstr>
      <vt:lpstr>PowerPoint Presentation</vt:lpstr>
      <vt:lpstr>Overview</vt:lpstr>
      <vt:lpstr>PowerPoint Presentation</vt:lpstr>
      <vt:lpstr>Delivering Better Value (DBV) bid</vt:lpstr>
      <vt:lpstr>Delivering Better Value update</vt:lpstr>
      <vt:lpstr>Transforming SEND Hampshire</vt:lpstr>
      <vt:lpstr>Transforming SEND Hampshire</vt:lpstr>
      <vt:lpstr>Transforming SEND Hampshire</vt:lpstr>
      <vt:lpstr>PowerPoint Presentation</vt:lpstr>
      <vt:lpstr>PowerPoint Presentation</vt:lpstr>
      <vt:lpstr>2023 SEN2 Headlines</vt:lpstr>
      <vt:lpstr>Maintained EHC Plans</vt:lpstr>
      <vt:lpstr>Forecast EHC Plans</vt:lpstr>
      <vt:lpstr>2023 Data</vt:lpstr>
      <vt:lpstr>High Needs Block Funding</vt:lpstr>
      <vt:lpstr>DSG Medium Term Forecast</vt:lpstr>
      <vt:lpstr>High Needs Workstreams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 Needs, Performance and Oversight Board  Governance</dc:title>
  <dc:creator>Marlborough, Caroline</dc:creator>
  <cp:lastModifiedBy>Faithfull, Jo</cp:lastModifiedBy>
  <cp:revision>2</cp:revision>
  <dcterms:created xsi:type="dcterms:W3CDTF">2021-11-26T09:48:56Z</dcterms:created>
  <dcterms:modified xsi:type="dcterms:W3CDTF">2023-07-07T09:38:24Z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0x0101000A120829348D924B81C3110093325376</vt:lpwstr>
  </property>
</Properties>
</file>