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87" r:id="rId5"/>
  </p:sldMasterIdLst>
  <p:notesMasterIdLst>
    <p:notesMasterId r:id="rId31"/>
  </p:notesMasterIdLst>
  <p:sldIdLst>
    <p:sldId id="1212" r:id="rId6"/>
    <p:sldId id="4399" r:id="rId7"/>
    <p:sldId id="494" r:id="rId8"/>
    <p:sldId id="4400" r:id="rId9"/>
    <p:sldId id="495" r:id="rId10"/>
    <p:sldId id="498" r:id="rId11"/>
    <p:sldId id="4406" r:id="rId12"/>
    <p:sldId id="259" r:id="rId13"/>
    <p:sldId id="4402" r:id="rId14"/>
    <p:sldId id="287" r:id="rId15"/>
    <p:sldId id="260" r:id="rId16"/>
    <p:sldId id="4350" r:id="rId17"/>
    <p:sldId id="4405" r:id="rId18"/>
    <p:sldId id="4414" r:id="rId19"/>
    <p:sldId id="4409" r:id="rId20"/>
    <p:sldId id="4515" r:id="rId21"/>
    <p:sldId id="4401" r:id="rId22"/>
    <p:sldId id="4517" r:id="rId23"/>
    <p:sldId id="4412" r:id="rId24"/>
    <p:sldId id="4403" r:id="rId25"/>
    <p:sldId id="361" r:id="rId26"/>
    <p:sldId id="4411" r:id="rId27"/>
    <p:sldId id="4408" r:id="rId28"/>
    <p:sldId id="4413" r:id="rId29"/>
    <p:sldId id="50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oard slides" id="{F8E5E6C6-43B8-4FD9-A51A-71B4A8A4D9F3}">
          <p14:sldIdLst>
            <p14:sldId id="1212"/>
            <p14:sldId id="4399"/>
            <p14:sldId id="494"/>
            <p14:sldId id="4400"/>
            <p14:sldId id="495"/>
            <p14:sldId id="498"/>
            <p14:sldId id="4406"/>
            <p14:sldId id="259"/>
            <p14:sldId id="4402"/>
            <p14:sldId id="287"/>
            <p14:sldId id="260"/>
            <p14:sldId id="4350"/>
            <p14:sldId id="4405"/>
            <p14:sldId id="4414"/>
            <p14:sldId id="4409"/>
            <p14:sldId id="4515"/>
            <p14:sldId id="4401"/>
            <p14:sldId id="4517"/>
            <p14:sldId id="4412"/>
            <p14:sldId id="4403"/>
            <p14:sldId id="361"/>
            <p14:sldId id="4411"/>
            <p14:sldId id="4408"/>
            <p14:sldId id="4413"/>
            <p14:sldId id="50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018F11-3B0E-D211-DAE1-1D5BABBC3EA9}" name="Marlborough, Caroline" initials="MC" userId="S::cxpucma@hants.gov.uk::b91bdaf2-14e6-4278-ad40-65f5040e1028" providerId="AD"/>
  <p188:author id="{3D275C16-F7E2-E3EB-0844-EDABCE91056F}" name="Smith, Adam (Corporate Resources, Finance)" initials="SF" userId="S::ctfinad@hants.gov.uk::db48f58d-9dd9-4308-abae-d94127520ff5" providerId="AD"/>
  <p188:author id="{AD484F17-BB43-1093-7E26-C35FD97078E5}" name="Devlin, Steve" initials="DS" userId="S::xtpcssde@hants.gov.uk::97101e83-cec3-4001-8ea9-d1659fb70f0b" providerId="AD"/>
  <p188:author id="{19CFFE1F-6A73-8DCD-5628-384EC8F1E05B}" name="Howarth, Jayne" initials="HJ" userId="S::cscfsnjh@hants.gov.uk::9118ad7c-4c25-47b1-b1a3-d7d9d8788727" providerId="AD"/>
  <p188:author id="{813F383C-9B07-CDAE-4E50-648FE4221B91}" name="Leggett, Ben" initials="LB" userId="S::csprirbl@hants.gov.uk::0ea0726c-c6a8-4028-88bc-1c36f38bd68a" providerId="AD"/>
  <p188:author id="{2885C873-9E07-7A1D-77C0-BD4D16F1D002}" name="Hudson, Kevin" initials="HK" userId="S::ctsshqkh@hants.gov.uk::9a30dede-6d55-4e73-9672-cd306b3b9af9" providerId="AD"/>
  <p188:author id="{84670A7E-3E9C-C712-C4AD-A1977233FC7A}" name="Laycock, Steve" initials="LS" userId="S::xtpcsslk@hants.gov.uk::1dfb1304-c125-4218-accc-70e2394df3e7" providerId="AD"/>
  <p188:author id="{0C06658A-F035-473A-2263-033C24AF000A}" name="Leaf,Toni-Marie" initials="Le" userId="S::cshfpdtm@hants.gov.uk::7540d080-6690-4879-89b7-9a890cbf9030" providerId="AD"/>
  <p188:author id="{8638F69D-E61A-93F2-FFB2-1D3A8C51CC9F}" name="Wren, Mitch" initials="WM" userId="S::hrrcmwr@hants.gov.uk::a94f532f-8a9d-4c44-bb31-136c0e22959f" providerId="AD"/>
  <p188:author id="{5EFF54B5-6CCC-84A4-5599-224458FEC6FD}" name="Davies, Jenni" initials="DJ" userId="S::ctedjed@hants.gov.uk::be82ec75-f10c-42c7-8f23-9beeadd85a92" providerId="AD"/>
  <p188:author id="{9ACA21C2-723A-F8D1-6003-9ABADA097D81}" name="Gregory, Helen (Children's Services)" initials="GH(S" userId="S::edllachg@hants.gov.uk::36c85057-fa82-4052-8b94-4e852a1e8785" providerId="AD"/>
  <p188:author id="{79A4FCD2-D414-1A00-0331-CDC9F515427E}" name="Hodder, Annabel" initials="HA" userId="S::ctfinah@hants.gov.uk::dd6561fa-0fa2-405c-8623-71d3d2de7f40" providerId="AD"/>
  <p188:author id="{60CEBAE0-7443-540A-E783-03CBD29BC67C}" name="Godden, Francesca" initials="GF" userId="S::edeccyfb@hants.gov.uk::ad7d7e54-de09-4bf4-aac3-e0c6bf5ea105" providerId="AD"/>
  <p188:author id="{79A64BF7-7089-BD28-BC6E-0BEEDB1607B7}" name="Carey, Sara" initials="CS" userId="S::cscfsxsc@hants.gov.uk::70e980a5-c3ab-4055-a49a-4e8fe38a51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aycock, Steve" initials="LS" lastIdx="3" clrIdx="6">
    <p:extLst>
      <p:ext uri="{19B8F6BF-5375-455C-9EA6-DF929625EA0E}">
        <p15:presenceInfo xmlns:p15="http://schemas.microsoft.com/office/powerpoint/2012/main" userId="S::xtpcsslk@hants.gov.uk::1dfb1304-c125-4218-accc-70e2394df3e7" providerId="AD"/>
      </p:ext>
    </p:extLst>
  </p:cmAuthor>
  <p:cmAuthor id="1" name="Marlborough, Caroline" initials="MC" lastIdx="133" clrIdx="0">
    <p:extLst>
      <p:ext uri="{19B8F6BF-5375-455C-9EA6-DF929625EA0E}">
        <p15:presenceInfo xmlns:p15="http://schemas.microsoft.com/office/powerpoint/2012/main" userId="S::cxpucma@hants.gov.uk::b91bdaf2-14e6-4278-ad40-65f5040e1028" providerId="AD"/>
      </p:ext>
    </p:extLst>
  </p:cmAuthor>
  <p:cmAuthor id="8" name="Leggett, Ben" initials="LB" lastIdx="3" clrIdx="7">
    <p:extLst>
      <p:ext uri="{19B8F6BF-5375-455C-9EA6-DF929625EA0E}">
        <p15:presenceInfo xmlns:p15="http://schemas.microsoft.com/office/powerpoint/2012/main" userId="S::csprirbl@hants.gov.uk::0ea0726c-c6a8-4028-88bc-1c36f38bd68a" providerId="AD"/>
      </p:ext>
    </p:extLst>
  </p:cmAuthor>
  <p:cmAuthor id="2" name="Webb, Andrea" initials="WA" lastIdx="48" clrIdx="1">
    <p:extLst>
      <p:ext uri="{19B8F6BF-5375-455C-9EA6-DF929625EA0E}">
        <p15:presenceInfo xmlns:p15="http://schemas.microsoft.com/office/powerpoint/2012/main" userId="S::cscfhqaw@hants.gov.uk::07d1dd88-938e-4c3d-a22e-71e8a84177be" providerId="AD"/>
      </p:ext>
    </p:extLst>
  </p:cmAuthor>
  <p:cmAuthor id="9" name="Campling, Claire" initials="CC" lastIdx="2" clrIdx="8">
    <p:extLst>
      <p:ext uri="{19B8F6BF-5375-455C-9EA6-DF929625EA0E}">
        <p15:presenceInfo xmlns:p15="http://schemas.microsoft.com/office/powerpoint/2012/main" userId="S::edinnhcc@hants.gov.uk::23ade648-8df9-4c0c-a5ee-fd3126659131" providerId="AD"/>
      </p:ext>
    </p:extLst>
  </p:cmAuthor>
  <p:cmAuthor id="3" name="Drake-Wilkes, Ruth" initials="DWR" lastIdx="10" clrIdx="2">
    <p:extLst>
      <p:ext uri="{19B8F6BF-5375-455C-9EA6-DF929625EA0E}">
        <p15:presenceInfo xmlns:p15="http://schemas.microsoft.com/office/powerpoint/2012/main" userId="S::cxpurdr@hants.gov.uk::2752ccb9-3be3-413b-a006-a6ec884caa8a" providerId="AD"/>
      </p:ext>
    </p:extLst>
  </p:cmAuthor>
  <p:cmAuthor id="4" name="Davies, Jenni" initials="DJ" lastIdx="17" clrIdx="3">
    <p:extLst>
      <p:ext uri="{19B8F6BF-5375-455C-9EA6-DF929625EA0E}">
        <p15:presenceInfo xmlns:p15="http://schemas.microsoft.com/office/powerpoint/2012/main" userId="S::ctedjed@hants.gov.uk::be82ec75-f10c-42c7-8f23-9beeadd85a92" providerId="AD"/>
      </p:ext>
    </p:extLst>
  </p:cmAuthor>
  <p:cmAuthor id="5" name="Gregory, Helen (Children's Services)" initials="GS" lastIdx="7" clrIdx="4">
    <p:extLst>
      <p:ext uri="{19B8F6BF-5375-455C-9EA6-DF929625EA0E}">
        <p15:presenceInfo xmlns:p15="http://schemas.microsoft.com/office/powerpoint/2012/main" userId="S::edllachg@hants.gov.uk::36c85057-fa82-4052-8b94-4e852a1e8785" providerId="AD"/>
      </p:ext>
    </p:extLst>
  </p:cmAuthor>
  <p:cmAuthor id="6" name="Howarth, Jayne" initials="HJ" lastIdx="6" clrIdx="5">
    <p:extLst>
      <p:ext uri="{19B8F6BF-5375-455C-9EA6-DF929625EA0E}">
        <p15:presenceInfo xmlns:p15="http://schemas.microsoft.com/office/powerpoint/2012/main" userId="S::cscfsnjh@hants.gov.uk::9118ad7c-4c25-47b1-b1a3-d7d9d8788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66CC"/>
    <a:srgbClr val="E9EBF5"/>
    <a:srgbClr val="FF99CC"/>
    <a:srgbClr val="03396C"/>
    <a:srgbClr val="180284"/>
    <a:srgbClr val="8434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BB2BDC-5E7E-43CF-9E8D-1FD430323665}" v="160" dt="2022-11-23T15:36:20.819"/>
    <p1510:client id="{F958DC8C-661F-43B5-B04D-F72C4A590AAA}" v="1784" dt="2022-11-22T15:49:47.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237"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hants-my.sharepoint.com/personal/csprirbl_hants_gov_uk/Documents/97.%20SEN/Requests%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Cumulative</a:t>
            </a:r>
            <a:r>
              <a:rPr lang="en-GB" baseline="0"/>
              <a:t> Requests by Year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024476764398108E-2"/>
          <c:y val="0.14330943409100974"/>
          <c:w val="0.91868882587798417"/>
          <c:h val="0.67197219199630664"/>
        </c:manualLayout>
      </c:layout>
      <c:lineChart>
        <c:grouping val="standard"/>
        <c:varyColors val="0"/>
        <c:ser>
          <c:idx val="1"/>
          <c:order val="1"/>
          <c:tx>
            <c:strRef>
              <c:f>'Line and Bar'!$C$1</c:f>
              <c:strCache>
                <c:ptCount val="1"/>
                <c:pt idx="0">
                  <c:v>2018</c:v>
                </c:pt>
              </c:strCache>
            </c:strRef>
          </c:tx>
          <c:spPr>
            <a:ln w="28575" cap="rnd">
              <a:solidFill>
                <a:srgbClr val="FF595E"/>
              </a:solidFill>
              <a:round/>
            </a:ln>
            <a:effectLst/>
          </c:spPr>
          <c:marker>
            <c:symbol val="circle"/>
            <c:size val="5"/>
            <c:spPr>
              <a:solidFill>
                <a:srgbClr val="FF595E"/>
              </a:solidFill>
              <a:ln w="9525">
                <a:solidFill>
                  <a:srgbClr val="FF595E"/>
                </a:solidFill>
              </a:ln>
              <a:effectLst/>
            </c:spPr>
          </c:marker>
          <c:dLbls>
            <c:dLbl>
              <c:idx val="11"/>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6002-4E59-9F0F-9024CBF8F0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'Line and Bar'!$A$2:$A$13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'Line and Bar'!$C$2:$C$13</c:f>
              <c:numCache>
                <c:formatCode>General</c:formatCode>
                <c:ptCount val="12"/>
                <c:pt idx="0">
                  <c:v>183</c:v>
                </c:pt>
                <c:pt idx="1">
                  <c:v>316</c:v>
                </c:pt>
                <c:pt idx="2">
                  <c:v>452</c:v>
                </c:pt>
                <c:pt idx="3">
                  <c:v>609</c:v>
                </c:pt>
                <c:pt idx="4">
                  <c:v>765</c:v>
                </c:pt>
                <c:pt idx="5">
                  <c:v>870</c:v>
                </c:pt>
                <c:pt idx="6">
                  <c:v>1016</c:v>
                </c:pt>
                <c:pt idx="7">
                  <c:v>1081</c:v>
                </c:pt>
                <c:pt idx="8">
                  <c:v>1175</c:v>
                </c:pt>
                <c:pt idx="9">
                  <c:v>1354</c:v>
                </c:pt>
                <c:pt idx="10">
                  <c:v>1585</c:v>
                </c:pt>
                <c:pt idx="11">
                  <c:v>1923</c:v>
                </c:pt>
              </c:numCache>
            </c:numRef>
          </c:val>
          <c:smooth val="0"/>
          <c:extLst>
            <c:ext xmlns:c16="http://schemas.microsoft.com/office/drawing/2014/chart" uri="{C3380CC4-5D6E-409C-BE32-E72D297353CC}">
              <c16:uniqueId val="{00000001-6002-4E59-9F0F-9024CBF8F019}"/>
            </c:ext>
          </c:extLst>
        </c:ser>
        <c:ser>
          <c:idx val="3"/>
          <c:order val="3"/>
          <c:tx>
            <c:strRef>
              <c:f>'Line and Bar'!$E$1</c:f>
              <c:strCache>
                <c:ptCount val="1"/>
                <c:pt idx="0">
                  <c:v>2019</c:v>
                </c:pt>
              </c:strCache>
            </c:strRef>
          </c:tx>
          <c:spPr>
            <a:ln w="28575" cap="rnd">
              <a:solidFill>
                <a:srgbClr val="FFCA3A"/>
              </a:solidFill>
              <a:round/>
            </a:ln>
            <a:effectLst/>
          </c:spPr>
          <c:marker>
            <c:symbol val="circle"/>
            <c:size val="5"/>
            <c:spPr>
              <a:solidFill>
                <a:srgbClr val="FFCA3A"/>
              </a:solidFill>
              <a:ln w="9525">
                <a:solidFill>
                  <a:srgbClr val="FFCA3A"/>
                </a:solidFill>
              </a:ln>
              <a:effectLst/>
            </c:spPr>
          </c:marker>
          <c:dLbls>
            <c:dLbl>
              <c:idx val="11"/>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6002-4E59-9F0F-9024CBF8F0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'Line and Bar'!$A$2:$A$13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'Line and Bar'!$E$2:$E$13</c:f>
              <c:numCache>
                <c:formatCode>General</c:formatCode>
                <c:ptCount val="12"/>
                <c:pt idx="0">
                  <c:v>228</c:v>
                </c:pt>
                <c:pt idx="1">
                  <c:v>395</c:v>
                </c:pt>
                <c:pt idx="2">
                  <c:v>564</c:v>
                </c:pt>
                <c:pt idx="3">
                  <c:v>750</c:v>
                </c:pt>
                <c:pt idx="4">
                  <c:v>909</c:v>
                </c:pt>
                <c:pt idx="5">
                  <c:v>1073</c:v>
                </c:pt>
                <c:pt idx="6">
                  <c:v>1323</c:v>
                </c:pt>
                <c:pt idx="7">
                  <c:v>1370</c:v>
                </c:pt>
                <c:pt idx="8">
                  <c:v>1493</c:v>
                </c:pt>
                <c:pt idx="9">
                  <c:v>1690</c:v>
                </c:pt>
                <c:pt idx="10">
                  <c:v>1888</c:v>
                </c:pt>
                <c:pt idx="11">
                  <c:v>2131</c:v>
                </c:pt>
              </c:numCache>
            </c:numRef>
          </c:val>
          <c:smooth val="0"/>
          <c:extLst>
            <c:ext xmlns:c16="http://schemas.microsoft.com/office/drawing/2014/chart" uri="{C3380CC4-5D6E-409C-BE32-E72D297353CC}">
              <c16:uniqueId val="{00000003-6002-4E59-9F0F-9024CBF8F019}"/>
            </c:ext>
          </c:extLst>
        </c:ser>
        <c:ser>
          <c:idx val="5"/>
          <c:order val="5"/>
          <c:tx>
            <c:strRef>
              <c:f>'Line and Bar'!$G$1</c:f>
              <c:strCache>
                <c:ptCount val="1"/>
                <c:pt idx="0">
                  <c:v>2020</c:v>
                </c:pt>
              </c:strCache>
            </c:strRef>
          </c:tx>
          <c:spPr>
            <a:ln w="28575" cap="rnd">
              <a:solidFill>
                <a:srgbClr val="8AC926"/>
              </a:solidFill>
              <a:round/>
            </a:ln>
            <a:effectLst/>
          </c:spPr>
          <c:marker>
            <c:symbol val="circle"/>
            <c:size val="5"/>
            <c:spPr>
              <a:solidFill>
                <a:srgbClr val="8AC926"/>
              </a:solidFill>
              <a:ln w="9525">
                <a:solidFill>
                  <a:srgbClr val="8AC926"/>
                </a:solidFill>
              </a:ln>
              <a:effectLst/>
            </c:spPr>
          </c:marker>
          <c:dLbls>
            <c:dLbl>
              <c:idx val="11"/>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6002-4E59-9F0F-9024CBF8F0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'Line and Bar'!$A$2:$A$13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'Line and Bar'!$G$2:$G$13</c:f>
              <c:numCache>
                <c:formatCode>General</c:formatCode>
                <c:ptCount val="12"/>
                <c:pt idx="0">
                  <c:v>192</c:v>
                </c:pt>
                <c:pt idx="1">
                  <c:v>407</c:v>
                </c:pt>
                <c:pt idx="2">
                  <c:v>628</c:v>
                </c:pt>
                <c:pt idx="3">
                  <c:v>736</c:v>
                </c:pt>
                <c:pt idx="4">
                  <c:v>856</c:v>
                </c:pt>
                <c:pt idx="5">
                  <c:v>1020</c:v>
                </c:pt>
                <c:pt idx="6">
                  <c:v>1234</c:v>
                </c:pt>
                <c:pt idx="7">
                  <c:v>1283</c:v>
                </c:pt>
                <c:pt idx="8">
                  <c:v>1423</c:v>
                </c:pt>
                <c:pt idx="9">
                  <c:v>1586</c:v>
                </c:pt>
                <c:pt idx="10">
                  <c:v>1782</c:v>
                </c:pt>
                <c:pt idx="11">
                  <c:v>1988</c:v>
                </c:pt>
              </c:numCache>
            </c:numRef>
          </c:val>
          <c:smooth val="0"/>
          <c:extLst>
            <c:ext xmlns:c16="http://schemas.microsoft.com/office/drawing/2014/chart" uri="{C3380CC4-5D6E-409C-BE32-E72D297353CC}">
              <c16:uniqueId val="{00000005-6002-4E59-9F0F-9024CBF8F019}"/>
            </c:ext>
          </c:extLst>
        </c:ser>
        <c:ser>
          <c:idx val="7"/>
          <c:order val="7"/>
          <c:tx>
            <c:strRef>
              <c:f>'Line and Bar'!$I$1</c:f>
              <c:strCache>
                <c:ptCount val="1"/>
                <c:pt idx="0">
                  <c:v>2021</c:v>
                </c:pt>
              </c:strCache>
            </c:strRef>
          </c:tx>
          <c:spPr>
            <a:ln w="28575" cap="rnd">
              <a:solidFill>
                <a:srgbClr val="1982C4"/>
              </a:solidFill>
              <a:round/>
            </a:ln>
            <a:effectLst/>
          </c:spPr>
          <c:marker>
            <c:symbol val="circle"/>
            <c:size val="5"/>
            <c:spPr>
              <a:solidFill>
                <a:srgbClr val="1982C4"/>
              </a:solidFill>
              <a:ln w="9525">
                <a:solidFill>
                  <a:srgbClr val="1982C4"/>
                </a:solidFill>
              </a:ln>
              <a:effectLst/>
            </c:spPr>
          </c:marker>
          <c:dLbls>
            <c:dLbl>
              <c:idx val="9"/>
              <c:layout>
                <c:manualLayout>
                  <c:x val="-2.4148592756206528E-2"/>
                  <c:y val="-2.43873200200695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1982C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02-4E59-9F0F-9024CBF8F019}"/>
                </c:ext>
              </c:extLst>
            </c:dLbl>
            <c:dLbl>
              <c:idx val="11"/>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6002-4E59-9F0F-9024CBF8F0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'Line and Bar'!$A$2:$A$13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'Line and Bar'!$I$2:$I$13</c:f>
              <c:numCache>
                <c:formatCode>General</c:formatCode>
                <c:ptCount val="12"/>
                <c:pt idx="0">
                  <c:v>166</c:v>
                </c:pt>
                <c:pt idx="1">
                  <c:v>343</c:v>
                </c:pt>
                <c:pt idx="2">
                  <c:v>597</c:v>
                </c:pt>
                <c:pt idx="3">
                  <c:v>745</c:v>
                </c:pt>
                <c:pt idx="4">
                  <c:v>927</c:v>
                </c:pt>
                <c:pt idx="5">
                  <c:v>1126</c:v>
                </c:pt>
                <c:pt idx="6">
                  <c:v>1402</c:v>
                </c:pt>
                <c:pt idx="7">
                  <c:v>1505</c:v>
                </c:pt>
                <c:pt idx="8">
                  <c:v>1687</c:v>
                </c:pt>
                <c:pt idx="9">
                  <c:v>1882</c:v>
                </c:pt>
                <c:pt idx="10">
                  <c:v>2134</c:v>
                </c:pt>
                <c:pt idx="11">
                  <c:v>2384</c:v>
                </c:pt>
              </c:numCache>
            </c:numRef>
          </c:val>
          <c:smooth val="0"/>
          <c:extLst>
            <c:ext xmlns:c16="http://schemas.microsoft.com/office/drawing/2014/chart" uri="{C3380CC4-5D6E-409C-BE32-E72D297353CC}">
              <c16:uniqueId val="{00000008-6002-4E59-9F0F-9024CBF8F019}"/>
            </c:ext>
          </c:extLst>
        </c:ser>
        <c:ser>
          <c:idx val="9"/>
          <c:order val="9"/>
          <c:tx>
            <c:strRef>
              <c:f>'Line and Bar'!$K$1</c:f>
              <c:strCache>
                <c:ptCount val="1"/>
                <c:pt idx="0">
                  <c:v>2022</c:v>
                </c:pt>
              </c:strCache>
            </c:strRef>
          </c:tx>
          <c:spPr>
            <a:ln w="28575" cap="rnd">
              <a:solidFill>
                <a:srgbClr val="6A4C93"/>
              </a:solidFill>
              <a:round/>
            </a:ln>
            <a:effectLst/>
          </c:spPr>
          <c:marker>
            <c:symbol val="circle"/>
            <c:size val="5"/>
            <c:spPr>
              <a:solidFill>
                <a:srgbClr val="6A4C93"/>
              </a:solidFill>
              <a:ln w="9525">
                <a:solidFill>
                  <a:srgbClr val="6A4C93"/>
                </a:solidFill>
              </a:ln>
              <a:effectLst/>
            </c:spPr>
          </c:marker>
          <c:dLbls>
            <c:dLbl>
              <c:idx val="9"/>
              <c:layout>
                <c:manualLayout>
                  <c:x val="-2.1695109993155919E-2"/>
                  <c:y val="-3.063365609270144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rgbClr val="6A4C93"/>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5173592372942691E-2"/>
                      <c:h val="4.6525465272483725E-2"/>
                    </c:manualLayout>
                  </c15:layout>
                </c:ext>
                <c:ext xmlns:c16="http://schemas.microsoft.com/office/drawing/2014/chart" uri="{C3380CC4-5D6E-409C-BE32-E72D297353CC}">
                  <c16:uniqueId val="{00000009-6002-4E59-9F0F-9024CBF8F0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'Line and Bar'!$A$2:$A$13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'Line and Bar'!$K$2:$K$13</c:f>
              <c:numCache>
                <c:formatCode>General</c:formatCode>
                <c:ptCount val="12"/>
                <c:pt idx="0">
                  <c:v>240</c:v>
                </c:pt>
                <c:pt idx="1">
                  <c:v>483</c:v>
                </c:pt>
                <c:pt idx="2">
                  <c:v>830</c:v>
                </c:pt>
                <c:pt idx="3">
                  <c:v>1073</c:v>
                </c:pt>
                <c:pt idx="4">
                  <c:v>1351</c:v>
                </c:pt>
                <c:pt idx="5">
                  <c:v>1596</c:v>
                </c:pt>
                <c:pt idx="6">
                  <c:v>1931</c:v>
                </c:pt>
                <c:pt idx="7">
                  <c:v>2053</c:v>
                </c:pt>
                <c:pt idx="8">
                  <c:v>2238</c:v>
                </c:pt>
                <c:pt idx="9">
                  <c:v>2486</c:v>
                </c:pt>
              </c:numCache>
            </c:numRef>
          </c:val>
          <c:smooth val="0"/>
          <c:extLst>
            <c:ext xmlns:c16="http://schemas.microsoft.com/office/drawing/2014/chart" uri="{C3380CC4-5D6E-409C-BE32-E72D297353CC}">
              <c16:uniqueId val="{0000000A-6002-4E59-9F0F-9024CBF8F019}"/>
            </c:ext>
          </c:extLst>
        </c:ser>
        <c:ser>
          <c:idx val="11"/>
          <c:order val="11"/>
          <c:tx>
            <c:strRef>
              <c:f>'Line and Bar'!$M$1</c:f>
              <c:strCache>
                <c:ptCount val="1"/>
                <c:pt idx="0">
                  <c:v>2022 (Expectation)</c:v>
                </c:pt>
              </c:strCache>
              <c:extLst xmlns:c15="http://schemas.microsoft.com/office/drawing/2012/chart"/>
            </c:strRef>
          </c:tx>
          <c:spPr>
            <a:ln w="28575" cap="rnd">
              <a:solidFill>
                <a:srgbClr val="7030A0"/>
              </a:solidFill>
              <a:prstDash val="dash"/>
              <a:round/>
            </a:ln>
            <a:effectLst/>
          </c:spPr>
          <c:marker>
            <c:symbol val="none"/>
          </c:marker>
          <c:dLbls>
            <c:dLbl>
              <c:idx val="11"/>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6002-4E59-9F0F-9024CBF8F0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'Line and Bar'!$A$2:$A$13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xmlns:c15="http://schemas.microsoft.com/office/drawing/2012/chart"/>
            </c:strRef>
          </c:cat>
          <c:val>
            <c:numRef>
              <c:f>'Line and Bar'!$M$2:$M$13</c:f>
              <c:numCache>
                <c:formatCode>General</c:formatCode>
                <c:ptCount val="12"/>
                <c:pt idx="0">
                  <c:v>234.72</c:v>
                </c:pt>
                <c:pt idx="1">
                  <c:v>456.4</c:v>
                </c:pt>
                <c:pt idx="2">
                  <c:v>717.2</c:v>
                </c:pt>
                <c:pt idx="3">
                  <c:v>906.28</c:v>
                </c:pt>
                <c:pt idx="4">
                  <c:v>1108.4000000000001</c:v>
                </c:pt>
                <c:pt idx="5">
                  <c:v>1317.0400000000002</c:v>
                </c:pt>
                <c:pt idx="6">
                  <c:v>1590.88</c:v>
                </c:pt>
                <c:pt idx="7">
                  <c:v>1695.2</c:v>
                </c:pt>
                <c:pt idx="8">
                  <c:v>1877.76</c:v>
                </c:pt>
                <c:pt idx="9">
                  <c:v>2086.4</c:v>
                </c:pt>
                <c:pt idx="10">
                  <c:v>2347.2000000000003</c:v>
                </c:pt>
                <c:pt idx="11">
                  <c:v>2608.0000000000005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C-6002-4E59-9F0F-9024CBF8F019}"/>
            </c:ext>
          </c:extLst>
        </c:ser>
        <c:dLbls>
          <c:showLegendKey val="0"/>
          <c:showVal val="0"/>
          <c:showCatName val="0"/>
          <c:showSerName val="0"/>
          <c:showPercent val="0"/>
          <c:showBubbleSize val="0"/>
        </c:dLbls>
        <c:marker val="1"/>
        <c:smooth val="0"/>
        <c:axId val="854750872"/>
        <c:axId val="854755464"/>
        <c:extLst>
          <c:ext xmlns:c15="http://schemas.microsoft.com/office/drawing/2012/chart" uri="{02D57815-91ED-43cb-92C2-25804820EDAC}">
            <c15:filteredLineSeries>
              <c15:ser>
                <c:idx val="0"/>
                <c:order val="0"/>
                <c:tx>
                  <c:strRef>
                    <c:extLst>
                      <c:ext uri="{02D57815-91ED-43cb-92C2-25804820EDAC}">
                        <c15:formulaRef>
                          <c15:sqref>'Line and Bar'!$B$1</c15:sqref>
                        </c15:formulaRef>
                      </c:ext>
                    </c:extLst>
                    <c:strCache>
                      <c:ptCount val="1"/>
                      <c:pt idx="0">
                        <c:v>2018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'Line and Bar'!$A$2:$A$13</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'Line and Bar'!$B$2:$B$13</c15:sqref>
                        </c15:formulaRef>
                      </c:ext>
                    </c:extLst>
                    <c:numCache>
                      <c:formatCode>General</c:formatCode>
                      <c:ptCount val="12"/>
                      <c:pt idx="0">
                        <c:v>183</c:v>
                      </c:pt>
                      <c:pt idx="1">
                        <c:v>133</c:v>
                      </c:pt>
                      <c:pt idx="2">
                        <c:v>136</c:v>
                      </c:pt>
                      <c:pt idx="3">
                        <c:v>157</c:v>
                      </c:pt>
                      <c:pt idx="4">
                        <c:v>156</c:v>
                      </c:pt>
                      <c:pt idx="5">
                        <c:v>105</c:v>
                      </c:pt>
                      <c:pt idx="6">
                        <c:v>146</c:v>
                      </c:pt>
                      <c:pt idx="7">
                        <c:v>65</c:v>
                      </c:pt>
                      <c:pt idx="8">
                        <c:v>94</c:v>
                      </c:pt>
                      <c:pt idx="9">
                        <c:v>179</c:v>
                      </c:pt>
                      <c:pt idx="10">
                        <c:v>231</c:v>
                      </c:pt>
                      <c:pt idx="11">
                        <c:v>338</c:v>
                      </c:pt>
                    </c:numCache>
                  </c:numRef>
                </c:val>
                <c:smooth val="0"/>
                <c:extLst>
                  <c:ext xmlns:c16="http://schemas.microsoft.com/office/drawing/2014/chart" uri="{C3380CC4-5D6E-409C-BE32-E72D297353CC}">
                    <c16:uniqueId val="{0000000D-6002-4E59-9F0F-9024CBF8F01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'Line and Bar'!$D$1</c15:sqref>
                        </c15:formulaRef>
                      </c:ext>
                    </c:extLst>
                    <c:strCache>
                      <c:ptCount val="1"/>
                      <c:pt idx="0">
                        <c:v>2019</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'Line and Bar'!$A$2:$A$13</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xmlns:c15="http://schemas.microsoft.com/office/drawing/2012/chart">
                      <c:ext xmlns:c15="http://schemas.microsoft.com/office/drawing/2012/chart" uri="{02D57815-91ED-43cb-92C2-25804820EDAC}">
                        <c15:formulaRef>
                          <c15:sqref>'Line and Bar'!$D$2:$D$13</c15:sqref>
                        </c15:formulaRef>
                      </c:ext>
                    </c:extLst>
                    <c:numCache>
                      <c:formatCode>General</c:formatCode>
                      <c:ptCount val="12"/>
                      <c:pt idx="0">
                        <c:v>228</c:v>
                      </c:pt>
                      <c:pt idx="1">
                        <c:v>167</c:v>
                      </c:pt>
                      <c:pt idx="2">
                        <c:v>169</c:v>
                      </c:pt>
                      <c:pt idx="3">
                        <c:v>186</c:v>
                      </c:pt>
                      <c:pt idx="4">
                        <c:v>159</c:v>
                      </c:pt>
                      <c:pt idx="5">
                        <c:v>164</c:v>
                      </c:pt>
                      <c:pt idx="6">
                        <c:v>250</c:v>
                      </c:pt>
                      <c:pt idx="7">
                        <c:v>47</c:v>
                      </c:pt>
                      <c:pt idx="8">
                        <c:v>123</c:v>
                      </c:pt>
                      <c:pt idx="9">
                        <c:v>197</c:v>
                      </c:pt>
                      <c:pt idx="10">
                        <c:v>198</c:v>
                      </c:pt>
                      <c:pt idx="11">
                        <c:v>243</c:v>
                      </c:pt>
                    </c:numCache>
                  </c:numRef>
                </c:val>
                <c:smooth val="0"/>
                <c:extLst xmlns:c15="http://schemas.microsoft.com/office/drawing/2012/chart">
                  <c:ext xmlns:c16="http://schemas.microsoft.com/office/drawing/2014/chart" uri="{C3380CC4-5D6E-409C-BE32-E72D297353CC}">
                    <c16:uniqueId val="{0000000E-6002-4E59-9F0F-9024CBF8F01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'Line and Bar'!$F$1</c15:sqref>
                        </c15:formulaRef>
                      </c:ext>
                    </c:extLst>
                    <c:strCache>
                      <c:ptCount val="1"/>
                      <c:pt idx="0">
                        <c:v>2020</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'Line and Bar'!$A$2:$A$13</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xmlns:c15="http://schemas.microsoft.com/office/drawing/2012/chart">
                      <c:ext xmlns:c15="http://schemas.microsoft.com/office/drawing/2012/chart" uri="{02D57815-91ED-43cb-92C2-25804820EDAC}">
                        <c15:formulaRef>
                          <c15:sqref>'Line and Bar'!$F$2:$F$13</c15:sqref>
                        </c15:formulaRef>
                      </c:ext>
                    </c:extLst>
                    <c:numCache>
                      <c:formatCode>General</c:formatCode>
                      <c:ptCount val="12"/>
                      <c:pt idx="0">
                        <c:v>192</c:v>
                      </c:pt>
                      <c:pt idx="1">
                        <c:v>215</c:v>
                      </c:pt>
                      <c:pt idx="2">
                        <c:v>221</c:v>
                      </c:pt>
                      <c:pt idx="3">
                        <c:v>108</c:v>
                      </c:pt>
                      <c:pt idx="4">
                        <c:v>120</c:v>
                      </c:pt>
                      <c:pt idx="5">
                        <c:v>164</c:v>
                      </c:pt>
                      <c:pt idx="6">
                        <c:v>214</c:v>
                      </c:pt>
                      <c:pt idx="7">
                        <c:v>49</c:v>
                      </c:pt>
                      <c:pt idx="8">
                        <c:v>140</c:v>
                      </c:pt>
                      <c:pt idx="9">
                        <c:v>163</c:v>
                      </c:pt>
                      <c:pt idx="10">
                        <c:v>196</c:v>
                      </c:pt>
                      <c:pt idx="11">
                        <c:v>206</c:v>
                      </c:pt>
                    </c:numCache>
                  </c:numRef>
                </c:val>
                <c:smooth val="0"/>
                <c:extLst xmlns:c15="http://schemas.microsoft.com/office/drawing/2012/chart">
                  <c:ext xmlns:c16="http://schemas.microsoft.com/office/drawing/2014/chart" uri="{C3380CC4-5D6E-409C-BE32-E72D297353CC}">
                    <c16:uniqueId val="{0000000F-6002-4E59-9F0F-9024CBF8F01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'Line and Bar'!$H$1</c15:sqref>
                        </c15:formulaRef>
                      </c:ext>
                    </c:extLst>
                    <c:strCache>
                      <c:ptCount val="1"/>
                      <c:pt idx="0">
                        <c:v>2021</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extLst xmlns:c15="http://schemas.microsoft.com/office/drawing/2012/chart">
                      <c:ext xmlns:c15="http://schemas.microsoft.com/office/drawing/2012/chart" uri="{02D57815-91ED-43cb-92C2-25804820EDAC}">
                        <c15:formulaRef>
                          <c15:sqref>'Line and Bar'!$A$2:$A$13</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xmlns:c15="http://schemas.microsoft.com/office/drawing/2012/chart">
                      <c:ext xmlns:c15="http://schemas.microsoft.com/office/drawing/2012/chart" uri="{02D57815-91ED-43cb-92C2-25804820EDAC}">
                        <c15:formulaRef>
                          <c15:sqref>'Line and Bar'!$H$2:$H$13</c15:sqref>
                        </c15:formulaRef>
                      </c:ext>
                    </c:extLst>
                    <c:numCache>
                      <c:formatCode>General</c:formatCode>
                      <c:ptCount val="12"/>
                      <c:pt idx="0">
                        <c:v>166</c:v>
                      </c:pt>
                      <c:pt idx="1">
                        <c:v>177</c:v>
                      </c:pt>
                      <c:pt idx="2">
                        <c:v>254</c:v>
                      </c:pt>
                      <c:pt idx="3">
                        <c:v>148</c:v>
                      </c:pt>
                      <c:pt idx="4">
                        <c:v>182</c:v>
                      </c:pt>
                      <c:pt idx="5">
                        <c:v>199</c:v>
                      </c:pt>
                      <c:pt idx="6">
                        <c:v>276</c:v>
                      </c:pt>
                      <c:pt idx="7">
                        <c:v>103</c:v>
                      </c:pt>
                      <c:pt idx="8">
                        <c:v>182</c:v>
                      </c:pt>
                      <c:pt idx="9">
                        <c:v>195</c:v>
                      </c:pt>
                      <c:pt idx="10">
                        <c:v>252</c:v>
                      </c:pt>
                      <c:pt idx="11">
                        <c:v>250</c:v>
                      </c:pt>
                    </c:numCache>
                  </c:numRef>
                </c:val>
                <c:smooth val="0"/>
                <c:extLst xmlns:c15="http://schemas.microsoft.com/office/drawing/2012/chart">
                  <c:ext xmlns:c16="http://schemas.microsoft.com/office/drawing/2014/chart" uri="{C3380CC4-5D6E-409C-BE32-E72D297353CC}">
                    <c16:uniqueId val="{00000010-6002-4E59-9F0F-9024CBF8F01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'Line and Bar'!$J$1</c15:sqref>
                        </c15:formulaRef>
                      </c:ext>
                    </c:extLst>
                    <c:strCache>
                      <c:ptCount val="1"/>
                      <c:pt idx="0">
                        <c:v>2022</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extLst xmlns:c15="http://schemas.microsoft.com/office/drawing/2012/chart">
                      <c:ext xmlns:c15="http://schemas.microsoft.com/office/drawing/2012/chart" uri="{02D57815-91ED-43cb-92C2-25804820EDAC}">
                        <c15:formulaRef>
                          <c15:sqref>'Line and Bar'!$A$2:$A$13</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xmlns:c15="http://schemas.microsoft.com/office/drawing/2012/chart">
                      <c:ext xmlns:c15="http://schemas.microsoft.com/office/drawing/2012/chart" uri="{02D57815-91ED-43cb-92C2-25804820EDAC}">
                        <c15:formulaRef>
                          <c15:sqref>'Line and Bar'!$J$2:$J$13</c15:sqref>
                        </c15:formulaRef>
                      </c:ext>
                    </c:extLst>
                    <c:numCache>
                      <c:formatCode>General</c:formatCode>
                      <c:ptCount val="12"/>
                      <c:pt idx="0">
                        <c:v>240</c:v>
                      </c:pt>
                      <c:pt idx="1">
                        <c:v>243</c:v>
                      </c:pt>
                      <c:pt idx="2">
                        <c:v>347</c:v>
                      </c:pt>
                      <c:pt idx="3">
                        <c:v>243</c:v>
                      </c:pt>
                      <c:pt idx="4">
                        <c:v>278</c:v>
                      </c:pt>
                      <c:pt idx="5">
                        <c:v>245</c:v>
                      </c:pt>
                      <c:pt idx="6">
                        <c:v>335</c:v>
                      </c:pt>
                      <c:pt idx="7">
                        <c:v>122</c:v>
                      </c:pt>
                      <c:pt idx="8">
                        <c:v>185</c:v>
                      </c:pt>
                      <c:pt idx="9">
                        <c:v>248</c:v>
                      </c:pt>
                    </c:numCache>
                  </c:numRef>
                </c:val>
                <c:smooth val="0"/>
                <c:extLst xmlns:c15="http://schemas.microsoft.com/office/drawing/2012/chart">
                  <c:ext xmlns:c16="http://schemas.microsoft.com/office/drawing/2014/chart" uri="{C3380CC4-5D6E-409C-BE32-E72D297353CC}">
                    <c16:uniqueId val="{00000011-6002-4E59-9F0F-9024CBF8F019}"/>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'Line and Bar'!$L$1</c15:sqref>
                        </c15:formulaRef>
                      </c:ext>
                    </c:extLst>
                    <c:strCache>
                      <c:ptCount val="1"/>
                      <c:pt idx="0">
                        <c:v>2022 (Expectation)</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extLst xmlns:c15="http://schemas.microsoft.com/office/drawing/2012/chart">
                      <c:ext xmlns:c15="http://schemas.microsoft.com/office/drawing/2012/chart" uri="{02D57815-91ED-43cb-92C2-25804820EDAC}">
                        <c15:formulaRef>
                          <c15:sqref>'Line and Bar'!$A$2:$A$13</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xmlns:c15="http://schemas.microsoft.com/office/drawing/2012/chart">
                      <c:ext xmlns:c15="http://schemas.microsoft.com/office/drawing/2012/chart" uri="{02D57815-91ED-43cb-92C2-25804820EDAC}">
                        <c15:formulaRef>
                          <c15:sqref>'Line and Bar'!$L$2:$L$13</c15:sqref>
                        </c15:formulaRef>
                      </c:ext>
                    </c:extLst>
                    <c:numCache>
                      <c:formatCode>General</c:formatCode>
                      <c:ptCount val="12"/>
                      <c:pt idx="0">
                        <c:v>234.72</c:v>
                      </c:pt>
                      <c:pt idx="1">
                        <c:v>221.68</c:v>
                      </c:pt>
                      <c:pt idx="2">
                        <c:v>260.8</c:v>
                      </c:pt>
                      <c:pt idx="3">
                        <c:v>189.07999999999998</c:v>
                      </c:pt>
                      <c:pt idx="4">
                        <c:v>202.12</c:v>
                      </c:pt>
                      <c:pt idx="5">
                        <c:v>208.64000000000001</c:v>
                      </c:pt>
                      <c:pt idx="6">
                        <c:v>273.83999999999997</c:v>
                      </c:pt>
                      <c:pt idx="7">
                        <c:v>104.32000000000001</c:v>
                      </c:pt>
                      <c:pt idx="8">
                        <c:v>182.56000000000003</c:v>
                      </c:pt>
                      <c:pt idx="9">
                        <c:v>208.64000000000001</c:v>
                      </c:pt>
                      <c:pt idx="10">
                        <c:v>260.8</c:v>
                      </c:pt>
                      <c:pt idx="11">
                        <c:v>260.8</c:v>
                      </c:pt>
                    </c:numCache>
                  </c:numRef>
                </c:val>
                <c:smooth val="0"/>
                <c:extLst xmlns:c15="http://schemas.microsoft.com/office/drawing/2012/chart">
                  <c:ext xmlns:c16="http://schemas.microsoft.com/office/drawing/2014/chart" uri="{C3380CC4-5D6E-409C-BE32-E72D297353CC}">
                    <c16:uniqueId val="{00000012-6002-4E59-9F0F-9024CBF8F019}"/>
                  </c:ext>
                </c:extLst>
              </c15:ser>
            </c15:filteredLineSeries>
          </c:ext>
        </c:extLst>
      </c:lineChart>
      <c:catAx>
        <c:axId val="85475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755464"/>
        <c:crosses val="autoZero"/>
        <c:auto val="1"/>
        <c:lblAlgn val="ctr"/>
        <c:lblOffset val="100"/>
        <c:noMultiLvlLbl val="0"/>
      </c:catAx>
      <c:valAx>
        <c:axId val="854755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750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mn-lt"/>
                <a:ea typeface="+mn-ea"/>
                <a:cs typeface="+mn-cs"/>
              </a:defRPr>
            </a:pPr>
            <a:r>
              <a:rPr lang="en-GB" sz="1600" b="1">
                <a:solidFill>
                  <a:schemeClr val="tx1">
                    <a:lumMod val="85000"/>
                    <a:lumOff val="15000"/>
                  </a:schemeClr>
                </a:solidFill>
              </a:rPr>
              <a:t>Projected cases</a:t>
            </a:r>
            <a:r>
              <a:rPr lang="en-GB" sz="1600" b="1" baseline="0">
                <a:solidFill>
                  <a:schemeClr val="tx1">
                    <a:lumMod val="85000"/>
                    <a:lumOff val="15000"/>
                  </a:schemeClr>
                </a:solidFill>
              </a:rPr>
              <a:t> in progress</a:t>
            </a:r>
            <a:endParaRPr lang="en-GB" sz="1600" b="1">
              <a:solidFill>
                <a:schemeClr val="tx1">
                  <a:lumMod val="85000"/>
                  <a:lumOff val="15000"/>
                </a:schemeClr>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manualLayout>
          <c:layoutTarget val="inner"/>
          <c:xMode val="edge"/>
          <c:yMode val="edge"/>
          <c:x val="4.8950269899499174E-2"/>
          <c:y val="0.10920914508194333"/>
          <c:w val="0.94020304386383091"/>
          <c:h val="0.71071207811830861"/>
        </c:manualLayout>
      </c:layout>
      <c:barChart>
        <c:barDir val="col"/>
        <c:grouping val="clustered"/>
        <c:varyColors val="0"/>
        <c:ser>
          <c:idx val="12"/>
          <c:order val="3"/>
          <c:tx>
            <c:strRef>
              <c:f>'20-Week Planning'!$P$17</c:f>
              <c:strCache>
                <c:ptCount val="1"/>
                <c:pt idx="0">
                  <c:v>20+ week cases Forecast</c:v>
                </c:pt>
              </c:strCache>
            </c:strRef>
          </c:tx>
          <c:spPr>
            <a:noFill/>
            <a:ln w="15875">
              <a:solidFill>
                <a:schemeClr val="tx1"/>
              </a:solidFill>
            </a:ln>
            <a:effectLst/>
          </c:spPr>
          <c:invertIfNegative val="0"/>
          <c:cat>
            <c:numRef>
              <c:f>'20-Week Planning'!$B$18:$B$41</c:f>
              <c:numCache>
                <c:formatCode>mmm\-yy</c:formatCode>
                <c:ptCount val="24"/>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pt idx="12">
                  <c:v>44592</c:v>
                </c:pt>
                <c:pt idx="13">
                  <c:v>44620</c:v>
                </c:pt>
                <c:pt idx="14">
                  <c:v>44651</c:v>
                </c:pt>
                <c:pt idx="15">
                  <c:v>44681</c:v>
                </c:pt>
                <c:pt idx="16">
                  <c:v>44712</c:v>
                </c:pt>
                <c:pt idx="17">
                  <c:v>44742</c:v>
                </c:pt>
                <c:pt idx="18">
                  <c:v>44773</c:v>
                </c:pt>
                <c:pt idx="19">
                  <c:v>44804</c:v>
                </c:pt>
                <c:pt idx="20">
                  <c:v>44834</c:v>
                </c:pt>
                <c:pt idx="21">
                  <c:v>44865</c:v>
                </c:pt>
                <c:pt idx="22">
                  <c:v>44895</c:v>
                </c:pt>
                <c:pt idx="23">
                  <c:v>44926</c:v>
                </c:pt>
              </c:numCache>
              <c:extLst/>
            </c:numRef>
          </c:cat>
          <c:val>
            <c:numRef>
              <c:f>'20-Week Planning'!$P$18:$P$41</c:f>
              <c:numCache>
                <c:formatCode>General</c:formatCode>
                <c:ptCount val="24"/>
                <c:pt idx="12" formatCode="#,##0_ ;\-#,##0\ ">
                  <c:v>453</c:v>
                </c:pt>
                <c:pt idx="13" formatCode="#,##0_ ;\-#,##0\ ">
                  <c:v>407</c:v>
                </c:pt>
                <c:pt idx="14" formatCode="#,##0_ ;\-#,##0\ ">
                  <c:v>398</c:v>
                </c:pt>
                <c:pt idx="15" formatCode="#,##0_ ;\-#,##0\ ">
                  <c:v>400</c:v>
                </c:pt>
                <c:pt idx="16" formatCode="#,##0_ ;\-#,##0\ ">
                  <c:v>323</c:v>
                </c:pt>
                <c:pt idx="17" formatCode="#,##0_ ;\-#,##0\ ">
                  <c:v>271</c:v>
                </c:pt>
                <c:pt idx="18" formatCode="#,##0_ ;\-#,##0\ ">
                  <c:v>261.59825000000001</c:v>
                </c:pt>
                <c:pt idx="19" formatCode="#,##0_ ;\-#,##0\ ">
                  <c:v>262.99475000000001</c:v>
                </c:pt>
                <c:pt idx="20" formatCode="#,##0_ ;\-#,##0\ ">
                  <c:v>222.41985600000004</c:v>
                </c:pt>
                <c:pt idx="21" formatCode="#,##0_ ;\-#,##0\ ">
                  <c:v>145.29117500000007</c:v>
                </c:pt>
                <c:pt idx="22" formatCode="#,##0_ ;\-#,##0\ ">
                  <c:v>94.406912000000062</c:v>
                </c:pt>
                <c:pt idx="23" formatCode="#,##0_ ;\-#,##0\ ">
                  <c:v>111.32864400000003</c:v>
                </c:pt>
              </c:numCache>
              <c:extLst/>
            </c:numRef>
          </c:val>
          <c:extLst>
            <c:ext xmlns:c16="http://schemas.microsoft.com/office/drawing/2014/chart" uri="{C3380CC4-5D6E-409C-BE32-E72D297353CC}">
              <c16:uniqueId val="{00000000-55AD-4455-B852-1A97976545D9}"/>
            </c:ext>
          </c:extLst>
        </c:ser>
        <c:ser>
          <c:idx val="13"/>
          <c:order val="4"/>
          <c:tx>
            <c:strRef>
              <c:f>'20-Week Planning'!$Q$17</c:f>
              <c:strCache>
                <c:ptCount val="1"/>
                <c:pt idx="0">
                  <c:v>Actual 20+ week cases </c:v>
                </c:pt>
              </c:strCache>
            </c:strRef>
          </c:tx>
          <c:spPr>
            <a:solidFill>
              <a:srgbClr val="CE1235">
                <a:alpha val="75000"/>
              </a:srgbClr>
            </a:solidFill>
            <a:ln>
              <a:noFill/>
            </a:ln>
            <a:effectLst/>
          </c:spPr>
          <c:invertIfNegative val="0"/>
          <c:cat>
            <c:numRef>
              <c:f>'20-Week Planning'!$B$18:$B$41</c:f>
              <c:numCache>
                <c:formatCode>mmm\-yy</c:formatCode>
                <c:ptCount val="24"/>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pt idx="12">
                  <c:v>44592</c:v>
                </c:pt>
                <c:pt idx="13">
                  <c:v>44620</c:v>
                </c:pt>
                <c:pt idx="14">
                  <c:v>44651</c:v>
                </c:pt>
                <c:pt idx="15">
                  <c:v>44681</c:v>
                </c:pt>
                <c:pt idx="16">
                  <c:v>44712</c:v>
                </c:pt>
                <c:pt idx="17">
                  <c:v>44742</c:v>
                </c:pt>
                <c:pt idx="18">
                  <c:v>44773</c:v>
                </c:pt>
                <c:pt idx="19">
                  <c:v>44804</c:v>
                </c:pt>
                <c:pt idx="20">
                  <c:v>44834</c:v>
                </c:pt>
                <c:pt idx="21">
                  <c:v>44865</c:v>
                </c:pt>
                <c:pt idx="22">
                  <c:v>44895</c:v>
                </c:pt>
                <c:pt idx="23">
                  <c:v>44926</c:v>
                </c:pt>
              </c:numCache>
              <c:extLst/>
            </c:numRef>
          </c:cat>
          <c:val>
            <c:numRef>
              <c:f>'20-Week Planning'!$Q$18:$Q$41</c:f>
              <c:numCache>
                <c:formatCode>General</c:formatCode>
                <c:ptCount val="24"/>
                <c:pt idx="12" formatCode="#,##0_ ;\-#,##0\ ">
                  <c:v>453</c:v>
                </c:pt>
                <c:pt idx="13" formatCode="#,##0_ ;\-#,##0\ ">
                  <c:v>409</c:v>
                </c:pt>
                <c:pt idx="14" formatCode="#,##0_ ;\-#,##0\ ">
                  <c:v>396</c:v>
                </c:pt>
                <c:pt idx="15" formatCode="#,##0_ ;\-#,##0\ ">
                  <c:v>433</c:v>
                </c:pt>
                <c:pt idx="16" formatCode="#,##0_ ;\-#,##0\ ">
                  <c:v>293</c:v>
                </c:pt>
                <c:pt idx="17" formatCode="#,##0_ ;\-#,##0\ ">
                  <c:v>221</c:v>
                </c:pt>
                <c:pt idx="18" formatCode="#,##0_ ;\-#,##0\ ">
                  <c:v>206</c:v>
                </c:pt>
                <c:pt idx="19" formatCode="#,##0_ ;\-#,##0\ ">
                  <c:v>261</c:v>
                </c:pt>
                <c:pt idx="20" formatCode="#,##0_ ;\-#,##0\ ">
                  <c:v>129</c:v>
                </c:pt>
                <c:pt idx="21" formatCode="#,##0_ ;\-#,##0\ ">
                  <c:v>99</c:v>
                </c:pt>
              </c:numCache>
              <c:extLst/>
            </c:numRef>
          </c:val>
          <c:extLst>
            <c:ext xmlns:c16="http://schemas.microsoft.com/office/drawing/2014/chart" uri="{C3380CC4-5D6E-409C-BE32-E72D297353CC}">
              <c16:uniqueId val="{00000001-55AD-4455-B852-1A97976545D9}"/>
            </c:ext>
          </c:extLst>
        </c:ser>
        <c:dLbls>
          <c:showLegendKey val="0"/>
          <c:showVal val="0"/>
          <c:showCatName val="0"/>
          <c:showSerName val="0"/>
          <c:showPercent val="0"/>
          <c:showBubbleSize val="0"/>
        </c:dLbls>
        <c:gapWidth val="100"/>
        <c:overlap val="100"/>
        <c:axId val="516871384"/>
        <c:axId val="516864496"/>
      </c:barChart>
      <c:lineChart>
        <c:grouping val="standard"/>
        <c:varyColors val="0"/>
        <c:ser>
          <c:idx val="10"/>
          <c:order val="0"/>
          <c:tx>
            <c:strRef>
              <c:f>'20-Week Planning'!$O$17</c:f>
              <c:strCache>
                <c:ptCount val="1"/>
                <c:pt idx="0">
                  <c:v>Actual Caseload</c:v>
                </c:pt>
              </c:strCache>
            </c:strRef>
          </c:tx>
          <c:spPr>
            <a:ln w="28575" cap="rnd">
              <a:solidFill>
                <a:schemeClr val="accent5">
                  <a:lumMod val="60000"/>
                </a:schemeClr>
              </a:solidFill>
              <a:round/>
            </a:ln>
            <a:effectLst/>
          </c:spPr>
          <c:marker>
            <c:symbol val="diamond"/>
            <c:size val="7"/>
            <c:spPr>
              <a:solidFill>
                <a:schemeClr val="accent5">
                  <a:lumMod val="60000"/>
                </a:schemeClr>
              </a:solidFill>
              <a:ln w="9525">
                <a:solidFill>
                  <a:schemeClr val="accent5">
                    <a:lumMod val="60000"/>
                  </a:schemeClr>
                </a:solidFill>
              </a:ln>
              <a:effectLst/>
            </c:spPr>
          </c:marker>
          <c:dLbls>
            <c:dLbl>
              <c:idx val="21"/>
              <c:layout>
                <c:manualLayout>
                  <c:x val="-1.7617683672622248E-2"/>
                  <c:y val="-3.2504069407114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AD-4455-B852-1A97976545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'20-Week Planning'!$B$18:$B$41</c:f>
              <c:numCache>
                <c:formatCode>mmm\-yy</c:formatCode>
                <c:ptCount val="24"/>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pt idx="12">
                  <c:v>44592</c:v>
                </c:pt>
                <c:pt idx="13">
                  <c:v>44620</c:v>
                </c:pt>
                <c:pt idx="14">
                  <c:v>44651</c:v>
                </c:pt>
                <c:pt idx="15">
                  <c:v>44681</c:v>
                </c:pt>
                <c:pt idx="16">
                  <c:v>44712</c:v>
                </c:pt>
                <c:pt idx="17">
                  <c:v>44742</c:v>
                </c:pt>
                <c:pt idx="18">
                  <c:v>44773</c:v>
                </c:pt>
                <c:pt idx="19">
                  <c:v>44804</c:v>
                </c:pt>
                <c:pt idx="20">
                  <c:v>44834</c:v>
                </c:pt>
                <c:pt idx="21">
                  <c:v>44865</c:v>
                </c:pt>
                <c:pt idx="22">
                  <c:v>44895</c:v>
                </c:pt>
                <c:pt idx="23">
                  <c:v>44926</c:v>
                </c:pt>
              </c:numCache>
              <c:extLst/>
            </c:numRef>
          </c:cat>
          <c:val>
            <c:numRef>
              <c:f>'20-Week Planning'!$O$18:$O$41</c:f>
              <c:numCache>
                <c:formatCode>General</c:formatCode>
                <c:ptCount val="24"/>
                <c:pt idx="0">
                  <c:v>1657</c:v>
                </c:pt>
                <c:pt idx="1">
                  <c:v>1702</c:v>
                </c:pt>
                <c:pt idx="2">
                  <c:v>1824</c:v>
                </c:pt>
                <c:pt idx="3">
                  <c:v>1825</c:v>
                </c:pt>
                <c:pt idx="4">
                  <c:v>1860</c:v>
                </c:pt>
                <c:pt idx="5">
                  <c:v>1786</c:v>
                </c:pt>
                <c:pt idx="6">
                  <c:v>1756</c:v>
                </c:pt>
                <c:pt idx="7" formatCode="#,##0_ ;\-#,##0\ ">
                  <c:v>1587</c:v>
                </c:pt>
                <c:pt idx="8" formatCode="#,##0_ ;\-#,##0\ ">
                  <c:v>1494</c:v>
                </c:pt>
                <c:pt idx="9" formatCode="#,##0_ ;\-#,##0\ ">
                  <c:v>1429</c:v>
                </c:pt>
                <c:pt idx="10" formatCode="#,##0_ ;\-#,##0\ ">
                  <c:v>1333</c:v>
                </c:pt>
                <c:pt idx="11" formatCode="#,##0_ ;\-#,##0\ ">
                  <c:v>1394</c:v>
                </c:pt>
                <c:pt idx="12" formatCode="#,##0_ ;\-#,##0\ ">
                  <c:v>1425</c:v>
                </c:pt>
                <c:pt idx="13" formatCode="#,##0_ ;\-#,##0\ ">
                  <c:v>1434</c:v>
                </c:pt>
                <c:pt idx="14" formatCode="#,##0_ ;\-#,##0\ ">
                  <c:v>1524</c:v>
                </c:pt>
                <c:pt idx="15" formatCode="#,##0_ ;\-#,##0\ ">
                  <c:v>1494</c:v>
                </c:pt>
                <c:pt idx="16" formatCode="#,##0_ ;\-#,##0\ ">
                  <c:v>1368</c:v>
                </c:pt>
                <c:pt idx="17" formatCode="#,##0_ ;\-#,##0\ ">
                  <c:v>1234</c:v>
                </c:pt>
                <c:pt idx="18" formatCode="#,##0_ ;\-#,##0\ ">
                  <c:v>1211</c:v>
                </c:pt>
                <c:pt idx="19" formatCode="#,##0_ ;\-#,##0\ ">
                  <c:v>1015</c:v>
                </c:pt>
                <c:pt idx="20" formatCode="#,##0_ ;\-#,##0\ ">
                  <c:v>951</c:v>
                </c:pt>
                <c:pt idx="21" formatCode="#,##0_ ;\-#,##0\ ">
                  <c:v>961</c:v>
                </c:pt>
              </c:numCache>
              <c:extLst/>
            </c:numRef>
          </c:val>
          <c:smooth val="0"/>
          <c:extLst>
            <c:ext xmlns:c16="http://schemas.microsoft.com/office/drawing/2014/chart" uri="{C3380CC4-5D6E-409C-BE32-E72D297353CC}">
              <c16:uniqueId val="{00000003-55AD-4455-B852-1A97976545D9}"/>
            </c:ext>
          </c:extLst>
        </c:ser>
        <c:ser>
          <c:idx val="0"/>
          <c:order val="1"/>
          <c:tx>
            <c:strRef>
              <c:f>'20-Week Planning'!$N$17</c:f>
              <c:strCache>
                <c:ptCount val="1"/>
                <c:pt idx="0">
                  <c:v>Previous Caseload Forecast</c:v>
                </c:pt>
              </c:strCache>
            </c:strRef>
          </c:tx>
          <c:spPr>
            <a:ln w="19050" cap="rnd">
              <a:solidFill>
                <a:schemeClr val="accent2"/>
              </a:solidFill>
              <a:prstDash val="dash"/>
              <a:round/>
            </a:ln>
            <a:effectLst/>
          </c:spPr>
          <c:marker>
            <c:symbol val="none"/>
          </c:marker>
          <c:cat>
            <c:numRef>
              <c:f>'20-Week Planning'!$B$18:$B$41</c:f>
              <c:numCache>
                <c:formatCode>mmm\-yy</c:formatCode>
                <c:ptCount val="24"/>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pt idx="12">
                  <c:v>44592</c:v>
                </c:pt>
                <c:pt idx="13">
                  <c:v>44620</c:v>
                </c:pt>
                <c:pt idx="14">
                  <c:v>44651</c:v>
                </c:pt>
                <c:pt idx="15">
                  <c:v>44681</c:v>
                </c:pt>
                <c:pt idx="16">
                  <c:v>44712</c:v>
                </c:pt>
                <c:pt idx="17">
                  <c:v>44742</c:v>
                </c:pt>
                <c:pt idx="18">
                  <c:v>44773</c:v>
                </c:pt>
                <c:pt idx="19">
                  <c:v>44804</c:v>
                </c:pt>
                <c:pt idx="20">
                  <c:v>44834</c:v>
                </c:pt>
                <c:pt idx="21">
                  <c:v>44865</c:v>
                </c:pt>
                <c:pt idx="22">
                  <c:v>44895</c:v>
                </c:pt>
                <c:pt idx="23">
                  <c:v>44926</c:v>
                </c:pt>
              </c:numCache>
              <c:extLst/>
            </c:numRef>
          </c:cat>
          <c:val>
            <c:numRef>
              <c:f>'20-Week Planning'!$N$18:$N$41</c:f>
              <c:numCache>
                <c:formatCode>#,##0_ ;\-#,##0\ </c:formatCode>
                <c:ptCount val="24"/>
                <c:pt idx="0">
                  <c:v>1657</c:v>
                </c:pt>
                <c:pt idx="1">
                  <c:v>1717</c:v>
                </c:pt>
                <c:pt idx="2">
                  <c:v>1792</c:v>
                </c:pt>
                <c:pt idx="3">
                  <c:v>1867</c:v>
                </c:pt>
                <c:pt idx="4">
                  <c:v>1869.6304</c:v>
                </c:pt>
                <c:pt idx="5">
                  <c:v>1820.2644</c:v>
                </c:pt>
                <c:pt idx="6">
                  <c:v>1727.0216</c:v>
                </c:pt>
                <c:pt idx="7">
                  <c:v>1541.5288</c:v>
                </c:pt>
                <c:pt idx="8">
                  <c:v>1444.5360000000001</c:v>
                </c:pt>
                <c:pt idx="9">
                  <c:v>1399.2932000000001</c:v>
                </c:pt>
                <c:pt idx="10">
                  <c:v>1308.0504000000001</c:v>
                </c:pt>
                <c:pt idx="11">
                  <c:v>1224.3424</c:v>
                </c:pt>
                <c:pt idx="12">
                  <c:v>1146.4152499999998</c:v>
                </c:pt>
                <c:pt idx="13">
                  <c:v>1069.7674500000001</c:v>
                </c:pt>
                <c:pt idx="14">
                  <c:v>975.86965000000032</c:v>
                </c:pt>
                <c:pt idx="15">
                  <c:v>845.55990000000054</c:v>
                </c:pt>
                <c:pt idx="16">
                  <c:v>722.91210000000035</c:v>
                </c:pt>
                <c:pt idx="17">
                  <c:v>616.0288000000005</c:v>
                </c:pt>
                <c:pt idx="18">
                  <c:v>509.48390000000052</c:v>
                </c:pt>
                <c:pt idx="19">
                  <c:v>400</c:v>
                </c:pt>
                <c:pt idx="20">
                  <c:v>400</c:v>
                </c:pt>
                <c:pt idx="21">
                  <c:v>400</c:v>
                </c:pt>
                <c:pt idx="22">
                  <c:v>400</c:v>
                </c:pt>
                <c:pt idx="23">
                  <c:v>400</c:v>
                </c:pt>
              </c:numCache>
              <c:extLst/>
            </c:numRef>
          </c:val>
          <c:smooth val="0"/>
          <c:extLst>
            <c:ext xmlns:c16="http://schemas.microsoft.com/office/drawing/2014/chart" uri="{C3380CC4-5D6E-409C-BE32-E72D297353CC}">
              <c16:uniqueId val="{00000004-55AD-4455-B852-1A97976545D9}"/>
            </c:ext>
          </c:extLst>
        </c:ser>
        <c:ser>
          <c:idx val="9"/>
          <c:order val="2"/>
          <c:tx>
            <c:v>Current Caseload Forecast</c:v>
          </c:tx>
          <c:spPr>
            <a:ln w="19050" cap="flat" cmpd="sng" algn="ctr">
              <a:solidFill>
                <a:srgbClr val="00B050"/>
              </a:solidFill>
              <a:prstDash val="dash"/>
              <a:miter lim="800000"/>
            </a:ln>
            <a:effectLst/>
          </c:spPr>
          <c:marker>
            <c:symbol val="none"/>
          </c:marker>
          <c:dLbls>
            <c:dLbl>
              <c:idx val="21"/>
              <c:layout>
                <c:manualLayout>
                  <c:x val="-2.3038509418044476E-2"/>
                  <c:y val="4.500563456369734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AD-4455-B852-1A97976545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'20-Week Planning'!$B$18:$B$41</c:f>
              <c:numCache>
                <c:formatCode>mmm\-yy</c:formatCode>
                <c:ptCount val="24"/>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pt idx="12">
                  <c:v>44592</c:v>
                </c:pt>
                <c:pt idx="13">
                  <c:v>44620</c:v>
                </c:pt>
                <c:pt idx="14">
                  <c:v>44651</c:v>
                </c:pt>
                <c:pt idx="15">
                  <c:v>44681</c:v>
                </c:pt>
                <c:pt idx="16">
                  <c:v>44712</c:v>
                </c:pt>
                <c:pt idx="17">
                  <c:v>44742</c:v>
                </c:pt>
                <c:pt idx="18">
                  <c:v>44773</c:v>
                </c:pt>
                <c:pt idx="19">
                  <c:v>44804</c:v>
                </c:pt>
                <c:pt idx="20">
                  <c:v>44834</c:v>
                </c:pt>
                <c:pt idx="21">
                  <c:v>44865</c:v>
                </c:pt>
                <c:pt idx="22">
                  <c:v>44895</c:v>
                </c:pt>
                <c:pt idx="23">
                  <c:v>44926</c:v>
                </c:pt>
              </c:numCache>
              <c:extLst/>
            </c:numRef>
          </c:cat>
          <c:val>
            <c:numRef>
              <c:f>'20-Week Planning'!$M$18:$M$41</c:f>
              <c:numCache>
                <c:formatCode>General</c:formatCode>
                <c:ptCount val="24"/>
                <c:pt idx="12" formatCode="#,##0_ ;\-#,##0\ ">
                  <c:v>1425</c:v>
                </c:pt>
                <c:pt idx="13" formatCode="#,##0_ ;\-#,##0\ ">
                  <c:v>1400.5552</c:v>
                </c:pt>
                <c:pt idx="14" formatCode="#,##0_ ;\-#,##0\ ">
                  <c:v>1416.404</c:v>
                </c:pt>
                <c:pt idx="15" formatCode="#,##0_ ;\-#,##0\ ">
                  <c:v>1331.0119999999999</c:v>
                </c:pt>
                <c:pt idx="16" formatCode="#,##0_ ;\-#,##0\ ">
                  <c:v>1247.0732</c:v>
                </c:pt>
                <c:pt idx="17" formatCode="#,##0_ ;\-#,##0\ ">
                  <c:v>1175.5224000000001</c:v>
                </c:pt>
                <c:pt idx="18" formatCode="#,##0_ ;\-#,##0\ ">
                  <c:v>1174.5848000000001</c:v>
                </c:pt>
                <c:pt idx="19" formatCode="#,##0_ ;\-#,##0\ ">
                  <c:v>995.25920000000019</c:v>
                </c:pt>
                <c:pt idx="20" formatCode="#,##0_ ;\-#,##0\ ">
                  <c:v>899.4304000000003</c:v>
                </c:pt>
                <c:pt idx="21" formatCode="#,##0_ ;\-#,##0\ ">
                  <c:v>825.64000000000033</c:v>
                </c:pt>
                <c:pt idx="22" formatCode="#,##0_ ;\-#,##0\ ">
                  <c:v>819.66240000000028</c:v>
                </c:pt>
                <c:pt idx="23" formatCode="#,##0_ ;\-#,##0\ ">
                  <c:v>883.99040000000036</c:v>
                </c:pt>
              </c:numCache>
              <c:extLst/>
            </c:numRef>
          </c:val>
          <c:smooth val="0"/>
          <c:extLst>
            <c:ext xmlns:c16="http://schemas.microsoft.com/office/drawing/2014/chart" uri="{C3380CC4-5D6E-409C-BE32-E72D297353CC}">
              <c16:uniqueId val="{00000006-55AD-4455-B852-1A97976545D9}"/>
            </c:ext>
          </c:extLst>
        </c:ser>
        <c:dLbls>
          <c:showLegendKey val="0"/>
          <c:showVal val="0"/>
          <c:showCatName val="0"/>
          <c:showSerName val="0"/>
          <c:showPercent val="0"/>
          <c:showBubbleSize val="0"/>
        </c:dLbls>
        <c:marker val="1"/>
        <c:smooth val="0"/>
        <c:axId val="516871384"/>
        <c:axId val="516864496"/>
        <c:extLst>
          <c:ext xmlns:c15="http://schemas.microsoft.com/office/drawing/2012/chart" uri="{02D57815-91ED-43cb-92C2-25804820EDAC}">
            <c15:filteredLineSeries>
              <c15:ser>
                <c:idx val="1"/>
                <c:order val="5"/>
                <c:tx>
                  <c:strRef>
                    <c:extLst>
                      <c:ext uri="{02D57815-91ED-43cb-92C2-25804820EDAC}">
                        <c15:formulaRef>
                          <c15:sqref>'20-Week Planning'!$L$17</c15:sqref>
                        </c15:formulaRef>
                      </c:ext>
                    </c:extLst>
                    <c:strCache>
                      <c:ptCount val="1"/>
                      <c:pt idx="0">
                        <c:v>Caseload Forecast - 20%</c:v>
                      </c:pt>
                    </c:strCache>
                  </c:strRef>
                </c:tx>
                <c:spPr>
                  <a:ln w="19050" cap="rnd">
                    <a:solidFill>
                      <a:srgbClr val="CE1235"/>
                    </a:solidFill>
                    <a:prstDash val="dash"/>
                    <a:round/>
                  </a:ln>
                  <a:effectLst/>
                </c:spPr>
                <c:marker>
                  <c:symbol val="none"/>
                </c:marker>
                <c:dLbls>
                  <c:dLbl>
                    <c:idx val="15"/>
                    <c:layout>
                      <c:manualLayout>
                        <c:x val="5.4269839899699079E-3"/>
                        <c:y val="-1.009352003961115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55AD-4455-B852-1A97976545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'20-Week Planning'!$B$18:$B$41</c15:sqref>
                        </c15:formulaRef>
                      </c:ext>
                    </c:extLst>
                    <c:numCache>
                      <c:formatCode>mmm\-yy</c:formatCode>
                      <c:ptCount val="24"/>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pt idx="12">
                        <c:v>44592</c:v>
                      </c:pt>
                      <c:pt idx="13">
                        <c:v>44620</c:v>
                      </c:pt>
                      <c:pt idx="14">
                        <c:v>44651</c:v>
                      </c:pt>
                      <c:pt idx="15">
                        <c:v>44681</c:v>
                      </c:pt>
                      <c:pt idx="16">
                        <c:v>44712</c:v>
                      </c:pt>
                      <c:pt idx="17">
                        <c:v>44742</c:v>
                      </c:pt>
                      <c:pt idx="18">
                        <c:v>44773</c:v>
                      </c:pt>
                      <c:pt idx="19">
                        <c:v>44804</c:v>
                      </c:pt>
                      <c:pt idx="20">
                        <c:v>44834</c:v>
                      </c:pt>
                      <c:pt idx="21">
                        <c:v>44865</c:v>
                      </c:pt>
                      <c:pt idx="22">
                        <c:v>44895</c:v>
                      </c:pt>
                      <c:pt idx="23">
                        <c:v>44926</c:v>
                      </c:pt>
                    </c:numCache>
                  </c:numRef>
                </c:cat>
                <c:val>
                  <c:numRef>
                    <c:extLst>
                      <c:ext uri="{02D57815-91ED-43cb-92C2-25804820EDAC}">
                        <c15:formulaRef>
                          <c15:sqref>'20-Week Planning'!$L$18:$L$41</c15:sqref>
                        </c15:formulaRef>
                      </c:ext>
                    </c:extLst>
                    <c:numCache>
                      <c:formatCode>General</c:formatCode>
                      <c:ptCount val="24"/>
                      <c:pt idx="14" formatCode="#,##0_ ;\-#,##0\ ">
                        <c:v>1524</c:v>
                      </c:pt>
                      <c:pt idx="15" formatCode="#,##0_ ;\-#,##0\ ">
                        <c:v>1453.6575</c:v>
                      </c:pt>
                      <c:pt idx="16" formatCode="#,##0_ ;\-#,##0\ ">
                        <c:v>1393.581375</c:v>
                      </c:pt>
                      <c:pt idx="17" formatCode="#,##0_ ;\-#,##0\ ">
                        <c:v>1339.3374999999999</c:v>
                      </c:pt>
                      <c:pt idx="18" formatCode="#,##0_ ;\-#,##0\ ">
                        <c:v>1361.5784999999998</c:v>
                      </c:pt>
                      <c:pt idx="19" formatCode="#,##0_ ;\-#,##0\ ">
                        <c:v>1189.4932499999998</c:v>
                      </c:pt>
                      <c:pt idx="20" formatCode="#,##0_ ;\-#,##0\ ">
                        <c:v>1109.4012499999999</c:v>
                      </c:pt>
                      <c:pt idx="21" formatCode="#,##0_ ;\-#,##0\ ">
                        <c:v>1053.0777499999997</c:v>
                      </c:pt>
                      <c:pt idx="22" formatCode="#,##0_ ;\-#,##0\ ">
                        <c:v>1069.0937499999998</c:v>
                      </c:pt>
                      <c:pt idx="23" formatCode="#,##0_ ;\-#,##0\ ">
                        <c:v>1154.9887499999998</c:v>
                      </c:pt>
                    </c:numCache>
                  </c:numRef>
                </c:val>
                <c:smooth val="0"/>
                <c:extLst>
                  <c:ext xmlns:c16="http://schemas.microsoft.com/office/drawing/2014/chart" uri="{C3380CC4-5D6E-409C-BE32-E72D297353CC}">
                    <c16:uniqueId val="{00000008-55AD-4455-B852-1A97976545D9}"/>
                  </c:ext>
                </c:extLst>
              </c15:ser>
            </c15:filteredLineSeries>
          </c:ext>
        </c:extLst>
      </c:lineChart>
      <c:dateAx>
        <c:axId val="516871384"/>
        <c:scaling>
          <c:orientation val="minMax"/>
        </c:scaling>
        <c:delete val="0"/>
        <c:axPos val="b"/>
        <c:minorGridlines>
          <c:spPr>
            <a:ln w="6350" cap="flat" cmpd="sng" algn="ctr">
              <a:solidFill>
                <a:schemeClr val="tx1">
                  <a:lumMod val="5000"/>
                  <a:lumOff val="95000"/>
                </a:schemeClr>
              </a:solidFill>
              <a:prstDash val="dash"/>
              <a:round/>
            </a:ln>
            <a:effectLst/>
          </c:spPr>
        </c:minorGridlines>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516864496"/>
        <c:crosses val="autoZero"/>
        <c:auto val="1"/>
        <c:lblOffset val="100"/>
        <c:baseTimeUnit val="months"/>
      </c:dateAx>
      <c:valAx>
        <c:axId val="516864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516871384"/>
        <c:crosses val="autoZero"/>
        <c:crossBetween val="between"/>
      </c:valAx>
      <c:spPr>
        <a:noFill/>
        <a:ln>
          <a:noFill/>
        </a:ln>
        <a:effectLst/>
      </c:spPr>
    </c:plotArea>
    <c:legend>
      <c:legendPos val="b"/>
      <c:layout>
        <c:manualLayout>
          <c:xMode val="edge"/>
          <c:yMode val="edge"/>
          <c:x val="0.16757557428302167"/>
          <c:y val="0.93191640541042831"/>
          <c:w val="0.66346679034058276"/>
          <c:h val="6.7970725834471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A3F43-AC4E-4055-B312-24A507198661}" type="doc">
      <dgm:prSet loTypeId="urn:microsoft.com/office/officeart/2005/8/layout/chevron1" loCatId="process" qsTypeId="urn:microsoft.com/office/officeart/2005/8/quickstyle/simple1" qsCatId="simple" csTypeId="urn:microsoft.com/office/officeart/2005/8/colors/accent1_2" csCatId="accent1" phldr="1"/>
      <dgm:spPr/>
    </dgm:pt>
    <dgm:pt modelId="{334B7744-20A3-4798-8B6F-4296C6BADB4D}">
      <dgm:prSet phldrT="[Text]"/>
      <dgm:spPr>
        <a:solidFill>
          <a:schemeClr val="bg1">
            <a:lumMod val="65000"/>
          </a:schemeClr>
        </a:solidFill>
        <a:ln>
          <a:noFill/>
        </a:ln>
      </dgm:spPr>
      <dgm:t>
        <a:bodyPr/>
        <a:lstStyle/>
        <a:p>
          <a:r>
            <a:rPr lang="en-GB"/>
            <a:t>Evaluation &amp; Setup</a:t>
          </a:r>
        </a:p>
      </dgm:t>
    </dgm:pt>
    <dgm:pt modelId="{8F781928-5D92-4DE5-AD5B-2FC310640267}" type="parTrans" cxnId="{F35AC127-0337-473F-AE8D-06CCFAF070A3}">
      <dgm:prSet/>
      <dgm:spPr/>
      <dgm:t>
        <a:bodyPr/>
        <a:lstStyle/>
        <a:p>
          <a:endParaRPr lang="en-GB"/>
        </a:p>
      </dgm:t>
    </dgm:pt>
    <dgm:pt modelId="{D038BEAB-C6D6-4D7E-BC1B-C155B6ABC14E}" type="sibTrans" cxnId="{F35AC127-0337-473F-AE8D-06CCFAF070A3}">
      <dgm:prSet/>
      <dgm:spPr/>
      <dgm:t>
        <a:bodyPr/>
        <a:lstStyle/>
        <a:p>
          <a:endParaRPr lang="en-GB"/>
        </a:p>
      </dgm:t>
    </dgm:pt>
    <dgm:pt modelId="{B4B420AC-3DA4-4804-98A8-83471D7BFDCE}">
      <dgm:prSet phldrT="[Text]"/>
      <dgm:spPr>
        <a:solidFill>
          <a:srgbClr val="FF99CC"/>
        </a:solidFill>
        <a:ln>
          <a:noFill/>
        </a:ln>
      </dgm:spPr>
      <dgm:t>
        <a:bodyPr/>
        <a:lstStyle/>
        <a:p>
          <a:r>
            <a:rPr lang="en-GB" b="1"/>
            <a:t>Module 1:</a:t>
          </a:r>
        </a:p>
        <a:p>
          <a:r>
            <a:rPr lang="en-GB"/>
            <a:t>Baselines and Forecasts</a:t>
          </a:r>
        </a:p>
      </dgm:t>
    </dgm:pt>
    <dgm:pt modelId="{9371BC1B-F488-4BF2-9BD2-367634250599}" type="parTrans" cxnId="{6ECF4AC2-3F99-4857-A520-A956555625C4}">
      <dgm:prSet/>
      <dgm:spPr/>
      <dgm:t>
        <a:bodyPr/>
        <a:lstStyle/>
        <a:p>
          <a:endParaRPr lang="en-GB"/>
        </a:p>
      </dgm:t>
    </dgm:pt>
    <dgm:pt modelId="{906B98C9-85FF-460D-8949-987545A8F0A1}" type="sibTrans" cxnId="{6ECF4AC2-3F99-4857-A520-A956555625C4}">
      <dgm:prSet/>
      <dgm:spPr/>
      <dgm:t>
        <a:bodyPr/>
        <a:lstStyle/>
        <a:p>
          <a:endParaRPr lang="en-GB"/>
        </a:p>
      </dgm:t>
    </dgm:pt>
    <dgm:pt modelId="{94801C96-E7CF-42A0-ACC7-91AEE5247FAE}">
      <dgm:prSet phldrT="[Text]"/>
      <dgm:spPr>
        <a:solidFill>
          <a:srgbClr val="66CCFF"/>
        </a:solidFill>
        <a:ln>
          <a:noFill/>
        </a:ln>
      </dgm:spPr>
      <dgm:t>
        <a:bodyPr/>
        <a:lstStyle/>
        <a:p>
          <a:r>
            <a:rPr lang="en-GB" b="1"/>
            <a:t>Module 2: </a:t>
          </a:r>
        </a:p>
        <a:p>
          <a:r>
            <a:rPr lang="en-GB"/>
            <a:t>Root Cause Diagnostics</a:t>
          </a:r>
        </a:p>
      </dgm:t>
    </dgm:pt>
    <dgm:pt modelId="{E917D11C-AD5C-4E5A-ABE3-D302DB85C58B}" type="parTrans" cxnId="{E721FF8F-95FB-4A65-B415-C2F07DD27D21}">
      <dgm:prSet/>
      <dgm:spPr/>
      <dgm:t>
        <a:bodyPr/>
        <a:lstStyle/>
        <a:p>
          <a:endParaRPr lang="en-GB"/>
        </a:p>
      </dgm:t>
    </dgm:pt>
    <dgm:pt modelId="{47F98AB3-701D-4C67-8A70-4B1F6B79E509}" type="sibTrans" cxnId="{E721FF8F-95FB-4A65-B415-C2F07DD27D21}">
      <dgm:prSet/>
      <dgm:spPr/>
      <dgm:t>
        <a:bodyPr/>
        <a:lstStyle/>
        <a:p>
          <a:endParaRPr lang="en-GB"/>
        </a:p>
      </dgm:t>
    </dgm:pt>
    <dgm:pt modelId="{38A91FB6-4F0F-4995-9B8E-63A163B818F2}">
      <dgm:prSet phldrT="[Text]"/>
      <dgm:spPr>
        <a:solidFill>
          <a:srgbClr val="92D050"/>
        </a:solidFill>
        <a:ln>
          <a:noFill/>
        </a:ln>
      </dgm:spPr>
      <dgm:t>
        <a:bodyPr/>
        <a:lstStyle/>
        <a:p>
          <a:r>
            <a:rPr lang="en-GB" b="1"/>
            <a:t>Module 3:</a:t>
          </a:r>
        </a:p>
        <a:p>
          <a:r>
            <a:rPr lang="en-GB"/>
            <a:t>Implementation Planning</a:t>
          </a:r>
        </a:p>
      </dgm:t>
    </dgm:pt>
    <dgm:pt modelId="{82C37FD5-8993-4CED-BC30-406A87B031C9}" type="parTrans" cxnId="{214B6D78-D8F0-4CA0-8813-DC9FC8A064D6}">
      <dgm:prSet/>
      <dgm:spPr/>
      <dgm:t>
        <a:bodyPr/>
        <a:lstStyle/>
        <a:p>
          <a:endParaRPr lang="en-GB"/>
        </a:p>
      </dgm:t>
    </dgm:pt>
    <dgm:pt modelId="{839AEB1D-6948-43CB-9FA1-01E1CD49E45D}" type="sibTrans" cxnId="{214B6D78-D8F0-4CA0-8813-DC9FC8A064D6}">
      <dgm:prSet/>
      <dgm:spPr/>
      <dgm:t>
        <a:bodyPr/>
        <a:lstStyle/>
        <a:p>
          <a:endParaRPr lang="en-GB"/>
        </a:p>
      </dgm:t>
    </dgm:pt>
    <dgm:pt modelId="{9D25E191-5A8D-4A64-A53F-6E12E869D8D0}">
      <dgm:prSet phldrT="[Text]"/>
      <dgm:spPr>
        <a:solidFill>
          <a:schemeClr val="bg1">
            <a:lumMod val="65000"/>
          </a:schemeClr>
        </a:solidFill>
        <a:ln>
          <a:noFill/>
        </a:ln>
      </dgm:spPr>
      <dgm:t>
        <a:bodyPr/>
        <a:lstStyle/>
        <a:p>
          <a:r>
            <a:rPr lang="en-GB"/>
            <a:t>Grant Application</a:t>
          </a:r>
        </a:p>
      </dgm:t>
    </dgm:pt>
    <dgm:pt modelId="{CDEA5B4A-59A9-453F-AE1F-4D24A4C0FBC9}" type="parTrans" cxnId="{1D56ED64-562E-454C-941F-1163BEF8BD38}">
      <dgm:prSet/>
      <dgm:spPr/>
      <dgm:t>
        <a:bodyPr/>
        <a:lstStyle/>
        <a:p>
          <a:endParaRPr lang="en-GB"/>
        </a:p>
      </dgm:t>
    </dgm:pt>
    <dgm:pt modelId="{C39B1382-1B7F-4A3F-9094-2587459189F3}" type="sibTrans" cxnId="{1D56ED64-562E-454C-941F-1163BEF8BD38}">
      <dgm:prSet/>
      <dgm:spPr/>
      <dgm:t>
        <a:bodyPr/>
        <a:lstStyle/>
        <a:p>
          <a:endParaRPr lang="en-GB"/>
        </a:p>
      </dgm:t>
    </dgm:pt>
    <dgm:pt modelId="{3C9DF560-E064-4722-8974-ABCB3538CEDF}" type="pres">
      <dgm:prSet presAssocID="{B56A3F43-AC4E-4055-B312-24A507198661}" presName="Name0" presStyleCnt="0">
        <dgm:presLayoutVars>
          <dgm:dir/>
          <dgm:animLvl val="lvl"/>
          <dgm:resizeHandles val="exact"/>
        </dgm:presLayoutVars>
      </dgm:prSet>
      <dgm:spPr/>
    </dgm:pt>
    <dgm:pt modelId="{14944F93-5DF9-43F2-8DD6-13BCB58A771B}" type="pres">
      <dgm:prSet presAssocID="{334B7744-20A3-4798-8B6F-4296C6BADB4D}" presName="parTxOnly" presStyleLbl="node1" presStyleIdx="0" presStyleCnt="5">
        <dgm:presLayoutVars>
          <dgm:chMax val="0"/>
          <dgm:chPref val="0"/>
          <dgm:bulletEnabled val="1"/>
        </dgm:presLayoutVars>
      </dgm:prSet>
      <dgm:spPr/>
    </dgm:pt>
    <dgm:pt modelId="{F5735A55-B27C-4599-9CA2-F4154D8FBFE0}" type="pres">
      <dgm:prSet presAssocID="{D038BEAB-C6D6-4D7E-BC1B-C155B6ABC14E}" presName="parTxOnlySpace" presStyleCnt="0"/>
      <dgm:spPr/>
    </dgm:pt>
    <dgm:pt modelId="{206EEF96-A29D-419A-9DB4-D302CE4BEABE}" type="pres">
      <dgm:prSet presAssocID="{B4B420AC-3DA4-4804-98A8-83471D7BFDCE}" presName="parTxOnly" presStyleLbl="node1" presStyleIdx="1" presStyleCnt="5">
        <dgm:presLayoutVars>
          <dgm:chMax val="0"/>
          <dgm:chPref val="0"/>
          <dgm:bulletEnabled val="1"/>
        </dgm:presLayoutVars>
      </dgm:prSet>
      <dgm:spPr/>
    </dgm:pt>
    <dgm:pt modelId="{54D4BCCA-F67F-41D0-BFEF-4AB0556E0DF2}" type="pres">
      <dgm:prSet presAssocID="{906B98C9-85FF-460D-8949-987545A8F0A1}" presName="parTxOnlySpace" presStyleCnt="0"/>
      <dgm:spPr/>
    </dgm:pt>
    <dgm:pt modelId="{FDB68E53-6BF2-407A-9B14-80CA8938F0FB}" type="pres">
      <dgm:prSet presAssocID="{94801C96-E7CF-42A0-ACC7-91AEE5247FAE}" presName="parTxOnly" presStyleLbl="node1" presStyleIdx="2" presStyleCnt="5">
        <dgm:presLayoutVars>
          <dgm:chMax val="0"/>
          <dgm:chPref val="0"/>
          <dgm:bulletEnabled val="1"/>
        </dgm:presLayoutVars>
      </dgm:prSet>
      <dgm:spPr/>
    </dgm:pt>
    <dgm:pt modelId="{E7893871-5C81-405D-91A1-4C34FF239641}" type="pres">
      <dgm:prSet presAssocID="{47F98AB3-701D-4C67-8A70-4B1F6B79E509}" presName="parTxOnlySpace" presStyleCnt="0"/>
      <dgm:spPr/>
    </dgm:pt>
    <dgm:pt modelId="{358AB09B-2244-438E-8BD2-42EF3194CC2B}" type="pres">
      <dgm:prSet presAssocID="{38A91FB6-4F0F-4995-9B8E-63A163B818F2}" presName="parTxOnly" presStyleLbl="node1" presStyleIdx="3" presStyleCnt="5">
        <dgm:presLayoutVars>
          <dgm:chMax val="0"/>
          <dgm:chPref val="0"/>
          <dgm:bulletEnabled val="1"/>
        </dgm:presLayoutVars>
      </dgm:prSet>
      <dgm:spPr/>
    </dgm:pt>
    <dgm:pt modelId="{CC65C247-59A4-4D07-A394-982ABEEA0717}" type="pres">
      <dgm:prSet presAssocID="{839AEB1D-6948-43CB-9FA1-01E1CD49E45D}" presName="parTxOnlySpace" presStyleCnt="0"/>
      <dgm:spPr/>
    </dgm:pt>
    <dgm:pt modelId="{D3CA7212-2172-43D5-83D0-0DE50DB0235C}" type="pres">
      <dgm:prSet presAssocID="{9D25E191-5A8D-4A64-A53F-6E12E869D8D0}" presName="parTxOnly" presStyleLbl="node1" presStyleIdx="4" presStyleCnt="5">
        <dgm:presLayoutVars>
          <dgm:chMax val="0"/>
          <dgm:chPref val="0"/>
          <dgm:bulletEnabled val="1"/>
        </dgm:presLayoutVars>
      </dgm:prSet>
      <dgm:spPr/>
    </dgm:pt>
  </dgm:ptLst>
  <dgm:cxnLst>
    <dgm:cxn modelId="{B2312815-6CDD-4960-B456-948F0C25DCF6}" type="presOf" srcId="{9D25E191-5A8D-4A64-A53F-6E12E869D8D0}" destId="{D3CA7212-2172-43D5-83D0-0DE50DB0235C}" srcOrd="0" destOrd="0" presId="urn:microsoft.com/office/officeart/2005/8/layout/chevron1"/>
    <dgm:cxn modelId="{CAF1EA15-F302-4642-AEAB-8B4BD41211B2}" type="presOf" srcId="{B4B420AC-3DA4-4804-98A8-83471D7BFDCE}" destId="{206EEF96-A29D-419A-9DB4-D302CE4BEABE}" srcOrd="0" destOrd="0" presId="urn:microsoft.com/office/officeart/2005/8/layout/chevron1"/>
    <dgm:cxn modelId="{F35AC127-0337-473F-AE8D-06CCFAF070A3}" srcId="{B56A3F43-AC4E-4055-B312-24A507198661}" destId="{334B7744-20A3-4798-8B6F-4296C6BADB4D}" srcOrd="0" destOrd="0" parTransId="{8F781928-5D92-4DE5-AD5B-2FC310640267}" sibTransId="{D038BEAB-C6D6-4D7E-BC1B-C155B6ABC14E}"/>
    <dgm:cxn modelId="{3AECEF28-40C7-4320-B22E-0F62DB45847A}" type="presOf" srcId="{94801C96-E7CF-42A0-ACC7-91AEE5247FAE}" destId="{FDB68E53-6BF2-407A-9B14-80CA8938F0FB}" srcOrd="0" destOrd="0" presId="urn:microsoft.com/office/officeart/2005/8/layout/chevron1"/>
    <dgm:cxn modelId="{1C504434-2741-47B1-8A96-05ADBC63F552}" type="presOf" srcId="{38A91FB6-4F0F-4995-9B8E-63A163B818F2}" destId="{358AB09B-2244-438E-8BD2-42EF3194CC2B}" srcOrd="0" destOrd="0" presId="urn:microsoft.com/office/officeart/2005/8/layout/chevron1"/>
    <dgm:cxn modelId="{1D56ED64-562E-454C-941F-1163BEF8BD38}" srcId="{B56A3F43-AC4E-4055-B312-24A507198661}" destId="{9D25E191-5A8D-4A64-A53F-6E12E869D8D0}" srcOrd="4" destOrd="0" parTransId="{CDEA5B4A-59A9-453F-AE1F-4D24A4C0FBC9}" sibTransId="{C39B1382-1B7F-4A3F-9094-2587459189F3}"/>
    <dgm:cxn modelId="{FD619B4D-8849-4963-88E8-021B8206B35C}" type="presOf" srcId="{B56A3F43-AC4E-4055-B312-24A507198661}" destId="{3C9DF560-E064-4722-8974-ABCB3538CEDF}" srcOrd="0" destOrd="0" presId="urn:microsoft.com/office/officeart/2005/8/layout/chevron1"/>
    <dgm:cxn modelId="{214B6D78-D8F0-4CA0-8813-DC9FC8A064D6}" srcId="{B56A3F43-AC4E-4055-B312-24A507198661}" destId="{38A91FB6-4F0F-4995-9B8E-63A163B818F2}" srcOrd="3" destOrd="0" parTransId="{82C37FD5-8993-4CED-BC30-406A87B031C9}" sibTransId="{839AEB1D-6948-43CB-9FA1-01E1CD49E45D}"/>
    <dgm:cxn modelId="{E721FF8F-95FB-4A65-B415-C2F07DD27D21}" srcId="{B56A3F43-AC4E-4055-B312-24A507198661}" destId="{94801C96-E7CF-42A0-ACC7-91AEE5247FAE}" srcOrd="2" destOrd="0" parTransId="{E917D11C-AD5C-4E5A-ABE3-D302DB85C58B}" sibTransId="{47F98AB3-701D-4C67-8A70-4B1F6B79E509}"/>
    <dgm:cxn modelId="{FA0AC5B7-1AA6-488B-A611-07583D92CEBE}" type="presOf" srcId="{334B7744-20A3-4798-8B6F-4296C6BADB4D}" destId="{14944F93-5DF9-43F2-8DD6-13BCB58A771B}" srcOrd="0" destOrd="0" presId="urn:microsoft.com/office/officeart/2005/8/layout/chevron1"/>
    <dgm:cxn modelId="{6ECF4AC2-3F99-4857-A520-A956555625C4}" srcId="{B56A3F43-AC4E-4055-B312-24A507198661}" destId="{B4B420AC-3DA4-4804-98A8-83471D7BFDCE}" srcOrd="1" destOrd="0" parTransId="{9371BC1B-F488-4BF2-9BD2-367634250599}" sibTransId="{906B98C9-85FF-460D-8949-987545A8F0A1}"/>
    <dgm:cxn modelId="{F5284332-D78D-404B-AAEE-E27179DA3183}" type="presParOf" srcId="{3C9DF560-E064-4722-8974-ABCB3538CEDF}" destId="{14944F93-5DF9-43F2-8DD6-13BCB58A771B}" srcOrd="0" destOrd="0" presId="urn:microsoft.com/office/officeart/2005/8/layout/chevron1"/>
    <dgm:cxn modelId="{B90212A3-4E18-4FF3-AE6E-DE0B9C8D342D}" type="presParOf" srcId="{3C9DF560-E064-4722-8974-ABCB3538CEDF}" destId="{F5735A55-B27C-4599-9CA2-F4154D8FBFE0}" srcOrd="1" destOrd="0" presId="urn:microsoft.com/office/officeart/2005/8/layout/chevron1"/>
    <dgm:cxn modelId="{2DFC9D5F-DC5F-4CC7-9E39-2C754A35F897}" type="presParOf" srcId="{3C9DF560-E064-4722-8974-ABCB3538CEDF}" destId="{206EEF96-A29D-419A-9DB4-D302CE4BEABE}" srcOrd="2" destOrd="0" presId="urn:microsoft.com/office/officeart/2005/8/layout/chevron1"/>
    <dgm:cxn modelId="{472003F1-144A-4B8A-848C-BDB082ABE834}" type="presParOf" srcId="{3C9DF560-E064-4722-8974-ABCB3538CEDF}" destId="{54D4BCCA-F67F-41D0-BFEF-4AB0556E0DF2}" srcOrd="3" destOrd="0" presId="urn:microsoft.com/office/officeart/2005/8/layout/chevron1"/>
    <dgm:cxn modelId="{AF3FA62D-85B1-48A1-AB0A-FD04D495CC44}" type="presParOf" srcId="{3C9DF560-E064-4722-8974-ABCB3538CEDF}" destId="{FDB68E53-6BF2-407A-9B14-80CA8938F0FB}" srcOrd="4" destOrd="0" presId="urn:microsoft.com/office/officeart/2005/8/layout/chevron1"/>
    <dgm:cxn modelId="{9ABAB5E1-3DE2-46CA-A30D-534645D426C1}" type="presParOf" srcId="{3C9DF560-E064-4722-8974-ABCB3538CEDF}" destId="{E7893871-5C81-405D-91A1-4C34FF239641}" srcOrd="5" destOrd="0" presId="urn:microsoft.com/office/officeart/2005/8/layout/chevron1"/>
    <dgm:cxn modelId="{BC5D89A7-2123-400F-9010-9D45ABE0D0B0}" type="presParOf" srcId="{3C9DF560-E064-4722-8974-ABCB3538CEDF}" destId="{358AB09B-2244-438E-8BD2-42EF3194CC2B}" srcOrd="6" destOrd="0" presId="urn:microsoft.com/office/officeart/2005/8/layout/chevron1"/>
    <dgm:cxn modelId="{28625801-C468-4504-A00F-609DE3FC88FC}" type="presParOf" srcId="{3C9DF560-E064-4722-8974-ABCB3538CEDF}" destId="{CC65C247-59A4-4D07-A394-982ABEEA0717}" srcOrd="7" destOrd="0" presId="urn:microsoft.com/office/officeart/2005/8/layout/chevron1"/>
    <dgm:cxn modelId="{3BABB838-AE37-445D-9559-6A572F112D22}" type="presParOf" srcId="{3C9DF560-E064-4722-8974-ABCB3538CEDF}" destId="{D3CA7212-2172-43D5-83D0-0DE50DB0235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6A3F43-AC4E-4055-B312-24A507198661}" type="doc">
      <dgm:prSet loTypeId="urn:microsoft.com/office/officeart/2005/8/layout/chevron1" loCatId="process" qsTypeId="urn:microsoft.com/office/officeart/2005/8/quickstyle/simple1" qsCatId="simple" csTypeId="urn:microsoft.com/office/officeart/2005/8/colors/accent1_2" csCatId="accent1" phldr="1"/>
      <dgm:spPr/>
    </dgm:pt>
    <dgm:pt modelId="{334B7744-20A3-4798-8B6F-4296C6BADB4D}">
      <dgm:prSet phldrT="[Text]" custT="1"/>
      <dgm:spPr>
        <a:solidFill>
          <a:schemeClr val="bg1">
            <a:lumMod val="65000"/>
          </a:schemeClr>
        </a:solidFill>
      </dgm:spPr>
      <dgm:t>
        <a:bodyPr/>
        <a:lstStyle/>
        <a:p>
          <a:r>
            <a:rPr lang="en-GB" sz="1200" b="1">
              <a:solidFill>
                <a:schemeClr val="tx1"/>
              </a:solidFill>
            </a:rPr>
            <a:t>To 12/9</a:t>
          </a:r>
        </a:p>
      </dgm:t>
    </dgm:pt>
    <dgm:pt modelId="{8F781928-5D92-4DE5-AD5B-2FC310640267}" type="parTrans" cxnId="{F35AC127-0337-473F-AE8D-06CCFAF070A3}">
      <dgm:prSet/>
      <dgm:spPr/>
      <dgm:t>
        <a:bodyPr/>
        <a:lstStyle/>
        <a:p>
          <a:endParaRPr lang="en-GB" sz="1200" b="1">
            <a:solidFill>
              <a:schemeClr val="tx1"/>
            </a:solidFill>
          </a:endParaRPr>
        </a:p>
      </dgm:t>
    </dgm:pt>
    <dgm:pt modelId="{D038BEAB-C6D6-4D7E-BC1B-C155B6ABC14E}" type="sibTrans" cxnId="{F35AC127-0337-473F-AE8D-06CCFAF070A3}">
      <dgm:prSet/>
      <dgm:spPr/>
      <dgm:t>
        <a:bodyPr/>
        <a:lstStyle/>
        <a:p>
          <a:endParaRPr lang="en-GB" sz="1200" b="1">
            <a:solidFill>
              <a:schemeClr val="tx1"/>
            </a:solidFill>
          </a:endParaRPr>
        </a:p>
      </dgm:t>
    </dgm:pt>
    <dgm:pt modelId="{B4B420AC-3DA4-4804-98A8-83471D7BFDCE}">
      <dgm:prSet phldrT="[Text]" custT="1"/>
      <dgm:spPr>
        <a:solidFill>
          <a:srgbClr val="FF99CC"/>
        </a:solidFill>
      </dgm:spPr>
      <dgm:t>
        <a:bodyPr/>
        <a:lstStyle/>
        <a:p>
          <a:r>
            <a:rPr lang="en-GB" sz="1200" b="1">
              <a:solidFill>
                <a:schemeClr val="tx1"/>
              </a:solidFill>
            </a:rPr>
            <a:t>12/09 to 10/10</a:t>
          </a:r>
        </a:p>
      </dgm:t>
    </dgm:pt>
    <dgm:pt modelId="{9371BC1B-F488-4BF2-9BD2-367634250599}" type="parTrans" cxnId="{6ECF4AC2-3F99-4857-A520-A956555625C4}">
      <dgm:prSet/>
      <dgm:spPr/>
      <dgm:t>
        <a:bodyPr/>
        <a:lstStyle/>
        <a:p>
          <a:endParaRPr lang="en-GB" sz="1200" b="1">
            <a:solidFill>
              <a:schemeClr val="tx1"/>
            </a:solidFill>
          </a:endParaRPr>
        </a:p>
      </dgm:t>
    </dgm:pt>
    <dgm:pt modelId="{906B98C9-85FF-460D-8949-987545A8F0A1}" type="sibTrans" cxnId="{6ECF4AC2-3F99-4857-A520-A956555625C4}">
      <dgm:prSet/>
      <dgm:spPr/>
      <dgm:t>
        <a:bodyPr/>
        <a:lstStyle/>
        <a:p>
          <a:endParaRPr lang="en-GB" sz="1200" b="1">
            <a:solidFill>
              <a:schemeClr val="tx1"/>
            </a:solidFill>
          </a:endParaRPr>
        </a:p>
      </dgm:t>
    </dgm:pt>
    <dgm:pt modelId="{94801C96-E7CF-42A0-ACC7-91AEE5247FAE}">
      <dgm:prSet phldrT="[Text]" custT="1"/>
      <dgm:spPr>
        <a:solidFill>
          <a:srgbClr val="66CCFF"/>
        </a:solidFill>
      </dgm:spPr>
      <dgm:t>
        <a:bodyPr/>
        <a:lstStyle/>
        <a:p>
          <a:r>
            <a:rPr lang="en-GB" sz="1200" b="1">
              <a:solidFill>
                <a:schemeClr val="tx1"/>
              </a:solidFill>
            </a:rPr>
            <a:t>10/10 to 14/11</a:t>
          </a:r>
        </a:p>
      </dgm:t>
    </dgm:pt>
    <dgm:pt modelId="{E917D11C-AD5C-4E5A-ABE3-D302DB85C58B}" type="parTrans" cxnId="{E721FF8F-95FB-4A65-B415-C2F07DD27D21}">
      <dgm:prSet/>
      <dgm:spPr/>
      <dgm:t>
        <a:bodyPr/>
        <a:lstStyle/>
        <a:p>
          <a:endParaRPr lang="en-GB" sz="1200" b="1">
            <a:solidFill>
              <a:schemeClr val="tx1"/>
            </a:solidFill>
          </a:endParaRPr>
        </a:p>
      </dgm:t>
    </dgm:pt>
    <dgm:pt modelId="{47F98AB3-701D-4C67-8A70-4B1F6B79E509}" type="sibTrans" cxnId="{E721FF8F-95FB-4A65-B415-C2F07DD27D21}">
      <dgm:prSet/>
      <dgm:spPr/>
      <dgm:t>
        <a:bodyPr/>
        <a:lstStyle/>
        <a:p>
          <a:endParaRPr lang="en-GB" sz="1200" b="1">
            <a:solidFill>
              <a:schemeClr val="tx1"/>
            </a:solidFill>
          </a:endParaRPr>
        </a:p>
      </dgm:t>
    </dgm:pt>
    <dgm:pt modelId="{38A91FB6-4F0F-4995-9B8E-63A163B818F2}">
      <dgm:prSet phldrT="[Text]" custT="1"/>
      <dgm:spPr>
        <a:solidFill>
          <a:srgbClr val="92D050"/>
        </a:solidFill>
      </dgm:spPr>
      <dgm:t>
        <a:bodyPr/>
        <a:lstStyle/>
        <a:p>
          <a:r>
            <a:rPr lang="en-GB" sz="1200" b="1">
              <a:solidFill>
                <a:schemeClr val="tx1"/>
              </a:solidFill>
            </a:rPr>
            <a:t>14/11 to 19/12</a:t>
          </a:r>
        </a:p>
      </dgm:t>
    </dgm:pt>
    <dgm:pt modelId="{82C37FD5-8993-4CED-BC30-406A87B031C9}" type="parTrans" cxnId="{214B6D78-D8F0-4CA0-8813-DC9FC8A064D6}">
      <dgm:prSet/>
      <dgm:spPr/>
      <dgm:t>
        <a:bodyPr/>
        <a:lstStyle/>
        <a:p>
          <a:endParaRPr lang="en-GB" sz="1200" b="1">
            <a:solidFill>
              <a:schemeClr val="tx1"/>
            </a:solidFill>
          </a:endParaRPr>
        </a:p>
      </dgm:t>
    </dgm:pt>
    <dgm:pt modelId="{839AEB1D-6948-43CB-9FA1-01E1CD49E45D}" type="sibTrans" cxnId="{214B6D78-D8F0-4CA0-8813-DC9FC8A064D6}">
      <dgm:prSet/>
      <dgm:spPr/>
      <dgm:t>
        <a:bodyPr/>
        <a:lstStyle/>
        <a:p>
          <a:endParaRPr lang="en-GB" sz="1200" b="1">
            <a:solidFill>
              <a:schemeClr val="tx1"/>
            </a:solidFill>
          </a:endParaRPr>
        </a:p>
      </dgm:t>
    </dgm:pt>
    <dgm:pt modelId="{9D25E191-5A8D-4A64-A53F-6E12E869D8D0}">
      <dgm:prSet phldrT="[Text]" custT="1"/>
      <dgm:spPr>
        <a:solidFill>
          <a:schemeClr val="bg1">
            <a:lumMod val="65000"/>
          </a:schemeClr>
        </a:solidFill>
      </dgm:spPr>
      <dgm:t>
        <a:bodyPr/>
        <a:lstStyle/>
        <a:p>
          <a:r>
            <a:rPr lang="en-GB" sz="1200" b="1">
              <a:solidFill>
                <a:schemeClr val="tx1"/>
              </a:solidFill>
            </a:rPr>
            <a:t>19/12 onwards</a:t>
          </a:r>
        </a:p>
      </dgm:t>
    </dgm:pt>
    <dgm:pt modelId="{CDEA5B4A-59A9-453F-AE1F-4D24A4C0FBC9}" type="parTrans" cxnId="{1D56ED64-562E-454C-941F-1163BEF8BD38}">
      <dgm:prSet/>
      <dgm:spPr/>
      <dgm:t>
        <a:bodyPr/>
        <a:lstStyle/>
        <a:p>
          <a:endParaRPr lang="en-GB" sz="1200" b="1">
            <a:solidFill>
              <a:schemeClr val="tx1"/>
            </a:solidFill>
          </a:endParaRPr>
        </a:p>
      </dgm:t>
    </dgm:pt>
    <dgm:pt modelId="{C39B1382-1B7F-4A3F-9094-2587459189F3}" type="sibTrans" cxnId="{1D56ED64-562E-454C-941F-1163BEF8BD38}">
      <dgm:prSet/>
      <dgm:spPr/>
      <dgm:t>
        <a:bodyPr/>
        <a:lstStyle/>
        <a:p>
          <a:endParaRPr lang="en-GB" sz="1200" b="1">
            <a:solidFill>
              <a:schemeClr val="tx1"/>
            </a:solidFill>
          </a:endParaRPr>
        </a:p>
      </dgm:t>
    </dgm:pt>
    <dgm:pt modelId="{3C9DF560-E064-4722-8974-ABCB3538CEDF}" type="pres">
      <dgm:prSet presAssocID="{B56A3F43-AC4E-4055-B312-24A507198661}" presName="Name0" presStyleCnt="0">
        <dgm:presLayoutVars>
          <dgm:dir/>
          <dgm:animLvl val="lvl"/>
          <dgm:resizeHandles val="exact"/>
        </dgm:presLayoutVars>
      </dgm:prSet>
      <dgm:spPr/>
    </dgm:pt>
    <dgm:pt modelId="{14944F93-5DF9-43F2-8DD6-13BCB58A771B}" type="pres">
      <dgm:prSet presAssocID="{334B7744-20A3-4798-8B6F-4296C6BADB4D}" presName="parTxOnly" presStyleLbl="node1" presStyleIdx="0" presStyleCnt="5">
        <dgm:presLayoutVars>
          <dgm:chMax val="0"/>
          <dgm:chPref val="0"/>
          <dgm:bulletEnabled val="1"/>
        </dgm:presLayoutVars>
      </dgm:prSet>
      <dgm:spPr/>
    </dgm:pt>
    <dgm:pt modelId="{F5735A55-B27C-4599-9CA2-F4154D8FBFE0}" type="pres">
      <dgm:prSet presAssocID="{D038BEAB-C6D6-4D7E-BC1B-C155B6ABC14E}" presName="parTxOnlySpace" presStyleCnt="0"/>
      <dgm:spPr/>
    </dgm:pt>
    <dgm:pt modelId="{206EEF96-A29D-419A-9DB4-D302CE4BEABE}" type="pres">
      <dgm:prSet presAssocID="{B4B420AC-3DA4-4804-98A8-83471D7BFDCE}" presName="parTxOnly" presStyleLbl="node1" presStyleIdx="1" presStyleCnt="5">
        <dgm:presLayoutVars>
          <dgm:chMax val="0"/>
          <dgm:chPref val="0"/>
          <dgm:bulletEnabled val="1"/>
        </dgm:presLayoutVars>
      </dgm:prSet>
      <dgm:spPr/>
    </dgm:pt>
    <dgm:pt modelId="{54D4BCCA-F67F-41D0-BFEF-4AB0556E0DF2}" type="pres">
      <dgm:prSet presAssocID="{906B98C9-85FF-460D-8949-987545A8F0A1}" presName="parTxOnlySpace" presStyleCnt="0"/>
      <dgm:spPr/>
    </dgm:pt>
    <dgm:pt modelId="{FDB68E53-6BF2-407A-9B14-80CA8938F0FB}" type="pres">
      <dgm:prSet presAssocID="{94801C96-E7CF-42A0-ACC7-91AEE5247FAE}" presName="parTxOnly" presStyleLbl="node1" presStyleIdx="2" presStyleCnt="5">
        <dgm:presLayoutVars>
          <dgm:chMax val="0"/>
          <dgm:chPref val="0"/>
          <dgm:bulletEnabled val="1"/>
        </dgm:presLayoutVars>
      </dgm:prSet>
      <dgm:spPr/>
    </dgm:pt>
    <dgm:pt modelId="{E7893871-5C81-405D-91A1-4C34FF239641}" type="pres">
      <dgm:prSet presAssocID="{47F98AB3-701D-4C67-8A70-4B1F6B79E509}" presName="parTxOnlySpace" presStyleCnt="0"/>
      <dgm:spPr/>
    </dgm:pt>
    <dgm:pt modelId="{358AB09B-2244-438E-8BD2-42EF3194CC2B}" type="pres">
      <dgm:prSet presAssocID="{38A91FB6-4F0F-4995-9B8E-63A163B818F2}" presName="parTxOnly" presStyleLbl="node1" presStyleIdx="3" presStyleCnt="5">
        <dgm:presLayoutVars>
          <dgm:chMax val="0"/>
          <dgm:chPref val="0"/>
          <dgm:bulletEnabled val="1"/>
        </dgm:presLayoutVars>
      </dgm:prSet>
      <dgm:spPr/>
    </dgm:pt>
    <dgm:pt modelId="{CC65C247-59A4-4D07-A394-982ABEEA0717}" type="pres">
      <dgm:prSet presAssocID="{839AEB1D-6948-43CB-9FA1-01E1CD49E45D}" presName="parTxOnlySpace" presStyleCnt="0"/>
      <dgm:spPr/>
    </dgm:pt>
    <dgm:pt modelId="{D3CA7212-2172-43D5-83D0-0DE50DB0235C}" type="pres">
      <dgm:prSet presAssocID="{9D25E191-5A8D-4A64-A53F-6E12E869D8D0}" presName="parTxOnly" presStyleLbl="node1" presStyleIdx="4" presStyleCnt="5">
        <dgm:presLayoutVars>
          <dgm:chMax val="0"/>
          <dgm:chPref val="0"/>
          <dgm:bulletEnabled val="1"/>
        </dgm:presLayoutVars>
      </dgm:prSet>
      <dgm:spPr/>
    </dgm:pt>
  </dgm:ptLst>
  <dgm:cxnLst>
    <dgm:cxn modelId="{B2312815-6CDD-4960-B456-948F0C25DCF6}" type="presOf" srcId="{9D25E191-5A8D-4A64-A53F-6E12E869D8D0}" destId="{D3CA7212-2172-43D5-83D0-0DE50DB0235C}" srcOrd="0" destOrd="0" presId="urn:microsoft.com/office/officeart/2005/8/layout/chevron1"/>
    <dgm:cxn modelId="{CAF1EA15-F302-4642-AEAB-8B4BD41211B2}" type="presOf" srcId="{B4B420AC-3DA4-4804-98A8-83471D7BFDCE}" destId="{206EEF96-A29D-419A-9DB4-D302CE4BEABE}" srcOrd="0" destOrd="0" presId="urn:microsoft.com/office/officeart/2005/8/layout/chevron1"/>
    <dgm:cxn modelId="{F35AC127-0337-473F-AE8D-06CCFAF070A3}" srcId="{B56A3F43-AC4E-4055-B312-24A507198661}" destId="{334B7744-20A3-4798-8B6F-4296C6BADB4D}" srcOrd="0" destOrd="0" parTransId="{8F781928-5D92-4DE5-AD5B-2FC310640267}" sibTransId="{D038BEAB-C6D6-4D7E-BC1B-C155B6ABC14E}"/>
    <dgm:cxn modelId="{3AECEF28-40C7-4320-B22E-0F62DB45847A}" type="presOf" srcId="{94801C96-E7CF-42A0-ACC7-91AEE5247FAE}" destId="{FDB68E53-6BF2-407A-9B14-80CA8938F0FB}" srcOrd="0" destOrd="0" presId="urn:microsoft.com/office/officeart/2005/8/layout/chevron1"/>
    <dgm:cxn modelId="{1C504434-2741-47B1-8A96-05ADBC63F552}" type="presOf" srcId="{38A91FB6-4F0F-4995-9B8E-63A163B818F2}" destId="{358AB09B-2244-438E-8BD2-42EF3194CC2B}" srcOrd="0" destOrd="0" presId="urn:microsoft.com/office/officeart/2005/8/layout/chevron1"/>
    <dgm:cxn modelId="{1D56ED64-562E-454C-941F-1163BEF8BD38}" srcId="{B56A3F43-AC4E-4055-B312-24A507198661}" destId="{9D25E191-5A8D-4A64-A53F-6E12E869D8D0}" srcOrd="4" destOrd="0" parTransId="{CDEA5B4A-59A9-453F-AE1F-4D24A4C0FBC9}" sibTransId="{C39B1382-1B7F-4A3F-9094-2587459189F3}"/>
    <dgm:cxn modelId="{FD619B4D-8849-4963-88E8-021B8206B35C}" type="presOf" srcId="{B56A3F43-AC4E-4055-B312-24A507198661}" destId="{3C9DF560-E064-4722-8974-ABCB3538CEDF}" srcOrd="0" destOrd="0" presId="urn:microsoft.com/office/officeart/2005/8/layout/chevron1"/>
    <dgm:cxn modelId="{214B6D78-D8F0-4CA0-8813-DC9FC8A064D6}" srcId="{B56A3F43-AC4E-4055-B312-24A507198661}" destId="{38A91FB6-4F0F-4995-9B8E-63A163B818F2}" srcOrd="3" destOrd="0" parTransId="{82C37FD5-8993-4CED-BC30-406A87B031C9}" sibTransId="{839AEB1D-6948-43CB-9FA1-01E1CD49E45D}"/>
    <dgm:cxn modelId="{E721FF8F-95FB-4A65-B415-C2F07DD27D21}" srcId="{B56A3F43-AC4E-4055-B312-24A507198661}" destId="{94801C96-E7CF-42A0-ACC7-91AEE5247FAE}" srcOrd="2" destOrd="0" parTransId="{E917D11C-AD5C-4E5A-ABE3-D302DB85C58B}" sibTransId="{47F98AB3-701D-4C67-8A70-4B1F6B79E509}"/>
    <dgm:cxn modelId="{FA0AC5B7-1AA6-488B-A611-07583D92CEBE}" type="presOf" srcId="{334B7744-20A3-4798-8B6F-4296C6BADB4D}" destId="{14944F93-5DF9-43F2-8DD6-13BCB58A771B}" srcOrd="0" destOrd="0" presId="urn:microsoft.com/office/officeart/2005/8/layout/chevron1"/>
    <dgm:cxn modelId="{6ECF4AC2-3F99-4857-A520-A956555625C4}" srcId="{B56A3F43-AC4E-4055-B312-24A507198661}" destId="{B4B420AC-3DA4-4804-98A8-83471D7BFDCE}" srcOrd="1" destOrd="0" parTransId="{9371BC1B-F488-4BF2-9BD2-367634250599}" sibTransId="{906B98C9-85FF-460D-8949-987545A8F0A1}"/>
    <dgm:cxn modelId="{F5284332-D78D-404B-AAEE-E27179DA3183}" type="presParOf" srcId="{3C9DF560-E064-4722-8974-ABCB3538CEDF}" destId="{14944F93-5DF9-43F2-8DD6-13BCB58A771B}" srcOrd="0" destOrd="0" presId="urn:microsoft.com/office/officeart/2005/8/layout/chevron1"/>
    <dgm:cxn modelId="{B90212A3-4E18-4FF3-AE6E-DE0B9C8D342D}" type="presParOf" srcId="{3C9DF560-E064-4722-8974-ABCB3538CEDF}" destId="{F5735A55-B27C-4599-9CA2-F4154D8FBFE0}" srcOrd="1" destOrd="0" presId="urn:microsoft.com/office/officeart/2005/8/layout/chevron1"/>
    <dgm:cxn modelId="{2DFC9D5F-DC5F-4CC7-9E39-2C754A35F897}" type="presParOf" srcId="{3C9DF560-E064-4722-8974-ABCB3538CEDF}" destId="{206EEF96-A29D-419A-9DB4-D302CE4BEABE}" srcOrd="2" destOrd="0" presId="urn:microsoft.com/office/officeart/2005/8/layout/chevron1"/>
    <dgm:cxn modelId="{472003F1-144A-4B8A-848C-BDB082ABE834}" type="presParOf" srcId="{3C9DF560-E064-4722-8974-ABCB3538CEDF}" destId="{54D4BCCA-F67F-41D0-BFEF-4AB0556E0DF2}" srcOrd="3" destOrd="0" presId="urn:microsoft.com/office/officeart/2005/8/layout/chevron1"/>
    <dgm:cxn modelId="{AF3FA62D-85B1-48A1-AB0A-FD04D495CC44}" type="presParOf" srcId="{3C9DF560-E064-4722-8974-ABCB3538CEDF}" destId="{FDB68E53-6BF2-407A-9B14-80CA8938F0FB}" srcOrd="4" destOrd="0" presId="urn:microsoft.com/office/officeart/2005/8/layout/chevron1"/>
    <dgm:cxn modelId="{9ABAB5E1-3DE2-46CA-A30D-534645D426C1}" type="presParOf" srcId="{3C9DF560-E064-4722-8974-ABCB3538CEDF}" destId="{E7893871-5C81-405D-91A1-4C34FF239641}" srcOrd="5" destOrd="0" presId="urn:microsoft.com/office/officeart/2005/8/layout/chevron1"/>
    <dgm:cxn modelId="{BC5D89A7-2123-400F-9010-9D45ABE0D0B0}" type="presParOf" srcId="{3C9DF560-E064-4722-8974-ABCB3538CEDF}" destId="{358AB09B-2244-438E-8BD2-42EF3194CC2B}" srcOrd="6" destOrd="0" presId="urn:microsoft.com/office/officeart/2005/8/layout/chevron1"/>
    <dgm:cxn modelId="{28625801-C468-4504-A00F-609DE3FC88FC}" type="presParOf" srcId="{3C9DF560-E064-4722-8974-ABCB3538CEDF}" destId="{CC65C247-59A4-4D07-A394-982ABEEA0717}" srcOrd="7" destOrd="0" presId="urn:microsoft.com/office/officeart/2005/8/layout/chevron1"/>
    <dgm:cxn modelId="{3BABB838-AE37-445D-9559-6A572F112D22}" type="presParOf" srcId="{3C9DF560-E064-4722-8974-ABCB3538CEDF}" destId="{D3CA7212-2172-43D5-83D0-0DE50DB0235C}" srcOrd="8" destOrd="0" presId="urn:microsoft.com/office/officeart/2005/8/layout/chevron1"/>
  </dgm:cxnLst>
  <dgm:bg/>
  <dgm:whole>
    <a:effectLst/>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44F93-5DF9-43F2-8DD6-13BCB58A771B}">
      <dsp:nvSpPr>
        <dsp:cNvPr id="0" name=""/>
        <dsp:cNvSpPr/>
      </dsp:nvSpPr>
      <dsp:spPr>
        <a:xfrm>
          <a:off x="2763" y="0"/>
          <a:ext cx="2459919" cy="748478"/>
        </a:xfrm>
        <a:prstGeom prst="chevron">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a:t>Evaluation &amp; Setup</a:t>
          </a:r>
        </a:p>
      </dsp:txBody>
      <dsp:txXfrm>
        <a:off x="377002" y="0"/>
        <a:ext cx="1711441" cy="748478"/>
      </dsp:txXfrm>
    </dsp:sp>
    <dsp:sp modelId="{206EEF96-A29D-419A-9DB4-D302CE4BEABE}">
      <dsp:nvSpPr>
        <dsp:cNvPr id="0" name=""/>
        <dsp:cNvSpPr/>
      </dsp:nvSpPr>
      <dsp:spPr>
        <a:xfrm>
          <a:off x="2216691" y="0"/>
          <a:ext cx="2459919" cy="748478"/>
        </a:xfrm>
        <a:prstGeom prst="chevron">
          <a:avLst/>
        </a:prstGeom>
        <a:solidFill>
          <a:srgbClr val="FF99C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b="1" kern="1200"/>
            <a:t>Module 1:</a:t>
          </a:r>
        </a:p>
        <a:p>
          <a:pPr marL="0" lvl="0" indent="0" algn="ctr" defTabSz="666750">
            <a:lnSpc>
              <a:spcPct val="90000"/>
            </a:lnSpc>
            <a:spcBef>
              <a:spcPct val="0"/>
            </a:spcBef>
            <a:spcAft>
              <a:spcPct val="35000"/>
            </a:spcAft>
            <a:buNone/>
          </a:pPr>
          <a:r>
            <a:rPr lang="en-GB" sz="1500" kern="1200"/>
            <a:t>Baselines and Forecasts</a:t>
          </a:r>
        </a:p>
      </dsp:txBody>
      <dsp:txXfrm>
        <a:off x="2590930" y="0"/>
        <a:ext cx="1711441" cy="748478"/>
      </dsp:txXfrm>
    </dsp:sp>
    <dsp:sp modelId="{FDB68E53-6BF2-407A-9B14-80CA8938F0FB}">
      <dsp:nvSpPr>
        <dsp:cNvPr id="0" name=""/>
        <dsp:cNvSpPr/>
      </dsp:nvSpPr>
      <dsp:spPr>
        <a:xfrm>
          <a:off x="4430619" y="0"/>
          <a:ext cx="2459919" cy="748478"/>
        </a:xfrm>
        <a:prstGeom prst="chevron">
          <a:avLst/>
        </a:prstGeom>
        <a:solidFill>
          <a:srgbClr val="66CC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b="1" kern="1200"/>
            <a:t>Module 2: </a:t>
          </a:r>
        </a:p>
        <a:p>
          <a:pPr marL="0" lvl="0" indent="0" algn="ctr" defTabSz="666750">
            <a:lnSpc>
              <a:spcPct val="90000"/>
            </a:lnSpc>
            <a:spcBef>
              <a:spcPct val="0"/>
            </a:spcBef>
            <a:spcAft>
              <a:spcPct val="35000"/>
            </a:spcAft>
            <a:buNone/>
          </a:pPr>
          <a:r>
            <a:rPr lang="en-GB" sz="1500" kern="1200"/>
            <a:t>Root Cause Diagnostics</a:t>
          </a:r>
        </a:p>
      </dsp:txBody>
      <dsp:txXfrm>
        <a:off x="4804858" y="0"/>
        <a:ext cx="1711441" cy="748478"/>
      </dsp:txXfrm>
    </dsp:sp>
    <dsp:sp modelId="{358AB09B-2244-438E-8BD2-42EF3194CC2B}">
      <dsp:nvSpPr>
        <dsp:cNvPr id="0" name=""/>
        <dsp:cNvSpPr/>
      </dsp:nvSpPr>
      <dsp:spPr>
        <a:xfrm>
          <a:off x="6644547" y="0"/>
          <a:ext cx="2459919" cy="748478"/>
        </a:xfrm>
        <a:prstGeom prst="chevron">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b="1" kern="1200"/>
            <a:t>Module 3:</a:t>
          </a:r>
        </a:p>
        <a:p>
          <a:pPr marL="0" lvl="0" indent="0" algn="ctr" defTabSz="666750">
            <a:lnSpc>
              <a:spcPct val="90000"/>
            </a:lnSpc>
            <a:spcBef>
              <a:spcPct val="0"/>
            </a:spcBef>
            <a:spcAft>
              <a:spcPct val="35000"/>
            </a:spcAft>
            <a:buNone/>
          </a:pPr>
          <a:r>
            <a:rPr lang="en-GB" sz="1500" kern="1200"/>
            <a:t>Implementation Planning</a:t>
          </a:r>
        </a:p>
      </dsp:txBody>
      <dsp:txXfrm>
        <a:off x="7018786" y="0"/>
        <a:ext cx="1711441" cy="748478"/>
      </dsp:txXfrm>
    </dsp:sp>
    <dsp:sp modelId="{D3CA7212-2172-43D5-83D0-0DE50DB0235C}">
      <dsp:nvSpPr>
        <dsp:cNvPr id="0" name=""/>
        <dsp:cNvSpPr/>
      </dsp:nvSpPr>
      <dsp:spPr>
        <a:xfrm>
          <a:off x="8858475" y="0"/>
          <a:ext cx="2459919" cy="748478"/>
        </a:xfrm>
        <a:prstGeom prst="chevron">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a:t>Grant Application</a:t>
          </a:r>
        </a:p>
      </dsp:txBody>
      <dsp:txXfrm>
        <a:off x="9232714" y="0"/>
        <a:ext cx="1711441" cy="748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44F93-5DF9-43F2-8DD6-13BCB58A771B}">
      <dsp:nvSpPr>
        <dsp:cNvPr id="0" name=""/>
        <dsp:cNvSpPr/>
      </dsp:nvSpPr>
      <dsp:spPr>
        <a:xfrm>
          <a:off x="2763" y="0"/>
          <a:ext cx="2459919" cy="193082"/>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tx1"/>
              </a:solidFill>
            </a:rPr>
            <a:t>To 12/9</a:t>
          </a:r>
        </a:p>
      </dsp:txBody>
      <dsp:txXfrm>
        <a:off x="99304" y="0"/>
        <a:ext cx="2266837" cy="193082"/>
      </dsp:txXfrm>
    </dsp:sp>
    <dsp:sp modelId="{206EEF96-A29D-419A-9DB4-D302CE4BEABE}">
      <dsp:nvSpPr>
        <dsp:cNvPr id="0" name=""/>
        <dsp:cNvSpPr/>
      </dsp:nvSpPr>
      <dsp:spPr>
        <a:xfrm>
          <a:off x="2216691" y="0"/>
          <a:ext cx="2459919" cy="193082"/>
        </a:xfrm>
        <a:prstGeom prst="chevron">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tx1"/>
              </a:solidFill>
            </a:rPr>
            <a:t>12/09 to 10/10</a:t>
          </a:r>
        </a:p>
      </dsp:txBody>
      <dsp:txXfrm>
        <a:off x="2313232" y="0"/>
        <a:ext cx="2266837" cy="193082"/>
      </dsp:txXfrm>
    </dsp:sp>
    <dsp:sp modelId="{FDB68E53-6BF2-407A-9B14-80CA8938F0FB}">
      <dsp:nvSpPr>
        <dsp:cNvPr id="0" name=""/>
        <dsp:cNvSpPr/>
      </dsp:nvSpPr>
      <dsp:spPr>
        <a:xfrm>
          <a:off x="4430619" y="0"/>
          <a:ext cx="2459919" cy="193082"/>
        </a:xfrm>
        <a:prstGeom prst="chevron">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tx1"/>
              </a:solidFill>
            </a:rPr>
            <a:t>10/10 to 14/11</a:t>
          </a:r>
        </a:p>
      </dsp:txBody>
      <dsp:txXfrm>
        <a:off x="4527160" y="0"/>
        <a:ext cx="2266837" cy="193082"/>
      </dsp:txXfrm>
    </dsp:sp>
    <dsp:sp modelId="{358AB09B-2244-438E-8BD2-42EF3194CC2B}">
      <dsp:nvSpPr>
        <dsp:cNvPr id="0" name=""/>
        <dsp:cNvSpPr/>
      </dsp:nvSpPr>
      <dsp:spPr>
        <a:xfrm>
          <a:off x="6644547" y="0"/>
          <a:ext cx="2459919" cy="19308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tx1"/>
              </a:solidFill>
            </a:rPr>
            <a:t>14/11 to 19/12</a:t>
          </a:r>
        </a:p>
      </dsp:txBody>
      <dsp:txXfrm>
        <a:off x="6741088" y="0"/>
        <a:ext cx="2266837" cy="193082"/>
      </dsp:txXfrm>
    </dsp:sp>
    <dsp:sp modelId="{D3CA7212-2172-43D5-83D0-0DE50DB0235C}">
      <dsp:nvSpPr>
        <dsp:cNvPr id="0" name=""/>
        <dsp:cNvSpPr/>
      </dsp:nvSpPr>
      <dsp:spPr>
        <a:xfrm>
          <a:off x="8858475" y="0"/>
          <a:ext cx="2459919" cy="193082"/>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tx1"/>
              </a:solidFill>
            </a:rPr>
            <a:t>19/12 onwards</a:t>
          </a:r>
        </a:p>
      </dsp:txBody>
      <dsp:txXfrm>
        <a:off x="8955016" y="0"/>
        <a:ext cx="2266837" cy="1930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B75B-7E7C-4DEA-9E90-2ED28B665E2F}" type="datetimeFigureOut">
              <a:rPr lang="en-GB" smtClean="0"/>
              <a:t>08/12/2022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6161C-A716-4403-BF72-C938C275DDD4}" type="slidenum">
              <a:rPr lang="en-GB" smtClean="0"/>
              <a:t>‹#›</a:t>
            </a:fld>
            <a:endParaRPr lang="en-GB"/>
          </a:p>
        </p:txBody>
      </p:sp>
    </p:spTree>
    <p:extLst>
      <p:ext uri="{BB962C8B-B14F-4D97-AF65-F5344CB8AC3E}">
        <p14:creationId xmlns:p14="http://schemas.microsoft.com/office/powerpoint/2010/main" val="288752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70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9B84C6-FCD2-493F-B988-59C3CB34277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022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2</a:t>
            </a:fld>
            <a:endParaRPr lang="en-GB"/>
          </a:p>
        </p:txBody>
      </p:sp>
    </p:spTree>
    <p:extLst>
      <p:ext uri="{BB962C8B-B14F-4D97-AF65-F5344CB8AC3E}">
        <p14:creationId xmlns:p14="http://schemas.microsoft.com/office/powerpoint/2010/main" val="195116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19</a:t>
            </a:fld>
            <a:endParaRPr lang="en-GB"/>
          </a:p>
        </p:txBody>
      </p:sp>
    </p:spTree>
    <p:extLst>
      <p:ext uri="{BB962C8B-B14F-4D97-AF65-F5344CB8AC3E}">
        <p14:creationId xmlns:p14="http://schemas.microsoft.com/office/powerpoint/2010/main" val="26160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provisional allocation for 23/24 is subject to change</a:t>
            </a:r>
          </a:p>
        </p:txBody>
      </p:sp>
      <p:sp>
        <p:nvSpPr>
          <p:cNvPr id="4" name="Slide Number Placeholder 3"/>
          <p:cNvSpPr>
            <a:spLocks noGrp="1"/>
          </p:cNvSpPr>
          <p:nvPr>
            <p:ph type="sldNum" sz="quarter" idx="5"/>
          </p:nvPr>
        </p:nvSpPr>
        <p:spPr/>
        <p:txBody>
          <a:bodyPr/>
          <a:lstStyle/>
          <a:p>
            <a:fld id="{4EB6161C-A716-4403-BF72-C938C275DDD4}" type="slidenum">
              <a:rPr lang="en-GB" smtClean="0"/>
              <a:t>21</a:t>
            </a:fld>
            <a:endParaRPr lang="en-GB"/>
          </a:p>
        </p:txBody>
      </p:sp>
    </p:spTree>
    <p:extLst>
      <p:ext uri="{BB962C8B-B14F-4D97-AF65-F5344CB8AC3E}">
        <p14:creationId xmlns:p14="http://schemas.microsoft.com/office/powerpoint/2010/main" val="238044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22</a:t>
            </a:fld>
            <a:endParaRPr lang="en-GB"/>
          </a:p>
        </p:txBody>
      </p:sp>
    </p:spTree>
    <p:extLst>
      <p:ext uri="{BB962C8B-B14F-4D97-AF65-F5344CB8AC3E}">
        <p14:creationId xmlns:p14="http://schemas.microsoft.com/office/powerpoint/2010/main" val="58596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23</a:t>
            </a:fld>
            <a:endParaRPr lang="en-GB"/>
          </a:p>
        </p:txBody>
      </p:sp>
    </p:spTree>
    <p:extLst>
      <p:ext uri="{BB962C8B-B14F-4D97-AF65-F5344CB8AC3E}">
        <p14:creationId xmlns:p14="http://schemas.microsoft.com/office/powerpoint/2010/main" val="420677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EFCC97E-4A21-4C3F-991D-78EA7C126D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a:extLst>
              <a:ext uri="{FF2B5EF4-FFF2-40B4-BE49-F238E27FC236}">
                <a16:creationId xmlns:a16="http://schemas.microsoft.com/office/drawing/2014/main" id="{E4A346B9-E7D9-40B5-9F0E-5F1219723D31}"/>
              </a:ext>
            </a:extLst>
          </p:cNvPr>
          <p:cNvSpPr>
            <a:spLocks noGrp="1" noChangeArrowheads="1"/>
          </p:cNvSpPr>
          <p:nvPr>
            <p:ph type="ctrTitle"/>
          </p:nvPr>
        </p:nvSpPr>
        <p:spPr>
          <a:xfrm>
            <a:off x="914400" y="2130426"/>
            <a:ext cx="10363200" cy="1470025"/>
          </a:xfrm>
        </p:spPr>
        <p:txBody>
          <a:bodyPr/>
          <a:lstStyle>
            <a:lvl1pPr>
              <a:defRPr/>
            </a:lvl1pPr>
          </a:lstStyle>
          <a:p>
            <a:pPr lvl="0"/>
            <a:r>
              <a:rPr lang="en-GB" altLang="en-US" noProof="0"/>
              <a:t>Click to edit Master title style</a:t>
            </a:r>
          </a:p>
        </p:txBody>
      </p:sp>
      <p:sp>
        <p:nvSpPr>
          <p:cNvPr id="43011" name="Rectangle 3">
            <a:extLst>
              <a:ext uri="{FF2B5EF4-FFF2-40B4-BE49-F238E27FC236}">
                <a16:creationId xmlns:a16="http://schemas.microsoft.com/office/drawing/2014/main" id="{5CB05731-0198-4B79-ABBA-0F8658F4F53F}"/>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GB" altLang="en-US" noProof="0"/>
              <a:t>Click to edit Master subtitle style</a:t>
            </a:r>
          </a:p>
        </p:txBody>
      </p:sp>
    </p:spTree>
    <p:extLst>
      <p:ext uri="{BB962C8B-B14F-4D97-AF65-F5344CB8AC3E}">
        <p14:creationId xmlns:p14="http://schemas.microsoft.com/office/powerpoint/2010/main" val="251075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E021-64F2-4CB7-B062-7C56E25F26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E8BC97-4CE1-4EE7-812E-463A2F0763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576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4EE5C9F7-098C-4E1C-80D2-FAFF44B603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49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Top Corners Rounded 6">
            <a:extLst>
              <a:ext uri="{FF2B5EF4-FFF2-40B4-BE49-F238E27FC236}">
                <a16:creationId xmlns:a16="http://schemas.microsoft.com/office/drawing/2014/main" id="{67663FF2-7B41-4849-913F-008BF84DC327}"/>
              </a:ext>
            </a:extLst>
          </p:cNvPr>
          <p:cNvSpPr/>
          <p:nvPr userDrawn="1"/>
        </p:nvSpPr>
        <p:spPr>
          <a:xfrm>
            <a:off x="5784641" y="431519"/>
            <a:ext cx="6040282" cy="5228516"/>
          </a:xfrm>
          <a:prstGeom prst="round2SameRect">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07ACC607-C8E4-4C76-BFCF-FB2AD3184D94}"/>
              </a:ext>
            </a:extLst>
          </p:cNvPr>
          <p:cNvSpPr txBox="1">
            <a:spLocks/>
          </p:cNvSpPr>
          <p:nvPr userDrawn="1"/>
        </p:nvSpPr>
        <p:spPr bwMode="auto">
          <a:xfrm>
            <a:off x="9332" y="831460"/>
            <a:ext cx="5069278" cy="2387600"/>
          </a:xfrm>
          <a:prstGeom prst="rect">
            <a:avLst/>
          </a:prstGeom>
          <a:solidFill>
            <a:schemeClr val="accent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l" rtl="0" fontAlgn="base">
              <a:spcBef>
                <a:spcPct val="0"/>
              </a:spcBef>
              <a:spcAft>
                <a:spcPct val="0"/>
              </a:spcAft>
              <a:defRPr sz="4400" b="1" kern="1200">
                <a:solidFill>
                  <a:schemeClr val="dk1"/>
                </a:solidFill>
                <a:latin typeface="+mn-lt"/>
                <a:ea typeface="+mn-ea"/>
                <a:cs typeface="+mn-cs"/>
              </a:defRPr>
            </a:lvl1pPr>
            <a:lvl2pPr algn="l" rtl="0" fontAlgn="base">
              <a:spcBef>
                <a:spcPct val="0"/>
              </a:spcBef>
              <a:spcAft>
                <a:spcPct val="0"/>
              </a:spcAft>
              <a:defRPr sz="4400">
                <a:solidFill>
                  <a:schemeClr val="dk1"/>
                </a:solidFill>
                <a:latin typeface="+mn-lt"/>
                <a:ea typeface="+mn-ea"/>
                <a:cs typeface="+mn-cs"/>
              </a:defRPr>
            </a:lvl2pPr>
            <a:lvl3pPr algn="l" rtl="0" fontAlgn="base">
              <a:spcBef>
                <a:spcPct val="0"/>
              </a:spcBef>
              <a:spcAft>
                <a:spcPct val="0"/>
              </a:spcAft>
              <a:defRPr sz="4400">
                <a:solidFill>
                  <a:schemeClr val="dk1"/>
                </a:solidFill>
                <a:latin typeface="+mn-lt"/>
                <a:ea typeface="+mn-ea"/>
                <a:cs typeface="+mn-cs"/>
              </a:defRPr>
            </a:lvl3pPr>
            <a:lvl4pPr algn="l" rtl="0" fontAlgn="base">
              <a:spcBef>
                <a:spcPct val="0"/>
              </a:spcBef>
              <a:spcAft>
                <a:spcPct val="0"/>
              </a:spcAft>
              <a:defRPr sz="4400">
                <a:solidFill>
                  <a:schemeClr val="dk1"/>
                </a:solidFill>
                <a:latin typeface="+mn-lt"/>
                <a:ea typeface="+mn-ea"/>
                <a:cs typeface="+mn-cs"/>
              </a:defRPr>
            </a:lvl4pPr>
            <a:lvl5pPr algn="l" rtl="0" fontAlgn="base">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a:spcBef>
                <a:spcPts val="0"/>
              </a:spcBef>
              <a:spcAft>
                <a:spcPts val="0"/>
              </a:spcAft>
            </a:pPr>
            <a:endParaRPr lang="en-GB" sz="4000">
              <a:solidFill>
                <a:schemeClr val="tx1"/>
              </a:solidFill>
            </a:endParaRPr>
          </a:p>
        </p:txBody>
      </p:sp>
      <p:sp>
        <p:nvSpPr>
          <p:cNvPr id="10" name="Title 1">
            <a:extLst>
              <a:ext uri="{FF2B5EF4-FFF2-40B4-BE49-F238E27FC236}">
                <a16:creationId xmlns:a16="http://schemas.microsoft.com/office/drawing/2014/main" id="{F76BF668-57EE-4D11-8001-49A8867D48C5}"/>
              </a:ext>
            </a:extLst>
          </p:cNvPr>
          <p:cNvSpPr>
            <a:spLocks noGrp="1"/>
          </p:cNvSpPr>
          <p:nvPr>
            <p:ph type="title"/>
          </p:nvPr>
        </p:nvSpPr>
        <p:spPr>
          <a:xfrm>
            <a:off x="1487258" y="1364725"/>
            <a:ext cx="3591352" cy="1321070"/>
          </a:xfr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defRPr>
                <a:solidFill>
                  <a:schemeClr val="bg1"/>
                </a:solidFill>
              </a:defRPr>
            </a:lvl1pPr>
          </a:lstStyle>
          <a:p>
            <a:pPr marL="0" marR="0" lvl="0" indent="0" algn="ctr">
              <a:lnSpc>
                <a:spcPct val="100000"/>
              </a:lnSpc>
              <a:spcBef>
                <a:spcPts val="0"/>
              </a:spcBef>
              <a:spcAft>
                <a:spcPts val="0"/>
              </a:spcAft>
              <a:buNone/>
            </a:pPr>
            <a:endParaRPr lang="en-GB" sz="4000" kern="1200">
              <a:solidFill>
                <a:schemeClr val="tx1"/>
              </a:solidFill>
              <a:ea typeface="+mn-ea"/>
              <a:cs typeface="+mn-cs"/>
            </a:endParaRPr>
          </a:p>
        </p:txBody>
      </p:sp>
      <p:sp>
        <p:nvSpPr>
          <p:cNvPr id="13" name="Content Placeholder 12">
            <a:extLst>
              <a:ext uri="{FF2B5EF4-FFF2-40B4-BE49-F238E27FC236}">
                <a16:creationId xmlns:a16="http://schemas.microsoft.com/office/drawing/2014/main" id="{452D18CB-06AA-4DD4-9CD0-6D5F53989D70}"/>
              </a:ext>
            </a:extLst>
          </p:cNvPr>
          <p:cNvSpPr>
            <a:spLocks noGrp="1"/>
          </p:cNvSpPr>
          <p:nvPr>
            <p:ph sz="quarter" idx="10"/>
          </p:nvPr>
        </p:nvSpPr>
        <p:spPr>
          <a:xfrm>
            <a:off x="6000205" y="1262062"/>
            <a:ext cx="5712823" cy="4259171"/>
          </a:xfrm>
        </p:spPr>
        <p:txBody>
          <a:bodyPr>
            <a:normAutofit/>
          </a:bodyPr>
          <a:lstStyle/>
          <a:p>
            <a:pPr lvl="0"/>
            <a:r>
              <a:rPr lang="en-US"/>
              <a:t>Click to edit Master text styles</a:t>
            </a:r>
          </a:p>
        </p:txBody>
      </p:sp>
      <p:sp>
        <p:nvSpPr>
          <p:cNvPr id="20" name="Content Placeholder 19">
            <a:extLst>
              <a:ext uri="{FF2B5EF4-FFF2-40B4-BE49-F238E27FC236}">
                <a16:creationId xmlns:a16="http://schemas.microsoft.com/office/drawing/2014/main" id="{8D89BC2B-845C-4C40-9071-1F1F80D36F3E}"/>
              </a:ext>
            </a:extLst>
          </p:cNvPr>
          <p:cNvSpPr>
            <a:spLocks noGrp="1"/>
          </p:cNvSpPr>
          <p:nvPr>
            <p:ph sz="quarter" idx="12"/>
          </p:nvPr>
        </p:nvSpPr>
        <p:spPr>
          <a:xfrm>
            <a:off x="6502400" y="433388"/>
            <a:ext cx="4552950" cy="749300"/>
          </a:xfrm>
          <a:prstGeom prst="rect">
            <a:avLst/>
          </a:prstGeom>
        </p:spPr>
        <p:txBody>
          <a:bodyPr anchor="ctr" anchorCtr="0"/>
          <a:lstStyle>
            <a:lvl1pPr marL="0" indent="0" algn="ctr">
              <a:buNone/>
              <a:defRPr/>
            </a:lvl1pPr>
          </a:lstStyle>
          <a:p>
            <a:pPr lvl="0"/>
            <a:r>
              <a:rPr lang="en-US"/>
              <a:t>Click to edit Master text styles</a:t>
            </a:r>
            <a:endParaRPr lang="en-GB"/>
          </a:p>
        </p:txBody>
      </p:sp>
      <p:sp>
        <p:nvSpPr>
          <p:cNvPr id="24" name="Text Placeholder 23">
            <a:extLst>
              <a:ext uri="{FF2B5EF4-FFF2-40B4-BE49-F238E27FC236}">
                <a16:creationId xmlns:a16="http://schemas.microsoft.com/office/drawing/2014/main" id="{39BA9073-F16C-4FBB-9E0E-074C5B1D9B29}"/>
              </a:ext>
            </a:extLst>
          </p:cNvPr>
          <p:cNvSpPr>
            <a:spLocks noGrp="1"/>
          </p:cNvSpPr>
          <p:nvPr>
            <p:ph type="body" sz="quarter" idx="13"/>
          </p:nvPr>
        </p:nvSpPr>
        <p:spPr>
          <a:xfrm>
            <a:off x="684213" y="3795713"/>
            <a:ext cx="4081462" cy="1697037"/>
          </a:xfrm>
          <a:prstGeom prst="rect">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nchorCtr="0">
            <a:norm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112838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50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FAC8D-CA71-47A5-BDB0-BF87533E3E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97FBCF9-9B13-40FD-B385-0FF6B13EE2AD}"/>
              </a:ext>
            </a:extLst>
          </p:cNvPr>
          <p:cNvSpPr>
            <a:spLocks noGrp="1"/>
          </p:cNvSpPr>
          <p:nvPr>
            <p:ph type="sldNum" sz="quarter" idx="12"/>
          </p:nvPr>
        </p:nvSpPr>
        <p:spPr/>
        <p:txBody>
          <a:bodyPr/>
          <a:lstStyle/>
          <a:p>
            <a:endParaRPr lang="en-GB"/>
          </a:p>
        </p:txBody>
      </p:sp>
      <p:sp>
        <p:nvSpPr>
          <p:cNvPr id="7" name="Title 1">
            <a:extLst>
              <a:ext uri="{FF2B5EF4-FFF2-40B4-BE49-F238E27FC236}">
                <a16:creationId xmlns:a16="http://schemas.microsoft.com/office/drawing/2014/main" id="{0ECDA093-73E7-4A4A-BBD7-D7FF91955C4D}"/>
              </a:ext>
            </a:extLst>
          </p:cNvPr>
          <p:cNvSpPr>
            <a:spLocks noGrp="1"/>
          </p:cNvSpPr>
          <p:nvPr>
            <p:ph type="title"/>
          </p:nvPr>
        </p:nvSpPr>
        <p:spPr>
          <a:xfrm>
            <a:off x="400593" y="233045"/>
            <a:ext cx="11295017" cy="640715"/>
          </a:xfrm>
          <a:prstGeom prst="rect">
            <a:avLst/>
          </a:prstGeom>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0F1FADBC-4541-4E85-BD66-CBDDAFD7AEB5}"/>
              </a:ext>
            </a:extLst>
          </p:cNvPr>
          <p:cNvCxnSpPr/>
          <p:nvPr userDrawn="1"/>
        </p:nvCxnSpPr>
        <p:spPr>
          <a:xfrm flipH="1">
            <a:off x="0" y="883920"/>
            <a:ext cx="12192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31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52962AB-5650-47B8-99B1-753F9FD868C1}"/>
              </a:ext>
            </a:extLst>
          </p:cNvPr>
          <p:cNvSpPr/>
          <p:nvPr userDrawn="1"/>
        </p:nvSpPr>
        <p:spPr>
          <a:xfrm>
            <a:off x="410055" y="106127"/>
            <a:ext cx="11556392" cy="71341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4">
                  <a:lumMod val="50000"/>
                </a:schemeClr>
              </a:solidFill>
            </a:endParaRPr>
          </a:p>
        </p:txBody>
      </p:sp>
      <p:sp>
        <p:nvSpPr>
          <p:cNvPr id="11" name="Title 10">
            <a:extLst>
              <a:ext uri="{FF2B5EF4-FFF2-40B4-BE49-F238E27FC236}">
                <a16:creationId xmlns:a16="http://schemas.microsoft.com/office/drawing/2014/main" id="{73F41A49-346F-47D7-B709-AAE9265C6A29}"/>
              </a:ext>
            </a:extLst>
          </p:cNvPr>
          <p:cNvSpPr>
            <a:spLocks noGrp="1"/>
          </p:cNvSpPr>
          <p:nvPr>
            <p:ph type="title"/>
          </p:nvPr>
        </p:nvSpPr>
        <p:spPr/>
        <p:txBody>
          <a:bodyPr/>
          <a:lstStyle>
            <a:lvl1pPr algn="ctr">
              <a:defRPr sz="4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8748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ADCA-489F-4CEE-BF10-6C6AB102C5D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CC2DE7-E7C8-450D-8930-46D086B952D6}"/>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4067DB5-FFFA-4096-A9DB-157A25B8234A}"/>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3A89E37-7976-48EC-B4B6-0292F301EDBE}"/>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66916225-FACF-48C2-9EF2-968BC5D0A122}"/>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F07ABED2-15D0-45A5-BAF7-39ED046324E3}" type="slidenum">
              <a:rPr lang="en-GB" altLang="en-US"/>
              <a:pPr/>
              <a:t>‹#›</a:t>
            </a:fld>
            <a:endParaRPr lang="en-GB" altLang="en-US"/>
          </a:p>
        </p:txBody>
      </p:sp>
    </p:spTree>
    <p:extLst>
      <p:ext uri="{BB962C8B-B14F-4D97-AF65-F5344CB8AC3E}">
        <p14:creationId xmlns:p14="http://schemas.microsoft.com/office/powerpoint/2010/main" val="267097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4A63-4C43-4353-BC33-F7895C96D8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F0C911-761F-4D3D-8848-9CD6A2F1D59F}"/>
              </a:ext>
            </a:extLst>
          </p:cNvPr>
          <p:cNvSpPr>
            <a:spLocks noGrp="1"/>
          </p:cNvSpPr>
          <p:nvPr>
            <p:ph sz="half" idx="1"/>
          </p:nvPr>
        </p:nvSpPr>
        <p:spPr>
          <a:xfrm>
            <a:off x="400593" y="1227909"/>
            <a:ext cx="5593807" cy="4737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E51730-04C7-42F4-8574-A92266C6B701}"/>
              </a:ext>
            </a:extLst>
          </p:cNvPr>
          <p:cNvSpPr>
            <a:spLocks noGrp="1"/>
          </p:cNvSpPr>
          <p:nvPr>
            <p:ph sz="half" idx="2"/>
          </p:nvPr>
        </p:nvSpPr>
        <p:spPr>
          <a:xfrm>
            <a:off x="6197600" y="1227909"/>
            <a:ext cx="5080000" cy="4868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CA0FDA-7185-4A2C-AFD6-CBFCE989D650}"/>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F9E575BC-1759-4EDE-ACF9-5CCA0C6C78F0}"/>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6EC1B087-0C57-4693-9D09-0865F9E10EFF}"/>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CBBD347F-025F-4B04-90A1-D1CA7B8578C4}" type="slidenum">
              <a:rPr lang="en-GB" altLang="en-US"/>
              <a:pPr/>
              <a:t>‹#›</a:t>
            </a:fld>
            <a:endParaRPr lang="en-GB" altLang="en-US"/>
          </a:p>
        </p:txBody>
      </p:sp>
    </p:spTree>
    <p:extLst>
      <p:ext uri="{BB962C8B-B14F-4D97-AF65-F5344CB8AC3E}">
        <p14:creationId xmlns:p14="http://schemas.microsoft.com/office/powerpoint/2010/main" val="212885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65FF-5CF7-48F6-BCE9-7C065E4F312C}"/>
              </a:ext>
            </a:extLst>
          </p:cNvPr>
          <p:cNvSpPr>
            <a:spLocks noGrp="1"/>
          </p:cNvSpPr>
          <p:nvPr>
            <p:ph type="title"/>
          </p:nvPr>
        </p:nvSpPr>
        <p:spPr>
          <a:xfrm>
            <a:off x="508000" y="-29368"/>
            <a:ext cx="11120582" cy="91606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8AE5E7-FDD3-455A-AA96-1B0AF630051B}"/>
              </a:ext>
            </a:extLst>
          </p:cNvPr>
          <p:cNvSpPr>
            <a:spLocks noGrp="1"/>
          </p:cNvSpPr>
          <p:nvPr>
            <p:ph type="body" idx="1"/>
          </p:nvPr>
        </p:nvSpPr>
        <p:spPr>
          <a:xfrm>
            <a:off x="507999" y="1099272"/>
            <a:ext cx="5357091" cy="6925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4A412D-015E-4FA6-83D2-7A40D39B893E}"/>
              </a:ext>
            </a:extLst>
          </p:cNvPr>
          <p:cNvSpPr>
            <a:spLocks noGrp="1"/>
          </p:cNvSpPr>
          <p:nvPr>
            <p:ph sz="half" idx="2"/>
          </p:nvPr>
        </p:nvSpPr>
        <p:spPr>
          <a:xfrm>
            <a:off x="507999" y="1923184"/>
            <a:ext cx="5357091" cy="395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0B452A-EB16-4B20-901D-B273CD3A3538}"/>
              </a:ext>
            </a:extLst>
          </p:cNvPr>
          <p:cNvSpPr>
            <a:spLocks noGrp="1"/>
          </p:cNvSpPr>
          <p:nvPr>
            <p:ph type="body" sz="quarter" idx="3"/>
          </p:nvPr>
        </p:nvSpPr>
        <p:spPr>
          <a:xfrm>
            <a:off x="6170083" y="1099272"/>
            <a:ext cx="5183717" cy="6925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B51867-4655-4B3B-BCE4-8F29D0C26D3E}"/>
              </a:ext>
            </a:extLst>
          </p:cNvPr>
          <p:cNvSpPr>
            <a:spLocks noGrp="1"/>
          </p:cNvSpPr>
          <p:nvPr>
            <p:ph sz="quarter" idx="4"/>
          </p:nvPr>
        </p:nvSpPr>
        <p:spPr>
          <a:xfrm>
            <a:off x="6170083" y="1923184"/>
            <a:ext cx="5183717" cy="395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889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23C2-F683-4F9C-BC2B-EECED437DB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305875-2F80-47CC-A203-23964CCD4ADD}"/>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44B98BE2-6F63-4249-92EE-0366E8B49A5C}"/>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92A0D285-DC9B-43DE-936B-FB30778B0C01}"/>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1BB7D8E1-CFF8-4B51-9967-BCFEF6619C58}" type="slidenum">
              <a:rPr lang="en-GB" altLang="en-US"/>
              <a:pPr/>
              <a:t>‹#›</a:t>
            </a:fld>
            <a:endParaRPr lang="en-GB" altLang="en-US"/>
          </a:p>
        </p:txBody>
      </p:sp>
    </p:spTree>
    <p:extLst>
      <p:ext uri="{BB962C8B-B14F-4D97-AF65-F5344CB8AC3E}">
        <p14:creationId xmlns:p14="http://schemas.microsoft.com/office/powerpoint/2010/main" val="792062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F4A15-CDA7-46C6-881B-384DA0A63D5E}"/>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EB74C981-269B-4648-9CAD-DAC6C88D1D59}"/>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777F6610-19B4-46AA-8EE3-1ECA00110691}"/>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40F86150-1724-431E-B9D4-81E02CA5E2EE}" type="slidenum">
              <a:rPr lang="en-GB" altLang="en-US"/>
              <a:pPr/>
              <a:t>‹#›</a:t>
            </a:fld>
            <a:endParaRPr lang="en-GB" altLang="en-US"/>
          </a:p>
        </p:txBody>
      </p:sp>
    </p:spTree>
    <p:extLst>
      <p:ext uri="{BB962C8B-B14F-4D97-AF65-F5344CB8AC3E}">
        <p14:creationId xmlns:p14="http://schemas.microsoft.com/office/powerpoint/2010/main" val="245462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C4AC-9E51-42BA-BC3E-DA5827DD7A0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AA8210-783F-482D-A751-9CC586FC55A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777816-55E9-40BA-80CD-E3D17982693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996BA7-D45B-4DB7-A982-60B48ACAB192}"/>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DF9C1F84-B087-42C7-A33E-F48F733F546C}"/>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38C2B7EA-776A-4A6E-80E6-6848E58864C4}"/>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AC27581B-DAFA-423E-B9C6-F5A5BBD6B16C}" type="slidenum">
              <a:rPr lang="en-GB" altLang="en-US"/>
              <a:pPr/>
              <a:t>‹#›</a:t>
            </a:fld>
            <a:endParaRPr lang="en-GB" altLang="en-US"/>
          </a:p>
        </p:txBody>
      </p:sp>
    </p:spTree>
    <p:extLst>
      <p:ext uri="{BB962C8B-B14F-4D97-AF65-F5344CB8AC3E}">
        <p14:creationId xmlns:p14="http://schemas.microsoft.com/office/powerpoint/2010/main" val="134723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C0257C4-8C22-437E-9C93-FD3D8C4D962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16909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a:extLst>
              <a:ext uri="{FF2B5EF4-FFF2-40B4-BE49-F238E27FC236}">
                <a16:creationId xmlns:a16="http://schemas.microsoft.com/office/drawing/2014/main" id="{21D86AE1-FC5A-4D18-860D-8EE434314AFF}"/>
              </a:ext>
            </a:extLst>
          </p:cNvPr>
          <p:cNvSpPr>
            <a:spLocks noGrp="1" noChangeArrowheads="1"/>
          </p:cNvSpPr>
          <p:nvPr>
            <p:ph type="title"/>
          </p:nvPr>
        </p:nvSpPr>
        <p:spPr bwMode="auto">
          <a:xfrm>
            <a:off x="400593" y="0"/>
            <a:ext cx="11295017" cy="88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F54D4E81-366B-4D4B-9DFF-2CCA8091ACD8}"/>
              </a:ext>
            </a:extLst>
          </p:cNvPr>
          <p:cNvSpPr>
            <a:spLocks noGrp="1" noChangeArrowheads="1"/>
          </p:cNvSpPr>
          <p:nvPr>
            <p:ph type="body" idx="1"/>
          </p:nvPr>
        </p:nvSpPr>
        <p:spPr bwMode="auto">
          <a:xfrm>
            <a:off x="400593" y="1088574"/>
            <a:ext cx="11295017" cy="481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cxnSp>
        <p:nvCxnSpPr>
          <p:cNvPr id="8" name="Straight Connector 7">
            <a:extLst>
              <a:ext uri="{FF2B5EF4-FFF2-40B4-BE49-F238E27FC236}">
                <a16:creationId xmlns:a16="http://schemas.microsoft.com/office/drawing/2014/main" id="{06725758-5938-4B70-AB7D-7725791519E5}"/>
              </a:ext>
            </a:extLst>
          </p:cNvPr>
          <p:cNvCxnSpPr/>
          <p:nvPr userDrawn="1"/>
        </p:nvCxnSpPr>
        <p:spPr>
          <a:xfrm flipH="1">
            <a:off x="0" y="883920"/>
            <a:ext cx="12192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288617"/>
      </p:ext>
    </p:extLst>
  </p:cSld>
  <p:clrMap bg1="lt1" tx1="dk1" bg2="lt2" tx2="dk2" accent1="accent1" accent2="accent2" accent3="accent3" accent4="accent4" accent5="accent5" accent6="accent6" hlink="hlink" folHlink="folHlink"/>
  <p:sldLayoutIdLst>
    <p:sldLayoutId id="2147483670" r:id="rId1"/>
    <p:sldLayoutId id="2147483650" r:id="rId2"/>
    <p:sldLayoutId id="2147483671" r:id="rId3"/>
    <p:sldLayoutId id="2147483672" r:id="rId4"/>
    <p:sldLayoutId id="2147483673" r:id="rId5"/>
    <p:sldLayoutId id="2147483674" r:id="rId6"/>
    <p:sldLayoutId id="2147483675" r:id="rId7"/>
    <p:sldLayoutId id="2147483695" r:id="rId8"/>
    <p:sldLayoutId id="2147483677" r:id="rId9"/>
    <p:sldLayoutId id="2147483679" r:id="rId10"/>
  </p:sldLayoutIdLst>
  <p:txStyles>
    <p:titleStyle>
      <a:lvl1pPr algn="l" rtl="0" fontAlgn="base">
        <a:spcBef>
          <a:spcPct val="0"/>
        </a:spcBef>
        <a:spcAft>
          <a:spcPct val="0"/>
        </a:spcAft>
        <a:defRPr sz="4400" b="0" kern="1200">
          <a:solidFill>
            <a:schemeClr val="tx2"/>
          </a:solidFill>
          <a:latin typeface="Calibri" panose="020F0502020204030204" pitchFamily="34" charset="0"/>
          <a:ea typeface="+mj-ea"/>
          <a:cs typeface="Calibri" panose="020F0502020204030204" pitchFamily="34" charset="0"/>
        </a:defRPr>
      </a:lvl1pPr>
      <a:lvl2pPr algn="l" rtl="0" fontAlgn="base">
        <a:spcBef>
          <a:spcPct val="0"/>
        </a:spcBef>
        <a:spcAft>
          <a:spcPct val="0"/>
        </a:spcAft>
        <a:defRPr sz="4400">
          <a:solidFill>
            <a:schemeClr val="tx2"/>
          </a:solidFill>
          <a:latin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774430"/>
      </p:ext>
    </p:extLst>
  </p:cSld>
  <p:clrMap bg1="lt1" tx1="dk1" bg2="lt2" tx2="dk2" accent1="accent1" accent2="accent2" accent3="accent3" accent4="accent4" accent5="accent5" accent6="accent6" hlink="hlink" folHlink="folHlink"/>
  <p:sldLayoutIdLst>
    <p:sldLayoutId id="2147483697"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hants.sharepoint.com/sites/9395/Shared%20Documents/2022%2009%20End%20of%20Year%20Two%20Review.docx?web=1"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D1F92DF-6AD0-42AC-B7B2-EBED7B2D5C9F}"/>
              </a:ext>
            </a:extLst>
          </p:cNvPr>
          <p:cNvSpPr txBox="1">
            <a:spLocks/>
          </p:cNvSpPr>
          <p:nvPr/>
        </p:nvSpPr>
        <p:spPr bwMode="auto">
          <a:xfrm>
            <a:off x="783144" y="1546832"/>
            <a:ext cx="10956897" cy="204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b="0" kern="1200">
                <a:solidFill>
                  <a:schemeClr val="tx2"/>
                </a:solidFill>
                <a:latin typeface="Calibri" panose="020F0502020204030204" pitchFamily="34" charset="0"/>
                <a:ea typeface="+mj-ea"/>
                <a:cs typeface="Calibri" panose="020F0502020204030204" pitchFamily="34" charset="0"/>
              </a:defRPr>
            </a:lvl1pPr>
            <a:lvl2pPr algn="l" rtl="0" fontAlgn="base">
              <a:spcBef>
                <a:spcPct val="0"/>
              </a:spcBef>
              <a:spcAft>
                <a:spcPct val="0"/>
              </a:spcAft>
              <a:defRPr sz="4400">
                <a:solidFill>
                  <a:schemeClr val="tx2"/>
                </a:solidFill>
                <a:latin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defRPr>
            </a:lvl9pPr>
          </a:lstStyle>
          <a:p>
            <a:pPr algn="ctr"/>
            <a:r>
              <a:rPr lang="en-GB" sz="3800" b="1">
                <a:latin typeface="+mj-lt"/>
              </a:rPr>
              <a:t>Dedicated Schools Grant Deficit Management Plan Update</a:t>
            </a:r>
          </a:p>
          <a:p>
            <a:pPr algn="ctr"/>
            <a:endParaRPr lang="en-GB" sz="3800" b="1">
              <a:latin typeface="+mj-lt"/>
            </a:endParaRPr>
          </a:p>
          <a:p>
            <a:pPr algn="ctr"/>
            <a:r>
              <a:rPr lang="en-GB" sz="3800" b="1">
                <a:latin typeface="+mj-lt"/>
              </a:rPr>
              <a:t>December 2022</a:t>
            </a:r>
          </a:p>
        </p:txBody>
      </p:sp>
      <p:sp>
        <p:nvSpPr>
          <p:cNvPr id="7" name="Subtitle 2">
            <a:extLst>
              <a:ext uri="{FF2B5EF4-FFF2-40B4-BE49-F238E27FC236}">
                <a16:creationId xmlns:a16="http://schemas.microsoft.com/office/drawing/2014/main" id="{9A34F68A-C208-4492-BE97-DC10BE5903CF}"/>
              </a:ext>
            </a:extLst>
          </p:cNvPr>
          <p:cNvSpPr>
            <a:spLocks noGrp="1"/>
          </p:cNvSpPr>
          <p:nvPr>
            <p:ph type="subTitle" idx="1"/>
          </p:nvPr>
        </p:nvSpPr>
        <p:spPr>
          <a:xfrm>
            <a:off x="1828800" y="3886200"/>
            <a:ext cx="8534400" cy="1752600"/>
          </a:xfrm>
        </p:spPr>
        <p:txBody>
          <a:bodyPr/>
          <a:lstStyle/>
          <a:p>
            <a:r>
              <a:rPr lang="en-GB" sz="3200">
                <a:latin typeface="+mj-lt"/>
              </a:rPr>
              <a:t>Brian Pope</a:t>
            </a:r>
            <a:br>
              <a:rPr lang="en-GB" sz="3200">
                <a:latin typeface="+mj-lt"/>
              </a:rPr>
            </a:br>
            <a:r>
              <a:rPr lang="en-GB" sz="3200">
                <a:latin typeface="+mj-lt"/>
              </a:rPr>
              <a:t>Assistant Director, Education &amp; Inclusion</a:t>
            </a:r>
            <a:endParaRPr lang="en-GB">
              <a:latin typeface="+mj-lt"/>
            </a:endParaRPr>
          </a:p>
        </p:txBody>
      </p:sp>
    </p:spTree>
    <p:extLst>
      <p:ext uri="{BB962C8B-B14F-4D97-AF65-F5344CB8AC3E}">
        <p14:creationId xmlns:p14="http://schemas.microsoft.com/office/powerpoint/2010/main" val="1777706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88D2FB-F24A-4DAD-8CA8-18BD483E5600}"/>
              </a:ext>
            </a:extLst>
          </p:cNvPr>
          <p:cNvSpPr>
            <a:spLocks noGrp="1"/>
          </p:cNvSpPr>
          <p:nvPr>
            <p:ph type="title"/>
          </p:nvPr>
        </p:nvSpPr>
        <p:spPr/>
        <p:txBody>
          <a:bodyPr/>
          <a:lstStyle/>
          <a:p>
            <a:r>
              <a:rPr lang="en-GB" sz="3600" b="1">
                <a:latin typeface="+mj-lt"/>
              </a:rPr>
              <a:t>Work in progress and cases out of time</a:t>
            </a:r>
          </a:p>
        </p:txBody>
      </p:sp>
      <p:sp>
        <p:nvSpPr>
          <p:cNvPr id="6" name="Content Placeholder 5">
            <a:extLst>
              <a:ext uri="{FF2B5EF4-FFF2-40B4-BE49-F238E27FC236}">
                <a16:creationId xmlns:a16="http://schemas.microsoft.com/office/drawing/2014/main" id="{19AEBD0D-26A2-4F14-9C7B-E0C6105E7356}"/>
              </a:ext>
            </a:extLst>
          </p:cNvPr>
          <p:cNvSpPr>
            <a:spLocks noGrp="1"/>
          </p:cNvSpPr>
          <p:nvPr>
            <p:ph sz="half" idx="1"/>
          </p:nvPr>
        </p:nvSpPr>
        <p:spPr>
          <a:xfrm>
            <a:off x="209773" y="1415102"/>
            <a:ext cx="3816796" cy="3960352"/>
          </a:xfrm>
        </p:spPr>
        <p:txBody>
          <a:bodyPr/>
          <a:lstStyle/>
          <a:p>
            <a:r>
              <a:rPr lang="en-GB" sz="1600">
                <a:latin typeface="+mj-lt"/>
              </a:rPr>
              <a:t>The long-term plan was re-evaluated due to increased demand levels. The principles remain the same - to reduce out of time cases and improve timeliness.</a:t>
            </a:r>
          </a:p>
          <a:p>
            <a:pPr lvl="1"/>
            <a:r>
              <a:rPr lang="en-GB" sz="1600">
                <a:latin typeface="+mj-lt"/>
              </a:rPr>
              <a:t>31 October 2021 – 1,429</a:t>
            </a:r>
          </a:p>
          <a:p>
            <a:pPr lvl="1"/>
            <a:r>
              <a:rPr lang="en-GB" sz="1600">
                <a:latin typeface="+mj-lt"/>
              </a:rPr>
              <a:t>31 October 2022 – 961</a:t>
            </a:r>
          </a:p>
          <a:p>
            <a:pPr marL="457200" lvl="1" indent="0">
              <a:buNone/>
            </a:pPr>
            <a:endParaRPr lang="en-GB" sz="1600">
              <a:latin typeface="+mj-lt"/>
            </a:endParaRPr>
          </a:p>
          <a:p>
            <a:r>
              <a:rPr lang="en-GB" sz="1600">
                <a:latin typeface="+mj-lt"/>
                <a:cs typeface="Arial"/>
              </a:rPr>
              <a:t>Just over 10% of cases are out of time (they exceed 20 weeks) as at end October 2022. This has improved from just under 50% in October 2021.</a:t>
            </a:r>
            <a:endParaRPr lang="en-GB" sz="1600">
              <a:latin typeface="+mj-lt"/>
            </a:endParaRPr>
          </a:p>
          <a:p>
            <a:pPr marL="0" indent="0">
              <a:buNone/>
            </a:pPr>
            <a:endParaRPr lang="en-GB" sz="1600"/>
          </a:p>
        </p:txBody>
      </p:sp>
      <p:graphicFrame>
        <p:nvGraphicFramePr>
          <p:cNvPr id="2" name="Chart 1">
            <a:extLst>
              <a:ext uri="{FF2B5EF4-FFF2-40B4-BE49-F238E27FC236}">
                <a16:creationId xmlns:a16="http://schemas.microsoft.com/office/drawing/2014/main" id="{4485AEFE-8DB6-0C1C-96EB-FF3E832E3775}"/>
              </a:ext>
            </a:extLst>
          </p:cNvPr>
          <p:cNvGraphicFramePr>
            <a:graphicFrameLocks/>
          </p:cNvGraphicFramePr>
          <p:nvPr>
            <p:extLst>
              <p:ext uri="{D42A27DB-BD31-4B8C-83A1-F6EECF244321}">
                <p14:modId xmlns:p14="http://schemas.microsoft.com/office/powerpoint/2010/main" val="2903014009"/>
              </p:ext>
            </p:extLst>
          </p:nvPr>
        </p:nvGraphicFramePr>
        <p:xfrm>
          <a:off x="4026569" y="1415101"/>
          <a:ext cx="7874471" cy="3960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356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A591B-D264-4B18-ADA2-0C2F34D8AC75}"/>
              </a:ext>
            </a:extLst>
          </p:cNvPr>
          <p:cNvSpPr>
            <a:spLocks noGrp="1"/>
          </p:cNvSpPr>
          <p:nvPr>
            <p:ph type="title"/>
          </p:nvPr>
        </p:nvSpPr>
        <p:spPr>
          <a:xfrm>
            <a:off x="697538" y="103909"/>
            <a:ext cx="10081299" cy="776720"/>
          </a:xfrm>
        </p:spPr>
        <p:txBody>
          <a:bodyPr/>
          <a:lstStyle/>
          <a:p>
            <a:r>
              <a:rPr lang="en-GB" sz="4000" b="1">
                <a:latin typeface="Arial"/>
                <a:cs typeface="Arial"/>
              </a:rPr>
              <a:t>Educational Psychology Advice</a:t>
            </a:r>
          </a:p>
        </p:txBody>
      </p:sp>
      <p:sp>
        <p:nvSpPr>
          <p:cNvPr id="9" name="Text Placeholder 8">
            <a:extLst>
              <a:ext uri="{FF2B5EF4-FFF2-40B4-BE49-F238E27FC236}">
                <a16:creationId xmlns:a16="http://schemas.microsoft.com/office/drawing/2014/main" id="{67AAF7AF-F537-47ED-90F1-05DB4D8589EB}"/>
              </a:ext>
            </a:extLst>
          </p:cNvPr>
          <p:cNvSpPr>
            <a:spLocks noGrp="1"/>
          </p:cNvSpPr>
          <p:nvPr>
            <p:ph type="body" sz="half" idx="2"/>
          </p:nvPr>
        </p:nvSpPr>
        <p:spPr>
          <a:xfrm>
            <a:off x="825068" y="1124839"/>
            <a:ext cx="3357998" cy="4319645"/>
          </a:xfrm>
        </p:spPr>
        <p:txBody>
          <a:bodyPr/>
          <a:lstStyle/>
          <a:p>
            <a:endParaRPr lang="en-GB">
              <a:solidFill>
                <a:srgbClr val="FF0000"/>
              </a:solidFill>
              <a:latin typeface="Arial"/>
              <a:cs typeface="Arial"/>
            </a:endParaRPr>
          </a:p>
          <a:p>
            <a:pPr marL="285750" indent="-285750">
              <a:buFont typeface="Arial" panose="020B0604020202020204" pitchFamily="34" charset="0"/>
              <a:buChar char="•"/>
            </a:pPr>
            <a:r>
              <a:rPr lang="en-GB">
                <a:latin typeface="Arial"/>
                <a:cs typeface="Arial"/>
              </a:rPr>
              <a:t>BAU increased from 150 to 198 in April 2022. Actual demand in calendar year to end of Oct: 1,947 vs BAU of 1,836.</a:t>
            </a:r>
          </a:p>
          <a:p>
            <a:pPr marL="285750" indent="-285750">
              <a:buFont typeface="Arial" panose="020B0604020202020204" pitchFamily="34" charset="0"/>
              <a:buChar char="•"/>
            </a:pPr>
            <a:r>
              <a:rPr lang="en-GB">
                <a:latin typeface="Arial"/>
                <a:cs typeface="Arial"/>
              </a:rPr>
              <a:t>Output is being supported by bulk procurement of locums in the Autumn 22 term to allow full SLA delivery and facilitate a reduction in caseload to around 300. </a:t>
            </a:r>
          </a:p>
          <a:p>
            <a:pPr marL="285750" indent="-285750">
              <a:buFont typeface="Arial" panose="020B0604020202020204" pitchFamily="34" charset="0"/>
              <a:buChar char="•"/>
            </a:pPr>
            <a:r>
              <a:rPr lang="en-GB">
                <a:latin typeface="Arial"/>
                <a:cs typeface="Arial"/>
              </a:rPr>
              <a:t>Timeliness on a 6 week measure in October was 13%, and on a 12 week measure was 33%. It is expected that timeliness will improve as the caseload is brought down.</a:t>
            </a:r>
            <a:endParaRPr lang="en-GB"/>
          </a:p>
          <a:p>
            <a:pPr marL="285750" indent="-285750">
              <a:buFont typeface="Arial" panose="020B0604020202020204" pitchFamily="34" charset="0"/>
              <a:buChar char="•"/>
            </a:pPr>
            <a:endParaRPr lang="en-GB"/>
          </a:p>
        </p:txBody>
      </p:sp>
      <p:pic>
        <p:nvPicPr>
          <p:cNvPr id="3" name="Picture 2">
            <a:extLst>
              <a:ext uri="{FF2B5EF4-FFF2-40B4-BE49-F238E27FC236}">
                <a16:creationId xmlns:a16="http://schemas.microsoft.com/office/drawing/2014/main" id="{EF85F828-0205-15C2-3BC4-79DB0AD51FD5}"/>
              </a:ext>
            </a:extLst>
          </p:cNvPr>
          <p:cNvPicPr>
            <a:picLocks noChangeAspect="1"/>
          </p:cNvPicPr>
          <p:nvPr/>
        </p:nvPicPr>
        <p:blipFill>
          <a:blip r:embed="rId2"/>
          <a:stretch>
            <a:fillRect/>
          </a:stretch>
        </p:blipFill>
        <p:spPr>
          <a:xfrm>
            <a:off x="5484633" y="1900106"/>
            <a:ext cx="5712447" cy="3048264"/>
          </a:xfrm>
          <a:prstGeom prst="rect">
            <a:avLst/>
          </a:prstGeom>
        </p:spPr>
      </p:pic>
    </p:spTree>
    <p:extLst>
      <p:ext uri="{BB962C8B-B14F-4D97-AF65-F5344CB8AC3E}">
        <p14:creationId xmlns:p14="http://schemas.microsoft.com/office/powerpoint/2010/main" val="218437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a:xfrm>
            <a:off x="299634" y="204614"/>
            <a:ext cx="11642551" cy="670550"/>
          </a:xfrm>
        </p:spPr>
        <p:txBody>
          <a:bodyPr/>
          <a:lstStyle/>
          <a:p>
            <a:r>
              <a:rPr lang="en-GB" sz="3200" b="1">
                <a:latin typeface="+mj-lt"/>
              </a:rPr>
              <a:t>High Needs, Performance &amp; Oversight Programme update</a:t>
            </a:r>
          </a:p>
        </p:txBody>
      </p:sp>
      <p:sp>
        <p:nvSpPr>
          <p:cNvPr id="5" name="TextBox 4">
            <a:extLst>
              <a:ext uri="{FF2B5EF4-FFF2-40B4-BE49-F238E27FC236}">
                <a16:creationId xmlns:a16="http://schemas.microsoft.com/office/drawing/2014/main" id="{F8BE01F8-C166-4CB8-89CB-A2A2AB44F2AF}"/>
              </a:ext>
            </a:extLst>
          </p:cNvPr>
          <p:cNvSpPr txBox="1"/>
          <p:nvPr/>
        </p:nvSpPr>
        <p:spPr>
          <a:xfrm>
            <a:off x="416490" y="984177"/>
            <a:ext cx="11525695" cy="923330"/>
          </a:xfrm>
          <a:prstGeom prst="rect">
            <a:avLst/>
          </a:prstGeom>
          <a:noFill/>
        </p:spPr>
        <p:txBody>
          <a:bodyPr wrap="square" rtlCol="0">
            <a:spAutoFit/>
          </a:bodyPr>
          <a:lstStyle/>
          <a:p>
            <a:r>
              <a:rPr lang="en-GB"/>
              <a:t>The High Needs, Performance and Oversight Board was launched in January 2022, with three programmes of work reporting into the Board. Each programme has a number of workstreams that seek to address incoming demand for EHCPs, alongside reducing the pressure on the high needs budget.</a:t>
            </a:r>
          </a:p>
        </p:txBody>
      </p:sp>
      <p:pic>
        <p:nvPicPr>
          <p:cNvPr id="7" name="Picture 6">
            <a:extLst>
              <a:ext uri="{FF2B5EF4-FFF2-40B4-BE49-F238E27FC236}">
                <a16:creationId xmlns:a16="http://schemas.microsoft.com/office/drawing/2014/main" id="{08B564F3-4AF1-4957-B375-00CF15DCB93B}"/>
              </a:ext>
            </a:extLst>
          </p:cNvPr>
          <p:cNvPicPr>
            <a:picLocks noChangeAspect="1"/>
          </p:cNvPicPr>
          <p:nvPr/>
        </p:nvPicPr>
        <p:blipFill>
          <a:blip r:embed="rId2"/>
          <a:stretch>
            <a:fillRect/>
          </a:stretch>
        </p:blipFill>
        <p:spPr>
          <a:xfrm>
            <a:off x="1334446" y="2166550"/>
            <a:ext cx="8868834" cy="3781337"/>
          </a:xfrm>
          <a:prstGeom prst="rect">
            <a:avLst/>
          </a:prstGeom>
        </p:spPr>
      </p:pic>
    </p:spTree>
    <p:extLst>
      <p:ext uri="{BB962C8B-B14F-4D97-AF65-F5344CB8AC3E}">
        <p14:creationId xmlns:p14="http://schemas.microsoft.com/office/powerpoint/2010/main" val="340064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a:xfrm>
            <a:off x="448491" y="64862"/>
            <a:ext cx="11295017" cy="855529"/>
          </a:xfrm>
        </p:spPr>
        <p:txBody>
          <a:bodyPr/>
          <a:lstStyle/>
          <a:p>
            <a:r>
              <a:rPr lang="en-GB" sz="3600" b="1">
                <a:latin typeface="+mj-lt"/>
              </a:rPr>
              <a:t>Workstream updates – Right Support, Right Time</a:t>
            </a:r>
          </a:p>
        </p:txBody>
      </p:sp>
      <p:sp>
        <p:nvSpPr>
          <p:cNvPr id="4" name="TextBox 3">
            <a:extLst>
              <a:ext uri="{FF2B5EF4-FFF2-40B4-BE49-F238E27FC236}">
                <a16:creationId xmlns:a16="http://schemas.microsoft.com/office/drawing/2014/main" id="{2DCA7056-FFA1-4BE6-B4EC-811DB71DB162}"/>
              </a:ext>
            </a:extLst>
          </p:cNvPr>
          <p:cNvSpPr txBox="1"/>
          <p:nvPr/>
        </p:nvSpPr>
        <p:spPr>
          <a:xfrm>
            <a:off x="325803" y="1024543"/>
            <a:ext cx="11295017" cy="5078826"/>
          </a:xfrm>
          <a:prstGeom prst="rect">
            <a:avLst/>
          </a:prstGeom>
          <a:noFill/>
        </p:spPr>
        <p:txBody>
          <a:bodyPr wrap="square" lIns="91440" tIns="45720" rIns="91440" bIns="45720" rtlCol="0" anchor="t">
            <a:spAutoFit/>
          </a:bodyPr>
          <a:lstStyle/>
          <a:p>
            <a:pPr>
              <a:lnSpc>
                <a:spcPct val="150000"/>
              </a:lnSpc>
            </a:pPr>
            <a:r>
              <a:rPr lang="en-GB" b="1">
                <a:solidFill>
                  <a:srgbClr val="0070C0"/>
                </a:solidFill>
              </a:rPr>
              <a:t>Building Capacity – Sector Led SEN Improvement Projects</a:t>
            </a:r>
          </a:p>
          <a:p>
            <a:pPr marL="285750" indent="-285750">
              <a:lnSpc>
                <a:spcPct val="150000"/>
              </a:lnSpc>
              <a:buFont typeface="Arial" panose="020B0604020202020204" pitchFamily="34" charset="0"/>
              <a:buChar char="•"/>
            </a:pPr>
            <a:r>
              <a:rPr lang="en-GB" sz="1400"/>
              <a:t>13 projects are now up and running in Hampshire County Council with initial financial allocations made</a:t>
            </a:r>
          </a:p>
          <a:p>
            <a:pPr>
              <a:lnSpc>
                <a:spcPct val="150000"/>
              </a:lnSpc>
            </a:pPr>
            <a:endParaRPr lang="en-GB" b="1">
              <a:solidFill>
                <a:srgbClr val="0070C0"/>
              </a:solidFill>
            </a:endParaRPr>
          </a:p>
          <a:p>
            <a:pPr>
              <a:lnSpc>
                <a:spcPct val="150000"/>
              </a:lnSpc>
            </a:pPr>
            <a:r>
              <a:rPr lang="en-GB" b="1">
                <a:solidFill>
                  <a:srgbClr val="0070C0"/>
                </a:solidFill>
              </a:rPr>
              <a:t>Build Capacity - SEN Support</a:t>
            </a:r>
          </a:p>
          <a:p>
            <a:pPr marL="285750" indent="-285750">
              <a:lnSpc>
                <a:spcPct val="150000"/>
              </a:lnSpc>
              <a:buFont typeface="Arial" panose="020B0604020202020204" pitchFamily="34" charset="0"/>
              <a:buChar char="•"/>
            </a:pPr>
            <a:r>
              <a:rPr lang="en-GB" sz="1400"/>
              <a:t>Cross-branch work to embed the SEN Support guidance continues alongside professional development offers. </a:t>
            </a:r>
          </a:p>
          <a:p>
            <a:pPr>
              <a:lnSpc>
                <a:spcPct val="150000"/>
              </a:lnSpc>
            </a:pPr>
            <a:endParaRPr lang="en-GB" sz="1400"/>
          </a:p>
          <a:p>
            <a:pPr>
              <a:lnSpc>
                <a:spcPct val="150000"/>
              </a:lnSpc>
            </a:pPr>
            <a:r>
              <a:rPr lang="en-GB" b="1">
                <a:solidFill>
                  <a:srgbClr val="0070C0"/>
                </a:solidFill>
              </a:rPr>
              <a:t>Outreach Review</a:t>
            </a:r>
          </a:p>
          <a:p>
            <a:pPr marL="285750" indent="-285750">
              <a:lnSpc>
                <a:spcPct val="150000"/>
              </a:lnSpc>
              <a:buFont typeface="Arial" panose="020B0604020202020204" pitchFamily="34" charset="0"/>
              <a:buChar char="•"/>
            </a:pPr>
            <a:r>
              <a:rPr lang="en-GB" sz="1400"/>
              <a:t>Review of High Needs Block funded outreach services undertaken and recommendations presented to the High Needs Performance and Oversight Board in November. Decisions relating to future outreach strategy communicated to existing providers swiftly after.</a:t>
            </a:r>
            <a:br>
              <a:rPr lang="en-GB" sz="1400"/>
            </a:br>
            <a:endParaRPr lang="en-GB" sz="1400"/>
          </a:p>
          <a:p>
            <a:pPr>
              <a:lnSpc>
                <a:spcPct val="150000"/>
              </a:lnSpc>
            </a:pPr>
            <a:r>
              <a:rPr lang="en-GB" b="1">
                <a:solidFill>
                  <a:srgbClr val="0070C0"/>
                </a:solidFill>
              </a:rPr>
              <a:t>Signposting</a:t>
            </a:r>
          </a:p>
          <a:p>
            <a:pPr marL="285750" indent="-285750">
              <a:lnSpc>
                <a:spcPct val="150000"/>
              </a:lnSpc>
              <a:buFont typeface="Arial" panose="020B0604020202020204" pitchFamily="34" charset="0"/>
              <a:buChar char="•"/>
            </a:pPr>
            <a:r>
              <a:rPr lang="en-GB" sz="1400"/>
              <a:t>A project to review content and design of the Local Offer / Family Information and Services Hub is underway.  Processes to ensure content is regularly reviewed are being developed.  Launch of the new look and feel is scheduled for January 2023.</a:t>
            </a:r>
          </a:p>
          <a:p>
            <a:pPr>
              <a:lnSpc>
                <a:spcPct val="150000"/>
              </a:lnSpc>
            </a:pPr>
            <a:endParaRPr lang="en-GB" sz="1600"/>
          </a:p>
        </p:txBody>
      </p:sp>
    </p:spTree>
    <p:extLst>
      <p:ext uri="{BB962C8B-B14F-4D97-AF65-F5344CB8AC3E}">
        <p14:creationId xmlns:p14="http://schemas.microsoft.com/office/powerpoint/2010/main" val="39009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CA7056-FFA1-4BE6-B4EC-811DB71DB162}"/>
              </a:ext>
            </a:extLst>
          </p:cNvPr>
          <p:cNvSpPr txBox="1"/>
          <p:nvPr/>
        </p:nvSpPr>
        <p:spPr>
          <a:xfrm>
            <a:off x="252916" y="1037795"/>
            <a:ext cx="11295017" cy="4663328"/>
          </a:xfrm>
          <a:prstGeom prst="rect">
            <a:avLst/>
          </a:prstGeom>
          <a:noFill/>
        </p:spPr>
        <p:txBody>
          <a:bodyPr wrap="square" lIns="91440" tIns="45720" rIns="91440" bIns="45720" rtlCol="0" anchor="t">
            <a:spAutoFit/>
          </a:bodyPr>
          <a:lstStyle/>
          <a:p>
            <a:pPr>
              <a:lnSpc>
                <a:spcPct val="150000"/>
              </a:lnSpc>
            </a:pPr>
            <a:r>
              <a:rPr lang="en-GB" b="1">
                <a:solidFill>
                  <a:srgbClr val="0070C0"/>
                </a:solidFill>
              </a:rPr>
              <a:t>Enhanced </a:t>
            </a:r>
            <a:r>
              <a:rPr lang="en-GB" b="1" err="1">
                <a:solidFill>
                  <a:srgbClr val="0070C0"/>
                </a:solidFill>
              </a:rPr>
              <a:t>SaLT</a:t>
            </a:r>
            <a:r>
              <a:rPr lang="en-GB" b="1">
                <a:solidFill>
                  <a:srgbClr val="0070C0"/>
                </a:solidFill>
              </a:rPr>
              <a:t> Provision</a:t>
            </a:r>
          </a:p>
          <a:p>
            <a:pPr marL="285750" indent="-285750">
              <a:lnSpc>
                <a:spcPct val="150000"/>
              </a:lnSpc>
              <a:buFont typeface="Arial" panose="020B0604020202020204" pitchFamily="34" charset="0"/>
              <a:buChar char="•"/>
            </a:pPr>
            <a:r>
              <a:rPr lang="en-GB" sz="1400"/>
              <a:t>New support request process has been redesigned and is currently being automated to save management and admin time.</a:t>
            </a:r>
          </a:p>
          <a:p>
            <a:pPr marL="285750" indent="-285750">
              <a:lnSpc>
                <a:spcPct val="150000"/>
              </a:lnSpc>
              <a:buFont typeface="Arial" panose="020B0604020202020204" pitchFamily="34" charset="0"/>
              <a:buChar char="•"/>
            </a:pPr>
            <a:r>
              <a:rPr lang="en-GB" sz="1400"/>
              <a:t>A cost savings tracker is being developed alongside Finance to track financial benefit from the investment in additional staffing.</a:t>
            </a:r>
          </a:p>
          <a:p>
            <a:pPr marL="285750" indent="-285750">
              <a:lnSpc>
                <a:spcPct val="150000"/>
              </a:lnSpc>
              <a:buFont typeface="Arial" panose="020B0604020202020204" pitchFamily="34" charset="0"/>
              <a:buChar char="•"/>
            </a:pPr>
            <a:r>
              <a:rPr lang="en-GB" sz="1400"/>
              <a:t>A KPI dashboard including demand forecasting will be developed to incorporate both strategic and operational requirements.</a:t>
            </a:r>
          </a:p>
          <a:p>
            <a:pPr>
              <a:lnSpc>
                <a:spcPct val="150000"/>
              </a:lnSpc>
            </a:pPr>
            <a:r>
              <a:rPr lang="en-GB" b="1">
                <a:solidFill>
                  <a:srgbClr val="0070C0"/>
                </a:solidFill>
              </a:rPr>
              <a:t>Person Centred Approaches</a:t>
            </a:r>
          </a:p>
          <a:p>
            <a:pPr marL="285750" indent="-285750">
              <a:lnSpc>
                <a:spcPct val="150000"/>
              </a:lnSpc>
              <a:buFont typeface="Arial" panose="020B0604020202020204" pitchFamily="34" charset="0"/>
              <a:buChar char="•"/>
            </a:pPr>
            <a:r>
              <a:rPr lang="en-GB" sz="1400"/>
              <a:t>A new workstream is being considered that focuses on the development of person centred approaches and their appropriate use to engage with families, CYP and professionals to improve outcomes.</a:t>
            </a:r>
          </a:p>
          <a:p>
            <a:pPr>
              <a:lnSpc>
                <a:spcPct val="150000"/>
              </a:lnSpc>
            </a:pPr>
            <a:r>
              <a:rPr lang="en-GB" b="1">
                <a:solidFill>
                  <a:srgbClr val="0070C0"/>
                </a:solidFill>
              </a:rPr>
              <a:t>Early Years SEN Strategy</a:t>
            </a:r>
          </a:p>
          <a:p>
            <a:pPr marL="285750" indent="-285750">
              <a:lnSpc>
                <a:spcPct val="150000"/>
              </a:lnSpc>
              <a:buFont typeface="Arial" panose="020B0604020202020204" pitchFamily="34" charset="0"/>
              <a:buChar char="•"/>
            </a:pPr>
            <a:r>
              <a:rPr lang="en-GB" sz="1400"/>
              <a:t>A new workstream is being established to finalise an Early Years SEN Strategy and implement the action plan that underpins it.  </a:t>
            </a:r>
          </a:p>
          <a:p>
            <a:pPr>
              <a:lnSpc>
                <a:spcPct val="150000"/>
              </a:lnSpc>
            </a:pPr>
            <a:r>
              <a:rPr lang="en-GB" b="1">
                <a:solidFill>
                  <a:srgbClr val="0070C0"/>
                </a:solidFill>
              </a:rPr>
              <a:t>Early Years Pilot</a:t>
            </a:r>
          </a:p>
          <a:p>
            <a:pPr marL="285750" indent="-285750">
              <a:lnSpc>
                <a:spcPct val="150000"/>
              </a:lnSpc>
              <a:buFont typeface="Arial" panose="020B0604020202020204" pitchFamily="34" charset="0"/>
              <a:buChar char="•"/>
            </a:pPr>
            <a:r>
              <a:rPr lang="en-GB" sz="1400"/>
              <a:t>A new pilot is being considered to test the value of a Person Centred meeting following a decision to refuse an EHC assessment in early years or year R, alongside an extension of Portage support into Year R.  Note that this is subject to a funding bid.  </a:t>
            </a:r>
          </a:p>
          <a:p>
            <a:pPr>
              <a:lnSpc>
                <a:spcPct val="150000"/>
              </a:lnSpc>
            </a:pPr>
            <a:endParaRPr lang="en-GB" sz="1600"/>
          </a:p>
        </p:txBody>
      </p:sp>
      <p:sp>
        <p:nvSpPr>
          <p:cNvPr id="6" name="Title 2">
            <a:extLst>
              <a:ext uri="{FF2B5EF4-FFF2-40B4-BE49-F238E27FC236}">
                <a16:creationId xmlns:a16="http://schemas.microsoft.com/office/drawing/2014/main" id="{AE3134C4-101B-EDBE-72C6-534E83112347}"/>
              </a:ext>
            </a:extLst>
          </p:cNvPr>
          <p:cNvSpPr>
            <a:spLocks noGrp="1"/>
          </p:cNvSpPr>
          <p:nvPr>
            <p:ph type="title"/>
          </p:nvPr>
        </p:nvSpPr>
        <p:spPr>
          <a:xfrm>
            <a:off x="448491" y="64862"/>
            <a:ext cx="11295017" cy="855529"/>
          </a:xfrm>
        </p:spPr>
        <p:txBody>
          <a:bodyPr/>
          <a:lstStyle/>
          <a:p>
            <a:r>
              <a:rPr lang="en-GB" sz="3600" b="1">
                <a:latin typeface="+mj-lt"/>
              </a:rPr>
              <a:t>Workstream updates – Right Support, Right Time</a:t>
            </a:r>
          </a:p>
        </p:txBody>
      </p:sp>
    </p:spTree>
    <p:extLst>
      <p:ext uri="{BB962C8B-B14F-4D97-AF65-F5344CB8AC3E}">
        <p14:creationId xmlns:p14="http://schemas.microsoft.com/office/powerpoint/2010/main" val="165408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a:xfrm>
            <a:off x="196423" y="81154"/>
            <a:ext cx="11792377" cy="855529"/>
          </a:xfrm>
        </p:spPr>
        <p:txBody>
          <a:bodyPr/>
          <a:lstStyle/>
          <a:p>
            <a:r>
              <a:rPr lang="en-GB" sz="3200" b="1">
                <a:latin typeface="+mj-lt"/>
              </a:rPr>
              <a:t>Workstream updates – Improve Outcomes, Control Costs</a:t>
            </a:r>
          </a:p>
        </p:txBody>
      </p:sp>
      <p:sp>
        <p:nvSpPr>
          <p:cNvPr id="4" name="TextBox 3">
            <a:extLst>
              <a:ext uri="{FF2B5EF4-FFF2-40B4-BE49-F238E27FC236}">
                <a16:creationId xmlns:a16="http://schemas.microsoft.com/office/drawing/2014/main" id="{2DCA7056-FFA1-4BE6-B4EC-811DB71DB162}"/>
              </a:ext>
            </a:extLst>
          </p:cNvPr>
          <p:cNvSpPr txBox="1"/>
          <p:nvPr/>
        </p:nvSpPr>
        <p:spPr>
          <a:xfrm>
            <a:off x="285442" y="936683"/>
            <a:ext cx="11703358" cy="5370701"/>
          </a:xfrm>
          <a:prstGeom prst="rect">
            <a:avLst/>
          </a:prstGeom>
          <a:noFill/>
        </p:spPr>
        <p:txBody>
          <a:bodyPr wrap="square" lIns="91440" tIns="45720" rIns="91440" bIns="45720" rtlCol="0" anchor="t">
            <a:spAutoFit/>
          </a:bodyPr>
          <a:lstStyle/>
          <a:p>
            <a:pPr>
              <a:spcAft>
                <a:spcPts val="600"/>
              </a:spcAft>
            </a:pPr>
            <a:r>
              <a:rPr lang="en-GB" sz="2000" b="1">
                <a:solidFill>
                  <a:srgbClr val="0070C0"/>
                </a:solidFill>
                <a:latin typeface="+mj-lt"/>
              </a:rPr>
              <a:t>Preparing for Adulthood</a:t>
            </a:r>
          </a:p>
          <a:p>
            <a:pPr>
              <a:spcAft>
                <a:spcPts val="600"/>
              </a:spcAft>
            </a:pPr>
            <a:r>
              <a:rPr lang="en-GB" sz="1600" b="1">
                <a:solidFill>
                  <a:srgbClr val="0070C0"/>
                </a:solidFill>
                <a:latin typeface="+mj-lt"/>
              </a:rPr>
              <a:t>Post-16 Employability hubs</a:t>
            </a:r>
            <a:endParaRPr lang="en-GB" sz="1600" b="0" i="0" u="none" strike="noStrike" kern="1200" baseline="0" noProof="0">
              <a:solidFill>
                <a:srgbClr val="0070C0"/>
              </a:solidFill>
              <a:latin typeface="+mj-lt"/>
              <a:cs typeface="Arial"/>
            </a:endParaRPr>
          </a:p>
          <a:p>
            <a:pPr marL="742950" lvl="1" indent="-285750">
              <a:spcAft>
                <a:spcPts val="600"/>
              </a:spcAft>
              <a:buFont typeface="Arial" panose="020B0604020202020204" pitchFamily="34" charset="0"/>
              <a:buChar char="•"/>
            </a:pPr>
            <a:r>
              <a:rPr lang="en-GB" sz="1400">
                <a:latin typeface="+mj-lt"/>
                <a:cs typeface="Arial"/>
              </a:rPr>
              <a:t>The Employability Hub model represents a 1+1+1 study programme, focused on employability and access to work placements, ending in an established pathway to employment, such as Supported Internships.</a:t>
            </a:r>
          </a:p>
          <a:p>
            <a:pPr marL="742950" lvl="1" indent="-285750">
              <a:spcAft>
                <a:spcPts val="600"/>
              </a:spcAft>
              <a:buFont typeface="Arial" panose="020B0604020202020204" pitchFamily="34" charset="0"/>
              <a:buChar char="•"/>
            </a:pPr>
            <a:r>
              <a:rPr lang="en-GB" sz="1400" b="0" i="0" u="none" strike="noStrike" kern="1200" baseline="0" noProof="0">
                <a:latin typeface="+mj-lt"/>
                <a:cs typeface="Arial"/>
              </a:rPr>
              <a:t>There are currently 8 employability hubs across Hampshire. 2 new hubs opened in September 2022 (BCOT &amp; Fareham). </a:t>
            </a:r>
            <a:r>
              <a:rPr lang="en-GB" sz="1400">
                <a:latin typeface="+mj-lt"/>
                <a:cs typeface="Arial"/>
              </a:rPr>
              <a:t>Brockenhurst College has withdrawn.</a:t>
            </a:r>
          </a:p>
          <a:p>
            <a:pPr marL="742950" lvl="1" indent="-285750">
              <a:spcAft>
                <a:spcPts val="600"/>
              </a:spcAft>
              <a:buFont typeface="Arial" panose="020B0604020202020204" pitchFamily="34" charset="0"/>
              <a:buChar char="•"/>
            </a:pPr>
            <a:r>
              <a:rPr lang="en-GB" sz="1400">
                <a:latin typeface="+mj-lt"/>
                <a:cs typeface="Arial"/>
              </a:rPr>
              <a:t>56 learners are remaining active for 2022/23. 41% of active learners are in part-time employment alongside the course.</a:t>
            </a:r>
          </a:p>
          <a:p>
            <a:pPr marL="742950" lvl="1" indent="-285750">
              <a:spcAft>
                <a:spcPts val="600"/>
              </a:spcAft>
              <a:buFont typeface="Arial" panose="020B0604020202020204" pitchFamily="34" charset="0"/>
              <a:buChar char="•"/>
            </a:pPr>
            <a:r>
              <a:rPr lang="en-GB" sz="1400">
                <a:latin typeface="+mj-lt"/>
                <a:cs typeface="Arial"/>
              </a:rPr>
              <a:t>73 new learners have been confirmed across 7 hubs (awaiting confirmation from 1 hub).</a:t>
            </a:r>
          </a:p>
          <a:p>
            <a:pPr marL="742950" lvl="1" indent="-285750">
              <a:spcAft>
                <a:spcPts val="600"/>
              </a:spcAft>
              <a:buFont typeface="Arial" panose="020B0604020202020204" pitchFamily="34" charset="0"/>
              <a:buChar char="•"/>
            </a:pPr>
            <a:r>
              <a:rPr lang="en-GB" sz="1400">
                <a:latin typeface="+mj-lt"/>
                <a:cs typeface="Arial"/>
              </a:rPr>
              <a:t>9 primary outcomes have been achieved (paid employment / apprenticeship).  72% </a:t>
            </a:r>
            <a:r>
              <a:rPr lang="en-GB" sz="1400" b="0" i="0" u="none" strike="noStrike" kern="1200" baseline="0" noProof="0">
                <a:latin typeface="+mj-lt"/>
                <a:cs typeface="Arial"/>
              </a:rPr>
              <a:t>engagement in work experience.</a:t>
            </a:r>
          </a:p>
          <a:p>
            <a:pPr marL="742950" lvl="1" indent="-285750">
              <a:spcAft>
                <a:spcPts val="600"/>
              </a:spcAft>
              <a:buFont typeface="Arial" panose="020B0604020202020204" pitchFamily="34" charset="0"/>
              <a:buChar char="•"/>
            </a:pPr>
            <a:r>
              <a:rPr lang="en-GB" sz="1400">
                <a:latin typeface="+mj-lt"/>
                <a:cs typeface="Arial"/>
              </a:rPr>
              <a:t>The highlights and link to the full end of Year 2 report can be found on slide 16.</a:t>
            </a:r>
          </a:p>
          <a:p>
            <a:pPr marL="742950" lvl="1" indent="-285750">
              <a:spcAft>
                <a:spcPts val="600"/>
              </a:spcAft>
              <a:buFont typeface="Arial" panose="020B0604020202020204" pitchFamily="34" charset="0"/>
              <a:buChar char="•"/>
            </a:pPr>
            <a:r>
              <a:rPr lang="en-GB" sz="1400">
                <a:latin typeface="+mj-lt"/>
                <a:ea typeface="Times New Roman" panose="02020603050405020304" pitchFamily="18" charset="0"/>
                <a:cs typeface="Arial"/>
              </a:rPr>
              <a:t>A f</a:t>
            </a:r>
            <a:r>
              <a:rPr lang="en-GB" sz="1400">
                <a:effectLst/>
                <a:latin typeface="+mj-lt"/>
                <a:ea typeface="Times New Roman" panose="02020603050405020304" pitchFamily="18" charset="0"/>
              </a:rPr>
              <a:t>ull </a:t>
            </a:r>
            <a:r>
              <a:rPr lang="en-GB" sz="1400">
                <a:latin typeface="+mj-lt"/>
                <a:ea typeface="Times New Roman" panose="02020603050405020304" pitchFamily="18" charset="0"/>
              </a:rPr>
              <a:t>3-year</a:t>
            </a:r>
            <a:r>
              <a:rPr lang="en-GB" sz="1400">
                <a:effectLst/>
                <a:latin typeface="+mj-lt"/>
                <a:ea typeface="Times New Roman" panose="02020603050405020304" pitchFamily="18" charset="0"/>
              </a:rPr>
              <a:t> evaluation report will be presented to Schools Forum in 2023</a:t>
            </a:r>
            <a:r>
              <a:rPr lang="en-GB" sz="1400">
                <a:latin typeface="+mj-lt"/>
                <a:ea typeface="Times New Roman" panose="02020603050405020304" pitchFamily="18" charset="0"/>
              </a:rPr>
              <a:t>.</a:t>
            </a:r>
            <a:endParaRPr lang="en-GB" sz="1400">
              <a:latin typeface="+mj-lt"/>
              <a:cs typeface="Arial"/>
            </a:endParaRPr>
          </a:p>
          <a:p>
            <a:pPr marL="742950" lvl="1" indent="-285750">
              <a:spcAft>
                <a:spcPts val="600"/>
              </a:spcAft>
              <a:buFont typeface="Arial" panose="020B0604020202020204" pitchFamily="34" charset="0"/>
              <a:buChar char="•"/>
            </a:pPr>
            <a:r>
              <a:rPr lang="en-GB" sz="1400">
                <a:latin typeface="+mj-lt"/>
                <a:cs typeface="Arial"/>
              </a:rPr>
              <a:t>Savings up to 2021/22 FY are £195k and a recent review of assumptions projects the cumulative saving to HNB of £9.783m by 2026/27.</a:t>
            </a:r>
          </a:p>
          <a:p>
            <a:pPr>
              <a:spcAft>
                <a:spcPts val="600"/>
              </a:spcAft>
            </a:pPr>
            <a:r>
              <a:rPr lang="en-GB" sz="1600" b="1">
                <a:latin typeface="+mj-lt"/>
                <a:cs typeface="Arial"/>
              </a:rPr>
              <a:t>Recommendation: to approve the continuation of the pilot for a further 2 years, funded from the High Needs Budget</a:t>
            </a:r>
          </a:p>
          <a:p>
            <a:pPr>
              <a:spcAft>
                <a:spcPts val="600"/>
              </a:spcAft>
            </a:pPr>
            <a:r>
              <a:rPr lang="en-GB" sz="1600" b="1">
                <a:solidFill>
                  <a:srgbClr val="0070C0"/>
                </a:solidFill>
                <a:latin typeface="+mj-lt"/>
              </a:rPr>
              <a:t>Independence hubs</a:t>
            </a:r>
            <a:endParaRPr lang="en-GB" sz="1600" b="1">
              <a:solidFill>
                <a:srgbClr val="0070C0"/>
              </a:solidFill>
              <a:latin typeface="+mj-lt"/>
              <a:cs typeface="Arial"/>
            </a:endParaRPr>
          </a:p>
          <a:p>
            <a:pPr marL="555625" indent="-285750">
              <a:spcAft>
                <a:spcPts val="600"/>
              </a:spcAft>
              <a:buFont typeface="Arial" panose="020B0604020202020204" pitchFamily="34" charset="0"/>
              <a:buChar char="•"/>
            </a:pPr>
            <a:r>
              <a:rPr lang="en-GB" sz="1400">
                <a:latin typeface="+mj-lt"/>
              </a:rPr>
              <a:t>HSDC Alton opened in September 2022 with 4 learners.</a:t>
            </a:r>
            <a:endParaRPr lang="en-GB" sz="1400">
              <a:latin typeface="+mj-lt"/>
              <a:cs typeface="Arial"/>
            </a:endParaRPr>
          </a:p>
          <a:p>
            <a:pPr marL="555625" indent="-285750">
              <a:spcAft>
                <a:spcPts val="600"/>
              </a:spcAft>
              <a:buFont typeface="Arial" panose="020B0604020202020204" pitchFamily="34" charset="0"/>
              <a:buChar char="•"/>
            </a:pPr>
            <a:r>
              <a:rPr lang="en-GB" sz="1400">
                <a:latin typeface="+mj-lt"/>
              </a:rPr>
              <a:t>3 </a:t>
            </a:r>
            <a:r>
              <a:rPr lang="en-GB" sz="1400" i="0" u="none" strike="noStrike" kern="1200" baseline="0" noProof="0">
                <a:solidFill>
                  <a:schemeClr val="tx1">
                    <a:lumMod val="85000"/>
                    <a:lumOff val="15000"/>
                  </a:schemeClr>
                </a:solidFill>
                <a:latin typeface="+mj-lt"/>
                <a:ea typeface="Calibri" charset="0"/>
                <a:cs typeface="Arial"/>
              </a:rPr>
              <a:t>additional hubs have been confirmed for 2023 openings (Farnborough College of Technology, Andover and Brockenhurst</a:t>
            </a:r>
            <a:r>
              <a:rPr lang="en-GB" sz="1400" b="0" i="0" u="none" strike="noStrike" kern="1200" baseline="0" noProof="0">
                <a:solidFill>
                  <a:schemeClr val="tx1">
                    <a:lumMod val="85000"/>
                    <a:lumOff val="15000"/>
                  </a:schemeClr>
                </a:solidFill>
                <a:latin typeface="+mj-lt"/>
                <a:ea typeface="Calibri" charset="0"/>
                <a:cs typeface="Arial"/>
              </a:rPr>
              <a:t>).</a:t>
            </a:r>
            <a:r>
              <a:rPr lang="en-GB" sz="1400">
                <a:solidFill>
                  <a:srgbClr val="242424"/>
                </a:solidFill>
                <a:latin typeface="+mj-lt"/>
              </a:rPr>
              <a:t> </a:t>
            </a:r>
          </a:p>
          <a:p>
            <a:pPr marL="555625" indent="-285750">
              <a:spcAft>
                <a:spcPts val="600"/>
              </a:spcAft>
              <a:buFont typeface="Arial" panose="020B0604020202020204" pitchFamily="34" charset="0"/>
              <a:buChar char="•"/>
            </a:pPr>
            <a:r>
              <a:rPr lang="en-GB" sz="1400">
                <a:solidFill>
                  <a:srgbClr val="242424"/>
                </a:solidFill>
                <a:latin typeface="+mj-lt"/>
                <a:ea typeface="Calibri" charset="0"/>
                <a:cs typeface="Arial"/>
              </a:rPr>
              <a:t>A recent review of assumptions projects the cumulative saving to HNB of £15.838m by 2026/27.</a:t>
            </a:r>
            <a:endParaRPr lang="en-GB" sz="1400">
              <a:solidFill>
                <a:schemeClr val="tx1">
                  <a:lumMod val="85000"/>
                  <a:lumOff val="15000"/>
                </a:schemeClr>
              </a:solidFill>
              <a:latin typeface="+mj-lt"/>
              <a:ea typeface="Calibri" charset="0"/>
              <a:cs typeface="Arial"/>
            </a:endParaRPr>
          </a:p>
          <a:p>
            <a:endParaRPr lang="en-GB" b="1">
              <a:cs typeface="Arial"/>
            </a:endParaRPr>
          </a:p>
        </p:txBody>
      </p:sp>
    </p:spTree>
    <p:extLst>
      <p:ext uri="{BB962C8B-B14F-4D97-AF65-F5344CB8AC3E}">
        <p14:creationId xmlns:p14="http://schemas.microsoft.com/office/powerpoint/2010/main" val="243794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EF91B3-04E4-1BFE-DEFA-AFC3E9897BF6}"/>
              </a:ext>
            </a:extLst>
          </p:cNvPr>
          <p:cNvSpPr>
            <a:spLocks noGrp="1"/>
          </p:cNvSpPr>
          <p:nvPr>
            <p:ph idx="1"/>
          </p:nvPr>
        </p:nvSpPr>
        <p:spPr>
          <a:xfrm>
            <a:off x="115248" y="954291"/>
            <a:ext cx="7527611" cy="4815838"/>
          </a:xfrm>
        </p:spPr>
        <p:txBody>
          <a:bodyPr/>
          <a:lstStyle/>
          <a:p>
            <a:pPr marL="0" indent="0">
              <a:buNone/>
            </a:pPr>
            <a:r>
              <a:rPr lang="en-GB" sz="1600" b="1">
                <a:latin typeface="+mj-lt"/>
              </a:rPr>
              <a:t>Headlines:</a:t>
            </a:r>
          </a:p>
          <a:p>
            <a:r>
              <a:rPr lang="en-GB" sz="1400">
                <a:latin typeface="+mj-lt"/>
              </a:rPr>
              <a:t>127 learners enrolled to date</a:t>
            </a:r>
          </a:p>
          <a:p>
            <a:r>
              <a:rPr lang="en-GB" sz="1400">
                <a:latin typeface="+mj-lt"/>
              </a:rPr>
              <a:t>85 learners active this year (2021-2022) </a:t>
            </a:r>
          </a:p>
          <a:p>
            <a:r>
              <a:rPr lang="en-GB" sz="1400">
                <a:latin typeface="+mj-lt"/>
                <a:cs typeface="Arial"/>
              </a:rPr>
              <a:t>57 learners progressing to next year of hub (45%)</a:t>
            </a:r>
          </a:p>
          <a:p>
            <a:r>
              <a:rPr lang="en-GB" sz="1400">
                <a:latin typeface="+mj-lt"/>
              </a:rPr>
              <a:t>Expected intake 2022-23: 110 learners across 8 sites</a:t>
            </a:r>
          </a:p>
          <a:p>
            <a:pPr marL="0" indent="0">
              <a:buNone/>
            </a:pPr>
            <a:endParaRPr lang="en-GB" sz="1400">
              <a:latin typeface="+mj-lt"/>
            </a:endParaRPr>
          </a:p>
          <a:p>
            <a:pPr marL="0" indent="0">
              <a:buNone/>
            </a:pPr>
            <a:r>
              <a:rPr lang="en-GB" sz="1600" b="1">
                <a:latin typeface="+mj-lt"/>
                <a:cs typeface="Arial"/>
              </a:rPr>
              <a:t>47 closed learners: </a:t>
            </a:r>
          </a:p>
          <a:p>
            <a:r>
              <a:rPr lang="en-GB" sz="1400">
                <a:latin typeface="+mj-lt"/>
              </a:rPr>
              <a:t>In year withdrawal are mainly from year one (20-21) (18%)</a:t>
            </a:r>
          </a:p>
          <a:p>
            <a:r>
              <a:rPr lang="en-GB" sz="1400">
                <a:latin typeface="+mj-lt"/>
              </a:rPr>
              <a:t>Primary progressions (6 after 1 year on hub, 3 after 2 years)  (7%)</a:t>
            </a:r>
          </a:p>
          <a:p>
            <a:r>
              <a:rPr lang="en-GB" sz="1400">
                <a:latin typeface="+mj-lt"/>
              </a:rPr>
              <a:t>Secondary progressions all moving to Alternative FE (within college and to alternative colleges)  (2</a:t>
            </a:r>
            <a:r>
              <a:rPr lang="en-GB" sz="1400">
                <a:latin typeface="+mj-lt"/>
                <a:cs typeface="Arial"/>
              </a:rPr>
              <a:t>1 after one year, 5 after 2 years) (21%)</a:t>
            </a:r>
          </a:p>
          <a:p>
            <a:r>
              <a:rPr lang="en-GB" sz="1400">
                <a:latin typeface="+mj-lt"/>
              </a:rPr>
              <a:t>Exit unknown progression (8 after one year, 4 after year two) (9%)</a:t>
            </a:r>
          </a:p>
          <a:p>
            <a:pPr marL="742950" lvl="1" indent="-285750">
              <a:buFontTx/>
              <a:buChar char="-"/>
            </a:pPr>
            <a:r>
              <a:rPr lang="en-GB" sz="1400">
                <a:latin typeface="+mj-lt"/>
              </a:rPr>
              <a:t>Causes around anxiety, non-engagement, accessing STEP, left college with no progression noted)</a:t>
            </a:r>
          </a:p>
          <a:p>
            <a:pPr marL="0" indent="0">
              <a:buNone/>
            </a:pPr>
            <a:endParaRPr lang="en-GB" sz="1400">
              <a:latin typeface="+mj-lt"/>
            </a:endParaRPr>
          </a:p>
          <a:p>
            <a:pPr marL="0" indent="0">
              <a:buNone/>
            </a:pPr>
            <a:r>
              <a:rPr lang="en-GB" sz="1600" b="1">
                <a:latin typeface="+mj-lt"/>
              </a:rPr>
              <a:t>This years active learners:</a:t>
            </a:r>
          </a:p>
          <a:p>
            <a:r>
              <a:rPr lang="en-GB" sz="1400">
                <a:latin typeface="+mj-lt"/>
              </a:rPr>
              <a:t>100% completed Vocational Profiles</a:t>
            </a:r>
          </a:p>
          <a:p>
            <a:r>
              <a:rPr lang="en-GB" sz="1400">
                <a:latin typeface="+mj-lt"/>
              </a:rPr>
              <a:t>98% completed employability</a:t>
            </a:r>
          </a:p>
          <a:p>
            <a:r>
              <a:rPr lang="en-GB" sz="1400">
                <a:latin typeface="+mj-lt"/>
                <a:cs typeface="Arial"/>
              </a:rPr>
              <a:t>72% completed workplace engagements (as standalone WEX this is 65%)</a:t>
            </a:r>
          </a:p>
          <a:p>
            <a:r>
              <a:rPr lang="en-GB" sz="1400">
                <a:latin typeface="+mj-lt"/>
                <a:cs typeface="Arial"/>
              </a:rPr>
              <a:t>36% are working part-time alongside their course. </a:t>
            </a:r>
            <a:endParaRPr lang="en-GB" sz="1400">
              <a:latin typeface="+mj-lt"/>
            </a:endParaRPr>
          </a:p>
          <a:p>
            <a:pPr marL="0" indent="0">
              <a:buNone/>
            </a:pPr>
            <a:endParaRPr lang="en-GB" sz="1800"/>
          </a:p>
        </p:txBody>
      </p:sp>
      <p:sp>
        <p:nvSpPr>
          <p:cNvPr id="3" name="Title 2">
            <a:extLst>
              <a:ext uri="{FF2B5EF4-FFF2-40B4-BE49-F238E27FC236}">
                <a16:creationId xmlns:a16="http://schemas.microsoft.com/office/drawing/2014/main" id="{67021D05-835B-CE9D-1BA2-28209FEF85A1}"/>
              </a:ext>
            </a:extLst>
          </p:cNvPr>
          <p:cNvSpPr>
            <a:spLocks noGrp="1"/>
          </p:cNvSpPr>
          <p:nvPr>
            <p:ph type="title"/>
          </p:nvPr>
        </p:nvSpPr>
        <p:spPr>
          <a:xfrm>
            <a:off x="0" y="100850"/>
            <a:ext cx="10381708" cy="853441"/>
          </a:xfrm>
        </p:spPr>
        <p:txBody>
          <a:bodyPr/>
          <a:lstStyle/>
          <a:p>
            <a:r>
              <a:rPr lang="en-GB" sz="2800" b="1">
                <a:latin typeface="+mj-lt"/>
              </a:rPr>
              <a:t>Preparing for Adulthood: </a:t>
            </a:r>
            <a:r>
              <a:rPr lang="en-GB" sz="2800" b="1">
                <a:latin typeface="+mj-lt"/>
                <a:hlinkClick r:id="rId2"/>
              </a:rPr>
              <a:t>End of Year Two Review</a:t>
            </a:r>
            <a:endParaRPr lang="en-GB" sz="2800" b="1">
              <a:latin typeface="+mj-lt"/>
            </a:endParaRPr>
          </a:p>
        </p:txBody>
      </p:sp>
      <p:pic>
        <p:nvPicPr>
          <p:cNvPr id="4" name="Picture 3">
            <a:extLst>
              <a:ext uri="{FF2B5EF4-FFF2-40B4-BE49-F238E27FC236}">
                <a16:creationId xmlns:a16="http://schemas.microsoft.com/office/drawing/2014/main" id="{3316A746-02B1-9067-18A5-FCED284809E6}"/>
              </a:ext>
            </a:extLst>
          </p:cNvPr>
          <p:cNvPicPr>
            <a:picLocks noChangeAspect="1"/>
          </p:cNvPicPr>
          <p:nvPr/>
        </p:nvPicPr>
        <p:blipFill>
          <a:blip r:embed="rId3"/>
          <a:stretch>
            <a:fillRect/>
          </a:stretch>
        </p:blipFill>
        <p:spPr>
          <a:xfrm>
            <a:off x="7706359" y="3168869"/>
            <a:ext cx="4274233" cy="2909408"/>
          </a:xfrm>
          <a:prstGeom prst="rect">
            <a:avLst/>
          </a:prstGeom>
        </p:spPr>
      </p:pic>
      <p:pic>
        <p:nvPicPr>
          <p:cNvPr id="5" name="Picture 4">
            <a:extLst>
              <a:ext uri="{FF2B5EF4-FFF2-40B4-BE49-F238E27FC236}">
                <a16:creationId xmlns:a16="http://schemas.microsoft.com/office/drawing/2014/main" id="{2017B67D-F15D-9635-B08C-9453D793938F}"/>
              </a:ext>
            </a:extLst>
          </p:cNvPr>
          <p:cNvPicPr>
            <a:picLocks noChangeAspect="1"/>
          </p:cNvPicPr>
          <p:nvPr/>
        </p:nvPicPr>
        <p:blipFill>
          <a:blip r:embed="rId4"/>
          <a:stretch>
            <a:fillRect/>
          </a:stretch>
        </p:blipFill>
        <p:spPr>
          <a:xfrm>
            <a:off x="8031130" y="100850"/>
            <a:ext cx="3624690" cy="3068019"/>
          </a:xfrm>
          <a:prstGeom prst="rect">
            <a:avLst/>
          </a:prstGeom>
        </p:spPr>
      </p:pic>
    </p:spTree>
    <p:extLst>
      <p:ext uri="{BB962C8B-B14F-4D97-AF65-F5344CB8AC3E}">
        <p14:creationId xmlns:p14="http://schemas.microsoft.com/office/powerpoint/2010/main" val="134212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CA7056-FFA1-4BE6-B4EC-811DB71DB162}"/>
              </a:ext>
            </a:extLst>
          </p:cNvPr>
          <p:cNvSpPr txBox="1"/>
          <p:nvPr/>
        </p:nvSpPr>
        <p:spPr>
          <a:xfrm>
            <a:off x="196423" y="1054447"/>
            <a:ext cx="11792377" cy="5740033"/>
          </a:xfrm>
          <a:prstGeom prst="rect">
            <a:avLst/>
          </a:prstGeom>
          <a:noFill/>
        </p:spPr>
        <p:txBody>
          <a:bodyPr wrap="square" lIns="91440" tIns="45720" rIns="91440" bIns="45720" rtlCol="0" anchor="t">
            <a:spAutoFit/>
          </a:bodyPr>
          <a:lstStyle/>
          <a:p>
            <a:r>
              <a:rPr lang="en-GB" sz="2000" b="1">
                <a:solidFill>
                  <a:srgbClr val="0070C0"/>
                </a:solidFill>
              </a:rPr>
              <a:t>Place Planning &amp; Commissioning</a:t>
            </a:r>
          </a:p>
          <a:p>
            <a:pPr marL="285750" indent="-285750">
              <a:spcBef>
                <a:spcPts val="600"/>
              </a:spcBef>
              <a:buClr>
                <a:srgbClr val="000000"/>
              </a:buClr>
              <a:buSzPts val="1200"/>
              <a:buFont typeface="Arial" panose="020B0604020202020204" pitchFamily="34" charset="0"/>
              <a:buChar char="•"/>
              <a:tabLst>
                <a:tab pos="450215" algn="l"/>
              </a:tabLst>
            </a:pPr>
            <a:r>
              <a:rPr lang="en-GB" sz="1400">
                <a:solidFill>
                  <a:schemeClr val="tx1">
                    <a:lumMod val="85000"/>
                    <a:lumOff val="15000"/>
                  </a:schemeClr>
                </a:solidFill>
                <a:latin typeface="+mj-lt"/>
                <a:cs typeface="Arial"/>
              </a:rPr>
              <a:t>The Hampshire SEN Sufficiency Strategy is being finalised to ensure the right types and number of places are available in the right location. </a:t>
            </a:r>
          </a:p>
          <a:p>
            <a:pPr marL="285750" indent="-285750">
              <a:spcBef>
                <a:spcPts val="600"/>
              </a:spcBef>
              <a:buClr>
                <a:srgbClr val="000000"/>
              </a:buClr>
              <a:buSzPts val="1200"/>
              <a:buFont typeface="Arial" panose="020B0604020202020204" pitchFamily="34" charset="0"/>
              <a:buChar char="•"/>
              <a:tabLst>
                <a:tab pos="450215" algn="l"/>
              </a:tabLst>
            </a:pPr>
            <a:r>
              <a:rPr lang="en-GB" sz="1400">
                <a:solidFill>
                  <a:schemeClr val="tx1">
                    <a:lumMod val="85000"/>
                    <a:lumOff val="15000"/>
                  </a:schemeClr>
                </a:solidFill>
                <a:latin typeface="+mj-lt"/>
                <a:cs typeface="Arial"/>
              </a:rPr>
              <a:t>A capital investment plan is in place, providing an additional 276 places by September 2024. </a:t>
            </a:r>
          </a:p>
          <a:p>
            <a:pPr marL="285750" indent="-285750">
              <a:spcBef>
                <a:spcPts val="600"/>
              </a:spcBef>
              <a:buClr>
                <a:srgbClr val="000000"/>
              </a:buClr>
              <a:buSzPts val="1200"/>
              <a:buFont typeface="Arial" panose="020B0604020202020204" pitchFamily="34" charset="0"/>
              <a:buChar char="•"/>
              <a:tabLst>
                <a:tab pos="450215" algn="l"/>
              </a:tabLst>
            </a:pPr>
            <a:r>
              <a:rPr lang="en-GB" sz="1400">
                <a:solidFill>
                  <a:schemeClr val="tx1">
                    <a:lumMod val="85000"/>
                    <a:lumOff val="15000"/>
                  </a:schemeClr>
                </a:solidFill>
                <a:latin typeface="+mj-lt"/>
                <a:cs typeface="Arial"/>
              </a:rPr>
              <a:t>2 x Free School bids have been submitted to the DfE with a decision due by January 2023:</a:t>
            </a:r>
          </a:p>
          <a:p>
            <a:pPr marL="800100" lvl="1" indent="-342900">
              <a:spcBef>
                <a:spcPts val="600"/>
              </a:spcBef>
              <a:buClr>
                <a:srgbClr val="000000"/>
              </a:buClr>
              <a:buSzPts val="1200"/>
              <a:buFont typeface="+mj-lt"/>
              <a:buAutoNum type="arabicPeriod"/>
              <a:tabLst>
                <a:tab pos="450215" algn="l"/>
              </a:tabLst>
            </a:pPr>
            <a:r>
              <a:rPr lang="en-GB" sz="1400">
                <a:solidFill>
                  <a:schemeClr val="tx1">
                    <a:lumMod val="85000"/>
                    <a:lumOff val="15000"/>
                  </a:schemeClr>
                </a:solidFill>
                <a:latin typeface="+mj-lt"/>
                <a:cs typeface="Arial"/>
              </a:rPr>
              <a:t>125 place school in the </a:t>
            </a:r>
            <a:r>
              <a:rPr lang="en-GB" sz="1400">
                <a:solidFill>
                  <a:srgbClr val="000000"/>
                </a:solidFill>
                <a:latin typeface="+mj-lt"/>
                <a:ea typeface="Arial" panose="020B0604020202020204" pitchFamily="34" charset="0"/>
                <a:cs typeface="Times New Roman"/>
              </a:rPr>
              <a:t>Fareham / Gosport area for pupils with Severe Learning Difficulties (SLD).</a:t>
            </a:r>
            <a:endParaRPr lang="en-GB" sz="1400">
              <a:latin typeface="+mj-lt"/>
              <a:cs typeface="Arial"/>
            </a:endParaRPr>
          </a:p>
          <a:p>
            <a:pPr marL="800100" lvl="1" indent="-342900">
              <a:spcBef>
                <a:spcPts val="600"/>
              </a:spcBef>
              <a:buClr>
                <a:srgbClr val="000000"/>
              </a:buClr>
              <a:buSzPts val="1200"/>
              <a:buFont typeface="+mj-lt"/>
              <a:buAutoNum type="arabicPeriod"/>
              <a:tabLst>
                <a:tab pos="450215" algn="l"/>
              </a:tabLst>
            </a:pPr>
            <a:r>
              <a:rPr lang="en-GB" sz="1400">
                <a:solidFill>
                  <a:srgbClr val="000000"/>
                </a:solidFill>
                <a:latin typeface="+mj-lt"/>
                <a:cs typeface="Times New Roman"/>
              </a:rPr>
              <a:t>90 place school in the </a:t>
            </a:r>
            <a:r>
              <a:rPr lang="en-GB" sz="1400">
                <a:latin typeface="+mj-lt"/>
                <a:ea typeface="+mn-lt"/>
                <a:cs typeface="+mn-lt"/>
              </a:rPr>
              <a:t>Eastleigh</a:t>
            </a:r>
            <a:r>
              <a:rPr lang="en-GB" sz="1400">
                <a:solidFill>
                  <a:srgbClr val="000000"/>
                </a:solidFill>
                <a:latin typeface="+mj-lt"/>
                <a:cs typeface="Times New Roman"/>
              </a:rPr>
              <a:t> area for pupils with Social, Emotional and Mental Health needs.</a:t>
            </a:r>
          </a:p>
          <a:p>
            <a:pPr marL="285750" indent="-285750">
              <a:spcBef>
                <a:spcPts val="600"/>
              </a:spcBef>
              <a:buFont typeface="Arial" panose="020B0604020202020204" pitchFamily="34" charset="0"/>
              <a:buChar char="•"/>
              <a:tabLst>
                <a:tab pos="450215" algn="l"/>
              </a:tabLst>
            </a:pPr>
            <a:r>
              <a:rPr lang="en-GB" sz="1400">
                <a:solidFill>
                  <a:srgbClr val="000000"/>
                </a:solidFill>
                <a:latin typeface="+mj-lt"/>
                <a:cs typeface="Arial"/>
              </a:rPr>
              <a:t>The new commissioning framework for Discretionary Payments went live in September 2022 and the Managed Educational Packages framework is expected to launch in September 2023.</a:t>
            </a:r>
            <a:br>
              <a:rPr lang="en-GB" sz="1400">
                <a:solidFill>
                  <a:srgbClr val="000000"/>
                </a:solidFill>
                <a:latin typeface="+mj-lt"/>
                <a:cs typeface="Arial"/>
              </a:rPr>
            </a:br>
            <a:endParaRPr lang="en-GB" sz="1400">
              <a:solidFill>
                <a:srgbClr val="000000"/>
              </a:solidFill>
              <a:latin typeface="+mj-lt"/>
              <a:cs typeface="Arial"/>
            </a:endParaRPr>
          </a:p>
          <a:p>
            <a:pPr>
              <a:spcBef>
                <a:spcPts val="600"/>
              </a:spcBef>
              <a:buClr>
                <a:srgbClr val="000000"/>
              </a:buClr>
              <a:buSzPts val="1200"/>
              <a:tabLst>
                <a:tab pos="450215" algn="l"/>
              </a:tabLst>
            </a:pPr>
            <a:r>
              <a:rPr lang="en-GB" sz="1600" b="1" kern="1200">
                <a:solidFill>
                  <a:srgbClr val="0070C0"/>
                </a:solidFill>
                <a:effectLst/>
                <a:latin typeface="Arial"/>
                <a:cs typeface="Arial"/>
              </a:rPr>
              <a:t>Independent non-maintained special schools (INMSS) and Specialist post-16 institution (SPI) cost avoidance</a:t>
            </a:r>
            <a:br>
              <a:rPr lang="en-GB" sz="1600" b="1" kern="1200">
                <a:effectLst/>
                <a:latin typeface="Arial"/>
                <a:cs typeface="Arial"/>
              </a:rPr>
            </a:br>
            <a:endParaRPr lang="en-GB" sz="1400" b="1" kern="1200">
              <a:solidFill>
                <a:srgbClr val="0070C0"/>
              </a:solidFill>
              <a:effectLst/>
              <a:latin typeface="+mj-lt"/>
              <a:cs typeface="Arial"/>
            </a:endParaRPr>
          </a:p>
          <a:p>
            <a:r>
              <a:rPr lang="en-GB" sz="1400">
                <a:solidFill>
                  <a:schemeClr val="dk1"/>
                </a:solidFill>
                <a:latin typeface="+mj-lt"/>
              </a:rPr>
              <a:t>The SEN Service prioritises annual reviews at INMSS &amp; SPI placements and identifies students </a:t>
            </a:r>
            <a:r>
              <a:rPr lang="en-GB" sz="1400">
                <a:effectLst/>
                <a:latin typeface="+mj-lt"/>
                <a:ea typeface="Times New Roman" panose="02020603050405020304" pitchFamily="18" charset="0"/>
              </a:rPr>
              <a:t>who would benefit from ceasing their education placement or moving to a more cost-effective in-house placement</a:t>
            </a:r>
            <a:r>
              <a:rPr lang="en-GB" sz="1800">
                <a:effectLst/>
                <a:latin typeface="Times New Roman" panose="02020603050405020304" pitchFamily="18" charset="0"/>
                <a:ea typeface="Times New Roman" panose="02020603050405020304" pitchFamily="18" charset="0"/>
              </a:rPr>
              <a:t>. </a:t>
            </a:r>
            <a:br>
              <a:rPr lang="en-GB" sz="1800">
                <a:effectLst/>
                <a:latin typeface="Times New Roman" panose="02020603050405020304" pitchFamily="18" charset="0"/>
                <a:ea typeface="Times New Roman" panose="02020603050405020304" pitchFamily="18" charset="0"/>
              </a:rPr>
            </a:br>
            <a:endParaRPr lang="en-GB" sz="1400" kern="1200">
              <a:solidFill>
                <a:schemeClr val="dk1"/>
              </a:solidFill>
              <a:effectLst/>
              <a:latin typeface="+mn-lt"/>
              <a:ea typeface="+mn-ea"/>
              <a:cs typeface="+mn-cs"/>
            </a:endParaRPr>
          </a:p>
          <a:p>
            <a:pPr marL="285750" indent="-285750">
              <a:buFont typeface="Arial" panose="020B0604020202020204" pitchFamily="34" charset="0"/>
              <a:buChar char="•"/>
            </a:pPr>
            <a:r>
              <a:rPr lang="en-GB" sz="1400" b="1" kern="1200">
                <a:solidFill>
                  <a:schemeClr val="dk1"/>
                </a:solidFill>
                <a:effectLst/>
                <a:latin typeface="+mn-lt"/>
                <a:ea typeface="+mn-ea"/>
                <a:cs typeface="+mn-cs"/>
              </a:rPr>
              <a:t>77 INMSS / SPI </a:t>
            </a:r>
            <a:r>
              <a:rPr lang="en-GB" sz="1400" kern="1200">
                <a:solidFill>
                  <a:schemeClr val="dk1"/>
                </a:solidFill>
                <a:effectLst/>
                <a:latin typeface="+mn-lt"/>
                <a:ea typeface="+mn-ea"/>
                <a:cs typeface="+mn-cs"/>
              </a:rPr>
              <a:t>annual reviews were completed during the 2021/22 academic year giving a </a:t>
            </a:r>
            <a:r>
              <a:rPr lang="en-GB" sz="1400" b="1" kern="1200">
                <a:solidFill>
                  <a:schemeClr val="dk1"/>
                </a:solidFill>
                <a:effectLst/>
                <a:latin typeface="+mn-lt"/>
                <a:ea typeface="+mn-ea"/>
                <a:cs typeface="+mn-cs"/>
              </a:rPr>
              <a:t>2022/23 cost avoidance of £1,547,048.</a:t>
            </a:r>
            <a:r>
              <a:rPr lang="en-GB" sz="1400">
                <a:solidFill>
                  <a:schemeClr val="dk1"/>
                </a:solidFill>
              </a:rPr>
              <a:t> </a:t>
            </a:r>
            <a:endParaRPr lang="en-GB" sz="1400" kern="1200">
              <a:solidFill>
                <a:schemeClr val="dk1"/>
              </a:solidFill>
              <a:effectLst/>
              <a:latin typeface="+mn-lt"/>
              <a:cs typeface="Arial"/>
            </a:endParaRP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kern="1200">
                <a:solidFill>
                  <a:schemeClr val="dk1"/>
                </a:solidFill>
                <a:effectLst/>
                <a:latin typeface="+mn-lt"/>
                <a:ea typeface="+mn-ea"/>
                <a:cs typeface="+mn-cs"/>
              </a:rPr>
              <a:t>17 placements and 5 SPI placements </a:t>
            </a:r>
            <a:r>
              <a:rPr lang="en-US" sz="1400" b="1" kern="1200">
                <a:solidFill>
                  <a:schemeClr val="dk1"/>
                </a:solidFill>
                <a:effectLst/>
                <a:latin typeface="+mn-lt"/>
                <a:ea typeface="+mn-ea"/>
                <a:cs typeface="+mn-cs"/>
              </a:rPr>
              <a:t>(22 in total) </a:t>
            </a:r>
            <a:r>
              <a:rPr lang="en-US" sz="1400" b="0" kern="1200">
                <a:solidFill>
                  <a:schemeClr val="dk1"/>
                </a:solidFill>
                <a:effectLst/>
                <a:latin typeface="+mn-lt"/>
                <a:ea typeface="+mn-ea"/>
                <a:cs typeface="+mn-cs"/>
              </a:rPr>
              <a:t>were  identified as ceasing because of annual reviews</a:t>
            </a:r>
            <a:r>
              <a:rPr lang="en-US" sz="1400" b="1" kern="1200">
                <a:solidFill>
                  <a:schemeClr val="dk1"/>
                </a:solidFill>
                <a:effectLst/>
                <a:latin typeface="+mn-lt"/>
                <a:ea typeface="+mn-ea"/>
                <a:cs typeface="+mn-cs"/>
              </a:rPr>
              <a:t>. </a:t>
            </a:r>
            <a:endParaRPr lang="en-US" sz="1400" b="1" kern="1200">
              <a:solidFill>
                <a:schemeClr val="dk1"/>
              </a:solidFill>
              <a:effectLst/>
              <a:latin typeface="+mn-lt"/>
              <a:cs typeface="Arial"/>
            </a:endParaRP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b="1" kern="1200">
                <a:solidFill>
                  <a:schemeClr val="dk1"/>
                </a:solidFill>
                <a:effectLst/>
                <a:latin typeface="+mn-lt"/>
                <a:ea typeface="+mn-ea"/>
                <a:cs typeface="+mn-cs"/>
              </a:rPr>
              <a:t>333 children </a:t>
            </a:r>
            <a:r>
              <a:rPr lang="en-US" sz="1400" b="0" kern="1200">
                <a:solidFill>
                  <a:schemeClr val="dk1"/>
                </a:solidFill>
                <a:effectLst/>
                <a:latin typeface="+mn-lt"/>
                <a:ea typeface="+mn-ea"/>
                <a:cs typeface="+mn-cs"/>
              </a:rPr>
              <a:t>have been identified as a priority (for </a:t>
            </a:r>
            <a:r>
              <a:rPr lang="en-US" sz="1400" kern="1200">
                <a:solidFill>
                  <a:schemeClr val="dk1"/>
                </a:solidFill>
                <a:effectLst/>
                <a:latin typeface="+mn-lt"/>
                <a:ea typeface="+mn-ea"/>
                <a:cs typeface="+mn-cs"/>
              </a:rPr>
              <a:t>both INMSS and SPI) for review in the 2022/23 academic year (no reviews carried out to date).</a:t>
            </a:r>
            <a:endParaRPr lang="en-GB" sz="1800" b="0" i="0" u="none" strike="noStrike" kern="1200" baseline="0" noProof="0">
              <a:solidFill>
                <a:schemeClr val="dk1"/>
              </a:solidFill>
              <a:latin typeface="Arial"/>
              <a:ea typeface="Calibri" charset="0"/>
              <a:cs typeface="Arial"/>
            </a:endParaRP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b="1">
              <a:cs typeface="Arial"/>
            </a:endParaRPr>
          </a:p>
          <a:p>
            <a:endParaRPr lang="en-GB" b="1">
              <a:cs typeface="Arial"/>
            </a:endParaRPr>
          </a:p>
        </p:txBody>
      </p:sp>
      <p:sp>
        <p:nvSpPr>
          <p:cNvPr id="7" name="Title 2">
            <a:extLst>
              <a:ext uri="{FF2B5EF4-FFF2-40B4-BE49-F238E27FC236}">
                <a16:creationId xmlns:a16="http://schemas.microsoft.com/office/drawing/2014/main" id="{9D0462AF-78E4-611D-442B-E92A70733CB9}"/>
              </a:ext>
            </a:extLst>
          </p:cNvPr>
          <p:cNvSpPr>
            <a:spLocks noGrp="1"/>
          </p:cNvSpPr>
          <p:nvPr>
            <p:ph type="title"/>
          </p:nvPr>
        </p:nvSpPr>
        <p:spPr>
          <a:xfrm>
            <a:off x="196423" y="81154"/>
            <a:ext cx="11792377" cy="855529"/>
          </a:xfrm>
        </p:spPr>
        <p:txBody>
          <a:bodyPr/>
          <a:lstStyle/>
          <a:p>
            <a:r>
              <a:rPr lang="en-GB" sz="3200" b="1">
                <a:latin typeface="+mj-lt"/>
              </a:rPr>
              <a:t>Workstream updates – Improve Outcomes, Control Costs</a:t>
            </a:r>
          </a:p>
        </p:txBody>
      </p:sp>
    </p:spTree>
    <p:extLst>
      <p:ext uri="{BB962C8B-B14F-4D97-AF65-F5344CB8AC3E}">
        <p14:creationId xmlns:p14="http://schemas.microsoft.com/office/powerpoint/2010/main" val="3242967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A5DDD542-547E-6DE8-0543-A46739675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197" y="0"/>
            <a:ext cx="9699606" cy="6858000"/>
          </a:xfrm>
          <a:prstGeom prst="rect">
            <a:avLst/>
          </a:prstGeom>
        </p:spPr>
      </p:pic>
    </p:spTree>
    <p:extLst>
      <p:ext uri="{BB962C8B-B14F-4D97-AF65-F5344CB8AC3E}">
        <p14:creationId xmlns:p14="http://schemas.microsoft.com/office/powerpoint/2010/main" val="251882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CA7056-FFA1-4BE6-B4EC-811DB71DB162}"/>
              </a:ext>
            </a:extLst>
          </p:cNvPr>
          <p:cNvSpPr txBox="1"/>
          <p:nvPr/>
        </p:nvSpPr>
        <p:spPr>
          <a:xfrm>
            <a:off x="88866" y="883466"/>
            <a:ext cx="11603864" cy="5170646"/>
          </a:xfrm>
          <a:prstGeom prst="rect">
            <a:avLst/>
          </a:prstGeom>
          <a:noFill/>
        </p:spPr>
        <p:txBody>
          <a:bodyPr wrap="square" lIns="91440" tIns="45720" rIns="91440" bIns="45720" rtlCol="0" anchor="t">
            <a:spAutoFit/>
          </a:bodyPr>
          <a:lstStyle/>
          <a:p>
            <a:pPr>
              <a:spcBef>
                <a:spcPts val="600"/>
              </a:spcBef>
              <a:spcAft>
                <a:spcPts val="600"/>
              </a:spcAft>
            </a:pPr>
            <a:r>
              <a:rPr lang="en-GB" b="1">
                <a:solidFill>
                  <a:srgbClr val="0070C0"/>
                </a:solidFill>
              </a:rPr>
              <a:t>Dynamic ECHP Support</a:t>
            </a:r>
          </a:p>
          <a:p>
            <a:pPr marL="342900" indent="-342900">
              <a:spcBef>
                <a:spcPts val="600"/>
              </a:spcBef>
              <a:spcAft>
                <a:spcPts val="600"/>
              </a:spcAft>
              <a:buFont typeface="Arial" panose="020B0604020202020204" pitchFamily="34" charset="0"/>
              <a:buChar char="•"/>
            </a:pPr>
            <a:r>
              <a:rPr lang="en-GB" sz="1400"/>
              <a:t>Diagnostic work has identified missed opportunities to intervene earlier in the process which can lead to a subsequent escalation of need, particularly in the run up to a phase transfer. </a:t>
            </a:r>
          </a:p>
          <a:p>
            <a:pPr marL="342900" indent="-342900">
              <a:spcBef>
                <a:spcPts val="600"/>
              </a:spcBef>
              <a:spcAft>
                <a:spcPts val="600"/>
              </a:spcAft>
              <a:buFont typeface="Arial" panose="020B0604020202020204" pitchFamily="34" charset="0"/>
              <a:buChar char="•"/>
            </a:pPr>
            <a:r>
              <a:rPr lang="en-GB" sz="1400"/>
              <a:t>The Programme Board have agreed to pilot activity to identify opportunities to intervene earlier and track the impact of that intervention as part of the annual review process, using person-centred planning approaches and drawing on the expertise of HCC services. </a:t>
            </a:r>
          </a:p>
          <a:p>
            <a:pPr marL="342900" indent="-342900">
              <a:spcBef>
                <a:spcPts val="600"/>
              </a:spcBef>
              <a:spcAft>
                <a:spcPts val="600"/>
              </a:spcAft>
              <a:buFont typeface="Arial" panose="020B0604020202020204" pitchFamily="34" charset="0"/>
              <a:buChar char="•"/>
            </a:pPr>
            <a:r>
              <a:rPr lang="en-GB" sz="1400"/>
              <a:t>The purpose of the pilot is to improve outcomes for children with an EHCP by ensuring that access to specialist advice is provided early on in the annual review process, supporting educational settings to intervene early and prevent escalation of need.   This work is likely to be the subject of a Delivering Better Value funding bid. </a:t>
            </a:r>
          </a:p>
          <a:p>
            <a:pPr>
              <a:spcBef>
                <a:spcPts val="600"/>
              </a:spcBef>
              <a:spcAft>
                <a:spcPts val="600"/>
              </a:spcAft>
            </a:pPr>
            <a:r>
              <a:rPr lang="en-GB" b="1">
                <a:solidFill>
                  <a:srgbClr val="0070C0"/>
                </a:solidFill>
              </a:rPr>
              <a:t>Continuous Improvement – Annual Reviews</a:t>
            </a:r>
          </a:p>
          <a:p>
            <a:pPr marL="285750" indent="-285750">
              <a:spcBef>
                <a:spcPts val="600"/>
              </a:spcBef>
              <a:spcAft>
                <a:spcPts val="600"/>
              </a:spcAft>
              <a:buFont typeface="Arial" panose="020B0604020202020204" pitchFamily="34" charset="0"/>
              <a:buChar char="•"/>
              <a:defRPr/>
            </a:pPr>
            <a:r>
              <a:rPr lang="en-GB" sz="1400">
                <a:cs typeface="Calibri" panose="020F0502020204030204" pitchFamily="34" charset="0"/>
              </a:rPr>
              <a:t>Alongside the Dynamic EHCP Support workstream, diagnostic work has also identified </a:t>
            </a:r>
            <a:r>
              <a:rPr lang="en-GB" sz="1400"/>
              <a:t>variation in the quality of annual reviews completed by settings, </a:t>
            </a:r>
            <a:r>
              <a:rPr lang="en-GB" sz="1400">
                <a:cs typeface="Calibri" panose="020F0502020204030204" pitchFamily="34" charset="0"/>
              </a:rPr>
              <a:t>which can contribute to escalating needs and support costs. </a:t>
            </a:r>
          </a:p>
          <a:p>
            <a:pPr marL="285750" indent="-285750">
              <a:spcBef>
                <a:spcPts val="600"/>
              </a:spcBef>
              <a:spcAft>
                <a:spcPts val="600"/>
              </a:spcAft>
              <a:buFont typeface="Arial" panose="020B0604020202020204" pitchFamily="34" charset="0"/>
              <a:buChar char="•"/>
              <a:defRPr/>
            </a:pPr>
            <a:r>
              <a:rPr lang="en-GB" sz="1400">
                <a:cs typeface="Calibri" panose="020F0502020204030204" pitchFamily="34" charset="0"/>
              </a:rPr>
              <a:t>An end-to-end review of the annual review process is required to accelerate the move away from paper-based processes and ensure all education settings and professionals are working to consistent guidance on conducting a high-quality annual review, in order to meet our statutory duties</a:t>
            </a:r>
            <a:r>
              <a:rPr lang="en-GB" sz="1600">
                <a:cs typeface="Calibri" panose="020F0502020204030204" pitchFamily="34" charset="0"/>
              </a:rPr>
              <a:t>.</a:t>
            </a:r>
          </a:p>
          <a:p>
            <a:pPr>
              <a:spcBef>
                <a:spcPts val="600"/>
              </a:spcBef>
              <a:spcAft>
                <a:spcPts val="600"/>
              </a:spcAft>
            </a:pPr>
            <a:r>
              <a:rPr lang="en-GB" sz="1600" b="1">
                <a:solidFill>
                  <a:srgbClr val="0070C0"/>
                </a:solidFill>
              </a:rPr>
              <a:t>SEN Panels Review</a:t>
            </a:r>
          </a:p>
          <a:p>
            <a:pPr marL="285750" indent="-285750">
              <a:spcBef>
                <a:spcPts val="600"/>
              </a:spcBef>
              <a:spcAft>
                <a:spcPts val="600"/>
              </a:spcAft>
              <a:buFont typeface="Arial" panose="020B0604020202020204" pitchFamily="34" charset="0"/>
              <a:buChar char="•"/>
            </a:pPr>
            <a:r>
              <a:rPr lang="en-GB" sz="1400">
                <a:cs typeface="Arial"/>
              </a:rPr>
              <a:t>The SEN Panels are being reviewed to ensure they are fit for purpose as decision panels to allocate places and fund SEN placements. Recommendations will be considered by the Board in January.</a:t>
            </a:r>
          </a:p>
        </p:txBody>
      </p:sp>
      <p:sp>
        <p:nvSpPr>
          <p:cNvPr id="6" name="Title 2">
            <a:extLst>
              <a:ext uri="{FF2B5EF4-FFF2-40B4-BE49-F238E27FC236}">
                <a16:creationId xmlns:a16="http://schemas.microsoft.com/office/drawing/2014/main" id="{A688A19B-88C4-7D51-2EA8-39D06842D6F8}"/>
              </a:ext>
            </a:extLst>
          </p:cNvPr>
          <p:cNvSpPr txBox="1">
            <a:spLocks/>
          </p:cNvSpPr>
          <p:nvPr/>
        </p:nvSpPr>
        <p:spPr bwMode="auto">
          <a:xfrm>
            <a:off x="199811" y="27937"/>
            <a:ext cx="11792377" cy="85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b="0" kern="1200">
                <a:solidFill>
                  <a:schemeClr val="tx2"/>
                </a:solidFill>
                <a:latin typeface="Calibri" panose="020F0502020204030204" pitchFamily="34" charset="0"/>
                <a:ea typeface="+mj-ea"/>
                <a:cs typeface="Calibri" panose="020F0502020204030204" pitchFamily="34" charset="0"/>
              </a:defRPr>
            </a:lvl1pPr>
            <a:lvl2pPr algn="l" rtl="0" fontAlgn="base">
              <a:spcBef>
                <a:spcPct val="0"/>
              </a:spcBef>
              <a:spcAft>
                <a:spcPct val="0"/>
              </a:spcAft>
              <a:defRPr sz="4400">
                <a:solidFill>
                  <a:schemeClr val="tx2"/>
                </a:solidFill>
                <a:latin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defRPr>
            </a:lvl9pPr>
          </a:lstStyle>
          <a:p>
            <a:r>
              <a:rPr lang="en-GB" sz="3200" b="1">
                <a:latin typeface="+mj-lt"/>
              </a:rPr>
              <a:t>Workstream updates – Improve Outcomes, Control Costs</a:t>
            </a:r>
          </a:p>
        </p:txBody>
      </p:sp>
    </p:spTree>
    <p:extLst>
      <p:ext uri="{BB962C8B-B14F-4D97-AF65-F5344CB8AC3E}">
        <p14:creationId xmlns:p14="http://schemas.microsoft.com/office/powerpoint/2010/main" val="12633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a:xfrm>
            <a:off x="365078" y="105449"/>
            <a:ext cx="10926683" cy="855529"/>
          </a:xfrm>
        </p:spPr>
        <p:txBody>
          <a:bodyPr/>
          <a:lstStyle/>
          <a:p>
            <a:r>
              <a:rPr lang="en-GB" b="1">
                <a:latin typeface="+mj-lt"/>
              </a:rPr>
              <a:t>Overview</a:t>
            </a:r>
          </a:p>
        </p:txBody>
      </p:sp>
      <p:sp>
        <p:nvSpPr>
          <p:cNvPr id="5" name="TextBox 4">
            <a:extLst>
              <a:ext uri="{FF2B5EF4-FFF2-40B4-BE49-F238E27FC236}">
                <a16:creationId xmlns:a16="http://schemas.microsoft.com/office/drawing/2014/main" id="{F8BE01F8-C166-4CB8-89CB-A2A2AB44F2AF}"/>
              </a:ext>
            </a:extLst>
          </p:cNvPr>
          <p:cNvSpPr txBox="1"/>
          <p:nvPr/>
        </p:nvSpPr>
        <p:spPr>
          <a:xfrm>
            <a:off x="297710" y="1108868"/>
            <a:ext cx="11525695" cy="646331"/>
          </a:xfrm>
          <a:prstGeom prst="rect">
            <a:avLst/>
          </a:prstGeom>
          <a:noFill/>
        </p:spPr>
        <p:txBody>
          <a:bodyPr wrap="square" rtlCol="0">
            <a:spAutoFit/>
          </a:bodyPr>
          <a:lstStyle/>
          <a:p>
            <a:endParaRPr lang="en-GB"/>
          </a:p>
          <a:p>
            <a:endParaRPr lang="en-GB"/>
          </a:p>
        </p:txBody>
      </p:sp>
      <p:sp>
        <p:nvSpPr>
          <p:cNvPr id="6" name="Content Placeholder 2">
            <a:extLst>
              <a:ext uri="{FF2B5EF4-FFF2-40B4-BE49-F238E27FC236}">
                <a16:creationId xmlns:a16="http://schemas.microsoft.com/office/drawing/2014/main" id="{B3991562-3D5D-71E4-7190-4177B2A83FD0}"/>
              </a:ext>
            </a:extLst>
          </p:cNvPr>
          <p:cNvSpPr>
            <a:spLocks noGrp="1"/>
          </p:cNvSpPr>
          <p:nvPr>
            <p:ph idx="1"/>
          </p:nvPr>
        </p:nvSpPr>
        <p:spPr>
          <a:xfrm>
            <a:off x="131238" y="960978"/>
            <a:ext cx="11230809" cy="4936044"/>
          </a:xfrm>
        </p:spPr>
        <p:txBody>
          <a:bodyPr/>
          <a:lstStyle/>
          <a:p>
            <a:r>
              <a:rPr lang="en-GB" sz="1600">
                <a:latin typeface="+mj-lt"/>
                <a:cs typeface="Calibri"/>
              </a:rPr>
              <a:t>£60m Deficit for Hampshire Dedicated Schools Grant (DSG) at year end 2021/22. </a:t>
            </a:r>
            <a:endParaRPr lang="en-GB" sz="1600">
              <a:latin typeface="+mj-lt"/>
            </a:endParaRPr>
          </a:p>
          <a:p>
            <a:r>
              <a:rPr lang="en-GB" sz="1600">
                <a:latin typeface="+mj-lt"/>
                <a:cs typeface="Calibri"/>
              </a:rPr>
              <a:t>Represents 5.4% of total DSG and 39% of High Needs Block.</a:t>
            </a:r>
          </a:p>
          <a:p>
            <a:r>
              <a:rPr lang="en-GB" sz="1600">
                <a:latin typeface="+mj-lt"/>
                <a:cs typeface="Calibri"/>
              </a:rPr>
              <a:t>The forecast cumulative DSG deficit at the end of 2022/23 has increased to £89.2m 7.7% of total DSG and 51% of High Needs Block. However the cumulative deficit forecast for 2026/27 has reduced by £54m (20%).</a:t>
            </a:r>
            <a:endParaRPr lang="en-GB" sz="1600">
              <a:latin typeface="+mj-lt"/>
            </a:endParaRPr>
          </a:p>
          <a:p>
            <a:r>
              <a:rPr lang="en-GB" sz="1600">
                <a:latin typeface="+mj-lt"/>
                <a:cs typeface="Calibri"/>
              </a:rPr>
              <a:t>Hampshire remains one of the lower funded local authorities through the High Needs National Funding Formula.</a:t>
            </a:r>
          </a:p>
          <a:p>
            <a:r>
              <a:rPr lang="en-GB" sz="1600" b="0">
                <a:effectLst/>
                <a:latin typeface="Arial"/>
                <a:ea typeface="Times New Roman" panose="02020603050405020304" pitchFamily="18" charset="0"/>
                <a:cs typeface="Calibri"/>
              </a:rPr>
              <a:t>Between the reforms taking effect in 2015 and 2022 there has been a 155% increase in the number of EHC Plans being maintained (as at January 2022).</a:t>
            </a:r>
          </a:p>
          <a:p>
            <a:r>
              <a:rPr lang="en-GB" sz="1600">
                <a:latin typeface="Arial"/>
                <a:cs typeface="Arial"/>
              </a:rPr>
              <a:t>Between January and October </a:t>
            </a:r>
            <a:r>
              <a:rPr kumimoji="0" lang="en-GB" sz="1600" b="0" i="0" u="none" strike="noStrike" kern="1200" cap="none" spc="0" normalizeH="0" baseline="0" noProof="0">
                <a:ln>
                  <a:noFill/>
                </a:ln>
                <a:effectLst/>
                <a:uLnTx/>
                <a:uFillTx/>
                <a:latin typeface="Arial"/>
                <a:ea typeface="+mn-ea"/>
                <a:cs typeface="Arial"/>
              </a:rPr>
              <a:t>2022 there have been</a:t>
            </a:r>
            <a:r>
              <a:rPr lang="en-GB" sz="1600">
                <a:latin typeface="Arial"/>
                <a:cs typeface="Arial"/>
              </a:rPr>
              <a:t> 2,486 requests</a:t>
            </a:r>
            <a:r>
              <a:rPr kumimoji="0" lang="en-GB" sz="1600" b="0" i="0" u="none" strike="noStrike" kern="1200" cap="none" spc="0" normalizeH="0" baseline="0" noProof="0">
                <a:ln>
                  <a:noFill/>
                </a:ln>
                <a:effectLst/>
                <a:uLnTx/>
                <a:uFillTx/>
                <a:latin typeface="Arial"/>
                <a:ea typeface="+mn-ea"/>
                <a:cs typeface="Arial"/>
              </a:rPr>
              <a:t> </a:t>
            </a:r>
            <a:r>
              <a:rPr lang="en-GB" sz="1600">
                <a:latin typeface="+mj-lt"/>
                <a:cs typeface="Calibri"/>
              </a:rPr>
              <a:t>for an EHC needs assessment, a 32% increase on the same period last year. </a:t>
            </a:r>
            <a:endParaRPr lang="en-GB" sz="1600">
              <a:latin typeface="+mj-lt"/>
            </a:endParaRPr>
          </a:p>
          <a:p>
            <a:r>
              <a:rPr lang="en-GB" sz="1600">
                <a:latin typeface="+mj-lt"/>
                <a:cs typeface="Calibri"/>
              </a:rPr>
              <a:t>The growth in EHCPs maintained by the local authority continues to accelerate. At </a:t>
            </a:r>
            <a:r>
              <a:rPr kumimoji="0" lang="en-GB" sz="1600" b="0" u="none" strike="noStrike" kern="1200" cap="none" spc="0" normalizeH="0" baseline="0" noProof="0">
                <a:ln>
                  <a:noFill/>
                </a:ln>
                <a:effectLst/>
                <a:uLnTx/>
                <a:uFillTx/>
                <a:latin typeface="Arial"/>
                <a:cs typeface="Arial"/>
              </a:rPr>
              <a:t>the end of October 2022 Hampshire maintains 14,435 EHCPs, an increase of 19% on the same period last year.</a:t>
            </a:r>
            <a:r>
              <a:rPr lang="en-GB" sz="1600">
                <a:latin typeface="+mj-lt"/>
                <a:cs typeface="Calibri"/>
              </a:rPr>
              <a:t> </a:t>
            </a:r>
            <a:endParaRPr lang="en-GB" sz="1600">
              <a:latin typeface="+mj-lt"/>
            </a:endParaRPr>
          </a:p>
          <a:p>
            <a:r>
              <a:rPr lang="en-GB" sz="1600">
                <a:latin typeface="+mj-lt"/>
                <a:cs typeface="Arial"/>
              </a:rPr>
              <a:t>The age group with the biggest percentage increase is the under age 5 group, where the number of EHCPs has seen an increase from 333 to 522 (56.8%). </a:t>
            </a:r>
            <a:endParaRPr lang="en-GB" sz="1600">
              <a:latin typeface="+mj-lt"/>
            </a:endParaRPr>
          </a:p>
          <a:p>
            <a:r>
              <a:rPr lang="en-GB" sz="1600">
                <a:latin typeface="+mj-lt"/>
                <a:cs typeface="Calibri"/>
              </a:rPr>
              <a:t>Forecasting models indicate that there could be 18,010 EHCPs maintained by Hampshire by 2025/26. This is a 41% growth from 2022. </a:t>
            </a:r>
            <a:endParaRPr lang="en-GB" sz="1600">
              <a:latin typeface="+mj-lt"/>
            </a:endParaRPr>
          </a:p>
          <a:p>
            <a:r>
              <a:rPr lang="en-GB" sz="1600">
                <a:latin typeface="+mj-lt"/>
                <a:cs typeface="Arial"/>
              </a:rPr>
              <a:t>Just over 10% of cases are out of time (they exceed 20 weeks) as at end October 2022. This has improved from just under 50% in October 2021.</a:t>
            </a:r>
            <a:endParaRPr lang="en-GB" sz="1600">
              <a:solidFill>
                <a:prstClr val="black"/>
              </a:solidFill>
              <a:latin typeface="Arial" panose="020B0604020202020204" pitchFamily="34" charset="0"/>
              <a:cs typeface="Arial" panose="020B0604020202020204" pitchFamily="34" charset="0"/>
            </a:endParaRPr>
          </a:p>
          <a:p>
            <a:r>
              <a:rPr lang="en-GB" sz="1600">
                <a:effectLst/>
                <a:latin typeface="+mj-lt"/>
                <a:ea typeface="Times New Roman" panose="02020603050405020304" pitchFamily="18" charset="0"/>
                <a:cs typeface="Calibri"/>
              </a:rPr>
              <a:t>The High Needs Performance and Oversight programme launched in January 2022 and is currently forecast to make circa £29m savings / cost avoidance in 2023/4.</a:t>
            </a:r>
            <a:r>
              <a:rPr lang="en-GB" sz="1600">
                <a:latin typeface="+mj-lt"/>
                <a:ea typeface="Times New Roman" panose="02020603050405020304" pitchFamily="18" charset="0"/>
                <a:cs typeface="Calibri"/>
              </a:rPr>
              <a:t> </a:t>
            </a:r>
            <a:endParaRPr lang="en-GB" sz="1600">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2826615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CA7056-FFA1-4BE6-B4EC-811DB71DB162}"/>
              </a:ext>
            </a:extLst>
          </p:cNvPr>
          <p:cNvSpPr txBox="1"/>
          <p:nvPr/>
        </p:nvSpPr>
        <p:spPr>
          <a:xfrm>
            <a:off x="265126" y="812819"/>
            <a:ext cx="11295017" cy="5816977"/>
          </a:xfrm>
          <a:prstGeom prst="rect">
            <a:avLst/>
          </a:prstGeom>
          <a:noFill/>
        </p:spPr>
        <p:txBody>
          <a:bodyPr wrap="square" lIns="91440" tIns="45720" rIns="91440" bIns="45720" rtlCol="0" anchor="t">
            <a:spAutoFit/>
          </a:bodyPr>
          <a:lstStyle/>
          <a:p>
            <a:pPr>
              <a:lnSpc>
                <a:spcPct val="150000"/>
              </a:lnSpc>
            </a:pPr>
            <a:r>
              <a:rPr lang="en-GB" sz="1600" b="1">
                <a:solidFill>
                  <a:srgbClr val="0070C0"/>
                </a:solidFill>
              </a:rPr>
              <a:t>Special Schools Funding Review</a:t>
            </a:r>
          </a:p>
          <a:p>
            <a:pPr marL="285750" indent="-285750">
              <a:buFont typeface="Arial" panose="020B0604020202020204" pitchFamily="34" charset="0"/>
              <a:buChar char="•"/>
            </a:pPr>
            <a:r>
              <a:rPr lang="en-GB" sz="1300">
                <a:solidFill>
                  <a:srgbClr val="000000"/>
                </a:solidFill>
                <a:latin typeface="+mj-lt"/>
              </a:rPr>
              <a:t>Mid-way through </a:t>
            </a:r>
            <a:r>
              <a:rPr lang="en-GB" sz="1300" b="1">
                <a:solidFill>
                  <a:srgbClr val="000000"/>
                </a:solidFill>
                <a:latin typeface="+mj-lt"/>
              </a:rPr>
              <a:t>review </a:t>
            </a:r>
            <a:r>
              <a:rPr lang="en-GB" sz="1300" b="1" i="0" u="none" strike="noStrike">
                <a:solidFill>
                  <a:srgbClr val="000000"/>
                </a:solidFill>
                <a:effectLst/>
                <a:latin typeface="+mj-lt"/>
              </a:rPr>
              <a:t>of the existing funding model(s) </a:t>
            </a:r>
            <a:r>
              <a:rPr lang="en-GB" sz="1300" b="0" i="0" u="none" strike="noStrike">
                <a:solidFill>
                  <a:srgbClr val="000000"/>
                </a:solidFill>
                <a:effectLst/>
                <a:latin typeface="+mj-lt"/>
              </a:rPr>
              <a:t>and the factors affecting the variation in funding across in special schools and resourced provisions.</a:t>
            </a:r>
            <a:br>
              <a:rPr lang="en-GB" sz="1300" b="0" i="0">
                <a:solidFill>
                  <a:srgbClr val="000000"/>
                </a:solidFill>
                <a:effectLst/>
                <a:latin typeface="+mj-lt"/>
              </a:rPr>
            </a:br>
            <a:r>
              <a:rPr lang="en-GB" sz="1300" b="0" i="0">
                <a:solidFill>
                  <a:srgbClr val="000000"/>
                </a:solidFill>
                <a:effectLst/>
                <a:latin typeface="+mj-lt"/>
              </a:rPr>
              <a:t>​</a:t>
            </a:r>
          </a:p>
          <a:p>
            <a:pPr marL="285750" indent="-285750" algn="l" rtl="0" fontAlgn="base">
              <a:buFont typeface="Arial" panose="020B0604020202020204" pitchFamily="34" charset="0"/>
              <a:buChar char="•"/>
            </a:pPr>
            <a:r>
              <a:rPr lang="en-GB" sz="1300" b="1">
                <a:solidFill>
                  <a:srgbClr val="000000"/>
                </a:solidFill>
                <a:latin typeface="+mj-lt"/>
                <a:cs typeface="Arial"/>
              </a:rPr>
              <a:t>Internal review of SEN Service decision-making </a:t>
            </a:r>
            <a:r>
              <a:rPr lang="en-GB" sz="1300">
                <a:solidFill>
                  <a:srgbClr val="000000"/>
                </a:solidFill>
                <a:latin typeface="+mj-lt"/>
                <a:cs typeface="Arial"/>
              </a:rPr>
              <a:t>and processes completed. Recommendations for a new process will be linked to the format of the new framework along with other decision-making quality assurance workstreams, such as panel development.</a:t>
            </a:r>
            <a:br>
              <a:rPr lang="en-GB" sz="1300">
                <a:solidFill>
                  <a:srgbClr val="000000"/>
                </a:solidFill>
                <a:latin typeface="+mj-lt"/>
                <a:cs typeface="Arial"/>
              </a:rPr>
            </a:br>
            <a:endParaRPr lang="en-GB" sz="1300">
              <a:solidFill>
                <a:srgbClr val="000000"/>
              </a:solidFill>
              <a:latin typeface="+mj-lt"/>
              <a:cs typeface="Arial"/>
            </a:endParaRPr>
          </a:p>
          <a:p>
            <a:pPr marL="285750" indent="-285750" algn="l" rtl="0" fontAlgn="base">
              <a:buFont typeface="Arial" panose="020B0604020202020204" pitchFamily="34" charset="0"/>
              <a:buChar char="•"/>
            </a:pPr>
            <a:r>
              <a:rPr lang="en-GB" sz="1300" b="1">
                <a:solidFill>
                  <a:srgbClr val="000000"/>
                </a:solidFill>
                <a:latin typeface="+mj-lt"/>
                <a:cs typeface="Arial"/>
              </a:rPr>
              <a:t>First round of special school visits </a:t>
            </a:r>
            <a:r>
              <a:rPr lang="en-GB" sz="1300">
                <a:solidFill>
                  <a:srgbClr val="000000"/>
                </a:solidFill>
                <a:latin typeface="+mj-lt"/>
                <a:cs typeface="Arial"/>
              </a:rPr>
              <a:t>and discussions completed summer term – key themes identified: </a:t>
            </a:r>
          </a:p>
          <a:p>
            <a:pPr marL="742950" lvl="1" indent="-285750" fontAlgn="base">
              <a:buFont typeface="Courier New" panose="02070309020205020404" pitchFamily="49" charset="0"/>
              <a:buChar char="o"/>
            </a:pPr>
            <a:r>
              <a:rPr lang="en-GB" sz="1300">
                <a:solidFill>
                  <a:srgbClr val="000000"/>
                </a:solidFill>
                <a:latin typeface="+mj-lt"/>
                <a:cs typeface="Arial"/>
              </a:rPr>
              <a:t>recruitment and staff retainment challenges for schools</a:t>
            </a:r>
          </a:p>
          <a:p>
            <a:pPr marL="742950" lvl="1" indent="-285750" fontAlgn="base">
              <a:buFont typeface="Courier New" panose="02070309020205020404" pitchFamily="49" charset="0"/>
              <a:buChar char="o"/>
            </a:pPr>
            <a:r>
              <a:rPr lang="en-GB" sz="1300">
                <a:solidFill>
                  <a:srgbClr val="000000"/>
                </a:solidFill>
                <a:latin typeface="+mj-lt"/>
                <a:cs typeface="Arial"/>
              </a:rPr>
              <a:t>existing step-funding system is based on pupil needs and not the resource required to deliver provision in EHCP</a:t>
            </a:r>
          </a:p>
          <a:p>
            <a:pPr marL="742950" lvl="1" indent="-285750" fontAlgn="base">
              <a:buFont typeface="Courier New" panose="02070309020205020404" pitchFamily="49" charset="0"/>
              <a:buChar char="o"/>
            </a:pPr>
            <a:r>
              <a:rPr lang="en-GB" sz="1300">
                <a:solidFill>
                  <a:srgbClr val="000000"/>
                </a:solidFill>
                <a:latin typeface="+mj-lt"/>
                <a:cs typeface="Arial"/>
              </a:rPr>
              <a:t>consistency of step-funding form engagement and feedback</a:t>
            </a:r>
          </a:p>
          <a:p>
            <a:pPr marL="742950" lvl="1" indent="-285750" fontAlgn="base">
              <a:buFont typeface="Courier New" panose="02070309020205020404" pitchFamily="49" charset="0"/>
              <a:buChar char="o"/>
            </a:pPr>
            <a:r>
              <a:rPr lang="en-GB" sz="1300">
                <a:solidFill>
                  <a:srgbClr val="000000"/>
                </a:solidFill>
                <a:latin typeface="+mj-lt"/>
                <a:cs typeface="Arial"/>
              </a:rPr>
              <a:t>rising requests for 1:1 support </a:t>
            </a:r>
          </a:p>
          <a:p>
            <a:pPr marL="742950" lvl="1" indent="-285750" fontAlgn="base">
              <a:buFont typeface="Courier New" panose="02070309020205020404" pitchFamily="49" charset="0"/>
              <a:buChar char="o"/>
            </a:pPr>
            <a:r>
              <a:rPr lang="en-GB" sz="1300">
                <a:solidFill>
                  <a:srgbClr val="000000"/>
                </a:solidFill>
                <a:latin typeface="+mj-lt"/>
                <a:cs typeface="Arial"/>
              </a:rPr>
              <a:t>discretionary payments as way of problem-solving and plugging gaps in provision</a:t>
            </a:r>
            <a:br>
              <a:rPr lang="en-GB" sz="1300">
                <a:solidFill>
                  <a:srgbClr val="000000"/>
                </a:solidFill>
                <a:latin typeface="+mj-lt"/>
                <a:cs typeface="Arial"/>
              </a:rPr>
            </a:br>
            <a:endParaRPr lang="en-GB" sz="1300">
              <a:solidFill>
                <a:srgbClr val="000000"/>
              </a:solidFill>
              <a:latin typeface="+mj-lt"/>
              <a:cs typeface="Arial"/>
            </a:endParaRPr>
          </a:p>
          <a:p>
            <a:pPr marL="285750" indent="-285750" algn="l" rtl="0" fontAlgn="base">
              <a:buFont typeface="Arial" panose="020B0604020202020204" pitchFamily="34" charset="0"/>
              <a:buChar char="•"/>
            </a:pPr>
            <a:r>
              <a:rPr lang="en-GB" sz="1300" b="1">
                <a:solidFill>
                  <a:srgbClr val="000000"/>
                </a:solidFill>
                <a:latin typeface="+mj-lt"/>
                <a:cs typeface="Arial"/>
              </a:rPr>
              <a:t>Resource provision visits </a:t>
            </a:r>
            <a:r>
              <a:rPr lang="en-GB" sz="1300">
                <a:solidFill>
                  <a:srgbClr val="000000"/>
                </a:solidFill>
                <a:latin typeface="+mj-lt"/>
                <a:cs typeface="Arial"/>
              </a:rPr>
              <a:t>concluded autumn term – key themes identified:</a:t>
            </a:r>
          </a:p>
          <a:p>
            <a:pPr marL="742950" lvl="1" indent="-285750" fontAlgn="base">
              <a:buFont typeface="Courier New" panose="02070309020205020404" pitchFamily="49" charset="0"/>
              <a:buChar char="o"/>
            </a:pPr>
            <a:r>
              <a:rPr lang="en-GB" sz="1300">
                <a:solidFill>
                  <a:srgbClr val="000000"/>
                </a:solidFill>
                <a:latin typeface="+mj-lt"/>
                <a:cs typeface="Arial"/>
              </a:rPr>
              <a:t>pressure on resources and wider school budgets due to complexity of pupil needs</a:t>
            </a:r>
          </a:p>
          <a:p>
            <a:pPr marL="742950" lvl="1" indent="-285750" fontAlgn="base">
              <a:buFont typeface="Courier New" panose="02070309020205020404" pitchFamily="49" charset="0"/>
              <a:buChar char="o"/>
            </a:pPr>
            <a:r>
              <a:rPr lang="en-GB" sz="1300">
                <a:solidFill>
                  <a:srgbClr val="000000"/>
                </a:solidFill>
                <a:latin typeface="+mj-lt"/>
                <a:cs typeface="Arial"/>
              </a:rPr>
              <a:t>variation on integration (fully integrated or part integrated) leading to resource implications for some schools </a:t>
            </a:r>
          </a:p>
          <a:p>
            <a:pPr marL="742950" lvl="1" indent="-285750" fontAlgn="base">
              <a:buFont typeface="Courier New" panose="02070309020205020404" pitchFamily="49" charset="0"/>
              <a:buChar char="o"/>
            </a:pPr>
            <a:r>
              <a:rPr lang="en-GB" sz="1300">
                <a:solidFill>
                  <a:srgbClr val="000000"/>
                </a:solidFill>
                <a:latin typeface="+mj-lt"/>
                <a:cs typeface="Arial"/>
              </a:rPr>
              <a:t>limited flexibility in the single top-up model resulting in increased discretionary payments to maintain placement</a:t>
            </a:r>
          </a:p>
          <a:p>
            <a:pPr marL="742950" lvl="1" indent="-285750" fontAlgn="base">
              <a:buFont typeface="Courier New" panose="02070309020205020404" pitchFamily="49" charset="0"/>
              <a:buChar char="o"/>
            </a:pPr>
            <a:r>
              <a:rPr lang="en-GB" sz="1300">
                <a:solidFill>
                  <a:srgbClr val="000000"/>
                </a:solidFill>
                <a:latin typeface="+mj-lt"/>
                <a:cs typeface="Arial"/>
              </a:rPr>
              <a:t>discussion around banding/tiered funding as an alternative to the single top-up</a:t>
            </a:r>
          </a:p>
          <a:p>
            <a:pPr marL="285750" indent="-285750" algn="l" rtl="0" fontAlgn="base">
              <a:buFont typeface="Arial" panose="020B0604020202020204" pitchFamily="34" charset="0"/>
              <a:buChar char="•"/>
            </a:pPr>
            <a:endParaRPr lang="en-GB" sz="1300">
              <a:solidFill>
                <a:srgbClr val="000000"/>
              </a:solidFill>
              <a:latin typeface="+mj-lt"/>
              <a:cs typeface="Arial"/>
            </a:endParaRPr>
          </a:p>
          <a:p>
            <a:pPr marL="285750" indent="-285750" algn="l" rtl="0" fontAlgn="base">
              <a:buFont typeface="Arial" panose="020B0604020202020204" pitchFamily="34" charset="0"/>
              <a:buChar char="•"/>
            </a:pPr>
            <a:r>
              <a:rPr lang="en-GB" sz="1300" b="1">
                <a:solidFill>
                  <a:srgbClr val="000000"/>
                </a:solidFill>
                <a:latin typeface="+mj-lt"/>
                <a:cs typeface="Arial"/>
              </a:rPr>
              <a:t>Next steps</a:t>
            </a:r>
          </a:p>
          <a:p>
            <a:pPr marL="742950" lvl="1" indent="-285750" fontAlgn="base">
              <a:buFont typeface="Courier New" panose="02070309020205020404" pitchFamily="49" charset="0"/>
              <a:buChar char="o"/>
            </a:pPr>
            <a:r>
              <a:rPr lang="en-GB" sz="1300">
                <a:solidFill>
                  <a:srgbClr val="000000"/>
                </a:solidFill>
                <a:latin typeface="+mj-lt"/>
                <a:cs typeface="Arial"/>
              </a:rPr>
              <a:t>financial information and provision-mapping requested from school to analyse provision against current step system</a:t>
            </a:r>
          </a:p>
          <a:p>
            <a:pPr marL="742950" lvl="1" indent="-285750" fontAlgn="base">
              <a:buFont typeface="Courier New" panose="02070309020205020404" pitchFamily="49" charset="0"/>
              <a:buChar char="o"/>
            </a:pPr>
            <a:r>
              <a:rPr lang="en-GB" sz="1300">
                <a:solidFill>
                  <a:srgbClr val="000000"/>
                </a:solidFill>
                <a:latin typeface="+mj-lt"/>
                <a:cs typeface="Arial"/>
              </a:rPr>
              <a:t>model funding against current step system and alternative systems being considered</a:t>
            </a:r>
          </a:p>
          <a:p>
            <a:pPr marL="742950" lvl="1" indent="-285750" fontAlgn="base">
              <a:buFont typeface="Courier New" panose="02070309020205020404" pitchFamily="49" charset="0"/>
              <a:buChar char="o"/>
            </a:pPr>
            <a:r>
              <a:rPr lang="en-GB" sz="1300">
                <a:solidFill>
                  <a:srgbClr val="000000"/>
                </a:solidFill>
                <a:latin typeface="+mj-lt"/>
                <a:cs typeface="Arial"/>
              </a:rPr>
              <a:t>wider consultation with school</a:t>
            </a:r>
          </a:p>
          <a:p>
            <a:pPr marL="742950" lvl="1" indent="-285750" fontAlgn="base">
              <a:buFont typeface="Courier New" panose="02070309020205020404" pitchFamily="49" charset="0"/>
              <a:buChar char="o"/>
            </a:pPr>
            <a:r>
              <a:rPr lang="en-GB" sz="1300">
                <a:solidFill>
                  <a:srgbClr val="000000"/>
                </a:solidFill>
                <a:latin typeface="+mj-lt"/>
                <a:cs typeface="Arial"/>
              </a:rPr>
              <a:t>implementation planning</a:t>
            </a:r>
            <a:endParaRPr lang="en-GB" sz="1300">
              <a:solidFill>
                <a:schemeClr val="tx1">
                  <a:lumMod val="85000"/>
                  <a:lumOff val="15000"/>
                </a:schemeClr>
              </a:solidFill>
              <a:latin typeface="+mj-lt"/>
              <a:cs typeface="Arial"/>
            </a:endParaRPr>
          </a:p>
          <a:p>
            <a:pPr marL="285750" indent="-285750">
              <a:spcBef>
                <a:spcPts val="600"/>
              </a:spcBef>
              <a:buClr>
                <a:srgbClr val="000000"/>
              </a:buClr>
              <a:buSzPts val="1200"/>
              <a:buFont typeface="Arial" panose="020B0604020202020204" pitchFamily="34" charset="0"/>
              <a:buChar char="•"/>
              <a:tabLst>
                <a:tab pos="450215" algn="l"/>
              </a:tabLst>
            </a:pPr>
            <a:endParaRPr lang="en-GB" sz="1300">
              <a:solidFill>
                <a:srgbClr val="000000"/>
              </a:solidFill>
              <a:latin typeface="+mj-lt"/>
              <a:cs typeface="Times New Roman" panose="02020603050405020304" pitchFamily="18" charset="0"/>
            </a:endParaRPr>
          </a:p>
          <a:p>
            <a:endParaRPr lang="en-GB" b="1">
              <a:cs typeface="Arial"/>
            </a:endParaRPr>
          </a:p>
        </p:txBody>
      </p:sp>
      <p:sp>
        <p:nvSpPr>
          <p:cNvPr id="5" name="Title 2">
            <a:extLst>
              <a:ext uri="{FF2B5EF4-FFF2-40B4-BE49-F238E27FC236}">
                <a16:creationId xmlns:a16="http://schemas.microsoft.com/office/drawing/2014/main" id="{E2F22A5F-31C7-9755-5D9F-0CB2254786C7}"/>
              </a:ext>
            </a:extLst>
          </p:cNvPr>
          <p:cNvSpPr txBox="1">
            <a:spLocks/>
          </p:cNvSpPr>
          <p:nvPr/>
        </p:nvSpPr>
        <p:spPr bwMode="auto">
          <a:xfrm>
            <a:off x="199811" y="27937"/>
            <a:ext cx="11792377" cy="85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b="0" kern="1200">
                <a:solidFill>
                  <a:schemeClr val="tx2"/>
                </a:solidFill>
                <a:latin typeface="Calibri" panose="020F0502020204030204" pitchFamily="34" charset="0"/>
                <a:ea typeface="+mj-ea"/>
                <a:cs typeface="Calibri" panose="020F0502020204030204" pitchFamily="34" charset="0"/>
              </a:defRPr>
            </a:lvl1pPr>
            <a:lvl2pPr algn="l" rtl="0" fontAlgn="base">
              <a:spcBef>
                <a:spcPct val="0"/>
              </a:spcBef>
              <a:spcAft>
                <a:spcPct val="0"/>
              </a:spcAft>
              <a:defRPr sz="4400">
                <a:solidFill>
                  <a:schemeClr val="tx2"/>
                </a:solidFill>
                <a:latin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defRPr>
            </a:lvl9pPr>
          </a:lstStyle>
          <a:p>
            <a:r>
              <a:rPr lang="en-GB" sz="3200" b="1">
                <a:latin typeface="+mj-lt"/>
              </a:rPr>
              <a:t>Workstream updates – Improve Outcomes, Control Costs</a:t>
            </a:r>
          </a:p>
        </p:txBody>
      </p:sp>
    </p:spTree>
    <p:extLst>
      <p:ext uri="{BB962C8B-B14F-4D97-AF65-F5344CB8AC3E}">
        <p14:creationId xmlns:p14="http://schemas.microsoft.com/office/powerpoint/2010/main" val="151889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13A8-EF47-4C4A-A348-59C63BEF2DE1}"/>
              </a:ext>
            </a:extLst>
          </p:cNvPr>
          <p:cNvSpPr>
            <a:spLocks noGrp="1"/>
          </p:cNvSpPr>
          <p:nvPr>
            <p:ph type="title"/>
          </p:nvPr>
        </p:nvSpPr>
        <p:spPr>
          <a:xfrm>
            <a:off x="602558" y="-118016"/>
            <a:ext cx="10515600" cy="1325563"/>
          </a:xfrm>
        </p:spPr>
        <p:txBody>
          <a:bodyPr/>
          <a:lstStyle/>
          <a:p>
            <a:r>
              <a:rPr lang="en-GB" b="1">
                <a:latin typeface="+mj-lt"/>
              </a:rPr>
              <a:t>High Needs Block Funding</a:t>
            </a:r>
          </a:p>
        </p:txBody>
      </p:sp>
      <p:graphicFrame>
        <p:nvGraphicFramePr>
          <p:cNvPr id="5" name="Table 2">
            <a:extLst>
              <a:ext uri="{FF2B5EF4-FFF2-40B4-BE49-F238E27FC236}">
                <a16:creationId xmlns:a16="http://schemas.microsoft.com/office/drawing/2014/main" id="{7BAE3B98-49C9-4437-AC20-4255CE0ACBC7}"/>
              </a:ext>
            </a:extLst>
          </p:cNvPr>
          <p:cNvGraphicFramePr>
            <a:graphicFrameLocks noGrp="1"/>
          </p:cNvGraphicFramePr>
          <p:nvPr>
            <p:extLst>
              <p:ext uri="{D42A27DB-BD31-4B8C-83A1-F6EECF244321}">
                <p14:modId xmlns:p14="http://schemas.microsoft.com/office/powerpoint/2010/main" val="1976870531"/>
              </p:ext>
            </p:extLst>
          </p:nvPr>
        </p:nvGraphicFramePr>
        <p:xfrm>
          <a:off x="5860358" y="1770511"/>
          <a:ext cx="5775742" cy="2042160"/>
        </p:xfrm>
        <a:graphic>
          <a:graphicData uri="http://schemas.openxmlformats.org/drawingml/2006/table">
            <a:tbl>
              <a:tblPr firstRow="1" bandRow="1">
                <a:tableStyleId>{21E4AEA4-8DFA-4A89-87EB-49C32662AFE0}</a:tableStyleId>
              </a:tblPr>
              <a:tblGrid>
                <a:gridCol w="1132117">
                  <a:extLst>
                    <a:ext uri="{9D8B030D-6E8A-4147-A177-3AD203B41FA5}">
                      <a16:colId xmlns:a16="http://schemas.microsoft.com/office/drawing/2014/main" val="3457924792"/>
                    </a:ext>
                  </a:extLst>
                </a:gridCol>
                <a:gridCol w="1501904">
                  <a:extLst>
                    <a:ext uri="{9D8B030D-6E8A-4147-A177-3AD203B41FA5}">
                      <a16:colId xmlns:a16="http://schemas.microsoft.com/office/drawing/2014/main" val="984699314"/>
                    </a:ext>
                  </a:extLst>
                </a:gridCol>
                <a:gridCol w="1461323">
                  <a:extLst>
                    <a:ext uri="{9D8B030D-6E8A-4147-A177-3AD203B41FA5}">
                      <a16:colId xmlns:a16="http://schemas.microsoft.com/office/drawing/2014/main" val="1434613299"/>
                    </a:ext>
                  </a:extLst>
                </a:gridCol>
                <a:gridCol w="1680398">
                  <a:extLst>
                    <a:ext uri="{9D8B030D-6E8A-4147-A177-3AD203B41FA5}">
                      <a16:colId xmlns:a16="http://schemas.microsoft.com/office/drawing/2014/main" val="2432956919"/>
                    </a:ext>
                  </a:extLst>
                </a:gridCol>
              </a:tblGrid>
              <a:tr h="493059">
                <a:tc>
                  <a:txBody>
                    <a:bodyPr/>
                    <a:lstStyle/>
                    <a:p>
                      <a:pPr algn="ctr"/>
                      <a:r>
                        <a:rPr lang="en-GB" sz="1400"/>
                        <a:t>Year</a:t>
                      </a:r>
                    </a:p>
                  </a:txBody>
                  <a:tcPr/>
                </a:tc>
                <a:tc>
                  <a:txBody>
                    <a:bodyPr/>
                    <a:lstStyle/>
                    <a:p>
                      <a:pPr algn="ctr"/>
                      <a:r>
                        <a:rPr lang="en-GB" sz="1400"/>
                        <a:t>High Needs Allocation</a:t>
                      </a:r>
                    </a:p>
                  </a:txBody>
                  <a:tcPr/>
                </a:tc>
                <a:tc>
                  <a:txBody>
                    <a:bodyPr/>
                    <a:lstStyle/>
                    <a:p>
                      <a:pPr algn="ctr"/>
                      <a:r>
                        <a:rPr lang="en-GB" sz="1400"/>
                        <a:t>Increase in Funding</a:t>
                      </a:r>
                    </a:p>
                  </a:txBody>
                  <a:tcPr/>
                </a:tc>
                <a:tc>
                  <a:txBody>
                    <a:bodyPr/>
                    <a:lstStyle/>
                    <a:p>
                      <a:pPr algn="ctr"/>
                      <a:r>
                        <a:rPr lang="en-GB" sz="1400"/>
                        <a:t>In-year High Needs Pressure</a:t>
                      </a:r>
                    </a:p>
                  </a:txBody>
                  <a:tcPr/>
                </a:tc>
                <a:extLst>
                  <a:ext uri="{0D108BD9-81ED-4DB2-BD59-A6C34878D82A}">
                    <a16:rowId xmlns:a16="http://schemas.microsoft.com/office/drawing/2014/main" val="3796176461"/>
                  </a:ext>
                </a:extLst>
              </a:tr>
              <a:tr h="281748">
                <a:tc>
                  <a:txBody>
                    <a:bodyPr/>
                    <a:lstStyle/>
                    <a:p>
                      <a:pPr algn="r"/>
                      <a:r>
                        <a:rPr lang="en-GB" sz="1400"/>
                        <a:t>2019/20</a:t>
                      </a:r>
                    </a:p>
                  </a:txBody>
                  <a:tcPr/>
                </a:tc>
                <a:tc>
                  <a:txBody>
                    <a:bodyPr/>
                    <a:lstStyle/>
                    <a:p>
                      <a:pPr algn="r"/>
                      <a:r>
                        <a:rPr lang="en-GB" sz="1400"/>
                        <a:t>£115.7m</a:t>
                      </a:r>
                    </a:p>
                  </a:txBody>
                  <a:tcPr/>
                </a:tc>
                <a:tc>
                  <a:txBody>
                    <a:bodyPr/>
                    <a:lstStyle/>
                    <a:p>
                      <a:pPr algn="r"/>
                      <a:r>
                        <a:rPr lang="en-GB" sz="1400"/>
                        <a:t>£4.1m</a:t>
                      </a:r>
                    </a:p>
                  </a:txBody>
                  <a:tcPr/>
                </a:tc>
                <a:tc>
                  <a:txBody>
                    <a:bodyPr/>
                    <a:lstStyle/>
                    <a:p>
                      <a:pPr algn="r"/>
                      <a:r>
                        <a:rPr lang="en-GB" sz="1400"/>
                        <a:t>£15.2m</a:t>
                      </a:r>
                    </a:p>
                  </a:txBody>
                  <a:tcPr/>
                </a:tc>
                <a:extLst>
                  <a:ext uri="{0D108BD9-81ED-4DB2-BD59-A6C34878D82A}">
                    <a16:rowId xmlns:a16="http://schemas.microsoft.com/office/drawing/2014/main" val="691102918"/>
                  </a:ext>
                </a:extLst>
              </a:tr>
              <a:tr h="281748">
                <a:tc>
                  <a:txBody>
                    <a:bodyPr/>
                    <a:lstStyle/>
                    <a:p>
                      <a:pPr algn="r"/>
                      <a:r>
                        <a:rPr lang="en-GB" sz="1400"/>
                        <a:t>2020/21</a:t>
                      </a:r>
                    </a:p>
                  </a:txBody>
                  <a:tcPr/>
                </a:tc>
                <a:tc>
                  <a:txBody>
                    <a:bodyPr/>
                    <a:lstStyle/>
                    <a:p>
                      <a:pPr algn="r"/>
                      <a:r>
                        <a:rPr lang="en-GB" sz="1400"/>
                        <a:t>£135.1m</a:t>
                      </a:r>
                    </a:p>
                  </a:txBody>
                  <a:tcPr/>
                </a:tc>
                <a:tc>
                  <a:txBody>
                    <a:bodyPr/>
                    <a:lstStyle/>
                    <a:p>
                      <a:pPr algn="r"/>
                      <a:r>
                        <a:rPr lang="en-GB" sz="1400"/>
                        <a:t>£19.4m</a:t>
                      </a:r>
                    </a:p>
                  </a:txBody>
                  <a:tcPr/>
                </a:tc>
                <a:tc>
                  <a:txBody>
                    <a:bodyPr/>
                    <a:lstStyle/>
                    <a:p>
                      <a:pPr algn="r"/>
                      <a:r>
                        <a:rPr lang="en-GB" sz="1400"/>
                        <a:t>£15.8m</a:t>
                      </a:r>
                    </a:p>
                  </a:txBody>
                  <a:tcPr/>
                </a:tc>
                <a:extLst>
                  <a:ext uri="{0D108BD9-81ED-4DB2-BD59-A6C34878D82A}">
                    <a16:rowId xmlns:a16="http://schemas.microsoft.com/office/drawing/2014/main" val="829386983"/>
                  </a:ext>
                </a:extLst>
              </a:tr>
              <a:tr h="281748">
                <a:tc>
                  <a:txBody>
                    <a:bodyPr/>
                    <a:lstStyle/>
                    <a:p>
                      <a:pPr algn="r"/>
                      <a:r>
                        <a:rPr lang="en-GB" sz="1400"/>
                        <a:t>2021/22</a:t>
                      </a:r>
                    </a:p>
                  </a:txBody>
                  <a:tcPr/>
                </a:tc>
                <a:tc>
                  <a:txBody>
                    <a:bodyPr/>
                    <a:lstStyle/>
                    <a:p>
                      <a:pPr algn="r"/>
                      <a:r>
                        <a:rPr lang="en-GB" sz="1400"/>
                        <a:t>£152.9m</a:t>
                      </a:r>
                    </a:p>
                  </a:txBody>
                  <a:tcPr/>
                </a:tc>
                <a:tc>
                  <a:txBody>
                    <a:bodyPr/>
                    <a:lstStyle/>
                    <a:p>
                      <a:pPr algn="r"/>
                      <a:r>
                        <a:rPr lang="en-GB" sz="1400"/>
                        <a:t>£17.9m*</a:t>
                      </a:r>
                    </a:p>
                  </a:txBody>
                  <a:tcPr/>
                </a:tc>
                <a:tc>
                  <a:txBody>
                    <a:bodyPr/>
                    <a:lstStyle/>
                    <a:p>
                      <a:pPr algn="r"/>
                      <a:r>
                        <a:rPr lang="en-GB" sz="1400"/>
                        <a:t>£27.7m</a:t>
                      </a:r>
                    </a:p>
                  </a:txBody>
                  <a:tcPr/>
                </a:tc>
                <a:extLst>
                  <a:ext uri="{0D108BD9-81ED-4DB2-BD59-A6C34878D82A}">
                    <a16:rowId xmlns:a16="http://schemas.microsoft.com/office/drawing/2014/main" val="2660550996"/>
                  </a:ext>
                </a:extLst>
              </a:tr>
              <a:tr h="281748">
                <a:tc>
                  <a:txBody>
                    <a:bodyPr/>
                    <a:lstStyle/>
                    <a:p>
                      <a:pPr algn="r"/>
                      <a:r>
                        <a:rPr lang="en-GB" sz="1400"/>
                        <a:t>2022/23</a:t>
                      </a:r>
                    </a:p>
                  </a:txBody>
                  <a:tcPr/>
                </a:tc>
                <a:tc>
                  <a:txBody>
                    <a:bodyPr/>
                    <a:lstStyle/>
                    <a:p>
                      <a:pPr algn="r"/>
                      <a:r>
                        <a:rPr lang="en-GB" sz="1400"/>
                        <a:t>£176.2m</a:t>
                      </a:r>
                    </a:p>
                  </a:txBody>
                  <a:tcPr/>
                </a:tc>
                <a:tc>
                  <a:txBody>
                    <a:bodyPr/>
                    <a:lstStyle/>
                    <a:p>
                      <a:pPr algn="r"/>
                      <a:r>
                        <a:rPr lang="en-GB" sz="1400"/>
                        <a:t>£23.3m**</a:t>
                      </a:r>
                    </a:p>
                  </a:txBody>
                  <a:tcPr/>
                </a:tc>
                <a:tc>
                  <a:txBody>
                    <a:bodyPr/>
                    <a:lstStyle/>
                    <a:p>
                      <a:pPr algn="r"/>
                      <a:r>
                        <a:rPr lang="en-GB" sz="1400"/>
                        <a:t>£29.1m</a:t>
                      </a:r>
                    </a:p>
                  </a:txBody>
                  <a:tcPr/>
                </a:tc>
                <a:extLst>
                  <a:ext uri="{0D108BD9-81ED-4DB2-BD59-A6C34878D82A}">
                    <a16:rowId xmlns:a16="http://schemas.microsoft.com/office/drawing/2014/main" val="1700460315"/>
                  </a:ext>
                </a:extLst>
              </a:tr>
              <a:tr h="281748">
                <a:tc>
                  <a:txBody>
                    <a:bodyPr/>
                    <a:lstStyle/>
                    <a:p>
                      <a:pPr algn="r"/>
                      <a:r>
                        <a:rPr lang="en-GB" sz="1400"/>
                        <a:t>2023/24</a:t>
                      </a:r>
                    </a:p>
                  </a:txBody>
                  <a:tcPr/>
                </a:tc>
                <a:tc>
                  <a:txBody>
                    <a:bodyPr/>
                    <a:lstStyle/>
                    <a:p>
                      <a:pPr algn="r"/>
                      <a:r>
                        <a:rPr lang="en-GB" sz="1400"/>
                        <a:t>£187.2m</a:t>
                      </a:r>
                    </a:p>
                  </a:txBody>
                  <a:tcPr/>
                </a:tc>
                <a:tc>
                  <a:txBody>
                    <a:bodyPr/>
                    <a:lstStyle/>
                    <a:p>
                      <a:pPr algn="r"/>
                      <a:r>
                        <a:rPr lang="en-GB" sz="1400"/>
                        <a:t>£11.0m</a:t>
                      </a:r>
                    </a:p>
                  </a:txBody>
                  <a:tcPr/>
                </a:tc>
                <a:tc>
                  <a:txBody>
                    <a:bodyPr/>
                    <a:lstStyle/>
                    <a:p>
                      <a:pPr algn="r"/>
                      <a:r>
                        <a:rPr lang="en-GB" sz="1400"/>
                        <a:t>£24.2m</a:t>
                      </a:r>
                    </a:p>
                  </a:txBody>
                  <a:tcPr/>
                </a:tc>
                <a:extLst>
                  <a:ext uri="{0D108BD9-81ED-4DB2-BD59-A6C34878D82A}">
                    <a16:rowId xmlns:a16="http://schemas.microsoft.com/office/drawing/2014/main" val="2989459562"/>
                  </a:ext>
                </a:extLst>
              </a:tr>
            </a:tbl>
          </a:graphicData>
        </a:graphic>
      </p:graphicFrame>
      <p:sp>
        <p:nvSpPr>
          <p:cNvPr id="11" name="Content Placeholder 5">
            <a:extLst>
              <a:ext uri="{FF2B5EF4-FFF2-40B4-BE49-F238E27FC236}">
                <a16:creationId xmlns:a16="http://schemas.microsoft.com/office/drawing/2014/main" id="{5F555249-E6D6-4B10-859C-7C4CE9E75EA3}"/>
              </a:ext>
            </a:extLst>
          </p:cNvPr>
          <p:cNvSpPr txBox="1">
            <a:spLocks/>
          </p:cNvSpPr>
          <p:nvPr/>
        </p:nvSpPr>
        <p:spPr>
          <a:xfrm>
            <a:off x="253558" y="1294961"/>
            <a:ext cx="5321031" cy="461206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The High Needs Block DSG allocation has increased over the last three years however there continues to be a pressure each year due to increases in demand and complexity of needs.</a:t>
            </a:r>
            <a:endParaRPr lang="en-GB" sz="1600"/>
          </a:p>
          <a:p>
            <a:r>
              <a:rPr lang="en-GB" sz="1600"/>
              <a:t>The provisional allocation of High Needs Block funding for Hampshire for 2022/23 is £176.2m which equates to £999 per mainstream pupil</a:t>
            </a:r>
          </a:p>
          <a:p>
            <a:r>
              <a:rPr lang="en-GB" sz="1600"/>
              <a:t>The average level of funding per pupil in South East authorities is £1,201</a:t>
            </a:r>
          </a:p>
          <a:p>
            <a:r>
              <a:rPr lang="en-GB" sz="1600"/>
              <a:t>If Hampshire was funded at the South East local authorities average level, then we would receive an additional £35.5 million which would deliver a forecasted surplus budget.  </a:t>
            </a:r>
          </a:p>
          <a:p>
            <a:r>
              <a:rPr lang="en-GB" sz="1600"/>
              <a:t>It is recognised that Hampshire High Needs profile may not represent the average for the South East and if this is corrected for, we would be closer to a balanced funding position than a surplus.</a:t>
            </a:r>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p:txBody>
      </p:sp>
      <p:graphicFrame>
        <p:nvGraphicFramePr>
          <p:cNvPr id="4" name="Table 6">
            <a:extLst>
              <a:ext uri="{FF2B5EF4-FFF2-40B4-BE49-F238E27FC236}">
                <a16:creationId xmlns:a16="http://schemas.microsoft.com/office/drawing/2014/main" id="{9C4EFAAF-3A9A-4606-BB4D-731BA0EA0276}"/>
              </a:ext>
            </a:extLst>
          </p:cNvPr>
          <p:cNvGraphicFramePr>
            <a:graphicFrameLocks noGrp="1"/>
          </p:cNvGraphicFramePr>
          <p:nvPr>
            <p:extLst>
              <p:ext uri="{D42A27DB-BD31-4B8C-83A1-F6EECF244321}">
                <p14:modId xmlns:p14="http://schemas.microsoft.com/office/powerpoint/2010/main" val="4223059696"/>
              </p:ext>
            </p:extLst>
          </p:nvPr>
        </p:nvGraphicFramePr>
        <p:xfrm>
          <a:off x="5860358" y="3918435"/>
          <a:ext cx="6048544" cy="914400"/>
        </p:xfrm>
        <a:graphic>
          <a:graphicData uri="http://schemas.openxmlformats.org/drawingml/2006/table">
            <a:tbl>
              <a:tblPr firstRow="1" bandRow="1">
                <a:tableStyleId>{5C22544A-7EE6-4342-B048-85BDC9FD1C3A}</a:tableStyleId>
              </a:tblPr>
              <a:tblGrid>
                <a:gridCol w="416156">
                  <a:extLst>
                    <a:ext uri="{9D8B030D-6E8A-4147-A177-3AD203B41FA5}">
                      <a16:colId xmlns:a16="http://schemas.microsoft.com/office/drawing/2014/main" val="3022682162"/>
                    </a:ext>
                  </a:extLst>
                </a:gridCol>
                <a:gridCol w="5632388">
                  <a:extLst>
                    <a:ext uri="{9D8B030D-6E8A-4147-A177-3AD203B41FA5}">
                      <a16:colId xmlns:a16="http://schemas.microsoft.com/office/drawing/2014/main" val="2536163345"/>
                    </a:ext>
                  </a:extLst>
                </a:gridCol>
              </a:tblGrid>
              <a:tr h="368212">
                <a:tc>
                  <a:txBody>
                    <a:bodyPr/>
                    <a:lstStyle/>
                    <a:p>
                      <a:r>
                        <a:rPr lang="en-GB" sz="1200">
                          <a:solidFill>
                            <a:schemeClr val="tx1"/>
                          </a:solidFill>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a:solidFill>
                            <a:schemeClr val="tx1"/>
                          </a:solidFill>
                          <a:latin typeface="Arial" panose="020B0604020202020204" pitchFamily="34" charset="0"/>
                          <a:ea typeface="+mn-ea"/>
                          <a:cs typeface="Arial" panose="020B0604020202020204" pitchFamily="34" charset="0"/>
                        </a:rPr>
                        <a:t>Includes £2.5m for baselining of Teachers Pay and Pension Grants included in DSG allocations going forward.</a:t>
                      </a:r>
                    </a:p>
                  </a:txBody>
                  <a:tcPr>
                    <a:noFill/>
                  </a:tcPr>
                </a:tc>
                <a:extLst>
                  <a:ext uri="{0D108BD9-81ED-4DB2-BD59-A6C34878D82A}">
                    <a16:rowId xmlns:a16="http://schemas.microsoft.com/office/drawing/2014/main" val="3692616425"/>
                  </a:ext>
                </a:extLst>
              </a:tr>
              <a:tr h="368212">
                <a:tc>
                  <a:txBody>
                    <a:bodyPr/>
                    <a:lstStyle/>
                    <a:p>
                      <a:r>
                        <a:rPr lang="en-GB" sz="1200">
                          <a:solidFill>
                            <a:schemeClr val="tx1"/>
                          </a:solidFill>
                        </a:rPr>
                        <a:t>**</a:t>
                      </a:r>
                    </a:p>
                  </a:txBody>
                  <a:tcPr>
                    <a:noFill/>
                  </a:tcPr>
                </a:tc>
                <a:tc>
                  <a:txBody>
                    <a:bodyPr/>
                    <a:lstStyle/>
                    <a:p>
                      <a:r>
                        <a:rPr lang="en-GB" sz="1200" i="1">
                          <a:solidFill>
                            <a:schemeClr val="tx1"/>
                          </a:solidFill>
                        </a:rPr>
                        <a:t>Includes Supplementary Grant £2m </a:t>
                      </a:r>
                      <a:r>
                        <a:rPr lang="en-GB" sz="1200" b="0" i="1" kern="1200">
                          <a:solidFill>
                            <a:schemeClr val="tx1"/>
                          </a:solidFill>
                          <a:latin typeface="Arial" panose="020B0604020202020204" pitchFamily="34" charset="0"/>
                          <a:ea typeface="+mn-ea"/>
                          <a:cs typeface="Arial" panose="020B0604020202020204" pitchFamily="34" charset="0"/>
                        </a:rPr>
                        <a:t>included in DSG allocations going forward.</a:t>
                      </a:r>
                      <a:endParaRPr lang="en-GB" sz="1200" i="1">
                        <a:solidFill>
                          <a:schemeClr val="tx1"/>
                        </a:solidFill>
                      </a:endParaRPr>
                    </a:p>
                    <a:p>
                      <a:endParaRPr lang="en-GB" sz="1200" i="1">
                        <a:solidFill>
                          <a:schemeClr val="tx1"/>
                        </a:solidFill>
                      </a:endParaRPr>
                    </a:p>
                  </a:txBody>
                  <a:tcPr>
                    <a:noFill/>
                  </a:tcPr>
                </a:tc>
                <a:extLst>
                  <a:ext uri="{0D108BD9-81ED-4DB2-BD59-A6C34878D82A}">
                    <a16:rowId xmlns:a16="http://schemas.microsoft.com/office/drawing/2014/main" val="1614264981"/>
                  </a:ext>
                </a:extLst>
              </a:tr>
            </a:tbl>
          </a:graphicData>
        </a:graphic>
      </p:graphicFrame>
    </p:spTree>
    <p:extLst>
      <p:ext uri="{BB962C8B-B14F-4D97-AF65-F5344CB8AC3E}">
        <p14:creationId xmlns:p14="http://schemas.microsoft.com/office/powerpoint/2010/main" val="1428143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DD00-9E9C-45F5-946A-34FCA348E889}"/>
              </a:ext>
            </a:extLst>
          </p:cNvPr>
          <p:cNvSpPr>
            <a:spLocks noGrp="1"/>
          </p:cNvSpPr>
          <p:nvPr>
            <p:ph type="title"/>
          </p:nvPr>
        </p:nvSpPr>
        <p:spPr>
          <a:xfrm>
            <a:off x="507999" y="48687"/>
            <a:ext cx="11120582" cy="916060"/>
          </a:xfrm>
        </p:spPr>
        <p:txBody>
          <a:bodyPr/>
          <a:lstStyle/>
          <a:p>
            <a:r>
              <a:rPr lang="en-GB" b="1" i="0">
                <a:solidFill>
                  <a:srgbClr val="39302A"/>
                </a:solidFill>
                <a:effectLst/>
                <a:latin typeface="+mj-lt"/>
              </a:rPr>
              <a:t>Delivering Better Value</a:t>
            </a:r>
            <a:endParaRPr lang="en-GB" b="1">
              <a:latin typeface="+mj-lt"/>
            </a:endParaRPr>
          </a:p>
        </p:txBody>
      </p:sp>
      <p:sp>
        <p:nvSpPr>
          <p:cNvPr id="4" name="Text Placeholder 3">
            <a:extLst>
              <a:ext uri="{FF2B5EF4-FFF2-40B4-BE49-F238E27FC236}">
                <a16:creationId xmlns:a16="http://schemas.microsoft.com/office/drawing/2014/main" id="{B8113343-8EDC-47CE-8CD8-DB0AFA372085}"/>
              </a:ext>
            </a:extLst>
          </p:cNvPr>
          <p:cNvSpPr>
            <a:spLocks noGrp="1"/>
          </p:cNvSpPr>
          <p:nvPr>
            <p:ph type="body" idx="1"/>
          </p:nvPr>
        </p:nvSpPr>
        <p:spPr>
          <a:xfrm>
            <a:off x="507999" y="832321"/>
            <a:ext cx="10650781" cy="855109"/>
          </a:xfrm>
        </p:spPr>
        <p:txBody>
          <a:bodyPr/>
          <a:lstStyle/>
          <a:p>
            <a:r>
              <a:rPr lang="en-US" sz="1400" b="0">
                <a:solidFill>
                  <a:srgbClr val="000000"/>
                </a:solidFill>
                <a:latin typeface="Arial"/>
                <a:cs typeface="Calibri"/>
              </a:rPr>
              <a:t>H</a:t>
            </a:r>
            <a:r>
              <a:rPr lang="en-US" sz="1400" b="0" i="0" u="none" strike="noStrike">
                <a:solidFill>
                  <a:srgbClr val="000000"/>
                </a:solidFill>
                <a:effectLst/>
                <a:latin typeface="Arial"/>
                <a:cs typeface="Calibri"/>
              </a:rPr>
              <a:t>ampshire’s </a:t>
            </a:r>
            <a:r>
              <a:rPr lang="en-US" sz="1400" b="0">
                <a:solidFill>
                  <a:srgbClr val="000000"/>
                </a:solidFill>
                <a:latin typeface="Arial"/>
                <a:cs typeface="Calibri"/>
              </a:rPr>
              <a:t>is part of the first tranche of the DfE-sponsored Delivering Better Value Programme,</a:t>
            </a:r>
            <a:r>
              <a:rPr lang="en-US" sz="1400" b="0" i="0" u="none" strike="noStrike">
                <a:solidFill>
                  <a:srgbClr val="000000"/>
                </a:solidFill>
                <a:effectLst/>
                <a:latin typeface="Arial"/>
                <a:cs typeface="Calibri"/>
              </a:rPr>
              <a:t> </a:t>
            </a:r>
            <a:r>
              <a:rPr lang="en-US" sz="1400" b="0" i="0">
                <a:solidFill>
                  <a:srgbClr val="000000"/>
                </a:solidFill>
                <a:effectLst/>
                <a:latin typeface="Arial"/>
                <a:cs typeface="Calibri"/>
              </a:rPr>
              <a:t>aimed at securing sustainable management of local authorities’ high needs systems</a:t>
            </a:r>
            <a:r>
              <a:rPr lang="en-GB" sz="1400" b="0" i="0" u="none" strike="noStrike">
                <a:solidFill>
                  <a:srgbClr val="000000"/>
                </a:solidFill>
                <a:effectLst/>
                <a:latin typeface="Arial"/>
                <a:cs typeface="Calibri"/>
              </a:rPr>
              <a:t>.</a:t>
            </a:r>
            <a:r>
              <a:rPr lang="en-GB" sz="1400" b="0">
                <a:solidFill>
                  <a:srgbClr val="000000"/>
                </a:solidFill>
                <a:latin typeface="Arial"/>
                <a:cs typeface="Calibri"/>
              </a:rPr>
              <a:t> A summary of the phases and timings is set out below. </a:t>
            </a:r>
            <a:endParaRPr lang="en-GB" sz="1400" b="0" i="0" u="none" strike="noStrike">
              <a:solidFill>
                <a:srgbClr val="000000"/>
              </a:solidFill>
              <a:effectLst/>
              <a:latin typeface="Arial" panose="020B0604020202020204" pitchFamily="34" charset="0"/>
            </a:endParaRPr>
          </a:p>
          <a:p>
            <a:pPr algn="l" rtl="0" fontAlgn="base"/>
            <a:endParaRPr lang="en-GB" sz="800" b="0">
              <a:solidFill>
                <a:srgbClr val="000000"/>
              </a:solidFill>
              <a:latin typeface="Arial" panose="020B0604020202020204" pitchFamily="34" charset="0"/>
            </a:endParaRPr>
          </a:p>
        </p:txBody>
      </p:sp>
      <p:grpSp>
        <p:nvGrpSpPr>
          <p:cNvPr id="12" name="Group 11">
            <a:extLst>
              <a:ext uri="{FF2B5EF4-FFF2-40B4-BE49-F238E27FC236}">
                <a16:creationId xmlns:a16="http://schemas.microsoft.com/office/drawing/2014/main" id="{4BA54233-3013-CD7A-0688-F413797E8CD1}"/>
              </a:ext>
            </a:extLst>
          </p:cNvPr>
          <p:cNvGrpSpPr/>
          <p:nvPr/>
        </p:nvGrpSpPr>
        <p:grpSpPr>
          <a:xfrm>
            <a:off x="316175" y="1615585"/>
            <a:ext cx="11366468" cy="992205"/>
            <a:chOff x="828374" y="2111311"/>
            <a:chExt cx="10111296" cy="1853294"/>
          </a:xfrm>
        </p:grpSpPr>
        <p:graphicFrame>
          <p:nvGraphicFramePr>
            <p:cNvPr id="7" name="Diagram 6">
              <a:extLst>
                <a:ext uri="{FF2B5EF4-FFF2-40B4-BE49-F238E27FC236}">
                  <a16:creationId xmlns:a16="http://schemas.microsoft.com/office/drawing/2014/main" id="{0F4B6E8D-60EC-358D-E4D5-FDD04C31DC7E}"/>
                </a:ext>
              </a:extLst>
            </p:cNvPr>
            <p:cNvGraphicFramePr/>
            <p:nvPr>
              <p:extLst>
                <p:ext uri="{D42A27DB-BD31-4B8C-83A1-F6EECF244321}">
                  <p14:modId xmlns:p14="http://schemas.microsoft.com/office/powerpoint/2010/main" val="2133361157"/>
                </p:ext>
              </p:extLst>
            </p:nvPr>
          </p:nvGraphicFramePr>
          <p:xfrm>
            <a:off x="868680" y="2111311"/>
            <a:ext cx="10070990" cy="139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F02F3CD3-8DD6-7E1C-8380-4D6DDB6B22BE}"/>
                </a:ext>
              </a:extLst>
            </p:cNvPr>
            <p:cNvGraphicFramePr/>
            <p:nvPr>
              <p:extLst>
                <p:ext uri="{D42A27DB-BD31-4B8C-83A1-F6EECF244321}">
                  <p14:modId xmlns:p14="http://schemas.microsoft.com/office/powerpoint/2010/main" val="2179957384"/>
                </p:ext>
              </p:extLst>
            </p:nvPr>
          </p:nvGraphicFramePr>
          <p:xfrm>
            <a:off x="828374" y="3603956"/>
            <a:ext cx="10070990" cy="3606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3" name="TextBox 12">
            <a:extLst>
              <a:ext uri="{FF2B5EF4-FFF2-40B4-BE49-F238E27FC236}">
                <a16:creationId xmlns:a16="http://schemas.microsoft.com/office/drawing/2014/main" id="{398A9CCA-95D0-F048-A727-A2961B01D65B}"/>
              </a:ext>
            </a:extLst>
          </p:cNvPr>
          <p:cNvSpPr txBox="1"/>
          <p:nvPr/>
        </p:nvSpPr>
        <p:spPr>
          <a:xfrm>
            <a:off x="452579" y="2607790"/>
            <a:ext cx="11230064" cy="2369880"/>
          </a:xfrm>
          <a:prstGeom prst="rect">
            <a:avLst/>
          </a:prstGeom>
          <a:noFill/>
        </p:spPr>
        <p:txBody>
          <a:bodyPr wrap="square" rtlCol="0">
            <a:spAutoFit/>
          </a:bodyPr>
          <a:lstStyle/>
          <a:p>
            <a:r>
              <a:rPr lang="en-GB" sz="1400"/>
              <a:t>We have;</a:t>
            </a:r>
          </a:p>
          <a:p>
            <a:pPr marL="285750" indent="-285750">
              <a:buFont typeface="Arial" panose="020B0604020202020204" pitchFamily="34" charset="0"/>
              <a:buChar char="•"/>
            </a:pPr>
            <a:r>
              <a:rPr lang="en-GB" sz="1400"/>
              <a:t>Provided data, workstream and forecasting information to the DBV consultants to support Module 1 development of a DBV approved baseline and forecast.</a:t>
            </a:r>
          </a:p>
          <a:p>
            <a:pPr marL="285750" indent="-285750">
              <a:buFont typeface="Arial" panose="020B0604020202020204" pitchFamily="34" charset="0"/>
              <a:buChar char="•"/>
            </a:pPr>
            <a:r>
              <a:rPr lang="en-GB" sz="1400"/>
              <a:t>Supported data analysis, and attended cross-agency case reviews as part of the Module 2 root cause diagnostic.  </a:t>
            </a:r>
          </a:p>
          <a:p>
            <a:pPr marL="285750" indent="-285750">
              <a:buFont typeface="Arial" panose="020B0604020202020204" pitchFamily="34" charset="0"/>
              <a:buChar char="•"/>
            </a:pPr>
            <a:r>
              <a:rPr lang="en-GB" sz="1400"/>
              <a:t>Moved into more detailed Module 2 diagnostic work which involves ‘deep dives’ into some of the issues identified in the case reviews. The DBV programme is current surveying parents and schools as part of these deep dives, which are summarised below.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endParaRPr lang="en-GB" sz="1600"/>
          </a:p>
        </p:txBody>
      </p:sp>
      <p:sp>
        <p:nvSpPr>
          <p:cNvPr id="14" name="Rectangle 13">
            <a:extLst>
              <a:ext uri="{FF2B5EF4-FFF2-40B4-BE49-F238E27FC236}">
                <a16:creationId xmlns:a16="http://schemas.microsoft.com/office/drawing/2014/main" id="{A38C28D9-7696-70FF-59AE-586ED612052D}"/>
              </a:ext>
            </a:extLst>
          </p:cNvPr>
          <p:cNvSpPr/>
          <p:nvPr/>
        </p:nvSpPr>
        <p:spPr>
          <a:xfrm>
            <a:off x="361578" y="4081002"/>
            <a:ext cx="3637768" cy="157163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a:solidFill>
                  <a:srgbClr val="002060"/>
                </a:solidFill>
              </a:rPr>
              <a:t>Deep Dive 1 : Pressure on Schools &amp; lack of inclusive practice</a:t>
            </a:r>
          </a:p>
          <a:p>
            <a:pPr algn="ctr"/>
            <a:endParaRPr lang="en-GB" sz="1300">
              <a:solidFill>
                <a:srgbClr val="002060"/>
              </a:solidFill>
            </a:endParaRPr>
          </a:p>
          <a:p>
            <a:pPr marL="171450" indent="-171450">
              <a:buFont typeface="Arial" panose="020B0604020202020204" pitchFamily="34" charset="0"/>
              <a:buChar char="•"/>
            </a:pPr>
            <a:r>
              <a:rPr lang="en-GB" sz="1300">
                <a:solidFill>
                  <a:srgbClr val="002060"/>
                </a:solidFill>
              </a:rPr>
              <a:t>Variational analysis of % of children with SEN support and % of children with EHCPs</a:t>
            </a:r>
          </a:p>
          <a:p>
            <a:pPr marL="171450" indent="-171450">
              <a:buFont typeface="Arial" panose="020B0604020202020204" pitchFamily="34" charset="0"/>
              <a:buChar char="•"/>
            </a:pPr>
            <a:r>
              <a:rPr lang="en-GB" sz="1300">
                <a:solidFill>
                  <a:srgbClr val="002060"/>
                </a:solidFill>
              </a:rPr>
              <a:t>Engagement with specific schools based on analysis</a:t>
            </a:r>
          </a:p>
          <a:p>
            <a:pPr algn="ctr"/>
            <a:endParaRPr lang="en-GB" sz="1300">
              <a:solidFill>
                <a:srgbClr val="002060"/>
              </a:solidFill>
            </a:endParaRPr>
          </a:p>
        </p:txBody>
      </p:sp>
      <p:sp>
        <p:nvSpPr>
          <p:cNvPr id="15" name="Rectangle 14">
            <a:extLst>
              <a:ext uri="{FF2B5EF4-FFF2-40B4-BE49-F238E27FC236}">
                <a16:creationId xmlns:a16="http://schemas.microsoft.com/office/drawing/2014/main" id="{057C7187-8F0D-B155-3FED-17EA8CF06984}"/>
              </a:ext>
            </a:extLst>
          </p:cNvPr>
          <p:cNvSpPr/>
          <p:nvPr/>
        </p:nvSpPr>
        <p:spPr>
          <a:xfrm>
            <a:off x="4090347" y="4079531"/>
            <a:ext cx="4827416" cy="157163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a:solidFill>
                  <a:srgbClr val="002060"/>
                </a:solidFill>
              </a:rPr>
              <a:t>Deep Dive 2 : Parental Confidence (potential next steps)</a:t>
            </a:r>
          </a:p>
          <a:p>
            <a:pPr algn="ctr"/>
            <a:endParaRPr lang="en-GB" sz="1300">
              <a:solidFill>
                <a:srgbClr val="002060"/>
              </a:solidFill>
            </a:endParaRPr>
          </a:p>
          <a:p>
            <a:pPr marL="171450" indent="-171450">
              <a:buFont typeface="Arial" panose="020B0604020202020204" pitchFamily="34" charset="0"/>
              <a:buChar char="•"/>
            </a:pPr>
            <a:r>
              <a:rPr lang="en-GB" sz="1300">
                <a:solidFill>
                  <a:srgbClr val="002060"/>
                </a:solidFill>
              </a:rPr>
              <a:t>Review existing reflections and feedback from parent and carers (e.g. parent/carer forum focus groups, complaints)</a:t>
            </a:r>
          </a:p>
          <a:p>
            <a:pPr marL="171450" indent="-171450">
              <a:buFont typeface="Arial" panose="020B0604020202020204" pitchFamily="34" charset="0"/>
              <a:buChar char="•"/>
            </a:pPr>
            <a:r>
              <a:rPr lang="en-GB" sz="1300">
                <a:solidFill>
                  <a:srgbClr val="002060"/>
                </a:solidFill>
              </a:rPr>
              <a:t>Review tribunal discussions/decisions</a:t>
            </a:r>
          </a:p>
          <a:p>
            <a:pPr marL="171450" indent="-171450">
              <a:buFont typeface="Arial" panose="020B0604020202020204" pitchFamily="34" charset="0"/>
              <a:buChar char="•"/>
            </a:pPr>
            <a:r>
              <a:rPr lang="en-GB" sz="1300">
                <a:solidFill>
                  <a:srgbClr val="002060"/>
                </a:solidFill>
              </a:rPr>
              <a:t>Further parental/professional engagement (e.g. survey/ focus groups)</a:t>
            </a:r>
          </a:p>
          <a:p>
            <a:pPr algn="ctr"/>
            <a:endParaRPr lang="en-GB" sz="1300">
              <a:solidFill>
                <a:srgbClr val="002060"/>
              </a:solidFill>
            </a:endParaRPr>
          </a:p>
          <a:p>
            <a:pPr algn="ctr"/>
            <a:endParaRPr lang="en-GB" sz="1300">
              <a:solidFill>
                <a:srgbClr val="002060"/>
              </a:solidFill>
            </a:endParaRPr>
          </a:p>
        </p:txBody>
      </p:sp>
      <p:sp>
        <p:nvSpPr>
          <p:cNvPr id="16" name="Rectangle 15">
            <a:extLst>
              <a:ext uri="{FF2B5EF4-FFF2-40B4-BE49-F238E27FC236}">
                <a16:creationId xmlns:a16="http://schemas.microsoft.com/office/drawing/2014/main" id="{C2BA91A2-C250-05EB-A98E-D263AEF34876}"/>
              </a:ext>
            </a:extLst>
          </p:cNvPr>
          <p:cNvSpPr/>
          <p:nvPr/>
        </p:nvSpPr>
        <p:spPr>
          <a:xfrm>
            <a:off x="9008764" y="4081002"/>
            <a:ext cx="2828763" cy="157163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a:solidFill>
                  <a:srgbClr val="002060"/>
                </a:solidFill>
              </a:rPr>
              <a:t>Deep Dive 3: Quality/quantity of information available to assessor</a:t>
            </a:r>
          </a:p>
          <a:p>
            <a:pPr algn="ctr"/>
            <a:endParaRPr lang="en-GB" sz="1300">
              <a:solidFill>
                <a:srgbClr val="002060"/>
              </a:solidFill>
            </a:endParaRPr>
          </a:p>
          <a:p>
            <a:pPr marL="171450" indent="-171450">
              <a:buFont typeface="Arial" panose="020B0604020202020204" pitchFamily="34" charset="0"/>
              <a:buChar char="•"/>
            </a:pPr>
            <a:r>
              <a:rPr lang="en-GB" sz="1300">
                <a:solidFill>
                  <a:srgbClr val="002060"/>
                </a:solidFill>
              </a:rPr>
              <a:t>Review of EHCP practice/activity</a:t>
            </a:r>
          </a:p>
          <a:p>
            <a:pPr marL="171450" indent="-171450">
              <a:buFont typeface="Arial" panose="020B0604020202020204" pitchFamily="34" charset="0"/>
              <a:buChar char="•"/>
            </a:pPr>
            <a:r>
              <a:rPr lang="en-GB" sz="1300">
                <a:solidFill>
                  <a:srgbClr val="002060"/>
                </a:solidFill>
              </a:rPr>
              <a:t>Engagement with assessment team</a:t>
            </a:r>
          </a:p>
          <a:p>
            <a:pPr algn="ctr"/>
            <a:endParaRPr lang="en-GB" sz="1300">
              <a:solidFill>
                <a:srgbClr val="002060"/>
              </a:solidFill>
            </a:endParaRPr>
          </a:p>
          <a:p>
            <a:pPr algn="ctr"/>
            <a:endParaRPr lang="en-GB" sz="1300">
              <a:solidFill>
                <a:srgbClr val="002060"/>
              </a:solidFill>
            </a:endParaRPr>
          </a:p>
        </p:txBody>
      </p:sp>
      <p:sp>
        <p:nvSpPr>
          <p:cNvPr id="17" name="TextBox 16">
            <a:extLst>
              <a:ext uri="{FF2B5EF4-FFF2-40B4-BE49-F238E27FC236}">
                <a16:creationId xmlns:a16="http://schemas.microsoft.com/office/drawing/2014/main" id="{4864A473-EF8E-F4A0-D920-79896A42DFC7}"/>
              </a:ext>
            </a:extLst>
          </p:cNvPr>
          <p:cNvSpPr txBox="1"/>
          <p:nvPr/>
        </p:nvSpPr>
        <p:spPr>
          <a:xfrm>
            <a:off x="507999" y="5726526"/>
            <a:ext cx="9036448" cy="307777"/>
          </a:xfrm>
          <a:prstGeom prst="rect">
            <a:avLst/>
          </a:prstGeom>
          <a:noFill/>
        </p:spPr>
        <p:txBody>
          <a:bodyPr wrap="none" rtlCol="0">
            <a:spAutoFit/>
          </a:bodyPr>
          <a:lstStyle/>
          <a:p>
            <a:r>
              <a:rPr lang="en-GB" sz="1400"/>
              <a:t>Module 3, which overlaps with Module 2 and covers implementation planning, started on 14 November 2022.  </a:t>
            </a:r>
          </a:p>
        </p:txBody>
      </p:sp>
    </p:spTree>
    <p:extLst>
      <p:ext uri="{BB962C8B-B14F-4D97-AF65-F5344CB8AC3E}">
        <p14:creationId xmlns:p14="http://schemas.microsoft.com/office/powerpoint/2010/main" val="1325632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3BC4-1EE1-407B-B3A9-BA7E40B89B86}"/>
              </a:ext>
            </a:extLst>
          </p:cNvPr>
          <p:cNvSpPr>
            <a:spLocks noGrp="1"/>
          </p:cNvSpPr>
          <p:nvPr>
            <p:ph type="title"/>
          </p:nvPr>
        </p:nvSpPr>
        <p:spPr>
          <a:xfrm>
            <a:off x="710212" y="138163"/>
            <a:ext cx="10697497" cy="896265"/>
          </a:xfrm>
        </p:spPr>
        <p:txBody>
          <a:bodyPr/>
          <a:lstStyle/>
          <a:p>
            <a:r>
              <a:rPr lang="en-GB" b="1">
                <a:latin typeface="+mj-lt"/>
              </a:rPr>
              <a:t>DSG Medium Term Forecast</a:t>
            </a:r>
          </a:p>
        </p:txBody>
      </p:sp>
      <p:sp>
        <p:nvSpPr>
          <p:cNvPr id="8" name="TextBox 7">
            <a:extLst>
              <a:ext uri="{FF2B5EF4-FFF2-40B4-BE49-F238E27FC236}">
                <a16:creationId xmlns:a16="http://schemas.microsoft.com/office/drawing/2014/main" id="{AE0B9FB1-35DB-946E-3830-06D778918932}"/>
              </a:ext>
            </a:extLst>
          </p:cNvPr>
          <p:cNvSpPr txBox="1"/>
          <p:nvPr/>
        </p:nvSpPr>
        <p:spPr>
          <a:xfrm>
            <a:off x="794327" y="5541818"/>
            <a:ext cx="5301673" cy="369332"/>
          </a:xfrm>
          <a:prstGeom prst="rect">
            <a:avLst/>
          </a:prstGeom>
          <a:noFill/>
        </p:spPr>
        <p:txBody>
          <a:bodyPr wrap="square" rtlCol="0">
            <a:spAutoFit/>
          </a:bodyPr>
          <a:lstStyle/>
          <a:p>
            <a:r>
              <a:rPr lang="en-GB" b="1"/>
              <a:t>Note</a:t>
            </a:r>
            <a:r>
              <a:rPr lang="en-GB"/>
              <a:t> values above represent £m</a:t>
            </a:r>
          </a:p>
        </p:txBody>
      </p:sp>
      <p:graphicFrame>
        <p:nvGraphicFramePr>
          <p:cNvPr id="10" name="Table 9">
            <a:extLst>
              <a:ext uri="{FF2B5EF4-FFF2-40B4-BE49-F238E27FC236}">
                <a16:creationId xmlns:a16="http://schemas.microsoft.com/office/drawing/2014/main" id="{4FF31345-0940-39E3-3A3E-A22C1451C143}"/>
              </a:ext>
            </a:extLst>
          </p:cNvPr>
          <p:cNvGraphicFramePr>
            <a:graphicFrameLocks noGrp="1"/>
          </p:cNvGraphicFramePr>
          <p:nvPr>
            <p:extLst>
              <p:ext uri="{D42A27DB-BD31-4B8C-83A1-F6EECF244321}">
                <p14:modId xmlns:p14="http://schemas.microsoft.com/office/powerpoint/2010/main" val="1164378583"/>
              </p:ext>
            </p:extLst>
          </p:nvPr>
        </p:nvGraphicFramePr>
        <p:xfrm>
          <a:off x="710211" y="1172308"/>
          <a:ext cx="9918710" cy="3946772"/>
        </p:xfrm>
        <a:graphic>
          <a:graphicData uri="http://schemas.openxmlformats.org/drawingml/2006/table">
            <a:tbl>
              <a:tblPr/>
              <a:tblGrid>
                <a:gridCol w="2844125">
                  <a:extLst>
                    <a:ext uri="{9D8B030D-6E8A-4147-A177-3AD203B41FA5}">
                      <a16:colId xmlns:a16="http://schemas.microsoft.com/office/drawing/2014/main" val="1087903060"/>
                    </a:ext>
                  </a:extLst>
                </a:gridCol>
                <a:gridCol w="814649">
                  <a:extLst>
                    <a:ext uri="{9D8B030D-6E8A-4147-A177-3AD203B41FA5}">
                      <a16:colId xmlns:a16="http://schemas.microsoft.com/office/drawing/2014/main" val="1953944629"/>
                    </a:ext>
                  </a:extLst>
                </a:gridCol>
                <a:gridCol w="814649">
                  <a:extLst>
                    <a:ext uri="{9D8B030D-6E8A-4147-A177-3AD203B41FA5}">
                      <a16:colId xmlns:a16="http://schemas.microsoft.com/office/drawing/2014/main" val="217923466"/>
                    </a:ext>
                  </a:extLst>
                </a:gridCol>
                <a:gridCol w="814649">
                  <a:extLst>
                    <a:ext uri="{9D8B030D-6E8A-4147-A177-3AD203B41FA5}">
                      <a16:colId xmlns:a16="http://schemas.microsoft.com/office/drawing/2014/main" val="2439292719"/>
                    </a:ext>
                  </a:extLst>
                </a:gridCol>
                <a:gridCol w="771773">
                  <a:extLst>
                    <a:ext uri="{9D8B030D-6E8A-4147-A177-3AD203B41FA5}">
                      <a16:colId xmlns:a16="http://schemas.microsoft.com/office/drawing/2014/main" val="3855039384"/>
                    </a:ext>
                  </a:extLst>
                </a:gridCol>
                <a:gridCol w="771773">
                  <a:extLst>
                    <a:ext uri="{9D8B030D-6E8A-4147-A177-3AD203B41FA5}">
                      <a16:colId xmlns:a16="http://schemas.microsoft.com/office/drawing/2014/main" val="876333034"/>
                    </a:ext>
                  </a:extLst>
                </a:gridCol>
                <a:gridCol w="771773">
                  <a:extLst>
                    <a:ext uri="{9D8B030D-6E8A-4147-A177-3AD203B41FA5}">
                      <a16:colId xmlns:a16="http://schemas.microsoft.com/office/drawing/2014/main" val="895546264"/>
                    </a:ext>
                  </a:extLst>
                </a:gridCol>
                <a:gridCol w="771773">
                  <a:extLst>
                    <a:ext uri="{9D8B030D-6E8A-4147-A177-3AD203B41FA5}">
                      <a16:colId xmlns:a16="http://schemas.microsoft.com/office/drawing/2014/main" val="3407479834"/>
                    </a:ext>
                  </a:extLst>
                </a:gridCol>
                <a:gridCol w="771773">
                  <a:extLst>
                    <a:ext uri="{9D8B030D-6E8A-4147-A177-3AD203B41FA5}">
                      <a16:colId xmlns:a16="http://schemas.microsoft.com/office/drawing/2014/main" val="3944225499"/>
                    </a:ext>
                  </a:extLst>
                </a:gridCol>
                <a:gridCol w="771773">
                  <a:extLst>
                    <a:ext uri="{9D8B030D-6E8A-4147-A177-3AD203B41FA5}">
                      <a16:colId xmlns:a16="http://schemas.microsoft.com/office/drawing/2014/main" val="1382623679"/>
                    </a:ext>
                  </a:extLst>
                </a:gridCol>
              </a:tblGrid>
              <a:tr h="258199">
                <a:tc>
                  <a:txBody>
                    <a:bodyPr/>
                    <a:lstStyle/>
                    <a:p>
                      <a:pPr algn="l" fontAlgn="b"/>
                      <a:r>
                        <a:rPr lang="en-GB" sz="1100" b="0" i="0" u="none" strike="noStrike">
                          <a:solidFill>
                            <a:srgbClr val="000000"/>
                          </a:solidFill>
                          <a:effectLst/>
                          <a:latin typeface="Calibri" panose="020F0502020204030204" pitchFamily="34" charset="0"/>
                        </a:rPr>
                        <a:t> </a:t>
                      </a:r>
                    </a:p>
                  </a:txBody>
                  <a:tcPr marL="36000" marR="3600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9">
                  <a:txBody>
                    <a:bodyPr/>
                    <a:lstStyle/>
                    <a:p>
                      <a:pPr algn="ctr" fontAlgn="b"/>
                      <a:r>
                        <a:rPr lang="en-US" sz="1200" b="0" i="0" u="none" strike="noStrike">
                          <a:solidFill>
                            <a:srgbClr val="000000"/>
                          </a:solidFill>
                          <a:effectLst/>
                          <a:latin typeface="Arial" panose="020B0604020202020204" pitchFamily="34" charset="0"/>
                        </a:rPr>
                        <a:t>Mitigated (including the impact of savings / cost avoidance)</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57170566"/>
                  </a:ext>
                </a:extLst>
              </a:tr>
              <a:tr h="491808">
                <a:tc>
                  <a:txBody>
                    <a:bodyPr/>
                    <a:lstStyle/>
                    <a:p>
                      <a:pPr algn="l" fontAlgn="b"/>
                      <a:r>
                        <a:rPr lang="en-GB" sz="1100" b="0" i="0" u="none" strike="noStrike">
                          <a:solidFill>
                            <a:srgbClr val="000000"/>
                          </a:solidFill>
                          <a:effectLst/>
                          <a:latin typeface="Calibri" panose="020F0502020204030204" pitchFamily="34" charset="0"/>
                        </a:rPr>
                        <a:t> </a:t>
                      </a:r>
                    </a:p>
                  </a:txBody>
                  <a:tcPr marL="36000" marR="3600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2018/19</a:t>
                      </a:r>
                      <a:br>
                        <a:rPr lang="en-GB" sz="1100" b="1" i="0" u="none" strike="noStrike">
                          <a:solidFill>
                            <a:srgbClr val="000000"/>
                          </a:solidFill>
                          <a:effectLst/>
                          <a:latin typeface="Arial" panose="020B0604020202020204" pitchFamily="34" charset="0"/>
                        </a:rPr>
                      </a:br>
                      <a:r>
                        <a:rPr lang="en-GB" sz="1100" b="1" i="0" u="none" strike="noStrike">
                          <a:solidFill>
                            <a:srgbClr val="000000"/>
                          </a:solidFill>
                          <a:effectLst/>
                          <a:latin typeface="Arial" panose="020B0604020202020204" pitchFamily="34" charset="0"/>
                        </a:rPr>
                        <a:t>Outturn</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1" i="0" u="none" strike="noStrike">
                          <a:solidFill>
                            <a:srgbClr val="000000"/>
                          </a:solidFill>
                          <a:effectLst/>
                          <a:latin typeface="Arial" panose="020B0604020202020204" pitchFamily="34" charset="0"/>
                        </a:rPr>
                        <a:t>2019/20 Outturn</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1" i="0" u="none" strike="noStrike">
                          <a:solidFill>
                            <a:srgbClr val="000000"/>
                          </a:solidFill>
                          <a:effectLst/>
                          <a:latin typeface="Arial" panose="020B0604020202020204" pitchFamily="34" charset="0"/>
                        </a:rPr>
                        <a:t>2020/21 Outturn</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1" i="0" u="none" strike="noStrike">
                          <a:solidFill>
                            <a:srgbClr val="000000"/>
                          </a:solidFill>
                          <a:effectLst/>
                          <a:latin typeface="Arial" panose="020B0604020202020204" pitchFamily="34" charset="0"/>
                        </a:rPr>
                        <a:t>2021/22 Outturn</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1" i="0" u="none" strike="noStrike">
                          <a:solidFill>
                            <a:srgbClr val="000000"/>
                          </a:solidFill>
                          <a:effectLst/>
                          <a:latin typeface="Arial" panose="020B0604020202020204" pitchFamily="34" charset="0"/>
                        </a:rPr>
                        <a:t>2022/23 Forecast</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1" i="0" u="none" strike="noStrike">
                          <a:solidFill>
                            <a:srgbClr val="000000"/>
                          </a:solidFill>
                          <a:effectLst/>
                          <a:latin typeface="Arial" panose="020B0604020202020204" pitchFamily="34" charset="0"/>
                        </a:rPr>
                        <a:t>2023/24 Forecast</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1" i="0" u="none" strike="noStrike">
                          <a:solidFill>
                            <a:srgbClr val="000000"/>
                          </a:solidFill>
                          <a:effectLst/>
                          <a:latin typeface="Arial" panose="020B0604020202020204" pitchFamily="34" charset="0"/>
                        </a:rPr>
                        <a:t>2024/25 Forecast</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1" i="0" u="none" strike="noStrike">
                          <a:solidFill>
                            <a:srgbClr val="000000"/>
                          </a:solidFill>
                          <a:effectLst/>
                          <a:latin typeface="Arial" panose="020B0604020202020204" pitchFamily="34" charset="0"/>
                        </a:rPr>
                        <a:t>2025/26 Forecast</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1" i="0" u="none" strike="noStrike">
                          <a:solidFill>
                            <a:srgbClr val="000000"/>
                          </a:solidFill>
                          <a:effectLst/>
                          <a:latin typeface="Arial" panose="020B0604020202020204" pitchFamily="34" charset="0"/>
                        </a:rPr>
                        <a:t>2026/27 Forecast</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121515342"/>
                  </a:ext>
                </a:extLst>
              </a:tr>
              <a:tr h="245905">
                <a:tc>
                  <a:txBody>
                    <a:bodyPr/>
                    <a:lstStyle/>
                    <a:p>
                      <a:pPr algn="l" fontAlgn="b"/>
                      <a:r>
                        <a:rPr lang="en-GB" sz="1100" b="1" i="0" u="none" strike="noStrike">
                          <a:solidFill>
                            <a:srgbClr val="000000"/>
                          </a:solidFill>
                          <a:effectLst/>
                          <a:latin typeface="Arial" panose="020B0604020202020204" pitchFamily="34" charset="0"/>
                        </a:rPr>
                        <a:t>Total Expenditure</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937.8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967.8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1,029.8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1,131.5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1,191.0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1,232.4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1,250.1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1,268.1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1,288.8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1493436"/>
                  </a:ext>
                </a:extLst>
              </a:tr>
              <a:tr h="245905">
                <a:tc>
                  <a:txBody>
                    <a:bodyPr/>
                    <a:lstStyle/>
                    <a:p>
                      <a:pPr algn="l" fontAlgn="b"/>
                      <a:r>
                        <a:rPr lang="en-GB" sz="1100" b="1" i="0" u="none" strike="noStrike">
                          <a:solidFill>
                            <a:srgbClr val="000000"/>
                          </a:solidFill>
                          <a:effectLst/>
                          <a:latin typeface="Arial" panose="020B0604020202020204" pitchFamily="34" charset="0"/>
                        </a:rPr>
                        <a:t>Total Income</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928.5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958.8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1,017.1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1,106.9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1,161.9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1,208.2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1,212.7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1,217.4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1,222.3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9964226"/>
                  </a:ext>
                </a:extLst>
              </a:tr>
              <a:tr h="245905">
                <a:tc>
                  <a:txBody>
                    <a:bodyPr/>
                    <a:lstStyle/>
                    <a:p>
                      <a:pPr algn="l" fontAlgn="b"/>
                      <a:r>
                        <a:rPr lang="en-GB" sz="1100" b="1" i="0" u="none" strike="noStrike">
                          <a:solidFill>
                            <a:srgbClr val="000000"/>
                          </a:solidFill>
                          <a:effectLst/>
                          <a:latin typeface="Arial" panose="020B0604020202020204" pitchFamily="34" charset="0"/>
                        </a:rPr>
                        <a:t>Net In-year Position</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9.2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9.0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12.7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24.6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29.1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24.2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37.4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50.7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66.6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75364830"/>
                  </a:ext>
                </a:extLst>
              </a:tr>
              <a:tr h="245905">
                <a:tc>
                  <a:txBody>
                    <a:bodyPr/>
                    <a:lstStyle/>
                    <a:p>
                      <a:pPr algn="l" fontAlgn="b"/>
                      <a:r>
                        <a:rPr lang="en-GB" sz="1100" b="1" i="0" u="none" strike="noStrike">
                          <a:solidFill>
                            <a:srgbClr val="000000"/>
                          </a:solidFill>
                          <a:effectLst/>
                          <a:latin typeface="Arial" panose="020B0604020202020204" pitchFamily="34" charset="0"/>
                        </a:rPr>
                        <a:t>Of which</a:t>
                      </a:r>
                    </a:p>
                  </a:txBody>
                  <a:tcPr marL="36000" marR="3600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68077232"/>
                  </a:ext>
                </a:extLst>
              </a:tr>
              <a:tr h="245905">
                <a:tc>
                  <a:txBody>
                    <a:bodyPr/>
                    <a:lstStyle/>
                    <a:p>
                      <a:pPr algn="l" fontAlgn="b"/>
                      <a:r>
                        <a:rPr lang="en-GB" sz="1100" b="1" i="0" u="none" strike="noStrike">
                          <a:solidFill>
                            <a:srgbClr val="000000"/>
                          </a:solidFill>
                          <a:effectLst/>
                          <a:latin typeface="Arial" panose="020B0604020202020204" pitchFamily="34" charset="0"/>
                        </a:rPr>
                        <a:t>High Needs Block</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10.5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15.2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15.8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27.7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32.9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24.2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37.4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50.7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66.6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7264257"/>
                  </a:ext>
                </a:extLst>
              </a:tr>
              <a:tr h="245905">
                <a:tc>
                  <a:txBody>
                    <a:bodyPr/>
                    <a:lstStyle/>
                    <a:p>
                      <a:pPr algn="l" fontAlgn="b"/>
                      <a:r>
                        <a:rPr lang="en-GB" sz="1100" b="1" i="0" u="none" strike="noStrike">
                          <a:solidFill>
                            <a:srgbClr val="000000"/>
                          </a:solidFill>
                          <a:effectLst/>
                          <a:latin typeface="Arial" panose="020B0604020202020204" pitchFamily="34" charset="0"/>
                        </a:rPr>
                        <a:t>Other Blocks</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-6.2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-3.1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-3.1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-3.8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-0.1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-0.1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-0.1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-0.1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5968846"/>
                  </a:ext>
                </a:extLst>
              </a:tr>
              <a:tr h="245905">
                <a:tc>
                  <a:txBody>
                    <a:bodyPr/>
                    <a:lstStyle/>
                    <a:p>
                      <a:pPr algn="l" fontAlgn="b"/>
                      <a:r>
                        <a:rPr lang="en-GB" sz="1100" b="1" i="0" u="none" strike="noStrike">
                          <a:solidFill>
                            <a:srgbClr val="000000"/>
                          </a:solidFill>
                          <a:effectLst/>
                          <a:latin typeface="Arial" panose="020B0604020202020204" pitchFamily="34" charset="0"/>
                        </a:rPr>
                        <a:t>Cumulative DSG Reserve Balance</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13.7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22.8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35.4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60.0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89.2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113.3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150.7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201.3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267.9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83685596"/>
                  </a:ext>
                </a:extLst>
              </a:tr>
              <a:tr h="245905">
                <a:tc>
                  <a:txBody>
                    <a:bodyPr/>
                    <a:lstStyle/>
                    <a:p>
                      <a:pPr algn="l" fontAlgn="b"/>
                      <a:r>
                        <a:rPr lang="en-GB" sz="1100" b="1" i="0" u="none" strike="noStrike">
                          <a:solidFill>
                            <a:srgbClr val="000000"/>
                          </a:solidFill>
                          <a:effectLst/>
                          <a:latin typeface="Arial" panose="020B0604020202020204" pitchFamily="34" charset="0"/>
                        </a:rPr>
                        <a:t>Deficit as % of Funding</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2.4%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3.5%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5.4%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7.7%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9.4%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12.4%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16.5%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21.9%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9599384"/>
                  </a:ext>
                </a:extLst>
              </a:tr>
              <a:tr h="245905">
                <a:tc>
                  <a:txBody>
                    <a:bodyPr/>
                    <a:lstStyle/>
                    <a:p>
                      <a:pPr algn="l" fontAlgn="b"/>
                      <a:r>
                        <a:rPr lang="en-US" sz="1100" b="1" i="0" u="none" strike="noStrike">
                          <a:solidFill>
                            <a:srgbClr val="000000"/>
                          </a:solidFill>
                          <a:effectLst/>
                          <a:latin typeface="Arial" panose="020B0604020202020204" pitchFamily="34" charset="0"/>
                        </a:rPr>
                        <a:t>Excluding the Impact of Savings</a:t>
                      </a:r>
                    </a:p>
                  </a:txBody>
                  <a:tcPr marL="36000" marR="3600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36000" marR="3600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84238116"/>
                  </a:ext>
                </a:extLst>
              </a:tr>
              <a:tr h="245905">
                <a:tc>
                  <a:txBody>
                    <a:bodyPr/>
                    <a:lstStyle/>
                    <a:p>
                      <a:pPr algn="l" fontAlgn="b"/>
                      <a:r>
                        <a:rPr lang="en-GB" sz="1100" b="1" i="0" u="none" strike="noStrike">
                          <a:solidFill>
                            <a:srgbClr val="000000"/>
                          </a:solidFill>
                          <a:effectLst/>
                          <a:latin typeface="Arial" panose="020B0604020202020204" pitchFamily="34" charset="0"/>
                        </a:rPr>
                        <a:t>Net In-year Position</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10.0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15.3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23.4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41.7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51.4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53.5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73.7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93.4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116.5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08344018"/>
                  </a:ext>
                </a:extLst>
              </a:tr>
              <a:tr h="245905">
                <a:tc>
                  <a:txBody>
                    <a:bodyPr/>
                    <a:lstStyle/>
                    <a:p>
                      <a:pPr algn="l" fontAlgn="b"/>
                      <a:r>
                        <a:rPr lang="en-GB" sz="1100" b="1" i="0" u="none" strike="noStrike">
                          <a:solidFill>
                            <a:srgbClr val="000000"/>
                          </a:solidFill>
                          <a:effectLst/>
                          <a:latin typeface="Arial" panose="020B0604020202020204" pitchFamily="34" charset="0"/>
                        </a:rPr>
                        <a:t>Cumulative DSG Reserve Balance</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13.7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29.0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52.4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94.1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145.5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198.9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272.6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366.0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100" b="1" i="0" u="none" strike="noStrike">
                          <a:solidFill>
                            <a:srgbClr val="000000"/>
                          </a:solidFill>
                          <a:effectLst/>
                          <a:latin typeface="Arial" panose="020B0604020202020204" pitchFamily="34" charset="0"/>
                        </a:rPr>
                        <a:t>482.6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24238732"/>
                  </a:ext>
                </a:extLst>
              </a:tr>
              <a:tr h="245905">
                <a:tc>
                  <a:txBody>
                    <a:bodyPr/>
                    <a:lstStyle/>
                    <a:p>
                      <a:pPr algn="l" fontAlgn="b"/>
                      <a:r>
                        <a:rPr lang="en-GB" sz="1100" b="1" i="0" u="none" strike="noStrike">
                          <a:solidFill>
                            <a:srgbClr val="000000"/>
                          </a:solidFill>
                          <a:effectLst/>
                          <a:latin typeface="Arial" panose="020B0604020202020204" pitchFamily="34" charset="0"/>
                        </a:rPr>
                        <a:t>Deficit as % of Funding</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3.0%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5.2%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8.5%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12.5%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16.5%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22.5%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30.1%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Arial" panose="020B0604020202020204" pitchFamily="34" charset="0"/>
                        </a:rPr>
                        <a:t>39.5%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3551408"/>
                  </a:ext>
                </a:extLst>
              </a:tr>
              <a:tr h="245905">
                <a:tc>
                  <a:txBody>
                    <a:bodyPr/>
                    <a:lstStyle/>
                    <a:p>
                      <a:pPr algn="l" fontAlgn="b"/>
                      <a:r>
                        <a:rPr lang="en-GB" sz="1100" b="0" i="0" u="none" strike="noStrike">
                          <a:solidFill>
                            <a:srgbClr val="000000"/>
                          </a:solidFill>
                          <a:effectLst/>
                          <a:latin typeface="Arial" panose="020B0604020202020204" pitchFamily="34" charset="0"/>
                        </a:rPr>
                        <a:t>Savings/ Cost Avoidance</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latin typeface="Arial" panose="020B0604020202020204" pitchFamily="34" charset="0"/>
                        </a:rPr>
                        <a:t>           0.8 </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latin typeface="Arial" panose="020B0604020202020204" pitchFamily="34" charset="0"/>
                        </a:rPr>
                        <a:t>           6.3 </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latin typeface="Arial" panose="020B0604020202020204" pitchFamily="34" charset="0"/>
                        </a:rPr>
                        <a:t>         10.7 </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latin typeface="Arial" panose="020B0604020202020204" pitchFamily="34" charset="0"/>
                        </a:rPr>
                        <a:t>        17.1 </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latin typeface="Arial" panose="020B0604020202020204" pitchFamily="34" charset="0"/>
                        </a:rPr>
                        <a:t>        22.3 </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latin typeface="Arial" panose="020B0604020202020204" pitchFamily="34" charset="0"/>
                        </a:rPr>
                        <a:t>        29.3 </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latin typeface="Arial" panose="020B0604020202020204" pitchFamily="34" charset="0"/>
                        </a:rPr>
                        <a:t>        36.3 </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latin typeface="Arial" panose="020B0604020202020204" pitchFamily="34" charset="0"/>
                        </a:rPr>
                        <a:t>        42.8 </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latin typeface="Arial" panose="020B0604020202020204" pitchFamily="34" charset="0"/>
                        </a:rPr>
                        <a:t>        49.9 </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56312363"/>
                  </a:ext>
                </a:extLst>
              </a:tr>
            </a:tbl>
          </a:graphicData>
        </a:graphic>
      </p:graphicFrame>
    </p:spTree>
    <p:extLst>
      <p:ext uri="{BB962C8B-B14F-4D97-AF65-F5344CB8AC3E}">
        <p14:creationId xmlns:p14="http://schemas.microsoft.com/office/powerpoint/2010/main" val="3142579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8081-A6EC-4CAB-91F0-DE3CAE666C14}"/>
              </a:ext>
            </a:extLst>
          </p:cNvPr>
          <p:cNvSpPr>
            <a:spLocks noGrp="1"/>
          </p:cNvSpPr>
          <p:nvPr>
            <p:ph type="title"/>
          </p:nvPr>
        </p:nvSpPr>
        <p:spPr>
          <a:xfrm>
            <a:off x="712520" y="85105"/>
            <a:ext cx="10363200" cy="928255"/>
          </a:xfrm>
        </p:spPr>
        <p:txBody>
          <a:bodyPr/>
          <a:lstStyle/>
          <a:p>
            <a:r>
              <a:rPr lang="en-GB" b="1">
                <a:latin typeface="+mj-lt"/>
              </a:rPr>
              <a:t>High Needs Workstreams</a:t>
            </a:r>
          </a:p>
        </p:txBody>
      </p:sp>
      <p:sp>
        <p:nvSpPr>
          <p:cNvPr id="7" name="TextBox 6">
            <a:extLst>
              <a:ext uri="{FF2B5EF4-FFF2-40B4-BE49-F238E27FC236}">
                <a16:creationId xmlns:a16="http://schemas.microsoft.com/office/drawing/2014/main" id="{87A52996-A76B-EE8D-068B-D9410C3873D1}"/>
              </a:ext>
            </a:extLst>
          </p:cNvPr>
          <p:cNvSpPr txBox="1"/>
          <p:nvPr/>
        </p:nvSpPr>
        <p:spPr>
          <a:xfrm>
            <a:off x="328246" y="5393433"/>
            <a:ext cx="11558954" cy="738664"/>
          </a:xfrm>
          <a:prstGeom prst="rect">
            <a:avLst/>
          </a:prstGeom>
          <a:noFill/>
        </p:spPr>
        <p:txBody>
          <a:bodyPr wrap="square" rtlCol="0">
            <a:spAutoFit/>
          </a:bodyPr>
          <a:lstStyle/>
          <a:p>
            <a:pPr marL="285750" indent="-285750">
              <a:buFont typeface="Arial" panose="020B0604020202020204" pitchFamily="34" charset="0"/>
              <a:buChar char="•"/>
            </a:pPr>
            <a:r>
              <a:rPr lang="en-GB" sz="1400"/>
              <a:t>Saving forecasts reflect a reduction of £32.0m between 2022/23 and 2026/27 since the July update.</a:t>
            </a:r>
          </a:p>
          <a:p>
            <a:pPr marL="285750" indent="-285750">
              <a:buFont typeface="Arial" panose="020B0604020202020204" pitchFamily="34" charset="0"/>
              <a:buChar char="•"/>
            </a:pPr>
            <a:r>
              <a:rPr lang="en-GB" sz="1400"/>
              <a:t>The majority of the reduction relates to the place planning and sufficiency workstream forecast reducing by £28.7m and SEND employability hubs forecast reducing by £3.2m.</a:t>
            </a:r>
          </a:p>
        </p:txBody>
      </p:sp>
      <p:graphicFrame>
        <p:nvGraphicFramePr>
          <p:cNvPr id="8" name="Table 7">
            <a:extLst>
              <a:ext uri="{FF2B5EF4-FFF2-40B4-BE49-F238E27FC236}">
                <a16:creationId xmlns:a16="http://schemas.microsoft.com/office/drawing/2014/main" id="{34875CD9-3B40-A992-4F81-25A86537D6AF}"/>
              </a:ext>
            </a:extLst>
          </p:cNvPr>
          <p:cNvGraphicFramePr>
            <a:graphicFrameLocks noGrp="1"/>
          </p:cNvGraphicFramePr>
          <p:nvPr>
            <p:extLst>
              <p:ext uri="{D42A27DB-BD31-4B8C-83A1-F6EECF244321}">
                <p14:modId xmlns:p14="http://schemas.microsoft.com/office/powerpoint/2010/main" val="3163436911"/>
              </p:ext>
            </p:extLst>
          </p:nvPr>
        </p:nvGraphicFramePr>
        <p:xfrm>
          <a:off x="328246" y="1089025"/>
          <a:ext cx="11366866" cy="4083047"/>
        </p:xfrm>
        <a:graphic>
          <a:graphicData uri="http://schemas.openxmlformats.org/drawingml/2006/table">
            <a:tbl>
              <a:tblPr/>
              <a:tblGrid>
                <a:gridCol w="2418368">
                  <a:extLst>
                    <a:ext uri="{9D8B030D-6E8A-4147-A177-3AD203B41FA5}">
                      <a16:colId xmlns:a16="http://schemas.microsoft.com/office/drawing/2014/main" val="3731112975"/>
                    </a:ext>
                  </a:extLst>
                </a:gridCol>
                <a:gridCol w="2418368">
                  <a:extLst>
                    <a:ext uri="{9D8B030D-6E8A-4147-A177-3AD203B41FA5}">
                      <a16:colId xmlns:a16="http://schemas.microsoft.com/office/drawing/2014/main" val="2537355877"/>
                    </a:ext>
                  </a:extLst>
                </a:gridCol>
                <a:gridCol w="642045">
                  <a:extLst>
                    <a:ext uri="{9D8B030D-6E8A-4147-A177-3AD203B41FA5}">
                      <a16:colId xmlns:a16="http://schemas.microsoft.com/office/drawing/2014/main" val="3854661479"/>
                    </a:ext>
                  </a:extLst>
                </a:gridCol>
                <a:gridCol w="642045">
                  <a:extLst>
                    <a:ext uri="{9D8B030D-6E8A-4147-A177-3AD203B41FA5}">
                      <a16:colId xmlns:a16="http://schemas.microsoft.com/office/drawing/2014/main" val="2735515096"/>
                    </a:ext>
                  </a:extLst>
                </a:gridCol>
                <a:gridCol w="569814">
                  <a:extLst>
                    <a:ext uri="{9D8B030D-6E8A-4147-A177-3AD203B41FA5}">
                      <a16:colId xmlns:a16="http://schemas.microsoft.com/office/drawing/2014/main" val="3814516832"/>
                    </a:ext>
                  </a:extLst>
                </a:gridCol>
                <a:gridCol w="652745">
                  <a:extLst>
                    <a:ext uri="{9D8B030D-6E8A-4147-A177-3AD203B41FA5}">
                      <a16:colId xmlns:a16="http://schemas.microsoft.com/office/drawing/2014/main" val="513492905"/>
                    </a:ext>
                  </a:extLst>
                </a:gridCol>
                <a:gridCol w="856060">
                  <a:extLst>
                    <a:ext uri="{9D8B030D-6E8A-4147-A177-3AD203B41FA5}">
                      <a16:colId xmlns:a16="http://schemas.microsoft.com/office/drawing/2014/main" val="2986651936"/>
                    </a:ext>
                  </a:extLst>
                </a:gridCol>
                <a:gridCol w="856060">
                  <a:extLst>
                    <a:ext uri="{9D8B030D-6E8A-4147-A177-3AD203B41FA5}">
                      <a16:colId xmlns:a16="http://schemas.microsoft.com/office/drawing/2014/main" val="896778695"/>
                    </a:ext>
                  </a:extLst>
                </a:gridCol>
                <a:gridCol w="856060">
                  <a:extLst>
                    <a:ext uri="{9D8B030D-6E8A-4147-A177-3AD203B41FA5}">
                      <a16:colId xmlns:a16="http://schemas.microsoft.com/office/drawing/2014/main" val="2399215998"/>
                    </a:ext>
                  </a:extLst>
                </a:gridCol>
                <a:gridCol w="856060">
                  <a:extLst>
                    <a:ext uri="{9D8B030D-6E8A-4147-A177-3AD203B41FA5}">
                      <a16:colId xmlns:a16="http://schemas.microsoft.com/office/drawing/2014/main" val="2911957992"/>
                    </a:ext>
                  </a:extLst>
                </a:gridCol>
                <a:gridCol w="599241">
                  <a:extLst>
                    <a:ext uri="{9D8B030D-6E8A-4147-A177-3AD203B41FA5}">
                      <a16:colId xmlns:a16="http://schemas.microsoft.com/office/drawing/2014/main" val="3144965663"/>
                    </a:ext>
                  </a:extLst>
                </a:gridCol>
              </a:tblGrid>
              <a:tr h="189699">
                <a:tc>
                  <a:txBody>
                    <a:bodyPr/>
                    <a:lstStyle/>
                    <a:p>
                      <a:pPr algn="l" fontAlgn="b"/>
                      <a:r>
                        <a:rPr lang="en-GB" sz="900" b="0" i="0" u="none" strike="noStrike">
                          <a:solidFill>
                            <a:srgbClr val="000000"/>
                          </a:solidFill>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9">
                  <a:txBody>
                    <a:bodyPr/>
                    <a:lstStyle/>
                    <a:p>
                      <a:pPr algn="ctr" fontAlgn="b"/>
                      <a:r>
                        <a:rPr lang="en-US" sz="900" b="1" i="0" u="none" strike="noStrike">
                          <a:solidFill>
                            <a:srgbClr val="000000"/>
                          </a:solidFill>
                          <a:effectLst/>
                          <a:latin typeface="Arial" panose="020B0604020202020204" pitchFamily="34" charset="0"/>
                        </a:rPr>
                        <a:t>Breakdown of savings / cost avoidance</a:t>
                      </a:r>
                    </a:p>
                  </a:txBody>
                  <a:tcPr marL="0" marR="0" marT="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8775577"/>
                  </a:ext>
                </a:extLst>
              </a:tr>
              <a:tr h="370366">
                <a:tc>
                  <a:txBody>
                    <a:bodyPr/>
                    <a:lstStyle/>
                    <a:p>
                      <a:pPr algn="l" fontAlgn="b"/>
                      <a:r>
                        <a:rPr lang="en-GB" sz="900" b="1" i="0" u="none" strike="noStrike">
                          <a:solidFill>
                            <a:srgbClr val="000000"/>
                          </a:solidFill>
                          <a:effectLst/>
                          <a:latin typeface="Arial" panose="020B0604020202020204" pitchFamily="34" charset="0"/>
                        </a:rPr>
                        <a:t>Workstream</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900" b="1" i="0" u="none" strike="noStrike">
                          <a:solidFill>
                            <a:srgbClr val="000000"/>
                          </a:solidFill>
                          <a:effectLst/>
                          <a:latin typeface="Arial" panose="020B0604020202020204" pitchFamily="34" charset="0"/>
                        </a:rPr>
                        <a:t>Project</a:t>
                      </a:r>
                    </a:p>
                  </a:txBody>
                  <a:tcPr marL="36000" marR="3600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2018/19</a:t>
                      </a:r>
                      <a:br>
                        <a:rPr lang="en-GB" sz="900" b="1" i="0" u="none" strike="noStrike">
                          <a:solidFill>
                            <a:srgbClr val="000000"/>
                          </a:solidFill>
                          <a:effectLst/>
                          <a:latin typeface="Arial" panose="020B0604020202020204" pitchFamily="34" charset="0"/>
                        </a:rPr>
                      </a:br>
                      <a:r>
                        <a:rPr lang="en-GB" sz="900" b="1" i="0" u="none" strike="noStrike">
                          <a:solidFill>
                            <a:srgbClr val="000000"/>
                          </a:solidFill>
                          <a:effectLst/>
                          <a:latin typeface="Arial" panose="020B060402020202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2019/20</a:t>
                      </a:r>
                      <a:br>
                        <a:rPr lang="en-GB" sz="900" b="1" i="0" u="none" strike="noStrike">
                          <a:solidFill>
                            <a:srgbClr val="000000"/>
                          </a:solidFill>
                          <a:effectLst/>
                          <a:latin typeface="Arial" panose="020B0604020202020204" pitchFamily="34" charset="0"/>
                        </a:rPr>
                      </a:br>
                      <a:r>
                        <a:rPr lang="en-GB" sz="900" b="1" i="0" u="none" strike="noStrike">
                          <a:solidFill>
                            <a:srgbClr val="000000"/>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2020/21</a:t>
                      </a:r>
                      <a:br>
                        <a:rPr lang="en-GB" sz="900" b="1" i="0" u="none" strike="noStrike">
                          <a:solidFill>
                            <a:srgbClr val="000000"/>
                          </a:solidFill>
                          <a:effectLst/>
                          <a:latin typeface="Arial" panose="020B0604020202020204" pitchFamily="34" charset="0"/>
                        </a:rPr>
                      </a:br>
                      <a:r>
                        <a:rPr lang="en-GB" sz="900" b="1" i="0" u="none" strike="noStrike">
                          <a:solidFill>
                            <a:srgbClr val="000000"/>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2021/22</a:t>
                      </a:r>
                      <a:br>
                        <a:rPr lang="en-GB" sz="900" b="1" i="0" u="none" strike="noStrike">
                          <a:solidFill>
                            <a:srgbClr val="000000"/>
                          </a:solidFill>
                          <a:effectLst/>
                          <a:latin typeface="Arial" panose="020B0604020202020204" pitchFamily="34" charset="0"/>
                        </a:rPr>
                      </a:br>
                      <a:r>
                        <a:rPr lang="en-GB" sz="900" b="1" i="0" u="none" strike="noStrike">
                          <a:solidFill>
                            <a:srgbClr val="000000"/>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2022/23</a:t>
                      </a:r>
                      <a:br>
                        <a:rPr lang="en-GB" sz="900" b="1" i="0" u="none" strike="noStrike">
                          <a:solidFill>
                            <a:srgbClr val="000000"/>
                          </a:solidFill>
                          <a:effectLst/>
                          <a:latin typeface="Arial" panose="020B0604020202020204" pitchFamily="34" charset="0"/>
                        </a:rPr>
                      </a:br>
                      <a:r>
                        <a:rPr lang="en-GB" sz="900" b="1" i="0" u="none" strike="noStrike">
                          <a:solidFill>
                            <a:srgbClr val="000000"/>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2023/24</a:t>
                      </a:r>
                      <a:br>
                        <a:rPr lang="en-GB" sz="900" b="1" i="0" u="none" strike="noStrike">
                          <a:solidFill>
                            <a:srgbClr val="000000"/>
                          </a:solidFill>
                          <a:effectLst/>
                          <a:latin typeface="Arial" panose="020B0604020202020204" pitchFamily="34" charset="0"/>
                        </a:rPr>
                      </a:br>
                      <a:r>
                        <a:rPr lang="en-GB" sz="900" b="1" i="0" u="none" strike="noStrike">
                          <a:solidFill>
                            <a:srgbClr val="000000"/>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2024/25</a:t>
                      </a:r>
                      <a:br>
                        <a:rPr lang="en-GB" sz="900" b="1" i="0" u="none" strike="noStrike">
                          <a:solidFill>
                            <a:srgbClr val="000000"/>
                          </a:solidFill>
                          <a:effectLst/>
                          <a:latin typeface="Arial" panose="020B0604020202020204" pitchFamily="34" charset="0"/>
                        </a:rPr>
                      </a:br>
                      <a:r>
                        <a:rPr lang="en-GB" sz="900" b="1" i="0" u="none" strike="noStrike">
                          <a:solidFill>
                            <a:srgbClr val="000000"/>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2025/26</a:t>
                      </a:r>
                      <a:br>
                        <a:rPr lang="en-GB" sz="900" b="1" i="0" u="none" strike="noStrike">
                          <a:solidFill>
                            <a:srgbClr val="000000"/>
                          </a:solidFill>
                          <a:effectLst/>
                          <a:latin typeface="Arial" panose="020B0604020202020204" pitchFamily="34" charset="0"/>
                        </a:rPr>
                      </a:br>
                      <a:r>
                        <a:rPr lang="en-GB" sz="900" b="1" i="0" u="none" strike="noStrike">
                          <a:solidFill>
                            <a:srgbClr val="000000"/>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2026/27</a:t>
                      </a:r>
                      <a:br>
                        <a:rPr lang="en-GB" sz="900" b="1" i="0" u="none" strike="noStrike">
                          <a:solidFill>
                            <a:srgbClr val="000000"/>
                          </a:solidFill>
                          <a:effectLst/>
                          <a:latin typeface="Arial" panose="020B0604020202020204" pitchFamily="34" charset="0"/>
                        </a:rPr>
                      </a:br>
                      <a:r>
                        <a:rPr lang="en-GB" sz="900" b="1" i="0" u="none" strike="noStrike">
                          <a:solidFill>
                            <a:srgbClr val="000000"/>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224165501"/>
                  </a:ext>
                </a:extLst>
              </a:tr>
              <a:tr h="180665">
                <a:tc rowSpan="2">
                  <a:txBody>
                    <a:bodyPr/>
                    <a:lstStyle/>
                    <a:p>
                      <a:pPr algn="l" fontAlgn="t"/>
                      <a:r>
                        <a:rPr lang="en-GB" sz="900" b="0" i="0" u="none" strike="noStrike">
                          <a:solidFill>
                            <a:srgbClr val="000000"/>
                          </a:solidFill>
                          <a:effectLst/>
                          <a:latin typeface="Arial" panose="020B0604020202020204" pitchFamily="34" charset="0"/>
                        </a:rPr>
                        <a:t>Preparing for adulthood</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900" b="0" i="0" u="none" strike="noStrike">
                          <a:solidFill>
                            <a:srgbClr val="000000"/>
                          </a:solidFill>
                          <a:effectLst/>
                          <a:latin typeface="Arial" panose="020B0604020202020204" pitchFamily="34" charset="0"/>
                        </a:rPr>
                        <a:t>SEND independence hubs</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5</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106</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-1,296</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-3,127</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-4,913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-6,613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5699585"/>
                  </a:ext>
                </a:extLst>
              </a:tr>
              <a:tr h="180665">
                <a:tc vMerge="1">
                  <a:txBody>
                    <a:bodyPr/>
                    <a:lstStyle/>
                    <a:p>
                      <a:endParaRPr lang="en-GB"/>
                    </a:p>
                  </a:txBody>
                  <a:tcPr/>
                </a:tc>
                <a:tc>
                  <a:txBody>
                    <a:bodyPr/>
                    <a:lstStyle/>
                    <a:p>
                      <a:pPr algn="l" fontAlgn="t"/>
                      <a:r>
                        <a:rPr lang="en-GB" sz="900" b="0" i="0" u="none" strike="noStrike">
                          <a:solidFill>
                            <a:srgbClr val="000000"/>
                          </a:solidFill>
                          <a:effectLst/>
                          <a:latin typeface="Arial" panose="020B0604020202020204" pitchFamily="34" charset="0"/>
                        </a:rPr>
                        <a:t>SEND employability hubs</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86</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-281</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-738</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-1,172</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-1,824</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-2,455</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-3,313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5259658"/>
                  </a:ext>
                </a:extLst>
              </a:tr>
              <a:tr h="180665">
                <a:tc rowSpan="7">
                  <a:txBody>
                    <a:bodyPr/>
                    <a:lstStyle/>
                    <a:p>
                      <a:pPr algn="l" fontAlgn="t"/>
                      <a:r>
                        <a:rPr lang="en-GB" sz="900" b="0" i="0" u="none" strike="noStrike">
                          <a:solidFill>
                            <a:srgbClr val="000000"/>
                          </a:solidFill>
                          <a:effectLst/>
                          <a:latin typeface="Arial" panose="020B0604020202020204" pitchFamily="34" charset="0"/>
                        </a:rPr>
                        <a:t>Place planning and commissioning</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900" b="0" i="0" u="none" strike="noStrike">
                          <a:solidFill>
                            <a:srgbClr val="000000"/>
                          </a:solidFill>
                          <a:effectLst/>
                          <a:latin typeface="Arial" panose="020B0604020202020204" pitchFamily="34" charset="0"/>
                        </a:rPr>
                        <a:t>Place planning / sufficiency</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-2,480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-5,962</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-10,881</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-15,207</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-20,254</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-24,688</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-28,675</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900" b="0" i="0" u="none" strike="noStrike">
                          <a:solidFill>
                            <a:srgbClr val="000000"/>
                          </a:solidFill>
                          <a:effectLst/>
                          <a:latin typeface="Arial" panose="020B0604020202020204" pitchFamily="34" charset="0"/>
                        </a:rPr>
                        <a:t>-33,316</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2163610"/>
                  </a:ext>
                </a:extLst>
              </a:tr>
              <a:tr h="343266">
                <a:tc vMerge="1">
                  <a:txBody>
                    <a:bodyPr/>
                    <a:lstStyle/>
                    <a:p>
                      <a:endParaRPr lang="en-GB"/>
                    </a:p>
                  </a:txBody>
                  <a:tcPr/>
                </a:tc>
                <a:tc>
                  <a:txBody>
                    <a:bodyPr/>
                    <a:lstStyle/>
                    <a:p>
                      <a:pPr algn="l" fontAlgn="t"/>
                      <a:r>
                        <a:rPr lang="en-US" sz="900" b="0" i="0" u="none" strike="noStrike">
                          <a:solidFill>
                            <a:srgbClr val="000000"/>
                          </a:solidFill>
                          <a:effectLst/>
                          <a:latin typeface="Arial" panose="020B0604020202020204" pitchFamily="34" charset="0"/>
                        </a:rPr>
                        <a:t>Reducing reliance on out of county places through annual reviews</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-669</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-1,479</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-1,840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-2,546</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-2,839</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-2,894</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-3,060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-3,097</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-3,072</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6904717"/>
                  </a:ext>
                </a:extLst>
              </a:tr>
              <a:tr h="343266">
                <a:tc vMerge="1">
                  <a:txBody>
                    <a:bodyPr/>
                    <a:lstStyle/>
                    <a:p>
                      <a:endParaRPr lang="en-GB"/>
                    </a:p>
                  </a:txBody>
                  <a:tcPr/>
                </a:tc>
                <a:tc>
                  <a:txBody>
                    <a:bodyPr/>
                    <a:lstStyle/>
                    <a:p>
                      <a:pPr algn="l" fontAlgn="t"/>
                      <a:r>
                        <a:rPr lang="en-US" sz="900" b="0" i="0" u="none" strike="noStrike">
                          <a:solidFill>
                            <a:srgbClr val="000000"/>
                          </a:solidFill>
                          <a:effectLst/>
                          <a:latin typeface="Arial" panose="020B0604020202020204" pitchFamily="34" charset="0"/>
                        </a:rPr>
                        <a:t>Improved commissioning of independent places</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-94</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-335</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-551</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-617</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-617</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-617</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-617</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5655697"/>
                  </a:ext>
                </a:extLst>
              </a:tr>
              <a:tr h="180665">
                <a:tc vMerge="1">
                  <a:txBody>
                    <a:bodyPr/>
                    <a:lstStyle/>
                    <a:p>
                      <a:endParaRPr lang="en-GB"/>
                    </a:p>
                  </a:txBody>
                  <a:tcPr/>
                </a:tc>
                <a:tc>
                  <a:txBody>
                    <a:bodyPr/>
                    <a:lstStyle/>
                    <a:p>
                      <a:pPr algn="l" fontAlgn="t"/>
                      <a:r>
                        <a:rPr lang="en-US" sz="900" b="0" i="0" u="none" strike="noStrike">
                          <a:solidFill>
                            <a:srgbClr val="000000"/>
                          </a:solidFill>
                          <a:effectLst/>
                          <a:latin typeface="Arial" panose="020B0604020202020204" pitchFamily="34" charset="0"/>
                        </a:rPr>
                        <a:t>Review of funding for Deaf Instructors</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-22</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-29</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-7</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6690581"/>
                  </a:ext>
                </a:extLst>
              </a:tr>
              <a:tr h="343266">
                <a:tc vMerge="1">
                  <a:txBody>
                    <a:bodyPr/>
                    <a:lstStyle/>
                    <a:p>
                      <a:endParaRPr lang="en-GB"/>
                    </a:p>
                  </a:txBody>
                  <a:tcPr/>
                </a:tc>
                <a:tc>
                  <a:txBody>
                    <a:bodyPr/>
                    <a:lstStyle/>
                    <a:p>
                      <a:pPr algn="l" fontAlgn="t"/>
                      <a:r>
                        <a:rPr lang="en-US" sz="900" b="0" i="0" u="none" strike="noStrike">
                          <a:solidFill>
                            <a:srgbClr val="000000"/>
                          </a:solidFill>
                          <a:effectLst/>
                          <a:latin typeface="Arial" panose="020B0604020202020204" pitchFamily="34" charset="0"/>
                        </a:rPr>
                        <a:t>Review of places commissioned for education centres</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-270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-460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-460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-460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-413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-380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-380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-380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4465942"/>
                  </a:ext>
                </a:extLst>
              </a:tr>
              <a:tr h="343266">
                <a:tc vMerge="1">
                  <a:txBody>
                    <a:bodyPr/>
                    <a:lstStyle/>
                    <a:p>
                      <a:endParaRPr lang="en-GB"/>
                    </a:p>
                  </a:txBody>
                  <a:tcPr/>
                </a:tc>
                <a:tc>
                  <a:txBody>
                    <a:bodyPr/>
                    <a:lstStyle/>
                    <a:p>
                      <a:pPr algn="l" fontAlgn="t"/>
                      <a:r>
                        <a:rPr lang="en-US" sz="900" b="0" i="0" u="none" strike="noStrike">
                          <a:solidFill>
                            <a:srgbClr val="000000"/>
                          </a:solidFill>
                          <a:effectLst/>
                          <a:latin typeface="Arial" panose="020B0604020202020204" pitchFamily="34" charset="0"/>
                        </a:rPr>
                        <a:t>Commissioning SEMH places from education centres</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-385</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-474</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-599</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-596</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-594</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-591</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-588</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-585</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5187084"/>
                  </a:ext>
                </a:extLst>
              </a:tr>
              <a:tr h="180665">
                <a:tc vMerge="1">
                  <a:txBody>
                    <a:bodyPr/>
                    <a:lstStyle/>
                    <a:p>
                      <a:endParaRPr lang="en-GB"/>
                    </a:p>
                  </a:txBody>
                  <a:tcPr/>
                </a:tc>
                <a:tc>
                  <a:txBody>
                    <a:bodyPr/>
                    <a:lstStyle/>
                    <a:p>
                      <a:pPr algn="l" fontAlgn="t"/>
                      <a:r>
                        <a:rPr lang="en-US" sz="900" b="0" i="0" u="none" strike="noStrike">
                          <a:solidFill>
                            <a:srgbClr val="000000"/>
                          </a:solidFill>
                          <a:effectLst/>
                          <a:latin typeface="Arial" panose="020B0604020202020204" pitchFamily="34" charset="0"/>
                        </a:rPr>
                        <a:t>Review of funding for nurture groups</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9849581"/>
                  </a:ext>
                </a:extLst>
              </a:tr>
              <a:tr h="343266">
                <a:tc>
                  <a:txBody>
                    <a:bodyPr/>
                    <a:lstStyle/>
                    <a:p>
                      <a:pPr algn="l" fontAlgn="t"/>
                      <a:r>
                        <a:rPr lang="en-US" sz="900" b="0" i="0" u="none" strike="noStrike">
                          <a:solidFill>
                            <a:srgbClr val="000000"/>
                          </a:solidFill>
                          <a:effectLst/>
                          <a:latin typeface="Arial" panose="020B0604020202020204" pitchFamily="34" charset="0"/>
                        </a:rPr>
                        <a:t>High needs top-up funding review</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US" sz="900" b="0" i="0" u="none" strike="noStrike">
                          <a:solidFill>
                            <a:srgbClr val="000000"/>
                          </a:solidFill>
                          <a:effectLst/>
                          <a:latin typeface="Arial" panose="020B0604020202020204" pitchFamily="34" charset="0"/>
                        </a:rPr>
                        <a:t>Cease the SEN Support Agreement (SENSA)</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-1,100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-1,100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-1,100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-1,100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-1,100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-1,100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-1,100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-1,100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5770201"/>
                  </a:ext>
                </a:extLst>
              </a:tr>
              <a:tr h="180665">
                <a:tc>
                  <a:txBody>
                    <a:bodyPr/>
                    <a:lstStyle/>
                    <a:p>
                      <a:pPr algn="l" fontAlgn="t"/>
                      <a:r>
                        <a:rPr lang="en-GB" sz="900" b="0" i="0" u="none" strike="noStrike">
                          <a:solidFill>
                            <a:srgbClr val="000000"/>
                          </a:solidFill>
                          <a:effectLst/>
                          <a:latin typeface="Arial" panose="020B0604020202020204" pitchFamily="34" charset="0"/>
                        </a:rPr>
                        <a:t> </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effectLst/>
                          <a:latin typeface="Arial" panose="020B0604020202020204" pitchFamily="34" charset="0"/>
                        </a:rPr>
                        <a:t>Reduce the notional SEN top-up</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-103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-75</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-75</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-75</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-75</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-75</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-75</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6288380"/>
                  </a:ext>
                </a:extLst>
              </a:tr>
              <a:tr h="180665">
                <a:tc rowSpan="2">
                  <a:txBody>
                    <a:bodyPr/>
                    <a:lstStyle/>
                    <a:p>
                      <a:pPr algn="l" fontAlgn="t"/>
                      <a:r>
                        <a:rPr lang="en-GB" sz="900" b="0" i="0" u="none" strike="noStrike">
                          <a:solidFill>
                            <a:srgbClr val="000000"/>
                          </a:solidFill>
                          <a:effectLst/>
                          <a:latin typeface="Arial" panose="020B0604020202020204" pitchFamily="34" charset="0"/>
                        </a:rPr>
                        <a:t>Other</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effectLst/>
                          <a:latin typeface="Arial" panose="020B0604020202020204" pitchFamily="34" charset="0"/>
                        </a:rPr>
                        <a:t>Review of the Primary Behavior Service</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 </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-159</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-159</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-159</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-159</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-159</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-159</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-159</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1754290"/>
                  </a:ext>
                </a:extLst>
              </a:tr>
              <a:tr h="352298">
                <a:tc vMerge="1">
                  <a:txBody>
                    <a:bodyPr/>
                    <a:lstStyle/>
                    <a:p>
                      <a:endParaRPr lang="en-GB"/>
                    </a:p>
                  </a:txBody>
                  <a:tcPr/>
                </a:tc>
                <a:tc>
                  <a:txBody>
                    <a:bodyPr/>
                    <a:lstStyle/>
                    <a:p>
                      <a:pPr algn="l" fontAlgn="t"/>
                      <a:r>
                        <a:rPr lang="en-US" sz="900" b="0" i="0" u="none" strike="noStrike">
                          <a:solidFill>
                            <a:srgbClr val="000000"/>
                          </a:solidFill>
                          <a:effectLst/>
                          <a:latin typeface="Arial" panose="020B0604020202020204" pitchFamily="34" charset="0"/>
                        </a:rPr>
                        <a:t>Review of the Specialist Teacher Advisory Service</a:t>
                      </a:r>
                    </a:p>
                  </a:txBody>
                  <a:tcPr marL="36000" marR="36000" marT="3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-113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-403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-552</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-552</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-609</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-650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-650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-650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-650</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6693488"/>
                  </a:ext>
                </a:extLst>
              </a:tr>
              <a:tr h="189699">
                <a:tc>
                  <a:txBody>
                    <a:bodyPr/>
                    <a:lstStyle/>
                    <a:p>
                      <a:pPr algn="l" fontAlgn="b"/>
                      <a:r>
                        <a:rPr lang="en-GB" sz="9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GB" sz="900" b="1" i="0" u="none" strike="noStrike">
                          <a:solidFill>
                            <a:srgbClr val="000000"/>
                          </a:solidFill>
                          <a:effectLst/>
                          <a:latin typeface="Arial" panose="020B0604020202020204" pitchFamily="34" charset="0"/>
                        </a:rPr>
                        <a:t>-782</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900" b="1" i="0" u="none" strike="noStrike">
                          <a:solidFill>
                            <a:srgbClr val="000000"/>
                          </a:solidFill>
                          <a:effectLst/>
                          <a:latin typeface="Arial" panose="020B0604020202020204" pitchFamily="34" charset="0"/>
                        </a:rPr>
                        <a:t>-6,283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900" b="1" i="0" u="none" strike="noStrike">
                          <a:solidFill>
                            <a:srgbClr val="000000"/>
                          </a:solidFill>
                          <a:effectLst/>
                          <a:latin typeface="Arial" panose="020B0604020202020204" pitchFamily="34" charset="0"/>
                        </a:rPr>
                        <a:t>-10,673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900" b="1" i="0" u="none" strike="noStrike">
                          <a:solidFill>
                            <a:srgbClr val="000000"/>
                          </a:solidFill>
                          <a:effectLst/>
                          <a:latin typeface="Arial" panose="020B0604020202020204" pitchFamily="34" charset="0"/>
                        </a:rPr>
                        <a:t>-17,075</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900" b="1" i="0" u="none" strike="noStrike">
                          <a:solidFill>
                            <a:srgbClr val="000000"/>
                          </a:solidFill>
                          <a:effectLst/>
                          <a:latin typeface="Arial" panose="020B0604020202020204" pitchFamily="34" charset="0"/>
                        </a:rPr>
                        <a:t>-22,298</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900" b="1" i="0" u="none" strike="noStrike">
                          <a:solidFill>
                            <a:srgbClr val="000000"/>
                          </a:solidFill>
                          <a:effectLst/>
                          <a:latin typeface="Arial" panose="020B0604020202020204" pitchFamily="34" charset="0"/>
                        </a:rPr>
                        <a:t>-29,287</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900" b="1" i="0" u="none" strike="noStrike">
                          <a:solidFill>
                            <a:srgbClr val="000000"/>
                          </a:solidFill>
                          <a:effectLst/>
                          <a:latin typeface="Arial" panose="020B0604020202020204" pitchFamily="34" charset="0"/>
                        </a:rPr>
                        <a:t>-36,334</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900" b="1" i="0" u="none" strike="noStrike">
                          <a:solidFill>
                            <a:srgbClr val="000000"/>
                          </a:solidFill>
                          <a:effectLst/>
                          <a:latin typeface="Arial" panose="020B0604020202020204" pitchFamily="34" charset="0"/>
                        </a:rPr>
                        <a:t>-42,772</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900" b="1" i="0" u="none" strike="noStrike">
                          <a:solidFill>
                            <a:srgbClr val="000000"/>
                          </a:solidFill>
                          <a:effectLst/>
                          <a:latin typeface="Arial" panose="020B0604020202020204" pitchFamily="34" charset="0"/>
                        </a:rPr>
                        <a:t>-49,943</a:t>
                      </a:r>
                    </a:p>
                  </a:txBody>
                  <a:tcPr marL="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992307516"/>
                  </a:ext>
                </a:extLst>
              </a:tr>
            </a:tbl>
          </a:graphicData>
        </a:graphic>
      </p:graphicFrame>
    </p:spTree>
    <p:extLst>
      <p:ext uri="{BB962C8B-B14F-4D97-AF65-F5344CB8AC3E}">
        <p14:creationId xmlns:p14="http://schemas.microsoft.com/office/powerpoint/2010/main" val="3978151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8081-A6EC-4CAB-91F0-DE3CAE666C14}"/>
              </a:ext>
            </a:extLst>
          </p:cNvPr>
          <p:cNvSpPr>
            <a:spLocks noGrp="1"/>
          </p:cNvSpPr>
          <p:nvPr>
            <p:ph type="title"/>
          </p:nvPr>
        </p:nvSpPr>
        <p:spPr>
          <a:xfrm>
            <a:off x="712520" y="85105"/>
            <a:ext cx="10363200" cy="928255"/>
          </a:xfrm>
        </p:spPr>
        <p:txBody>
          <a:bodyPr/>
          <a:lstStyle/>
          <a:p>
            <a:r>
              <a:rPr lang="en-GB" b="1">
                <a:latin typeface="+mj-lt"/>
              </a:rPr>
              <a:t>Spend to save initiatives</a:t>
            </a:r>
          </a:p>
        </p:txBody>
      </p:sp>
      <p:sp>
        <p:nvSpPr>
          <p:cNvPr id="4" name="TextBox 3">
            <a:extLst>
              <a:ext uri="{FF2B5EF4-FFF2-40B4-BE49-F238E27FC236}">
                <a16:creationId xmlns:a16="http://schemas.microsoft.com/office/drawing/2014/main" id="{EF515B24-69D4-4BA7-AC55-810CED97CE8E}"/>
              </a:ext>
            </a:extLst>
          </p:cNvPr>
          <p:cNvSpPr txBox="1"/>
          <p:nvPr/>
        </p:nvSpPr>
        <p:spPr>
          <a:xfrm>
            <a:off x="165843" y="1013360"/>
            <a:ext cx="11721358" cy="5201424"/>
          </a:xfrm>
          <a:prstGeom prst="rect">
            <a:avLst/>
          </a:prstGeom>
          <a:noFill/>
        </p:spPr>
        <p:txBody>
          <a:bodyPr wrap="square" lIns="91440" tIns="45720" rIns="91440" bIns="45720" rtlCol="0" anchor="t">
            <a:spAutoFit/>
          </a:bodyPr>
          <a:lstStyle/>
          <a:p>
            <a:pPr lvl="0">
              <a:spcBef>
                <a:spcPts val="600"/>
              </a:spcBef>
            </a:pPr>
            <a:r>
              <a:rPr lang="en-GB" b="1">
                <a:solidFill>
                  <a:srgbClr val="0070C0"/>
                </a:solidFill>
                <a:ea typeface="Calibri" panose="020F0502020204030204" pitchFamily="34" charset="0"/>
              </a:rPr>
              <a:t>Update</a:t>
            </a:r>
          </a:p>
          <a:p>
            <a:pPr marL="285750" lvl="0" indent="-285750">
              <a:spcBef>
                <a:spcPts val="600"/>
              </a:spcBef>
              <a:buFont typeface="Arial" panose="020B0604020202020204" pitchFamily="34" charset="0"/>
              <a:buChar char="•"/>
            </a:pPr>
            <a:r>
              <a:rPr lang="en-GB" sz="1400">
                <a:ea typeface="Calibri" panose="020F0502020204030204" pitchFamily="34" charset="0"/>
              </a:rPr>
              <a:t>The £491k Spend to Save investment has provided increased capacity in the SEN team and the Inclusion Commissioning Team to enable the delivery of strategies to manage the DSG deficit.  </a:t>
            </a:r>
          </a:p>
          <a:p>
            <a:pPr marL="285750" indent="-285750">
              <a:spcBef>
                <a:spcPts val="600"/>
              </a:spcBef>
              <a:buFont typeface="Arial" panose="020B0604020202020204" pitchFamily="34" charset="0"/>
              <a:buChar char="•"/>
            </a:pPr>
            <a:r>
              <a:rPr lang="en-GB" sz="1400" b="1" kern="1200">
                <a:solidFill>
                  <a:schemeClr val="dk1"/>
                </a:solidFill>
                <a:effectLst/>
                <a:latin typeface="+mn-lt"/>
                <a:ea typeface="+mn-ea"/>
                <a:cs typeface="+mn-cs"/>
              </a:rPr>
              <a:t>77</a:t>
            </a:r>
            <a:r>
              <a:rPr lang="en-GB" sz="1400" kern="1200">
                <a:solidFill>
                  <a:schemeClr val="dk1"/>
                </a:solidFill>
                <a:effectLst/>
                <a:latin typeface="+mn-lt"/>
                <a:ea typeface="+mn-ea"/>
                <a:cs typeface="+mn-cs"/>
              </a:rPr>
              <a:t> INMSS / SPI annual reviews were completed during the 2021/22 academic year giving an annual cost avoidance of </a:t>
            </a:r>
            <a:r>
              <a:rPr lang="en-GB" sz="1400" b="1" kern="1200">
                <a:solidFill>
                  <a:schemeClr val="dk1"/>
                </a:solidFill>
                <a:effectLst/>
                <a:latin typeface="+mn-lt"/>
                <a:ea typeface="+mn-ea"/>
                <a:cs typeface="+mn-cs"/>
              </a:rPr>
              <a:t>£1,547,048.</a:t>
            </a:r>
            <a:r>
              <a:rPr lang="en-GB" sz="1400" kern="1200">
                <a:solidFill>
                  <a:schemeClr val="dk1"/>
                </a:solidFill>
                <a:effectLst/>
                <a:latin typeface="+mn-lt"/>
                <a:ea typeface="+mn-ea"/>
                <a:cs typeface="+mn-cs"/>
              </a:rPr>
              <a:t> This cost avoidance is included in the DSG management plan with effect from September 2022 (7/12ths in 2022/23 financial year) and in subsequent years until each place would have been expected to cease anyway. </a:t>
            </a:r>
            <a:endParaRPr lang="en-GB" sz="1400" b="1">
              <a:solidFill>
                <a:schemeClr val="dk1"/>
              </a:solidFill>
            </a:endParaRPr>
          </a:p>
          <a:p>
            <a:pPr marL="285750" indent="-285750">
              <a:spcBef>
                <a:spcPts val="600"/>
              </a:spcBef>
              <a:buFont typeface="Arial" panose="020B0604020202020204" pitchFamily="34" charset="0"/>
              <a:buChar char="•"/>
            </a:pPr>
            <a:r>
              <a:rPr lang="en-GB" sz="1400">
                <a:effectLst/>
                <a:ea typeface="Times New Roman" panose="02020603050405020304" pitchFamily="18" charset="0"/>
              </a:rPr>
              <a:t>The High Needs Performance and Oversight programme was established in January 2022, and draws together all of the LAs work on SEND and High </a:t>
            </a:r>
            <a:r>
              <a:rPr lang="en-GB" sz="1400">
                <a:ea typeface="Times New Roman" panose="02020603050405020304" pitchFamily="18" charset="0"/>
              </a:rPr>
              <a:t>N</a:t>
            </a:r>
            <a:r>
              <a:rPr lang="en-GB" sz="1400">
                <a:effectLst/>
                <a:ea typeface="Times New Roman" panose="02020603050405020304" pitchFamily="18" charset="0"/>
              </a:rPr>
              <a:t>eeds spend</a:t>
            </a:r>
            <a:endParaRPr lang="en-GB" sz="1400">
              <a:effectLst/>
              <a:ea typeface="Times New Roman" panose="02020603050405020304" pitchFamily="18" charset="0"/>
              <a:cs typeface="Arial"/>
            </a:endParaRPr>
          </a:p>
          <a:p>
            <a:pPr marL="285750" indent="-285750">
              <a:spcBef>
                <a:spcPts val="600"/>
              </a:spcBef>
              <a:buFont typeface="Arial" panose="020B0604020202020204" pitchFamily="34" charset="0"/>
              <a:buChar char="•"/>
            </a:pPr>
            <a:r>
              <a:rPr lang="en-GB" sz="1400">
                <a:effectLst/>
                <a:ea typeface="Times New Roman" panose="02020603050405020304" pitchFamily="18" charset="0"/>
              </a:rPr>
              <a:t>The programme is currently forecast to make </a:t>
            </a:r>
            <a:r>
              <a:rPr lang="en-GB" sz="1400" b="1">
                <a:effectLst/>
                <a:ea typeface="Times New Roman" panose="02020603050405020304" pitchFamily="18" charset="0"/>
              </a:rPr>
              <a:t>circa £29m savings / cost avoidance in 2023/4. </a:t>
            </a:r>
            <a:r>
              <a:rPr lang="en-GB" sz="1400">
                <a:effectLst/>
                <a:ea typeface="Times New Roman" panose="02020603050405020304" pitchFamily="18" charset="0"/>
              </a:rPr>
              <a:t>The forecasting is currently being reviewed with the Delivering Better Value team, so this figure is an estimate and may be revised</a:t>
            </a:r>
            <a:r>
              <a:rPr lang="en-GB" sz="1400">
                <a:ea typeface="Times New Roman" panose="02020603050405020304" pitchFamily="18" charset="0"/>
              </a:rPr>
              <a:t>. We will report back to Schools Forum on any revised forecasts in the next update.</a:t>
            </a:r>
            <a:endParaRPr lang="en-GB" sz="1400">
              <a:ea typeface="Times New Roman" panose="02020603050405020304" pitchFamily="18" charset="0"/>
              <a:cs typeface="Arial"/>
            </a:endParaRPr>
          </a:p>
          <a:p>
            <a:pPr lvl="0"/>
            <a:endParaRPr lang="en-GB" sz="1600">
              <a:ea typeface="Calibri" panose="020F0502020204030204" pitchFamily="34" charset="0"/>
            </a:endParaRPr>
          </a:p>
          <a:p>
            <a:pPr lvl="0">
              <a:spcBef>
                <a:spcPts val="600"/>
              </a:spcBef>
            </a:pPr>
            <a:r>
              <a:rPr lang="en-GB" b="1">
                <a:solidFill>
                  <a:srgbClr val="0070C0"/>
                </a:solidFill>
                <a:ea typeface="Calibri" panose="020F0502020204030204" pitchFamily="34" charset="0"/>
              </a:rPr>
              <a:t>Recommendations</a:t>
            </a:r>
            <a:endParaRPr lang="en-GB" b="1">
              <a:solidFill>
                <a:srgbClr val="0070C0"/>
              </a:solidFill>
              <a:ea typeface="Calibri" panose="020F0502020204030204" pitchFamily="34" charset="0"/>
              <a:cs typeface="Arial"/>
            </a:endParaRPr>
          </a:p>
          <a:p>
            <a:pPr marL="285750" indent="-285750">
              <a:spcBef>
                <a:spcPts val="600"/>
              </a:spcBef>
              <a:buFont typeface="Arial" panose="020B0604020202020204" pitchFamily="34" charset="0"/>
              <a:buChar char="•"/>
            </a:pPr>
            <a:r>
              <a:rPr lang="en-GB" sz="1400">
                <a:ea typeface="Calibri" panose="020F0502020204030204" pitchFamily="34" charset="0"/>
              </a:rPr>
              <a:t>It is recommended that the Schools’ Forum agree to the continuation of </a:t>
            </a:r>
            <a:r>
              <a:rPr lang="en-GB" sz="1400" b="1">
                <a:ea typeface="Calibri" panose="020F0502020204030204" pitchFamily="34" charset="0"/>
              </a:rPr>
              <a:t>the £491k investment in 2023/24, along with an increase of £88k</a:t>
            </a:r>
            <a:r>
              <a:rPr lang="en-GB" sz="1400">
                <a:ea typeface="Calibri" panose="020F0502020204030204" pitchFamily="34" charset="0"/>
              </a:rPr>
              <a:t> to support the quality assurance of INMSS places and alternative provision. </a:t>
            </a:r>
            <a:endParaRPr lang="en-GB" sz="1400">
              <a:ea typeface="Calibri" panose="020F0502020204030204" pitchFamily="34" charset="0"/>
              <a:cs typeface="Arial"/>
            </a:endParaRPr>
          </a:p>
          <a:p>
            <a:pPr marL="285750" indent="-285750">
              <a:spcBef>
                <a:spcPts val="600"/>
              </a:spcBef>
              <a:buFont typeface="Arial" panose="020B0604020202020204" pitchFamily="34" charset="0"/>
              <a:buChar char="•"/>
            </a:pPr>
            <a:r>
              <a:rPr lang="en-GB" sz="1400">
                <a:ea typeface="Times New Roman" panose="02020603050405020304" pitchFamily="18" charset="0"/>
              </a:rPr>
              <a:t>The Local Authority is requesting a total spend to save investment of </a:t>
            </a:r>
            <a:r>
              <a:rPr lang="en-GB" sz="1400" b="1">
                <a:ea typeface="Times New Roman" panose="02020603050405020304" pitchFamily="18" charset="0"/>
              </a:rPr>
              <a:t>£579,000 for 2023/4. </a:t>
            </a:r>
            <a:endParaRPr lang="en-GB" sz="1400" b="1">
              <a:effectLst/>
              <a:ea typeface="Times New Roman" panose="02020603050405020304" pitchFamily="18" charset="0"/>
              <a:cs typeface="Arial"/>
            </a:endParaRPr>
          </a:p>
          <a:p>
            <a:pPr marL="285750" indent="-285750">
              <a:spcBef>
                <a:spcPts val="600"/>
              </a:spcBef>
              <a:buFont typeface="Courier New" panose="02070309020205020404" pitchFamily="49" charset="0"/>
              <a:buChar char="o"/>
            </a:pPr>
            <a:r>
              <a:rPr lang="en-GB" sz="1400">
                <a:ea typeface="Times New Roman" panose="02020603050405020304" pitchFamily="18" charset="0"/>
              </a:rPr>
              <a:t>It is recommended that </a:t>
            </a:r>
            <a:r>
              <a:rPr lang="en-GB" sz="1400">
                <a:effectLst/>
                <a:ea typeface="Times New Roman" panose="02020603050405020304" pitchFamily="18" charset="0"/>
              </a:rPr>
              <a:t>the Spend to Save investment is allocated to the to the HNPO programme, so that it can be invested in activities that are forecast to generate the greatest savings to the High </a:t>
            </a:r>
            <a:r>
              <a:rPr lang="en-GB" sz="1400">
                <a:ea typeface="Times New Roman" panose="02020603050405020304" pitchFamily="18" charset="0"/>
              </a:rPr>
              <a:t>N</a:t>
            </a:r>
            <a:r>
              <a:rPr lang="en-GB" sz="1400">
                <a:effectLst/>
                <a:ea typeface="Times New Roman" panose="02020603050405020304" pitchFamily="18" charset="0"/>
              </a:rPr>
              <a:t>eeds block.</a:t>
            </a:r>
            <a:r>
              <a:rPr lang="en-GB" sz="1400">
                <a:ea typeface="Times New Roman" panose="02020603050405020304" pitchFamily="18" charset="0"/>
              </a:rPr>
              <a:t> </a:t>
            </a:r>
            <a:endParaRPr lang="en-GB" sz="1400">
              <a:effectLst/>
              <a:ea typeface="Times New Roman" panose="02020603050405020304" pitchFamily="18" charset="0"/>
              <a:cs typeface="Arial"/>
            </a:endParaRPr>
          </a:p>
          <a:p>
            <a:pPr marL="285750" indent="-285750">
              <a:spcBef>
                <a:spcPts val="600"/>
              </a:spcBef>
              <a:buFont typeface="Courier New" panose="02070309020205020404" pitchFamily="49" charset="0"/>
              <a:buChar char="o"/>
            </a:pPr>
            <a:r>
              <a:rPr lang="en-GB" sz="1400">
                <a:effectLst/>
                <a:ea typeface="Calibri" panose="020F0502020204030204" pitchFamily="34" charset="0"/>
              </a:rPr>
              <a:t>Details on the activities supported by this investment will be reported back to Schools Forum along with the impact and savings achieved</a:t>
            </a:r>
            <a:endParaRPr lang="en-GB" sz="1400">
              <a:effectLst/>
              <a:ea typeface="Calibri" panose="020F0502020204030204" pitchFamily="34" charset="0"/>
              <a:cs typeface="Arial"/>
            </a:endParaRPr>
          </a:p>
          <a:p>
            <a:pPr marL="742950" lvl="1" indent="-285750">
              <a:buFont typeface="Courier New" panose="02070309020205020404" pitchFamily="49" charset="0"/>
              <a:buChar char="o"/>
            </a:pPr>
            <a:endParaRPr lang="en-GB" sz="11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3966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615084" y="285948"/>
            <a:ext cx="9076170" cy="441416"/>
          </a:xfrm>
        </p:spPr>
        <p:txBody>
          <a:bodyPr/>
          <a:lstStyle/>
          <a:p>
            <a:r>
              <a:rPr lang="en-GB" b="1">
                <a:latin typeface="Arial" panose="020B0604020202020204" pitchFamily="34" charset="0"/>
                <a:cs typeface="Arial" panose="020B0604020202020204" pitchFamily="34" charset="0"/>
              </a:rPr>
              <a:t>Maintained EHC Plans</a:t>
            </a:r>
            <a:endParaRPr lang="en-GB"/>
          </a:p>
        </p:txBody>
      </p:sp>
      <p:sp>
        <p:nvSpPr>
          <p:cNvPr id="4" name="Content Placeholder 3">
            <a:extLst>
              <a:ext uri="{FF2B5EF4-FFF2-40B4-BE49-F238E27FC236}">
                <a16:creationId xmlns:a16="http://schemas.microsoft.com/office/drawing/2014/main" id="{5B33E9E4-7D8C-4008-91E5-159DE8BC28FD}"/>
              </a:ext>
            </a:extLst>
          </p:cNvPr>
          <p:cNvSpPr>
            <a:spLocks noGrp="1"/>
          </p:cNvSpPr>
          <p:nvPr>
            <p:ph sz="half" idx="1"/>
          </p:nvPr>
        </p:nvSpPr>
        <p:spPr>
          <a:xfrm>
            <a:off x="6570923" y="1119882"/>
            <a:ext cx="5351719" cy="886472"/>
          </a:xfrm>
        </p:spPr>
        <p:txBody>
          <a:bodyPr/>
          <a:lstStyle/>
          <a:p>
            <a:pPr marL="0" indent="0">
              <a:buNone/>
            </a:pPr>
            <a:r>
              <a:rPr kumimoji="0" lang="en-GB" sz="1400" b="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growth has continued to accelerate and as of the end of October 2022 Hampshire maintains 14,435 EHC Plans, an increase of 19% on the same period last year.</a:t>
            </a:r>
            <a:endParaRPr lang="en-GB"/>
          </a:p>
        </p:txBody>
      </p:sp>
      <p:pic>
        <p:nvPicPr>
          <p:cNvPr id="9" name="Picture 8">
            <a:extLst>
              <a:ext uri="{FF2B5EF4-FFF2-40B4-BE49-F238E27FC236}">
                <a16:creationId xmlns:a16="http://schemas.microsoft.com/office/drawing/2014/main" id="{0BFDE1F5-CD19-4068-9769-3FD70CC91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93" y="1119881"/>
            <a:ext cx="5972364" cy="3879574"/>
          </a:xfrm>
          <a:prstGeom prst="rect">
            <a:avLst/>
          </a:prstGeom>
        </p:spPr>
      </p:pic>
      <p:sp>
        <p:nvSpPr>
          <p:cNvPr id="15" name="TextBox 14">
            <a:extLst>
              <a:ext uri="{FF2B5EF4-FFF2-40B4-BE49-F238E27FC236}">
                <a16:creationId xmlns:a16="http://schemas.microsoft.com/office/drawing/2014/main" id="{4DF6DCDA-6344-3743-2D31-922DF3821EC6}"/>
              </a:ext>
            </a:extLst>
          </p:cNvPr>
          <p:cNvSpPr txBox="1"/>
          <p:nvPr/>
        </p:nvSpPr>
        <p:spPr>
          <a:xfrm>
            <a:off x="302005" y="4999455"/>
            <a:ext cx="5706140" cy="738664"/>
          </a:xfrm>
          <a:prstGeom prst="rect">
            <a:avLst/>
          </a:prstGeom>
          <a:noFill/>
        </p:spPr>
        <p:txBody>
          <a:bodyPr wrap="square" rtlCol="0">
            <a:spAutoFit/>
          </a:bodyPr>
          <a:lstStyle/>
          <a:p>
            <a:r>
              <a:rPr lang="en-GB" sz="1400" b="0">
                <a:effectLst/>
                <a:latin typeface="Arial" panose="020B0604020202020204" pitchFamily="34" charset="0"/>
                <a:ea typeface="Times New Roman" panose="02020603050405020304" pitchFamily="18" charset="0"/>
              </a:rPr>
              <a:t>Between the reforms taking effect in 2015 and 2022 there has been a 155% increase in the number of EHC Plans being maintained (as at January 2022).</a:t>
            </a:r>
          </a:p>
        </p:txBody>
      </p:sp>
      <p:sp>
        <p:nvSpPr>
          <p:cNvPr id="10" name="TextBox 9">
            <a:extLst>
              <a:ext uri="{FF2B5EF4-FFF2-40B4-BE49-F238E27FC236}">
                <a16:creationId xmlns:a16="http://schemas.microsoft.com/office/drawing/2014/main" id="{4E6CB1DB-3662-100A-91E3-B5BAA0FC1D45}"/>
              </a:ext>
            </a:extLst>
          </p:cNvPr>
          <p:cNvSpPr txBox="1"/>
          <p:nvPr/>
        </p:nvSpPr>
        <p:spPr>
          <a:xfrm>
            <a:off x="6570923" y="4260791"/>
            <a:ext cx="5351719" cy="738664"/>
          </a:xfrm>
          <a:prstGeom prst="rect">
            <a:avLst/>
          </a:prstGeom>
          <a:noFill/>
        </p:spPr>
        <p:txBody>
          <a:bodyPr wrap="square">
            <a:spAutoFit/>
          </a:bodyPr>
          <a:lstStyle/>
          <a:p>
            <a:pPr marL="0" indent="0">
              <a:buNone/>
            </a:pPr>
            <a:r>
              <a:rPr lang="en-GB" sz="1400">
                <a:solidFill>
                  <a:prstClr val="black"/>
                </a:solidFill>
                <a:latin typeface="Arial" panose="020B0604020202020204" pitchFamily="34" charset="0"/>
                <a:cs typeface="Arial" panose="020B0604020202020204" pitchFamily="34" charset="0"/>
              </a:rPr>
              <a:t>The age group with the biggest percentage increase is the under age 5 group, where the number of EHCPs has seen an increase from 333 to 522 (56.8%). </a:t>
            </a:r>
          </a:p>
        </p:txBody>
      </p:sp>
      <p:pic>
        <p:nvPicPr>
          <p:cNvPr id="8" name="Picture 7">
            <a:extLst>
              <a:ext uri="{FF2B5EF4-FFF2-40B4-BE49-F238E27FC236}">
                <a16:creationId xmlns:a16="http://schemas.microsoft.com/office/drawing/2014/main" id="{4AA41E17-7C73-0B11-662B-085D7651D8AF}"/>
              </a:ext>
            </a:extLst>
          </p:cNvPr>
          <p:cNvPicPr>
            <a:picLocks noChangeAspect="1"/>
          </p:cNvPicPr>
          <p:nvPr/>
        </p:nvPicPr>
        <p:blipFill>
          <a:blip r:embed="rId3"/>
          <a:stretch>
            <a:fillRect/>
          </a:stretch>
        </p:blipFill>
        <p:spPr>
          <a:xfrm>
            <a:off x="6789303" y="2006353"/>
            <a:ext cx="4112475" cy="2105731"/>
          </a:xfrm>
          <a:prstGeom prst="rect">
            <a:avLst/>
          </a:prstGeom>
        </p:spPr>
      </p:pic>
    </p:spTree>
    <p:extLst>
      <p:ext uri="{BB962C8B-B14F-4D97-AF65-F5344CB8AC3E}">
        <p14:creationId xmlns:p14="http://schemas.microsoft.com/office/powerpoint/2010/main" val="402839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615084" y="285948"/>
            <a:ext cx="9076170" cy="441416"/>
          </a:xfrm>
        </p:spPr>
        <p:txBody>
          <a:bodyPr/>
          <a:lstStyle/>
          <a:p>
            <a:r>
              <a:rPr lang="en-GB" b="1">
                <a:latin typeface="Arial" panose="020B0604020202020204" pitchFamily="34" charset="0"/>
                <a:cs typeface="Arial" panose="020B0604020202020204" pitchFamily="34" charset="0"/>
              </a:rPr>
              <a:t>Forecast EHC Plans</a:t>
            </a:r>
            <a:endParaRPr lang="en-GB"/>
          </a:p>
        </p:txBody>
      </p:sp>
      <p:sp>
        <p:nvSpPr>
          <p:cNvPr id="13" name="TextBox 12">
            <a:extLst>
              <a:ext uri="{FF2B5EF4-FFF2-40B4-BE49-F238E27FC236}">
                <a16:creationId xmlns:a16="http://schemas.microsoft.com/office/drawing/2014/main" id="{E282D0E9-50C9-399F-4160-CD2CD674CBD0}"/>
              </a:ext>
            </a:extLst>
          </p:cNvPr>
          <p:cNvSpPr txBox="1"/>
          <p:nvPr/>
        </p:nvSpPr>
        <p:spPr>
          <a:xfrm>
            <a:off x="737191" y="1344371"/>
            <a:ext cx="9943613" cy="646331"/>
          </a:xfrm>
          <a:prstGeom prst="rect">
            <a:avLst/>
          </a:prstGeom>
          <a:noFill/>
        </p:spPr>
        <p:txBody>
          <a:bodyPr wrap="square">
            <a:spAutoFit/>
          </a:bodyPr>
          <a:lstStyle/>
          <a:p>
            <a:r>
              <a:rPr lang="en-GB" sz="1800">
                <a:latin typeface="+mj-lt"/>
              </a:rPr>
              <a:t>Forecasting models indicate that there could be 18,010 EHCPs maintained by Hampshire by 2025/26. This is a 41% growth from 2022. </a:t>
            </a:r>
          </a:p>
        </p:txBody>
      </p:sp>
      <p:pic>
        <p:nvPicPr>
          <p:cNvPr id="4" name="Picture 3">
            <a:extLst>
              <a:ext uri="{FF2B5EF4-FFF2-40B4-BE49-F238E27FC236}">
                <a16:creationId xmlns:a16="http://schemas.microsoft.com/office/drawing/2014/main" id="{93CE4CB7-8A26-9B61-BE4D-E8FDD001B430}"/>
              </a:ext>
            </a:extLst>
          </p:cNvPr>
          <p:cNvPicPr>
            <a:picLocks noChangeAspect="1"/>
          </p:cNvPicPr>
          <p:nvPr/>
        </p:nvPicPr>
        <p:blipFill>
          <a:blip r:embed="rId2"/>
          <a:stretch>
            <a:fillRect/>
          </a:stretch>
        </p:blipFill>
        <p:spPr>
          <a:xfrm>
            <a:off x="814165" y="2424112"/>
            <a:ext cx="10010775" cy="2009775"/>
          </a:xfrm>
          <a:prstGeom prst="rect">
            <a:avLst/>
          </a:prstGeom>
        </p:spPr>
      </p:pic>
    </p:spTree>
    <p:extLst>
      <p:ext uri="{BB962C8B-B14F-4D97-AF65-F5344CB8AC3E}">
        <p14:creationId xmlns:p14="http://schemas.microsoft.com/office/powerpoint/2010/main" val="388292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760685" y="308263"/>
            <a:ext cx="9429333" cy="409359"/>
          </a:xfrm>
        </p:spPr>
        <p:txBody>
          <a:bodyPr/>
          <a:lstStyle/>
          <a:p>
            <a:r>
              <a:rPr lang="en-GB" b="1">
                <a:latin typeface="Arial" panose="020B0604020202020204" pitchFamily="34" charset="0"/>
                <a:cs typeface="Arial" panose="020B0604020202020204" pitchFamily="34" charset="0"/>
              </a:rPr>
              <a:t>Requests for Assessment</a:t>
            </a:r>
            <a:endParaRPr lang="en-GB"/>
          </a:p>
        </p:txBody>
      </p:sp>
      <p:sp>
        <p:nvSpPr>
          <p:cNvPr id="4" name="Content Placeholder 3">
            <a:extLst>
              <a:ext uri="{FF2B5EF4-FFF2-40B4-BE49-F238E27FC236}">
                <a16:creationId xmlns:a16="http://schemas.microsoft.com/office/drawing/2014/main" id="{5B33E9E4-7D8C-4008-91E5-159DE8BC28FD}"/>
              </a:ext>
            </a:extLst>
          </p:cNvPr>
          <p:cNvSpPr>
            <a:spLocks noGrp="1"/>
          </p:cNvSpPr>
          <p:nvPr>
            <p:ph sz="half" idx="1"/>
          </p:nvPr>
        </p:nvSpPr>
        <p:spPr>
          <a:xfrm>
            <a:off x="397042" y="1716504"/>
            <a:ext cx="3585411" cy="4010527"/>
          </a:xfrm>
        </p:spPr>
        <p:txBody>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In 2021 over 2,300 requests for EHC needs assessment were received,  averaging 199 requests per month.</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So far in 2022, 2,486 requests have been received, over 600 more than the highest previous total up to this point.</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lang="en-GB" sz="1800">
                <a:solidFill>
                  <a:prstClr val="black"/>
                </a:solidFill>
                <a:latin typeface="Arial"/>
                <a:cs typeface="Arial"/>
              </a:rPr>
              <a:t>An average of 249 requests per month are being made</a:t>
            </a:r>
            <a:endParaRPr kumimoji="0" lang="en-GB" sz="1800" b="0" i="0" u="none" strike="noStrike" kern="1200" cap="none" spc="0" normalizeH="0" baseline="0" noProof="0">
              <a:ln>
                <a:noFill/>
              </a:ln>
              <a:solidFill>
                <a:prstClr val="black"/>
              </a:solidFill>
              <a:effectLst/>
              <a:uLnTx/>
              <a:uFillTx/>
              <a:latin typeface="Arial"/>
              <a:ea typeface="+mn-ea"/>
              <a:cs typeface="Arial"/>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lang="en-GB" sz="1800"/>
          </a:p>
        </p:txBody>
      </p:sp>
      <p:graphicFrame>
        <p:nvGraphicFramePr>
          <p:cNvPr id="6" name="Chart 5">
            <a:extLst>
              <a:ext uri="{FF2B5EF4-FFF2-40B4-BE49-F238E27FC236}">
                <a16:creationId xmlns:a16="http://schemas.microsoft.com/office/drawing/2014/main" id="{CBCC691F-1134-3738-F12C-41FB64E5952A}"/>
              </a:ext>
            </a:extLst>
          </p:cNvPr>
          <p:cNvGraphicFramePr>
            <a:graphicFrameLocks/>
          </p:cNvGraphicFramePr>
          <p:nvPr>
            <p:extLst>
              <p:ext uri="{D42A27DB-BD31-4B8C-83A1-F6EECF244321}">
                <p14:modId xmlns:p14="http://schemas.microsoft.com/office/powerpoint/2010/main" val="3009082596"/>
              </p:ext>
            </p:extLst>
          </p:nvPr>
        </p:nvGraphicFramePr>
        <p:xfrm>
          <a:off x="3901256" y="1606331"/>
          <a:ext cx="8290744" cy="3645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225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774981" y="152987"/>
            <a:ext cx="10450664" cy="812755"/>
          </a:xfrm>
        </p:spPr>
        <p:txBody>
          <a:bodyPr/>
          <a:lstStyle/>
          <a:p>
            <a:r>
              <a:rPr lang="en-GB" b="1"/>
              <a:t>Issuing EHC Plans</a:t>
            </a:r>
            <a:endParaRPr lang="en-GB"/>
          </a:p>
        </p:txBody>
      </p:sp>
      <p:sp>
        <p:nvSpPr>
          <p:cNvPr id="6" name="Content Placeholder 5">
            <a:extLst>
              <a:ext uri="{FF2B5EF4-FFF2-40B4-BE49-F238E27FC236}">
                <a16:creationId xmlns:a16="http://schemas.microsoft.com/office/drawing/2014/main" id="{91E20BB0-02F2-45EE-9821-4086645B65FF}"/>
              </a:ext>
            </a:extLst>
          </p:cNvPr>
          <p:cNvSpPr>
            <a:spLocks noGrp="1"/>
          </p:cNvSpPr>
          <p:nvPr>
            <p:ph sz="half" idx="2"/>
          </p:nvPr>
        </p:nvSpPr>
        <p:spPr>
          <a:xfrm>
            <a:off x="7519738" y="1469974"/>
            <a:ext cx="4240242" cy="3169725"/>
          </a:xfrm>
        </p:spPr>
        <p:txBody>
          <a:bodyPr/>
          <a:lstStyle/>
          <a:p>
            <a:pPr fontAlgn="auto">
              <a:spcBef>
                <a:spcPts val="0"/>
              </a:spcBef>
              <a:spcAft>
                <a:spcPts val="0"/>
              </a:spcAft>
              <a:defRPr/>
            </a:pPr>
            <a:r>
              <a:rPr kumimoji="0" lang="en-GB" sz="1800" b="0" i="0" u="none" strike="noStrike" kern="1200" cap="none" spc="0" normalizeH="0" baseline="0" noProof="0">
                <a:ln>
                  <a:noFill/>
                </a:ln>
                <a:solidFill>
                  <a:prstClr val="black"/>
                </a:solidFill>
                <a:effectLst/>
                <a:uLnTx/>
                <a:uFillTx/>
                <a:latin typeface="+mj-lt"/>
                <a:ea typeface="+mn-ea"/>
                <a:cs typeface="+mn-cs"/>
              </a:rPr>
              <a:t>In 2021, the Service issued 2,279 EHC Plans. So far in 2022, the Service has issued 2,225 EHC Plans.</a:t>
            </a:r>
          </a:p>
          <a:p>
            <a:pPr marL="0" indent="0" fontAlgn="auto">
              <a:spcBef>
                <a:spcPts val="0"/>
              </a:spcBef>
              <a:spcAft>
                <a:spcPts val="0"/>
              </a:spcAft>
              <a:buNone/>
              <a:defRPr/>
            </a:pPr>
            <a:endParaRPr kumimoji="0" lang="en-GB" sz="1800" b="0" i="0" u="none" strike="noStrike" kern="1200" cap="none" spc="0" normalizeH="0" baseline="0" noProof="0">
              <a:ln>
                <a:noFill/>
              </a:ln>
              <a:solidFill>
                <a:prstClr val="black"/>
              </a:solidFill>
              <a:effectLst/>
              <a:uLnTx/>
              <a:uFillTx/>
              <a:latin typeface="+mj-lt"/>
              <a:ea typeface="+mn-ea"/>
              <a:cs typeface="+mn-cs"/>
            </a:endParaRPr>
          </a:p>
          <a:p>
            <a:pPr fontAlgn="auto">
              <a:spcBef>
                <a:spcPts val="0"/>
              </a:spcBef>
              <a:spcAft>
                <a:spcPts val="0"/>
              </a:spcAft>
              <a:defRPr/>
            </a:pPr>
            <a:r>
              <a:rPr kumimoji="0" lang="en-GB" sz="1800" b="0" i="0" u="none" strike="noStrike" kern="1200" cap="none" spc="0" normalizeH="0" baseline="0" noProof="0">
                <a:ln>
                  <a:noFill/>
                </a:ln>
                <a:solidFill>
                  <a:prstClr val="black"/>
                </a:solidFill>
                <a:effectLst/>
                <a:uLnTx/>
                <a:uFillTx/>
                <a:latin typeface="+mj-lt"/>
                <a:ea typeface="+mn-ea"/>
                <a:cs typeface="Arial"/>
              </a:rPr>
              <a:t>From June 2021, the Service increased the volume of plans being issued and the average time to issue an EHCP has fallen.</a:t>
            </a:r>
          </a:p>
        </p:txBody>
      </p:sp>
      <p:sp>
        <p:nvSpPr>
          <p:cNvPr id="11" name="TextBox 10">
            <a:extLst>
              <a:ext uri="{FF2B5EF4-FFF2-40B4-BE49-F238E27FC236}">
                <a16:creationId xmlns:a16="http://schemas.microsoft.com/office/drawing/2014/main" id="{171C02F3-957A-4320-914F-D653C7D1EA95}"/>
              </a:ext>
            </a:extLst>
          </p:cNvPr>
          <p:cNvSpPr txBox="1"/>
          <p:nvPr/>
        </p:nvSpPr>
        <p:spPr>
          <a:xfrm>
            <a:off x="774981" y="5233741"/>
            <a:ext cx="4971400" cy="276999"/>
          </a:xfrm>
          <a:prstGeom prst="rect">
            <a:avLst/>
          </a:prstGeom>
          <a:noFill/>
        </p:spPr>
        <p:txBody>
          <a:bodyPr wrap="square" rtlCol="0">
            <a:spAutoFit/>
          </a:bodyPr>
          <a:lstStyle/>
          <a:p>
            <a:r>
              <a:rPr lang="en-GB" sz="1200" b="0"/>
              <a:t>Data from Capita – excludes exceptions and those not valid for SEN 2</a:t>
            </a:r>
          </a:p>
        </p:txBody>
      </p:sp>
      <p:graphicFrame>
        <p:nvGraphicFramePr>
          <p:cNvPr id="2" name="Table 1">
            <a:extLst>
              <a:ext uri="{FF2B5EF4-FFF2-40B4-BE49-F238E27FC236}">
                <a16:creationId xmlns:a16="http://schemas.microsoft.com/office/drawing/2014/main" id="{0AB517C2-6207-C258-1577-00060719F62E}"/>
              </a:ext>
            </a:extLst>
          </p:cNvPr>
          <p:cNvGraphicFramePr>
            <a:graphicFrameLocks noGrp="1"/>
          </p:cNvGraphicFramePr>
          <p:nvPr>
            <p:extLst>
              <p:ext uri="{D42A27DB-BD31-4B8C-83A1-F6EECF244321}">
                <p14:modId xmlns:p14="http://schemas.microsoft.com/office/powerpoint/2010/main" val="767219383"/>
              </p:ext>
            </p:extLst>
          </p:nvPr>
        </p:nvGraphicFramePr>
        <p:xfrm>
          <a:off x="774981" y="1469974"/>
          <a:ext cx="5794260" cy="3420600"/>
        </p:xfrm>
        <a:graphic>
          <a:graphicData uri="http://schemas.openxmlformats.org/drawingml/2006/table">
            <a:tbl>
              <a:tblPr/>
              <a:tblGrid>
                <a:gridCol w="722288">
                  <a:extLst>
                    <a:ext uri="{9D8B030D-6E8A-4147-A177-3AD203B41FA5}">
                      <a16:colId xmlns:a16="http://schemas.microsoft.com/office/drawing/2014/main" val="227763267"/>
                    </a:ext>
                  </a:extLst>
                </a:gridCol>
                <a:gridCol w="1087422">
                  <a:extLst>
                    <a:ext uri="{9D8B030D-6E8A-4147-A177-3AD203B41FA5}">
                      <a16:colId xmlns:a16="http://schemas.microsoft.com/office/drawing/2014/main" val="628022003"/>
                    </a:ext>
                  </a:extLst>
                </a:gridCol>
                <a:gridCol w="1087422">
                  <a:extLst>
                    <a:ext uri="{9D8B030D-6E8A-4147-A177-3AD203B41FA5}">
                      <a16:colId xmlns:a16="http://schemas.microsoft.com/office/drawing/2014/main" val="2567252933"/>
                    </a:ext>
                  </a:extLst>
                </a:gridCol>
                <a:gridCol w="722288">
                  <a:extLst>
                    <a:ext uri="{9D8B030D-6E8A-4147-A177-3AD203B41FA5}">
                      <a16:colId xmlns:a16="http://schemas.microsoft.com/office/drawing/2014/main" val="2415532737"/>
                    </a:ext>
                  </a:extLst>
                </a:gridCol>
                <a:gridCol w="1153364">
                  <a:extLst>
                    <a:ext uri="{9D8B030D-6E8A-4147-A177-3AD203B41FA5}">
                      <a16:colId xmlns:a16="http://schemas.microsoft.com/office/drawing/2014/main" val="1797612814"/>
                    </a:ext>
                  </a:extLst>
                </a:gridCol>
                <a:gridCol w="1021476">
                  <a:extLst>
                    <a:ext uri="{9D8B030D-6E8A-4147-A177-3AD203B41FA5}">
                      <a16:colId xmlns:a16="http://schemas.microsoft.com/office/drawing/2014/main" val="1203953437"/>
                    </a:ext>
                  </a:extLst>
                </a:gridCol>
              </a:tblGrid>
              <a:tr h="504000">
                <a:tc>
                  <a:txBody>
                    <a:bodyPr/>
                    <a:lstStyle/>
                    <a:p>
                      <a:pPr algn="ctr" fontAlgn="ctr"/>
                      <a:r>
                        <a:rPr lang="en-GB" sz="1200" b="1" i="0" u="none" strike="noStrike">
                          <a:solidFill>
                            <a:schemeClr val="bg1"/>
                          </a:solidFill>
                          <a:effectLst/>
                          <a:latin typeface="Arial" panose="020B0604020202020204" pitchFamily="34" charset="0"/>
                        </a:rPr>
                        <a:t>Month</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396C"/>
                    </a:solidFill>
                  </a:tcPr>
                </a:tc>
                <a:tc>
                  <a:txBody>
                    <a:bodyPr/>
                    <a:lstStyle/>
                    <a:p>
                      <a:pPr algn="ctr" fontAlgn="ctr"/>
                      <a:r>
                        <a:rPr lang="en-GB" sz="1200" b="1" i="0" u="none" strike="noStrike">
                          <a:solidFill>
                            <a:schemeClr val="bg1"/>
                          </a:solidFill>
                          <a:effectLst/>
                          <a:latin typeface="Arial" panose="020B0604020202020204" pitchFamily="34" charset="0"/>
                        </a:rPr>
                        <a:t>Number of  Plans Issued</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396C"/>
                    </a:solidFill>
                  </a:tcPr>
                </a:tc>
                <a:tc>
                  <a:txBody>
                    <a:bodyPr/>
                    <a:lstStyle/>
                    <a:p>
                      <a:pPr algn="ctr" fontAlgn="ctr"/>
                      <a:r>
                        <a:rPr lang="en-GB" sz="1200" b="1" i="0" u="none" strike="noStrike">
                          <a:solidFill>
                            <a:schemeClr val="bg1"/>
                          </a:solidFill>
                          <a:effectLst/>
                          <a:latin typeface="Arial" panose="020B0604020202020204" pitchFamily="34" charset="0"/>
                        </a:rPr>
                        <a:t>Average time (Days)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396C"/>
                    </a:solidFill>
                  </a:tcPr>
                </a:tc>
                <a:tc>
                  <a:txBody>
                    <a:bodyPr/>
                    <a:lstStyle/>
                    <a:p>
                      <a:pPr algn="ctr" fontAlgn="ctr"/>
                      <a:r>
                        <a:rPr lang="en-GB" sz="1200" b="1" i="0" u="none" strike="noStrike">
                          <a:solidFill>
                            <a:schemeClr val="bg1"/>
                          </a:solidFill>
                          <a:effectLst/>
                          <a:latin typeface="Arial" panose="020B0604020202020204" pitchFamily="34" charset="0"/>
                        </a:rPr>
                        <a:t>Month</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396C"/>
                    </a:solidFill>
                  </a:tcPr>
                </a:tc>
                <a:tc>
                  <a:txBody>
                    <a:bodyPr/>
                    <a:lstStyle/>
                    <a:p>
                      <a:pPr algn="ctr" fontAlgn="ctr"/>
                      <a:r>
                        <a:rPr lang="en-GB" sz="1200" b="1" i="0" u="none" strike="noStrike">
                          <a:solidFill>
                            <a:schemeClr val="bg1"/>
                          </a:solidFill>
                          <a:effectLst/>
                          <a:latin typeface="Arial" panose="020B0604020202020204" pitchFamily="34" charset="0"/>
                        </a:rPr>
                        <a:t>Number of  Plans Issued</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396C"/>
                    </a:solidFill>
                  </a:tcPr>
                </a:tc>
                <a:tc>
                  <a:txBody>
                    <a:bodyPr/>
                    <a:lstStyle/>
                    <a:p>
                      <a:pPr algn="ctr" fontAlgn="ctr"/>
                      <a:r>
                        <a:rPr lang="en-GB" sz="1200" b="1" i="0" u="none" strike="noStrike">
                          <a:solidFill>
                            <a:schemeClr val="bg1"/>
                          </a:solidFill>
                          <a:effectLst/>
                          <a:latin typeface="Arial" panose="020B0604020202020204" pitchFamily="34" charset="0"/>
                        </a:rPr>
                        <a:t>Average time (Days)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396C"/>
                    </a:solidFill>
                  </a:tcPr>
                </a:tc>
                <a:extLst>
                  <a:ext uri="{0D108BD9-81ED-4DB2-BD59-A6C34878D82A}">
                    <a16:rowId xmlns:a16="http://schemas.microsoft.com/office/drawing/2014/main" val="3944913707"/>
                  </a:ext>
                </a:extLst>
              </a:tr>
              <a:tr h="243050">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Jan-21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fontAlgn="ctr"/>
                      <a:r>
                        <a:rPr lang="en-GB" sz="1200" b="0" i="0" u="none" strike="noStrike">
                          <a:solidFill>
                            <a:srgbClr val="000000"/>
                          </a:solidFill>
                          <a:effectLst/>
                          <a:latin typeface="Arial" panose="020B0604020202020204" pitchFamily="34" charset="0"/>
                        </a:rPr>
                        <a:t>99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fontAlgn="ctr"/>
                      <a:r>
                        <a:rPr lang="en-GB" sz="1200" b="0" i="0" u="none" strike="noStrike">
                          <a:solidFill>
                            <a:srgbClr val="000000"/>
                          </a:solidFill>
                          <a:effectLst/>
                          <a:latin typeface="Arial" panose="020B0604020202020204" pitchFamily="34" charset="0"/>
                        </a:rPr>
                        <a:t>342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fontAlgn="ctr"/>
                      <a:r>
                        <a:rPr lang="en-GB" sz="1200" b="0" i="0" u="none" strike="noStrike">
                          <a:solidFill>
                            <a:srgbClr val="000000"/>
                          </a:solidFill>
                          <a:effectLst/>
                          <a:latin typeface="Arial" panose="020B0604020202020204" pitchFamily="34" charset="0"/>
                        </a:rPr>
                        <a:t>Jan-22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fontAlgn="ctr"/>
                      <a:r>
                        <a:rPr lang="en-GB" sz="1200" b="0" i="0" u="none" strike="noStrike">
                          <a:solidFill>
                            <a:srgbClr val="000000"/>
                          </a:solidFill>
                          <a:effectLst/>
                          <a:latin typeface="Arial" panose="020B0604020202020204" pitchFamily="34" charset="0"/>
                        </a:rPr>
                        <a:t>181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fontAlgn="ctr"/>
                      <a:r>
                        <a:rPr lang="en-GB" sz="1200" b="0" i="0" u="none" strike="noStrike">
                          <a:solidFill>
                            <a:srgbClr val="000000"/>
                          </a:solidFill>
                          <a:effectLst/>
                          <a:latin typeface="Arial" panose="020B0604020202020204" pitchFamily="34" charset="0"/>
                        </a:rPr>
                        <a:t>285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2055796440"/>
                  </a:ext>
                </a:extLst>
              </a:tr>
              <a:tr h="243050">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Feb-21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102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326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Feb-22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173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274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572034"/>
                  </a:ext>
                </a:extLst>
              </a:tr>
              <a:tr h="243050">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Mar-21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152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356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Mar-22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221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226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3855813801"/>
                  </a:ext>
                </a:extLst>
              </a:tr>
              <a:tr h="243050">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Apr-21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126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317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Apr-22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208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190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27666"/>
                  </a:ext>
                </a:extLst>
              </a:tr>
              <a:tr h="243050">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May-21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132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316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May-22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293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206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3241241349"/>
                  </a:ext>
                </a:extLst>
              </a:tr>
              <a:tr h="243050">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Jun-21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224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349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Jun-22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 288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187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46678"/>
                  </a:ext>
                </a:extLst>
              </a:tr>
              <a:tr h="243050">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Jul-21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267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318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Jul-22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 230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 172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745861357"/>
                  </a:ext>
                </a:extLst>
              </a:tr>
              <a:tr h="243050">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Aug-21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227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317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Aug-22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 191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 169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415676"/>
                  </a:ext>
                </a:extLst>
              </a:tr>
              <a:tr h="243050">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Sep-21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236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276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Sep-22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 250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 184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2266562769"/>
                  </a:ext>
                </a:extLst>
              </a:tr>
              <a:tr h="243050">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Oct-21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248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277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Oct-22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 190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175 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018201"/>
                  </a:ext>
                </a:extLst>
              </a:tr>
              <a:tr h="243050">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Nov-21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301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269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Nov-22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2679200071"/>
                  </a:ext>
                </a:extLst>
              </a:tr>
              <a:tr h="243050">
                <a:tc>
                  <a:txBody>
                    <a:bodyPr/>
                    <a:lstStyle/>
                    <a:p>
                      <a:pPr marL="0" algn="ctr" defTabSz="914400" rtl="0" eaLnBrk="1" fontAlgn="ctr" latinLnBrk="0" hangingPunct="1"/>
                      <a:r>
                        <a:rPr lang="en-GB" sz="1200" b="0" i="0" u="none" strike="noStrike" kern="1200">
                          <a:solidFill>
                            <a:srgbClr val="000000"/>
                          </a:solidFill>
                          <a:effectLst/>
                          <a:latin typeface="Arial" panose="020B0604020202020204" pitchFamily="34" charset="0"/>
                          <a:ea typeface="+mn-ea"/>
                          <a:cs typeface="+mn-cs"/>
                        </a:rPr>
                        <a:t>Dec-21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165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241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Dec-22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730737"/>
                  </a:ext>
                </a:extLst>
              </a:tr>
            </a:tbl>
          </a:graphicData>
        </a:graphic>
      </p:graphicFrame>
    </p:spTree>
    <p:extLst>
      <p:ext uri="{BB962C8B-B14F-4D97-AF65-F5344CB8AC3E}">
        <p14:creationId xmlns:p14="http://schemas.microsoft.com/office/powerpoint/2010/main" val="413127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774981" y="152987"/>
            <a:ext cx="10450664" cy="812755"/>
          </a:xfrm>
        </p:spPr>
        <p:txBody>
          <a:bodyPr/>
          <a:lstStyle/>
          <a:p>
            <a:r>
              <a:rPr lang="en-GB" b="1"/>
              <a:t>Issuing EHC Plans</a:t>
            </a:r>
            <a:endParaRPr lang="en-GB"/>
          </a:p>
        </p:txBody>
      </p:sp>
      <p:pic>
        <p:nvPicPr>
          <p:cNvPr id="5" name="Picture 4" descr="Chart, line chart&#10;&#10;Description automatically generated">
            <a:extLst>
              <a:ext uri="{FF2B5EF4-FFF2-40B4-BE49-F238E27FC236}">
                <a16:creationId xmlns:a16="http://schemas.microsoft.com/office/drawing/2014/main" id="{3C937D12-7F5D-8887-C190-2B5C63F6A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910" y="965742"/>
            <a:ext cx="7338806" cy="5114925"/>
          </a:xfrm>
          <a:prstGeom prst="rect">
            <a:avLst/>
          </a:prstGeom>
        </p:spPr>
      </p:pic>
    </p:spTree>
    <p:extLst>
      <p:ext uri="{BB962C8B-B14F-4D97-AF65-F5344CB8AC3E}">
        <p14:creationId xmlns:p14="http://schemas.microsoft.com/office/powerpoint/2010/main" val="422648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A591B-D264-4B18-ADA2-0C2F34D8AC75}"/>
              </a:ext>
            </a:extLst>
          </p:cNvPr>
          <p:cNvSpPr>
            <a:spLocks noGrp="1"/>
          </p:cNvSpPr>
          <p:nvPr>
            <p:ph type="title"/>
          </p:nvPr>
        </p:nvSpPr>
        <p:spPr>
          <a:xfrm>
            <a:off x="786244" y="1507"/>
            <a:ext cx="10363200" cy="1143000"/>
          </a:xfrm>
        </p:spPr>
        <p:txBody>
          <a:bodyPr/>
          <a:lstStyle/>
          <a:p>
            <a:r>
              <a:rPr lang="en-GB" b="1">
                <a:latin typeface="Arial" panose="020B0604020202020204" pitchFamily="34" charset="0"/>
                <a:cs typeface="Arial" panose="020B0604020202020204" pitchFamily="34" charset="0"/>
              </a:rPr>
              <a:t>EHC Plan Timeliness</a:t>
            </a:r>
          </a:p>
        </p:txBody>
      </p:sp>
      <p:sp>
        <p:nvSpPr>
          <p:cNvPr id="14" name="Content Placeholder 13">
            <a:extLst>
              <a:ext uri="{FF2B5EF4-FFF2-40B4-BE49-F238E27FC236}">
                <a16:creationId xmlns:a16="http://schemas.microsoft.com/office/drawing/2014/main" id="{29EC92FE-8BEE-45AA-920C-7CACEC5580C6}"/>
              </a:ext>
            </a:extLst>
          </p:cNvPr>
          <p:cNvSpPr>
            <a:spLocks noGrp="1"/>
          </p:cNvSpPr>
          <p:nvPr>
            <p:ph sz="half" idx="1"/>
          </p:nvPr>
        </p:nvSpPr>
        <p:spPr>
          <a:xfrm>
            <a:off x="838199" y="1905792"/>
            <a:ext cx="4391259" cy="2738398"/>
          </a:xfrm>
        </p:spPr>
        <p:txBody>
          <a:bodyPr anchor="ctr"/>
          <a:lstStyle/>
          <a:p>
            <a:r>
              <a:rPr lang="en-GB" sz="2000">
                <a:latin typeface="Arial"/>
                <a:cs typeface="Arial"/>
              </a:rPr>
              <a:t>The timeliness is improving in line with the recovery plan, with the aim of being in line with the national average by the end of this academic year.</a:t>
            </a:r>
          </a:p>
        </p:txBody>
      </p:sp>
      <p:graphicFrame>
        <p:nvGraphicFramePr>
          <p:cNvPr id="5" name="Table 4">
            <a:extLst>
              <a:ext uri="{FF2B5EF4-FFF2-40B4-BE49-F238E27FC236}">
                <a16:creationId xmlns:a16="http://schemas.microsoft.com/office/drawing/2014/main" id="{1097E92C-7AF3-9901-33AB-CC985FF50DA3}"/>
              </a:ext>
            </a:extLst>
          </p:cNvPr>
          <p:cNvGraphicFramePr>
            <a:graphicFrameLocks noGrp="1"/>
          </p:cNvGraphicFramePr>
          <p:nvPr>
            <p:extLst>
              <p:ext uri="{D42A27DB-BD31-4B8C-83A1-F6EECF244321}">
                <p14:modId xmlns:p14="http://schemas.microsoft.com/office/powerpoint/2010/main" val="3197681615"/>
              </p:ext>
            </p:extLst>
          </p:nvPr>
        </p:nvGraphicFramePr>
        <p:xfrm>
          <a:off x="5967844" y="1067592"/>
          <a:ext cx="4391259" cy="4770810"/>
        </p:xfrm>
        <a:graphic>
          <a:graphicData uri="http://schemas.openxmlformats.org/drawingml/2006/table">
            <a:tbl>
              <a:tblPr/>
              <a:tblGrid>
                <a:gridCol w="1463753">
                  <a:extLst>
                    <a:ext uri="{9D8B030D-6E8A-4147-A177-3AD203B41FA5}">
                      <a16:colId xmlns:a16="http://schemas.microsoft.com/office/drawing/2014/main" val="2415532737"/>
                    </a:ext>
                  </a:extLst>
                </a:gridCol>
                <a:gridCol w="1463753">
                  <a:extLst>
                    <a:ext uri="{9D8B030D-6E8A-4147-A177-3AD203B41FA5}">
                      <a16:colId xmlns:a16="http://schemas.microsoft.com/office/drawing/2014/main" val="1797612814"/>
                    </a:ext>
                  </a:extLst>
                </a:gridCol>
                <a:gridCol w="1463753">
                  <a:extLst>
                    <a:ext uri="{9D8B030D-6E8A-4147-A177-3AD203B41FA5}">
                      <a16:colId xmlns:a16="http://schemas.microsoft.com/office/drawing/2014/main" val="1203953437"/>
                    </a:ext>
                  </a:extLst>
                </a:gridCol>
              </a:tblGrid>
              <a:tr h="692695">
                <a:tc>
                  <a:txBody>
                    <a:bodyPr/>
                    <a:lstStyle/>
                    <a:p>
                      <a:pPr algn="ctr" fontAlgn="ctr"/>
                      <a:r>
                        <a:rPr lang="en-GB" sz="1600" b="1" i="0" u="none" strike="noStrike">
                          <a:solidFill>
                            <a:schemeClr val="bg1"/>
                          </a:solidFill>
                          <a:effectLst/>
                          <a:latin typeface="+mn-lt"/>
                        </a:rPr>
                        <a:t>Month</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396C"/>
                    </a:solidFill>
                  </a:tcPr>
                </a:tc>
                <a:tc>
                  <a:txBody>
                    <a:bodyPr/>
                    <a:lstStyle/>
                    <a:p>
                      <a:pPr algn="ctr" fontAlgn="ctr"/>
                      <a:r>
                        <a:rPr lang="en-GB" sz="1600" b="1" i="0" u="none" strike="noStrike">
                          <a:solidFill>
                            <a:schemeClr val="bg1"/>
                          </a:solidFill>
                          <a:effectLst/>
                          <a:latin typeface="+mn-lt"/>
                        </a:rPr>
                        <a:t>% EHCPs Issue Within Timescale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396C"/>
                    </a:solidFill>
                  </a:tcPr>
                </a:tc>
                <a:tc>
                  <a:txBody>
                    <a:bodyPr/>
                    <a:lstStyle/>
                    <a:p>
                      <a:pPr algn="ctr" fontAlgn="ctr"/>
                      <a:r>
                        <a:rPr lang="en-GB" sz="1600" b="1" i="0" u="none" strike="noStrike">
                          <a:solidFill>
                            <a:schemeClr val="bg1"/>
                          </a:solidFill>
                          <a:effectLst/>
                          <a:latin typeface="+mn-lt"/>
                        </a:rPr>
                        <a:t>Cumulative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396C"/>
                    </a:solidFill>
                  </a:tcPr>
                </a:tc>
                <a:extLst>
                  <a:ext uri="{0D108BD9-81ED-4DB2-BD59-A6C34878D82A}">
                    <a16:rowId xmlns:a16="http://schemas.microsoft.com/office/drawing/2014/main" val="3944913707"/>
                  </a:ext>
                </a:extLst>
              </a:tr>
              <a:tr h="403294">
                <a:tc>
                  <a:txBody>
                    <a:bodyPr/>
                    <a:lstStyle/>
                    <a:p>
                      <a:pPr algn="ctr" fontAlgn="ctr"/>
                      <a:r>
                        <a:rPr lang="en-GB" sz="1600" b="0" i="0" u="none" strike="noStrike">
                          <a:solidFill>
                            <a:srgbClr val="000000"/>
                          </a:solidFill>
                          <a:effectLst/>
                          <a:latin typeface="+mn-lt"/>
                        </a:rPr>
                        <a:t>Jan-22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rPr>
                        <a:t>21%</a:t>
                      </a:r>
                      <a:endParaRPr lang="en-GB" sz="1600" kern="1200">
                        <a:solidFill>
                          <a:schemeClr val="dk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rPr>
                        <a:t>21%</a:t>
                      </a:r>
                      <a:endParaRPr lang="en-GB" sz="1600" kern="1200">
                        <a:solidFill>
                          <a:schemeClr val="dk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2055796440"/>
                  </a:ext>
                </a:extLst>
              </a:tr>
              <a:tr h="403294">
                <a:tc>
                  <a:txBody>
                    <a:bodyPr/>
                    <a:lstStyle/>
                    <a:p>
                      <a:pPr algn="ctr" fontAlgn="ctr"/>
                      <a:r>
                        <a:rPr lang="en-GB" sz="1600" b="0" i="0" u="none" strike="noStrike">
                          <a:solidFill>
                            <a:srgbClr val="000000"/>
                          </a:solidFill>
                          <a:effectLst/>
                          <a:latin typeface="+mn-lt"/>
                        </a:rPr>
                        <a:t>Feb-22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rPr>
                        <a:t>19%</a:t>
                      </a:r>
                      <a:endParaRPr lang="en-GB" sz="1600" kern="1200">
                        <a:solidFill>
                          <a:schemeClr val="dk1"/>
                        </a:solidFill>
                        <a:latin typeface="+mn-lt"/>
                        <a:ea typeface="+mn-ea"/>
                        <a:cs typeface="+mn-cs"/>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rPr>
                        <a:t>20%</a:t>
                      </a:r>
                      <a:endParaRPr lang="en-GB" sz="1600" kern="1200">
                        <a:solidFill>
                          <a:schemeClr val="dk1"/>
                        </a:solidFill>
                        <a:latin typeface="+mn-lt"/>
                        <a:ea typeface="+mn-ea"/>
                        <a:cs typeface="+mn-cs"/>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3010572034"/>
                  </a:ext>
                </a:extLst>
              </a:tr>
              <a:tr h="403294">
                <a:tc>
                  <a:txBody>
                    <a:bodyPr/>
                    <a:lstStyle/>
                    <a:p>
                      <a:pPr marL="0" algn="ctr" defTabSz="914400" rtl="0" eaLnBrk="1" fontAlgn="ctr" latinLnBrk="0" hangingPunct="1"/>
                      <a:r>
                        <a:rPr lang="en-GB" sz="1600" b="0" i="0" u="none" strike="noStrike" kern="1200">
                          <a:solidFill>
                            <a:srgbClr val="000000"/>
                          </a:solidFill>
                          <a:effectLst/>
                          <a:latin typeface="+mn-lt"/>
                          <a:ea typeface="+mn-ea"/>
                          <a:cs typeface="+mn-cs"/>
                        </a:rPr>
                        <a:t>Mar-22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rPr>
                        <a:t>40%</a:t>
                      </a:r>
                      <a:endParaRPr lang="en-GB" sz="1600" kern="1200">
                        <a:solidFill>
                          <a:schemeClr val="dk1"/>
                        </a:solidFill>
                        <a:latin typeface="+mn-lt"/>
                        <a:ea typeface="+mn-ea"/>
                        <a:cs typeface="+mn-cs"/>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rPr>
                        <a:t>27%</a:t>
                      </a:r>
                      <a:endParaRPr lang="en-GB" sz="1600" kern="1200">
                        <a:solidFill>
                          <a:schemeClr val="dk1"/>
                        </a:solidFill>
                        <a:latin typeface="+mn-lt"/>
                        <a:ea typeface="+mn-ea"/>
                        <a:cs typeface="+mn-cs"/>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3855813801"/>
                  </a:ext>
                </a:extLst>
              </a:tr>
              <a:tr h="403294">
                <a:tc>
                  <a:txBody>
                    <a:bodyPr/>
                    <a:lstStyle/>
                    <a:p>
                      <a:pPr marL="0" algn="ctr" defTabSz="914400" rtl="0" eaLnBrk="1" fontAlgn="ctr" latinLnBrk="0" hangingPunct="1"/>
                      <a:r>
                        <a:rPr lang="en-GB" sz="1600" b="0" i="0" u="none" strike="noStrike" kern="1200">
                          <a:solidFill>
                            <a:srgbClr val="000000"/>
                          </a:solidFill>
                          <a:effectLst/>
                          <a:latin typeface="+mn-lt"/>
                          <a:ea typeface="+mn-ea"/>
                          <a:cs typeface="+mn-cs"/>
                        </a:rPr>
                        <a:t>Apr-22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rPr>
                        <a:t>57%</a:t>
                      </a:r>
                      <a:endParaRPr lang="en-GB" sz="1600" kern="1200">
                        <a:solidFill>
                          <a:schemeClr val="dk1"/>
                        </a:solidFill>
                        <a:latin typeface="+mn-lt"/>
                        <a:ea typeface="+mn-ea"/>
                        <a:cs typeface="+mn-cs"/>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rPr>
                        <a:t>35%</a:t>
                      </a:r>
                      <a:endParaRPr lang="en-GB" sz="1600" kern="1200">
                        <a:solidFill>
                          <a:schemeClr val="dk1"/>
                        </a:solidFill>
                        <a:latin typeface="+mn-lt"/>
                        <a:ea typeface="+mn-ea"/>
                        <a:cs typeface="+mn-cs"/>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237427666"/>
                  </a:ext>
                </a:extLst>
              </a:tr>
              <a:tr h="403294">
                <a:tc>
                  <a:txBody>
                    <a:bodyPr/>
                    <a:lstStyle/>
                    <a:p>
                      <a:pPr marL="0" algn="ctr" defTabSz="914400" rtl="0" eaLnBrk="1" fontAlgn="ctr" latinLnBrk="0" hangingPunct="1"/>
                      <a:r>
                        <a:rPr lang="en-GB" sz="1600" b="0" i="0" u="none" strike="noStrike" kern="1200">
                          <a:solidFill>
                            <a:srgbClr val="000000"/>
                          </a:solidFill>
                          <a:effectLst/>
                          <a:latin typeface="+mn-lt"/>
                          <a:ea typeface="+mn-ea"/>
                          <a:cs typeface="+mn-cs"/>
                        </a:rPr>
                        <a:t>May-22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rPr>
                        <a:t>32%</a:t>
                      </a:r>
                      <a:endParaRPr lang="en-GB" sz="1600" kern="1200">
                        <a:solidFill>
                          <a:schemeClr val="dk1"/>
                        </a:solidFill>
                        <a:latin typeface="+mn-lt"/>
                        <a:ea typeface="+mn-ea"/>
                        <a:cs typeface="+mn-cs"/>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rPr>
                        <a:t>34%</a:t>
                      </a:r>
                      <a:endParaRPr lang="en-GB" sz="1600" kern="1200">
                        <a:solidFill>
                          <a:schemeClr val="dk1"/>
                        </a:solidFill>
                        <a:latin typeface="+mn-lt"/>
                        <a:ea typeface="+mn-ea"/>
                        <a:cs typeface="+mn-cs"/>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3241241349"/>
                  </a:ext>
                </a:extLst>
              </a:tr>
              <a:tr h="403294">
                <a:tc>
                  <a:txBody>
                    <a:bodyPr/>
                    <a:lstStyle/>
                    <a:p>
                      <a:pPr marL="0" algn="ctr" defTabSz="914400" rtl="0" eaLnBrk="1" fontAlgn="ctr" latinLnBrk="0" hangingPunct="1"/>
                      <a:r>
                        <a:rPr lang="en-GB" sz="1600" b="0" i="0" u="none" strike="noStrike" kern="1200">
                          <a:solidFill>
                            <a:srgbClr val="000000"/>
                          </a:solidFill>
                          <a:effectLst/>
                          <a:latin typeface="+mn-lt"/>
                          <a:ea typeface="+mn-ea"/>
                          <a:cs typeface="+mn-cs"/>
                        </a:rPr>
                        <a:t>Jun-22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ea typeface="+mn-ea"/>
                          <a:cs typeface="+mn-cs"/>
                        </a:rPr>
                        <a:t>50%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ea typeface="+mn-ea"/>
                          <a:cs typeface="+mn-cs"/>
                        </a:rPr>
                        <a:t>37%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3833465991"/>
                  </a:ext>
                </a:extLst>
              </a:tr>
              <a:tr h="403294">
                <a:tc>
                  <a:txBody>
                    <a:bodyPr/>
                    <a:lstStyle/>
                    <a:p>
                      <a:pPr marL="0" algn="ctr" defTabSz="914400" rtl="0" eaLnBrk="1" fontAlgn="ctr" latinLnBrk="0" hangingPunct="1"/>
                      <a:r>
                        <a:rPr lang="en-GB" sz="1600" b="0" i="0" u="none" strike="noStrike" kern="1200">
                          <a:solidFill>
                            <a:srgbClr val="000000"/>
                          </a:solidFill>
                          <a:effectLst/>
                          <a:latin typeface="+mn-lt"/>
                          <a:ea typeface="+mn-ea"/>
                          <a:cs typeface="+mn-cs"/>
                        </a:rPr>
                        <a:t>Jul-22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ea typeface="+mn-ea"/>
                          <a:cs typeface="+mn-cs"/>
                        </a:rPr>
                        <a:t>55%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ea typeface="+mn-ea"/>
                          <a:cs typeface="+mn-cs"/>
                        </a:rPr>
                        <a:t>40%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3576210399"/>
                  </a:ext>
                </a:extLst>
              </a:tr>
              <a:tr h="403294">
                <a:tc>
                  <a:txBody>
                    <a:bodyPr/>
                    <a:lstStyle/>
                    <a:p>
                      <a:pPr marL="0" algn="ctr" defTabSz="914400" rtl="0" eaLnBrk="1" fontAlgn="ctr" latinLnBrk="0" hangingPunct="1"/>
                      <a:r>
                        <a:rPr lang="en-GB" sz="1600" b="0" i="0" u="none" strike="noStrike" kern="1200">
                          <a:solidFill>
                            <a:srgbClr val="000000"/>
                          </a:solidFill>
                          <a:effectLst/>
                          <a:latin typeface="+mn-lt"/>
                          <a:ea typeface="+mn-ea"/>
                          <a:cs typeface="+mn-cs"/>
                        </a:rPr>
                        <a:t>Aug-22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ea typeface="+mn-ea"/>
                          <a:cs typeface="+mn-cs"/>
                        </a:rPr>
                        <a:t>65%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ea typeface="+mn-ea"/>
                          <a:cs typeface="+mn-cs"/>
                        </a:rPr>
                        <a:t>43%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4006079173"/>
                  </a:ext>
                </a:extLst>
              </a:tr>
              <a:tr h="403294">
                <a:tc>
                  <a:txBody>
                    <a:bodyPr/>
                    <a:lstStyle/>
                    <a:p>
                      <a:pPr marL="0" algn="ctr" defTabSz="914400" rtl="0" eaLnBrk="1" fontAlgn="ctr" latinLnBrk="0" hangingPunct="1"/>
                      <a:r>
                        <a:rPr lang="en-GB" sz="1600" b="0" i="0" u="none" strike="noStrike" kern="1200">
                          <a:solidFill>
                            <a:srgbClr val="000000"/>
                          </a:solidFill>
                          <a:effectLst/>
                          <a:latin typeface="+mn-lt"/>
                          <a:ea typeface="+mn-ea"/>
                          <a:cs typeface="+mn-cs"/>
                        </a:rPr>
                        <a:t>Sep-22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ea typeface="+mn-ea"/>
                          <a:cs typeface="+mn-cs"/>
                        </a:rPr>
                        <a:t>35%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ea typeface="+mn-ea"/>
                          <a:cs typeface="+mn-cs"/>
                        </a:rPr>
                        <a:t>42%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639159986"/>
                  </a:ext>
                </a:extLst>
              </a:tr>
              <a:tr h="403294">
                <a:tc>
                  <a:txBody>
                    <a:bodyPr/>
                    <a:lstStyle/>
                    <a:p>
                      <a:pPr marL="0" algn="ctr" defTabSz="914400" rtl="0" eaLnBrk="1" fontAlgn="ctr" latinLnBrk="0" hangingPunct="1"/>
                      <a:r>
                        <a:rPr lang="en-GB" sz="1600" b="0" i="0" u="none" strike="noStrike" kern="1200">
                          <a:solidFill>
                            <a:srgbClr val="000000"/>
                          </a:solidFill>
                          <a:effectLst/>
                          <a:latin typeface="+mn-lt"/>
                          <a:ea typeface="+mn-ea"/>
                          <a:cs typeface="+mn-cs"/>
                        </a:rPr>
                        <a:t>Oct-22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ea typeface="+mn-ea"/>
                          <a:cs typeface="+mn-cs"/>
                        </a:rPr>
                        <a:t>41%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algn="ctr" defTabSz="914400" rtl="0" eaLnBrk="1" fontAlgn="b" latinLnBrk="0" hangingPunct="1"/>
                      <a:r>
                        <a:rPr lang="en-GB" sz="1600" kern="1200">
                          <a:solidFill>
                            <a:schemeClr val="dk1"/>
                          </a:solidFill>
                          <a:latin typeface="+mn-lt"/>
                          <a:ea typeface="+mn-ea"/>
                          <a:cs typeface="+mn-cs"/>
                        </a:rPr>
                        <a:t>42%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149621329"/>
                  </a:ext>
                </a:extLst>
              </a:tr>
            </a:tbl>
          </a:graphicData>
        </a:graphic>
      </p:graphicFrame>
    </p:spTree>
    <p:extLst>
      <p:ext uri="{BB962C8B-B14F-4D97-AF65-F5344CB8AC3E}">
        <p14:creationId xmlns:p14="http://schemas.microsoft.com/office/powerpoint/2010/main" val="381484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631807" y="127991"/>
            <a:ext cx="10498588" cy="970800"/>
          </a:xfrm>
        </p:spPr>
        <p:txBody>
          <a:bodyPr/>
          <a:lstStyle/>
          <a:p>
            <a:r>
              <a:rPr lang="en-GB" b="1">
                <a:latin typeface="+mj-lt"/>
              </a:rPr>
              <a:t>EHC Assessment Timeliness </a:t>
            </a:r>
            <a:endParaRPr lang="en-GB">
              <a:latin typeface="+mj-lt"/>
            </a:endParaRPr>
          </a:p>
        </p:txBody>
      </p:sp>
      <p:sp>
        <p:nvSpPr>
          <p:cNvPr id="4" name="Content Placeholder 3">
            <a:extLst>
              <a:ext uri="{FF2B5EF4-FFF2-40B4-BE49-F238E27FC236}">
                <a16:creationId xmlns:a16="http://schemas.microsoft.com/office/drawing/2014/main" id="{5B33E9E4-7D8C-4008-91E5-159DE8BC28FD}"/>
              </a:ext>
            </a:extLst>
          </p:cNvPr>
          <p:cNvSpPr>
            <a:spLocks noGrp="1"/>
          </p:cNvSpPr>
          <p:nvPr>
            <p:ph sz="half" idx="1"/>
          </p:nvPr>
        </p:nvSpPr>
        <p:spPr>
          <a:xfrm>
            <a:off x="8050867" y="1410052"/>
            <a:ext cx="3611595" cy="1368331"/>
          </a:xfrm>
        </p:spPr>
        <p:txBody>
          <a:bodyPr/>
          <a:lstStyle/>
          <a:p>
            <a:pPr marL="0" indent="0">
              <a:buNone/>
            </a:pPr>
            <a:r>
              <a:rPr kumimoji="0" lang="en-GB" sz="1600" b="0" i="0" u="none" strike="noStrike" kern="1200" cap="none" spc="0" normalizeH="0" baseline="0" noProof="0">
                <a:ln>
                  <a:noFill/>
                </a:ln>
                <a:effectLst/>
                <a:uLnTx/>
                <a:uFillTx/>
                <a:latin typeface="Arial"/>
                <a:cs typeface="Arial"/>
              </a:rPr>
              <a:t>‘Decision to Assess’ timeliness </a:t>
            </a:r>
            <a:r>
              <a:rPr lang="en-GB" sz="1600">
                <a:latin typeface="Arial"/>
                <a:cs typeface="Arial"/>
              </a:rPr>
              <a:t>has remained at a high level over the last 11 months and is expected to steadily increase.</a:t>
            </a:r>
          </a:p>
        </p:txBody>
      </p:sp>
      <p:sp>
        <p:nvSpPr>
          <p:cNvPr id="6" name="Content Placeholder 5">
            <a:extLst>
              <a:ext uri="{FF2B5EF4-FFF2-40B4-BE49-F238E27FC236}">
                <a16:creationId xmlns:a16="http://schemas.microsoft.com/office/drawing/2014/main" id="{91E20BB0-02F2-45EE-9821-4086645B65FF}"/>
              </a:ext>
            </a:extLst>
          </p:cNvPr>
          <p:cNvSpPr>
            <a:spLocks noGrp="1"/>
          </p:cNvSpPr>
          <p:nvPr>
            <p:ph sz="half" idx="2"/>
          </p:nvPr>
        </p:nvSpPr>
        <p:spPr>
          <a:xfrm>
            <a:off x="8050867" y="3707084"/>
            <a:ext cx="3977978" cy="1694103"/>
          </a:xfrm>
        </p:spPr>
        <p:txBody>
          <a:bodyPr/>
          <a:lstStyle/>
          <a:p>
            <a:pPr marL="0" indent="0" eaLnBrk="0" hangingPunct="0">
              <a:lnSpc>
                <a:spcPct val="90000"/>
              </a:lnSpc>
              <a:spcBef>
                <a:spcPts val="1000"/>
              </a:spcBef>
              <a:buNone/>
              <a:defRPr/>
            </a:pPr>
            <a:r>
              <a:rPr kumimoji="0" lang="en-GB" sz="1600" b="0" i="0" u="none" strike="noStrike" kern="1200" cap="none" spc="0" normalizeH="0" baseline="0" noProof="0">
                <a:ln>
                  <a:noFill/>
                </a:ln>
                <a:effectLst/>
                <a:uLnTx/>
                <a:uFillTx/>
                <a:latin typeface="Arial"/>
                <a:cs typeface="Arial"/>
              </a:rPr>
              <a:t>‘Decision to Issue’ an EHC Plan timeliness</a:t>
            </a:r>
            <a:r>
              <a:rPr lang="en-GB" sz="1600">
                <a:latin typeface="Arial"/>
                <a:cs typeface="Arial"/>
              </a:rPr>
              <a:t> was steadily improving, then fell over the Summer due to a lack of available reports. Since the start of the academic year the timeliness is recovering and should continue to increase.  </a:t>
            </a:r>
          </a:p>
        </p:txBody>
      </p:sp>
      <p:pic>
        <p:nvPicPr>
          <p:cNvPr id="9" name="Picture 8">
            <a:extLst>
              <a:ext uri="{FF2B5EF4-FFF2-40B4-BE49-F238E27FC236}">
                <a16:creationId xmlns:a16="http://schemas.microsoft.com/office/drawing/2014/main" id="{CAA5D5D0-85CF-13ED-41E2-661E7DAC7F99}"/>
              </a:ext>
            </a:extLst>
          </p:cNvPr>
          <p:cNvPicPr>
            <a:picLocks noChangeAspect="1"/>
          </p:cNvPicPr>
          <p:nvPr/>
        </p:nvPicPr>
        <p:blipFill>
          <a:blip r:embed="rId2"/>
          <a:stretch>
            <a:fillRect/>
          </a:stretch>
        </p:blipFill>
        <p:spPr>
          <a:xfrm>
            <a:off x="163155" y="1407599"/>
            <a:ext cx="7689470" cy="1743317"/>
          </a:xfrm>
          <a:prstGeom prst="rect">
            <a:avLst/>
          </a:prstGeom>
          <a:ln>
            <a:solidFill>
              <a:schemeClr val="tx1"/>
            </a:solidFill>
          </a:ln>
        </p:spPr>
      </p:pic>
      <p:pic>
        <p:nvPicPr>
          <p:cNvPr id="11" name="Picture 10">
            <a:extLst>
              <a:ext uri="{FF2B5EF4-FFF2-40B4-BE49-F238E27FC236}">
                <a16:creationId xmlns:a16="http://schemas.microsoft.com/office/drawing/2014/main" id="{DC6CD622-7B10-7081-B657-3BF1B9E3E575}"/>
              </a:ext>
            </a:extLst>
          </p:cNvPr>
          <p:cNvPicPr>
            <a:picLocks noChangeAspect="1"/>
          </p:cNvPicPr>
          <p:nvPr/>
        </p:nvPicPr>
        <p:blipFill>
          <a:blip r:embed="rId3"/>
          <a:stretch>
            <a:fillRect/>
          </a:stretch>
        </p:blipFill>
        <p:spPr>
          <a:xfrm>
            <a:off x="211259" y="3624151"/>
            <a:ext cx="7641365" cy="1743317"/>
          </a:xfrm>
          <a:prstGeom prst="rect">
            <a:avLst/>
          </a:prstGeom>
          <a:ln>
            <a:solidFill>
              <a:schemeClr val="tx1"/>
            </a:solidFill>
          </a:ln>
        </p:spPr>
      </p:pic>
    </p:spTree>
    <p:extLst>
      <p:ext uri="{BB962C8B-B14F-4D97-AF65-F5344CB8AC3E}">
        <p14:creationId xmlns:p14="http://schemas.microsoft.com/office/powerpoint/2010/main" val="18843045"/>
      </p:ext>
    </p:extLst>
  </p:cSld>
  <p:clrMapOvr>
    <a:masterClrMapping/>
  </p:clrMapOvr>
</p:sld>
</file>

<file path=ppt/theme/theme1.xml><?xml version="1.0" encoding="utf-8"?>
<a:theme xmlns:a="http://schemas.openxmlformats.org/drawingml/2006/main" name="White_PP_UR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White_PP_UR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ite_PP_UR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PP_UR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PP_UR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PP_UR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PP_UR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PP_UR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PP_UR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120829348D924B81C3110093325376" ma:contentTypeVersion="21" ma:contentTypeDescription="Create a new document." ma:contentTypeScope="" ma:versionID="ff4fe13135ecfc6c3aa3ab574717c26f">
  <xsd:schema xmlns:xsd="http://www.w3.org/2001/XMLSchema" xmlns:xs="http://www.w3.org/2001/XMLSchema" xmlns:p="http://schemas.microsoft.com/office/2006/metadata/properties" xmlns:ns2="4524c3b1-0168-4671-9172-d6dfbf9dd5ea" xmlns:ns3="be25b4de-0968-422e-be61-263944b7e635" targetNamespace="http://schemas.microsoft.com/office/2006/metadata/properties" ma:root="true" ma:fieldsID="8ac62f77245e1bc4cc5a211dbe6c976c" ns2:_="" ns3:_="">
    <xsd:import namespace="4524c3b1-0168-4671-9172-d6dfbf9dd5ea"/>
    <xsd:import namespace="be25b4de-0968-422e-be61-263944b7e635"/>
    <xsd:element name="properties">
      <xsd:complexType>
        <xsd:sequence>
          <xsd:element name="documentManagement">
            <xsd:complexType>
              <xsd:all>
                <xsd:element ref="ns2:Project_x0020_Name"/>
                <xsd:element ref="ns2:Project_x0020_Number" minOccurs="0"/>
                <xsd:element ref="ns2:Project_x0020_Tag1" minOccurs="0"/>
                <xsd:element ref="ns2:Project_x0020_Tag10" minOccurs="0"/>
                <xsd:element ref="ns2:Project_x0020_Tag2" minOccurs="0"/>
                <xsd:element ref="ns2:Project_x0020_Tag3" minOccurs="0"/>
                <xsd:element ref="ns2:Project_x0020_Tag4" minOccurs="0"/>
                <xsd:element ref="ns2:Project_x0020_Tag5" minOccurs="0"/>
                <xsd:element ref="ns2:Project_x0020_Tag6" minOccurs="0"/>
                <xsd:element ref="ns2:Project_x0020_Tag7" minOccurs="0"/>
                <xsd:element ref="ns2:Project_x0020_Tag8" minOccurs="0"/>
                <xsd:element ref="ns2:Project_x0020_Tag9"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4c3b1-0168-4671-9172-d6dfbf9dd5ea" elementFormDefault="qualified">
    <xsd:import namespace="http://schemas.microsoft.com/office/2006/documentManagement/types"/>
    <xsd:import namespace="http://schemas.microsoft.com/office/infopath/2007/PartnerControls"/>
    <xsd:element name="Project_x0020_Name" ma:index="8" ma:displayName="Programme" ma:format="Dropdown" ma:internalName="Project_x0020_Name">
      <xsd:simpleType>
        <xsd:restriction base="dms:Choice">
          <xsd:enumeration value="Right Support. Right Time"/>
          <xsd:enumeration value="Improve Outcomes, Control Costs"/>
          <xsd:enumeration value="Continuous  Improvement"/>
          <xsd:enumeration value="Programme management"/>
        </xsd:restriction>
      </xsd:simpleType>
    </xsd:element>
    <xsd:element name="Project_x0020_Number" ma:index="9" nillable="true" ma:displayName="Workstream" ma:format="Dropdown" ma:internalName="Project_x0020_Number">
      <xsd:simpleType>
        <xsd:restriction base="dms:Choice">
          <xsd:enumeration value="Focus on SEN support"/>
          <xsd:enumeration value="Build confidence"/>
          <xsd:enumeration value="Outreach"/>
          <xsd:enumeration value="Dynamic support"/>
          <xsd:enumeration value="Comms &amp; marketing"/>
          <xsd:enumeration value="Banding change implementation"/>
          <xsd:enumeration value="Preparing for adulthood"/>
          <xsd:enumeration value="Place Planning &amp; Commissioning"/>
          <xsd:enumeration value="Special schools funding review"/>
          <xsd:enumeration value="Panels / CPG review"/>
          <xsd:enumeration value="HIEP service transformation"/>
          <xsd:enumeration value="SEN performance management"/>
          <xsd:enumeration value="HIEP performance management"/>
          <xsd:enumeration value="SEN change management"/>
          <xsd:enumeration value="HIEP change management"/>
          <xsd:enumeration value="Continuous improvement"/>
          <xsd:enumeration value="IOW SEN demand &amp; capacity"/>
          <xsd:enumeration value="Finance"/>
        </xsd:restriction>
      </xsd:simpleType>
    </xsd:element>
    <xsd:element name="Project_x0020_Tag1" ma:index="10" nillable="true" ma:displayName="Project Tag1" ma:format="Dropdown" ma:internalName="Project_x0020_Tag1">
      <xsd:simpleType>
        <xsd:restriction base="dms:Text">
          <xsd:maxLength value="255"/>
        </xsd:restriction>
      </xsd:simpleType>
    </xsd:element>
    <xsd:element name="Project_x0020_Tag10" ma:index="11" nillable="true" ma:displayName="Project Tag10" ma:internalName="Project_x0020_Tag10">
      <xsd:simpleType>
        <xsd:restriction base="dms:Text">
          <xsd:maxLength value="255"/>
        </xsd:restriction>
      </xsd:simpleType>
    </xsd:element>
    <xsd:element name="Project_x0020_Tag2" ma:index="12" nillable="true" ma:displayName="Project Tag2" ma:internalName="Project_x0020_Tag2">
      <xsd:simpleType>
        <xsd:restriction base="dms:Text">
          <xsd:maxLength value="255"/>
        </xsd:restriction>
      </xsd:simpleType>
    </xsd:element>
    <xsd:element name="Project_x0020_Tag3" ma:index="13" nillable="true" ma:displayName="Project Tag3" ma:internalName="Project_x0020_Tag3">
      <xsd:simpleType>
        <xsd:restriction base="dms:Text">
          <xsd:maxLength value="255"/>
        </xsd:restriction>
      </xsd:simpleType>
    </xsd:element>
    <xsd:element name="Project_x0020_Tag4" ma:index="14" nillable="true" ma:displayName="Project Tag4" ma:internalName="Project_x0020_Tag4">
      <xsd:simpleType>
        <xsd:restriction base="dms:Text">
          <xsd:maxLength value="255"/>
        </xsd:restriction>
      </xsd:simpleType>
    </xsd:element>
    <xsd:element name="Project_x0020_Tag5" ma:index="15" nillable="true" ma:displayName="Project Tag5" ma:internalName="Project_x0020_Tag5">
      <xsd:simpleType>
        <xsd:restriction base="dms:Text">
          <xsd:maxLength value="255"/>
        </xsd:restriction>
      </xsd:simpleType>
    </xsd:element>
    <xsd:element name="Project_x0020_Tag6" ma:index="16" nillable="true" ma:displayName="Project Tag6" ma:internalName="Project_x0020_Tag6">
      <xsd:simpleType>
        <xsd:restriction base="dms:Text">
          <xsd:maxLength value="255"/>
        </xsd:restriction>
      </xsd:simpleType>
    </xsd:element>
    <xsd:element name="Project_x0020_Tag7" ma:index="17" nillable="true" ma:displayName="Project Tag7" ma:internalName="Project_x0020_Tag7">
      <xsd:simpleType>
        <xsd:restriction base="dms:Text">
          <xsd:maxLength value="255"/>
        </xsd:restriction>
      </xsd:simpleType>
    </xsd:element>
    <xsd:element name="Project_x0020_Tag8" ma:index="18" nillable="true" ma:displayName="Project Tag8" ma:internalName="Project_x0020_Tag8">
      <xsd:simpleType>
        <xsd:restriction base="dms:Text">
          <xsd:maxLength value="255"/>
        </xsd:restriction>
      </xsd:simpleType>
    </xsd:element>
    <xsd:element name="Project_x0020_Tag9" ma:index="19" nillable="true" ma:displayName="Project Tag9" ma:internalName="Project_x0020_Tag9">
      <xsd:simpleType>
        <xsd:restriction base="dms:Text">
          <xsd:maxLength value="255"/>
        </xsd:restrictio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Tags" ma:index="27" nillable="true" ma:displayName="Tags" ma:internalName="MediaServiceAutoTags"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25b4de-0968-422e-be61-263944b7e635"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ject_x0020_Tag5 xmlns="4524c3b1-0168-4671-9172-d6dfbf9dd5ea" xsi:nil="true"/>
    <Project_x0020_Tag1 xmlns="4524c3b1-0168-4671-9172-d6dfbf9dd5ea" xsi:nil="true"/>
    <Project_x0020_Tag4 xmlns="4524c3b1-0168-4671-9172-d6dfbf9dd5ea" xsi:nil="true"/>
    <Project_x0020_Number xmlns="4524c3b1-0168-4671-9172-d6dfbf9dd5ea" xsi:nil="true"/>
    <Project_x0020_Name xmlns="4524c3b1-0168-4671-9172-d6dfbf9dd5ea">Programme management</Project_x0020_Name>
    <Project_x0020_Tag10 xmlns="4524c3b1-0168-4671-9172-d6dfbf9dd5ea" xsi:nil="true"/>
    <Project_x0020_Tag7 xmlns="4524c3b1-0168-4671-9172-d6dfbf9dd5ea" xsi:nil="true"/>
    <Project_x0020_Tag3 xmlns="4524c3b1-0168-4671-9172-d6dfbf9dd5ea" xsi:nil="true"/>
    <Project_x0020_Tag6 xmlns="4524c3b1-0168-4671-9172-d6dfbf9dd5ea" xsi:nil="true"/>
    <Project_x0020_Tag9 xmlns="4524c3b1-0168-4671-9172-d6dfbf9dd5ea" xsi:nil="true"/>
    <Project_x0020_Tag2 xmlns="4524c3b1-0168-4671-9172-d6dfbf9dd5ea" xsi:nil="true"/>
    <Project_x0020_Tag8 xmlns="4524c3b1-0168-4671-9172-d6dfbf9dd5ea" xsi:nil="true"/>
    <SharedWithUsers xmlns="be25b4de-0968-422e-be61-263944b7e635">
      <UserInfo>
        <DisplayName>Pope, Brian</DisplayName>
        <AccountId>24</AccountId>
        <AccountType/>
      </UserInfo>
      <UserInfo>
        <DisplayName>Colville, Laura</DisplayName>
        <AccountId>20</AccountId>
        <AccountType/>
      </UserInfo>
      <UserInfo>
        <DisplayName>Minall, Andrew</DisplayName>
        <AccountId>22</AccountId>
        <AccountType/>
      </UserInfo>
      <UserInfo>
        <DisplayName>Howarth, Jayne</DisplayName>
        <AccountId>23</AccountId>
        <AccountType/>
      </UserInfo>
      <UserInfo>
        <DisplayName>Hodder, Annabel</DisplayName>
        <AccountId>136</AccountId>
        <AccountType/>
      </UserInfo>
    </SharedWithUsers>
  </documentManagement>
</p:properties>
</file>

<file path=customXml/itemProps1.xml><?xml version="1.0" encoding="utf-8"?>
<ds:datastoreItem xmlns:ds="http://schemas.openxmlformats.org/officeDocument/2006/customXml" ds:itemID="{1F60D97A-7C39-4788-A4CF-8C6E9B78760D}">
  <ds:schemaRefs>
    <ds:schemaRef ds:uri="http://schemas.microsoft.com/sharepoint/v3/contenttype/forms"/>
  </ds:schemaRefs>
</ds:datastoreItem>
</file>

<file path=customXml/itemProps2.xml><?xml version="1.0" encoding="utf-8"?>
<ds:datastoreItem xmlns:ds="http://schemas.openxmlformats.org/officeDocument/2006/customXml" ds:itemID="{FA7DE3DF-90EB-453F-8A6D-8BA56BEE8C61}">
  <ds:schemaRefs>
    <ds:schemaRef ds:uri="4524c3b1-0168-4671-9172-d6dfbf9dd5ea"/>
    <ds:schemaRef ds:uri="be25b4de-0968-422e-be61-263944b7e6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50F49AA-1347-45A6-872F-71DE98BB79EA}">
  <ds:schemaRefs>
    <ds:schemaRef ds:uri="4524c3b1-0168-4671-9172-d6dfbf9dd5ea"/>
    <ds:schemaRef ds:uri="be25b4de-0968-422e-be61-263944b7e6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4062</Words>
  <Application>Microsoft Office PowerPoint</Application>
  <PresentationFormat>Widescreen</PresentationFormat>
  <Paragraphs>662</Paragraphs>
  <Slides>25</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Courier New</vt:lpstr>
      <vt:lpstr>Times New Roman</vt:lpstr>
      <vt:lpstr>White_PP_URL</vt:lpstr>
      <vt:lpstr>Custom Design</vt:lpstr>
      <vt:lpstr>PowerPoint Presentation</vt:lpstr>
      <vt:lpstr>Overview</vt:lpstr>
      <vt:lpstr>Maintained EHC Plans</vt:lpstr>
      <vt:lpstr>Forecast EHC Plans</vt:lpstr>
      <vt:lpstr>Requests for Assessment</vt:lpstr>
      <vt:lpstr>Issuing EHC Plans</vt:lpstr>
      <vt:lpstr>Issuing EHC Plans</vt:lpstr>
      <vt:lpstr>EHC Plan Timeliness</vt:lpstr>
      <vt:lpstr>EHC Assessment Timeliness </vt:lpstr>
      <vt:lpstr>Work in progress and cases out of time</vt:lpstr>
      <vt:lpstr>Educational Psychology Advice</vt:lpstr>
      <vt:lpstr>High Needs, Performance &amp; Oversight Programme update</vt:lpstr>
      <vt:lpstr>Workstream updates – Right Support, Right Time</vt:lpstr>
      <vt:lpstr>Workstream updates – Right Support, Right Time</vt:lpstr>
      <vt:lpstr>Workstream updates – Improve Outcomes, Control Costs</vt:lpstr>
      <vt:lpstr>Preparing for Adulthood: End of Year Two Review</vt:lpstr>
      <vt:lpstr>Workstream updates – Improve Outcomes, Control Costs</vt:lpstr>
      <vt:lpstr>PowerPoint Presentation</vt:lpstr>
      <vt:lpstr>PowerPoint Presentation</vt:lpstr>
      <vt:lpstr>PowerPoint Presentation</vt:lpstr>
      <vt:lpstr>High Needs Block Funding</vt:lpstr>
      <vt:lpstr>Delivering Better Value</vt:lpstr>
      <vt:lpstr>DSG Medium Term Forecast</vt:lpstr>
      <vt:lpstr>High Needs Workstreams</vt:lpstr>
      <vt:lpstr>Spend to save initiatives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Needs, Performance and Oversight Board  Governance</dc:title>
  <dc:creator>Marlborough, Caroline</dc:creator>
  <cp:lastModifiedBy>Faithfull, Jo</cp:lastModifiedBy>
  <cp:revision>2</cp:revision>
  <dcterms:created xsi:type="dcterms:W3CDTF">2021-11-26T09:48:56Z</dcterms:created>
  <dcterms:modified xsi:type="dcterms:W3CDTF">2022-12-08T16:22:24Z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0x0101000A120829348D924B81C3110093325376</vt:lpwstr>
  </property>
</Properties>
</file>