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comments/modernComment_128E_DE32CCE0.xml" ContentType="application/vnd.ms-powerpoint.comments+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687" r:id="rId5"/>
    <p:sldMasterId id="2147483698" r:id="rId6"/>
    <p:sldMasterId id="2147483707" r:id="rId7"/>
  </p:sldMasterIdLst>
  <p:notesMasterIdLst>
    <p:notesMasterId r:id="rId34"/>
  </p:notesMasterIdLst>
  <p:sldIdLst>
    <p:sldId id="256" r:id="rId8"/>
    <p:sldId id="4399" r:id="rId9"/>
    <p:sldId id="494" r:id="rId10"/>
    <p:sldId id="4400" r:id="rId11"/>
    <p:sldId id="4744" r:id="rId12"/>
    <p:sldId id="259" r:id="rId13"/>
    <p:sldId id="4745" r:id="rId14"/>
    <p:sldId id="4350" r:id="rId15"/>
    <p:sldId id="277" r:id="rId16"/>
    <p:sldId id="4746" r:id="rId17"/>
    <p:sldId id="4742" r:id="rId18"/>
    <p:sldId id="4741" r:id="rId19"/>
    <p:sldId id="4747" r:id="rId20"/>
    <p:sldId id="4737" r:id="rId21"/>
    <p:sldId id="4748" r:id="rId22"/>
    <p:sldId id="4750" r:id="rId23"/>
    <p:sldId id="4409" r:id="rId24"/>
    <p:sldId id="361" r:id="rId25"/>
    <p:sldId id="4408" r:id="rId26"/>
    <p:sldId id="4739" r:id="rId27"/>
    <p:sldId id="4743" r:id="rId28"/>
    <p:sldId id="4730" r:id="rId29"/>
    <p:sldId id="4413" r:id="rId30"/>
    <p:sldId id="264" r:id="rId31"/>
    <p:sldId id="2145708726" r:id="rId32"/>
    <p:sldId id="4732"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oard slides" id="{F8E5E6C6-43B8-4FD9-A51A-71B4A8A4D9F3}">
          <p14:sldIdLst>
            <p14:sldId id="256"/>
            <p14:sldId id="4399"/>
            <p14:sldId id="494"/>
            <p14:sldId id="4400"/>
            <p14:sldId id="4744"/>
            <p14:sldId id="259"/>
            <p14:sldId id="4745"/>
            <p14:sldId id="4350"/>
            <p14:sldId id="277"/>
            <p14:sldId id="4746"/>
            <p14:sldId id="4742"/>
            <p14:sldId id="4741"/>
            <p14:sldId id="4747"/>
            <p14:sldId id="4737"/>
            <p14:sldId id="4748"/>
            <p14:sldId id="4750"/>
            <p14:sldId id="4409"/>
            <p14:sldId id="361"/>
            <p14:sldId id="4408"/>
            <p14:sldId id="4739"/>
            <p14:sldId id="4743"/>
            <p14:sldId id="4730"/>
            <p14:sldId id="4413"/>
            <p14:sldId id="264"/>
            <p14:sldId id="2145708726"/>
            <p14:sldId id="473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003510-27B3-C604-11DE-AC6499907050}" name="Murphy, Rebecca" initials="" userId="S::cscfeprm@hants.gov.uk::748d197d-48cb-40a6-8753-da52091944ac" providerId="AD"/>
  <p188:author id="{32018F11-3B0E-D211-DAE1-1D5BABBC3EA9}" name="Marlborough, Caroline" initials="MC" userId="S::cxpucma@hants.gov.uk::b91bdaf2-14e6-4278-ad40-65f5040e1028" providerId="AD"/>
  <p188:author id="{3D275C16-F7E2-E3EB-0844-EDABCE91056F}" name="Smith, Adam (Corporate Resources, Finance)" initials="SF" userId="S::ctfinad@hants.gov.uk::db48f58d-9dd9-4308-abae-d94127520ff5" providerId="AD"/>
  <p188:author id="{AD484F17-BB43-1093-7E26-C35FD97078E5}" name="Devlin, Steve" initials="DS" userId="S::xtpcssde@hants.gov.uk::97101e83-cec3-4001-8ea9-d1659fb70f0b" providerId="AD"/>
  <p188:author id="{0553BB17-2CC2-73C3-B820-5B9537101A31}" name="Ley, Helen" initials="" userId="S::cseipohl@hants.gov.uk::a43ae4ad-0e69-4ae1-a561-a5748eb82de0" providerId="AD"/>
  <p188:author id="{19CFFE1F-6A73-8DCD-5628-384EC8F1E05B}" name="Howarth, Jayne" initials="HJ" userId="S::cscfsnjh@hants.gov.uk::9118ad7c-4c25-47b1-b1a3-d7d9d8788727" providerId="AD"/>
  <p188:author id="{8B359529-154F-1507-D3AF-51C05A716053}" name="Hamson, Laura" initials="" userId="S::cseihalh@hants.gov.uk::167c2efd-dc91-42e1-ad48-d5d449742e61" providerId="AD"/>
  <p188:author id="{C43D1330-A303-3053-9B49-3C5188329F80}" name="MacKenzie, James" initials="" userId="S::cxttjm@hants.gov.uk::12b6c63e-a5e3-4e1f-982f-57bd43707db8" providerId="AD"/>
  <p188:author id="{813F383C-9B07-CDAE-4E50-648FE4221B91}" name="Leggett, Ben" initials="LB" userId="S::csprirbl@hants.gov.uk::0ea0726c-c6a8-4028-88bc-1c36f38bd68a" providerId="AD"/>
  <p188:author id="{F7B5C13D-B820-050B-9E9C-42F6F48B51E1}" name="Borland, Sinead" initials="" userId="S::ctfinsbo@hants.gov.uk::61448b34-9a4b-4a6f-b539-dd3527faeb94" providerId="AD"/>
  <p188:author id="{DD6C086E-331E-66F1-D207-292F345C8DEF}" name="Inwood, Richard" initials="IR" userId="S::ctibcri@hants.gov.uk::301c4bd8-2c5f-4773-ac5c-f946db9dc499" providerId="AD"/>
  <p188:author id="{2885C873-9E07-7A1D-77C0-BD4D16F1D002}" name="Hudson, Kevin" initials="HK" userId="S::ctsshqkh@hants.gov.uk::9a30dede-6d55-4e73-9672-cd306b3b9af9" providerId="AD"/>
  <p188:author id="{84670A7E-3E9C-C712-C4AD-A1977233FC7A}" name="Laycock, Steve" initials="LS" userId="S::xtpcsslk@hants.gov.uk::1dfb1304-c125-4218-accc-70e2394df3e7" providerId="AD"/>
  <p188:author id="{427C5884-D387-124D-6E9F-50C67DC3EEEE}" name="Campling, Claire" initials="CC" userId="S::edinnhcc@hants.gov.uk::23ade648-8df9-4c0c-a5ee-fd3126659131" providerId="AD"/>
  <p188:author id="{0C06658A-F035-473A-2263-033C24AF000A}" name="Leaf,Toni-Marie" initials="Le" userId="S::cshfpdtm@hants.gov.uk::7540d080-6690-4879-89b7-9a890cbf9030" providerId="AD"/>
  <p188:author id="{5F61F59B-FBB6-DE84-948F-3074D82CFDD3}" name="Radcliffe, Julian" initials="" userId="S::cscfeprd@hants.gov.uk::8028d4eb-5b64-426f-a2c6-819cb776427b" providerId="AD"/>
  <p188:author id="{8638F69D-E61A-93F2-FFB2-1D3A8C51CC9F}" name="Wren, Mitch" initials="WM" userId="S::hrrcmwr@hants.gov.uk::a94f532f-8a9d-4c44-bb31-136c0e22959f" providerId="AD"/>
  <p188:author id="{7914C8AD-73F1-3C57-EA78-3A8BB6ABBCC2}" name="Johnson, Rachel" initials="" userId="S::cseieerm@hants.gov.uk::f5ae751b-225d-439a-abb5-dae205f4c213" providerId="AD"/>
  <p188:author id="{5EFF54B5-6CCC-84A4-5599-224458FEC6FD}" name="Davies, Jenni" initials="DJ" userId="S::ctedjed@hants.gov.uk::be82ec75-f10c-42c7-8f23-9beeadd85a92" providerId="AD"/>
  <p188:author id="{9ACA21C2-723A-F8D1-6003-9ABADA097D81}" name="Gregory, Helen (Children's Services)" initials="GH(S" userId="S::edllachg@hants.gov.uk::36c85057-fa82-4052-8b94-4e852a1e8785" providerId="AD"/>
  <p188:author id="{4E0B75CF-47A5-3FDE-937D-A51523133652}" name="Steele, Emma" initials="SE" userId="S::cseihfes@hants.gov.uk::7817f5bb-1743-4a42-99b9-4256b85994d0" providerId="AD"/>
  <p188:author id="{79A4FCD2-D414-1A00-0331-CDC9F515427E}" name="Hodder, Annabel" initials="HA" userId="S::ctfinah@hants.gov.uk::dd6561fa-0fa2-405c-8623-71d3d2de7f40" providerId="AD"/>
  <p188:author id="{43A311D9-036E-6B8D-236E-ABE3828CA2BC}" name="Minall, Andrew" initials="" userId="S::ctedam@hants.gov.uk::5d47cff1-c43e-40f5-940f-b4b98654e729" providerId="AD"/>
  <p188:author id="{60CEBAE0-7443-540A-E783-03CBD29BC67C}" name="Godden, Francesca" initials="GF" userId="S::edeccyfb@hants.gov.uk::ad7d7e54-de09-4bf4-aac3-e0c6bf5ea105" providerId="AD"/>
  <p188:author id="{05A16DEE-8853-DB6D-14C7-C654563DA784}" name="Nye, Michelle" initials="" userId="S::edsctsmn@hants.gov.uk::3676052f-44b0-48b0-86ed-81f70cda55ed" providerId="AD"/>
  <p188:author id="{4828BBEE-8799-422C-AB24-4EAA3226011B}" name="Afford, Kristina" initials="AK" userId="S::ctctka@hants.gov.uk::8bc7f824-839e-41b5-bbe9-183c99e14241" providerId="AD"/>
  <p188:author id="{063712F2-3A31-C21D-F250-D77149EDE257}" name="Slocomb, Heather" initials="SH" userId="S::csprpphz@hants.gov.uk::f224df8d-10a9-4e27-a4a0-f7eceac897fe" providerId="AD"/>
  <p188:author id="{D42304F4-D5E9-7766-FDD8-88940D40BFF7}" name="Timms, Laura" initials="TL" userId="S::sshqldlt@hants.gov.uk::30fb1be4-f53c-4e33-98aa-0b65a3a04b18" providerId="AD"/>
  <p188:author id="{79A64BF7-7089-BD28-BC6E-0BEEDB1607B7}" name="Carey, Sara" initials="CS" userId="S::cscfsxsc@hants.gov.uk::70e980a5-c3ab-4055-a49a-4e8fe38a517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aycock, Steve" initials="LS" lastIdx="3" clrIdx="6">
    <p:extLst>
      <p:ext uri="{19B8F6BF-5375-455C-9EA6-DF929625EA0E}">
        <p15:presenceInfo xmlns:p15="http://schemas.microsoft.com/office/powerpoint/2012/main" userId="S::xtpcsslk@hants.gov.uk::1dfb1304-c125-4218-accc-70e2394df3e7" providerId="AD"/>
      </p:ext>
    </p:extLst>
  </p:cmAuthor>
  <p:cmAuthor id="1" name="Marlborough, Caroline" initials="MC" lastIdx="133" clrIdx="0">
    <p:extLst>
      <p:ext uri="{19B8F6BF-5375-455C-9EA6-DF929625EA0E}">
        <p15:presenceInfo xmlns:p15="http://schemas.microsoft.com/office/powerpoint/2012/main" userId="S::cxpucma@hants.gov.uk::b91bdaf2-14e6-4278-ad40-65f5040e1028" providerId="AD"/>
      </p:ext>
    </p:extLst>
  </p:cmAuthor>
  <p:cmAuthor id="8" name="Leggett, Ben" initials="LB" lastIdx="3" clrIdx="7">
    <p:extLst>
      <p:ext uri="{19B8F6BF-5375-455C-9EA6-DF929625EA0E}">
        <p15:presenceInfo xmlns:p15="http://schemas.microsoft.com/office/powerpoint/2012/main" userId="S::csprirbl@hants.gov.uk::0ea0726c-c6a8-4028-88bc-1c36f38bd68a" providerId="AD"/>
      </p:ext>
    </p:extLst>
  </p:cmAuthor>
  <p:cmAuthor id="2" name="Webb, Andrea" initials="WA" lastIdx="48" clrIdx="1">
    <p:extLst>
      <p:ext uri="{19B8F6BF-5375-455C-9EA6-DF929625EA0E}">
        <p15:presenceInfo xmlns:p15="http://schemas.microsoft.com/office/powerpoint/2012/main" userId="S::cscfhqaw@hants.gov.uk::07d1dd88-938e-4c3d-a22e-71e8a84177be" providerId="AD"/>
      </p:ext>
    </p:extLst>
  </p:cmAuthor>
  <p:cmAuthor id="9" name="Campling, Claire" initials="CC" lastIdx="2" clrIdx="8">
    <p:extLst>
      <p:ext uri="{19B8F6BF-5375-455C-9EA6-DF929625EA0E}">
        <p15:presenceInfo xmlns:p15="http://schemas.microsoft.com/office/powerpoint/2012/main" userId="S::edinnhcc@hants.gov.uk::23ade648-8df9-4c0c-a5ee-fd3126659131" providerId="AD"/>
      </p:ext>
    </p:extLst>
  </p:cmAuthor>
  <p:cmAuthor id="3" name="Drake-Wilkes, Ruth" initials="DWR" lastIdx="10" clrIdx="2">
    <p:extLst>
      <p:ext uri="{19B8F6BF-5375-455C-9EA6-DF929625EA0E}">
        <p15:presenceInfo xmlns:p15="http://schemas.microsoft.com/office/powerpoint/2012/main" userId="S::cxpurdr@hants.gov.uk::2752ccb9-3be3-413b-a006-a6ec884caa8a" providerId="AD"/>
      </p:ext>
    </p:extLst>
  </p:cmAuthor>
  <p:cmAuthor id="4" name="Davies, Jenni" initials="DJ" lastIdx="17" clrIdx="3">
    <p:extLst>
      <p:ext uri="{19B8F6BF-5375-455C-9EA6-DF929625EA0E}">
        <p15:presenceInfo xmlns:p15="http://schemas.microsoft.com/office/powerpoint/2012/main" userId="S::ctedjed@hants.gov.uk::be82ec75-f10c-42c7-8f23-9beeadd85a92" providerId="AD"/>
      </p:ext>
    </p:extLst>
  </p:cmAuthor>
  <p:cmAuthor id="5" name="Gregory, Helen (Children's Services)" initials="GS" lastIdx="7" clrIdx="4">
    <p:extLst>
      <p:ext uri="{19B8F6BF-5375-455C-9EA6-DF929625EA0E}">
        <p15:presenceInfo xmlns:p15="http://schemas.microsoft.com/office/powerpoint/2012/main" userId="S::edllachg@hants.gov.uk::36c85057-fa82-4052-8b94-4e852a1e8785" providerId="AD"/>
      </p:ext>
    </p:extLst>
  </p:cmAuthor>
  <p:cmAuthor id="6" name="Howarth, Jayne" initials="HJ" lastIdx="6" clrIdx="5">
    <p:extLst>
      <p:ext uri="{19B8F6BF-5375-455C-9EA6-DF929625EA0E}">
        <p15:presenceInfo xmlns:p15="http://schemas.microsoft.com/office/powerpoint/2012/main" userId="S::cscfsnjh@hants.gov.uk::9118ad7c-4c25-47b1-b1a3-d7d9d87887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56B"/>
    <a:srgbClr val="FFFFFF"/>
    <a:srgbClr val="03396C"/>
    <a:srgbClr val="F0F7FE"/>
    <a:srgbClr val="BBDEFD"/>
    <a:srgbClr val="E2F1FE"/>
    <a:srgbClr val="66CCFF"/>
    <a:srgbClr val="0066CC"/>
    <a:srgbClr val="E9EBF5"/>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6B3195-F842-4A1F-9266-48EA03840329}" v="24" dt="2024-11-20T10:42:13.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gs" Target="tags/tag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https://hants.sharepoint.com/sites/ChildrensOperationalFinance/Shared%20Documents/Education%20Funding%20Team/Hampshire's%20DSG%20Management%20Plan%202024-2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0" i="0" u="none" strike="noStrike" kern="1200" spc="0" baseline="0">
                <a:ln>
                  <a:noFill/>
                </a:ln>
                <a:solidFill>
                  <a:srgbClr val="44546A"/>
                </a:solidFill>
                <a:latin typeface="Arial" panose="020B0604020202020204" pitchFamily="34" charset="0"/>
              </a:rPr>
              <a:t>In Year High Needs Expenditure Tracker (£'000)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0039255962569896E-2"/>
          <c:y val="0.11042922324276581"/>
          <c:w val="0.95981581650119818"/>
          <c:h val="0.65374851314950178"/>
        </c:manualLayout>
      </c:layout>
      <c:lineChart>
        <c:grouping val="standard"/>
        <c:varyColors val="0"/>
        <c:ser>
          <c:idx val="0"/>
          <c:order val="0"/>
          <c:tx>
            <c:strRef>
              <c:f>'Summary Chart'!$B$79</c:f>
              <c:strCache>
                <c:ptCount val="1"/>
                <c:pt idx="0">
                  <c:v>HNB Funding Allocation​</c:v>
                </c:pt>
              </c:strCache>
            </c:strRef>
          </c:tx>
          <c:spPr>
            <a:ln w="28575" cap="rnd">
              <a:solidFill>
                <a:schemeClr val="bg1">
                  <a:lumMod val="50000"/>
                </a:schemeClr>
              </a:solidFill>
              <a:round/>
            </a:ln>
            <a:effectLst/>
          </c:spPr>
          <c:marker>
            <c:symbol val="none"/>
          </c:marker>
          <c:cat>
            <c:strRef>
              <c:f>'Summary Chart'!$F$78:$L$78</c:f>
              <c:strCache>
                <c:ptCount val="7"/>
                <c:pt idx="0">
                  <c:v>2021/22</c:v>
                </c:pt>
                <c:pt idx="1">
                  <c:v>2022/23</c:v>
                </c:pt>
                <c:pt idx="2">
                  <c:v>2023/24</c:v>
                </c:pt>
                <c:pt idx="3">
                  <c:v>2024/25 </c:v>
                </c:pt>
                <c:pt idx="4">
                  <c:v>2025/26 </c:v>
                </c:pt>
                <c:pt idx="5">
                  <c:v>2026/27 </c:v>
                </c:pt>
                <c:pt idx="6">
                  <c:v>2027/28</c:v>
                </c:pt>
              </c:strCache>
            </c:strRef>
          </c:cat>
          <c:val>
            <c:numRef>
              <c:f>'Summary Chart'!$F$79:$L$79</c:f>
              <c:numCache>
                <c:formatCode>#,##0;[Red]\(#,##0\)</c:formatCode>
                <c:ptCount val="7"/>
                <c:pt idx="0">
                  <c:v>152818</c:v>
                </c:pt>
                <c:pt idx="1">
                  <c:v>176224</c:v>
                </c:pt>
                <c:pt idx="2">
                  <c:v>196885</c:v>
                </c:pt>
                <c:pt idx="3">
                  <c:v>207065</c:v>
                </c:pt>
                <c:pt idx="4">
                  <c:v>216509</c:v>
                </c:pt>
                <c:pt idx="5">
                  <c:v>221948</c:v>
                </c:pt>
                <c:pt idx="6">
                  <c:v>227572</c:v>
                </c:pt>
              </c:numCache>
            </c:numRef>
          </c:val>
          <c:smooth val="0"/>
          <c:extLst>
            <c:ext xmlns:c16="http://schemas.microsoft.com/office/drawing/2014/chart" uri="{C3380CC4-5D6E-409C-BE32-E72D297353CC}">
              <c16:uniqueId val="{00000000-7C7E-414C-AF71-2B0A60C93E64}"/>
            </c:ext>
          </c:extLst>
        </c:ser>
        <c:ser>
          <c:idx val="1"/>
          <c:order val="1"/>
          <c:tx>
            <c:strRef>
              <c:f>'Summary Chart'!#REF!</c:f>
              <c:strCache>
                <c:ptCount val="1"/>
                <c:pt idx="0">
                  <c:v>#REF!</c:v>
                </c:pt>
              </c:strCache>
              <c:extLst xmlns:c15="http://schemas.microsoft.com/office/drawing/2012/chart"/>
            </c:strRef>
          </c:tx>
          <c:spPr>
            <a:ln w="28575" cap="rnd">
              <a:solidFill>
                <a:schemeClr val="accent2"/>
              </a:solidFill>
              <a:round/>
            </a:ln>
            <a:effectLst/>
          </c:spPr>
          <c:marker>
            <c:symbol val="none"/>
          </c:marker>
          <c:cat>
            <c:strRef>
              <c:f>'Summary Chart'!$F$78:$L$78</c:f>
              <c:strCache>
                <c:ptCount val="7"/>
                <c:pt idx="0">
                  <c:v>2021/22</c:v>
                </c:pt>
                <c:pt idx="1">
                  <c:v>2022/23</c:v>
                </c:pt>
                <c:pt idx="2">
                  <c:v>2023/24</c:v>
                </c:pt>
                <c:pt idx="3">
                  <c:v>2024/25 </c:v>
                </c:pt>
                <c:pt idx="4">
                  <c:v>2025/26 </c:v>
                </c:pt>
                <c:pt idx="5">
                  <c:v>2026/27 </c:v>
                </c:pt>
                <c:pt idx="6">
                  <c:v>2027/28</c:v>
                </c:pt>
              </c:strCache>
            </c:strRef>
          </c:cat>
          <c:val>
            <c:numRef>
              <c:f>'Summary Chart'!#REF!</c:f>
              <c:numCache>
                <c:formatCode>General</c:formatCode>
                <c:ptCount val="1"/>
                <c:pt idx="0">
                  <c:v>1</c:v>
                </c:pt>
              </c:numCache>
            </c:numRef>
          </c:val>
          <c:smooth val="0"/>
          <c:extLst xmlns:c15="http://schemas.microsoft.com/office/drawing/2012/chart">
            <c:ext xmlns:c16="http://schemas.microsoft.com/office/drawing/2014/chart" uri="{C3380CC4-5D6E-409C-BE32-E72D297353CC}">
              <c16:uniqueId val="{00000001-7C7E-414C-AF71-2B0A60C93E64}"/>
            </c:ext>
          </c:extLst>
        </c:ser>
        <c:ser>
          <c:idx val="2"/>
          <c:order val="2"/>
          <c:tx>
            <c:strRef>
              <c:f>'Summary Chart'!$B$80</c:f>
              <c:strCache>
                <c:ptCount val="1"/>
                <c:pt idx="0">
                  <c:v>HNB Mitigated Expenditure LA - Baseline Projection</c:v>
                </c:pt>
              </c:strCache>
              <c:extLst xmlns:c15="http://schemas.microsoft.com/office/drawing/2012/chart"/>
            </c:strRef>
          </c:tx>
          <c:spPr>
            <a:ln w="28575" cap="rnd">
              <a:solidFill>
                <a:schemeClr val="accent3"/>
              </a:solidFill>
              <a:round/>
            </a:ln>
            <a:effectLst/>
          </c:spPr>
          <c:marker>
            <c:symbol val="none"/>
          </c:marker>
          <c:cat>
            <c:strRef>
              <c:f>'Summary Chart'!$F$78:$L$78</c:f>
              <c:strCache>
                <c:ptCount val="7"/>
                <c:pt idx="0">
                  <c:v>2021/22</c:v>
                </c:pt>
                <c:pt idx="1">
                  <c:v>2022/23</c:v>
                </c:pt>
                <c:pt idx="2">
                  <c:v>2023/24</c:v>
                </c:pt>
                <c:pt idx="3">
                  <c:v>2024/25 </c:v>
                </c:pt>
                <c:pt idx="4">
                  <c:v>2025/26 </c:v>
                </c:pt>
                <c:pt idx="5">
                  <c:v>2026/27 </c:v>
                </c:pt>
                <c:pt idx="6">
                  <c:v>2027/28</c:v>
                </c:pt>
              </c:strCache>
              <c:extLst xmlns:c15="http://schemas.microsoft.com/office/drawing/2012/chart"/>
            </c:strRef>
          </c:cat>
          <c:val>
            <c:numRef>
              <c:f>'Summary Chart'!$F$80:$L$80</c:f>
              <c:extLst xmlns:c15="http://schemas.microsoft.com/office/drawing/2012/chart"/>
            </c:numRef>
          </c:val>
          <c:smooth val="0"/>
          <c:extLst xmlns:c15="http://schemas.microsoft.com/office/drawing/2012/chart">
            <c:ext xmlns:c16="http://schemas.microsoft.com/office/drawing/2014/chart" uri="{C3380CC4-5D6E-409C-BE32-E72D297353CC}">
              <c16:uniqueId val="{00000002-7C7E-414C-AF71-2B0A60C93E64}"/>
            </c:ext>
          </c:extLst>
        </c:ser>
        <c:ser>
          <c:idx val="3"/>
          <c:order val="3"/>
          <c:tx>
            <c:strRef>
              <c:f>'Summary Chart'!$B$81</c:f>
              <c:strCache>
                <c:ptCount val="1"/>
                <c:pt idx="0">
                  <c:v>HNB Mitigated Expenditure LA - Current Projection</c:v>
                </c:pt>
              </c:strCache>
            </c:strRef>
          </c:tx>
          <c:spPr>
            <a:ln w="28575" cap="rnd">
              <a:solidFill>
                <a:srgbClr val="46B688"/>
              </a:solidFill>
              <a:prstDash val="dash"/>
              <a:round/>
            </a:ln>
            <a:effectLst/>
          </c:spPr>
          <c:marker>
            <c:symbol val="none"/>
          </c:marker>
          <c:cat>
            <c:strRef>
              <c:f>'Summary Chart'!$F$78:$L$78</c:f>
              <c:strCache>
                <c:ptCount val="7"/>
                <c:pt idx="0">
                  <c:v>2021/22</c:v>
                </c:pt>
                <c:pt idx="1">
                  <c:v>2022/23</c:v>
                </c:pt>
                <c:pt idx="2">
                  <c:v>2023/24</c:v>
                </c:pt>
                <c:pt idx="3">
                  <c:v>2024/25 </c:v>
                </c:pt>
                <c:pt idx="4">
                  <c:v>2025/26 </c:v>
                </c:pt>
                <c:pt idx="5">
                  <c:v>2026/27 </c:v>
                </c:pt>
                <c:pt idx="6">
                  <c:v>2027/28</c:v>
                </c:pt>
              </c:strCache>
            </c:strRef>
          </c:cat>
          <c:val>
            <c:numRef>
              <c:f>'Summary Chart'!$F$81:$L$81</c:f>
              <c:numCache>
                <c:formatCode>#,##0;[Red]\(#,##0\)</c:formatCode>
                <c:ptCount val="7"/>
                <c:pt idx="0">
                  <c:v>180539</c:v>
                </c:pt>
                <c:pt idx="1">
                  <c:v>206644.30799999999</c:v>
                </c:pt>
                <c:pt idx="2">
                  <c:v>238298.33333333331</c:v>
                </c:pt>
                <c:pt idx="3">
                  <c:v>278755</c:v>
                </c:pt>
                <c:pt idx="4">
                  <c:v>305321.56105806114</c:v>
                </c:pt>
                <c:pt idx="5">
                  <c:v>332272.64029519312</c:v>
                </c:pt>
                <c:pt idx="6">
                  <c:v>357871.81216818863</c:v>
                </c:pt>
              </c:numCache>
            </c:numRef>
          </c:val>
          <c:smooth val="0"/>
          <c:extLst>
            <c:ext xmlns:c16="http://schemas.microsoft.com/office/drawing/2014/chart" uri="{C3380CC4-5D6E-409C-BE32-E72D297353CC}">
              <c16:uniqueId val="{00000003-7C7E-414C-AF71-2B0A60C93E64}"/>
            </c:ext>
          </c:extLst>
        </c:ser>
        <c:ser>
          <c:idx val="4"/>
          <c:order val="4"/>
          <c:tx>
            <c:strRef>
              <c:f>'Summary Chart'!$B$82</c:f>
              <c:strCache>
                <c:ptCount val="1"/>
                <c:pt idx="0">
                  <c:v>HNB Mitigated Target Expenditure Newton</c:v>
                </c:pt>
              </c:strCache>
            </c:strRef>
          </c:tx>
          <c:spPr>
            <a:ln w="28575" cap="rnd">
              <a:solidFill>
                <a:schemeClr val="accent1">
                  <a:lumMod val="75000"/>
                </a:schemeClr>
              </a:solidFill>
              <a:round/>
            </a:ln>
            <a:effectLst/>
          </c:spPr>
          <c:marker>
            <c:symbol val="none"/>
          </c:marker>
          <c:cat>
            <c:strRef>
              <c:f>'Summary Chart'!$F$78:$L$78</c:f>
              <c:strCache>
                <c:ptCount val="7"/>
                <c:pt idx="0">
                  <c:v>2021/22</c:v>
                </c:pt>
                <c:pt idx="1">
                  <c:v>2022/23</c:v>
                </c:pt>
                <c:pt idx="2">
                  <c:v>2023/24</c:v>
                </c:pt>
                <c:pt idx="3">
                  <c:v>2024/25 </c:v>
                </c:pt>
                <c:pt idx="4">
                  <c:v>2025/26 </c:v>
                </c:pt>
                <c:pt idx="5">
                  <c:v>2026/27 </c:v>
                </c:pt>
                <c:pt idx="6">
                  <c:v>2027/28</c:v>
                </c:pt>
              </c:strCache>
            </c:strRef>
          </c:cat>
          <c:val>
            <c:numRef>
              <c:f>'Summary Chart'!$F$82:$L$82</c:f>
              <c:numCache>
                <c:formatCode>#,##0;[Red]\(#,##0\)</c:formatCode>
                <c:ptCount val="7"/>
                <c:pt idx="0">
                  <c:v>180539</c:v>
                </c:pt>
                <c:pt idx="1">
                  <c:v>213848.56200000001</c:v>
                </c:pt>
                <c:pt idx="2">
                  <c:v>257501.06700000004</c:v>
                </c:pt>
                <c:pt idx="3">
                  <c:v>294331.69285802619</c:v>
                </c:pt>
                <c:pt idx="4">
                  <c:v>324406.43789398437</c:v>
                </c:pt>
                <c:pt idx="5">
                  <c:v>349250.49109569559</c:v>
                </c:pt>
                <c:pt idx="6">
                  <c:v>370835.13452069083</c:v>
                </c:pt>
              </c:numCache>
            </c:numRef>
          </c:val>
          <c:smooth val="0"/>
          <c:extLst>
            <c:ext xmlns:c16="http://schemas.microsoft.com/office/drawing/2014/chart" uri="{C3380CC4-5D6E-409C-BE32-E72D297353CC}">
              <c16:uniqueId val="{00000004-7C7E-414C-AF71-2B0A60C93E64}"/>
            </c:ext>
          </c:extLst>
        </c:ser>
        <c:ser>
          <c:idx val="5"/>
          <c:order val="5"/>
          <c:tx>
            <c:strRef>
              <c:f>'Summary Chart'!$B$83</c:f>
              <c:strCache>
                <c:ptCount val="1"/>
                <c:pt idx="0">
                  <c:v>HNB Mitigated Stretch Target Expenditure Newton</c:v>
                </c:pt>
              </c:strCache>
            </c:strRef>
          </c:tx>
          <c:spPr>
            <a:ln w="28575" cap="rnd">
              <a:solidFill>
                <a:schemeClr val="accent1">
                  <a:lumMod val="60000"/>
                  <a:lumOff val="40000"/>
                </a:schemeClr>
              </a:solidFill>
              <a:round/>
            </a:ln>
            <a:effectLst/>
          </c:spPr>
          <c:marker>
            <c:symbol val="none"/>
          </c:marker>
          <c:cat>
            <c:strRef>
              <c:f>'Summary Chart'!$F$78:$L$78</c:f>
              <c:strCache>
                <c:ptCount val="7"/>
                <c:pt idx="0">
                  <c:v>2021/22</c:v>
                </c:pt>
                <c:pt idx="1">
                  <c:v>2022/23</c:v>
                </c:pt>
                <c:pt idx="2">
                  <c:v>2023/24</c:v>
                </c:pt>
                <c:pt idx="3">
                  <c:v>2024/25 </c:v>
                </c:pt>
                <c:pt idx="4">
                  <c:v>2025/26 </c:v>
                </c:pt>
                <c:pt idx="5">
                  <c:v>2026/27 </c:v>
                </c:pt>
                <c:pt idx="6">
                  <c:v>2027/28</c:v>
                </c:pt>
              </c:strCache>
            </c:strRef>
          </c:cat>
          <c:val>
            <c:numRef>
              <c:f>'Summary Chart'!$F$83:$L$83</c:f>
              <c:numCache>
                <c:formatCode>#,##0;[Red]\(#,##0\)</c:formatCode>
                <c:ptCount val="7"/>
                <c:pt idx="0">
                  <c:v>180539</c:v>
                </c:pt>
                <c:pt idx="1">
                  <c:v>213848.56200000001</c:v>
                </c:pt>
                <c:pt idx="2">
                  <c:v>257501.06700000004</c:v>
                </c:pt>
                <c:pt idx="3">
                  <c:v>293500.40963987046</c:v>
                </c:pt>
                <c:pt idx="4">
                  <c:v>317513.18035214115</c:v>
                </c:pt>
                <c:pt idx="5">
                  <c:v>333761.59504453593</c:v>
                </c:pt>
                <c:pt idx="6">
                  <c:v>345920.02235591365</c:v>
                </c:pt>
              </c:numCache>
            </c:numRef>
          </c:val>
          <c:smooth val="0"/>
          <c:extLst>
            <c:ext xmlns:c16="http://schemas.microsoft.com/office/drawing/2014/chart" uri="{C3380CC4-5D6E-409C-BE32-E72D297353CC}">
              <c16:uniqueId val="{00000005-7C7E-414C-AF71-2B0A60C93E64}"/>
            </c:ext>
          </c:extLst>
        </c:ser>
        <c:ser>
          <c:idx val="6"/>
          <c:order val="6"/>
          <c:tx>
            <c:strRef>
              <c:f>'Summary Chart'!$B$84</c:f>
              <c:strCache>
                <c:ptCount val="1"/>
                <c:pt idx="0">
                  <c:v>HNB Unmitigated Expenditure Newton</c:v>
                </c:pt>
              </c:strCache>
            </c:strRef>
          </c:tx>
          <c:spPr>
            <a:ln w="28575" cap="rnd">
              <a:solidFill>
                <a:srgbClr val="C00000"/>
              </a:solidFill>
              <a:round/>
            </a:ln>
            <a:effectLst/>
          </c:spPr>
          <c:marker>
            <c:symbol val="none"/>
          </c:marker>
          <c:cat>
            <c:strRef>
              <c:f>'Summary Chart'!$F$78:$L$78</c:f>
              <c:strCache>
                <c:ptCount val="7"/>
                <c:pt idx="0">
                  <c:v>2021/22</c:v>
                </c:pt>
                <c:pt idx="1">
                  <c:v>2022/23</c:v>
                </c:pt>
                <c:pt idx="2">
                  <c:v>2023/24</c:v>
                </c:pt>
                <c:pt idx="3">
                  <c:v>2024/25 </c:v>
                </c:pt>
                <c:pt idx="4">
                  <c:v>2025/26 </c:v>
                </c:pt>
                <c:pt idx="5">
                  <c:v>2026/27 </c:v>
                </c:pt>
                <c:pt idx="6">
                  <c:v>2027/28</c:v>
                </c:pt>
              </c:strCache>
            </c:strRef>
          </c:cat>
          <c:val>
            <c:numRef>
              <c:f>'Summary Chart'!$F$84:$L$84</c:f>
              <c:numCache>
                <c:formatCode>#,##0;[Red]\(#,##0\)</c:formatCode>
                <c:ptCount val="7"/>
                <c:pt idx="0">
                  <c:v>180539</c:v>
                </c:pt>
                <c:pt idx="1">
                  <c:v>220448.462</c:v>
                </c:pt>
                <c:pt idx="2">
                  <c:v>266461.81700000004</c:v>
                </c:pt>
                <c:pt idx="3">
                  <c:v>306959.04399999999</c:v>
                </c:pt>
                <c:pt idx="4">
                  <c:v>348503.049</c:v>
                </c:pt>
                <c:pt idx="5">
                  <c:v>387987.10700000008</c:v>
                </c:pt>
                <c:pt idx="6">
                  <c:v>424968.603</c:v>
                </c:pt>
              </c:numCache>
            </c:numRef>
          </c:val>
          <c:smooth val="0"/>
          <c:extLst>
            <c:ext xmlns:c16="http://schemas.microsoft.com/office/drawing/2014/chart" uri="{C3380CC4-5D6E-409C-BE32-E72D297353CC}">
              <c16:uniqueId val="{00000006-7C7E-414C-AF71-2B0A60C93E64}"/>
            </c:ext>
          </c:extLst>
        </c:ser>
        <c:dLbls>
          <c:showLegendKey val="0"/>
          <c:showVal val="0"/>
          <c:showCatName val="0"/>
          <c:showSerName val="0"/>
          <c:showPercent val="0"/>
          <c:showBubbleSize val="0"/>
        </c:dLbls>
        <c:smooth val="0"/>
        <c:axId val="1103412544"/>
        <c:axId val="1103411104"/>
        <c:extLst/>
      </c:lineChart>
      <c:catAx>
        <c:axId val="110341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3411104"/>
        <c:crosses val="autoZero"/>
        <c:auto val="1"/>
        <c:lblAlgn val="ctr"/>
        <c:lblOffset val="100"/>
        <c:noMultiLvlLbl val="0"/>
      </c:catAx>
      <c:valAx>
        <c:axId val="1103411104"/>
        <c:scaling>
          <c:orientation val="minMax"/>
        </c:scaling>
        <c:delete val="0"/>
        <c:axPos val="l"/>
        <c:majorGridlines>
          <c:spPr>
            <a:ln w="9525" cap="flat" cmpd="sng" algn="ctr">
              <a:solidFill>
                <a:schemeClr val="tx1">
                  <a:lumMod val="15000"/>
                  <a:lumOff val="85000"/>
                </a:schemeClr>
              </a:solidFill>
              <a:round/>
            </a:ln>
            <a:effectLst/>
          </c:spPr>
        </c:majorGridlines>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3412544"/>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mn-cs"/>
              </a:defRPr>
            </a:pPr>
            <a:r>
              <a:rPr lang="en-GB"/>
              <a:t>Cumulative DSG Deficit by Financial Year (</a:t>
            </a:r>
            <a:r>
              <a:rPr lang="en-GB" sz="1400" b="0" i="0" u="none" strike="noStrike" kern="1200" spc="0" baseline="0">
                <a:solidFill>
                  <a:sysClr val="windowText" lastClr="000000">
                    <a:lumMod val="65000"/>
                    <a:lumOff val="35000"/>
                  </a:sysClr>
                </a:solidFill>
                <a:latin typeface="Arial" panose="020B0604020202020204" pitchFamily="34" charset="0"/>
              </a:rPr>
              <a:t>£'000)</a:t>
            </a:r>
            <a:endParaRPr lang="en-GB"/>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mn-cs"/>
            </a:defRPr>
          </a:pPr>
          <a:endParaRPr lang="en-US"/>
        </a:p>
      </c:txPr>
    </c:title>
    <c:autoTitleDeleted val="0"/>
    <c:plotArea>
      <c:layout>
        <c:manualLayout>
          <c:layoutTarget val="inner"/>
          <c:xMode val="edge"/>
          <c:yMode val="edge"/>
          <c:x val="3.1025512869091127E-2"/>
          <c:y val="9.712250712250714E-2"/>
          <c:w val="0.87649856093842338"/>
          <c:h val="0.67003052182022516"/>
        </c:manualLayout>
      </c:layout>
      <c:lineChart>
        <c:grouping val="standard"/>
        <c:varyColors val="0"/>
        <c:ser>
          <c:idx val="0"/>
          <c:order val="0"/>
          <c:tx>
            <c:strRef>
              <c:f>'Summary Chart'!$B$114</c:f>
              <c:strCache>
                <c:ptCount val="1"/>
                <c:pt idx="0">
                  <c:v>HNB Mitigated Expenditure LA - Baseline Projection Newton Adjusted</c:v>
                </c:pt>
              </c:strCache>
              <c:extLst xmlns:c15="http://schemas.microsoft.com/office/drawing/2012/chart"/>
            </c:strRef>
          </c:tx>
          <c:spPr>
            <a:ln w="28575" cap="rnd">
              <a:solidFill>
                <a:schemeClr val="accent1"/>
              </a:solidFill>
              <a:round/>
            </a:ln>
            <a:effectLst/>
          </c:spPr>
          <c:marker>
            <c:symbol val="none"/>
          </c:marker>
          <c:cat>
            <c:strRef>
              <c:f>'Summary Chart'!$C$113:$N$113</c:f>
              <c:strCache>
                <c:ptCount val="10"/>
                <c:pt idx="0">
                  <c:v>2018/19
</c:v>
                </c:pt>
                <c:pt idx="1">
                  <c:v>2019/20 
</c:v>
                </c:pt>
                <c:pt idx="2">
                  <c:v>2020/21 
</c:v>
                </c:pt>
                <c:pt idx="3">
                  <c:v>2021/22
</c:v>
                </c:pt>
                <c:pt idx="4">
                  <c:v>2022/23
</c:v>
                </c:pt>
                <c:pt idx="5">
                  <c:v>2023/24
</c:v>
                </c:pt>
                <c:pt idx="6">
                  <c:v>2024/25 
</c:v>
                </c:pt>
                <c:pt idx="7">
                  <c:v>2025/26 
</c:v>
                </c:pt>
                <c:pt idx="8">
                  <c:v>2026/27 
</c:v>
                </c:pt>
                <c:pt idx="9">
                  <c:v>2027/28
</c:v>
                </c:pt>
              </c:strCache>
            </c:strRef>
          </c:cat>
          <c:val>
            <c:numRef>
              <c:f>'Summary Chart'!$C$114:$N$114</c:f>
            </c:numRef>
          </c:val>
          <c:smooth val="0"/>
          <c:extLst xmlns:c15="http://schemas.microsoft.com/office/drawing/2012/chart">
            <c:ext xmlns:c16="http://schemas.microsoft.com/office/drawing/2014/chart" uri="{C3380CC4-5D6E-409C-BE32-E72D297353CC}">
              <c16:uniqueId val="{00000000-1A2D-41A2-B634-35E264349AB4}"/>
            </c:ext>
          </c:extLst>
        </c:ser>
        <c:ser>
          <c:idx val="2"/>
          <c:order val="1"/>
          <c:tx>
            <c:strRef>
              <c:f>'Summary Chart'!$B$116</c:f>
              <c:strCache>
                <c:ptCount val="1"/>
                <c:pt idx="0">
                  <c:v>HNB Mitigated Expenditure LA - Current Projection</c:v>
                </c:pt>
              </c:strCache>
            </c:strRef>
          </c:tx>
          <c:spPr>
            <a:ln w="28575" cap="rnd">
              <a:solidFill>
                <a:srgbClr val="46B688"/>
              </a:solidFill>
              <a:prstDash val="dash"/>
              <a:round/>
            </a:ln>
            <a:effectLst/>
          </c:spPr>
          <c:marker>
            <c:symbol val="none"/>
          </c:marker>
          <c:cat>
            <c:strRef>
              <c:f>'Summary Chart'!$C$113:$N$113</c:f>
              <c:strCache>
                <c:ptCount val="10"/>
                <c:pt idx="0">
                  <c:v>2018/19
</c:v>
                </c:pt>
                <c:pt idx="1">
                  <c:v>2019/20 
</c:v>
                </c:pt>
                <c:pt idx="2">
                  <c:v>2020/21 
</c:v>
                </c:pt>
                <c:pt idx="3">
                  <c:v>2021/22
</c:v>
                </c:pt>
                <c:pt idx="4">
                  <c:v>2022/23
</c:v>
                </c:pt>
                <c:pt idx="5">
                  <c:v>2023/24
</c:v>
                </c:pt>
                <c:pt idx="6">
                  <c:v>2024/25 
</c:v>
                </c:pt>
                <c:pt idx="7">
                  <c:v>2025/26 
</c:v>
                </c:pt>
                <c:pt idx="8">
                  <c:v>2026/27 
</c:v>
                </c:pt>
                <c:pt idx="9">
                  <c:v>2027/28
</c:v>
                </c:pt>
              </c:strCache>
            </c:strRef>
          </c:cat>
          <c:val>
            <c:numRef>
              <c:f>'Summary Chart'!$C$116:$N$116</c:f>
              <c:numCache>
                <c:formatCode>#,##0;[Red]\(#,##0\)</c:formatCode>
                <c:ptCount val="10"/>
                <c:pt idx="0">
                  <c:v>13746</c:v>
                </c:pt>
                <c:pt idx="1">
                  <c:v>22754</c:v>
                </c:pt>
                <c:pt idx="2">
                  <c:v>35445</c:v>
                </c:pt>
                <c:pt idx="3">
                  <c:v>60022</c:v>
                </c:pt>
                <c:pt idx="4">
                  <c:v>86149.120999999999</c:v>
                </c:pt>
                <c:pt idx="5">
                  <c:v>123920.28133333335</c:v>
                </c:pt>
                <c:pt idx="6">
                  <c:v>190502.28133333335</c:v>
                </c:pt>
                <c:pt idx="7">
                  <c:v>274406.84239139449</c:v>
                </c:pt>
                <c:pt idx="8">
                  <c:v>379823.48268658761</c:v>
                </c:pt>
                <c:pt idx="9">
                  <c:v>505215.29485477624</c:v>
                </c:pt>
              </c:numCache>
            </c:numRef>
          </c:val>
          <c:smooth val="0"/>
          <c:extLst>
            <c:ext xmlns:c16="http://schemas.microsoft.com/office/drawing/2014/chart" uri="{C3380CC4-5D6E-409C-BE32-E72D297353CC}">
              <c16:uniqueId val="{00000001-1A2D-41A2-B634-35E264349AB4}"/>
            </c:ext>
          </c:extLst>
        </c:ser>
        <c:ser>
          <c:idx val="3"/>
          <c:order val="2"/>
          <c:tx>
            <c:strRef>
              <c:f>'Summary Chart'!$B$117</c:f>
              <c:strCache>
                <c:ptCount val="1"/>
                <c:pt idx="0">
                  <c:v>HNB Mitigated Expenditure Newton - Target</c:v>
                </c:pt>
              </c:strCache>
            </c:strRef>
          </c:tx>
          <c:spPr>
            <a:ln w="28575" cap="rnd">
              <a:solidFill>
                <a:schemeClr val="accent5">
                  <a:lumMod val="75000"/>
                </a:schemeClr>
              </a:solidFill>
              <a:round/>
            </a:ln>
            <a:effectLst/>
          </c:spPr>
          <c:marker>
            <c:symbol val="none"/>
          </c:marker>
          <c:cat>
            <c:strRef>
              <c:f>'Summary Chart'!$C$113:$N$113</c:f>
              <c:strCache>
                <c:ptCount val="10"/>
                <c:pt idx="0">
                  <c:v>2018/19
</c:v>
                </c:pt>
                <c:pt idx="1">
                  <c:v>2019/20 
</c:v>
                </c:pt>
                <c:pt idx="2">
                  <c:v>2020/21 
</c:v>
                </c:pt>
                <c:pt idx="3">
                  <c:v>2021/22
</c:v>
                </c:pt>
                <c:pt idx="4">
                  <c:v>2022/23
</c:v>
                </c:pt>
                <c:pt idx="5">
                  <c:v>2023/24
</c:v>
                </c:pt>
                <c:pt idx="6">
                  <c:v>2024/25 
</c:v>
                </c:pt>
                <c:pt idx="7">
                  <c:v>2025/26 
</c:v>
                </c:pt>
                <c:pt idx="8">
                  <c:v>2026/27 
</c:v>
                </c:pt>
                <c:pt idx="9">
                  <c:v>2027/28
</c:v>
                </c:pt>
              </c:strCache>
            </c:strRef>
          </c:cat>
          <c:val>
            <c:numRef>
              <c:f>'Summary Chart'!$C$117:$N$117</c:f>
              <c:numCache>
                <c:formatCode>#,##0;[Red]\(#,##0\)</c:formatCode>
                <c:ptCount val="10"/>
                <c:pt idx="0">
                  <c:v>13746</c:v>
                </c:pt>
                <c:pt idx="1">
                  <c:v>22754</c:v>
                </c:pt>
                <c:pt idx="2">
                  <c:v>35445</c:v>
                </c:pt>
                <c:pt idx="3">
                  <c:v>69209</c:v>
                </c:pt>
                <c:pt idx="4">
                  <c:v>106833.56200000001</c:v>
                </c:pt>
                <c:pt idx="5">
                  <c:v>167449.62900000002</c:v>
                </c:pt>
                <c:pt idx="6">
                  <c:v>254716.32185802615</c:v>
                </c:pt>
                <c:pt idx="7">
                  <c:v>362613.75975201052</c:v>
                </c:pt>
                <c:pt idx="8">
                  <c:v>489916.25084770611</c:v>
                </c:pt>
                <c:pt idx="9">
                  <c:v>633179.38536839699</c:v>
                </c:pt>
              </c:numCache>
            </c:numRef>
          </c:val>
          <c:smooth val="0"/>
          <c:extLst>
            <c:ext xmlns:c16="http://schemas.microsoft.com/office/drawing/2014/chart" uri="{C3380CC4-5D6E-409C-BE32-E72D297353CC}">
              <c16:uniqueId val="{00000002-1A2D-41A2-B634-35E264349AB4}"/>
            </c:ext>
          </c:extLst>
        </c:ser>
        <c:ser>
          <c:idx val="4"/>
          <c:order val="3"/>
          <c:tx>
            <c:strRef>
              <c:f>'Summary Chart'!$B$118</c:f>
              <c:strCache>
                <c:ptCount val="1"/>
                <c:pt idx="0">
                  <c:v>HNB Mitigated Expenditure Newton - Stretch Target</c:v>
                </c:pt>
              </c:strCache>
            </c:strRef>
          </c:tx>
          <c:spPr>
            <a:ln w="28575" cap="rnd">
              <a:solidFill>
                <a:schemeClr val="accent5"/>
              </a:solidFill>
              <a:round/>
            </a:ln>
            <a:effectLst/>
          </c:spPr>
          <c:marker>
            <c:symbol val="none"/>
          </c:marker>
          <c:cat>
            <c:strRef>
              <c:f>'Summary Chart'!$C$113:$N$113</c:f>
              <c:strCache>
                <c:ptCount val="10"/>
                <c:pt idx="0">
                  <c:v>2018/19
</c:v>
                </c:pt>
                <c:pt idx="1">
                  <c:v>2019/20 
</c:v>
                </c:pt>
                <c:pt idx="2">
                  <c:v>2020/21 
</c:v>
                </c:pt>
                <c:pt idx="3">
                  <c:v>2021/22
</c:v>
                </c:pt>
                <c:pt idx="4">
                  <c:v>2022/23
</c:v>
                </c:pt>
                <c:pt idx="5">
                  <c:v>2023/24
</c:v>
                </c:pt>
                <c:pt idx="6">
                  <c:v>2024/25 
</c:v>
                </c:pt>
                <c:pt idx="7">
                  <c:v>2025/26 
</c:v>
                </c:pt>
                <c:pt idx="8">
                  <c:v>2026/27 
</c:v>
                </c:pt>
                <c:pt idx="9">
                  <c:v>2027/28
</c:v>
                </c:pt>
              </c:strCache>
            </c:strRef>
          </c:cat>
          <c:val>
            <c:numRef>
              <c:f>'Summary Chart'!$C$118:$N$118</c:f>
              <c:numCache>
                <c:formatCode>#,##0;[Red]\(#,##0\)</c:formatCode>
                <c:ptCount val="10"/>
                <c:pt idx="0">
                  <c:v>13746</c:v>
                </c:pt>
                <c:pt idx="1">
                  <c:v>22754</c:v>
                </c:pt>
                <c:pt idx="2">
                  <c:v>35445</c:v>
                </c:pt>
                <c:pt idx="3">
                  <c:v>69209</c:v>
                </c:pt>
                <c:pt idx="4">
                  <c:v>106833.56200000001</c:v>
                </c:pt>
                <c:pt idx="5">
                  <c:v>167449.62900000002</c:v>
                </c:pt>
                <c:pt idx="6">
                  <c:v>253885.03863987044</c:v>
                </c:pt>
                <c:pt idx="7">
                  <c:v>354889.21899201156</c:v>
                </c:pt>
                <c:pt idx="8">
                  <c:v>466702.81403654744</c:v>
                </c:pt>
                <c:pt idx="9">
                  <c:v>585050.83639246109</c:v>
                </c:pt>
              </c:numCache>
            </c:numRef>
          </c:val>
          <c:smooth val="0"/>
          <c:extLst>
            <c:ext xmlns:c16="http://schemas.microsoft.com/office/drawing/2014/chart" uri="{C3380CC4-5D6E-409C-BE32-E72D297353CC}">
              <c16:uniqueId val="{00000003-1A2D-41A2-B634-35E264349AB4}"/>
            </c:ext>
          </c:extLst>
        </c:ser>
        <c:ser>
          <c:idx val="5"/>
          <c:order val="4"/>
          <c:tx>
            <c:strRef>
              <c:f>'Summary Chart'!$B$119</c:f>
              <c:strCache>
                <c:ptCount val="1"/>
                <c:pt idx="0">
                  <c:v>HNB Unmitigated Expenditure Newton - Baseline</c:v>
                </c:pt>
              </c:strCache>
            </c:strRef>
          </c:tx>
          <c:spPr>
            <a:ln w="28575" cap="rnd">
              <a:solidFill>
                <a:srgbClr val="C00000"/>
              </a:solidFill>
              <a:round/>
            </a:ln>
            <a:effectLst/>
          </c:spPr>
          <c:marker>
            <c:symbol val="none"/>
          </c:marker>
          <c:cat>
            <c:strRef>
              <c:f>'Summary Chart'!$C$113:$N$113</c:f>
              <c:strCache>
                <c:ptCount val="10"/>
                <c:pt idx="0">
                  <c:v>2018/19
</c:v>
                </c:pt>
                <c:pt idx="1">
                  <c:v>2019/20 
</c:v>
                </c:pt>
                <c:pt idx="2">
                  <c:v>2020/21 
</c:v>
                </c:pt>
                <c:pt idx="3">
                  <c:v>2021/22
</c:v>
                </c:pt>
                <c:pt idx="4">
                  <c:v>2022/23
</c:v>
                </c:pt>
                <c:pt idx="5">
                  <c:v>2023/24
</c:v>
                </c:pt>
                <c:pt idx="6">
                  <c:v>2024/25 
</c:v>
                </c:pt>
                <c:pt idx="7">
                  <c:v>2025/26 
</c:v>
                </c:pt>
                <c:pt idx="8">
                  <c:v>2026/27 
</c:v>
                </c:pt>
                <c:pt idx="9">
                  <c:v>2027/28
</c:v>
                </c:pt>
              </c:strCache>
            </c:strRef>
          </c:cat>
          <c:val>
            <c:numRef>
              <c:f>'Summary Chart'!$C$119:$N$119</c:f>
              <c:numCache>
                <c:formatCode>#,##0;[Red]\(#,##0\)</c:formatCode>
                <c:ptCount val="10"/>
                <c:pt idx="0">
                  <c:v>13746</c:v>
                </c:pt>
                <c:pt idx="1">
                  <c:v>22754</c:v>
                </c:pt>
                <c:pt idx="2">
                  <c:v>35445</c:v>
                </c:pt>
                <c:pt idx="3">
                  <c:v>69209</c:v>
                </c:pt>
                <c:pt idx="4">
                  <c:v>113433.462</c:v>
                </c:pt>
                <c:pt idx="5">
                  <c:v>183010.27900000001</c:v>
                </c:pt>
                <c:pt idx="6">
                  <c:v>282904.32299999997</c:v>
                </c:pt>
                <c:pt idx="7">
                  <c:v>414898.37199999997</c:v>
                </c:pt>
                <c:pt idx="8">
                  <c:v>580937.47900000005</c:v>
                </c:pt>
                <c:pt idx="9">
                  <c:v>778334.08200000005</c:v>
                </c:pt>
              </c:numCache>
            </c:numRef>
          </c:val>
          <c:smooth val="0"/>
          <c:extLst>
            <c:ext xmlns:c16="http://schemas.microsoft.com/office/drawing/2014/chart" uri="{C3380CC4-5D6E-409C-BE32-E72D297353CC}">
              <c16:uniqueId val="{00000004-1A2D-41A2-B634-35E264349AB4}"/>
            </c:ext>
          </c:extLst>
        </c:ser>
        <c:dLbls>
          <c:showLegendKey val="0"/>
          <c:showVal val="0"/>
          <c:showCatName val="0"/>
          <c:showSerName val="0"/>
          <c:showPercent val="0"/>
          <c:showBubbleSize val="0"/>
        </c:dLbls>
        <c:smooth val="0"/>
        <c:axId val="1270860688"/>
        <c:axId val="1270849528"/>
        <c:extLst/>
      </c:lineChart>
      <c:catAx>
        <c:axId val="127086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270849528"/>
        <c:crosses val="autoZero"/>
        <c:auto val="1"/>
        <c:lblAlgn val="ctr"/>
        <c:lblOffset val="100"/>
        <c:noMultiLvlLbl val="0"/>
      </c:catAx>
      <c:valAx>
        <c:axId val="1270849528"/>
        <c:scaling>
          <c:orientation val="minMax"/>
        </c:scaling>
        <c:delete val="0"/>
        <c:axPos val="l"/>
        <c:majorGridlines>
          <c:spPr>
            <a:ln w="9525" cap="flat" cmpd="sng" algn="ctr">
              <a:solidFill>
                <a:schemeClr val="tx1">
                  <a:lumMod val="15000"/>
                  <a:lumOff val="85000"/>
                </a:schemeClr>
              </a:solidFill>
              <a:round/>
            </a:ln>
            <a:effectLst/>
          </c:spPr>
        </c:majorGridlines>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1270860688"/>
        <c:crosses val="autoZero"/>
        <c:crossBetween val="between"/>
      </c:valAx>
      <c:spPr>
        <a:noFill/>
        <a:ln>
          <a:noFill/>
        </a:ln>
        <a:effectLst/>
      </c:spPr>
    </c:plotArea>
    <c:legend>
      <c:legendPos val="r"/>
      <c:layout>
        <c:manualLayout>
          <c:xMode val="edge"/>
          <c:yMode val="edge"/>
          <c:x val="3.7025038736556881E-2"/>
          <c:y val="0.88247706575707174"/>
          <c:w val="0.90691750015882422"/>
          <c:h val="0.1039307683749923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latin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28E_DE32CCE0.xml><?xml version="1.0" encoding="utf-8"?>
<p188:cmLst xmlns:a="http://schemas.openxmlformats.org/drawingml/2006/main" xmlns:r="http://schemas.openxmlformats.org/officeDocument/2006/relationships" xmlns:p188="http://schemas.microsoft.com/office/powerpoint/2018/8/main">
  <p188:cm id="{64DA60CB-E7BA-4134-89AD-7ABB8ACFA067}" authorId="{32018F11-3B0E-D211-DAE1-1D5BABBC3EA9}" status="resolved" created="2024-10-18T15:34:42.716" complete="100000">
    <ac:deMkLst xmlns:ac="http://schemas.microsoft.com/office/drawing/2013/main/command">
      <pc:docMk xmlns:pc="http://schemas.microsoft.com/office/powerpoint/2013/main/command"/>
      <pc:sldMk xmlns:pc="http://schemas.microsoft.com/office/powerpoint/2013/main/command" cId="2437942031" sldId="4409"/>
      <ac:grpSpMk id="25" creationId="{13C690AB-F1BA-A39D-CBF2-E58AB4122A50}"/>
    </ac:deMkLst>
    <p188:replyLst>
      <p188:reply id="{B3CC2AA6-9226-4FEE-9BB3-4273023C976D}" authorId="{C43D1330-A303-3053-9B49-3C5188329F80}" created="2024-10-22T10:39:50.040">
        <p188:txBody>
          <a:bodyPr/>
          <a:lstStyle/>
          <a:p>
            <a:r>
              <a:rPr lang="en-GB"/>
              <a:t>[@Lane-Smith, Oliver] please can you review and add in the gaps highlighted with xxx</a:t>
            </a:r>
          </a:p>
        </p188:txBody>
      </p188:reply>
    </p188:replyLst>
    <p188:txBody>
      <a:bodyPr/>
      <a:lstStyle/>
      <a:p>
        <a:r>
          <a:rPr lang="en-GB"/>
          <a:t>[@MacKenzie, James] can you cover th external commissioning one? Ask Oli for info if needed.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5B75B-7E7C-4DEA-9E90-2ED28B665E2F}" type="datetimeFigureOut">
              <a:rPr lang="en-GB" smtClean="0"/>
              <a:t>02/12/2024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B6161C-A716-4403-BF72-C938C275DDD4}" type="slidenum">
              <a:rPr lang="en-GB" smtClean="0"/>
              <a:t>‹#›</a:t>
            </a:fld>
            <a:endParaRPr lang="en-GB"/>
          </a:p>
        </p:txBody>
      </p:sp>
    </p:spTree>
    <p:extLst>
      <p:ext uri="{BB962C8B-B14F-4D97-AF65-F5344CB8AC3E}">
        <p14:creationId xmlns:p14="http://schemas.microsoft.com/office/powerpoint/2010/main" val="2887526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B6161C-A716-4403-BF72-C938C275DDD4}" type="slidenum">
              <a:rPr lang="en-GB" smtClean="0"/>
              <a:t>2</a:t>
            </a:fld>
            <a:endParaRPr lang="en-GB"/>
          </a:p>
        </p:txBody>
      </p:sp>
    </p:spTree>
    <p:extLst>
      <p:ext uri="{BB962C8B-B14F-4D97-AF65-F5344CB8AC3E}">
        <p14:creationId xmlns:p14="http://schemas.microsoft.com/office/powerpoint/2010/main" val="1951165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2555ED-B5A0-49B4-93C0-A3B055E4330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98076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10"/>
          </p:nvPr>
        </p:nvSpPr>
        <p:spPr/>
        <p:txBody>
          <a:bodyPr/>
          <a:lstStyle/>
          <a:p>
            <a:fld id="{F2CDA77E-1F21-4AAC-BC2A-C586B0C2056E}" type="slidenum">
              <a:rPr lang="en-GB" smtClean="0"/>
              <a:t>5</a:t>
            </a:fld>
            <a:endParaRPr lang="en-GB"/>
          </a:p>
        </p:txBody>
      </p:sp>
    </p:spTree>
    <p:extLst>
      <p:ext uri="{BB962C8B-B14F-4D97-AF65-F5344CB8AC3E}">
        <p14:creationId xmlns:p14="http://schemas.microsoft.com/office/powerpoint/2010/main" val="2136309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B6161C-A716-4403-BF72-C938C275DDD4}" type="slidenum">
              <a:rPr lang="en-GB" smtClean="0"/>
              <a:t>8</a:t>
            </a:fld>
            <a:endParaRPr lang="en-GB"/>
          </a:p>
        </p:txBody>
      </p:sp>
    </p:spTree>
    <p:extLst>
      <p:ext uri="{BB962C8B-B14F-4D97-AF65-F5344CB8AC3E}">
        <p14:creationId xmlns:p14="http://schemas.microsoft.com/office/powerpoint/2010/main" val="298309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B6161C-A716-4403-BF72-C938C275DDD4}" type="slidenum">
              <a:rPr lang="en-GB" smtClean="0"/>
              <a:t>14</a:t>
            </a:fld>
            <a:endParaRPr lang="en-GB"/>
          </a:p>
        </p:txBody>
      </p:sp>
    </p:spTree>
    <p:extLst>
      <p:ext uri="{BB962C8B-B14F-4D97-AF65-F5344CB8AC3E}">
        <p14:creationId xmlns:p14="http://schemas.microsoft.com/office/powerpoint/2010/main" val="113115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B6161C-A716-4403-BF72-C938C275DDD4}" type="slidenum">
              <a:rPr lang="en-GB" smtClean="0"/>
              <a:t>18</a:t>
            </a:fld>
            <a:endParaRPr lang="en-GB"/>
          </a:p>
        </p:txBody>
      </p:sp>
    </p:spTree>
    <p:extLst>
      <p:ext uri="{BB962C8B-B14F-4D97-AF65-F5344CB8AC3E}">
        <p14:creationId xmlns:p14="http://schemas.microsoft.com/office/powerpoint/2010/main" val="2380443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B6161C-A716-4403-BF72-C938C275DDD4}" type="slidenum">
              <a:rPr lang="en-GB" smtClean="0"/>
              <a:t>19</a:t>
            </a:fld>
            <a:endParaRPr lang="en-GB"/>
          </a:p>
        </p:txBody>
      </p:sp>
    </p:spTree>
    <p:extLst>
      <p:ext uri="{BB962C8B-B14F-4D97-AF65-F5344CB8AC3E}">
        <p14:creationId xmlns:p14="http://schemas.microsoft.com/office/powerpoint/2010/main" val="420677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B6161C-A716-4403-BF72-C938C275DDD4}" type="slidenum">
              <a:rPr lang="en-GB" smtClean="0"/>
              <a:t>20</a:t>
            </a:fld>
            <a:endParaRPr lang="en-GB"/>
          </a:p>
        </p:txBody>
      </p:sp>
    </p:spTree>
    <p:extLst>
      <p:ext uri="{BB962C8B-B14F-4D97-AF65-F5344CB8AC3E}">
        <p14:creationId xmlns:p14="http://schemas.microsoft.com/office/powerpoint/2010/main" val="1852541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B6161C-A716-4403-BF72-C938C275DDD4}" type="slidenum">
              <a:rPr lang="en-GB" smtClean="0"/>
              <a:t>22</a:t>
            </a:fld>
            <a:endParaRPr lang="en-GB"/>
          </a:p>
        </p:txBody>
      </p:sp>
    </p:spTree>
    <p:extLst>
      <p:ext uri="{BB962C8B-B14F-4D97-AF65-F5344CB8AC3E}">
        <p14:creationId xmlns:p14="http://schemas.microsoft.com/office/powerpoint/2010/main" val="964312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EB6161C-A716-4403-BF72-C938C275DDD4}" type="slidenum">
              <a:rPr lang="en-GB" smtClean="0"/>
              <a:t>23</a:t>
            </a:fld>
            <a:endParaRPr lang="en-GB"/>
          </a:p>
        </p:txBody>
      </p:sp>
    </p:spTree>
    <p:extLst>
      <p:ext uri="{BB962C8B-B14F-4D97-AF65-F5344CB8AC3E}">
        <p14:creationId xmlns:p14="http://schemas.microsoft.com/office/powerpoint/2010/main" val="4151123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EFCC97E-4A21-4C3F-991D-78EA7C126D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a:extLst>
              <a:ext uri="{FF2B5EF4-FFF2-40B4-BE49-F238E27FC236}">
                <a16:creationId xmlns:a16="http://schemas.microsoft.com/office/drawing/2014/main" id="{E4A346B9-E7D9-40B5-9F0E-5F1219723D31}"/>
              </a:ext>
            </a:extLst>
          </p:cNvPr>
          <p:cNvSpPr>
            <a:spLocks noGrp="1" noChangeArrowheads="1"/>
          </p:cNvSpPr>
          <p:nvPr>
            <p:ph type="ctrTitle"/>
          </p:nvPr>
        </p:nvSpPr>
        <p:spPr>
          <a:xfrm>
            <a:off x="914400" y="2130426"/>
            <a:ext cx="10363200" cy="1470025"/>
          </a:xfrm>
        </p:spPr>
        <p:txBody>
          <a:bodyPr/>
          <a:lstStyle>
            <a:lvl1pPr>
              <a:defRPr/>
            </a:lvl1pPr>
          </a:lstStyle>
          <a:p>
            <a:pPr lvl="0"/>
            <a:r>
              <a:rPr lang="en-GB" altLang="en-US" noProof="0"/>
              <a:t>Click to edit Master title style</a:t>
            </a:r>
          </a:p>
        </p:txBody>
      </p:sp>
      <p:sp>
        <p:nvSpPr>
          <p:cNvPr id="43011" name="Rectangle 3">
            <a:extLst>
              <a:ext uri="{FF2B5EF4-FFF2-40B4-BE49-F238E27FC236}">
                <a16:creationId xmlns:a16="http://schemas.microsoft.com/office/drawing/2014/main" id="{5CB05731-0198-4B79-ABBA-0F8658F4F53F}"/>
              </a:ext>
            </a:extLst>
          </p:cNvPr>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GB" altLang="en-US" noProof="0"/>
              <a:t>Click to edit Master subtitle style</a:t>
            </a:r>
          </a:p>
        </p:txBody>
      </p:sp>
    </p:spTree>
    <p:extLst>
      <p:ext uri="{BB962C8B-B14F-4D97-AF65-F5344CB8AC3E}">
        <p14:creationId xmlns:p14="http://schemas.microsoft.com/office/powerpoint/2010/main" val="251075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E021-64F2-4CB7-B062-7C56E25F26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E8BC97-4CE1-4EE7-812E-463A2F0763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576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4EE5C9F7-098C-4E1C-80D2-FAFF44B603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749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Top Corners Rounded 6">
            <a:extLst>
              <a:ext uri="{FF2B5EF4-FFF2-40B4-BE49-F238E27FC236}">
                <a16:creationId xmlns:a16="http://schemas.microsoft.com/office/drawing/2014/main" id="{67663FF2-7B41-4849-913F-008BF84DC327}"/>
              </a:ext>
            </a:extLst>
          </p:cNvPr>
          <p:cNvSpPr/>
          <p:nvPr userDrawn="1"/>
        </p:nvSpPr>
        <p:spPr>
          <a:xfrm>
            <a:off x="5784641" y="431519"/>
            <a:ext cx="6040282" cy="5228516"/>
          </a:xfrm>
          <a:prstGeom prst="round2SameRect">
            <a:avLst/>
          </a:prstGeom>
          <a:solidFill>
            <a:schemeClr val="accent1">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07ACC607-C8E4-4C76-BFCF-FB2AD3184D94}"/>
              </a:ext>
            </a:extLst>
          </p:cNvPr>
          <p:cNvSpPr txBox="1">
            <a:spLocks/>
          </p:cNvSpPr>
          <p:nvPr userDrawn="1"/>
        </p:nvSpPr>
        <p:spPr bwMode="auto">
          <a:xfrm>
            <a:off x="9332" y="831460"/>
            <a:ext cx="5069278" cy="2387600"/>
          </a:xfrm>
          <a:prstGeom prst="rect">
            <a:avLst/>
          </a:prstGeom>
          <a:solidFill>
            <a:schemeClr val="accent1"/>
          </a:solid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rmAutofit/>
          </a:bodyPr>
          <a:lstStyle>
            <a:lvl1pPr algn="l" rtl="0" fontAlgn="base">
              <a:spcBef>
                <a:spcPct val="0"/>
              </a:spcBef>
              <a:spcAft>
                <a:spcPct val="0"/>
              </a:spcAft>
              <a:defRPr sz="4400" b="1" kern="1200">
                <a:solidFill>
                  <a:schemeClr val="dk1"/>
                </a:solidFill>
                <a:latin typeface="+mn-lt"/>
                <a:ea typeface="+mn-ea"/>
                <a:cs typeface="+mn-cs"/>
              </a:defRPr>
            </a:lvl1pPr>
            <a:lvl2pPr algn="l" rtl="0" fontAlgn="base">
              <a:spcBef>
                <a:spcPct val="0"/>
              </a:spcBef>
              <a:spcAft>
                <a:spcPct val="0"/>
              </a:spcAft>
              <a:defRPr sz="4400">
                <a:solidFill>
                  <a:schemeClr val="dk1"/>
                </a:solidFill>
                <a:latin typeface="+mn-lt"/>
                <a:ea typeface="+mn-ea"/>
                <a:cs typeface="+mn-cs"/>
              </a:defRPr>
            </a:lvl2pPr>
            <a:lvl3pPr algn="l" rtl="0" fontAlgn="base">
              <a:spcBef>
                <a:spcPct val="0"/>
              </a:spcBef>
              <a:spcAft>
                <a:spcPct val="0"/>
              </a:spcAft>
              <a:defRPr sz="4400">
                <a:solidFill>
                  <a:schemeClr val="dk1"/>
                </a:solidFill>
                <a:latin typeface="+mn-lt"/>
                <a:ea typeface="+mn-ea"/>
                <a:cs typeface="+mn-cs"/>
              </a:defRPr>
            </a:lvl3pPr>
            <a:lvl4pPr algn="l" rtl="0" fontAlgn="base">
              <a:spcBef>
                <a:spcPct val="0"/>
              </a:spcBef>
              <a:spcAft>
                <a:spcPct val="0"/>
              </a:spcAft>
              <a:defRPr sz="4400">
                <a:solidFill>
                  <a:schemeClr val="dk1"/>
                </a:solidFill>
                <a:latin typeface="+mn-lt"/>
                <a:ea typeface="+mn-ea"/>
                <a:cs typeface="+mn-cs"/>
              </a:defRPr>
            </a:lvl4pPr>
            <a:lvl5pPr algn="l" rtl="0" fontAlgn="base">
              <a:spcBef>
                <a:spcPct val="0"/>
              </a:spcBef>
              <a:spcAft>
                <a:spcPct val="0"/>
              </a:spcAft>
              <a:defRPr sz="4400">
                <a:solidFill>
                  <a:schemeClr val="dk1"/>
                </a:solidFill>
                <a:latin typeface="+mn-lt"/>
                <a:ea typeface="+mn-ea"/>
                <a:cs typeface="+mn-cs"/>
              </a:defRPr>
            </a:lvl5pPr>
            <a:lvl6pPr marL="457200" algn="l" rtl="0" fontAlgn="base">
              <a:spcBef>
                <a:spcPct val="0"/>
              </a:spcBef>
              <a:spcAft>
                <a:spcPct val="0"/>
              </a:spcAft>
              <a:defRPr sz="4400">
                <a:solidFill>
                  <a:schemeClr val="dk1"/>
                </a:solidFill>
                <a:latin typeface="+mn-lt"/>
                <a:ea typeface="+mn-ea"/>
                <a:cs typeface="+mn-cs"/>
              </a:defRPr>
            </a:lvl6pPr>
            <a:lvl7pPr marL="914400" algn="l" rtl="0" fontAlgn="base">
              <a:spcBef>
                <a:spcPct val="0"/>
              </a:spcBef>
              <a:spcAft>
                <a:spcPct val="0"/>
              </a:spcAft>
              <a:defRPr sz="4400">
                <a:solidFill>
                  <a:schemeClr val="dk1"/>
                </a:solidFill>
                <a:latin typeface="+mn-lt"/>
                <a:ea typeface="+mn-ea"/>
                <a:cs typeface="+mn-cs"/>
              </a:defRPr>
            </a:lvl7pPr>
            <a:lvl8pPr marL="1371600" algn="l" rtl="0" fontAlgn="base">
              <a:spcBef>
                <a:spcPct val="0"/>
              </a:spcBef>
              <a:spcAft>
                <a:spcPct val="0"/>
              </a:spcAft>
              <a:defRPr sz="4400">
                <a:solidFill>
                  <a:schemeClr val="dk1"/>
                </a:solidFill>
                <a:latin typeface="+mn-lt"/>
                <a:ea typeface="+mn-ea"/>
                <a:cs typeface="+mn-cs"/>
              </a:defRPr>
            </a:lvl8pPr>
            <a:lvl9pPr marL="1828800" algn="l" rtl="0" fontAlgn="base">
              <a:spcBef>
                <a:spcPct val="0"/>
              </a:spcBef>
              <a:spcAft>
                <a:spcPct val="0"/>
              </a:spcAft>
              <a:defRPr sz="4400">
                <a:solidFill>
                  <a:schemeClr val="dk1"/>
                </a:solidFill>
                <a:latin typeface="+mn-lt"/>
                <a:ea typeface="+mn-ea"/>
                <a:cs typeface="+mn-cs"/>
              </a:defRPr>
            </a:lvl9pPr>
          </a:lstStyle>
          <a:p>
            <a:pPr algn="ctr">
              <a:spcBef>
                <a:spcPts val="0"/>
              </a:spcBef>
              <a:spcAft>
                <a:spcPts val="0"/>
              </a:spcAft>
            </a:pPr>
            <a:endParaRPr lang="en-GB" sz="4000">
              <a:solidFill>
                <a:schemeClr val="tx1"/>
              </a:solidFill>
            </a:endParaRPr>
          </a:p>
        </p:txBody>
      </p:sp>
      <p:sp>
        <p:nvSpPr>
          <p:cNvPr id="10" name="Title 1">
            <a:extLst>
              <a:ext uri="{FF2B5EF4-FFF2-40B4-BE49-F238E27FC236}">
                <a16:creationId xmlns:a16="http://schemas.microsoft.com/office/drawing/2014/main" id="{F76BF668-57EE-4D11-8001-49A8867D48C5}"/>
              </a:ext>
            </a:extLst>
          </p:cNvPr>
          <p:cNvSpPr>
            <a:spLocks noGrp="1"/>
          </p:cNvSpPr>
          <p:nvPr>
            <p:ph type="title"/>
          </p:nvPr>
        </p:nvSpPr>
        <p:spPr>
          <a:xfrm>
            <a:off x="1487258" y="1364725"/>
            <a:ext cx="3591352" cy="1321070"/>
          </a:xfrm>
          <a:solidFill>
            <a:schemeClr val="bg1"/>
          </a:solidFill>
          <a:ln>
            <a:solidFill>
              <a:schemeClr val="bg1"/>
            </a:solidFill>
          </a:ln>
          <a:effectLst>
            <a:outerShdw blurRad="50800" dist="38100" dir="8100000" algn="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defRPr>
                <a:solidFill>
                  <a:schemeClr val="bg1"/>
                </a:solidFill>
              </a:defRPr>
            </a:lvl1pPr>
          </a:lstStyle>
          <a:p>
            <a:pPr marL="0" marR="0" lvl="0" indent="0" algn="ctr">
              <a:lnSpc>
                <a:spcPct val="100000"/>
              </a:lnSpc>
              <a:spcBef>
                <a:spcPts val="0"/>
              </a:spcBef>
              <a:spcAft>
                <a:spcPts val="0"/>
              </a:spcAft>
              <a:buNone/>
            </a:pPr>
            <a:endParaRPr lang="en-GB" sz="4000" kern="1200">
              <a:solidFill>
                <a:schemeClr val="tx1"/>
              </a:solidFill>
              <a:ea typeface="+mn-ea"/>
              <a:cs typeface="+mn-cs"/>
            </a:endParaRPr>
          </a:p>
        </p:txBody>
      </p:sp>
      <p:sp>
        <p:nvSpPr>
          <p:cNvPr id="13" name="Content Placeholder 12">
            <a:extLst>
              <a:ext uri="{FF2B5EF4-FFF2-40B4-BE49-F238E27FC236}">
                <a16:creationId xmlns:a16="http://schemas.microsoft.com/office/drawing/2014/main" id="{452D18CB-06AA-4DD4-9CD0-6D5F53989D70}"/>
              </a:ext>
            </a:extLst>
          </p:cNvPr>
          <p:cNvSpPr>
            <a:spLocks noGrp="1"/>
          </p:cNvSpPr>
          <p:nvPr>
            <p:ph sz="quarter" idx="10"/>
          </p:nvPr>
        </p:nvSpPr>
        <p:spPr>
          <a:xfrm>
            <a:off x="6000205" y="1262062"/>
            <a:ext cx="5712823" cy="4259171"/>
          </a:xfrm>
        </p:spPr>
        <p:txBody>
          <a:bodyPr>
            <a:normAutofit/>
          </a:bodyPr>
          <a:lstStyle/>
          <a:p>
            <a:pPr lvl="0"/>
            <a:r>
              <a:rPr lang="en-US"/>
              <a:t>Click to edit Master text styles</a:t>
            </a:r>
          </a:p>
        </p:txBody>
      </p:sp>
      <p:sp>
        <p:nvSpPr>
          <p:cNvPr id="20" name="Content Placeholder 19">
            <a:extLst>
              <a:ext uri="{FF2B5EF4-FFF2-40B4-BE49-F238E27FC236}">
                <a16:creationId xmlns:a16="http://schemas.microsoft.com/office/drawing/2014/main" id="{8D89BC2B-845C-4C40-9071-1F1F80D36F3E}"/>
              </a:ext>
            </a:extLst>
          </p:cNvPr>
          <p:cNvSpPr>
            <a:spLocks noGrp="1"/>
          </p:cNvSpPr>
          <p:nvPr>
            <p:ph sz="quarter" idx="12"/>
          </p:nvPr>
        </p:nvSpPr>
        <p:spPr>
          <a:xfrm>
            <a:off x="6502400" y="433388"/>
            <a:ext cx="4552950" cy="749300"/>
          </a:xfrm>
          <a:prstGeom prst="rect">
            <a:avLst/>
          </a:prstGeom>
        </p:spPr>
        <p:txBody>
          <a:bodyPr anchor="ctr" anchorCtr="0"/>
          <a:lstStyle>
            <a:lvl1pPr marL="0" indent="0" algn="ctr">
              <a:buNone/>
              <a:defRPr/>
            </a:lvl1pPr>
          </a:lstStyle>
          <a:p>
            <a:pPr lvl="0"/>
            <a:r>
              <a:rPr lang="en-US"/>
              <a:t>Click to edit Master text styles</a:t>
            </a:r>
            <a:endParaRPr lang="en-GB"/>
          </a:p>
        </p:txBody>
      </p:sp>
      <p:sp>
        <p:nvSpPr>
          <p:cNvPr id="24" name="Text Placeholder 23">
            <a:extLst>
              <a:ext uri="{FF2B5EF4-FFF2-40B4-BE49-F238E27FC236}">
                <a16:creationId xmlns:a16="http://schemas.microsoft.com/office/drawing/2014/main" id="{39BA9073-F16C-4FBB-9E0E-074C5B1D9B29}"/>
              </a:ext>
            </a:extLst>
          </p:cNvPr>
          <p:cNvSpPr>
            <a:spLocks noGrp="1"/>
          </p:cNvSpPr>
          <p:nvPr>
            <p:ph type="body" sz="quarter" idx="13"/>
          </p:nvPr>
        </p:nvSpPr>
        <p:spPr>
          <a:xfrm>
            <a:off x="684213" y="3795713"/>
            <a:ext cx="4081462" cy="1697037"/>
          </a:xfrm>
          <a:prstGeom prst="rect">
            <a:avLst/>
          </a:prstGeom>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nchorCtr="0">
            <a:normAutofit/>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112838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504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685845" y="2215946"/>
            <a:ext cx="10667955" cy="3936547"/>
          </a:xfrm>
          <a:prstGeom prst="rect">
            <a:avLst/>
          </a:prstGeom>
        </p:spPr>
        <p:txBody>
          <a:bodyPr>
            <a:noAutofit/>
          </a:bodyPr>
          <a:lstStyle>
            <a:lvl1pPr marL="0" indent="0">
              <a:buNone/>
              <a:defRPr sz="1800">
                <a:solidFill>
                  <a:srgbClr val="08314C"/>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4065290938"/>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685845" y="2215946"/>
            <a:ext cx="10667955" cy="3936547"/>
          </a:xfrm>
          <a:prstGeom prst="rect">
            <a:avLst/>
          </a:prstGeom>
        </p:spPr>
        <p:txBody>
          <a:bodyPr numCol="2" spcCol="1944000">
            <a:noAutofit/>
          </a:bodyPr>
          <a:lstStyle>
            <a:lvl1pPr marL="0" indent="0">
              <a:buNone/>
              <a:defRPr sz="1800">
                <a:solidFill>
                  <a:srgbClr val="08314C"/>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734352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8" name="Content Placeholder 2">
            <a:extLst>
              <a:ext uri="{FF2B5EF4-FFF2-40B4-BE49-F238E27FC236}">
                <a16:creationId xmlns:a16="http://schemas.microsoft.com/office/drawing/2014/main" id="{53B659A6-DCB3-F617-8D9C-E4B57AF63E56}"/>
              </a:ext>
            </a:extLst>
          </p:cNvPr>
          <p:cNvSpPr>
            <a:spLocks noGrp="1"/>
          </p:cNvSpPr>
          <p:nvPr>
            <p:ph idx="13" hasCustomPrompt="1"/>
          </p:nvPr>
        </p:nvSpPr>
        <p:spPr>
          <a:xfrm>
            <a:off x="685845" y="2215946"/>
            <a:ext cx="10667955" cy="3936547"/>
          </a:xfrm>
          <a:prstGeom prst="rect">
            <a:avLst/>
          </a:prstGeom>
        </p:spPr>
        <p:txBody>
          <a:bodyPr wrap="square" numCol="3" spcCol="1944000">
            <a:noAutofit/>
          </a:bodyPr>
          <a:lstStyle>
            <a:lvl1pPr marL="0" indent="0">
              <a:buNone/>
              <a:defRPr sz="1800">
                <a:solidFill>
                  <a:srgbClr val="08314C"/>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a:t>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424980562"/>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9335" y="-126689"/>
            <a:ext cx="10336629" cy="964233"/>
          </a:xfrm>
        </p:spPr>
        <p:txBody>
          <a:bodyPr/>
          <a:lstStyle/>
          <a:p>
            <a:r>
              <a:rPr lang="en-US"/>
              <a:t>Click to edit Master title style</a:t>
            </a:r>
          </a:p>
        </p:txBody>
      </p:sp>
      <p:sp>
        <p:nvSpPr>
          <p:cNvPr id="3" name="Content Placeholder 2"/>
          <p:cNvSpPr>
            <a:spLocks noGrp="1"/>
          </p:cNvSpPr>
          <p:nvPr>
            <p:ph sz="half" idx="1"/>
          </p:nvPr>
        </p:nvSpPr>
        <p:spPr>
          <a:xfrm>
            <a:off x="530087" y="1701800"/>
            <a:ext cx="5489713" cy="4420703"/>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701799"/>
            <a:ext cx="5489713" cy="44207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2FBF89BC-A4FB-44DA-A2B1-1F69F4795DFB}"/>
              </a:ext>
            </a:extLst>
          </p:cNvPr>
          <p:cNvSpPr>
            <a:spLocks noGrp="1"/>
          </p:cNvSpPr>
          <p:nvPr>
            <p:ph type="body" sz="quarter" idx="10" hasCustomPrompt="1"/>
          </p:nvPr>
        </p:nvSpPr>
        <p:spPr>
          <a:xfrm>
            <a:off x="530225" y="1016000"/>
            <a:ext cx="5489575" cy="571500"/>
          </a:xfrm>
          <a:prstGeom prst="rect">
            <a:avLst/>
          </a:prstGeom>
        </p:spPr>
        <p:txBody>
          <a:bodyPr/>
          <a:lstStyle>
            <a:lvl1pPr marL="0" indent="0">
              <a:buNone/>
              <a:defRPr b="1"/>
            </a:lvl1pPr>
          </a:lstStyle>
          <a:p>
            <a:pPr lvl="0"/>
            <a:r>
              <a:rPr lang="en-US"/>
              <a:t>Section Header</a:t>
            </a:r>
            <a:endParaRPr lang="en-GB"/>
          </a:p>
        </p:txBody>
      </p:sp>
      <p:sp>
        <p:nvSpPr>
          <p:cNvPr id="8" name="Text Placeholder 6">
            <a:extLst>
              <a:ext uri="{FF2B5EF4-FFF2-40B4-BE49-F238E27FC236}">
                <a16:creationId xmlns:a16="http://schemas.microsoft.com/office/drawing/2014/main" id="{70B6115E-10CC-4D5F-93D7-183AA06B81C1}"/>
              </a:ext>
            </a:extLst>
          </p:cNvPr>
          <p:cNvSpPr>
            <a:spLocks noGrp="1"/>
          </p:cNvSpPr>
          <p:nvPr>
            <p:ph type="body" sz="quarter" idx="11" hasCustomPrompt="1"/>
          </p:nvPr>
        </p:nvSpPr>
        <p:spPr>
          <a:xfrm>
            <a:off x="6172267" y="1016000"/>
            <a:ext cx="5489575" cy="571500"/>
          </a:xfrm>
          <a:prstGeom prst="rect">
            <a:avLst/>
          </a:prstGeom>
        </p:spPr>
        <p:txBody>
          <a:bodyPr/>
          <a:lstStyle>
            <a:lvl1pPr marL="0" indent="0">
              <a:buNone/>
              <a:defRPr b="1"/>
            </a:lvl1pPr>
          </a:lstStyle>
          <a:p>
            <a:pPr lvl="0"/>
            <a:r>
              <a:rPr lang="en-US"/>
              <a:t>Section Header</a:t>
            </a:r>
            <a:endParaRPr lang="en-GB"/>
          </a:p>
        </p:txBody>
      </p:sp>
    </p:spTree>
    <p:extLst>
      <p:ext uri="{BB962C8B-B14F-4D97-AF65-F5344CB8AC3E}">
        <p14:creationId xmlns:p14="http://schemas.microsoft.com/office/powerpoint/2010/main" val="2185561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48BC39B0-0000-AC40-B562-437E96B15031}" type="datetimeFigureOut">
              <a:rPr lang="en-US" smtClean="0"/>
              <a:t>12/2/2024</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3C7FEABE-B870-9740-A746-164C0697AE17}" type="slidenum">
              <a:rPr lang="en-US" smtClean="0"/>
              <a:t>‹#›</a:t>
            </a:fld>
            <a:endParaRPr lang="en-US"/>
          </a:p>
        </p:txBody>
      </p:sp>
    </p:spTree>
    <p:extLst>
      <p:ext uri="{BB962C8B-B14F-4D97-AF65-F5344CB8AC3E}">
        <p14:creationId xmlns:p14="http://schemas.microsoft.com/office/powerpoint/2010/main" val="3750228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4FAC8D-CA71-47A5-BDB0-BF87533E3E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897FBCF9-9B13-40FD-B385-0FF6B13EE2AD}"/>
              </a:ext>
            </a:extLst>
          </p:cNvPr>
          <p:cNvSpPr>
            <a:spLocks noGrp="1"/>
          </p:cNvSpPr>
          <p:nvPr>
            <p:ph type="sldNum" sz="quarter" idx="12"/>
          </p:nvPr>
        </p:nvSpPr>
        <p:spPr/>
        <p:txBody>
          <a:bodyPr/>
          <a:lstStyle/>
          <a:p>
            <a:endParaRPr lang="en-GB"/>
          </a:p>
        </p:txBody>
      </p:sp>
      <p:sp>
        <p:nvSpPr>
          <p:cNvPr id="7" name="Title 1">
            <a:extLst>
              <a:ext uri="{FF2B5EF4-FFF2-40B4-BE49-F238E27FC236}">
                <a16:creationId xmlns:a16="http://schemas.microsoft.com/office/drawing/2014/main" id="{0ECDA093-73E7-4A4A-BBD7-D7FF91955C4D}"/>
              </a:ext>
            </a:extLst>
          </p:cNvPr>
          <p:cNvSpPr>
            <a:spLocks noGrp="1"/>
          </p:cNvSpPr>
          <p:nvPr>
            <p:ph type="title"/>
          </p:nvPr>
        </p:nvSpPr>
        <p:spPr>
          <a:xfrm>
            <a:off x="400593" y="233045"/>
            <a:ext cx="11295017" cy="640715"/>
          </a:xfrm>
          <a:prstGeom prst="rect">
            <a:avLst/>
          </a:prstGeom>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0F1FADBC-4541-4E85-BD66-CBDDAFD7AEB5}"/>
              </a:ext>
            </a:extLst>
          </p:cNvPr>
          <p:cNvCxnSpPr/>
          <p:nvPr userDrawn="1"/>
        </p:nvCxnSpPr>
        <p:spPr>
          <a:xfrm flipH="1">
            <a:off x="0" y="883920"/>
            <a:ext cx="12192000"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070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87579-BDFA-813A-BE6E-1788578916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495088-3E4C-8225-0B48-28E75B5DF5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0B5A7E-7581-5B0C-A2F7-BC6F2481E8F9}"/>
              </a:ext>
            </a:extLst>
          </p:cNvPr>
          <p:cNvSpPr>
            <a:spLocks noGrp="1"/>
          </p:cNvSpPr>
          <p:nvPr>
            <p:ph type="dt" sz="half" idx="10"/>
          </p:nvPr>
        </p:nvSpPr>
        <p:spPr/>
        <p:txBody>
          <a:bodyPr/>
          <a:lstStyle/>
          <a:p>
            <a:fld id="{8C77E66A-5787-4481-8696-DEA9C5CC2746}" type="datetimeFigureOut">
              <a:rPr lang="en-GB" smtClean="0"/>
              <a:t>02/12/2024</a:t>
            </a:fld>
            <a:endParaRPr lang="en-GB"/>
          </a:p>
        </p:txBody>
      </p:sp>
      <p:sp>
        <p:nvSpPr>
          <p:cNvPr id="5" name="Footer Placeholder 4">
            <a:extLst>
              <a:ext uri="{FF2B5EF4-FFF2-40B4-BE49-F238E27FC236}">
                <a16:creationId xmlns:a16="http://schemas.microsoft.com/office/drawing/2014/main" id="{62C9D743-8670-4DFC-C11B-AD9ED80E81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442C88-5AC5-0C20-DE92-FBFA04BD4C83}"/>
              </a:ext>
            </a:extLst>
          </p:cNvPr>
          <p:cNvSpPr>
            <a:spLocks noGrp="1"/>
          </p:cNvSpPr>
          <p:nvPr>
            <p:ph type="sldNum" sz="quarter" idx="12"/>
          </p:nvPr>
        </p:nvSpPr>
        <p:spPr/>
        <p:txBody>
          <a:bodyPr/>
          <a:lstStyle/>
          <a:p>
            <a:fld id="{ABCC4B54-9582-42A7-B321-781A49E288B8}" type="slidenum">
              <a:rPr lang="en-GB" smtClean="0"/>
              <a:t>‹#›</a:t>
            </a:fld>
            <a:endParaRPr lang="en-GB"/>
          </a:p>
        </p:txBody>
      </p:sp>
    </p:spTree>
    <p:extLst>
      <p:ext uri="{BB962C8B-B14F-4D97-AF65-F5344CB8AC3E}">
        <p14:creationId xmlns:p14="http://schemas.microsoft.com/office/powerpoint/2010/main" val="31635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4FAC8D-CA71-47A5-BDB0-BF87533E3E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897FBCF9-9B13-40FD-B385-0FF6B13EE2AD}"/>
              </a:ext>
            </a:extLst>
          </p:cNvPr>
          <p:cNvSpPr>
            <a:spLocks noGrp="1"/>
          </p:cNvSpPr>
          <p:nvPr>
            <p:ph type="sldNum" sz="quarter" idx="12"/>
          </p:nvPr>
        </p:nvSpPr>
        <p:spPr/>
        <p:txBody>
          <a:bodyPr/>
          <a:lstStyle/>
          <a:p>
            <a:endParaRPr lang="en-GB"/>
          </a:p>
        </p:txBody>
      </p:sp>
      <p:sp>
        <p:nvSpPr>
          <p:cNvPr id="7" name="Title 1">
            <a:extLst>
              <a:ext uri="{FF2B5EF4-FFF2-40B4-BE49-F238E27FC236}">
                <a16:creationId xmlns:a16="http://schemas.microsoft.com/office/drawing/2014/main" id="{0ECDA093-73E7-4A4A-BBD7-D7FF91955C4D}"/>
              </a:ext>
            </a:extLst>
          </p:cNvPr>
          <p:cNvSpPr>
            <a:spLocks noGrp="1"/>
          </p:cNvSpPr>
          <p:nvPr>
            <p:ph type="title"/>
          </p:nvPr>
        </p:nvSpPr>
        <p:spPr>
          <a:xfrm>
            <a:off x="400593" y="233045"/>
            <a:ext cx="11295017" cy="640715"/>
          </a:xfrm>
          <a:prstGeom prst="rect">
            <a:avLst/>
          </a:prstGeom>
        </p:spPr>
        <p:txBody>
          <a:bodyPr/>
          <a:lstStyle/>
          <a:p>
            <a:r>
              <a:rPr lang="en-US"/>
              <a:t>Click to edit Master title style</a:t>
            </a:r>
          </a:p>
        </p:txBody>
      </p:sp>
      <p:cxnSp>
        <p:nvCxnSpPr>
          <p:cNvPr id="8" name="Straight Connector 7">
            <a:extLst>
              <a:ext uri="{FF2B5EF4-FFF2-40B4-BE49-F238E27FC236}">
                <a16:creationId xmlns:a16="http://schemas.microsoft.com/office/drawing/2014/main" id="{0F1FADBC-4541-4E85-BD66-CBDDAFD7AEB5}"/>
              </a:ext>
            </a:extLst>
          </p:cNvPr>
          <p:cNvCxnSpPr/>
          <p:nvPr userDrawn="1"/>
        </p:nvCxnSpPr>
        <p:spPr>
          <a:xfrm flipH="1">
            <a:off x="0" y="883920"/>
            <a:ext cx="12192000"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8319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5FB47-93E7-7E19-3CF6-8C5410EC54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928D7C-9FFB-DA93-4475-380C0814CA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FBAA65-0A9E-1B97-2309-E9ED04D4EF75}"/>
              </a:ext>
            </a:extLst>
          </p:cNvPr>
          <p:cNvSpPr>
            <a:spLocks noGrp="1"/>
          </p:cNvSpPr>
          <p:nvPr>
            <p:ph type="dt" sz="half" idx="10"/>
          </p:nvPr>
        </p:nvSpPr>
        <p:spPr/>
        <p:txBody>
          <a:bodyPr/>
          <a:lstStyle/>
          <a:p>
            <a:fld id="{8C77E66A-5787-4481-8696-DEA9C5CC2746}" type="datetimeFigureOut">
              <a:rPr lang="en-GB" smtClean="0"/>
              <a:t>02/12/2024</a:t>
            </a:fld>
            <a:endParaRPr lang="en-GB"/>
          </a:p>
        </p:txBody>
      </p:sp>
      <p:sp>
        <p:nvSpPr>
          <p:cNvPr id="5" name="Footer Placeholder 4">
            <a:extLst>
              <a:ext uri="{FF2B5EF4-FFF2-40B4-BE49-F238E27FC236}">
                <a16:creationId xmlns:a16="http://schemas.microsoft.com/office/drawing/2014/main" id="{2D73426B-369F-1240-C9E3-D1B1AACE0B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216681-8091-DEF1-6A93-0B08417973DE}"/>
              </a:ext>
            </a:extLst>
          </p:cNvPr>
          <p:cNvSpPr>
            <a:spLocks noGrp="1"/>
          </p:cNvSpPr>
          <p:nvPr>
            <p:ph type="sldNum" sz="quarter" idx="12"/>
          </p:nvPr>
        </p:nvSpPr>
        <p:spPr/>
        <p:txBody>
          <a:bodyPr/>
          <a:lstStyle/>
          <a:p>
            <a:fld id="{ABCC4B54-9582-42A7-B321-781A49E288B8}" type="slidenum">
              <a:rPr lang="en-GB" smtClean="0"/>
              <a:t>‹#›</a:t>
            </a:fld>
            <a:endParaRPr lang="en-GB"/>
          </a:p>
        </p:txBody>
      </p:sp>
    </p:spTree>
    <p:extLst>
      <p:ext uri="{BB962C8B-B14F-4D97-AF65-F5344CB8AC3E}">
        <p14:creationId xmlns:p14="http://schemas.microsoft.com/office/powerpoint/2010/main" val="2455586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488DF-E485-C396-8B65-5CBB7743F1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8DB2BC6-ADC7-824C-A904-10D76077D3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FA20A2-2BC8-AE31-D3ED-80B216AA7176}"/>
              </a:ext>
            </a:extLst>
          </p:cNvPr>
          <p:cNvSpPr>
            <a:spLocks noGrp="1"/>
          </p:cNvSpPr>
          <p:nvPr>
            <p:ph type="dt" sz="half" idx="10"/>
          </p:nvPr>
        </p:nvSpPr>
        <p:spPr/>
        <p:txBody>
          <a:bodyPr/>
          <a:lstStyle/>
          <a:p>
            <a:fld id="{8C77E66A-5787-4481-8696-DEA9C5CC2746}" type="datetimeFigureOut">
              <a:rPr lang="en-GB" smtClean="0"/>
              <a:t>02/12/2024</a:t>
            </a:fld>
            <a:endParaRPr lang="en-GB"/>
          </a:p>
        </p:txBody>
      </p:sp>
      <p:sp>
        <p:nvSpPr>
          <p:cNvPr id="5" name="Footer Placeholder 4">
            <a:extLst>
              <a:ext uri="{FF2B5EF4-FFF2-40B4-BE49-F238E27FC236}">
                <a16:creationId xmlns:a16="http://schemas.microsoft.com/office/drawing/2014/main" id="{84AD4FCF-E985-A172-41F7-E9B8946322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DCD6E9-52EB-A5E8-2DFE-9D564FDDE611}"/>
              </a:ext>
            </a:extLst>
          </p:cNvPr>
          <p:cNvSpPr>
            <a:spLocks noGrp="1"/>
          </p:cNvSpPr>
          <p:nvPr>
            <p:ph type="sldNum" sz="quarter" idx="12"/>
          </p:nvPr>
        </p:nvSpPr>
        <p:spPr/>
        <p:txBody>
          <a:bodyPr/>
          <a:lstStyle/>
          <a:p>
            <a:fld id="{ABCC4B54-9582-42A7-B321-781A49E288B8}" type="slidenum">
              <a:rPr lang="en-GB" smtClean="0"/>
              <a:t>‹#›</a:t>
            </a:fld>
            <a:endParaRPr lang="en-GB"/>
          </a:p>
        </p:txBody>
      </p:sp>
    </p:spTree>
    <p:extLst>
      <p:ext uri="{BB962C8B-B14F-4D97-AF65-F5344CB8AC3E}">
        <p14:creationId xmlns:p14="http://schemas.microsoft.com/office/powerpoint/2010/main" val="3394802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FAB9-70A8-E413-B90E-CE30348B347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B474B9-1B56-66C5-9609-0EFDDACC76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B6E863-B01D-8F76-A2C1-CBDB10F12E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11F48F-F2BC-562F-A085-6D797E9ED139}"/>
              </a:ext>
            </a:extLst>
          </p:cNvPr>
          <p:cNvSpPr>
            <a:spLocks noGrp="1"/>
          </p:cNvSpPr>
          <p:nvPr>
            <p:ph type="dt" sz="half" idx="10"/>
          </p:nvPr>
        </p:nvSpPr>
        <p:spPr/>
        <p:txBody>
          <a:bodyPr/>
          <a:lstStyle/>
          <a:p>
            <a:fld id="{8C77E66A-5787-4481-8696-DEA9C5CC2746}" type="datetimeFigureOut">
              <a:rPr lang="en-GB" smtClean="0"/>
              <a:t>02/12/2024</a:t>
            </a:fld>
            <a:endParaRPr lang="en-GB"/>
          </a:p>
        </p:txBody>
      </p:sp>
      <p:sp>
        <p:nvSpPr>
          <p:cNvPr id="6" name="Footer Placeholder 5">
            <a:extLst>
              <a:ext uri="{FF2B5EF4-FFF2-40B4-BE49-F238E27FC236}">
                <a16:creationId xmlns:a16="http://schemas.microsoft.com/office/drawing/2014/main" id="{870644CC-578A-16DF-C2C0-0F5D366AD3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99E614-2FBC-74A3-0DD2-8935F354C133}"/>
              </a:ext>
            </a:extLst>
          </p:cNvPr>
          <p:cNvSpPr>
            <a:spLocks noGrp="1"/>
          </p:cNvSpPr>
          <p:nvPr>
            <p:ph type="sldNum" sz="quarter" idx="12"/>
          </p:nvPr>
        </p:nvSpPr>
        <p:spPr/>
        <p:txBody>
          <a:bodyPr/>
          <a:lstStyle/>
          <a:p>
            <a:fld id="{ABCC4B54-9582-42A7-B321-781A49E288B8}" type="slidenum">
              <a:rPr lang="en-GB" smtClean="0"/>
              <a:t>‹#›</a:t>
            </a:fld>
            <a:endParaRPr lang="en-GB"/>
          </a:p>
        </p:txBody>
      </p:sp>
    </p:spTree>
    <p:extLst>
      <p:ext uri="{BB962C8B-B14F-4D97-AF65-F5344CB8AC3E}">
        <p14:creationId xmlns:p14="http://schemas.microsoft.com/office/powerpoint/2010/main" val="1632424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B8CC5-10E2-4A45-1EC9-C4D80267919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DEC3F1-6EB6-7DB1-AF0B-B3F131B55F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B30FAC-0210-5148-CED8-CCD0D0BF79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9D1477D-2E73-5A39-0499-23A6AB967C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96D308-D76B-3011-5AA6-D556B82520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37ABE19-E622-8221-C650-4E67A2099399}"/>
              </a:ext>
            </a:extLst>
          </p:cNvPr>
          <p:cNvSpPr>
            <a:spLocks noGrp="1"/>
          </p:cNvSpPr>
          <p:nvPr>
            <p:ph type="dt" sz="half" idx="10"/>
          </p:nvPr>
        </p:nvSpPr>
        <p:spPr/>
        <p:txBody>
          <a:bodyPr/>
          <a:lstStyle/>
          <a:p>
            <a:fld id="{8C77E66A-5787-4481-8696-DEA9C5CC2746}" type="datetimeFigureOut">
              <a:rPr lang="en-GB" smtClean="0"/>
              <a:t>02/12/2024</a:t>
            </a:fld>
            <a:endParaRPr lang="en-GB"/>
          </a:p>
        </p:txBody>
      </p:sp>
      <p:sp>
        <p:nvSpPr>
          <p:cNvPr id="8" name="Footer Placeholder 7">
            <a:extLst>
              <a:ext uri="{FF2B5EF4-FFF2-40B4-BE49-F238E27FC236}">
                <a16:creationId xmlns:a16="http://schemas.microsoft.com/office/drawing/2014/main" id="{81EF0AD2-F521-BD9F-885C-7108C0E6B2E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0A7BA21-FE88-4453-BFA8-627C64B9331C}"/>
              </a:ext>
            </a:extLst>
          </p:cNvPr>
          <p:cNvSpPr>
            <a:spLocks noGrp="1"/>
          </p:cNvSpPr>
          <p:nvPr>
            <p:ph type="sldNum" sz="quarter" idx="12"/>
          </p:nvPr>
        </p:nvSpPr>
        <p:spPr/>
        <p:txBody>
          <a:bodyPr/>
          <a:lstStyle/>
          <a:p>
            <a:fld id="{ABCC4B54-9582-42A7-B321-781A49E288B8}" type="slidenum">
              <a:rPr lang="en-GB" smtClean="0"/>
              <a:t>‹#›</a:t>
            </a:fld>
            <a:endParaRPr lang="en-GB"/>
          </a:p>
        </p:txBody>
      </p:sp>
    </p:spTree>
    <p:extLst>
      <p:ext uri="{BB962C8B-B14F-4D97-AF65-F5344CB8AC3E}">
        <p14:creationId xmlns:p14="http://schemas.microsoft.com/office/powerpoint/2010/main" val="3757389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39196-C023-B671-3F28-25E083684EB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99100EB-8627-C8A5-05F2-9390912F183A}"/>
              </a:ext>
            </a:extLst>
          </p:cNvPr>
          <p:cNvSpPr>
            <a:spLocks noGrp="1"/>
          </p:cNvSpPr>
          <p:nvPr>
            <p:ph type="dt" sz="half" idx="10"/>
          </p:nvPr>
        </p:nvSpPr>
        <p:spPr/>
        <p:txBody>
          <a:bodyPr/>
          <a:lstStyle/>
          <a:p>
            <a:fld id="{8C77E66A-5787-4481-8696-DEA9C5CC2746}" type="datetimeFigureOut">
              <a:rPr lang="en-GB" smtClean="0"/>
              <a:t>02/12/2024</a:t>
            </a:fld>
            <a:endParaRPr lang="en-GB"/>
          </a:p>
        </p:txBody>
      </p:sp>
      <p:sp>
        <p:nvSpPr>
          <p:cNvPr id="4" name="Footer Placeholder 3">
            <a:extLst>
              <a:ext uri="{FF2B5EF4-FFF2-40B4-BE49-F238E27FC236}">
                <a16:creationId xmlns:a16="http://schemas.microsoft.com/office/drawing/2014/main" id="{924EF7C7-22F2-9D1E-FCC1-75C6AB1BC33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9241677-850D-9939-9017-AED4852178A9}"/>
              </a:ext>
            </a:extLst>
          </p:cNvPr>
          <p:cNvSpPr>
            <a:spLocks noGrp="1"/>
          </p:cNvSpPr>
          <p:nvPr>
            <p:ph type="sldNum" sz="quarter" idx="12"/>
          </p:nvPr>
        </p:nvSpPr>
        <p:spPr/>
        <p:txBody>
          <a:bodyPr/>
          <a:lstStyle/>
          <a:p>
            <a:fld id="{ABCC4B54-9582-42A7-B321-781A49E288B8}" type="slidenum">
              <a:rPr lang="en-GB" smtClean="0"/>
              <a:t>‹#›</a:t>
            </a:fld>
            <a:endParaRPr lang="en-GB"/>
          </a:p>
        </p:txBody>
      </p:sp>
    </p:spTree>
    <p:extLst>
      <p:ext uri="{BB962C8B-B14F-4D97-AF65-F5344CB8AC3E}">
        <p14:creationId xmlns:p14="http://schemas.microsoft.com/office/powerpoint/2010/main" val="516017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0BE17-029A-20EB-4118-13FEDDB7B098}"/>
              </a:ext>
            </a:extLst>
          </p:cNvPr>
          <p:cNvSpPr>
            <a:spLocks noGrp="1"/>
          </p:cNvSpPr>
          <p:nvPr>
            <p:ph type="dt" sz="half" idx="10"/>
          </p:nvPr>
        </p:nvSpPr>
        <p:spPr/>
        <p:txBody>
          <a:bodyPr/>
          <a:lstStyle/>
          <a:p>
            <a:fld id="{8C77E66A-5787-4481-8696-DEA9C5CC2746}" type="datetimeFigureOut">
              <a:rPr lang="en-GB" smtClean="0"/>
              <a:t>02/12/2024</a:t>
            </a:fld>
            <a:endParaRPr lang="en-GB"/>
          </a:p>
        </p:txBody>
      </p:sp>
      <p:sp>
        <p:nvSpPr>
          <p:cNvPr id="3" name="Footer Placeholder 2">
            <a:extLst>
              <a:ext uri="{FF2B5EF4-FFF2-40B4-BE49-F238E27FC236}">
                <a16:creationId xmlns:a16="http://schemas.microsoft.com/office/drawing/2014/main" id="{C53349EF-6885-7AD0-D943-718B4AC107A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5659204-CDBD-88D9-A5D9-A9D70536FD64}"/>
              </a:ext>
            </a:extLst>
          </p:cNvPr>
          <p:cNvSpPr>
            <a:spLocks noGrp="1"/>
          </p:cNvSpPr>
          <p:nvPr>
            <p:ph type="sldNum" sz="quarter" idx="12"/>
          </p:nvPr>
        </p:nvSpPr>
        <p:spPr/>
        <p:txBody>
          <a:bodyPr/>
          <a:lstStyle/>
          <a:p>
            <a:fld id="{ABCC4B54-9582-42A7-B321-781A49E288B8}" type="slidenum">
              <a:rPr lang="en-GB" smtClean="0"/>
              <a:t>‹#›</a:t>
            </a:fld>
            <a:endParaRPr lang="en-GB"/>
          </a:p>
        </p:txBody>
      </p:sp>
    </p:spTree>
    <p:extLst>
      <p:ext uri="{BB962C8B-B14F-4D97-AF65-F5344CB8AC3E}">
        <p14:creationId xmlns:p14="http://schemas.microsoft.com/office/powerpoint/2010/main" val="4175961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BAA1-804C-A12C-9D3C-C37E7B1FF6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87FD752-7BD9-94ED-764E-72D6EB056E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70AEA36-43EA-8311-763C-F4B2BF470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1400E4-BA55-4907-3036-60E4E9A92B4F}"/>
              </a:ext>
            </a:extLst>
          </p:cNvPr>
          <p:cNvSpPr>
            <a:spLocks noGrp="1"/>
          </p:cNvSpPr>
          <p:nvPr>
            <p:ph type="dt" sz="half" idx="10"/>
          </p:nvPr>
        </p:nvSpPr>
        <p:spPr/>
        <p:txBody>
          <a:bodyPr/>
          <a:lstStyle/>
          <a:p>
            <a:fld id="{8C77E66A-5787-4481-8696-DEA9C5CC2746}" type="datetimeFigureOut">
              <a:rPr lang="en-GB" smtClean="0"/>
              <a:t>02/12/2024</a:t>
            </a:fld>
            <a:endParaRPr lang="en-GB"/>
          </a:p>
        </p:txBody>
      </p:sp>
      <p:sp>
        <p:nvSpPr>
          <p:cNvPr id="6" name="Footer Placeholder 5">
            <a:extLst>
              <a:ext uri="{FF2B5EF4-FFF2-40B4-BE49-F238E27FC236}">
                <a16:creationId xmlns:a16="http://schemas.microsoft.com/office/drawing/2014/main" id="{56CB2046-159E-F887-92C7-54161C3821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FDD9A4-0DBB-F8C9-EB0A-8B6487C26FED}"/>
              </a:ext>
            </a:extLst>
          </p:cNvPr>
          <p:cNvSpPr>
            <a:spLocks noGrp="1"/>
          </p:cNvSpPr>
          <p:nvPr>
            <p:ph type="sldNum" sz="quarter" idx="12"/>
          </p:nvPr>
        </p:nvSpPr>
        <p:spPr/>
        <p:txBody>
          <a:bodyPr/>
          <a:lstStyle/>
          <a:p>
            <a:fld id="{ABCC4B54-9582-42A7-B321-781A49E288B8}" type="slidenum">
              <a:rPr lang="en-GB" smtClean="0"/>
              <a:t>‹#›</a:t>
            </a:fld>
            <a:endParaRPr lang="en-GB"/>
          </a:p>
        </p:txBody>
      </p:sp>
    </p:spTree>
    <p:extLst>
      <p:ext uri="{BB962C8B-B14F-4D97-AF65-F5344CB8AC3E}">
        <p14:creationId xmlns:p14="http://schemas.microsoft.com/office/powerpoint/2010/main" val="33321106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384D2-1F1B-CF92-B49A-A1BC02A80E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ABF9D1F-E555-0171-A7E5-00A95CAD58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9F03A0-040B-8CAC-855D-B688F952C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754527-BEAD-6ADC-629F-0672CE7AF248}"/>
              </a:ext>
            </a:extLst>
          </p:cNvPr>
          <p:cNvSpPr>
            <a:spLocks noGrp="1"/>
          </p:cNvSpPr>
          <p:nvPr>
            <p:ph type="dt" sz="half" idx="10"/>
          </p:nvPr>
        </p:nvSpPr>
        <p:spPr/>
        <p:txBody>
          <a:bodyPr/>
          <a:lstStyle/>
          <a:p>
            <a:fld id="{8C77E66A-5787-4481-8696-DEA9C5CC2746}" type="datetimeFigureOut">
              <a:rPr lang="en-GB" smtClean="0"/>
              <a:t>02/12/2024</a:t>
            </a:fld>
            <a:endParaRPr lang="en-GB"/>
          </a:p>
        </p:txBody>
      </p:sp>
      <p:sp>
        <p:nvSpPr>
          <p:cNvPr id="6" name="Footer Placeholder 5">
            <a:extLst>
              <a:ext uri="{FF2B5EF4-FFF2-40B4-BE49-F238E27FC236}">
                <a16:creationId xmlns:a16="http://schemas.microsoft.com/office/drawing/2014/main" id="{ACB8EC4E-B078-8E21-F77B-E8CC86C975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6EF3D-71F3-27A0-AF26-D677549ABD43}"/>
              </a:ext>
            </a:extLst>
          </p:cNvPr>
          <p:cNvSpPr>
            <a:spLocks noGrp="1"/>
          </p:cNvSpPr>
          <p:nvPr>
            <p:ph type="sldNum" sz="quarter" idx="12"/>
          </p:nvPr>
        </p:nvSpPr>
        <p:spPr/>
        <p:txBody>
          <a:bodyPr/>
          <a:lstStyle/>
          <a:p>
            <a:fld id="{ABCC4B54-9582-42A7-B321-781A49E288B8}" type="slidenum">
              <a:rPr lang="en-GB" smtClean="0"/>
              <a:t>‹#›</a:t>
            </a:fld>
            <a:endParaRPr lang="en-GB"/>
          </a:p>
        </p:txBody>
      </p:sp>
    </p:spTree>
    <p:extLst>
      <p:ext uri="{BB962C8B-B14F-4D97-AF65-F5344CB8AC3E}">
        <p14:creationId xmlns:p14="http://schemas.microsoft.com/office/powerpoint/2010/main" val="2734861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02CE5-A3F3-FA76-75ED-86E2532B137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FF8DFE-2F10-843D-B358-A96C938F5C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3CCE2D-F639-F473-E74D-A767E37CB3D5}"/>
              </a:ext>
            </a:extLst>
          </p:cNvPr>
          <p:cNvSpPr>
            <a:spLocks noGrp="1"/>
          </p:cNvSpPr>
          <p:nvPr>
            <p:ph type="dt" sz="half" idx="10"/>
          </p:nvPr>
        </p:nvSpPr>
        <p:spPr/>
        <p:txBody>
          <a:bodyPr/>
          <a:lstStyle/>
          <a:p>
            <a:fld id="{8C77E66A-5787-4481-8696-DEA9C5CC2746}" type="datetimeFigureOut">
              <a:rPr lang="en-GB" smtClean="0"/>
              <a:t>02/12/2024</a:t>
            </a:fld>
            <a:endParaRPr lang="en-GB"/>
          </a:p>
        </p:txBody>
      </p:sp>
      <p:sp>
        <p:nvSpPr>
          <p:cNvPr id="5" name="Footer Placeholder 4">
            <a:extLst>
              <a:ext uri="{FF2B5EF4-FFF2-40B4-BE49-F238E27FC236}">
                <a16:creationId xmlns:a16="http://schemas.microsoft.com/office/drawing/2014/main" id="{72C22608-4F13-299D-1FC6-81FE7D989C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3EC723-7466-71E2-8C7B-7007FF424291}"/>
              </a:ext>
            </a:extLst>
          </p:cNvPr>
          <p:cNvSpPr>
            <a:spLocks noGrp="1"/>
          </p:cNvSpPr>
          <p:nvPr>
            <p:ph type="sldNum" sz="quarter" idx="12"/>
          </p:nvPr>
        </p:nvSpPr>
        <p:spPr/>
        <p:txBody>
          <a:bodyPr/>
          <a:lstStyle/>
          <a:p>
            <a:fld id="{ABCC4B54-9582-42A7-B321-781A49E288B8}" type="slidenum">
              <a:rPr lang="en-GB" smtClean="0"/>
              <a:t>‹#›</a:t>
            </a:fld>
            <a:endParaRPr lang="en-GB"/>
          </a:p>
        </p:txBody>
      </p:sp>
    </p:spTree>
    <p:extLst>
      <p:ext uri="{BB962C8B-B14F-4D97-AF65-F5344CB8AC3E}">
        <p14:creationId xmlns:p14="http://schemas.microsoft.com/office/powerpoint/2010/main" val="35373128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A282AD-8ABE-D00B-6A89-261C1B841D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525FEE-AC71-5275-AE56-08CA3405DC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7F4855-1453-CCE5-B9C2-D5E36474332E}"/>
              </a:ext>
            </a:extLst>
          </p:cNvPr>
          <p:cNvSpPr>
            <a:spLocks noGrp="1"/>
          </p:cNvSpPr>
          <p:nvPr>
            <p:ph type="dt" sz="half" idx="10"/>
          </p:nvPr>
        </p:nvSpPr>
        <p:spPr/>
        <p:txBody>
          <a:bodyPr/>
          <a:lstStyle/>
          <a:p>
            <a:fld id="{8C77E66A-5787-4481-8696-DEA9C5CC2746}" type="datetimeFigureOut">
              <a:rPr lang="en-GB" smtClean="0"/>
              <a:t>02/12/2024</a:t>
            </a:fld>
            <a:endParaRPr lang="en-GB"/>
          </a:p>
        </p:txBody>
      </p:sp>
      <p:sp>
        <p:nvSpPr>
          <p:cNvPr id="5" name="Footer Placeholder 4">
            <a:extLst>
              <a:ext uri="{FF2B5EF4-FFF2-40B4-BE49-F238E27FC236}">
                <a16:creationId xmlns:a16="http://schemas.microsoft.com/office/drawing/2014/main" id="{66D82D6D-2375-5D18-E323-E1EDBBA436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E2E2DF-8569-1E8F-C1E7-8CF19DA6E859}"/>
              </a:ext>
            </a:extLst>
          </p:cNvPr>
          <p:cNvSpPr>
            <a:spLocks noGrp="1"/>
          </p:cNvSpPr>
          <p:nvPr>
            <p:ph type="sldNum" sz="quarter" idx="12"/>
          </p:nvPr>
        </p:nvSpPr>
        <p:spPr/>
        <p:txBody>
          <a:bodyPr/>
          <a:lstStyle/>
          <a:p>
            <a:fld id="{ABCC4B54-9582-42A7-B321-781A49E288B8}" type="slidenum">
              <a:rPr lang="en-GB" smtClean="0"/>
              <a:t>‹#›</a:t>
            </a:fld>
            <a:endParaRPr lang="en-GB"/>
          </a:p>
        </p:txBody>
      </p:sp>
    </p:spTree>
    <p:extLst>
      <p:ext uri="{BB962C8B-B14F-4D97-AF65-F5344CB8AC3E}">
        <p14:creationId xmlns:p14="http://schemas.microsoft.com/office/powerpoint/2010/main" val="3213228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52962AB-5650-47B8-99B1-753F9FD868C1}"/>
              </a:ext>
            </a:extLst>
          </p:cNvPr>
          <p:cNvSpPr/>
          <p:nvPr userDrawn="1"/>
        </p:nvSpPr>
        <p:spPr>
          <a:xfrm>
            <a:off x="410055" y="106127"/>
            <a:ext cx="11556392" cy="71341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4">
                  <a:lumMod val="50000"/>
                </a:schemeClr>
              </a:solidFill>
            </a:endParaRPr>
          </a:p>
        </p:txBody>
      </p:sp>
      <p:sp>
        <p:nvSpPr>
          <p:cNvPr id="11" name="Title 10">
            <a:extLst>
              <a:ext uri="{FF2B5EF4-FFF2-40B4-BE49-F238E27FC236}">
                <a16:creationId xmlns:a16="http://schemas.microsoft.com/office/drawing/2014/main" id="{73F41A49-346F-47D7-B709-AAE9265C6A29}"/>
              </a:ext>
            </a:extLst>
          </p:cNvPr>
          <p:cNvSpPr>
            <a:spLocks noGrp="1"/>
          </p:cNvSpPr>
          <p:nvPr>
            <p:ph type="title"/>
          </p:nvPr>
        </p:nvSpPr>
        <p:spPr/>
        <p:txBody>
          <a:bodyPr/>
          <a:lstStyle>
            <a:lvl1pPr algn="ctr">
              <a:defRPr sz="40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687489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FADCA-489F-4CEE-BF10-6C6AB102C5DB}"/>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CC2DE7-E7C8-450D-8930-46D086B952D6}"/>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44067DB5-FFFA-4096-A9DB-157A25B8234A}"/>
              </a:ext>
            </a:extLst>
          </p:cNvPr>
          <p:cNvSpPr>
            <a:spLocks noGrp="1"/>
          </p:cNvSpPr>
          <p:nvPr>
            <p:ph type="dt" sz="half" idx="10"/>
          </p:nvPr>
        </p:nvSpPr>
        <p:spPr>
          <a:xfrm>
            <a:off x="914400" y="6248400"/>
            <a:ext cx="2540000" cy="457200"/>
          </a:xfrm>
          <a:prstGeom prst="rect">
            <a:avLst/>
          </a:prstGeom>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03A89E37-7976-48EC-B4B6-0292F301EDBE}"/>
              </a:ext>
            </a:extLst>
          </p:cNvPr>
          <p:cNvSpPr>
            <a:spLocks noGrp="1"/>
          </p:cNvSpPr>
          <p:nvPr>
            <p:ph type="ftr" sz="quarter" idx="11"/>
          </p:nvPr>
        </p:nvSpPr>
        <p:spPr>
          <a:xfrm>
            <a:off x="4165600" y="6248400"/>
            <a:ext cx="3860800" cy="457200"/>
          </a:xfrm>
          <a:prstGeom prst="rect">
            <a:avLst/>
          </a:prstGeom>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66916225-FACF-48C2-9EF2-968BC5D0A122}"/>
              </a:ext>
            </a:extLst>
          </p:cNvPr>
          <p:cNvSpPr>
            <a:spLocks noGrp="1"/>
          </p:cNvSpPr>
          <p:nvPr>
            <p:ph type="sldNum" sz="quarter" idx="12"/>
          </p:nvPr>
        </p:nvSpPr>
        <p:spPr>
          <a:xfrm>
            <a:off x="8737600" y="6248400"/>
            <a:ext cx="2540000" cy="457200"/>
          </a:xfrm>
          <a:prstGeom prst="rect">
            <a:avLst/>
          </a:prstGeom>
        </p:spPr>
        <p:txBody>
          <a:bodyPr/>
          <a:lstStyle>
            <a:lvl1pPr>
              <a:defRPr/>
            </a:lvl1pPr>
          </a:lstStyle>
          <a:p>
            <a:fld id="{F07ABED2-15D0-45A5-BAF7-39ED046324E3}" type="slidenum">
              <a:rPr lang="en-GB" altLang="en-US"/>
              <a:pPr/>
              <a:t>‹#›</a:t>
            </a:fld>
            <a:endParaRPr lang="en-GB" altLang="en-US"/>
          </a:p>
        </p:txBody>
      </p:sp>
    </p:spTree>
    <p:extLst>
      <p:ext uri="{BB962C8B-B14F-4D97-AF65-F5344CB8AC3E}">
        <p14:creationId xmlns:p14="http://schemas.microsoft.com/office/powerpoint/2010/main" val="2670974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74A63-4C43-4353-BC33-F7895C96D8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3F0C911-761F-4D3D-8848-9CD6A2F1D59F}"/>
              </a:ext>
            </a:extLst>
          </p:cNvPr>
          <p:cNvSpPr>
            <a:spLocks noGrp="1"/>
          </p:cNvSpPr>
          <p:nvPr>
            <p:ph sz="half" idx="1"/>
          </p:nvPr>
        </p:nvSpPr>
        <p:spPr>
          <a:xfrm>
            <a:off x="400593" y="1227909"/>
            <a:ext cx="5593807" cy="4737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8E51730-04C7-42F4-8574-A92266C6B701}"/>
              </a:ext>
            </a:extLst>
          </p:cNvPr>
          <p:cNvSpPr>
            <a:spLocks noGrp="1"/>
          </p:cNvSpPr>
          <p:nvPr>
            <p:ph sz="half" idx="2"/>
          </p:nvPr>
        </p:nvSpPr>
        <p:spPr>
          <a:xfrm>
            <a:off x="6197600" y="1227909"/>
            <a:ext cx="5080000" cy="48680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CA0FDA-7185-4A2C-AFD6-CBFCE989D650}"/>
              </a:ext>
            </a:extLst>
          </p:cNvPr>
          <p:cNvSpPr>
            <a:spLocks noGrp="1"/>
          </p:cNvSpPr>
          <p:nvPr>
            <p:ph type="dt" sz="half" idx="10"/>
          </p:nvPr>
        </p:nvSpPr>
        <p:spPr>
          <a:xfrm>
            <a:off x="914400" y="6248400"/>
            <a:ext cx="2540000" cy="457200"/>
          </a:xfrm>
          <a:prstGeom prst="rect">
            <a:avLst/>
          </a:prstGeom>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F9E575BC-1759-4EDE-ACF9-5CCA0C6C78F0}"/>
              </a:ext>
            </a:extLst>
          </p:cNvPr>
          <p:cNvSpPr>
            <a:spLocks noGrp="1"/>
          </p:cNvSpPr>
          <p:nvPr>
            <p:ph type="ftr" sz="quarter" idx="11"/>
          </p:nvPr>
        </p:nvSpPr>
        <p:spPr>
          <a:xfrm>
            <a:off x="4165600" y="6248400"/>
            <a:ext cx="3860800" cy="457200"/>
          </a:xfrm>
          <a:prstGeom prst="rect">
            <a:avLst/>
          </a:prstGeom>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6EC1B087-0C57-4693-9D09-0865F9E10EFF}"/>
              </a:ext>
            </a:extLst>
          </p:cNvPr>
          <p:cNvSpPr>
            <a:spLocks noGrp="1"/>
          </p:cNvSpPr>
          <p:nvPr>
            <p:ph type="sldNum" sz="quarter" idx="12"/>
          </p:nvPr>
        </p:nvSpPr>
        <p:spPr>
          <a:xfrm>
            <a:off x="8737600" y="6248400"/>
            <a:ext cx="2540000" cy="457200"/>
          </a:xfrm>
          <a:prstGeom prst="rect">
            <a:avLst/>
          </a:prstGeom>
        </p:spPr>
        <p:txBody>
          <a:bodyPr/>
          <a:lstStyle>
            <a:lvl1pPr>
              <a:defRPr/>
            </a:lvl1pPr>
          </a:lstStyle>
          <a:p>
            <a:fld id="{CBBD347F-025F-4B04-90A1-D1CA7B8578C4}" type="slidenum">
              <a:rPr lang="en-GB" altLang="en-US"/>
              <a:pPr/>
              <a:t>‹#›</a:t>
            </a:fld>
            <a:endParaRPr lang="en-GB" altLang="en-US"/>
          </a:p>
        </p:txBody>
      </p:sp>
    </p:spTree>
    <p:extLst>
      <p:ext uri="{BB962C8B-B14F-4D97-AF65-F5344CB8AC3E}">
        <p14:creationId xmlns:p14="http://schemas.microsoft.com/office/powerpoint/2010/main" val="2128850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65FF-5CF7-48F6-BCE9-7C065E4F312C}"/>
              </a:ext>
            </a:extLst>
          </p:cNvPr>
          <p:cNvSpPr>
            <a:spLocks noGrp="1"/>
          </p:cNvSpPr>
          <p:nvPr>
            <p:ph type="title"/>
          </p:nvPr>
        </p:nvSpPr>
        <p:spPr>
          <a:xfrm>
            <a:off x="508000" y="-29368"/>
            <a:ext cx="11120582" cy="91606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8AE5E7-FDD3-455A-AA96-1B0AF630051B}"/>
              </a:ext>
            </a:extLst>
          </p:cNvPr>
          <p:cNvSpPr>
            <a:spLocks noGrp="1"/>
          </p:cNvSpPr>
          <p:nvPr>
            <p:ph type="body" idx="1"/>
          </p:nvPr>
        </p:nvSpPr>
        <p:spPr>
          <a:xfrm>
            <a:off x="507999" y="1099272"/>
            <a:ext cx="5357091" cy="6925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4A412D-015E-4FA6-83D2-7A40D39B893E}"/>
              </a:ext>
            </a:extLst>
          </p:cNvPr>
          <p:cNvSpPr>
            <a:spLocks noGrp="1"/>
          </p:cNvSpPr>
          <p:nvPr>
            <p:ph sz="half" idx="2"/>
          </p:nvPr>
        </p:nvSpPr>
        <p:spPr>
          <a:xfrm>
            <a:off x="507999" y="1923184"/>
            <a:ext cx="5357091" cy="395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D0B452A-EB16-4B20-901D-B273CD3A3538}"/>
              </a:ext>
            </a:extLst>
          </p:cNvPr>
          <p:cNvSpPr>
            <a:spLocks noGrp="1"/>
          </p:cNvSpPr>
          <p:nvPr>
            <p:ph type="body" sz="quarter" idx="3"/>
          </p:nvPr>
        </p:nvSpPr>
        <p:spPr>
          <a:xfrm>
            <a:off x="6170083" y="1099272"/>
            <a:ext cx="5183717" cy="69258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B51867-4655-4B3B-BCE4-8F29D0C26D3E}"/>
              </a:ext>
            </a:extLst>
          </p:cNvPr>
          <p:cNvSpPr>
            <a:spLocks noGrp="1"/>
          </p:cNvSpPr>
          <p:nvPr>
            <p:ph sz="quarter" idx="4"/>
          </p:nvPr>
        </p:nvSpPr>
        <p:spPr>
          <a:xfrm>
            <a:off x="6170083" y="1923184"/>
            <a:ext cx="5183717" cy="3951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68899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F23C2-F683-4F9C-BC2B-EECED437DB5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0305875-2F80-47CC-A203-23964CCD4ADD}"/>
              </a:ext>
            </a:extLst>
          </p:cNvPr>
          <p:cNvSpPr>
            <a:spLocks noGrp="1"/>
          </p:cNvSpPr>
          <p:nvPr>
            <p:ph type="dt" sz="half" idx="10"/>
          </p:nvPr>
        </p:nvSpPr>
        <p:spPr>
          <a:xfrm>
            <a:off x="914400" y="6248400"/>
            <a:ext cx="2540000" cy="457200"/>
          </a:xfrm>
          <a:prstGeom prst="rect">
            <a:avLst/>
          </a:prstGeom>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44B98BE2-6F63-4249-92EE-0366E8B49A5C}"/>
              </a:ext>
            </a:extLst>
          </p:cNvPr>
          <p:cNvSpPr>
            <a:spLocks noGrp="1"/>
          </p:cNvSpPr>
          <p:nvPr>
            <p:ph type="ftr" sz="quarter" idx="11"/>
          </p:nvPr>
        </p:nvSpPr>
        <p:spPr>
          <a:xfrm>
            <a:off x="4165600" y="6248400"/>
            <a:ext cx="3860800" cy="457200"/>
          </a:xfrm>
          <a:prstGeom prst="rect">
            <a:avLst/>
          </a:prstGeom>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92A0D285-DC9B-43DE-936B-FB30778B0C01}"/>
              </a:ext>
            </a:extLst>
          </p:cNvPr>
          <p:cNvSpPr>
            <a:spLocks noGrp="1"/>
          </p:cNvSpPr>
          <p:nvPr>
            <p:ph type="sldNum" sz="quarter" idx="12"/>
          </p:nvPr>
        </p:nvSpPr>
        <p:spPr>
          <a:xfrm>
            <a:off x="8737600" y="6248400"/>
            <a:ext cx="2540000" cy="457200"/>
          </a:xfrm>
          <a:prstGeom prst="rect">
            <a:avLst/>
          </a:prstGeom>
        </p:spPr>
        <p:txBody>
          <a:bodyPr/>
          <a:lstStyle>
            <a:lvl1pPr>
              <a:defRPr/>
            </a:lvl1pPr>
          </a:lstStyle>
          <a:p>
            <a:fld id="{1BB7D8E1-CFF8-4B51-9967-BCFEF6619C58}" type="slidenum">
              <a:rPr lang="en-GB" altLang="en-US"/>
              <a:pPr/>
              <a:t>‹#›</a:t>
            </a:fld>
            <a:endParaRPr lang="en-GB" altLang="en-US"/>
          </a:p>
        </p:txBody>
      </p:sp>
    </p:spTree>
    <p:extLst>
      <p:ext uri="{BB962C8B-B14F-4D97-AF65-F5344CB8AC3E}">
        <p14:creationId xmlns:p14="http://schemas.microsoft.com/office/powerpoint/2010/main" val="792062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1F4A15-CDA7-46C6-881B-384DA0A63D5E}"/>
              </a:ext>
            </a:extLst>
          </p:cNvPr>
          <p:cNvSpPr>
            <a:spLocks noGrp="1"/>
          </p:cNvSpPr>
          <p:nvPr>
            <p:ph type="dt" sz="half" idx="10"/>
          </p:nvPr>
        </p:nvSpPr>
        <p:spPr>
          <a:xfrm>
            <a:off x="914400" y="6248400"/>
            <a:ext cx="2540000" cy="457200"/>
          </a:xfrm>
          <a:prstGeom prst="rect">
            <a:avLst/>
          </a:prstGeom>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id="{EB74C981-269B-4648-9CAD-DAC6C88D1D59}"/>
              </a:ext>
            </a:extLst>
          </p:cNvPr>
          <p:cNvSpPr>
            <a:spLocks noGrp="1"/>
          </p:cNvSpPr>
          <p:nvPr>
            <p:ph type="ftr" sz="quarter" idx="11"/>
          </p:nvPr>
        </p:nvSpPr>
        <p:spPr>
          <a:xfrm>
            <a:off x="4165600" y="6248400"/>
            <a:ext cx="3860800" cy="457200"/>
          </a:xfrm>
          <a:prstGeom prst="rect">
            <a:avLst/>
          </a:prstGeom>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777F6610-19B4-46AA-8EE3-1ECA00110691}"/>
              </a:ext>
            </a:extLst>
          </p:cNvPr>
          <p:cNvSpPr>
            <a:spLocks noGrp="1"/>
          </p:cNvSpPr>
          <p:nvPr>
            <p:ph type="sldNum" sz="quarter" idx="12"/>
          </p:nvPr>
        </p:nvSpPr>
        <p:spPr>
          <a:xfrm>
            <a:off x="8737600" y="6248400"/>
            <a:ext cx="2540000" cy="457200"/>
          </a:xfrm>
          <a:prstGeom prst="rect">
            <a:avLst/>
          </a:prstGeom>
        </p:spPr>
        <p:txBody>
          <a:bodyPr/>
          <a:lstStyle>
            <a:lvl1pPr>
              <a:defRPr/>
            </a:lvl1pPr>
          </a:lstStyle>
          <a:p>
            <a:fld id="{40F86150-1724-431E-B9D4-81E02CA5E2EE}" type="slidenum">
              <a:rPr lang="en-GB" altLang="en-US"/>
              <a:pPr/>
              <a:t>‹#›</a:t>
            </a:fld>
            <a:endParaRPr lang="en-GB" altLang="en-US"/>
          </a:p>
        </p:txBody>
      </p:sp>
    </p:spTree>
    <p:extLst>
      <p:ext uri="{BB962C8B-B14F-4D97-AF65-F5344CB8AC3E}">
        <p14:creationId xmlns:p14="http://schemas.microsoft.com/office/powerpoint/2010/main" val="2454627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AC4AC-9E51-42BA-BC3E-DA5827DD7A0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AA8210-783F-482D-A751-9CC586FC55AC}"/>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2777816-55E9-40BA-80CD-E3D17982693A}"/>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996BA7-D45B-4DB7-A982-60B48ACAB192}"/>
              </a:ext>
            </a:extLst>
          </p:cNvPr>
          <p:cNvSpPr>
            <a:spLocks noGrp="1"/>
          </p:cNvSpPr>
          <p:nvPr>
            <p:ph type="dt" sz="half" idx="10"/>
          </p:nvPr>
        </p:nvSpPr>
        <p:spPr>
          <a:xfrm>
            <a:off x="914400" y="6248400"/>
            <a:ext cx="2540000" cy="457200"/>
          </a:xfrm>
          <a:prstGeom prst="rect">
            <a:avLst/>
          </a:prstGeom>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DF9C1F84-B087-42C7-A33E-F48F733F546C}"/>
              </a:ext>
            </a:extLst>
          </p:cNvPr>
          <p:cNvSpPr>
            <a:spLocks noGrp="1"/>
          </p:cNvSpPr>
          <p:nvPr>
            <p:ph type="ftr" sz="quarter" idx="11"/>
          </p:nvPr>
        </p:nvSpPr>
        <p:spPr>
          <a:xfrm>
            <a:off x="4165600" y="6248400"/>
            <a:ext cx="3860800" cy="457200"/>
          </a:xfrm>
          <a:prstGeom prst="rect">
            <a:avLst/>
          </a:prstGeom>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38C2B7EA-776A-4A6E-80E6-6848E58864C4}"/>
              </a:ext>
            </a:extLst>
          </p:cNvPr>
          <p:cNvSpPr>
            <a:spLocks noGrp="1"/>
          </p:cNvSpPr>
          <p:nvPr>
            <p:ph type="sldNum" sz="quarter" idx="12"/>
          </p:nvPr>
        </p:nvSpPr>
        <p:spPr>
          <a:xfrm>
            <a:off x="8737600" y="6248400"/>
            <a:ext cx="2540000" cy="457200"/>
          </a:xfrm>
          <a:prstGeom prst="rect">
            <a:avLst/>
          </a:prstGeom>
        </p:spPr>
        <p:txBody>
          <a:bodyPr/>
          <a:lstStyle>
            <a:lvl1pPr>
              <a:defRPr/>
            </a:lvl1pPr>
          </a:lstStyle>
          <a:p>
            <a:fld id="{AC27581B-DAFA-423E-B9C6-F5A5BBD6B16C}" type="slidenum">
              <a:rPr lang="en-GB" altLang="en-US"/>
              <a:pPr/>
              <a:t>‹#›</a:t>
            </a:fld>
            <a:endParaRPr lang="en-GB" altLang="en-US"/>
          </a:p>
        </p:txBody>
      </p:sp>
    </p:spTree>
    <p:extLst>
      <p:ext uri="{BB962C8B-B14F-4D97-AF65-F5344CB8AC3E}">
        <p14:creationId xmlns:p14="http://schemas.microsoft.com/office/powerpoint/2010/main" val="1347238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9C0257C4-8C22-437E-9C93-FD3D8C4D9621}"/>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169092"/>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Rectangle 2">
            <a:extLst>
              <a:ext uri="{FF2B5EF4-FFF2-40B4-BE49-F238E27FC236}">
                <a16:creationId xmlns:a16="http://schemas.microsoft.com/office/drawing/2014/main" id="{21D86AE1-FC5A-4D18-860D-8EE434314AFF}"/>
              </a:ext>
            </a:extLst>
          </p:cNvPr>
          <p:cNvSpPr>
            <a:spLocks noGrp="1" noChangeArrowheads="1"/>
          </p:cNvSpPr>
          <p:nvPr>
            <p:ph type="title"/>
          </p:nvPr>
        </p:nvSpPr>
        <p:spPr bwMode="auto">
          <a:xfrm>
            <a:off x="400593" y="0"/>
            <a:ext cx="11295017" cy="88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F54D4E81-366B-4D4B-9DFF-2CCA8091ACD8}"/>
              </a:ext>
            </a:extLst>
          </p:cNvPr>
          <p:cNvSpPr>
            <a:spLocks noGrp="1" noChangeArrowheads="1"/>
          </p:cNvSpPr>
          <p:nvPr>
            <p:ph type="body" idx="1"/>
          </p:nvPr>
        </p:nvSpPr>
        <p:spPr bwMode="auto">
          <a:xfrm>
            <a:off x="400593" y="1088574"/>
            <a:ext cx="11295017" cy="481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cxnSp>
        <p:nvCxnSpPr>
          <p:cNvPr id="8" name="Straight Connector 7">
            <a:extLst>
              <a:ext uri="{FF2B5EF4-FFF2-40B4-BE49-F238E27FC236}">
                <a16:creationId xmlns:a16="http://schemas.microsoft.com/office/drawing/2014/main" id="{06725758-5938-4B70-AB7D-7725791519E5}"/>
              </a:ext>
            </a:extLst>
          </p:cNvPr>
          <p:cNvCxnSpPr/>
          <p:nvPr userDrawn="1"/>
        </p:nvCxnSpPr>
        <p:spPr>
          <a:xfrm flipH="1">
            <a:off x="0" y="883920"/>
            <a:ext cx="12192000" cy="0"/>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288617"/>
      </p:ext>
    </p:extLst>
  </p:cSld>
  <p:clrMap bg1="lt1" tx1="dk1" bg2="lt2" tx2="dk2" accent1="accent1" accent2="accent2" accent3="accent3" accent4="accent4" accent5="accent5" accent6="accent6" hlink="hlink" folHlink="folHlink"/>
  <p:sldLayoutIdLst>
    <p:sldLayoutId id="2147483670" r:id="rId1"/>
    <p:sldLayoutId id="2147483650" r:id="rId2"/>
    <p:sldLayoutId id="2147483671" r:id="rId3"/>
    <p:sldLayoutId id="2147483672" r:id="rId4"/>
    <p:sldLayoutId id="2147483673" r:id="rId5"/>
    <p:sldLayoutId id="2147483674" r:id="rId6"/>
    <p:sldLayoutId id="2147483675" r:id="rId7"/>
    <p:sldLayoutId id="2147483695" r:id="rId8"/>
    <p:sldLayoutId id="2147483677" r:id="rId9"/>
    <p:sldLayoutId id="2147483679" r:id="rId10"/>
  </p:sldLayoutIdLst>
  <p:txStyles>
    <p:titleStyle>
      <a:lvl1pPr algn="l" rtl="0" fontAlgn="base">
        <a:spcBef>
          <a:spcPct val="0"/>
        </a:spcBef>
        <a:spcAft>
          <a:spcPct val="0"/>
        </a:spcAft>
        <a:defRPr sz="4400" b="0" kern="1200">
          <a:solidFill>
            <a:schemeClr val="tx2"/>
          </a:solidFill>
          <a:latin typeface="Calibri" panose="020F0502020204030204" pitchFamily="34" charset="0"/>
          <a:ea typeface="+mj-ea"/>
          <a:cs typeface="Calibri" panose="020F0502020204030204" pitchFamily="34" charset="0"/>
        </a:defRPr>
      </a:lvl1pPr>
      <a:lvl2pPr algn="l" rtl="0" fontAlgn="base">
        <a:spcBef>
          <a:spcPct val="0"/>
        </a:spcBef>
        <a:spcAft>
          <a:spcPct val="0"/>
        </a:spcAft>
        <a:defRPr sz="4400">
          <a:solidFill>
            <a:schemeClr val="tx2"/>
          </a:solidFill>
          <a:latin typeface="Arial" panose="020B0604020202020204" pitchFamily="34" charset="0"/>
        </a:defRPr>
      </a:lvl2pPr>
      <a:lvl3pPr algn="l" rtl="0" fontAlgn="base">
        <a:spcBef>
          <a:spcPct val="0"/>
        </a:spcBef>
        <a:spcAft>
          <a:spcPct val="0"/>
        </a:spcAft>
        <a:defRPr sz="4400">
          <a:solidFill>
            <a:schemeClr val="tx2"/>
          </a:solidFill>
          <a:latin typeface="Arial" panose="020B0604020202020204" pitchFamily="34" charset="0"/>
        </a:defRPr>
      </a:lvl3pPr>
      <a:lvl4pPr algn="l" rtl="0" fontAlgn="base">
        <a:spcBef>
          <a:spcPct val="0"/>
        </a:spcBef>
        <a:spcAft>
          <a:spcPct val="0"/>
        </a:spcAft>
        <a:defRPr sz="4400">
          <a:solidFill>
            <a:schemeClr val="tx2"/>
          </a:solidFill>
          <a:latin typeface="Arial" panose="020B0604020202020204" pitchFamily="34" charset="0"/>
        </a:defRPr>
      </a:lvl4pPr>
      <a:lvl5pPr algn="l" rtl="0" fontAlgn="base">
        <a:spcBef>
          <a:spcPct val="0"/>
        </a:spcBef>
        <a:spcAft>
          <a:spcPct val="0"/>
        </a:spcAft>
        <a:defRPr sz="4400">
          <a:solidFill>
            <a:schemeClr val="tx2"/>
          </a:solidFill>
          <a:latin typeface="Arial" panose="020B0604020202020204" pitchFamily="34" charset="0"/>
        </a:defRPr>
      </a:lvl5pPr>
      <a:lvl6pPr marL="457200" algn="l" rtl="0" fontAlgn="base">
        <a:spcBef>
          <a:spcPct val="0"/>
        </a:spcBef>
        <a:spcAft>
          <a:spcPct val="0"/>
        </a:spcAft>
        <a:defRPr sz="4400">
          <a:solidFill>
            <a:schemeClr val="tx2"/>
          </a:solidFill>
          <a:latin typeface="Arial" panose="020B0604020202020204" pitchFamily="34" charset="0"/>
        </a:defRPr>
      </a:lvl6pPr>
      <a:lvl7pPr marL="914400" algn="l" rtl="0" fontAlgn="base">
        <a:spcBef>
          <a:spcPct val="0"/>
        </a:spcBef>
        <a:spcAft>
          <a:spcPct val="0"/>
        </a:spcAft>
        <a:defRPr sz="4400">
          <a:solidFill>
            <a:schemeClr val="tx2"/>
          </a:solidFill>
          <a:latin typeface="Arial" panose="020B0604020202020204" pitchFamily="34" charset="0"/>
        </a:defRPr>
      </a:lvl7pPr>
      <a:lvl8pPr marL="1371600" algn="l" rtl="0" fontAlgn="base">
        <a:spcBef>
          <a:spcPct val="0"/>
        </a:spcBef>
        <a:spcAft>
          <a:spcPct val="0"/>
        </a:spcAft>
        <a:defRPr sz="4400">
          <a:solidFill>
            <a:schemeClr val="tx2"/>
          </a:solidFill>
          <a:latin typeface="Arial" panose="020B0604020202020204" pitchFamily="34" charset="0"/>
        </a:defRPr>
      </a:lvl8pPr>
      <a:lvl9pPr marL="1828800" algn="l"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774430"/>
      </p:ext>
    </p:extLst>
  </p:cSld>
  <p:clrMap bg1="lt1" tx1="dk1" bg2="lt2" tx2="dk2" accent1="accent1" accent2="accent2" accent3="accent3" accent4="accent4" accent5="accent5" accent6="accent6" hlink="hlink" folHlink="folHlink"/>
  <p:sldLayoutIdLst>
    <p:sldLayoutId id="2147483697" r:id="rId1"/>
    <p:sldLayoutId id="214748369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AEB82-BA05-B409-C41D-B7EBDC79F7A2}"/>
              </a:ext>
            </a:extLst>
          </p:cNvPr>
          <p:cNvPicPr>
            <a:picLocks noChangeAspect="1"/>
          </p:cNvPicPr>
          <p:nvPr userDrawn="1"/>
        </p:nvPicPr>
        <p:blipFill>
          <a:blip r:embed="rId8"/>
          <a:srcRect/>
          <a:stretch/>
        </p:blipFill>
        <p:spPr>
          <a:xfrm>
            <a:off x="2" y="223"/>
            <a:ext cx="12192396" cy="6857777"/>
          </a:xfrm>
          <a:prstGeom prst="rect">
            <a:avLst/>
          </a:prstGeom>
        </p:spPr>
      </p:pic>
    </p:spTree>
    <p:extLst>
      <p:ext uri="{BB962C8B-B14F-4D97-AF65-F5344CB8AC3E}">
        <p14:creationId xmlns:p14="http://schemas.microsoft.com/office/powerpoint/2010/main" val="3666018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3" r:id="rId4"/>
    <p:sldLayoutId id="2147483705" r:id="rId5"/>
    <p:sldLayoutId id="2147483706" r:id="rId6"/>
  </p:sldLayoutIdLst>
  <p:txStyles>
    <p:titleStyle>
      <a:lvl1pPr algn="l" defTabSz="914355" rtl="0" eaLnBrk="1" latinLnBrk="0" hangingPunct="1">
        <a:lnSpc>
          <a:spcPct val="90000"/>
        </a:lnSpc>
        <a:spcBef>
          <a:spcPct val="0"/>
        </a:spcBef>
        <a:buNone/>
        <a:defRPr sz="4400" b="1" kern="1200">
          <a:solidFill>
            <a:srgbClr val="08314C"/>
          </a:solidFill>
          <a:latin typeface="Arial" panose="020B0604020202020204" pitchFamily="34" charset="0"/>
          <a:ea typeface="+mj-ea"/>
          <a:cs typeface="Arial" panose="020B0604020202020204" pitchFamily="34" charset="0"/>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rgbClr val="08314C"/>
          </a:solidFill>
          <a:latin typeface="Arial" panose="020B0604020202020204" pitchFamily="34" charset="0"/>
          <a:ea typeface="+mn-ea"/>
          <a:cs typeface="Arial" panose="020B0604020202020204" pitchFamily="34" charset="0"/>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rgbClr val="08314C"/>
          </a:solidFill>
          <a:latin typeface="Arial" panose="020B0604020202020204" pitchFamily="34" charset="0"/>
          <a:ea typeface="+mn-ea"/>
          <a:cs typeface="Arial" panose="020B0604020202020204" pitchFamily="34" charset="0"/>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rgbClr val="08314C"/>
          </a:solidFill>
          <a:latin typeface="Arial" panose="020B0604020202020204" pitchFamily="34" charset="0"/>
          <a:ea typeface="+mn-ea"/>
          <a:cs typeface="Arial" panose="020B0604020202020204" pitchFamily="34" charset="0"/>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7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5FF7DE-84C2-F605-101A-E66B6CA82F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296241-D71E-7789-D3D0-D21FFF9196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94FE8E-697F-DE9E-E2EA-6267192FBF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77E66A-5787-4481-8696-DEA9C5CC2746}" type="datetimeFigureOut">
              <a:rPr lang="en-GB" smtClean="0"/>
              <a:t>02/12/2024</a:t>
            </a:fld>
            <a:endParaRPr lang="en-GB"/>
          </a:p>
        </p:txBody>
      </p:sp>
      <p:sp>
        <p:nvSpPr>
          <p:cNvPr id="5" name="Footer Placeholder 4">
            <a:extLst>
              <a:ext uri="{FF2B5EF4-FFF2-40B4-BE49-F238E27FC236}">
                <a16:creationId xmlns:a16="http://schemas.microsoft.com/office/drawing/2014/main" id="{B0CBEEB0-6777-DEE0-11C1-0C3ECC49F8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334FBEB-AF14-64C1-EA72-099EC38973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CC4B54-9582-42A7-B321-781A49E288B8}" type="slidenum">
              <a:rPr lang="en-GB" smtClean="0"/>
              <a:t>‹#›</a:t>
            </a:fld>
            <a:endParaRPr lang="en-GB"/>
          </a:p>
        </p:txBody>
      </p:sp>
    </p:spTree>
    <p:extLst>
      <p:ext uri="{BB962C8B-B14F-4D97-AF65-F5344CB8AC3E}">
        <p14:creationId xmlns:p14="http://schemas.microsoft.com/office/powerpoint/2010/main" val="13718430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28E_DE32CCE0.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5793BC-ACA0-3F26-32CA-1CF9550528D7}"/>
              </a:ext>
            </a:extLst>
          </p:cNvPr>
          <p:cNvSpPr txBox="1"/>
          <p:nvPr/>
        </p:nvSpPr>
        <p:spPr>
          <a:xfrm>
            <a:off x="677466" y="2022096"/>
            <a:ext cx="10837069" cy="1323439"/>
          </a:xfrm>
          <a:prstGeom prst="rect">
            <a:avLst/>
          </a:prstGeom>
          <a:noFill/>
        </p:spPr>
        <p:txBody>
          <a:bodyPr wrap="square" rtlCol="0">
            <a:spAutoFit/>
          </a:bodyPr>
          <a:lstStyle/>
          <a:p>
            <a:pPr defTabSz="228600"/>
            <a:r>
              <a:rPr lang="en-US" sz="4000" b="1">
                <a:solidFill>
                  <a:prstClr val="white"/>
                </a:solidFill>
                <a:latin typeface="Arial" panose="020B0604020202020204" pitchFamily="34" charset="0"/>
                <a:cs typeface="Arial" panose="020B0604020202020204" pitchFamily="34" charset="0"/>
              </a:rPr>
              <a:t>Dedicated Schools Grant Deficit Management Plan Update</a:t>
            </a:r>
          </a:p>
        </p:txBody>
      </p:sp>
      <p:sp>
        <p:nvSpPr>
          <p:cNvPr id="3" name="TextBox 2">
            <a:extLst>
              <a:ext uri="{FF2B5EF4-FFF2-40B4-BE49-F238E27FC236}">
                <a16:creationId xmlns:a16="http://schemas.microsoft.com/office/drawing/2014/main" id="{9DB7FAB8-F0D8-3C50-14A8-43067664EF02}"/>
              </a:ext>
            </a:extLst>
          </p:cNvPr>
          <p:cNvSpPr txBox="1"/>
          <p:nvPr/>
        </p:nvSpPr>
        <p:spPr>
          <a:xfrm>
            <a:off x="677466" y="3708391"/>
            <a:ext cx="10818813" cy="1754326"/>
          </a:xfrm>
          <a:prstGeom prst="rect">
            <a:avLst/>
          </a:prstGeom>
          <a:noFill/>
        </p:spPr>
        <p:txBody>
          <a:bodyPr wrap="square" rtlCol="0">
            <a:spAutoFit/>
          </a:bodyPr>
          <a:lstStyle/>
          <a:p>
            <a:pPr defTabSz="228600"/>
            <a:r>
              <a:rPr lang="en-US" sz="3600">
                <a:solidFill>
                  <a:prstClr val="white"/>
                </a:solidFill>
                <a:latin typeface="Arial" panose="020B0604020202020204" pitchFamily="34" charset="0"/>
                <a:cs typeface="Arial" panose="020B0604020202020204" pitchFamily="34" charset="0"/>
              </a:rPr>
              <a:t>November 2024</a:t>
            </a:r>
          </a:p>
          <a:p>
            <a:pPr defTabSz="228600"/>
            <a:r>
              <a:rPr lang="en-US" sz="3600">
                <a:solidFill>
                  <a:prstClr val="white"/>
                </a:solidFill>
                <a:latin typeface="Arial" panose="020B0604020202020204" pitchFamily="34" charset="0"/>
                <a:cs typeface="Arial" panose="020B0604020202020204" pitchFamily="34" charset="0"/>
              </a:rPr>
              <a:t>Natalie Smith </a:t>
            </a:r>
          </a:p>
          <a:p>
            <a:pPr defTabSz="228600"/>
            <a:r>
              <a:rPr lang="en-US" sz="3600">
                <a:solidFill>
                  <a:prstClr val="white"/>
                </a:solidFill>
                <a:latin typeface="Arial" panose="020B0604020202020204" pitchFamily="34" charset="0"/>
                <a:cs typeface="Arial" panose="020B0604020202020204" pitchFamily="34" charset="0"/>
              </a:rPr>
              <a:t>Assistant Director, Education &amp; Inclusion</a:t>
            </a:r>
          </a:p>
        </p:txBody>
      </p:sp>
      <p:sp>
        <p:nvSpPr>
          <p:cNvPr id="6" name="TextBox 5">
            <a:extLst>
              <a:ext uri="{FF2B5EF4-FFF2-40B4-BE49-F238E27FC236}">
                <a16:creationId xmlns:a16="http://schemas.microsoft.com/office/drawing/2014/main" id="{35B514BC-25A5-D910-7C12-BEE0D8B52206}"/>
              </a:ext>
            </a:extLst>
          </p:cNvPr>
          <p:cNvSpPr txBox="1"/>
          <p:nvPr/>
        </p:nvSpPr>
        <p:spPr>
          <a:xfrm>
            <a:off x="1372792" y="6118328"/>
            <a:ext cx="10123487" cy="415498"/>
          </a:xfrm>
          <a:prstGeom prst="rect">
            <a:avLst/>
          </a:prstGeom>
          <a:noFill/>
        </p:spPr>
        <p:txBody>
          <a:bodyPr wrap="square" rtlCol="0">
            <a:spAutoFit/>
          </a:bodyPr>
          <a:lstStyle/>
          <a:p>
            <a:pPr algn="r" defTabSz="228600"/>
            <a:r>
              <a:rPr lang="en-US" sz="2100">
                <a:solidFill>
                  <a:srgbClr val="08314C"/>
                </a:solidFill>
                <a:latin typeface="Arial" panose="020B0604020202020204" pitchFamily="34" charset="0"/>
                <a:cs typeface="Arial" panose="020B0604020202020204" pitchFamily="34" charset="0"/>
              </a:rPr>
              <a:t>Education and Inclusion</a:t>
            </a:r>
          </a:p>
        </p:txBody>
      </p:sp>
    </p:spTree>
    <p:custDataLst>
      <p:tags r:id="rId1"/>
    </p:custDataLst>
    <p:extLst>
      <p:ext uri="{BB962C8B-B14F-4D97-AF65-F5344CB8AC3E}">
        <p14:creationId xmlns:p14="http://schemas.microsoft.com/office/powerpoint/2010/main" val="1108092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3AE2-5D0D-528A-AD03-AAE8FCBABC6A}"/>
              </a:ext>
            </a:extLst>
          </p:cNvPr>
          <p:cNvSpPr>
            <a:spLocks noGrp="1"/>
          </p:cNvSpPr>
          <p:nvPr>
            <p:ph type="title"/>
          </p:nvPr>
        </p:nvSpPr>
        <p:spPr/>
        <p:txBody>
          <a:bodyPr/>
          <a:lstStyle/>
          <a:p>
            <a:r>
              <a:rPr lang="en-GB"/>
              <a:t>Workstreams that are now BAU</a:t>
            </a:r>
          </a:p>
        </p:txBody>
      </p:sp>
      <p:sp>
        <p:nvSpPr>
          <p:cNvPr id="4" name="Rectangle 3">
            <a:extLst>
              <a:ext uri="{FF2B5EF4-FFF2-40B4-BE49-F238E27FC236}">
                <a16:creationId xmlns:a16="http://schemas.microsoft.com/office/drawing/2014/main" id="{D2F81F0D-359B-AFC2-336A-318B612C9293}"/>
              </a:ext>
            </a:extLst>
          </p:cNvPr>
          <p:cNvSpPr/>
          <p:nvPr/>
        </p:nvSpPr>
        <p:spPr>
          <a:xfrm>
            <a:off x="495879" y="1416977"/>
            <a:ext cx="1754431" cy="235270"/>
          </a:xfrm>
          <a:prstGeom prst="rect">
            <a:avLst/>
          </a:prstGeom>
          <a:solidFill>
            <a:srgbClr val="00756B"/>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Arial" panose="020B0604020202020204" pitchFamily="34" charset="0"/>
                <a:cs typeface="Arial" panose="020B0604020202020204" pitchFamily="34" charset="0"/>
              </a:rPr>
              <a:t>Workstream</a:t>
            </a:r>
            <a:endParaRPr kumimoji="0" lang="en-GB" sz="10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F820C18-B24D-8E00-3CBF-33FE77570890}"/>
              </a:ext>
            </a:extLst>
          </p:cNvPr>
          <p:cNvSpPr/>
          <p:nvPr/>
        </p:nvSpPr>
        <p:spPr>
          <a:xfrm>
            <a:off x="2318139" y="1414430"/>
            <a:ext cx="9464597" cy="235270"/>
          </a:xfrm>
          <a:prstGeom prst="rect">
            <a:avLst/>
          </a:prstGeom>
          <a:solidFill>
            <a:srgbClr val="00756B"/>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defTabSz="355600">
              <a:lnSpc>
                <a:spcPct val="90000"/>
              </a:lnSpc>
              <a:spcBef>
                <a:spcPct val="0"/>
              </a:spcBef>
              <a:spcAft>
                <a:spcPct val="35000"/>
              </a:spcAft>
              <a:buNone/>
            </a:pPr>
            <a:r>
              <a:rPr lang="en-GB" sz="1000" b="1" kern="1200">
                <a:solidFill>
                  <a:schemeClr val="bg1"/>
                </a:solidFill>
                <a:latin typeface="Arial" panose="020B0604020202020204" pitchFamily="34" charset="0"/>
                <a:cs typeface="Arial" panose="020B0604020202020204" pitchFamily="34" charset="0"/>
              </a:rPr>
              <a:t>Summary of Results</a:t>
            </a:r>
          </a:p>
        </p:txBody>
      </p:sp>
      <p:grpSp>
        <p:nvGrpSpPr>
          <p:cNvPr id="29" name="Group 28">
            <a:extLst>
              <a:ext uri="{FF2B5EF4-FFF2-40B4-BE49-F238E27FC236}">
                <a16:creationId xmlns:a16="http://schemas.microsoft.com/office/drawing/2014/main" id="{26DA8907-4819-8816-E1C8-36D6FB9A40C1}"/>
              </a:ext>
            </a:extLst>
          </p:cNvPr>
          <p:cNvGrpSpPr/>
          <p:nvPr/>
        </p:nvGrpSpPr>
        <p:grpSpPr>
          <a:xfrm>
            <a:off x="193017" y="1710125"/>
            <a:ext cx="11580850" cy="2084174"/>
            <a:chOff x="147023" y="1978901"/>
            <a:chExt cx="11580850" cy="1404540"/>
          </a:xfrm>
        </p:grpSpPr>
        <p:sp>
          <p:nvSpPr>
            <p:cNvPr id="7" name="Rectangle 6">
              <a:extLst>
                <a:ext uri="{FF2B5EF4-FFF2-40B4-BE49-F238E27FC236}">
                  <a16:creationId xmlns:a16="http://schemas.microsoft.com/office/drawing/2014/main" id="{E1AFFC81-4500-A8B0-14FF-7D063755DAC1}"/>
                </a:ext>
              </a:extLst>
            </p:cNvPr>
            <p:cNvSpPr/>
            <p:nvPr/>
          </p:nvSpPr>
          <p:spPr>
            <a:xfrm>
              <a:off x="446387" y="2008767"/>
              <a:ext cx="1777364" cy="1374674"/>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17303B"/>
                  </a:solidFill>
                  <a:latin typeface="Arial" panose="020B0604020202020204" pitchFamily="34" charset="0"/>
                  <a:cs typeface="Arial" panose="020B0604020202020204" pitchFamily="34" charset="0"/>
                </a:rPr>
                <a:t>SENCO Helpline</a:t>
              </a:r>
            </a:p>
          </p:txBody>
        </p:sp>
        <p:sp>
          <p:nvSpPr>
            <p:cNvPr id="9" name="Rectangle 8">
              <a:extLst>
                <a:ext uri="{FF2B5EF4-FFF2-40B4-BE49-F238E27FC236}">
                  <a16:creationId xmlns:a16="http://schemas.microsoft.com/office/drawing/2014/main" id="{D874D86F-E984-89FD-96EE-690EF90A4CE1}"/>
                </a:ext>
              </a:extLst>
            </p:cNvPr>
            <p:cNvSpPr/>
            <p:nvPr/>
          </p:nvSpPr>
          <p:spPr>
            <a:xfrm>
              <a:off x="2296012" y="2008767"/>
              <a:ext cx="9431861" cy="1374674"/>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defTabSz="355600">
                <a:lnSpc>
                  <a:spcPct val="90000"/>
                </a:lnSpc>
                <a:spcBef>
                  <a:spcPct val="0"/>
                </a:spcBef>
                <a:spcAft>
                  <a:spcPct val="35000"/>
                </a:spcAft>
                <a:buFont typeface="Arial" panose="020B0604020202020204" pitchFamily="34" charset="0"/>
                <a:buChar char="•"/>
                <a:defRPr/>
              </a:pPr>
              <a:r>
                <a:rPr lang="en-GB" sz="1400" b="1">
                  <a:solidFill>
                    <a:srgbClr val="00756B"/>
                  </a:solidFill>
                  <a:latin typeface="Arial" panose="020B0604020202020204" pitchFamily="34" charset="0"/>
                  <a:cs typeface="Arial" panose="020B0604020202020204" pitchFamily="34" charset="0"/>
                </a:rPr>
                <a:t>Now an established service. </a:t>
              </a:r>
              <a:r>
                <a:rPr lang="en-GB" sz="1400" kern="0">
                  <a:solidFill>
                    <a:prstClr val="black">
                      <a:hueOff val="0"/>
                      <a:satOff val="0"/>
                      <a:lumOff val="0"/>
                      <a:alphaOff val="0"/>
                    </a:prstClr>
                  </a:solidFill>
                  <a:latin typeface="Arial"/>
                  <a:cs typeface="Calibri"/>
                </a:rPr>
                <a:t>From January 2024 - October 2024, 292 calls were received from 153 different schools. </a:t>
              </a:r>
            </a:p>
            <a:p>
              <a:pPr marL="171450" indent="-171450" defTabSz="355600">
                <a:lnSpc>
                  <a:spcPct val="90000"/>
                </a:lnSpc>
                <a:spcBef>
                  <a:spcPct val="0"/>
                </a:spcBef>
                <a:spcAft>
                  <a:spcPct val="35000"/>
                </a:spcAft>
                <a:buFont typeface="Arial" panose="020B0604020202020204" pitchFamily="34" charset="0"/>
                <a:buChar char="•"/>
                <a:defRPr/>
              </a:pPr>
              <a:r>
                <a:rPr lang="en-GB" sz="1400" kern="0">
                  <a:solidFill>
                    <a:prstClr val="black">
                      <a:hueOff val="0"/>
                      <a:satOff val="0"/>
                      <a:lumOff val="0"/>
                      <a:alphaOff val="0"/>
                    </a:prstClr>
                  </a:solidFill>
                  <a:latin typeface="Arial"/>
                  <a:cs typeface="Calibri"/>
                </a:rPr>
                <a:t>62% of callers were SENCos</a:t>
              </a:r>
            </a:p>
            <a:p>
              <a:pPr marL="171450" indent="-171450" defTabSz="355600">
                <a:lnSpc>
                  <a:spcPct val="90000"/>
                </a:lnSpc>
                <a:spcBef>
                  <a:spcPct val="0"/>
                </a:spcBef>
                <a:spcAft>
                  <a:spcPct val="35000"/>
                </a:spcAft>
                <a:buFont typeface="Arial" panose="020B0604020202020204" pitchFamily="34" charset="0"/>
                <a:buChar char="•"/>
                <a:defRPr/>
              </a:pPr>
              <a:r>
                <a:rPr lang="en-GB" sz="1400" kern="0">
                  <a:solidFill>
                    <a:prstClr val="black">
                      <a:hueOff val="0"/>
                      <a:satOff val="0"/>
                      <a:lumOff val="0"/>
                      <a:alphaOff val="0"/>
                    </a:prstClr>
                  </a:solidFill>
                  <a:latin typeface="Arial"/>
                  <a:cs typeface="Calibri"/>
                </a:rPr>
                <a:t>55% were in relation to children without an Education, Health and Care Plan. </a:t>
              </a:r>
            </a:p>
            <a:p>
              <a:pPr marL="171450" indent="-171450" defTabSz="355600">
                <a:lnSpc>
                  <a:spcPct val="90000"/>
                </a:lnSpc>
                <a:spcBef>
                  <a:spcPct val="0"/>
                </a:spcBef>
                <a:spcAft>
                  <a:spcPct val="35000"/>
                </a:spcAft>
                <a:buFont typeface="Arial" panose="020B0604020202020204" pitchFamily="34" charset="0"/>
                <a:buChar char="•"/>
                <a:defRPr/>
              </a:pPr>
              <a:r>
                <a:rPr lang="en-GB" sz="1400" kern="0">
                  <a:solidFill>
                    <a:prstClr val="black">
                      <a:hueOff val="0"/>
                      <a:satOff val="0"/>
                      <a:lumOff val="0"/>
                      <a:alphaOff val="0"/>
                    </a:prstClr>
                  </a:solidFill>
                  <a:latin typeface="Arial"/>
                  <a:cs typeface="Calibri"/>
                </a:rPr>
                <a:t>Most calls related to social, emotional and mental health needs with communication and interaction being the second priority area. </a:t>
              </a:r>
            </a:p>
            <a:p>
              <a:pPr marL="171450" indent="-171450" defTabSz="355600">
                <a:lnSpc>
                  <a:spcPct val="90000"/>
                </a:lnSpc>
                <a:spcBef>
                  <a:spcPct val="0"/>
                </a:spcBef>
                <a:spcAft>
                  <a:spcPct val="35000"/>
                </a:spcAft>
                <a:buFont typeface="Arial" panose="020B0604020202020204" pitchFamily="34" charset="0"/>
                <a:buChar char="•"/>
                <a:defRPr/>
              </a:pPr>
              <a:r>
                <a:rPr lang="en-GB" sz="1400" kern="0">
                  <a:solidFill>
                    <a:prstClr val="black">
                      <a:hueOff val="0"/>
                      <a:satOff val="0"/>
                      <a:lumOff val="0"/>
                      <a:alphaOff val="0"/>
                    </a:prstClr>
                  </a:solidFill>
                  <a:latin typeface="Arial"/>
                  <a:cs typeface="Calibri"/>
                </a:rPr>
                <a:t>On a rating of 1 to 5 (5 maximum) callers gave a satisfaction rating of 4.97. </a:t>
              </a:r>
            </a:p>
            <a:p>
              <a:pPr marL="171450" indent="-171450" defTabSz="355600">
                <a:lnSpc>
                  <a:spcPct val="90000"/>
                </a:lnSpc>
                <a:spcBef>
                  <a:spcPct val="0"/>
                </a:spcBef>
                <a:spcAft>
                  <a:spcPct val="35000"/>
                </a:spcAft>
                <a:buFont typeface="Arial" panose="020B0604020202020204" pitchFamily="34" charset="0"/>
                <a:buChar char="•"/>
                <a:defRPr/>
              </a:pPr>
              <a:r>
                <a:rPr lang="en-GB" sz="1400" kern="0">
                  <a:solidFill>
                    <a:prstClr val="black">
                      <a:hueOff val="0"/>
                      <a:satOff val="0"/>
                      <a:lumOff val="0"/>
                      <a:alphaOff val="0"/>
                    </a:prstClr>
                  </a:solidFill>
                  <a:latin typeface="Arial"/>
                  <a:cs typeface="Calibri"/>
                </a:rPr>
                <a:t>91% of callers said that advice was given that they hadn't already considered. </a:t>
              </a:r>
              <a:endParaRPr lang="en-GB" sz="1400" b="0" i="0" u="none" strike="noStrike" kern="0" cap="none" spc="0" normalizeH="0" baseline="0" noProof="0">
                <a:ln>
                  <a:noFill/>
                </a:ln>
                <a:solidFill>
                  <a:prstClr val="black">
                    <a:hueOff val="0"/>
                    <a:satOff val="0"/>
                    <a:lumOff val="0"/>
                    <a:alphaOff val="0"/>
                  </a:prstClr>
                </a:solidFill>
                <a:effectLst/>
                <a:uLnTx/>
                <a:uFillTx/>
                <a:latin typeface="Arial"/>
                <a:cs typeface="Calibri"/>
              </a:endParaRPr>
            </a:p>
          </p:txBody>
        </p:sp>
        <p:sp>
          <p:nvSpPr>
            <p:cNvPr id="22" name="Rectangle 21">
              <a:extLst>
                <a:ext uri="{FF2B5EF4-FFF2-40B4-BE49-F238E27FC236}">
                  <a16:creationId xmlns:a16="http://schemas.microsoft.com/office/drawing/2014/main" id="{454A5B46-5AEE-50CF-9845-E56355D148D6}"/>
                </a:ext>
              </a:extLst>
            </p:cNvPr>
            <p:cNvSpPr/>
            <p:nvPr/>
          </p:nvSpPr>
          <p:spPr>
            <a:xfrm>
              <a:off x="147023" y="1978901"/>
              <a:ext cx="1293850" cy="135399"/>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a:t>2023/4 DBV funded</a:t>
              </a:r>
            </a:p>
          </p:txBody>
        </p:sp>
      </p:grpSp>
      <p:grpSp>
        <p:nvGrpSpPr>
          <p:cNvPr id="30" name="Group 29">
            <a:extLst>
              <a:ext uri="{FF2B5EF4-FFF2-40B4-BE49-F238E27FC236}">
                <a16:creationId xmlns:a16="http://schemas.microsoft.com/office/drawing/2014/main" id="{F2DBCB2A-196D-5BA1-CBE8-084215D711FD}"/>
              </a:ext>
            </a:extLst>
          </p:cNvPr>
          <p:cNvGrpSpPr/>
          <p:nvPr/>
        </p:nvGrpSpPr>
        <p:grpSpPr>
          <a:xfrm>
            <a:off x="193017" y="3811291"/>
            <a:ext cx="11589720" cy="873928"/>
            <a:chOff x="138153" y="3849503"/>
            <a:chExt cx="11589720" cy="1242363"/>
          </a:xfrm>
        </p:grpSpPr>
        <p:sp>
          <p:nvSpPr>
            <p:cNvPr id="6" name="Rectangle 5">
              <a:extLst>
                <a:ext uri="{FF2B5EF4-FFF2-40B4-BE49-F238E27FC236}">
                  <a16:creationId xmlns:a16="http://schemas.microsoft.com/office/drawing/2014/main" id="{8CDC7B8E-BCCE-3926-2C74-33F9D07EE0E7}"/>
                </a:ext>
              </a:extLst>
            </p:cNvPr>
            <p:cNvSpPr/>
            <p:nvPr/>
          </p:nvSpPr>
          <p:spPr>
            <a:xfrm>
              <a:off x="446387" y="3920937"/>
              <a:ext cx="1777364" cy="1170929"/>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17303B"/>
                  </a:solidFill>
                  <a:effectLst/>
                  <a:uLnTx/>
                  <a:uFillTx/>
                  <a:latin typeface="Arial"/>
                  <a:ea typeface="+mn-ea"/>
                  <a:cs typeface="Calibri"/>
                </a:rPr>
                <a:t>SEN Support Toolkit</a:t>
              </a:r>
            </a:p>
          </p:txBody>
        </p:sp>
        <p:sp>
          <p:nvSpPr>
            <p:cNvPr id="8" name="Rectangle 7">
              <a:extLst>
                <a:ext uri="{FF2B5EF4-FFF2-40B4-BE49-F238E27FC236}">
                  <a16:creationId xmlns:a16="http://schemas.microsoft.com/office/drawing/2014/main" id="{49419B28-446E-302F-F868-49D61BB1D107}"/>
                </a:ext>
              </a:extLst>
            </p:cNvPr>
            <p:cNvSpPr/>
            <p:nvPr/>
          </p:nvSpPr>
          <p:spPr>
            <a:xfrm>
              <a:off x="2296012" y="3920835"/>
              <a:ext cx="9431861" cy="1170928"/>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defTabSz="355600">
                <a:lnSpc>
                  <a:spcPct val="90000"/>
                </a:lnSpc>
                <a:spcBef>
                  <a:spcPct val="0"/>
                </a:spcBef>
                <a:spcAft>
                  <a:spcPct val="35000"/>
                </a:spcAft>
                <a:buFont typeface="Arial" panose="020B0604020202020204" pitchFamily="34" charset="0"/>
                <a:buChar char="•"/>
                <a:defRPr/>
              </a:pPr>
              <a:r>
                <a:rPr lang="en-GB" sz="1400" b="1" kern="0">
                  <a:solidFill>
                    <a:srgbClr val="00756B"/>
                  </a:solidFill>
                  <a:latin typeface="Arial"/>
                  <a:cs typeface="Calibri"/>
                </a:rPr>
                <a:t>Now an established service.</a:t>
              </a:r>
              <a:endParaRPr lang="en-US" sz="1400" b="1" kern="0">
                <a:solidFill>
                  <a:srgbClr val="00756B"/>
                </a:solidFill>
                <a:latin typeface="Arial"/>
              </a:endParaRPr>
            </a:p>
            <a:p>
              <a:pPr marL="285750" indent="-285750" defTabSz="355600">
                <a:lnSpc>
                  <a:spcPct val="90000"/>
                </a:lnSpc>
                <a:spcBef>
                  <a:spcPct val="0"/>
                </a:spcBef>
                <a:spcAft>
                  <a:spcPct val="35000"/>
                </a:spcAft>
                <a:buFont typeface="Arial" panose="020B0604020202020204" pitchFamily="34" charset="0"/>
                <a:buChar char="•"/>
                <a:defRPr/>
              </a:pPr>
              <a:r>
                <a:rPr lang="en-GB" sz="1400" kern="0">
                  <a:solidFill>
                    <a:prstClr val="black">
                      <a:hueOff val="0"/>
                      <a:satOff val="0"/>
                      <a:lumOff val="0"/>
                      <a:alphaOff val="0"/>
                    </a:prstClr>
                  </a:solidFill>
                  <a:latin typeface="Arial"/>
                  <a:cs typeface="Calibri"/>
                </a:rPr>
                <a:t>The toolkit signposts to key documents and services. </a:t>
              </a:r>
            </a:p>
            <a:p>
              <a:pPr marL="285750" indent="-285750" defTabSz="355600">
                <a:lnSpc>
                  <a:spcPct val="90000"/>
                </a:lnSpc>
                <a:spcBef>
                  <a:spcPct val="0"/>
                </a:spcBef>
                <a:spcAft>
                  <a:spcPct val="35000"/>
                </a:spcAft>
                <a:buFont typeface="Arial" panose="020B0604020202020204" pitchFamily="34" charset="0"/>
                <a:buChar char="•"/>
                <a:defRPr/>
              </a:pPr>
              <a:r>
                <a:rPr lang="en-GB" sz="1400" kern="0">
                  <a:solidFill>
                    <a:prstClr val="black">
                      <a:hueOff val="0"/>
                      <a:satOff val="0"/>
                      <a:lumOff val="0"/>
                      <a:alphaOff val="0"/>
                    </a:prstClr>
                  </a:solidFill>
                  <a:latin typeface="Arial"/>
                  <a:cs typeface="Calibri"/>
                </a:rPr>
                <a:t>Pages continue to be added, such as the Year R transition page. </a:t>
              </a:r>
              <a:endParaRPr lang="en-GB" sz="1400" b="0" i="0" u="none" strike="noStrike" kern="0" cap="none" spc="0" normalizeH="0" baseline="0" noProof="0">
                <a:ln>
                  <a:noFill/>
                </a:ln>
                <a:solidFill>
                  <a:prstClr val="black">
                    <a:hueOff val="0"/>
                    <a:satOff val="0"/>
                    <a:lumOff val="0"/>
                    <a:alphaOff val="0"/>
                  </a:prstClr>
                </a:solidFill>
                <a:effectLst/>
                <a:uLnTx/>
                <a:uFillTx/>
                <a:latin typeface="Arial"/>
                <a:cs typeface="Calibri"/>
              </a:endParaRPr>
            </a:p>
          </p:txBody>
        </p:sp>
        <p:sp>
          <p:nvSpPr>
            <p:cNvPr id="24" name="Rectangle 23">
              <a:extLst>
                <a:ext uri="{FF2B5EF4-FFF2-40B4-BE49-F238E27FC236}">
                  <a16:creationId xmlns:a16="http://schemas.microsoft.com/office/drawing/2014/main" id="{D152F966-FFA3-8016-B142-5346B05670D0}"/>
                </a:ext>
              </a:extLst>
            </p:cNvPr>
            <p:cNvSpPr/>
            <p:nvPr/>
          </p:nvSpPr>
          <p:spPr>
            <a:xfrm>
              <a:off x="138153" y="3849503"/>
              <a:ext cx="1293850" cy="261688"/>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a:t>2023/4 DBV funded</a:t>
              </a:r>
            </a:p>
          </p:txBody>
        </p:sp>
      </p:grpSp>
      <p:grpSp>
        <p:nvGrpSpPr>
          <p:cNvPr id="31" name="Group 30">
            <a:extLst>
              <a:ext uri="{FF2B5EF4-FFF2-40B4-BE49-F238E27FC236}">
                <a16:creationId xmlns:a16="http://schemas.microsoft.com/office/drawing/2014/main" id="{115C597A-CEF8-FC96-B376-EE50246941F2}"/>
              </a:ext>
            </a:extLst>
          </p:cNvPr>
          <p:cNvGrpSpPr/>
          <p:nvPr/>
        </p:nvGrpSpPr>
        <p:grpSpPr>
          <a:xfrm>
            <a:off x="201886" y="4702218"/>
            <a:ext cx="11556985" cy="647472"/>
            <a:chOff x="138152" y="5568025"/>
            <a:chExt cx="11556985" cy="791211"/>
          </a:xfrm>
        </p:grpSpPr>
        <p:sp>
          <p:nvSpPr>
            <p:cNvPr id="10" name="Rectangle 9">
              <a:extLst>
                <a:ext uri="{FF2B5EF4-FFF2-40B4-BE49-F238E27FC236}">
                  <a16:creationId xmlns:a16="http://schemas.microsoft.com/office/drawing/2014/main" id="{F3323DF2-4C12-64F6-3B62-D3FF0D993517}"/>
                </a:ext>
              </a:extLst>
            </p:cNvPr>
            <p:cNvSpPr/>
            <p:nvPr/>
          </p:nvSpPr>
          <p:spPr>
            <a:xfrm>
              <a:off x="446387" y="5609554"/>
              <a:ext cx="1777364" cy="749682"/>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17303B"/>
                  </a:solidFill>
                  <a:effectLst/>
                  <a:uLnTx/>
                  <a:uFillTx/>
                  <a:latin typeface="Arial"/>
                  <a:ea typeface="+mn-ea"/>
                  <a:cs typeface="Calibri"/>
                </a:rPr>
                <a:t>Annual Review guidance</a:t>
              </a:r>
              <a:endParaRPr kumimoji="0" lang="en-US" sz="1400" b="1" i="0" u="none" strike="noStrike" kern="0" cap="none" spc="0" normalizeH="0" baseline="0" noProof="0">
                <a:ln>
                  <a:noFill/>
                </a:ln>
                <a:solidFill>
                  <a:srgbClr val="17303B"/>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2F30893B-C2CF-CCF6-30F7-C9FCA14C0497}"/>
                </a:ext>
              </a:extLst>
            </p:cNvPr>
            <p:cNvSpPr/>
            <p:nvPr/>
          </p:nvSpPr>
          <p:spPr>
            <a:xfrm>
              <a:off x="2263276" y="5609354"/>
              <a:ext cx="9431861" cy="749682"/>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defTabSz="533400">
                <a:lnSpc>
                  <a:spcPct val="90000"/>
                </a:lnSpc>
                <a:spcBef>
                  <a:spcPct val="0"/>
                </a:spcBef>
                <a:spcAft>
                  <a:spcPct val="35000"/>
                </a:spcAft>
                <a:buFont typeface="Arial" panose="020B0604020202020204" pitchFamily="34" charset="0"/>
                <a:buChar char="•"/>
              </a:pPr>
              <a:r>
                <a:rPr lang="en-GB" sz="1400">
                  <a:solidFill>
                    <a:srgbClr val="17303B"/>
                  </a:solidFill>
                  <a:latin typeface="Arial" panose="020B0604020202020204" pitchFamily="34" charset="0"/>
                  <a:cs typeface="Arial" panose="020B0604020202020204" pitchFamily="34" charset="0"/>
                </a:rPr>
                <a:t>Workshop completed and guidance produced. Shared with school staff and LA professionals. </a:t>
              </a:r>
              <a:r>
                <a:rPr lang="en-GB" sz="1400" b="1">
                  <a:solidFill>
                    <a:srgbClr val="00756B"/>
                  </a:solidFill>
                  <a:latin typeface="Arial" panose="020B0604020202020204" pitchFamily="34" charset="0"/>
                  <a:cs typeface="Arial" panose="020B0604020202020204" pitchFamily="34" charset="0"/>
                </a:rPr>
                <a:t>Completed and closed. </a:t>
              </a:r>
              <a:endParaRPr lang="en-GB" sz="1400" b="1" kern="1200">
                <a:solidFill>
                  <a:srgbClr val="00756B"/>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D112C1BC-6B5E-EC5B-184F-626016F10AA6}"/>
                </a:ext>
              </a:extLst>
            </p:cNvPr>
            <p:cNvSpPr/>
            <p:nvPr/>
          </p:nvSpPr>
          <p:spPr>
            <a:xfrm>
              <a:off x="138152" y="5568025"/>
              <a:ext cx="1387365" cy="184667"/>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a:t>2023/4 DBV funded</a:t>
              </a:r>
            </a:p>
          </p:txBody>
        </p:sp>
      </p:grpSp>
      <p:grpSp>
        <p:nvGrpSpPr>
          <p:cNvPr id="3" name="Group 2">
            <a:extLst>
              <a:ext uri="{FF2B5EF4-FFF2-40B4-BE49-F238E27FC236}">
                <a16:creationId xmlns:a16="http://schemas.microsoft.com/office/drawing/2014/main" id="{F01FE8EF-CB07-7F22-4BC3-C5D5D92B8E78}"/>
              </a:ext>
            </a:extLst>
          </p:cNvPr>
          <p:cNvGrpSpPr/>
          <p:nvPr/>
        </p:nvGrpSpPr>
        <p:grpSpPr>
          <a:xfrm>
            <a:off x="510121" y="5401645"/>
            <a:ext cx="11281487" cy="1244961"/>
            <a:chOff x="453564" y="4030013"/>
            <a:chExt cx="11128923" cy="1482279"/>
          </a:xfrm>
        </p:grpSpPr>
        <p:sp>
          <p:nvSpPr>
            <p:cNvPr id="12" name="Rectangle 11">
              <a:extLst>
                <a:ext uri="{FF2B5EF4-FFF2-40B4-BE49-F238E27FC236}">
                  <a16:creationId xmlns:a16="http://schemas.microsoft.com/office/drawing/2014/main" id="{B496715D-9E55-BC82-6903-B521D636F26D}"/>
                </a:ext>
              </a:extLst>
            </p:cNvPr>
            <p:cNvSpPr/>
            <p:nvPr/>
          </p:nvSpPr>
          <p:spPr>
            <a:xfrm>
              <a:off x="453564" y="4030013"/>
              <a:ext cx="1753328" cy="1482279"/>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17303B"/>
                  </a:solidFill>
                  <a:latin typeface="Arial" panose="020B0604020202020204" pitchFamily="34" charset="0"/>
                  <a:cs typeface="Arial" panose="020B0604020202020204" pitchFamily="34" charset="0"/>
                </a:rPr>
                <a:t>PCP Training</a:t>
              </a:r>
            </a:p>
          </p:txBody>
        </p:sp>
        <p:sp>
          <p:nvSpPr>
            <p:cNvPr id="13" name="Rectangle 12">
              <a:extLst>
                <a:ext uri="{FF2B5EF4-FFF2-40B4-BE49-F238E27FC236}">
                  <a16:creationId xmlns:a16="http://schemas.microsoft.com/office/drawing/2014/main" id="{3E9518B4-59A0-CCEB-CF1B-581674F1E132}"/>
                </a:ext>
              </a:extLst>
            </p:cNvPr>
            <p:cNvSpPr/>
            <p:nvPr/>
          </p:nvSpPr>
          <p:spPr>
            <a:xfrm>
              <a:off x="2272325" y="4030013"/>
              <a:ext cx="9310162" cy="1482279"/>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defTabSz="355600">
                <a:lnSpc>
                  <a:spcPct val="90000"/>
                </a:lnSpc>
                <a:spcBef>
                  <a:spcPct val="0"/>
                </a:spcBef>
                <a:spcAft>
                  <a:spcPct val="35000"/>
                </a:spcAft>
                <a:buFont typeface="Arial" panose="020B0604020202020204" pitchFamily="34" charset="0"/>
                <a:buChar char="•"/>
              </a:pPr>
              <a:r>
                <a:rPr lang="en-GB" sz="1400">
                  <a:solidFill>
                    <a:srgbClr val="17303B"/>
                  </a:solidFill>
                  <a:latin typeface="Arial" panose="020B0604020202020204" pitchFamily="34" charset="0"/>
                  <a:cs typeface="Arial" panose="020B0604020202020204" pitchFamily="34" charset="0"/>
                </a:rPr>
                <a:t>A wide range of professionals across HCC are facilitating and participating in effective PCP meetings to meet the needs of children / young people and families. </a:t>
              </a:r>
            </a:p>
            <a:p>
              <a:pPr marL="285750" indent="-285750" defTabSz="355600">
                <a:lnSpc>
                  <a:spcPct val="90000"/>
                </a:lnSpc>
                <a:spcBef>
                  <a:spcPct val="0"/>
                </a:spcBef>
                <a:spcAft>
                  <a:spcPct val="35000"/>
                </a:spcAft>
                <a:buFont typeface="Arial" panose="020B0604020202020204" pitchFamily="34" charset="0"/>
                <a:buChar char="•"/>
              </a:pPr>
              <a:r>
                <a:rPr lang="en-GB" sz="1400">
                  <a:solidFill>
                    <a:srgbClr val="17303B"/>
                  </a:solidFill>
                  <a:latin typeface="Arial" panose="020B0604020202020204" pitchFamily="34" charset="0"/>
                  <a:cs typeface="Arial" panose="020B0604020202020204" pitchFamily="34" charset="0"/>
                </a:rPr>
                <a:t>We have trained 193 professionals from 143 schools as well as 113 other LA professionals to date. </a:t>
              </a:r>
            </a:p>
            <a:p>
              <a:pPr marL="285750" indent="-285750" defTabSz="355600">
                <a:lnSpc>
                  <a:spcPct val="90000"/>
                </a:lnSpc>
                <a:spcBef>
                  <a:spcPct val="0"/>
                </a:spcBef>
                <a:spcAft>
                  <a:spcPct val="35000"/>
                </a:spcAft>
                <a:buFont typeface="Arial" panose="020B0604020202020204" pitchFamily="34" charset="0"/>
                <a:buChar char="•"/>
              </a:pPr>
              <a:r>
                <a:rPr lang="en-GB" sz="1400">
                  <a:solidFill>
                    <a:srgbClr val="17303B"/>
                  </a:solidFill>
                  <a:latin typeface="Arial" panose="020B0604020202020204" pitchFamily="34" charset="0"/>
                  <a:cs typeface="Arial" panose="020B0604020202020204" pitchFamily="34" charset="0"/>
                </a:rPr>
                <a:t>Outcomes include increase in parental confidence in school staff ability to meet need. </a:t>
              </a:r>
            </a:p>
            <a:p>
              <a:pPr defTabSz="355600">
                <a:lnSpc>
                  <a:spcPct val="90000"/>
                </a:lnSpc>
                <a:spcBef>
                  <a:spcPct val="0"/>
                </a:spcBef>
                <a:spcAft>
                  <a:spcPct val="35000"/>
                </a:spcAft>
              </a:pPr>
              <a:r>
                <a:rPr lang="en-GB" sz="1400" b="1">
                  <a:solidFill>
                    <a:srgbClr val="00756B"/>
                  </a:solidFill>
                  <a:latin typeface="Arial" panose="020B0604020202020204" pitchFamily="34" charset="0"/>
                  <a:cs typeface="Arial" panose="020B0604020202020204" pitchFamily="34" charset="0"/>
                </a:rPr>
                <a:t>Continues in 2025/6 with a further two cohorts. </a:t>
              </a:r>
            </a:p>
            <a:p>
              <a:pPr marL="285750" indent="-285750" defTabSz="355600">
                <a:lnSpc>
                  <a:spcPct val="90000"/>
                </a:lnSpc>
                <a:spcBef>
                  <a:spcPct val="0"/>
                </a:spcBef>
                <a:spcAft>
                  <a:spcPct val="35000"/>
                </a:spcAft>
                <a:buFont typeface="Arial" panose="020B0604020202020204" pitchFamily="34" charset="0"/>
                <a:buChar char="•"/>
              </a:pPr>
              <a:endParaRPr lang="en-US" sz="1400">
                <a:solidFill>
                  <a:srgbClr val="17303B"/>
                </a:solidFill>
                <a:latin typeface="Arial" panose="020B0604020202020204" pitchFamily="34" charset="0"/>
                <a:cs typeface="Arial" panose="020B0604020202020204" pitchFamily="34" charset="0"/>
              </a:endParaRPr>
            </a:p>
          </p:txBody>
        </p:sp>
      </p:grpSp>
      <p:sp>
        <p:nvSpPr>
          <p:cNvPr id="14" name="Rectangle 13">
            <a:extLst>
              <a:ext uri="{FF2B5EF4-FFF2-40B4-BE49-F238E27FC236}">
                <a16:creationId xmlns:a16="http://schemas.microsoft.com/office/drawing/2014/main" id="{506EB378-0801-90C0-75E9-37AE7BA49BDD}"/>
              </a:ext>
            </a:extLst>
          </p:cNvPr>
          <p:cNvSpPr/>
          <p:nvPr/>
        </p:nvSpPr>
        <p:spPr>
          <a:xfrm>
            <a:off x="201886" y="5745454"/>
            <a:ext cx="1396235" cy="171794"/>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1050" b="1"/>
              <a:t>2023/4 DBV funded</a:t>
            </a:r>
          </a:p>
        </p:txBody>
      </p:sp>
    </p:spTree>
    <p:extLst>
      <p:ext uri="{BB962C8B-B14F-4D97-AF65-F5344CB8AC3E}">
        <p14:creationId xmlns:p14="http://schemas.microsoft.com/office/powerpoint/2010/main" val="3846681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3AE2-5D0D-528A-AD03-AAE8FCBABC6A}"/>
              </a:ext>
            </a:extLst>
          </p:cNvPr>
          <p:cNvSpPr>
            <a:spLocks noGrp="1"/>
          </p:cNvSpPr>
          <p:nvPr>
            <p:ph type="title"/>
          </p:nvPr>
        </p:nvSpPr>
        <p:spPr/>
        <p:txBody>
          <a:bodyPr/>
          <a:lstStyle/>
          <a:p>
            <a:r>
              <a:rPr lang="en-GB"/>
              <a:t>Workstreams that are now BAU</a:t>
            </a:r>
          </a:p>
        </p:txBody>
      </p:sp>
      <p:sp>
        <p:nvSpPr>
          <p:cNvPr id="4" name="Rectangle 3">
            <a:extLst>
              <a:ext uri="{FF2B5EF4-FFF2-40B4-BE49-F238E27FC236}">
                <a16:creationId xmlns:a16="http://schemas.microsoft.com/office/drawing/2014/main" id="{D2F81F0D-359B-AFC2-336A-318B612C9293}"/>
              </a:ext>
            </a:extLst>
          </p:cNvPr>
          <p:cNvSpPr/>
          <p:nvPr/>
        </p:nvSpPr>
        <p:spPr>
          <a:xfrm>
            <a:off x="450730" y="1609176"/>
            <a:ext cx="1754431" cy="270306"/>
          </a:xfrm>
          <a:prstGeom prst="rect">
            <a:avLst/>
          </a:prstGeom>
          <a:solidFill>
            <a:srgbClr val="00756B"/>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Arial" panose="020B0604020202020204" pitchFamily="34" charset="0"/>
                <a:cs typeface="Arial" panose="020B0604020202020204" pitchFamily="34" charset="0"/>
              </a:rPr>
              <a:t>Workstream</a:t>
            </a:r>
            <a:endParaRPr kumimoji="0" lang="en-GB" sz="10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F820C18-B24D-8E00-3CBF-33FE77570890}"/>
              </a:ext>
            </a:extLst>
          </p:cNvPr>
          <p:cNvSpPr/>
          <p:nvPr/>
        </p:nvSpPr>
        <p:spPr>
          <a:xfrm>
            <a:off x="2272991" y="1606629"/>
            <a:ext cx="9308240" cy="270306"/>
          </a:xfrm>
          <a:prstGeom prst="rect">
            <a:avLst/>
          </a:prstGeom>
          <a:solidFill>
            <a:srgbClr val="00756B"/>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defTabSz="355600">
              <a:lnSpc>
                <a:spcPct val="90000"/>
              </a:lnSpc>
              <a:spcBef>
                <a:spcPct val="0"/>
              </a:spcBef>
              <a:spcAft>
                <a:spcPct val="35000"/>
              </a:spcAft>
              <a:buNone/>
            </a:pPr>
            <a:r>
              <a:rPr lang="en-GB" sz="1000" b="1" kern="1200">
                <a:solidFill>
                  <a:schemeClr val="bg1"/>
                </a:solidFill>
                <a:latin typeface="Arial" panose="020B0604020202020204" pitchFamily="34" charset="0"/>
                <a:cs typeface="Arial" panose="020B0604020202020204" pitchFamily="34" charset="0"/>
              </a:rPr>
              <a:t>Summary of Results</a:t>
            </a:r>
          </a:p>
        </p:txBody>
      </p:sp>
      <p:grpSp>
        <p:nvGrpSpPr>
          <p:cNvPr id="31" name="Group 30">
            <a:extLst>
              <a:ext uri="{FF2B5EF4-FFF2-40B4-BE49-F238E27FC236}">
                <a16:creationId xmlns:a16="http://schemas.microsoft.com/office/drawing/2014/main" id="{95490363-20E0-E2EE-822E-92AFC3E87EB6}"/>
              </a:ext>
            </a:extLst>
          </p:cNvPr>
          <p:cNvGrpSpPr/>
          <p:nvPr/>
        </p:nvGrpSpPr>
        <p:grpSpPr>
          <a:xfrm>
            <a:off x="450730" y="5193837"/>
            <a:ext cx="11128923" cy="1062119"/>
            <a:chOff x="460562" y="5317899"/>
            <a:chExt cx="11128923" cy="1062119"/>
          </a:xfrm>
        </p:grpSpPr>
        <p:sp>
          <p:nvSpPr>
            <p:cNvPr id="16" name="Rectangle 15">
              <a:extLst>
                <a:ext uri="{FF2B5EF4-FFF2-40B4-BE49-F238E27FC236}">
                  <a16:creationId xmlns:a16="http://schemas.microsoft.com/office/drawing/2014/main" id="{2F6DAEA5-ADAA-5E5E-EA9A-30412F16D454}"/>
                </a:ext>
              </a:extLst>
            </p:cNvPr>
            <p:cNvSpPr/>
            <p:nvPr/>
          </p:nvSpPr>
          <p:spPr>
            <a:xfrm>
              <a:off x="460562" y="5317899"/>
              <a:ext cx="1743933" cy="1062119"/>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17303B"/>
                  </a:solidFill>
                  <a:latin typeface="Arial" panose="020B0604020202020204" pitchFamily="34" charset="0"/>
                  <a:cs typeface="Arial" panose="020B0604020202020204" pitchFamily="34" charset="0"/>
                </a:rPr>
                <a:t>Special Schools Funding Review</a:t>
              </a:r>
            </a:p>
          </p:txBody>
        </p:sp>
        <p:sp>
          <p:nvSpPr>
            <p:cNvPr id="17" name="Rectangle 16">
              <a:extLst>
                <a:ext uri="{FF2B5EF4-FFF2-40B4-BE49-F238E27FC236}">
                  <a16:creationId xmlns:a16="http://schemas.microsoft.com/office/drawing/2014/main" id="{900AF796-3975-4D7A-B976-814E9E5073B4}"/>
                </a:ext>
              </a:extLst>
            </p:cNvPr>
            <p:cNvSpPr/>
            <p:nvPr/>
          </p:nvSpPr>
          <p:spPr>
            <a:xfrm>
              <a:off x="2279323" y="5317899"/>
              <a:ext cx="9310162" cy="1062119"/>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defTabSz="355600">
                <a:lnSpc>
                  <a:spcPct val="90000"/>
                </a:lnSpc>
                <a:spcBef>
                  <a:spcPct val="0"/>
                </a:spcBef>
                <a:spcAft>
                  <a:spcPct val="35000"/>
                </a:spcAft>
                <a:buFont typeface="Arial" panose="020B0604020202020204" pitchFamily="34" charset="0"/>
                <a:buChar char="•"/>
              </a:pPr>
              <a:r>
                <a:rPr lang="en-US" sz="1400" b="1">
                  <a:solidFill>
                    <a:srgbClr val="00756B"/>
                  </a:solidFill>
                  <a:latin typeface="Arial"/>
                  <a:cs typeface="Arial"/>
                </a:rPr>
                <a:t>Completed and closed. </a:t>
              </a:r>
              <a:r>
                <a:rPr lang="en-US" sz="1400">
                  <a:solidFill>
                    <a:srgbClr val="17303B"/>
                  </a:solidFill>
                  <a:latin typeface="Arial"/>
                  <a:cs typeface="Arial"/>
                </a:rPr>
                <a:t>New special school banding framework was implemented on 1 April 2024. </a:t>
              </a:r>
            </a:p>
            <a:p>
              <a:pPr marL="171450" indent="-171450" defTabSz="355600">
                <a:lnSpc>
                  <a:spcPct val="90000"/>
                </a:lnSpc>
                <a:spcBef>
                  <a:spcPct val="0"/>
                </a:spcBef>
                <a:spcAft>
                  <a:spcPct val="35000"/>
                </a:spcAft>
                <a:buFont typeface="Arial" panose="020B0604020202020204" pitchFamily="34" charset="0"/>
                <a:buChar char="•"/>
              </a:pPr>
              <a:r>
                <a:rPr lang="en-US" sz="1400">
                  <a:solidFill>
                    <a:srgbClr val="17303B"/>
                  </a:solidFill>
                  <a:latin typeface="Arial"/>
                  <a:cs typeface="Arial"/>
                </a:rPr>
                <a:t>All special school pupils are now funded though the single framework and via a top-up band. </a:t>
              </a:r>
            </a:p>
            <a:p>
              <a:pPr marL="171450" indent="-171450" defTabSz="355600">
                <a:lnSpc>
                  <a:spcPct val="90000"/>
                </a:lnSpc>
                <a:spcBef>
                  <a:spcPct val="0"/>
                </a:spcBef>
                <a:spcAft>
                  <a:spcPct val="35000"/>
                </a:spcAft>
                <a:buFont typeface="Arial" panose="020B0604020202020204" pitchFamily="34" charset="0"/>
                <a:buChar char="•"/>
              </a:pPr>
              <a:r>
                <a:rPr lang="en-US" sz="1400">
                  <a:solidFill>
                    <a:srgbClr val="17303B"/>
                  </a:solidFill>
                  <a:latin typeface="Arial"/>
                  <a:cs typeface="Arial"/>
                </a:rPr>
                <a:t>This sits alongside revised decision-making processes, updated scheme of delegation and termly moderation. </a:t>
              </a:r>
            </a:p>
            <a:p>
              <a:pPr marL="171450" indent="-171450" defTabSz="355600">
                <a:lnSpc>
                  <a:spcPct val="90000"/>
                </a:lnSpc>
                <a:spcBef>
                  <a:spcPct val="0"/>
                </a:spcBef>
                <a:spcAft>
                  <a:spcPct val="35000"/>
                </a:spcAft>
                <a:buFont typeface="Arial" panose="020B0604020202020204" pitchFamily="34" charset="0"/>
                <a:buChar char="•"/>
              </a:pPr>
              <a:r>
                <a:rPr lang="en-US" sz="1400">
                  <a:solidFill>
                    <a:srgbClr val="17303B"/>
                  </a:solidFill>
                  <a:latin typeface="Arial"/>
                  <a:cs typeface="Arial"/>
                </a:rPr>
                <a:t>This has replaced all previous pupil-specific special school funding arrangements.</a:t>
              </a:r>
              <a:endParaRPr lang="en-US" sz="1400" kern="1200">
                <a:solidFill>
                  <a:srgbClr val="17303B"/>
                </a:solidFill>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C1817088-1E1D-C8EF-70D2-59E6564F7CBD}"/>
              </a:ext>
            </a:extLst>
          </p:cNvPr>
          <p:cNvGrpSpPr/>
          <p:nvPr/>
        </p:nvGrpSpPr>
        <p:grpSpPr>
          <a:xfrm>
            <a:off x="232483" y="1968006"/>
            <a:ext cx="11336672" cy="1738311"/>
            <a:chOff x="245815" y="1437423"/>
            <a:chExt cx="11336672" cy="1667281"/>
          </a:xfrm>
        </p:grpSpPr>
        <p:sp>
          <p:nvSpPr>
            <p:cNvPr id="12" name="Rectangle 11">
              <a:extLst>
                <a:ext uri="{FF2B5EF4-FFF2-40B4-BE49-F238E27FC236}">
                  <a16:creationId xmlns:a16="http://schemas.microsoft.com/office/drawing/2014/main" id="{3946CBC1-331D-9249-E7E1-397A0B69D77B}"/>
                </a:ext>
              </a:extLst>
            </p:cNvPr>
            <p:cNvSpPr/>
            <p:nvPr/>
          </p:nvSpPr>
          <p:spPr>
            <a:xfrm>
              <a:off x="453564" y="1437423"/>
              <a:ext cx="1754431" cy="1667280"/>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17303B"/>
                  </a:solidFill>
                  <a:latin typeface="Arial" panose="020B0604020202020204" pitchFamily="34" charset="0"/>
                  <a:cs typeface="Arial" panose="020B0604020202020204" pitchFamily="34" charset="0"/>
                </a:rPr>
                <a:t>Annual Reviews</a:t>
              </a:r>
            </a:p>
          </p:txBody>
        </p:sp>
        <p:sp>
          <p:nvSpPr>
            <p:cNvPr id="14" name="Rectangle 13">
              <a:extLst>
                <a:ext uri="{FF2B5EF4-FFF2-40B4-BE49-F238E27FC236}">
                  <a16:creationId xmlns:a16="http://schemas.microsoft.com/office/drawing/2014/main" id="{6AD55E98-3AE9-A527-788C-A4ACC0C92821}"/>
                </a:ext>
              </a:extLst>
            </p:cNvPr>
            <p:cNvSpPr/>
            <p:nvPr/>
          </p:nvSpPr>
          <p:spPr>
            <a:xfrm>
              <a:off x="2272325" y="1437423"/>
              <a:ext cx="9310162" cy="1667281"/>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defTabSz="355600">
                <a:lnSpc>
                  <a:spcPct val="90000"/>
                </a:lnSpc>
                <a:spcBef>
                  <a:spcPct val="0"/>
                </a:spcBef>
                <a:spcAft>
                  <a:spcPct val="35000"/>
                </a:spcAft>
                <a:buFont typeface="Arial" panose="020B0604020202020204" pitchFamily="34" charset="0"/>
                <a:buChar char="•"/>
                <a:defRPr/>
              </a:pPr>
              <a:r>
                <a:rPr lang="en-US" sz="1400" b="1">
                  <a:solidFill>
                    <a:srgbClr val="17303B"/>
                  </a:solidFill>
                  <a:latin typeface="Arial"/>
                  <a:cs typeface="Arial"/>
                </a:rPr>
                <a:t>Funded through the DBV grant</a:t>
              </a:r>
              <a:r>
                <a:rPr lang="en-US" sz="1400">
                  <a:solidFill>
                    <a:srgbClr val="17303B"/>
                  </a:solidFill>
                  <a:latin typeface="Arial"/>
                  <a:cs typeface="Arial"/>
                </a:rPr>
                <a:t>: </a:t>
              </a:r>
              <a:r>
                <a:rPr lang="en-GB" sz="1400">
                  <a:solidFill>
                    <a:srgbClr val="17303B"/>
                  </a:solidFill>
                  <a:latin typeface="Arial"/>
                  <a:cs typeface="Arial"/>
                </a:rPr>
                <a:t>Investigated over 5,800 overdue review cases, processed over 4,000 overdue annual reviews, identified 1,100 instances where neither the setting nor the Local Authority had conducted a review, and updated records for 700 pupils where either actions had occurred outside of a statutory process, or the pupil had moved out of the area.</a:t>
              </a:r>
              <a:endParaRPr lang="en-US" sz="1400">
                <a:solidFill>
                  <a:srgbClr val="17303B"/>
                </a:solidFill>
                <a:latin typeface="Arial"/>
                <a:cs typeface="Arial"/>
              </a:endParaRPr>
            </a:p>
            <a:p>
              <a:pPr marL="171450" indent="-171450" defTabSz="355600">
                <a:lnSpc>
                  <a:spcPct val="90000"/>
                </a:lnSpc>
                <a:spcBef>
                  <a:spcPct val="0"/>
                </a:spcBef>
                <a:spcAft>
                  <a:spcPct val="35000"/>
                </a:spcAft>
                <a:buFont typeface="Arial" panose="020B0604020202020204" pitchFamily="34" charset="0"/>
                <a:buChar char="•"/>
                <a:defRPr/>
              </a:pPr>
              <a:r>
                <a:rPr lang="en-US" sz="1400" b="1">
                  <a:solidFill>
                    <a:srgbClr val="00756B"/>
                  </a:solidFill>
                  <a:latin typeface="Arial"/>
                  <a:cs typeface="Arial"/>
                </a:rPr>
                <a:t>Now business as usual: </a:t>
              </a:r>
              <a:r>
                <a:rPr lang="en-US" sz="1400">
                  <a:solidFill>
                    <a:srgbClr val="00756B"/>
                  </a:solidFill>
                  <a:latin typeface="Arial"/>
                  <a:cs typeface="Arial"/>
                </a:rPr>
                <a:t> </a:t>
              </a:r>
              <a:r>
                <a:rPr lang="en-US" sz="1400">
                  <a:solidFill>
                    <a:srgbClr val="17303B"/>
                  </a:solidFill>
                  <a:latin typeface="Arial"/>
                  <a:cs typeface="Arial"/>
                </a:rPr>
                <a:t>Each member of the team now holds a caseload of </a:t>
              </a:r>
              <a:r>
                <a:rPr lang="en-GB" sz="1400">
                  <a:solidFill>
                    <a:srgbClr val="17303B"/>
                  </a:solidFill>
                  <a:latin typeface="Arial"/>
                  <a:cs typeface="Arial"/>
                </a:rPr>
                <a:t>30-70 CYP from vulnerable groups who do not have a registered education setting, including Electively Home Educated, Awaiting Placement and a large proportion of the Educated Other Than At School cohort. In addition, the team continue to work through overdue annual reviews, working one to two terms behind locality teams.</a:t>
              </a:r>
              <a:endParaRPr lang="en-US" sz="1400">
                <a:solidFill>
                  <a:srgbClr val="17303B"/>
                </a:solidFill>
                <a:latin typeface="Arial"/>
                <a:cs typeface="Arial"/>
              </a:endParaRPr>
            </a:p>
          </p:txBody>
        </p:sp>
        <p:sp>
          <p:nvSpPr>
            <p:cNvPr id="26" name="Rectangle 25">
              <a:extLst>
                <a:ext uri="{FF2B5EF4-FFF2-40B4-BE49-F238E27FC236}">
                  <a16:creationId xmlns:a16="http://schemas.microsoft.com/office/drawing/2014/main" id="{90CE0D9B-30B8-E7DA-F09C-D68388A00349}"/>
                </a:ext>
              </a:extLst>
            </p:cNvPr>
            <p:cNvSpPr/>
            <p:nvPr/>
          </p:nvSpPr>
          <p:spPr>
            <a:xfrm>
              <a:off x="245815" y="1480435"/>
              <a:ext cx="1396235" cy="289088"/>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a:t>2023/4 DBV funded</a:t>
              </a:r>
            </a:p>
          </p:txBody>
        </p:sp>
      </p:grpSp>
      <p:grpSp>
        <p:nvGrpSpPr>
          <p:cNvPr id="29" name="Group 28">
            <a:extLst>
              <a:ext uri="{FF2B5EF4-FFF2-40B4-BE49-F238E27FC236}">
                <a16:creationId xmlns:a16="http://schemas.microsoft.com/office/drawing/2014/main" id="{F5EF6A0D-47C3-D056-9F8B-229D566A24DB}"/>
              </a:ext>
            </a:extLst>
          </p:cNvPr>
          <p:cNvGrpSpPr/>
          <p:nvPr/>
        </p:nvGrpSpPr>
        <p:grpSpPr>
          <a:xfrm>
            <a:off x="443732" y="3820544"/>
            <a:ext cx="11135921" cy="1262217"/>
            <a:chOff x="453564" y="3161009"/>
            <a:chExt cx="11135921" cy="972979"/>
          </a:xfrm>
        </p:grpSpPr>
        <p:sp>
          <p:nvSpPr>
            <p:cNvPr id="20" name="Rectangle 19">
              <a:extLst>
                <a:ext uri="{FF2B5EF4-FFF2-40B4-BE49-F238E27FC236}">
                  <a16:creationId xmlns:a16="http://schemas.microsoft.com/office/drawing/2014/main" id="{D60A6CD9-6DB1-E63B-BA57-EEACF0AB61F0}"/>
                </a:ext>
              </a:extLst>
            </p:cNvPr>
            <p:cNvSpPr/>
            <p:nvPr/>
          </p:nvSpPr>
          <p:spPr>
            <a:xfrm>
              <a:off x="453564" y="3161009"/>
              <a:ext cx="1754431" cy="972979"/>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17303B"/>
                  </a:solidFill>
                  <a:latin typeface="Arial" panose="020B0604020202020204" pitchFamily="34" charset="0"/>
                  <a:cs typeface="Arial" panose="020B0604020202020204" pitchFamily="34" charset="0"/>
                </a:rPr>
                <a:t>Training to support complex learners</a:t>
              </a:r>
            </a:p>
          </p:txBody>
        </p:sp>
        <p:sp>
          <p:nvSpPr>
            <p:cNvPr id="21" name="Rectangle 20">
              <a:extLst>
                <a:ext uri="{FF2B5EF4-FFF2-40B4-BE49-F238E27FC236}">
                  <a16:creationId xmlns:a16="http://schemas.microsoft.com/office/drawing/2014/main" id="{23BBFA8D-64B1-9720-8EC0-CCA480E4AD8B}"/>
                </a:ext>
              </a:extLst>
            </p:cNvPr>
            <p:cNvSpPr/>
            <p:nvPr/>
          </p:nvSpPr>
          <p:spPr>
            <a:xfrm>
              <a:off x="2279323" y="3161009"/>
              <a:ext cx="9310162" cy="972979"/>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defTabSz="355600">
                <a:lnSpc>
                  <a:spcPct val="90000"/>
                </a:lnSpc>
                <a:spcBef>
                  <a:spcPct val="0"/>
                </a:spcBef>
                <a:spcAft>
                  <a:spcPct val="35000"/>
                </a:spcAft>
                <a:buFont typeface="Arial" panose="020B0604020202020204" pitchFamily="34" charset="0"/>
                <a:buChar char="•"/>
              </a:pPr>
              <a:r>
                <a:rPr lang="en-US" sz="1400" b="1">
                  <a:solidFill>
                    <a:srgbClr val="00756B"/>
                  </a:solidFill>
                  <a:latin typeface="Arial"/>
                  <a:cs typeface="Arial"/>
                </a:rPr>
                <a:t>Established funded training offer</a:t>
              </a:r>
              <a:r>
                <a:rPr lang="en-US" sz="1400">
                  <a:solidFill>
                    <a:srgbClr val="17303B"/>
                  </a:solidFill>
                  <a:latin typeface="Arial"/>
                  <a:cs typeface="Arial"/>
                </a:rPr>
                <a:t>. A comprehensive training and support offer is now available to the education workforce, to develop the skills required to support complex learners in mainstream schools. </a:t>
              </a:r>
            </a:p>
            <a:p>
              <a:pPr marL="171450" indent="-171450" defTabSz="355600">
                <a:lnSpc>
                  <a:spcPct val="90000"/>
                </a:lnSpc>
                <a:spcBef>
                  <a:spcPct val="0"/>
                </a:spcBef>
                <a:spcAft>
                  <a:spcPct val="35000"/>
                </a:spcAft>
                <a:buFont typeface="Arial" panose="020B0604020202020204" pitchFamily="34" charset="0"/>
                <a:buChar char="•"/>
              </a:pPr>
              <a:r>
                <a:rPr lang="en-US" sz="1400">
                  <a:solidFill>
                    <a:srgbClr val="17303B"/>
                  </a:solidFill>
                  <a:latin typeface="Arial"/>
                  <a:cs typeface="Arial"/>
                </a:rPr>
                <a:t>The training has been accessed 1604 times across 123 different schools. </a:t>
              </a:r>
            </a:p>
            <a:p>
              <a:pPr marL="171450" indent="-171450" defTabSz="355600">
                <a:lnSpc>
                  <a:spcPct val="90000"/>
                </a:lnSpc>
                <a:spcBef>
                  <a:spcPct val="0"/>
                </a:spcBef>
                <a:spcAft>
                  <a:spcPct val="35000"/>
                </a:spcAft>
                <a:buFont typeface="Arial" panose="020B0604020202020204" pitchFamily="34" charset="0"/>
                <a:buChar char="•"/>
              </a:pPr>
              <a:r>
                <a:rPr lang="en-US" sz="1400">
                  <a:solidFill>
                    <a:srgbClr val="17303B"/>
                  </a:solidFill>
                  <a:latin typeface="Arial"/>
                  <a:cs typeface="Arial"/>
                </a:rPr>
                <a:t>Those who have completed report a confidence increase of over 80% and over 90% would recommend the training to a colleague.  </a:t>
              </a:r>
              <a:endParaRPr lang="en-US" sz="1400">
                <a:solidFill>
                  <a:srgbClr val="17303B"/>
                </a:solidFill>
                <a:highlight>
                  <a:srgbClr val="FFFF00"/>
                </a:highlight>
                <a:latin typeface="Arial"/>
                <a:cs typeface="Arial"/>
              </a:endParaRPr>
            </a:p>
          </p:txBody>
        </p:sp>
      </p:grpSp>
      <p:sp>
        <p:nvSpPr>
          <p:cNvPr id="32" name="Rectangle 31">
            <a:extLst>
              <a:ext uri="{FF2B5EF4-FFF2-40B4-BE49-F238E27FC236}">
                <a16:creationId xmlns:a16="http://schemas.microsoft.com/office/drawing/2014/main" id="{71C1C3CC-B698-6B72-104D-2A5C8CDCD18D}"/>
              </a:ext>
            </a:extLst>
          </p:cNvPr>
          <p:cNvSpPr/>
          <p:nvPr/>
        </p:nvSpPr>
        <p:spPr>
          <a:xfrm>
            <a:off x="232484" y="3737217"/>
            <a:ext cx="1396235" cy="204541"/>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a:t>2023/4 DBV funded</a:t>
            </a:r>
          </a:p>
        </p:txBody>
      </p:sp>
    </p:spTree>
    <p:extLst>
      <p:ext uri="{BB962C8B-B14F-4D97-AF65-F5344CB8AC3E}">
        <p14:creationId xmlns:p14="http://schemas.microsoft.com/office/powerpoint/2010/main" val="1303009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769F-9C7E-C6DA-4C1C-966842A8D0BE}"/>
              </a:ext>
            </a:extLst>
          </p:cNvPr>
          <p:cNvSpPr>
            <a:spLocks noGrp="1"/>
          </p:cNvSpPr>
          <p:nvPr>
            <p:ph type="title"/>
          </p:nvPr>
        </p:nvSpPr>
        <p:spPr/>
        <p:txBody>
          <a:bodyPr/>
          <a:lstStyle/>
          <a:p>
            <a:r>
              <a:rPr lang="en-GB"/>
              <a:t>Inclusion and Educational Engagement</a:t>
            </a:r>
          </a:p>
        </p:txBody>
      </p:sp>
      <p:grpSp>
        <p:nvGrpSpPr>
          <p:cNvPr id="3" name="Group 2">
            <a:extLst>
              <a:ext uri="{FF2B5EF4-FFF2-40B4-BE49-F238E27FC236}">
                <a16:creationId xmlns:a16="http://schemas.microsoft.com/office/drawing/2014/main" id="{EB3EE631-2253-F149-F9A3-FA1E9A859BB9}"/>
              </a:ext>
            </a:extLst>
          </p:cNvPr>
          <p:cNvGrpSpPr/>
          <p:nvPr/>
        </p:nvGrpSpPr>
        <p:grpSpPr>
          <a:xfrm>
            <a:off x="504194" y="1381537"/>
            <a:ext cx="11057423" cy="5227976"/>
            <a:chOff x="504194" y="1881459"/>
            <a:chExt cx="11057423" cy="4354178"/>
          </a:xfrm>
        </p:grpSpPr>
        <p:sp>
          <p:nvSpPr>
            <p:cNvPr id="4" name="Rectangle 3">
              <a:extLst>
                <a:ext uri="{FF2B5EF4-FFF2-40B4-BE49-F238E27FC236}">
                  <a16:creationId xmlns:a16="http://schemas.microsoft.com/office/drawing/2014/main" id="{9625A097-1947-EBD4-81A2-A1460DA0036E}"/>
                </a:ext>
              </a:extLst>
            </p:cNvPr>
            <p:cNvSpPr/>
            <p:nvPr/>
          </p:nvSpPr>
          <p:spPr>
            <a:xfrm>
              <a:off x="504194" y="1881459"/>
              <a:ext cx="1993368" cy="248783"/>
            </a:xfrm>
            <a:prstGeom prst="rect">
              <a:avLst/>
            </a:prstGeom>
            <a:solidFill>
              <a:srgbClr val="00756B"/>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Workstream</a:t>
              </a:r>
            </a:p>
          </p:txBody>
        </p:sp>
        <p:sp>
          <p:nvSpPr>
            <p:cNvPr id="19" name="Rectangle 18">
              <a:extLst>
                <a:ext uri="{FF2B5EF4-FFF2-40B4-BE49-F238E27FC236}">
                  <a16:creationId xmlns:a16="http://schemas.microsoft.com/office/drawing/2014/main" id="{3DC9C64D-6B5A-0A47-834B-448F25FA7A66}"/>
                </a:ext>
              </a:extLst>
            </p:cNvPr>
            <p:cNvSpPr/>
            <p:nvPr/>
          </p:nvSpPr>
          <p:spPr>
            <a:xfrm>
              <a:off x="2625637" y="1891102"/>
              <a:ext cx="8935980" cy="248783"/>
            </a:xfrm>
            <a:prstGeom prst="rect">
              <a:avLst/>
            </a:prstGeom>
            <a:solidFill>
              <a:srgbClr val="00756B"/>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Summary Progress</a:t>
              </a:r>
            </a:p>
          </p:txBody>
        </p:sp>
        <p:grpSp>
          <p:nvGrpSpPr>
            <p:cNvPr id="12" name="Group 11">
              <a:extLst>
                <a:ext uri="{FF2B5EF4-FFF2-40B4-BE49-F238E27FC236}">
                  <a16:creationId xmlns:a16="http://schemas.microsoft.com/office/drawing/2014/main" id="{F55BB9D4-0185-0FDA-9578-CB8D9015E7F5}"/>
                </a:ext>
              </a:extLst>
            </p:cNvPr>
            <p:cNvGrpSpPr/>
            <p:nvPr/>
          </p:nvGrpSpPr>
          <p:grpSpPr>
            <a:xfrm>
              <a:off x="504194" y="2289212"/>
              <a:ext cx="11057421" cy="3946425"/>
              <a:chOff x="504194" y="2289213"/>
              <a:chExt cx="11057421" cy="1651476"/>
            </a:xfrm>
          </p:grpSpPr>
          <p:sp>
            <p:nvSpPr>
              <p:cNvPr id="6" name="Rectangle 5">
                <a:extLst>
                  <a:ext uri="{FF2B5EF4-FFF2-40B4-BE49-F238E27FC236}">
                    <a16:creationId xmlns:a16="http://schemas.microsoft.com/office/drawing/2014/main" id="{5F4E6AE2-3F6E-4DC2-493F-A3D9F7B6BF8F}"/>
                  </a:ext>
                </a:extLst>
              </p:cNvPr>
              <p:cNvSpPr/>
              <p:nvPr/>
            </p:nvSpPr>
            <p:spPr>
              <a:xfrm>
                <a:off x="504194" y="2289213"/>
                <a:ext cx="1993368" cy="504000"/>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7303B"/>
                    </a:solidFill>
                    <a:effectLst/>
                    <a:uLnTx/>
                    <a:uFillTx/>
                    <a:latin typeface="Arial" panose="020B0604020202020204" pitchFamily="34" charset="0"/>
                    <a:ea typeface="+mn-ea"/>
                    <a:cs typeface="Arial" panose="020B0604020202020204" pitchFamily="34" charset="0"/>
                  </a:rPr>
                  <a:t>The Hampshire Approach across education</a:t>
                </a:r>
              </a:p>
            </p:txBody>
          </p:sp>
          <p:sp>
            <p:nvSpPr>
              <p:cNvPr id="8" name="Rectangle 7">
                <a:extLst>
                  <a:ext uri="{FF2B5EF4-FFF2-40B4-BE49-F238E27FC236}">
                    <a16:creationId xmlns:a16="http://schemas.microsoft.com/office/drawing/2014/main" id="{15A0EDDD-CE86-FB39-E1D7-646C3351BD62}"/>
                  </a:ext>
                </a:extLst>
              </p:cNvPr>
              <p:cNvSpPr/>
              <p:nvPr/>
            </p:nvSpPr>
            <p:spPr>
              <a:xfrm>
                <a:off x="504194" y="3436689"/>
                <a:ext cx="1993368" cy="504000"/>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Exploring Suspensions</a:t>
                </a:r>
              </a:p>
            </p:txBody>
          </p:sp>
          <p:sp>
            <p:nvSpPr>
              <p:cNvPr id="21" name="Rectangle 20">
                <a:extLst>
                  <a:ext uri="{FF2B5EF4-FFF2-40B4-BE49-F238E27FC236}">
                    <a16:creationId xmlns:a16="http://schemas.microsoft.com/office/drawing/2014/main" id="{1907A688-BA45-0910-5933-ED08D7AA54C2}"/>
                  </a:ext>
                </a:extLst>
              </p:cNvPr>
              <p:cNvSpPr/>
              <p:nvPr/>
            </p:nvSpPr>
            <p:spPr>
              <a:xfrm>
                <a:off x="2625636" y="2289213"/>
                <a:ext cx="8935979" cy="504000"/>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Sans-Serif"/>
                  <a:buChar char="•"/>
                  <a:defRPr/>
                </a:pPr>
                <a:r>
                  <a:rPr lang="en-GB" sz="1400">
                    <a:solidFill>
                      <a:srgbClr val="17303B"/>
                    </a:solidFill>
                    <a:latin typeface="Arial"/>
                    <a:cs typeface="Arial"/>
                  </a:rPr>
                  <a:t>Virtual School purchased Attachment Research Community (ARC) membership for schools</a:t>
                </a:r>
                <a:endParaRPr lang="en-US" sz="1400">
                  <a:solidFill>
                    <a:srgbClr val="000000"/>
                  </a:solidFill>
                  <a:latin typeface="Arial"/>
                  <a:cs typeface="Arial"/>
                </a:endParaRPr>
              </a:p>
              <a:p>
                <a:pPr marL="285750" indent="-285750">
                  <a:buFont typeface="Arial,Sans-Serif"/>
                  <a:buChar char="•"/>
                  <a:defRPr/>
                </a:pPr>
                <a:r>
                  <a:rPr lang="en-GB" sz="1400">
                    <a:solidFill>
                      <a:srgbClr val="17303B"/>
                    </a:solidFill>
                    <a:latin typeface="Arial"/>
                    <a:cs typeface="Arial"/>
                  </a:rPr>
                  <a:t>Over 150 schools registered interest </a:t>
                </a:r>
              </a:p>
              <a:p>
                <a:pPr marL="285750" indent="-285750">
                  <a:buFont typeface="Arial,Sans-Serif"/>
                  <a:buChar char="•"/>
                  <a:defRPr/>
                </a:pPr>
                <a:r>
                  <a:rPr lang="en-GB" sz="1400">
                    <a:solidFill>
                      <a:srgbClr val="17303B"/>
                    </a:solidFill>
                    <a:latin typeface="Arial"/>
                    <a:cs typeface="Arial"/>
                  </a:rPr>
                  <a:t>Attachment and Trauma Aware Schools (ATAS) Training Cohort 11 starts November</a:t>
                </a:r>
                <a:endParaRPr lang="en-US" sz="1400">
                  <a:solidFill>
                    <a:srgbClr val="000000"/>
                  </a:solidFill>
                  <a:latin typeface="Arial"/>
                  <a:cs typeface="Arial"/>
                </a:endParaRPr>
              </a:p>
              <a:p>
                <a:pPr marL="285750" indent="-285750">
                  <a:buFont typeface="Arial,Sans-Serif"/>
                  <a:buChar char="•"/>
                  <a:defRPr/>
                </a:pPr>
                <a:r>
                  <a:rPr lang="en-GB" sz="1400">
                    <a:solidFill>
                      <a:srgbClr val="17303B"/>
                    </a:solidFill>
                    <a:latin typeface="Arial"/>
                    <a:cs typeface="Arial"/>
                  </a:rPr>
                  <a:t>ARC specific training about how to use tool in November will be recorded </a:t>
                </a:r>
                <a:endParaRPr lang="en-US" sz="1400">
                  <a:solidFill>
                    <a:srgbClr val="000000"/>
                  </a:solidFill>
                  <a:latin typeface="Arial"/>
                  <a:cs typeface="Arial"/>
                </a:endParaRPr>
              </a:p>
              <a:p>
                <a:pPr marL="285750" indent="-285750">
                  <a:buFont typeface="Arial,Sans-Serif"/>
                  <a:buChar char="•"/>
                  <a:defRPr/>
                </a:pPr>
                <a:r>
                  <a:rPr lang="en-GB" sz="1400">
                    <a:solidFill>
                      <a:srgbClr val="17303B"/>
                    </a:solidFill>
                    <a:latin typeface="Arial"/>
                    <a:cs typeface="Arial"/>
                  </a:rPr>
                  <a:t>Resource the Trainer training delivered by KCA </a:t>
                </a:r>
                <a:r>
                  <a:rPr lang="en-US" sz="1400">
                    <a:solidFill>
                      <a:srgbClr val="000000"/>
                    </a:solidFill>
                    <a:latin typeface="Arial"/>
                    <a:cs typeface="Arial"/>
                  </a:rPr>
                  <a:t>in November, targeting ATAS schools and those with strong knowledge base</a:t>
                </a:r>
              </a:p>
              <a:p>
                <a:pPr marL="285750" indent="-285750">
                  <a:buFont typeface="Arial,Sans-Serif"/>
                  <a:buChar char="•"/>
                  <a:defRPr/>
                </a:pPr>
                <a:r>
                  <a:rPr lang="en-GB" sz="1400">
                    <a:solidFill>
                      <a:srgbClr val="17303B"/>
                    </a:solidFill>
                    <a:latin typeface="Arial"/>
                    <a:cs typeface="Arial"/>
                  </a:rPr>
                  <a:t>Review ARC end of November to see schools registered and submissions</a:t>
                </a:r>
                <a:endParaRPr lang="en-US" sz="1400">
                  <a:solidFill>
                    <a:srgbClr val="000000"/>
                  </a:solidFill>
                  <a:latin typeface="Arial"/>
                  <a:cs typeface="Arial"/>
                </a:endParaRPr>
              </a:p>
            </p:txBody>
          </p:sp>
          <p:sp>
            <p:nvSpPr>
              <p:cNvPr id="23" name="Rectangle 22">
                <a:extLst>
                  <a:ext uri="{FF2B5EF4-FFF2-40B4-BE49-F238E27FC236}">
                    <a16:creationId xmlns:a16="http://schemas.microsoft.com/office/drawing/2014/main" id="{CCCC4011-973D-5311-702A-93740C1E2AD1}"/>
                  </a:ext>
                </a:extLst>
              </p:cNvPr>
              <p:cNvSpPr/>
              <p:nvPr/>
            </p:nvSpPr>
            <p:spPr>
              <a:xfrm>
                <a:off x="2625636" y="3436689"/>
                <a:ext cx="8935979" cy="504000"/>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342900" indent="-342900">
                  <a:buFont typeface="Arial"/>
                  <a:buChar char="•"/>
                  <a:defRPr/>
                </a:pPr>
                <a:r>
                  <a:rPr lang="en-GB" sz="1400">
                    <a:solidFill>
                      <a:schemeClr val="tx1"/>
                    </a:solidFill>
                    <a:latin typeface="Arial"/>
                    <a:cs typeface="Arial"/>
                  </a:rPr>
                  <a:t>Havant &amp; EH pilot started with good attendance</a:t>
                </a:r>
                <a:endParaRPr lang="en-US" sz="1400">
                  <a:solidFill>
                    <a:schemeClr val="tx1"/>
                  </a:solidFill>
                  <a:latin typeface="Arial"/>
                  <a:ea typeface="Calibri" panose="020F0502020204030204"/>
                  <a:cs typeface="Calibri" panose="020F0502020204030204"/>
                </a:endParaRPr>
              </a:p>
              <a:p>
                <a:pPr marL="342900" indent="-342900">
                  <a:buFont typeface="Arial"/>
                  <a:buChar char="•"/>
                  <a:defRPr/>
                </a:pPr>
                <a:r>
                  <a:rPr lang="en-GB" sz="1400">
                    <a:solidFill>
                      <a:schemeClr val="tx1"/>
                    </a:solidFill>
                    <a:latin typeface="Arial"/>
                    <a:cs typeface="Arial"/>
                  </a:rPr>
                  <a:t>North County identified schools to start project before December</a:t>
                </a:r>
              </a:p>
              <a:p>
                <a:pPr marL="342900" indent="-342900">
                  <a:buFont typeface="Arial"/>
                  <a:buChar char="•"/>
                  <a:defRPr/>
                </a:pPr>
                <a:r>
                  <a:rPr lang="en-GB" sz="1400">
                    <a:solidFill>
                      <a:schemeClr val="tx1"/>
                    </a:solidFill>
                    <a:latin typeface="Arial"/>
                    <a:cs typeface="Arial"/>
                  </a:rPr>
                  <a:t>New Forest in liaison with Headteachers to establish best approach</a:t>
                </a:r>
              </a:p>
              <a:p>
                <a:pPr marL="342900" indent="-342900">
                  <a:buFont typeface="Arial"/>
                  <a:buChar char="•"/>
                  <a:defRPr/>
                </a:pPr>
                <a:r>
                  <a:rPr lang="en-GB" sz="1400">
                    <a:solidFill>
                      <a:schemeClr val="tx1"/>
                    </a:solidFill>
                    <a:latin typeface="Arial"/>
                    <a:cs typeface="Arial"/>
                  </a:rPr>
                  <a:t>Data collection on impact under way regarding suspensions</a:t>
                </a:r>
              </a:p>
              <a:p>
                <a:pPr marL="342900" indent="-342900">
                  <a:buFont typeface="Arial"/>
                  <a:buChar char="•"/>
                  <a:defRPr/>
                </a:pPr>
                <a:r>
                  <a:rPr lang="en-GB" sz="1400">
                    <a:solidFill>
                      <a:schemeClr val="tx1"/>
                    </a:solidFill>
                    <a:latin typeface="Arial"/>
                    <a:cs typeface="Arial"/>
                  </a:rPr>
                  <a:t>Resource includes venues and PBS capacity</a:t>
                </a:r>
                <a:endParaRPr lang="en-GB" sz="1400">
                  <a:solidFill>
                    <a:schemeClr val="tx1"/>
                  </a:solidFill>
                  <a:latin typeface="Arial" panose="020B0604020202020204" pitchFamily="34" charset="0"/>
                  <a:cs typeface="Arial" panose="020B0604020202020204" pitchFamily="34" charset="0"/>
                </a:endParaRPr>
              </a:p>
            </p:txBody>
          </p:sp>
        </p:grpSp>
        <p:sp>
          <p:nvSpPr>
            <p:cNvPr id="7" name="Rectangle 6">
              <a:extLst>
                <a:ext uri="{FF2B5EF4-FFF2-40B4-BE49-F238E27FC236}">
                  <a16:creationId xmlns:a16="http://schemas.microsoft.com/office/drawing/2014/main" id="{58487F2C-EB0E-120F-6793-F7D0586FE537}"/>
                </a:ext>
              </a:extLst>
            </p:cNvPr>
            <p:cNvSpPr/>
            <p:nvPr/>
          </p:nvSpPr>
          <p:spPr>
            <a:xfrm>
              <a:off x="504194" y="3580727"/>
              <a:ext cx="1993368" cy="1377842"/>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7303B"/>
                  </a:solidFill>
                  <a:effectLst/>
                  <a:uLnTx/>
                  <a:uFillTx/>
                  <a:latin typeface="Arial" panose="020B0604020202020204" pitchFamily="34" charset="0"/>
                  <a:ea typeface="+mn-ea"/>
                  <a:cs typeface="Arial" panose="020B0604020202020204" pitchFamily="34" charset="0"/>
                </a:rPr>
                <a:t>Complex Admissions Panel and resource</a:t>
              </a:r>
            </a:p>
          </p:txBody>
        </p:sp>
        <p:sp>
          <p:nvSpPr>
            <p:cNvPr id="22" name="Rectangle 21">
              <a:extLst>
                <a:ext uri="{FF2B5EF4-FFF2-40B4-BE49-F238E27FC236}">
                  <a16:creationId xmlns:a16="http://schemas.microsoft.com/office/drawing/2014/main" id="{647663B1-D58E-BBB4-BBD1-F9CE598800EE}"/>
                </a:ext>
              </a:extLst>
            </p:cNvPr>
            <p:cNvSpPr/>
            <p:nvPr/>
          </p:nvSpPr>
          <p:spPr>
            <a:xfrm>
              <a:off x="2625636" y="3587960"/>
              <a:ext cx="8935979" cy="1377842"/>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Sans-Serif"/>
                <a:buChar char="•"/>
              </a:pPr>
              <a:endParaRPr lang="en-GB" sz="1400">
                <a:solidFill>
                  <a:srgbClr val="17303B"/>
                </a:solidFill>
                <a:latin typeface="Arial"/>
                <a:ea typeface="Arial"/>
                <a:cs typeface="Arial"/>
              </a:endParaRPr>
            </a:p>
            <a:p>
              <a:pPr marL="285750" lvl="0" indent="-285750">
                <a:buFont typeface="Arial,Sans-Serif"/>
                <a:buChar char="•"/>
              </a:pPr>
              <a:r>
                <a:rPr lang="en-GB" sz="1400">
                  <a:solidFill>
                    <a:schemeClr val="tx1"/>
                  </a:solidFill>
                  <a:latin typeface="Arial"/>
                  <a:ea typeface="Arial"/>
                  <a:cs typeface="Arial"/>
                </a:rPr>
                <a:t>14 pupils currently on Complex Admissions Panel (CAP) list, 12 of whom are not on school roll, 35 have been resolved/monitoring</a:t>
              </a:r>
            </a:p>
            <a:p>
              <a:pPr marL="285750" indent="-285750">
                <a:buFont typeface="Arial,Sans-Serif"/>
                <a:buChar char="•"/>
              </a:pPr>
              <a:r>
                <a:rPr lang="en-GB" sz="1400">
                  <a:solidFill>
                    <a:schemeClr val="tx1"/>
                  </a:solidFill>
                  <a:latin typeface="Arial"/>
                  <a:ea typeface="Arial"/>
                  <a:cs typeface="Arial"/>
                </a:rPr>
                <a:t>Induction of two new members of the Reintegration Team, including Senior Reintegration Officer</a:t>
              </a:r>
              <a:endParaRPr lang="en-US" sz="1400">
                <a:solidFill>
                  <a:schemeClr val="tx1"/>
                </a:solidFill>
                <a:latin typeface="Arial"/>
                <a:ea typeface="Arial"/>
                <a:cs typeface="Arial"/>
              </a:endParaRPr>
            </a:p>
            <a:p>
              <a:pPr marL="285750" indent="-285750">
                <a:buFont typeface="Arial,Sans-Serif"/>
                <a:buChar char="•"/>
              </a:pPr>
              <a:r>
                <a:rPr lang="en-GB" sz="1400" baseline="0">
                  <a:solidFill>
                    <a:schemeClr val="tx1"/>
                  </a:solidFill>
                  <a:latin typeface="Arial"/>
                  <a:ea typeface="Arial"/>
                  <a:cs typeface="Arial"/>
                </a:rPr>
                <a:t>Cost avoidance evaluation ongoing</a:t>
              </a:r>
              <a:r>
                <a:rPr lang="en-US" sz="1400">
                  <a:solidFill>
                    <a:schemeClr val="tx1"/>
                  </a:solidFill>
                  <a:latin typeface="Arial"/>
                  <a:ea typeface="Arial"/>
                  <a:cs typeface="Arial"/>
                </a:rPr>
                <a:t>​ and e</a:t>
              </a:r>
              <a:r>
                <a:rPr lang="en-GB" sz="1400">
                  <a:solidFill>
                    <a:schemeClr val="tx1"/>
                  </a:solidFill>
                  <a:latin typeface="Arial"/>
                  <a:ea typeface="Arial"/>
                  <a:cs typeface="Arial"/>
                </a:rPr>
                <a:t>valuation</a:t>
              </a:r>
              <a:r>
                <a:rPr lang="en-GB" sz="1400" baseline="0">
                  <a:solidFill>
                    <a:schemeClr val="tx1"/>
                  </a:solidFill>
                  <a:latin typeface="Arial"/>
                  <a:ea typeface="Arial"/>
                  <a:cs typeface="Arial"/>
                </a:rPr>
                <a:t> metrics development planned</a:t>
              </a:r>
              <a:r>
                <a:rPr lang="en-US" sz="1400">
                  <a:solidFill>
                    <a:schemeClr val="tx1"/>
                  </a:solidFill>
                  <a:latin typeface="Arial"/>
                  <a:ea typeface="Arial"/>
                  <a:cs typeface="Arial"/>
                </a:rPr>
                <a:t>​</a:t>
              </a:r>
              <a:endParaRPr lang="en-US" sz="1400">
                <a:solidFill>
                  <a:schemeClr val="tx1"/>
                </a:solidFill>
                <a:latin typeface="Calibri" panose="020F0502020204030204"/>
                <a:ea typeface="Arial"/>
                <a:cs typeface="Calibri" panose="020F0502020204030204"/>
              </a:endParaRPr>
            </a:p>
            <a:p>
              <a:pPr marL="285750" indent="-285750">
                <a:buFont typeface="Arial,Sans-Serif"/>
                <a:buChar char="•"/>
              </a:pPr>
              <a:r>
                <a:rPr lang="en-GB" sz="1400">
                  <a:solidFill>
                    <a:schemeClr val="tx1"/>
                  </a:solidFill>
                  <a:latin typeface="Arial"/>
                  <a:ea typeface="Arial"/>
                  <a:cs typeface="Arial"/>
                </a:rPr>
                <a:t>Paper developed with options for interim remote education solutions, pilot for a small number of children</a:t>
              </a:r>
              <a:endParaRPr lang="en-US" sz="1400">
                <a:solidFill>
                  <a:schemeClr val="tx1"/>
                </a:solidFill>
                <a:latin typeface="Arial"/>
                <a:ea typeface="Arial"/>
                <a:cs typeface="Arial"/>
              </a:endParaRPr>
            </a:p>
            <a:p>
              <a:pPr marL="285750" indent="-285750">
                <a:buFont typeface="Arial,Sans-Serif"/>
                <a:buChar char="•"/>
              </a:pPr>
              <a:r>
                <a:rPr lang="en-GB" sz="1400" baseline="0">
                  <a:solidFill>
                    <a:schemeClr val="tx1"/>
                  </a:solidFill>
                  <a:latin typeface="Arial"/>
                  <a:ea typeface="Arial"/>
                  <a:cs typeface="Arial"/>
                </a:rPr>
                <a:t>Light touch review of CAP to be shared with Panel members</a:t>
              </a:r>
              <a:r>
                <a:rPr lang="en-GB" sz="1400">
                  <a:solidFill>
                    <a:schemeClr val="tx1"/>
                  </a:solidFill>
                  <a:latin typeface="Arial"/>
                  <a:ea typeface="Arial"/>
                  <a:cs typeface="Arial"/>
                </a:rPr>
                <a:t> and feedback from 360 degree review incorporated</a:t>
              </a:r>
              <a:endParaRPr lang="en-GB" sz="1400">
                <a:solidFill>
                  <a:schemeClr val="tx1"/>
                </a:solidFill>
                <a:cs typeface="Calibri"/>
              </a:endParaRPr>
            </a:p>
            <a:p>
              <a:pPr marL="285750" indent="-285750">
                <a:buFont typeface="Arial,Sans-Serif"/>
                <a:buChar char="•"/>
              </a:pPr>
              <a:endParaRPr lang="en-US" sz="1400">
                <a:solidFill>
                  <a:srgbClr val="FFFFFF"/>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33520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769F-9C7E-C6DA-4C1C-966842A8D0BE}"/>
              </a:ext>
            </a:extLst>
          </p:cNvPr>
          <p:cNvSpPr>
            <a:spLocks noGrp="1"/>
          </p:cNvSpPr>
          <p:nvPr>
            <p:ph type="title"/>
          </p:nvPr>
        </p:nvSpPr>
        <p:spPr/>
        <p:txBody>
          <a:bodyPr/>
          <a:lstStyle/>
          <a:p>
            <a:r>
              <a:rPr lang="en-GB"/>
              <a:t>Inclusion and Educational Engagement</a:t>
            </a:r>
          </a:p>
        </p:txBody>
      </p:sp>
      <p:sp>
        <p:nvSpPr>
          <p:cNvPr id="4" name="Rectangle 3">
            <a:extLst>
              <a:ext uri="{FF2B5EF4-FFF2-40B4-BE49-F238E27FC236}">
                <a16:creationId xmlns:a16="http://schemas.microsoft.com/office/drawing/2014/main" id="{9625A097-1947-EBD4-81A2-A1460DA0036E}"/>
              </a:ext>
            </a:extLst>
          </p:cNvPr>
          <p:cNvSpPr/>
          <p:nvPr/>
        </p:nvSpPr>
        <p:spPr>
          <a:xfrm>
            <a:off x="514133" y="1556654"/>
            <a:ext cx="1993368" cy="248783"/>
          </a:xfrm>
          <a:prstGeom prst="rect">
            <a:avLst/>
          </a:prstGeom>
          <a:solidFill>
            <a:srgbClr val="00756B"/>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Workstream</a:t>
            </a:r>
          </a:p>
        </p:txBody>
      </p:sp>
      <p:sp>
        <p:nvSpPr>
          <p:cNvPr id="19" name="Rectangle 18">
            <a:extLst>
              <a:ext uri="{FF2B5EF4-FFF2-40B4-BE49-F238E27FC236}">
                <a16:creationId xmlns:a16="http://schemas.microsoft.com/office/drawing/2014/main" id="{3DC9C64D-6B5A-0A47-834B-448F25FA7A66}"/>
              </a:ext>
            </a:extLst>
          </p:cNvPr>
          <p:cNvSpPr/>
          <p:nvPr/>
        </p:nvSpPr>
        <p:spPr>
          <a:xfrm>
            <a:off x="2635576" y="1566297"/>
            <a:ext cx="8935980" cy="248783"/>
          </a:xfrm>
          <a:prstGeom prst="rect">
            <a:avLst/>
          </a:prstGeom>
          <a:solidFill>
            <a:srgbClr val="00756B"/>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Summary Progress</a:t>
            </a:r>
          </a:p>
        </p:txBody>
      </p:sp>
      <p:sp>
        <p:nvSpPr>
          <p:cNvPr id="9" name="Rectangle 8">
            <a:extLst>
              <a:ext uri="{FF2B5EF4-FFF2-40B4-BE49-F238E27FC236}">
                <a16:creationId xmlns:a16="http://schemas.microsoft.com/office/drawing/2014/main" id="{4B080659-00BD-3DFB-097C-67998480A0C7}"/>
              </a:ext>
            </a:extLst>
          </p:cNvPr>
          <p:cNvSpPr/>
          <p:nvPr/>
        </p:nvSpPr>
        <p:spPr>
          <a:xfrm>
            <a:off x="514134" y="3584107"/>
            <a:ext cx="1993368" cy="1336602"/>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7303B"/>
                </a:solidFill>
                <a:effectLst/>
                <a:uLnTx/>
                <a:uFillTx/>
                <a:latin typeface="Arial" panose="020B0604020202020204" pitchFamily="34" charset="0"/>
                <a:ea typeface="+mn-ea"/>
                <a:cs typeface="Arial" panose="020B0604020202020204" pitchFamily="34" charset="0"/>
              </a:rPr>
              <a:t>Inclusion and Educational Engagement </a:t>
            </a:r>
            <a:r>
              <a:rPr lang="en-GB" sz="1400" b="1">
                <a:solidFill>
                  <a:srgbClr val="17303B"/>
                </a:solidFill>
                <a:latin typeface="Arial" panose="020B0604020202020204" pitchFamily="34" charset="0"/>
                <a:cs typeface="Arial" panose="020B0604020202020204" pitchFamily="34" charset="0"/>
              </a:rPr>
              <a:t>H</a:t>
            </a:r>
            <a:r>
              <a:rPr kumimoji="0" lang="en-GB" sz="1400" b="1" i="0" u="none" strike="noStrike" kern="1200" cap="none" spc="0" normalizeH="0" baseline="0" noProof="0" err="1">
                <a:ln>
                  <a:noFill/>
                </a:ln>
                <a:solidFill>
                  <a:srgbClr val="17303B"/>
                </a:solidFill>
                <a:effectLst/>
                <a:uLnTx/>
                <a:uFillTx/>
                <a:latin typeface="Arial" panose="020B0604020202020204" pitchFamily="34" charset="0"/>
                <a:ea typeface="+mn-ea"/>
                <a:cs typeface="Arial" panose="020B0604020202020204" pitchFamily="34" charset="0"/>
              </a:rPr>
              <a:t>ubs</a:t>
            </a:r>
            <a:endParaRPr kumimoji="0" lang="en-GB" sz="1400" b="1" i="0" u="none" strike="noStrike" kern="1200" cap="none" spc="0" normalizeH="0" baseline="0" noProof="0">
              <a:ln>
                <a:noFill/>
              </a:ln>
              <a:solidFill>
                <a:srgbClr val="17303B"/>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12331745-01AF-CBDA-67B9-9D84D30D6156}"/>
              </a:ext>
            </a:extLst>
          </p:cNvPr>
          <p:cNvSpPr/>
          <p:nvPr/>
        </p:nvSpPr>
        <p:spPr>
          <a:xfrm>
            <a:off x="514134" y="1910637"/>
            <a:ext cx="1993368" cy="1675881"/>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7303B"/>
                </a:solidFill>
                <a:effectLst/>
                <a:uLnTx/>
                <a:uFillTx/>
                <a:latin typeface="Arial" panose="020B0604020202020204" pitchFamily="34" charset="0"/>
                <a:ea typeface="+mn-ea"/>
                <a:cs typeface="Arial" panose="020B0604020202020204" pitchFamily="34" charset="0"/>
              </a:rPr>
              <a:t>Team around the school pilot</a:t>
            </a:r>
          </a:p>
        </p:txBody>
      </p:sp>
      <p:sp>
        <p:nvSpPr>
          <p:cNvPr id="11" name="Rectangle 10">
            <a:extLst>
              <a:ext uri="{FF2B5EF4-FFF2-40B4-BE49-F238E27FC236}">
                <a16:creationId xmlns:a16="http://schemas.microsoft.com/office/drawing/2014/main" id="{0EA720B8-1BD7-1BF4-8083-4AC05031474A}"/>
              </a:ext>
            </a:extLst>
          </p:cNvPr>
          <p:cNvSpPr/>
          <p:nvPr/>
        </p:nvSpPr>
        <p:spPr>
          <a:xfrm>
            <a:off x="514133" y="5003808"/>
            <a:ext cx="1993368" cy="133660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17303B"/>
                </a:solidFill>
                <a:latin typeface="Arial" panose="020B0604020202020204" pitchFamily="34" charset="0"/>
                <a:cs typeface="Arial" panose="020B0604020202020204" pitchFamily="34" charset="0"/>
              </a:rPr>
              <a:t>Needs-led training offer for schools and colleges</a:t>
            </a:r>
          </a:p>
        </p:txBody>
      </p:sp>
      <p:sp>
        <p:nvSpPr>
          <p:cNvPr id="24" name="Rectangle 23">
            <a:extLst>
              <a:ext uri="{FF2B5EF4-FFF2-40B4-BE49-F238E27FC236}">
                <a16:creationId xmlns:a16="http://schemas.microsoft.com/office/drawing/2014/main" id="{05A22568-EBA5-2D5F-87C1-2B309324F695}"/>
              </a:ext>
            </a:extLst>
          </p:cNvPr>
          <p:cNvSpPr/>
          <p:nvPr/>
        </p:nvSpPr>
        <p:spPr>
          <a:xfrm>
            <a:off x="2635576" y="3586519"/>
            <a:ext cx="8935979" cy="1336602"/>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a:ln>
                <a:noFill/>
              </a:ln>
              <a:solidFill>
                <a:srgbClr val="17303B"/>
              </a:solidFill>
              <a:effectLst/>
              <a:uLnTx/>
              <a:uFillTx/>
              <a:latin typeface="Arial" panose="020B0604020202020204" pitchFamily="34" charset="0"/>
              <a:ea typeface="+mn-ea"/>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17303B"/>
                </a:solidFill>
                <a:effectLst/>
                <a:uLnTx/>
                <a:uFillTx/>
                <a:latin typeface="Arial" panose="020B0604020202020204" pitchFamily="34" charset="0"/>
                <a:ea typeface="+mn-ea"/>
                <a:cs typeface="Arial" panose="020B0604020202020204" pitchFamily="34" charset="0"/>
              </a:rPr>
              <a:t>12 District/Area Hubs have taken place in the autumn term, with 254 primary schools and 82 secondary schools attending</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17303B"/>
                </a:solidFill>
                <a:effectLst/>
                <a:uLnTx/>
                <a:uFillTx/>
                <a:latin typeface="Arial" panose="020B0604020202020204" pitchFamily="34" charset="0"/>
                <a:ea typeface="+mn-ea"/>
                <a:cs typeface="Arial" panose="020B0604020202020204" pitchFamily="34" charset="0"/>
              </a:rPr>
              <a:t>Initial feedback from schools has been positive. </a:t>
            </a:r>
            <a:r>
              <a:rPr lang="en-GB" sz="1200">
                <a:solidFill>
                  <a:srgbClr val="17303B"/>
                </a:solidFill>
                <a:latin typeface="Arial" panose="020B0604020202020204" pitchFamily="34" charset="0"/>
                <a:cs typeface="Arial" panose="020B0604020202020204" pitchFamily="34" charset="0"/>
              </a:rPr>
              <a:t>District Managers from social </a:t>
            </a:r>
            <a:r>
              <a:rPr kumimoji="0" lang="en-GB" sz="1200" i="0" u="none" strike="noStrike" kern="1200" cap="none" spc="0" normalizeH="0" baseline="0" noProof="0">
                <a:ln>
                  <a:noFill/>
                </a:ln>
                <a:solidFill>
                  <a:srgbClr val="17303B"/>
                </a:solidFill>
                <a:effectLst/>
                <a:uLnTx/>
                <a:uFillTx/>
                <a:latin typeface="Arial" panose="020B0604020202020204" pitchFamily="34" charset="0"/>
                <a:ea typeface="+mn-ea"/>
                <a:cs typeface="Arial" panose="020B0604020202020204" pitchFamily="34" charset="0"/>
              </a:rPr>
              <a:t>care and HIAS have attended the hubs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rgbClr val="17303B"/>
                </a:solidFill>
                <a:latin typeface="Arial" panose="020B0604020202020204" pitchFamily="34" charset="0"/>
                <a:cs typeface="Arial" panose="020B0604020202020204" pitchFamily="34" charset="0"/>
              </a:rPr>
              <a:t>A “You said, We did” approach has been adopted, with key themes and outcomes identified for future work</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rgbClr val="17303B"/>
                </a:solidFill>
                <a:latin typeface="Arial" panose="020B0604020202020204" pitchFamily="34" charset="0"/>
                <a:cs typeface="Arial" panose="020B0604020202020204" pitchFamily="34" charset="0"/>
              </a:rPr>
              <a:t>Spring term hubs are now in the planning stage. Children and Families colleagues will present at these sessions. Schools will have opportunities to problem-solve and share best practice.</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i="0" u="none" strike="noStrike" kern="1200" cap="none" spc="0" normalizeH="0" baseline="0" noProof="0">
              <a:ln>
                <a:noFill/>
              </a:ln>
              <a:solidFill>
                <a:srgbClr val="17303B"/>
              </a:solidFill>
              <a:effectLst/>
              <a:uLnTx/>
              <a:uFillTx/>
              <a:latin typeface="Arial" panose="020B0604020202020204" pitchFamily="34" charset="0"/>
              <a:ea typeface="+mn-ea"/>
              <a:cs typeface="Arial" panose="020B0604020202020204" pitchFamily="34" charset="0"/>
            </a:endParaRPr>
          </a:p>
        </p:txBody>
      </p:sp>
      <p:sp>
        <p:nvSpPr>
          <p:cNvPr id="25" name="Rectangle 24">
            <a:extLst>
              <a:ext uri="{FF2B5EF4-FFF2-40B4-BE49-F238E27FC236}">
                <a16:creationId xmlns:a16="http://schemas.microsoft.com/office/drawing/2014/main" id="{73DB2389-B15D-B039-D454-B50873F00847}"/>
              </a:ext>
            </a:extLst>
          </p:cNvPr>
          <p:cNvSpPr/>
          <p:nvPr/>
        </p:nvSpPr>
        <p:spPr>
          <a:xfrm>
            <a:off x="2635576" y="1915460"/>
            <a:ext cx="8935979" cy="1675881"/>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17303B"/>
                </a:solidFill>
                <a:effectLst/>
                <a:uLnTx/>
                <a:uFillTx/>
                <a:latin typeface="Arial" panose="020B0604020202020204" pitchFamily="34" charset="0"/>
                <a:ea typeface="+mn-ea"/>
                <a:cs typeface="Arial" panose="020B0604020202020204" pitchFamily="34" charset="0"/>
              </a:rPr>
              <a:t>22 schools identified to take part in 2024/5.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i="0" u="none" strike="noStrike" kern="1200" cap="none" spc="0" normalizeH="0" baseline="0" noProof="0">
                <a:ln>
                  <a:noFill/>
                </a:ln>
                <a:solidFill>
                  <a:srgbClr val="17303B"/>
                </a:solidFill>
                <a:effectLst/>
                <a:uLnTx/>
                <a:uFillTx/>
                <a:latin typeface="Arial" panose="020B0604020202020204" pitchFamily="34" charset="0"/>
                <a:ea typeface="+mn-ea"/>
                <a:cs typeface="Arial" panose="020B0604020202020204" pitchFamily="34" charset="0"/>
              </a:rPr>
              <a:t>Meetings being booked for this term to identify unique challenges of school.</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rgbClr val="17303B"/>
                </a:solidFill>
                <a:latin typeface="Arial" panose="020B0604020202020204" pitchFamily="34" charset="0"/>
                <a:cs typeface="Arial" panose="020B0604020202020204" pitchFamily="34" charset="0"/>
              </a:rPr>
              <a:t>T</a:t>
            </a:r>
            <a:r>
              <a:rPr kumimoji="0" lang="en-GB" sz="1200" i="0" u="none" strike="noStrike" kern="1200" cap="none" spc="0" normalizeH="0" baseline="0" noProof="0" err="1">
                <a:ln>
                  <a:noFill/>
                </a:ln>
                <a:solidFill>
                  <a:srgbClr val="17303B"/>
                </a:solidFill>
                <a:effectLst/>
                <a:uLnTx/>
                <a:uFillTx/>
                <a:latin typeface="Arial" panose="020B0604020202020204" pitchFamily="34" charset="0"/>
                <a:ea typeface="+mn-ea"/>
                <a:cs typeface="Arial" panose="020B0604020202020204" pitchFamily="34" charset="0"/>
              </a:rPr>
              <a:t>eam</a:t>
            </a:r>
            <a:r>
              <a:rPr kumimoji="0" lang="en-GB" sz="1200" i="0" u="none" strike="noStrike" kern="1200" cap="none" spc="0" normalizeH="0" baseline="0" noProof="0">
                <a:ln>
                  <a:noFill/>
                </a:ln>
                <a:solidFill>
                  <a:srgbClr val="17303B"/>
                </a:solidFill>
                <a:effectLst/>
                <a:uLnTx/>
                <a:uFillTx/>
                <a:latin typeface="Arial" panose="020B0604020202020204" pitchFamily="34" charset="0"/>
                <a:ea typeface="+mn-ea"/>
                <a:cs typeface="Arial" panose="020B0604020202020204" pitchFamily="34" charset="0"/>
              </a:rPr>
              <a:t> of LA services will be put ‘around the school’ to </a:t>
            </a:r>
          </a:p>
          <a:p>
            <a:pPr marL="742950" lvl="1" indent="-285750">
              <a:buFont typeface="Arial" panose="020B0604020202020204" pitchFamily="34" charset="0"/>
              <a:buChar char="•"/>
              <a:defRPr/>
            </a:pPr>
            <a:r>
              <a:rPr lang="en-GB" sz="1200">
                <a:solidFill>
                  <a:srgbClr val="17303B"/>
                </a:solidFill>
                <a:latin typeface="Arial" panose="020B0604020202020204" pitchFamily="34" charset="0"/>
                <a:cs typeface="Arial" panose="020B0604020202020204" pitchFamily="34" charset="0"/>
              </a:rPr>
              <a:t>S</a:t>
            </a:r>
            <a:r>
              <a:rPr kumimoji="0" lang="en-GB" sz="1200" i="0" u="none" strike="noStrike" kern="1200" cap="none" spc="0" normalizeH="0" baseline="0" noProof="0" err="1">
                <a:ln>
                  <a:noFill/>
                </a:ln>
                <a:solidFill>
                  <a:srgbClr val="17303B"/>
                </a:solidFill>
                <a:effectLst/>
                <a:uLnTx/>
                <a:uFillTx/>
                <a:latin typeface="Arial" panose="020B0604020202020204" pitchFamily="34" charset="0"/>
                <a:ea typeface="+mn-ea"/>
                <a:cs typeface="Arial" panose="020B0604020202020204" pitchFamily="34" charset="0"/>
              </a:rPr>
              <a:t>upport</a:t>
            </a:r>
            <a:r>
              <a:rPr kumimoji="0" lang="en-GB" sz="1200" i="0" u="none" strike="noStrike" kern="1200" cap="none" spc="0" normalizeH="0" baseline="0" noProof="0">
                <a:ln>
                  <a:noFill/>
                </a:ln>
                <a:solidFill>
                  <a:srgbClr val="17303B"/>
                </a:solidFill>
                <a:effectLst/>
                <a:uLnTx/>
                <a:uFillTx/>
                <a:latin typeface="Arial" panose="020B0604020202020204" pitchFamily="34" charset="0"/>
                <a:ea typeface="+mn-ea"/>
                <a:cs typeface="Arial" panose="020B0604020202020204" pitchFamily="34" charset="0"/>
              </a:rPr>
              <a:t> individual CYP or groups of CYP.</a:t>
            </a:r>
          </a:p>
          <a:p>
            <a:pPr marL="742950" lvl="1" indent="-285750">
              <a:buFont typeface="Arial" panose="020B0604020202020204" pitchFamily="34" charset="0"/>
              <a:buChar char="•"/>
              <a:defRPr/>
            </a:pPr>
            <a:r>
              <a:rPr kumimoji="0" lang="en-GB" sz="1200" i="0" u="none" strike="noStrike" kern="1200" cap="none" spc="0" normalizeH="0" baseline="0" noProof="0">
                <a:ln>
                  <a:noFill/>
                </a:ln>
                <a:solidFill>
                  <a:srgbClr val="17303B"/>
                </a:solidFill>
                <a:effectLst/>
                <a:uLnTx/>
                <a:uFillTx/>
                <a:latin typeface="Arial" panose="020B0604020202020204" pitchFamily="34" charset="0"/>
                <a:ea typeface="+mn-ea"/>
                <a:cs typeface="Arial" panose="020B0604020202020204" pitchFamily="34" charset="0"/>
              </a:rPr>
              <a:t>Carry out systemic work to improve educational engagement, improve SEN support practice, reducing inappropriate requests for an EHCP, reduce RHP, PEX, suspensions, non-attendance and escalation of need (including escalation into specialist provision). </a:t>
            </a:r>
          </a:p>
          <a:p>
            <a:pPr marL="742950" lvl="1" indent="-285750">
              <a:buFont typeface="Arial" panose="020B0604020202020204" pitchFamily="34" charset="0"/>
              <a:buChar char="•"/>
              <a:defRPr/>
            </a:pPr>
            <a:endParaRPr lang="en-GB" sz="1200">
              <a:solidFill>
                <a:srgbClr val="17303B"/>
              </a:solidFill>
              <a:latin typeface="Arial" panose="020B0604020202020204" pitchFamily="34" charset="0"/>
              <a:cs typeface="Arial" panose="020B0604020202020204" pitchFamily="34" charset="0"/>
            </a:endParaRPr>
          </a:p>
          <a:p>
            <a:pPr>
              <a:defRPr/>
            </a:pPr>
            <a:r>
              <a:rPr lang="en-GB" sz="1200" b="1">
                <a:solidFill>
                  <a:srgbClr val="00756B"/>
                </a:solidFill>
                <a:latin typeface="Arial" panose="020B0604020202020204" pitchFamily="34" charset="0"/>
                <a:cs typeface="Arial" panose="020B0604020202020204" pitchFamily="34" charset="0"/>
              </a:rPr>
              <a:t>EXTENDED IN 2025/6, to a further 20 schools.</a:t>
            </a:r>
          </a:p>
        </p:txBody>
      </p:sp>
      <p:sp>
        <p:nvSpPr>
          <p:cNvPr id="26" name="Rectangle 25">
            <a:extLst>
              <a:ext uri="{FF2B5EF4-FFF2-40B4-BE49-F238E27FC236}">
                <a16:creationId xmlns:a16="http://schemas.microsoft.com/office/drawing/2014/main" id="{4995AE71-4057-ED63-828F-E6794DF29BE0}"/>
              </a:ext>
            </a:extLst>
          </p:cNvPr>
          <p:cNvSpPr/>
          <p:nvPr/>
        </p:nvSpPr>
        <p:spPr>
          <a:xfrm>
            <a:off x="2635575" y="5003808"/>
            <a:ext cx="8935979" cy="133660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rgbClr val="17303B"/>
                </a:solidFill>
                <a:latin typeface="Arial" panose="020B0604020202020204" pitchFamily="34" charset="0"/>
                <a:cs typeface="Arial" panose="020B0604020202020204" pitchFamily="34" charset="0"/>
              </a:rPr>
              <a:t>Co-development of package using a working group of school SENCos and cross section of services across Education and Inclusion.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rgbClr val="17303B"/>
                </a:solidFill>
                <a:latin typeface="Arial" panose="020B0604020202020204" pitchFamily="34" charset="0"/>
                <a:cs typeface="Arial" panose="020B0604020202020204" pitchFamily="34" charset="0"/>
              </a:rPr>
              <a:t>SENCo cross phase termly briefings from Sept 24</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rgbClr val="17303B"/>
                </a:solidFill>
                <a:latin typeface="Arial" panose="020B0604020202020204" pitchFamily="34" charset="0"/>
                <a:cs typeface="Arial" panose="020B0604020202020204" pitchFamily="34" charset="0"/>
              </a:rPr>
              <a:t>T&amp;L programme focused on ordinarily available provision from October 24</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rgbClr val="17303B"/>
                </a:solidFill>
                <a:latin typeface="Arial" panose="020B0604020202020204" pitchFamily="34" charset="0"/>
                <a:cs typeface="Arial" panose="020B0604020202020204" pitchFamily="34" charset="0"/>
              </a:rPr>
              <a:t>SENCo development programme starts Feb 25</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rgbClr val="17303B"/>
                </a:solidFill>
                <a:latin typeface="Arial" panose="020B0604020202020204" pitchFamily="34" charset="0"/>
                <a:cs typeface="Arial" panose="020B0604020202020204" pitchFamily="34" charset="0"/>
              </a:rPr>
              <a:t>SENCo toolkit under development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rgbClr val="17303B"/>
                </a:solidFill>
                <a:latin typeface="Arial" panose="020B0604020202020204" pitchFamily="34" charset="0"/>
                <a:cs typeface="Arial" panose="020B0604020202020204" pitchFamily="34" charset="0"/>
              </a:rPr>
              <a:t>Inclusion best practice guidance and pod casts under development</a:t>
            </a:r>
          </a:p>
        </p:txBody>
      </p:sp>
    </p:spTree>
    <p:extLst>
      <p:ext uri="{BB962C8B-B14F-4D97-AF65-F5344CB8AC3E}">
        <p14:creationId xmlns:p14="http://schemas.microsoft.com/office/powerpoint/2010/main" val="111492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74D17E-BCB3-431B-8B88-B7F6B20E3F5A}"/>
              </a:ext>
            </a:extLst>
          </p:cNvPr>
          <p:cNvSpPr>
            <a:spLocks noGrp="1"/>
          </p:cNvSpPr>
          <p:nvPr>
            <p:ph type="title"/>
          </p:nvPr>
        </p:nvSpPr>
        <p:spPr>
          <a:xfrm>
            <a:off x="685845" y="-45997"/>
            <a:ext cx="10667955" cy="1325563"/>
          </a:xfrm>
        </p:spPr>
        <p:txBody>
          <a:bodyPr>
            <a:normAutofit/>
          </a:bodyPr>
          <a:lstStyle/>
          <a:p>
            <a:r>
              <a:rPr lang="en-GB" b="1"/>
              <a:t>Right Support, Right Time</a:t>
            </a:r>
          </a:p>
        </p:txBody>
      </p:sp>
      <p:sp>
        <p:nvSpPr>
          <p:cNvPr id="2" name="Rectangle 1">
            <a:extLst>
              <a:ext uri="{FF2B5EF4-FFF2-40B4-BE49-F238E27FC236}">
                <a16:creationId xmlns:a16="http://schemas.microsoft.com/office/drawing/2014/main" id="{8E1947C8-275B-6E86-C41C-C8DB4DD185A7}"/>
              </a:ext>
            </a:extLst>
          </p:cNvPr>
          <p:cNvSpPr/>
          <p:nvPr/>
        </p:nvSpPr>
        <p:spPr>
          <a:xfrm>
            <a:off x="489272" y="1020378"/>
            <a:ext cx="1993368" cy="269409"/>
          </a:xfrm>
          <a:prstGeom prst="rect">
            <a:avLst/>
          </a:prstGeom>
          <a:solidFill>
            <a:srgbClr val="00756B"/>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Arial" panose="020B0604020202020204" pitchFamily="34" charset="0"/>
                <a:cs typeface="Arial" panose="020B0604020202020204" pitchFamily="34" charset="0"/>
              </a:rPr>
              <a:t>Workstream</a:t>
            </a:r>
            <a:endParaRPr kumimoji="0" lang="en-GB" sz="10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689DCBD-DB31-31AD-7951-DC323E7DE56E}"/>
              </a:ext>
            </a:extLst>
          </p:cNvPr>
          <p:cNvSpPr/>
          <p:nvPr/>
        </p:nvSpPr>
        <p:spPr>
          <a:xfrm>
            <a:off x="2610715" y="1017841"/>
            <a:ext cx="9439518" cy="269409"/>
          </a:xfrm>
          <a:prstGeom prst="rect">
            <a:avLst/>
          </a:prstGeom>
          <a:solidFill>
            <a:srgbClr val="00756B"/>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defTabSz="355600">
              <a:lnSpc>
                <a:spcPct val="90000"/>
              </a:lnSpc>
              <a:spcBef>
                <a:spcPct val="0"/>
              </a:spcBef>
              <a:spcAft>
                <a:spcPct val="35000"/>
              </a:spcAft>
              <a:buNone/>
            </a:pPr>
            <a:r>
              <a:rPr lang="en-GB" sz="1000" b="1" kern="1200">
                <a:solidFill>
                  <a:schemeClr val="bg1"/>
                </a:solidFill>
                <a:latin typeface="Arial" panose="020B0604020202020204" pitchFamily="34" charset="0"/>
                <a:cs typeface="Arial" panose="020B0604020202020204" pitchFamily="34" charset="0"/>
              </a:rPr>
              <a:t>Summary Progress</a:t>
            </a:r>
          </a:p>
        </p:txBody>
      </p:sp>
      <p:grpSp>
        <p:nvGrpSpPr>
          <p:cNvPr id="9" name="Group 8">
            <a:extLst>
              <a:ext uri="{FF2B5EF4-FFF2-40B4-BE49-F238E27FC236}">
                <a16:creationId xmlns:a16="http://schemas.microsoft.com/office/drawing/2014/main" id="{B6068E82-56C9-FF3C-ACC9-ECF98F232A6F}"/>
              </a:ext>
            </a:extLst>
          </p:cNvPr>
          <p:cNvGrpSpPr/>
          <p:nvPr/>
        </p:nvGrpSpPr>
        <p:grpSpPr>
          <a:xfrm>
            <a:off x="489272" y="1333850"/>
            <a:ext cx="11560961" cy="1728005"/>
            <a:chOff x="489272" y="1333851"/>
            <a:chExt cx="11560961" cy="1325564"/>
          </a:xfrm>
        </p:grpSpPr>
        <p:sp>
          <p:nvSpPr>
            <p:cNvPr id="21" name="Rectangle 20">
              <a:extLst>
                <a:ext uri="{FF2B5EF4-FFF2-40B4-BE49-F238E27FC236}">
                  <a16:creationId xmlns:a16="http://schemas.microsoft.com/office/drawing/2014/main" id="{9FFFFD02-7C02-07F4-94D1-DEFA24983CC5}"/>
                </a:ext>
              </a:extLst>
            </p:cNvPr>
            <p:cNvSpPr/>
            <p:nvPr/>
          </p:nvSpPr>
          <p:spPr>
            <a:xfrm>
              <a:off x="489272" y="1333851"/>
              <a:ext cx="1993368" cy="1325564"/>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1"/>
                  </a:solidFill>
                  <a:latin typeface="Arial" panose="020B0604020202020204" pitchFamily="34" charset="0"/>
                  <a:cs typeface="Arial" panose="020B0604020202020204" pitchFamily="34" charset="0"/>
                </a:rPr>
                <a:t>Education Centre Review</a:t>
              </a:r>
              <a:endParaRPr kumimoji="0" lang="en-GB" sz="14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3E973F68-7E7B-2BAF-0FE4-5D268F6EA437}"/>
                </a:ext>
              </a:extLst>
            </p:cNvPr>
            <p:cNvSpPr/>
            <p:nvPr/>
          </p:nvSpPr>
          <p:spPr>
            <a:xfrm>
              <a:off x="2610714" y="1333851"/>
              <a:ext cx="9439519" cy="1325564"/>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buFont typeface="Arial" panose="020B0604020202020204" pitchFamily="34" charset="0"/>
                <a:buChar char="•"/>
                <a:defRPr/>
              </a:pPr>
              <a:r>
                <a:rPr lang="en-GB" sz="1400">
                  <a:solidFill>
                    <a:schemeClr val="tx1"/>
                  </a:solidFill>
                  <a:latin typeface="Arial"/>
                  <a:cs typeface="Arial"/>
                </a:rPr>
                <a:t>Progressed to the financial modelling stage. </a:t>
              </a:r>
            </a:p>
            <a:p>
              <a:pPr marL="171450" indent="-171450">
                <a:buFont typeface="Arial" panose="020B0604020202020204" pitchFamily="34" charset="0"/>
                <a:buChar char="•"/>
                <a:defRPr/>
              </a:pPr>
              <a:r>
                <a:rPr lang="en-GB" sz="1400">
                  <a:solidFill>
                    <a:schemeClr val="tx1"/>
                  </a:solidFill>
                  <a:latin typeface="Arial"/>
                  <a:cs typeface="Arial"/>
                </a:rPr>
                <a:t>Revised set of proposals modelled for comparison, considering adjustments to pre-commissioned placements to build capacity. </a:t>
              </a:r>
            </a:p>
            <a:p>
              <a:pPr marL="171450" indent="-171450">
                <a:buFont typeface="Arial" panose="020B0604020202020204" pitchFamily="34" charset="0"/>
                <a:buChar char="•"/>
                <a:defRPr/>
              </a:pPr>
              <a:r>
                <a:rPr lang="en-GB" sz="1400">
                  <a:solidFill>
                    <a:schemeClr val="tx1"/>
                  </a:solidFill>
                  <a:latin typeface="Arial"/>
                  <a:cs typeface="Arial"/>
                </a:rPr>
                <a:t>Detailed data collection and reporting is in development. </a:t>
              </a:r>
            </a:p>
            <a:p>
              <a:pPr marL="171450" indent="-171450">
                <a:buFont typeface="Arial" panose="020B0604020202020204" pitchFamily="34" charset="0"/>
                <a:buChar char="•"/>
                <a:defRPr/>
              </a:pPr>
              <a:r>
                <a:rPr lang="en-GB" sz="1400">
                  <a:solidFill>
                    <a:schemeClr val="tx1"/>
                  </a:solidFill>
                  <a:latin typeface="Arial"/>
                  <a:cs typeface="Arial"/>
                </a:rPr>
                <a:t>Feedback on the modelling due mid-November 2024. </a:t>
              </a:r>
            </a:p>
            <a:p>
              <a:pPr marL="171450" indent="-171450">
                <a:buFont typeface="Arial" panose="020B0604020202020204" pitchFamily="34" charset="0"/>
                <a:buChar char="•"/>
                <a:defRPr/>
              </a:pPr>
              <a:r>
                <a:rPr lang="en-GB" sz="1400">
                  <a:solidFill>
                    <a:schemeClr val="tx1"/>
                  </a:solidFill>
                  <a:latin typeface="Arial"/>
                  <a:cs typeface="Arial"/>
                </a:rPr>
                <a:t>New outreach framework developed; applications have opened. </a:t>
              </a:r>
            </a:p>
            <a:p>
              <a:pPr marL="171450" indent="-171450">
                <a:buFont typeface="Arial" panose="020B0604020202020204" pitchFamily="34" charset="0"/>
                <a:buChar char="•"/>
                <a:defRPr/>
              </a:pPr>
              <a:r>
                <a:rPr lang="en-GB" sz="1400">
                  <a:solidFill>
                    <a:schemeClr val="tx1"/>
                  </a:solidFill>
                  <a:latin typeface="Arial"/>
                  <a:cs typeface="Arial"/>
                </a:rPr>
                <a:t>Framework due to go live January 2025</a:t>
              </a:r>
              <a:r>
                <a:rPr lang="en-GB" sz="1400" b="1">
                  <a:solidFill>
                    <a:schemeClr val="tx1"/>
                  </a:solidFill>
                  <a:latin typeface="Arial"/>
                  <a:cs typeface="Arial"/>
                </a:rPr>
                <a:t>.</a:t>
              </a:r>
              <a:endParaRPr lang="en-GB" sz="1400" b="1" i="0" u="none" strike="noStrike" kern="1200" cap="none" spc="0" normalizeH="0" baseline="0" noProof="0">
                <a:ln>
                  <a:noFill/>
                </a:ln>
                <a:solidFill>
                  <a:schemeClr val="tx1"/>
                </a:solidFill>
                <a:effectLst/>
                <a:uLnTx/>
                <a:uFillTx/>
                <a:latin typeface="Arial"/>
                <a:cs typeface="Arial"/>
              </a:endParaRPr>
            </a:p>
          </p:txBody>
        </p:sp>
      </p:grpSp>
      <p:grpSp>
        <p:nvGrpSpPr>
          <p:cNvPr id="6" name="Group 5">
            <a:extLst>
              <a:ext uri="{FF2B5EF4-FFF2-40B4-BE49-F238E27FC236}">
                <a16:creationId xmlns:a16="http://schemas.microsoft.com/office/drawing/2014/main" id="{B93BA92E-7C7F-CE67-F8CE-F101288D400E}"/>
              </a:ext>
            </a:extLst>
          </p:cNvPr>
          <p:cNvGrpSpPr/>
          <p:nvPr/>
        </p:nvGrpSpPr>
        <p:grpSpPr>
          <a:xfrm>
            <a:off x="361198" y="3128208"/>
            <a:ext cx="11689035" cy="3328009"/>
            <a:chOff x="361198" y="2816742"/>
            <a:chExt cx="11689035" cy="2766637"/>
          </a:xfrm>
        </p:grpSpPr>
        <p:sp>
          <p:nvSpPr>
            <p:cNvPr id="27" name="Rectangle 26">
              <a:extLst>
                <a:ext uri="{FF2B5EF4-FFF2-40B4-BE49-F238E27FC236}">
                  <a16:creationId xmlns:a16="http://schemas.microsoft.com/office/drawing/2014/main" id="{CB08A227-823A-6F3F-FE1A-5B1CAE7F502B}"/>
                </a:ext>
              </a:extLst>
            </p:cNvPr>
            <p:cNvSpPr/>
            <p:nvPr/>
          </p:nvSpPr>
          <p:spPr>
            <a:xfrm>
              <a:off x="489272" y="2911307"/>
              <a:ext cx="1993368" cy="2672071"/>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rPr>
                <a:t>No to Assess, PCP pilot</a:t>
              </a:r>
            </a:p>
          </p:txBody>
        </p:sp>
        <p:sp>
          <p:nvSpPr>
            <p:cNvPr id="34" name="Rectangle 33">
              <a:extLst>
                <a:ext uri="{FF2B5EF4-FFF2-40B4-BE49-F238E27FC236}">
                  <a16:creationId xmlns:a16="http://schemas.microsoft.com/office/drawing/2014/main" id="{108C22CD-DC8A-F6B2-B06D-A8E509EF2C4B}"/>
                </a:ext>
              </a:extLst>
            </p:cNvPr>
            <p:cNvSpPr/>
            <p:nvPr/>
          </p:nvSpPr>
          <p:spPr>
            <a:xfrm>
              <a:off x="2610714" y="2911308"/>
              <a:ext cx="9439519" cy="2672071"/>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spcBef>
                  <a:spcPct val="20000"/>
                </a:spcBef>
                <a:buFont typeface="Arial" panose="020B0604020202020204" pitchFamily="34" charset="0"/>
                <a:buChar char="•"/>
                <a:defRPr/>
              </a:pPr>
              <a:r>
                <a:rPr lang="en-GB" sz="1400">
                  <a:solidFill>
                    <a:schemeClr val="tx1"/>
                  </a:solidFill>
                  <a:latin typeface="Arial" panose="020B0604020202020204"/>
                </a:rPr>
                <a:t>Person Centred Planning (PCP) approaches offer the opportunity for parents, the child or young person and professionals to work in a collaborative and strengths-based way to ensure that needs and provision are appropriately identified and met</a:t>
              </a:r>
              <a:r>
                <a:rPr lang="en-GB" sz="1400">
                  <a:solidFill>
                    <a:schemeClr val="tx1"/>
                  </a:solidFill>
                  <a:latin typeface="Arial"/>
                  <a:cs typeface="Arial"/>
                </a:rPr>
                <a:t>. </a:t>
              </a:r>
            </a:p>
            <a:p>
              <a:pPr marL="171450" indent="-171450">
                <a:spcBef>
                  <a:spcPct val="20000"/>
                </a:spcBef>
                <a:buFont typeface="Arial" panose="020B0604020202020204" pitchFamily="34" charset="0"/>
                <a:buChar char="•"/>
                <a:defRPr/>
              </a:pPr>
              <a:r>
                <a:rPr lang="en-GB" sz="1400">
                  <a:solidFill>
                    <a:schemeClr val="tx1"/>
                  </a:solidFill>
                  <a:latin typeface="Arial"/>
                  <a:cs typeface="Arial"/>
                </a:rPr>
                <a:t>12-month </a:t>
              </a:r>
              <a:r>
                <a:rPr kumimoji="0" lang="en-GB" sz="1400" b="0" i="0" u="none" strike="noStrike" kern="1200" cap="none" spc="0" normalizeH="0" baseline="0" noProof="0">
                  <a:ln>
                    <a:noFill/>
                  </a:ln>
                  <a:solidFill>
                    <a:schemeClr val="tx1"/>
                  </a:solidFill>
                  <a:effectLst/>
                  <a:uLnTx/>
                  <a:uFillTx/>
                  <a:latin typeface="Arial"/>
                  <a:ea typeface="+mn-ea"/>
                  <a:cs typeface="+mn-cs"/>
                </a:rPr>
                <a:t>pilot of PCP meetings led by EPs for families of children in Early Years settings or Year R where a request for EHC needs assessment has been refused. </a:t>
              </a:r>
            </a:p>
            <a:p>
              <a:pPr marL="171450" indent="-171450">
                <a:spcBef>
                  <a:spcPct val="20000"/>
                </a:spcBef>
                <a:buFont typeface="Arial" panose="020B0604020202020204" pitchFamily="34" charset="0"/>
                <a:buChar char="•"/>
                <a:defRPr/>
              </a:pPr>
              <a:r>
                <a:rPr kumimoji="0" lang="en-GB" sz="1400" b="0" i="0" u="none" strike="noStrike" kern="1200" cap="none" spc="0" normalizeH="0" baseline="0" noProof="0">
                  <a:ln>
                    <a:noFill/>
                  </a:ln>
                  <a:solidFill>
                    <a:schemeClr val="tx1"/>
                  </a:solidFill>
                  <a:effectLst/>
                  <a:uLnTx/>
                  <a:uFillTx/>
                  <a:latin typeface="Arial"/>
                  <a:ea typeface="+mn-ea"/>
                  <a:cs typeface="+mn-cs"/>
                </a:rPr>
                <a:t>31 meetings have taken place, with 44 planned. 25 additional meetings will be planned before end March 25. </a:t>
              </a:r>
            </a:p>
            <a:p>
              <a:pPr marL="171450" indent="-171450">
                <a:spcBef>
                  <a:spcPct val="20000"/>
                </a:spcBef>
                <a:buFont typeface="Arial" panose="020B0604020202020204" pitchFamily="34" charset="0"/>
                <a:buChar char="•"/>
                <a:defRPr/>
              </a:pPr>
              <a:r>
                <a:rPr lang="en-GB" sz="1400" b="1">
                  <a:solidFill>
                    <a:srgbClr val="00756B"/>
                  </a:solidFill>
                  <a:latin typeface="Arial" panose="020B0604020202020204"/>
                </a:rPr>
                <a:t>Phase 1 of the pilot resulted in improved confidence with 15 participants not progressing a further EHC assessment of appeal.</a:t>
              </a:r>
              <a:endParaRPr lang="en-GB" sz="1400">
                <a:solidFill>
                  <a:srgbClr val="00756B"/>
                </a:solidFill>
                <a:latin typeface="Arial" panose="020B0604020202020204"/>
              </a:endParaRPr>
            </a:p>
            <a:p>
              <a:pPr marL="171450" indent="-171450">
                <a:spcBef>
                  <a:spcPct val="20000"/>
                </a:spcBef>
                <a:buFont typeface="Arial" panose="020B0604020202020204" pitchFamily="34" charset="0"/>
                <a:buChar char="•"/>
                <a:defRPr/>
              </a:pPr>
              <a:r>
                <a:rPr lang="en-GB" sz="1400">
                  <a:solidFill>
                    <a:schemeClr val="tx1"/>
                  </a:solidFill>
                  <a:latin typeface="Arial" panose="020B0604020202020204"/>
                </a:rPr>
                <a:t>We are now gathering similar data for phase 2. </a:t>
              </a:r>
            </a:p>
            <a:p>
              <a:pPr marL="171450" indent="-171450">
                <a:spcBef>
                  <a:spcPct val="20000"/>
                </a:spcBef>
                <a:buFont typeface="Arial" panose="020B0604020202020204" pitchFamily="34" charset="0"/>
                <a:buChar char="•"/>
                <a:defRPr/>
              </a:pPr>
              <a:r>
                <a:rPr lang="en-GB" sz="1400">
                  <a:solidFill>
                    <a:schemeClr val="tx1"/>
                  </a:solidFill>
                  <a:latin typeface="Arial" panose="020B0604020202020204"/>
                </a:rPr>
                <a:t>Positive feedback has been received from school staff, facilitators, parents and CYP. </a:t>
              </a:r>
            </a:p>
            <a:p>
              <a:pPr marL="171450" indent="-171450">
                <a:spcBef>
                  <a:spcPct val="20000"/>
                </a:spcBef>
                <a:buFont typeface="Arial" panose="020B0604020202020204" pitchFamily="34" charset="0"/>
                <a:buChar char="•"/>
                <a:defRPr/>
              </a:pPr>
              <a:r>
                <a:rPr lang="en-GB" sz="1400">
                  <a:solidFill>
                    <a:schemeClr val="tx1"/>
                  </a:solidFill>
                  <a:latin typeface="Arial" panose="020B0604020202020204"/>
                </a:rPr>
                <a:t>A full evaluation is planned for the end of the workstream.</a:t>
              </a:r>
            </a:p>
            <a:p>
              <a:pPr>
                <a:spcBef>
                  <a:spcPct val="20000"/>
                </a:spcBef>
                <a:defRPr/>
              </a:pPr>
              <a:r>
                <a:rPr lang="en-GB" sz="1400" b="1">
                  <a:solidFill>
                    <a:srgbClr val="00756B"/>
                  </a:solidFill>
                  <a:latin typeface="Arial" panose="020B0604020202020204"/>
                </a:rPr>
                <a:t> Continues in 2025/6 with 35 days set aside.</a:t>
              </a:r>
            </a:p>
          </p:txBody>
        </p:sp>
        <p:sp>
          <p:nvSpPr>
            <p:cNvPr id="38" name="Rectangle 37">
              <a:extLst>
                <a:ext uri="{FF2B5EF4-FFF2-40B4-BE49-F238E27FC236}">
                  <a16:creationId xmlns:a16="http://schemas.microsoft.com/office/drawing/2014/main" id="{CBC1C8E7-C074-16DE-EA72-EE6D9731AB99}"/>
                </a:ext>
              </a:extLst>
            </p:cNvPr>
            <p:cNvSpPr/>
            <p:nvPr/>
          </p:nvSpPr>
          <p:spPr>
            <a:xfrm>
              <a:off x="361198" y="2816742"/>
              <a:ext cx="1396235" cy="229097"/>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a:solidFill>
                    <a:schemeClr val="bg1"/>
                  </a:solidFill>
                </a:rPr>
                <a:t>2023/4 DBV funded</a:t>
              </a:r>
            </a:p>
          </p:txBody>
        </p:sp>
      </p:grpSp>
    </p:spTree>
    <p:custDataLst>
      <p:tags r:id="rId1"/>
    </p:custDataLst>
    <p:extLst>
      <p:ext uri="{BB962C8B-B14F-4D97-AF65-F5344CB8AC3E}">
        <p14:creationId xmlns:p14="http://schemas.microsoft.com/office/powerpoint/2010/main" val="3042449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74D17E-BCB3-431B-8B88-B7F6B20E3F5A}"/>
              </a:ext>
            </a:extLst>
          </p:cNvPr>
          <p:cNvSpPr>
            <a:spLocks noGrp="1"/>
          </p:cNvSpPr>
          <p:nvPr>
            <p:ph type="title"/>
          </p:nvPr>
        </p:nvSpPr>
        <p:spPr>
          <a:xfrm>
            <a:off x="685845" y="-45997"/>
            <a:ext cx="10667955" cy="1325563"/>
          </a:xfrm>
        </p:spPr>
        <p:txBody>
          <a:bodyPr>
            <a:normAutofit/>
          </a:bodyPr>
          <a:lstStyle/>
          <a:p>
            <a:r>
              <a:rPr lang="en-GB" b="1"/>
              <a:t>Right Support, Right Time</a:t>
            </a:r>
          </a:p>
        </p:txBody>
      </p:sp>
      <p:sp>
        <p:nvSpPr>
          <p:cNvPr id="2" name="Rectangle 1">
            <a:extLst>
              <a:ext uri="{FF2B5EF4-FFF2-40B4-BE49-F238E27FC236}">
                <a16:creationId xmlns:a16="http://schemas.microsoft.com/office/drawing/2014/main" id="{8E1947C8-275B-6E86-C41C-C8DB4DD185A7}"/>
              </a:ext>
            </a:extLst>
          </p:cNvPr>
          <p:cNvSpPr/>
          <p:nvPr/>
        </p:nvSpPr>
        <p:spPr>
          <a:xfrm>
            <a:off x="489272" y="1020378"/>
            <a:ext cx="1993368" cy="269409"/>
          </a:xfrm>
          <a:prstGeom prst="rect">
            <a:avLst/>
          </a:prstGeom>
          <a:solidFill>
            <a:srgbClr val="00756B"/>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Arial" panose="020B0604020202020204" pitchFamily="34" charset="0"/>
                <a:cs typeface="Arial" panose="020B0604020202020204" pitchFamily="34" charset="0"/>
              </a:rPr>
              <a:t>Workstream</a:t>
            </a:r>
            <a:endParaRPr kumimoji="0" lang="en-GB" sz="10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689DCBD-DB31-31AD-7951-DC323E7DE56E}"/>
              </a:ext>
            </a:extLst>
          </p:cNvPr>
          <p:cNvSpPr/>
          <p:nvPr/>
        </p:nvSpPr>
        <p:spPr>
          <a:xfrm>
            <a:off x="2610715" y="1017841"/>
            <a:ext cx="9439518" cy="269409"/>
          </a:xfrm>
          <a:prstGeom prst="rect">
            <a:avLst/>
          </a:prstGeom>
          <a:solidFill>
            <a:srgbClr val="00756B"/>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defTabSz="355600">
              <a:lnSpc>
                <a:spcPct val="90000"/>
              </a:lnSpc>
              <a:spcBef>
                <a:spcPct val="0"/>
              </a:spcBef>
              <a:spcAft>
                <a:spcPct val="35000"/>
              </a:spcAft>
              <a:buNone/>
            </a:pPr>
            <a:r>
              <a:rPr lang="en-GB" sz="1000" b="1" kern="1200">
                <a:solidFill>
                  <a:schemeClr val="bg1"/>
                </a:solidFill>
                <a:latin typeface="Arial" panose="020B0604020202020204" pitchFamily="34" charset="0"/>
                <a:cs typeface="Arial" panose="020B0604020202020204" pitchFamily="34" charset="0"/>
              </a:rPr>
              <a:t>Summary Progress</a:t>
            </a:r>
          </a:p>
        </p:txBody>
      </p:sp>
      <p:sp>
        <p:nvSpPr>
          <p:cNvPr id="8" name="Rectangle 7">
            <a:extLst>
              <a:ext uri="{FF2B5EF4-FFF2-40B4-BE49-F238E27FC236}">
                <a16:creationId xmlns:a16="http://schemas.microsoft.com/office/drawing/2014/main" id="{4D6A771D-42EE-AC42-18E5-D94C0734DFFA}"/>
              </a:ext>
            </a:extLst>
          </p:cNvPr>
          <p:cNvSpPr/>
          <p:nvPr/>
        </p:nvSpPr>
        <p:spPr>
          <a:xfrm>
            <a:off x="489272" y="3729875"/>
            <a:ext cx="1993368" cy="2740197"/>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17303B"/>
                </a:solidFill>
                <a:latin typeface="Arial" panose="020B0604020202020204" pitchFamily="34" charset="0"/>
                <a:cs typeface="Arial" panose="020B0604020202020204" pitchFamily="34" charset="0"/>
              </a:rPr>
              <a:t>Access to Therapy pilot</a:t>
            </a:r>
            <a:endParaRPr kumimoji="0" lang="en-GB" sz="1400" b="1" i="0" u="none" strike="noStrike" kern="1200" cap="none" spc="0" normalizeH="0" baseline="0" noProof="0">
              <a:ln>
                <a:noFill/>
              </a:ln>
              <a:solidFill>
                <a:srgbClr val="17303B"/>
              </a:solidFill>
              <a:effectLst/>
              <a:uLnTx/>
              <a:uFillTx/>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87650E30-88E1-3108-567E-AD69611426E7}"/>
              </a:ext>
            </a:extLst>
          </p:cNvPr>
          <p:cNvSpPr/>
          <p:nvPr/>
        </p:nvSpPr>
        <p:spPr>
          <a:xfrm>
            <a:off x="2610715" y="3729875"/>
            <a:ext cx="9439518" cy="2740197"/>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lvl="0" indent="-171450">
              <a:lnSpc>
                <a:spcPct val="107000"/>
              </a:lnSpc>
              <a:buFont typeface="Arial" panose="020B0604020202020204" pitchFamily="34" charset="0"/>
              <a:buChar char="•"/>
            </a:pPr>
            <a:r>
              <a:rPr lang="en-GB" sz="1300">
                <a:solidFill>
                  <a:schemeClr val="tx1"/>
                </a:solidFill>
                <a:latin typeface="Arial" panose="020B0604020202020204"/>
              </a:rPr>
              <a:t>Provides access to Speech and Language Therapy when children are receiving SEN support.</a:t>
            </a:r>
          </a:p>
          <a:p>
            <a:pPr marL="171450" lvl="0" indent="-171450">
              <a:lnSpc>
                <a:spcPct val="107000"/>
              </a:lnSpc>
              <a:buFont typeface="Arial" panose="020B0604020202020204" pitchFamily="34" charset="0"/>
              <a:buChar char="•"/>
            </a:pPr>
            <a:r>
              <a:rPr lang="en-GB" sz="1300">
                <a:solidFill>
                  <a:schemeClr val="tx1"/>
                </a:solidFill>
                <a:latin typeface="Arial" panose="020B0604020202020204"/>
              </a:rPr>
              <a:t>Working with approx. 10 children per school at SEN Support. 60 children total pilot cohort.</a:t>
            </a:r>
          </a:p>
          <a:p>
            <a:pPr marL="171450" lvl="0" indent="-171450">
              <a:lnSpc>
                <a:spcPct val="107000"/>
              </a:lnSpc>
              <a:buFont typeface="Arial" panose="020B0604020202020204" pitchFamily="34" charset="0"/>
              <a:buChar char="•"/>
            </a:pPr>
            <a:r>
              <a:rPr lang="en-GB" sz="1300">
                <a:solidFill>
                  <a:schemeClr val="tx1"/>
                </a:solidFill>
                <a:latin typeface="Arial" panose="020B0604020202020204"/>
              </a:rPr>
              <a:t>Collaboration with teachers to develop High Quality Teaching (HQT) approaches for specific children with SLCN. </a:t>
            </a:r>
          </a:p>
          <a:p>
            <a:pPr marL="171450" lvl="0" indent="-171450">
              <a:lnSpc>
                <a:spcPct val="107000"/>
              </a:lnSpc>
              <a:buFont typeface="Arial" panose="020B0604020202020204" pitchFamily="34" charset="0"/>
              <a:buChar char="•"/>
            </a:pPr>
            <a:r>
              <a:rPr lang="en-GB" sz="1300">
                <a:solidFill>
                  <a:schemeClr val="tx1"/>
                </a:solidFill>
                <a:latin typeface="Arial" panose="020B0604020202020204"/>
              </a:rPr>
              <a:t>Improved whole school understanding of SLCN and how to support within the classroom, including resources. </a:t>
            </a:r>
          </a:p>
          <a:p>
            <a:pPr marL="171450" lvl="0" indent="-171450">
              <a:lnSpc>
                <a:spcPct val="107000"/>
              </a:lnSpc>
              <a:buFont typeface="Arial" panose="020B0604020202020204" pitchFamily="34" charset="0"/>
              <a:buChar char="•"/>
            </a:pPr>
            <a:r>
              <a:rPr lang="en-GB" sz="1300">
                <a:solidFill>
                  <a:schemeClr val="tx1"/>
                </a:solidFill>
                <a:latin typeface="Arial" panose="020B0604020202020204"/>
              </a:rPr>
              <a:t>22 training sessions completed across 7 schools on a range of topics, e.g. SLCN, Vocabulary, The Communication Chain, Attention and Listening. </a:t>
            </a:r>
          </a:p>
          <a:p>
            <a:pPr marL="171450" lvl="0" indent="-171450">
              <a:lnSpc>
                <a:spcPct val="107000"/>
              </a:lnSpc>
              <a:buFont typeface="Arial" panose="020B0604020202020204" pitchFamily="34" charset="0"/>
              <a:buChar char="•"/>
            </a:pPr>
            <a:r>
              <a:rPr lang="en-GB" sz="1300">
                <a:solidFill>
                  <a:schemeClr val="tx1"/>
                </a:solidFill>
                <a:latin typeface="Arial" panose="020B0604020202020204"/>
              </a:rPr>
              <a:t>SENCO feedback indicates intervention has improved confidence and quality of SEN Support for children with SLCN needs. </a:t>
            </a:r>
          </a:p>
          <a:p>
            <a:pPr marL="171450" lvl="0" indent="-171450">
              <a:lnSpc>
                <a:spcPct val="107000"/>
              </a:lnSpc>
              <a:buFont typeface="Arial" panose="020B0604020202020204" pitchFamily="34" charset="0"/>
              <a:buChar char="•"/>
            </a:pPr>
            <a:r>
              <a:rPr lang="en-GB" sz="1300">
                <a:solidFill>
                  <a:schemeClr val="tx1"/>
                </a:solidFill>
                <a:latin typeface="Arial" panose="020B0604020202020204"/>
              </a:rPr>
              <a:t>‘</a:t>
            </a:r>
            <a:r>
              <a:rPr lang="en-GB" sz="1300" err="1">
                <a:solidFill>
                  <a:schemeClr val="tx1"/>
                </a:solidFill>
                <a:latin typeface="Arial" panose="020B0604020202020204"/>
              </a:rPr>
              <a:t>SaLT’s</a:t>
            </a:r>
            <a:r>
              <a:rPr lang="en-GB" sz="1300">
                <a:solidFill>
                  <a:schemeClr val="tx1"/>
                </a:solidFill>
                <a:latin typeface="Arial" panose="020B0604020202020204"/>
              </a:rPr>
              <a:t> input has increased SENCo knowledge and confidence and has had a direct impact on our Ofsted result’ and ‘working with the individual children has had a whole school impact’. </a:t>
            </a:r>
          </a:p>
          <a:p>
            <a:pPr marL="171450" lvl="0" indent="-171450">
              <a:lnSpc>
                <a:spcPct val="107000"/>
              </a:lnSpc>
              <a:buFont typeface="Arial" panose="020B0604020202020204" pitchFamily="34" charset="0"/>
              <a:buChar char="•"/>
            </a:pPr>
            <a:r>
              <a:rPr lang="en-GB" sz="1300" b="1">
                <a:solidFill>
                  <a:srgbClr val="00756B"/>
                </a:solidFill>
                <a:latin typeface="Arial" panose="020B0604020202020204"/>
              </a:rPr>
              <a:t>11 EHCP applications were NOT made that would have been without pilot input</a:t>
            </a:r>
            <a:r>
              <a:rPr lang="en-GB" sz="1300">
                <a:solidFill>
                  <a:srgbClr val="00756B"/>
                </a:solidFill>
                <a:latin typeface="Arial" panose="020B0604020202020204"/>
              </a:rPr>
              <a:t>. (18%). </a:t>
            </a:r>
          </a:p>
          <a:p>
            <a:pPr marL="171450" indent="-171450">
              <a:lnSpc>
                <a:spcPct val="107000"/>
              </a:lnSpc>
              <a:buFont typeface="Arial" panose="020B0604020202020204" pitchFamily="34" charset="0"/>
              <a:buChar char="•"/>
            </a:pPr>
            <a:r>
              <a:rPr lang="en-GB" sz="1300" b="1">
                <a:solidFill>
                  <a:srgbClr val="00756B"/>
                </a:solidFill>
                <a:latin typeface="Arial" panose="020B0604020202020204"/>
              </a:rPr>
              <a:t>Estimated</a:t>
            </a:r>
            <a:r>
              <a:rPr lang="en-GB" sz="1300">
                <a:solidFill>
                  <a:srgbClr val="00756B"/>
                </a:solidFill>
                <a:latin typeface="Arial" panose="020B0604020202020204"/>
              </a:rPr>
              <a:t> </a:t>
            </a:r>
            <a:r>
              <a:rPr lang="en-GB" sz="1300" b="1">
                <a:solidFill>
                  <a:srgbClr val="00756B"/>
                </a:solidFill>
                <a:latin typeface="Arial" panose="020B0604020202020204"/>
              </a:rPr>
              <a:t>8% reduction (or delay) in EHCNAs in pilot schools </a:t>
            </a:r>
            <a:r>
              <a:rPr lang="en-GB" sz="1300">
                <a:solidFill>
                  <a:srgbClr val="00756B"/>
                </a:solidFill>
                <a:latin typeface="Arial" panose="020B0604020202020204"/>
              </a:rPr>
              <a:t>compared to the rest of Hampshire.</a:t>
            </a:r>
            <a:r>
              <a:rPr lang="en-GB" sz="1300" b="1">
                <a:solidFill>
                  <a:srgbClr val="00756B"/>
                </a:solidFill>
                <a:latin typeface="Arial" panose="020B0604020202020204"/>
              </a:rPr>
              <a:t> </a:t>
            </a:r>
          </a:p>
          <a:p>
            <a:pPr>
              <a:lnSpc>
                <a:spcPct val="107000"/>
              </a:lnSpc>
            </a:pPr>
            <a:endParaRPr lang="en-GB" sz="1300" b="1">
              <a:solidFill>
                <a:schemeClr val="tx1"/>
              </a:solidFill>
              <a:latin typeface="Arial" panose="020B0604020202020204"/>
            </a:endParaRPr>
          </a:p>
          <a:p>
            <a:pPr>
              <a:lnSpc>
                <a:spcPct val="107000"/>
              </a:lnSpc>
            </a:pPr>
            <a:r>
              <a:rPr lang="en-GB" sz="1300" b="1">
                <a:solidFill>
                  <a:srgbClr val="00756B"/>
                </a:solidFill>
                <a:latin typeface="Arial" panose="020B0604020202020204"/>
              </a:rPr>
              <a:t>Extended in 2025/6, covering 28 schools over two years</a:t>
            </a:r>
          </a:p>
        </p:txBody>
      </p:sp>
      <p:grpSp>
        <p:nvGrpSpPr>
          <p:cNvPr id="6" name="Group 5">
            <a:extLst>
              <a:ext uri="{FF2B5EF4-FFF2-40B4-BE49-F238E27FC236}">
                <a16:creationId xmlns:a16="http://schemas.microsoft.com/office/drawing/2014/main" id="{C95C42C1-B3C5-CC89-89D8-98B589D93549}"/>
              </a:ext>
            </a:extLst>
          </p:cNvPr>
          <p:cNvGrpSpPr/>
          <p:nvPr/>
        </p:nvGrpSpPr>
        <p:grpSpPr>
          <a:xfrm>
            <a:off x="274527" y="1314479"/>
            <a:ext cx="11775706" cy="2315689"/>
            <a:chOff x="274527" y="1471741"/>
            <a:chExt cx="11775706" cy="1884136"/>
          </a:xfrm>
        </p:grpSpPr>
        <p:sp>
          <p:nvSpPr>
            <p:cNvPr id="7" name="Rectangle 6">
              <a:extLst>
                <a:ext uri="{FF2B5EF4-FFF2-40B4-BE49-F238E27FC236}">
                  <a16:creationId xmlns:a16="http://schemas.microsoft.com/office/drawing/2014/main" id="{7A867BE5-2096-ADD1-B8E1-1B4580A8E8FD}"/>
                </a:ext>
              </a:extLst>
            </p:cNvPr>
            <p:cNvSpPr/>
            <p:nvPr/>
          </p:nvSpPr>
          <p:spPr>
            <a:xfrm>
              <a:off x="489272" y="1524461"/>
              <a:ext cx="1993368" cy="1831416"/>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17303B"/>
                  </a:solidFill>
                  <a:latin typeface="Arial" panose="020B0604020202020204" pitchFamily="34" charset="0"/>
                  <a:cs typeface="Arial" panose="020B0604020202020204" pitchFamily="34" charset="0"/>
                </a:rPr>
                <a:t>Transition to School pilot</a:t>
              </a:r>
              <a:endParaRPr kumimoji="0" lang="en-GB" sz="1400" b="1" i="0" u="none" strike="noStrike" kern="1200" cap="none" spc="0" normalizeH="0" baseline="0" noProof="0">
                <a:ln>
                  <a:noFill/>
                </a:ln>
                <a:solidFill>
                  <a:srgbClr val="17303B"/>
                </a:solidFill>
                <a:effectLst/>
                <a:uLnTx/>
                <a:uFillTx/>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9A68E0FF-7CDD-5BCF-69FB-FF5680C30387}"/>
                </a:ext>
              </a:extLst>
            </p:cNvPr>
            <p:cNvSpPr/>
            <p:nvPr/>
          </p:nvSpPr>
          <p:spPr>
            <a:xfrm>
              <a:off x="2610714" y="1524461"/>
              <a:ext cx="9439519" cy="1831416"/>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defRPr/>
              </a:pPr>
              <a:r>
                <a:rPr lang="en-GB" sz="1300">
                  <a:solidFill>
                    <a:schemeClr val="tx1"/>
                  </a:solidFill>
                  <a:latin typeface="Arial" panose="020B0604020202020204"/>
                </a:rPr>
                <a:t>Portage Transition support ensures that high quality SEN Support is available to reception age children.</a:t>
              </a:r>
            </a:p>
            <a:p>
              <a:pPr marL="285750" indent="-285750">
                <a:buFont typeface="Arial" panose="020B0604020202020204" pitchFamily="34" charset="0"/>
                <a:buChar char="•"/>
                <a:defRPr/>
              </a:pPr>
              <a:r>
                <a:rPr lang="en-GB" sz="1300" kern="100">
                  <a:solidFill>
                    <a:schemeClr val="tx1"/>
                  </a:solidFill>
                  <a:latin typeface="Arial"/>
                  <a:ea typeface="Calibri"/>
                  <a:cs typeface="Times New Roman"/>
                </a:rPr>
                <a:t>21 schools, 32 early years settings and 66 children.</a:t>
              </a:r>
            </a:p>
            <a:p>
              <a:pPr marL="285750" indent="-285750">
                <a:buFont typeface="Arial" panose="020B0604020202020204" pitchFamily="34" charset="0"/>
                <a:buChar char="•"/>
                <a:defRPr/>
              </a:pPr>
              <a:r>
                <a:rPr lang="en-GB" sz="1300" kern="100">
                  <a:solidFill>
                    <a:schemeClr val="tx1"/>
                  </a:solidFill>
                  <a:latin typeface="Arial"/>
                  <a:ea typeface="Calibri"/>
                  <a:cs typeface="Times New Roman"/>
                </a:rPr>
                <a:t>Early feedback suggests improved confidence in effective transitions. </a:t>
              </a:r>
            </a:p>
            <a:p>
              <a:pPr marL="285750" indent="-285750">
                <a:buFont typeface="Arial" panose="020B0604020202020204" pitchFamily="34" charset="0"/>
                <a:buChar char="•"/>
                <a:defRPr/>
              </a:pPr>
              <a:r>
                <a:rPr lang="en-GB" sz="1300" kern="100">
                  <a:solidFill>
                    <a:schemeClr val="tx1"/>
                  </a:solidFill>
                  <a:latin typeface="Arial"/>
                  <a:ea typeface="Calibri"/>
                  <a:cs typeface="Times New Roman"/>
                </a:rPr>
                <a:t>Schools and EY settings are building relationships and improving consistency of approach.</a:t>
              </a:r>
            </a:p>
            <a:p>
              <a:pPr marL="285750" indent="-285750">
                <a:buFont typeface="Arial" panose="020B0604020202020204" pitchFamily="34" charset="0"/>
                <a:buChar char="•"/>
                <a:defRPr/>
              </a:pPr>
              <a:r>
                <a:rPr lang="en-GB" sz="1300" kern="100">
                  <a:solidFill>
                    <a:schemeClr val="tx1"/>
                  </a:solidFill>
                  <a:latin typeface="Arial"/>
                  <a:ea typeface="Calibri"/>
                  <a:cs typeface="Times New Roman"/>
                </a:rPr>
                <a:t>engagement with families strong, support group sessions provided to parent/carers in the Summer Holidays, on behaviours, sleep and creation of visuals to support their child.</a:t>
              </a:r>
              <a:r>
                <a:rPr lang="en-GB" sz="1300" b="1" kern="100">
                  <a:solidFill>
                    <a:schemeClr val="tx1"/>
                  </a:solidFill>
                  <a:latin typeface="Arial"/>
                  <a:ea typeface="Calibri"/>
                  <a:cs typeface="Times New Roman"/>
                </a:rPr>
                <a:t> </a:t>
              </a:r>
            </a:p>
            <a:p>
              <a:pPr marL="285750" indent="-285750">
                <a:buFont typeface="Arial" panose="020B0604020202020204" pitchFamily="34" charset="0"/>
                <a:buChar char="•"/>
                <a:defRPr/>
              </a:pPr>
              <a:r>
                <a:rPr lang="en-GB" sz="1300" kern="100">
                  <a:solidFill>
                    <a:schemeClr val="tx1"/>
                  </a:solidFill>
                  <a:latin typeface="Arial"/>
                  <a:ea typeface="Calibri"/>
                  <a:cs typeface="Times New Roman"/>
                </a:rPr>
                <a:t>Settings completed pre and post evaluation feedback for first Term. </a:t>
              </a:r>
            </a:p>
            <a:p>
              <a:pPr marL="285750" indent="-285750">
                <a:buFont typeface="Arial" panose="020B0604020202020204" pitchFamily="34" charset="0"/>
                <a:buChar char="•"/>
                <a:defRPr/>
              </a:pPr>
              <a:r>
                <a:rPr lang="en-GB" sz="1300" kern="100">
                  <a:solidFill>
                    <a:schemeClr val="tx1"/>
                  </a:solidFill>
                  <a:latin typeface="Arial"/>
                  <a:ea typeface="Calibri"/>
                  <a:cs typeface="Times New Roman"/>
                </a:rPr>
                <a:t>92% declared that they have a ‘better understanding of supporting children at SEN Support level’. </a:t>
              </a:r>
            </a:p>
            <a:p>
              <a:pPr marL="285750" indent="-285750">
                <a:buFont typeface="Arial" panose="020B0604020202020204" pitchFamily="34" charset="0"/>
                <a:buChar char="•"/>
                <a:defRPr/>
              </a:pPr>
              <a:r>
                <a:rPr lang="en-GB" sz="1300" b="1" kern="100">
                  <a:solidFill>
                    <a:srgbClr val="00756B"/>
                  </a:solidFill>
                  <a:latin typeface="Arial"/>
                  <a:ea typeface="Calibri"/>
                  <a:cs typeface="Times New Roman"/>
                </a:rPr>
                <a:t>To date, needs of children in cohort continue to be met at SEN Support following transition, with escalation avoided. </a:t>
              </a:r>
            </a:p>
            <a:p>
              <a:pPr marL="285750" indent="-285750">
                <a:buFont typeface="Arial" panose="020B0604020202020204" pitchFamily="34" charset="0"/>
                <a:buChar char="•"/>
                <a:defRPr/>
              </a:pPr>
              <a:r>
                <a:rPr lang="en-GB" sz="1400" b="1" kern="100">
                  <a:solidFill>
                    <a:srgbClr val="00756B"/>
                  </a:solidFill>
                  <a:latin typeface="Arial"/>
                  <a:ea typeface="Calibri"/>
                  <a:cs typeface="Times New Roman"/>
                </a:rPr>
                <a:t>Extended and expanded in </a:t>
              </a:r>
              <a:r>
                <a:rPr lang="en-GB" sz="1400" b="1">
                  <a:solidFill>
                    <a:srgbClr val="00756B"/>
                  </a:solidFill>
                  <a:latin typeface="Arial" panose="020B0604020202020204"/>
                </a:rPr>
                <a:t>2025/6 to Havant, Gosport and Basingstoke. </a:t>
              </a:r>
            </a:p>
          </p:txBody>
        </p:sp>
        <p:sp>
          <p:nvSpPr>
            <p:cNvPr id="39" name="Rectangle 38">
              <a:extLst>
                <a:ext uri="{FF2B5EF4-FFF2-40B4-BE49-F238E27FC236}">
                  <a16:creationId xmlns:a16="http://schemas.microsoft.com/office/drawing/2014/main" id="{3CAEB0C4-01B1-3EED-4299-233C1D6F504A}"/>
                </a:ext>
              </a:extLst>
            </p:cNvPr>
            <p:cNvSpPr/>
            <p:nvPr/>
          </p:nvSpPr>
          <p:spPr>
            <a:xfrm>
              <a:off x="274527" y="1471741"/>
              <a:ext cx="1396235" cy="233641"/>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a:t>2023/4 DBV funded</a:t>
              </a:r>
            </a:p>
          </p:txBody>
        </p:sp>
      </p:grpSp>
      <p:sp>
        <p:nvSpPr>
          <p:cNvPr id="40" name="Rectangle 39">
            <a:extLst>
              <a:ext uri="{FF2B5EF4-FFF2-40B4-BE49-F238E27FC236}">
                <a16:creationId xmlns:a16="http://schemas.microsoft.com/office/drawing/2014/main" id="{61967701-E972-471E-B4CD-AA7D89F4C8A7}"/>
              </a:ext>
            </a:extLst>
          </p:cNvPr>
          <p:cNvSpPr/>
          <p:nvPr/>
        </p:nvSpPr>
        <p:spPr>
          <a:xfrm>
            <a:off x="274526" y="3630168"/>
            <a:ext cx="1396235" cy="276392"/>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b="1"/>
              <a:t>2023/4 DBV funded</a:t>
            </a:r>
          </a:p>
        </p:txBody>
      </p:sp>
    </p:spTree>
    <p:custDataLst>
      <p:tags r:id="rId1"/>
    </p:custDataLst>
    <p:extLst>
      <p:ext uri="{BB962C8B-B14F-4D97-AF65-F5344CB8AC3E}">
        <p14:creationId xmlns:p14="http://schemas.microsoft.com/office/powerpoint/2010/main" val="2445809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74D17E-BCB3-431B-8B88-B7F6B20E3F5A}"/>
              </a:ext>
            </a:extLst>
          </p:cNvPr>
          <p:cNvSpPr>
            <a:spLocks noGrp="1"/>
          </p:cNvSpPr>
          <p:nvPr>
            <p:ph type="title"/>
          </p:nvPr>
        </p:nvSpPr>
        <p:spPr/>
        <p:txBody>
          <a:bodyPr>
            <a:normAutofit/>
          </a:bodyPr>
          <a:lstStyle/>
          <a:p>
            <a:r>
              <a:rPr lang="en-GB" b="1"/>
              <a:t>Improve Outcomes, Control Costs</a:t>
            </a:r>
          </a:p>
        </p:txBody>
      </p:sp>
      <p:grpSp>
        <p:nvGrpSpPr>
          <p:cNvPr id="2" name="Group 1">
            <a:extLst>
              <a:ext uri="{FF2B5EF4-FFF2-40B4-BE49-F238E27FC236}">
                <a16:creationId xmlns:a16="http://schemas.microsoft.com/office/drawing/2014/main" id="{974712B7-D95B-6541-69D1-48153B09C531}"/>
              </a:ext>
            </a:extLst>
          </p:cNvPr>
          <p:cNvGrpSpPr/>
          <p:nvPr/>
        </p:nvGrpSpPr>
        <p:grpSpPr>
          <a:xfrm>
            <a:off x="375684" y="1461055"/>
            <a:ext cx="11366677" cy="4774589"/>
            <a:chOff x="375684" y="1902803"/>
            <a:chExt cx="11366677" cy="4332833"/>
          </a:xfrm>
        </p:grpSpPr>
        <p:sp>
          <p:nvSpPr>
            <p:cNvPr id="6" name="Rectangle 5">
              <a:extLst>
                <a:ext uri="{FF2B5EF4-FFF2-40B4-BE49-F238E27FC236}">
                  <a16:creationId xmlns:a16="http://schemas.microsoft.com/office/drawing/2014/main" id="{6514D9D5-8465-9604-E63D-974C1ABCB9AE}"/>
                </a:ext>
              </a:extLst>
            </p:cNvPr>
            <p:cNvSpPr/>
            <p:nvPr/>
          </p:nvSpPr>
          <p:spPr>
            <a:xfrm>
              <a:off x="375684" y="1905086"/>
              <a:ext cx="3419462" cy="242324"/>
            </a:xfrm>
            <a:prstGeom prst="rect">
              <a:avLst/>
            </a:prstGeom>
            <a:solidFill>
              <a:srgbClr val="00756B"/>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Arial" panose="020B0604020202020204" pitchFamily="34" charset="0"/>
                  <a:cs typeface="Arial" panose="020B0604020202020204" pitchFamily="34" charset="0"/>
                </a:rPr>
                <a:t>Workstream</a:t>
              </a:r>
              <a:endParaRPr kumimoji="0" lang="en-GB" sz="10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06981BD-C3D4-332A-9C4E-C1EF41907F03}"/>
                </a:ext>
              </a:extLst>
            </p:cNvPr>
            <p:cNvSpPr/>
            <p:nvPr/>
          </p:nvSpPr>
          <p:spPr>
            <a:xfrm>
              <a:off x="3996057" y="1902803"/>
              <a:ext cx="7746304" cy="242324"/>
            </a:xfrm>
            <a:prstGeom prst="rect">
              <a:avLst/>
            </a:prstGeom>
            <a:solidFill>
              <a:srgbClr val="00756B"/>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defTabSz="355600">
                <a:lnSpc>
                  <a:spcPct val="90000"/>
                </a:lnSpc>
                <a:spcBef>
                  <a:spcPct val="0"/>
                </a:spcBef>
                <a:spcAft>
                  <a:spcPct val="35000"/>
                </a:spcAft>
                <a:buNone/>
              </a:pPr>
              <a:r>
                <a:rPr lang="en-GB" sz="1000" b="1" kern="1200">
                  <a:solidFill>
                    <a:schemeClr val="bg1"/>
                  </a:solidFill>
                  <a:latin typeface="Arial" panose="020B0604020202020204" pitchFamily="34" charset="0"/>
                  <a:cs typeface="Arial" panose="020B0604020202020204" pitchFamily="34" charset="0"/>
                </a:rPr>
                <a:t>Summary Progress</a:t>
              </a:r>
            </a:p>
          </p:txBody>
        </p:sp>
        <p:grpSp>
          <p:nvGrpSpPr>
            <p:cNvPr id="4" name="Group 3">
              <a:extLst>
                <a:ext uri="{FF2B5EF4-FFF2-40B4-BE49-F238E27FC236}">
                  <a16:creationId xmlns:a16="http://schemas.microsoft.com/office/drawing/2014/main" id="{E74D55B8-006D-47A0-DCC0-36447384B316}"/>
                </a:ext>
              </a:extLst>
            </p:cNvPr>
            <p:cNvGrpSpPr/>
            <p:nvPr/>
          </p:nvGrpSpPr>
          <p:grpSpPr>
            <a:xfrm>
              <a:off x="375684" y="2214836"/>
              <a:ext cx="11366677" cy="4020800"/>
              <a:chOff x="375684" y="2268315"/>
              <a:chExt cx="11366677" cy="1561079"/>
            </a:xfrm>
          </p:grpSpPr>
          <p:sp>
            <p:nvSpPr>
              <p:cNvPr id="8" name="Rectangle 7">
                <a:extLst>
                  <a:ext uri="{FF2B5EF4-FFF2-40B4-BE49-F238E27FC236}">
                    <a16:creationId xmlns:a16="http://schemas.microsoft.com/office/drawing/2014/main" id="{35FFAC29-53EE-4DCC-FE7F-259D194F6956}"/>
                  </a:ext>
                </a:extLst>
              </p:cNvPr>
              <p:cNvSpPr/>
              <p:nvPr/>
            </p:nvSpPr>
            <p:spPr>
              <a:xfrm>
                <a:off x="375684" y="3095185"/>
                <a:ext cx="3419462" cy="732792"/>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17303B"/>
                    </a:solidFill>
                    <a:latin typeface="Arial" panose="020B0604020202020204" pitchFamily="34" charset="0"/>
                    <a:cs typeface="Arial" panose="020B0604020202020204" pitchFamily="34" charset="0"/>
                  </a:rPr>
                  <a:t>Specialist Provision</a:t>
                </a:r>
                <a:endParaRPr kumimoji="0" lang="en-GB" sz="1400" b="1" i="0" u="none" strike="noStrike" kern="1200" cap="none" spc="0" normalizeH="0" baseline="0" noProof="0">
                  <a:ln>
                    <a:noFill/>
                  </a:ln>
                  <a:solidFill>
                    <a:srgbClr val="17303B"/>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A3CD515-A9DB-F6DC-7B86-CDA0D1EA7C0C}"/>
                  </a:ext>
                </a:extLst>
              </p:cNvPr>
              <p:cNvSpPr/>
              <p:nvPr/>
            </p:nvSpPr>
            <p:spPr>
              <a:xfrm>
                <a:off x="375684" y="2268315"/>
                <a:ext cx="3419462" cy="766732"/>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17303B"/>
                    </a:solidFill>
                    <a:latin typeface="Arial" panose="020B0604020202020204" pitchFamily="34" charset="0"/>
                    <a:cs typeface="Arial" panose="020B0604020202020204" pitchFamily="34" charset="0"/>
                  </a:rPr>
                  <a:t>External Commissioning- INMSS/AP</a:t>
                </a:r>
                <a:endParaRPr kumimoji="0" lang="en-GB" sz="1400" b="1" i="0" u="none" strike="noStrike" kern="1200" cap="none" spc="0" normalizeH="0" baseline="0" noProof="0">
                  <a:ln>
                    <a:noFill/>
                  </a:ln>
                  <a:solidFill>
                    <a:srgbClr val="17303B"/>
                  </a:solidFill>
                  <a:effectLst/>
                  <a:uLnTx/>
                  <a:uFillTx/>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8A23F5E2-D3DE-B47E-0DAE-676DF3234250}"/>
                  </a:ext>
                </a:extLst>
              </p:cNvPr>
              <p:cNvSpPr/>
              <p:nvPr/>
            </p:nvSpPr>
            <p:spPr>
              <a:xfrm>
                <a:off x="3996057" y="3096602"/>
                <a:ext cx="7746304" cy="732792"/>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defRPr/>
                </a:pPr>
                <a:r>
                  <a:rPr lang="en-GB" sz="1400">
                    <a:solidFill>
                      <a:srgbClr val="17303B"/>
                    </a:solidFill>
                    <a:latin typeface="Arial"/>
                    <a:cs typeface="Arial"/>
                  </a:rPr>
                  <a:t>Specialist Provision Strategy in draft for publication in Jan 2025 outlining plans to create an additional 1000 new specialist places in Special Schools and Resourced Provisions (RPs) by 2030. </a:t>
                </a:r>
              </a:p>
              <a:p>
                <a:pPr marL="285750" indent="-285750">
                  <a:buFont typeface="Arial" panose="020B0604020202020204" pitchFamily="34" charset="0"/>
                  <a:buChar char="•"/>
                  <a:defRPr/>
                </a:pPr>
                <a:r>
                  <a:rPr lang="en-GB" sz="1400">
                    <a:solidFill>
                      <a:srgbClr val="17303B"/>
                    </a:solidFill>
                    <a:latin typeface="Arial"/>
                    <a:cs typeface="Arial"/>
                  </a:rPr>
                  <a:t>Ambitious target but already working with a range of schools and sites. </a:t>
                </a:r>
              </a:p>
              <a:p>
                <a:pPr marL="285750" indent="-285750">
                  <a:buFont typeface="Arial" panose="020B0604020202020204" pitchFamily="34" charset="0"/>
                  <a:buChar char="•"/>
                  <a:defRPr/>
                </a:pPr>
                <a:r>
                  <a:rPr lang="en-GB" sz="1400">
                    <a:solidFill>
                      <a:srgbClr val="17303B"/>
                    </a:solidFill>
                    <a:latin typeface="Arial"/>
                    <a:cs typeface="Arial"/>
                  </a:rPr>
                  <a:t>Currently consulting on 5 new RPs for September 2025 and expansions at 6 other RPs. </a:t>
                </a:r>
              </a:p>
              <a:p>
                <a:pPr marL="285750" indent="-285750">
                  <a:buFont typeface="Arial" panose="020B0604020202020204" pitchFamily="34" charset="0"/>
                  <a:buChar char="•"/>
                  <a:defRPr/>
                </a:pPr>
                <a:r>
                  <a:rPr lang="en-GB" sz="1400">
                    <a:solidFill>
                      <a:srgbClr val="17303B"/>
                    </a:solidFill>
                    <a:latin typeface="Arial"/>
                    <a:cs typeface="Arial"/>
                  </a:rPr>
                  <a:t>Proposing expansions and increased pupil numbers at a range of special schools and new satellite provisions to provide additional specialist provision in next 3 years.</a:t>
                </a:r>
              </a:p>
              <a:p>
                <a:pPr marL="285750" indent="-285750">
                  <a:buFont typeface="Arial" panose="020B0604020202020204" pitchFamily="34" charset="0"/>
                  <a:buChar char="•"/>
                  <a:defRPr/>
                </a:pPr>
                <a:r>
                  <a:rPr lang="en-GB" sz="1400">
                    <a:solidFill>
                      <a:srgbClr val="17303B"/>
                    </a:solidFill>
                    <a:latin typeface="Arial"/>
                    <a:cs typeface="Arial"/>
                  </a:rPr>
                  <a:t>New SEMH School in </a:t>
                </a:r>
                <a:r>
                  <a:rPr lang="en-GB" sz="1400" err="1">
                    <a:solidFill>
                      <a:srgbClr val="17303B"/>
                    </a:solidFill>
                    <a:latin typeface="Arial"/>
                    <a:cs typeface="Arial"/>
                  </a:rPr>
                  <a:t>Boorley</a:t>
                </a:r>
                <a:r>
                  <a:rPr lang="en-GB" sz="1400">
                    <a:solidFill>
                      <a:srgbClr val="17303B"/>
                    </a:solidFill>
                    <a:latin typeface="Arial"/>
                    <a:cs typeface="Arial"/>
                  </a:rPr>
                  <a:t> Gardens, Eastleigh due to open September 2026 and new SLD Free School in Whiteley due to open September 2027. </a:t>
                </a:r>
                <a:endParaRPr lang="en-GB" sz="1400">
                  <a:solidFill>
                    <a:srgbClr val="17303B"/>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772EE594-D8EB-2FC7-6DCF-4BADB3455471}"/>
                  </a:ext>
                </a:extLst>
              </p:cNvPr>
              <p:cNvSpPr/>
              <p:nvPr/>
            </p:nvSpPr>
            <p:spPr>
              <a:xfrm>
                <a:off x="3996057" y="2269732"/>
                <a:ext cx="7746304" cy="766732"/>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defTabSz="355600">
                  <a:lnSpc>
                    <a:spcPct val="90000"/>
                  </a:lnSpc>
                  <a:spcBef>
                    <a:spcPct val="0"/>
                  </a:spcBef>
                  <a:spcAft>
                    <a:spcPct val="35000"/>
                  </a:spcAft>
                  <a:buFont typeface="Arial" panose="020B0604020202020204" pitchFamily="34" charset="0"/>
                  <a:buChar char="•"/>
                </a:pPr>
                <a:r>
                  <a:rPr lang="en-US" sz="1400">
                    <a:solidFill>
                      <a:schemeClr val="tx1"/>
                    </a:solidFill>
                    <a:latin typeface="Arial"/>
                    <a:cs typeface="Arial"/>
                  </a:rPr>
                  <a:t>Initial market position statement drafted. </a:t>
                </a:r>
              </a:p>
              <a:p>
                <a:pPr marL="285750" indent="-285750" defTabSz="355600">
                  <a:lnSpc>
                    <a:spcPct val="90000"/>
                  </a:lnSpc>
                  <a:spcBef>
                    <a:spcPct val="0"/>
                  </a:spcBef>
                  <a:spcAft>
                    <a:spcPct val="35000"/>
                  </a:spcAft>
                  <a:buFont typeface="Arial" panose="020B0604020202020204" pitchFamily="34" charset="0"/>
                  <a:buChar char="•"/>
                </a:pPr>
                <a:r>
                  <a:rPr lang="en-US" sz="1400">
                    <a:solidFill>
                      <a:schemeClr val="tx1"/>
                    </a:solidFill>
                    <a:latin typeface="Arial"/>
                    <a:cs typeface="Arial"/>
                  </a:rPr>
                  <a:t>Work to better understand reasons for INMSS referrals made to CPG panels. </a:t>
                </a:r>
              </a:p>
              <a:p>
                <a:pPr marL="285750" indent="-285750" defTabSz="355600">
                  <a:lnSpc>
                    <a:spcPct val="90000"/>
                  </a:lnSpc>
                  <a:spcBef>
                    <a:spcPct val="0"/>
                  </a:spcBef>
                  <a:spcAft>
                    <a:spcPct val="35000"/>
                  </a:spcAft>
                  <a:buFont typeface="Arial" panose="020B0604020202020204" pitchFamily="34" charset="0"/>
                  <a:buChar char="•"/>
                </a:pPr>
                <a:r>
                  <a:rPr lang="en-GB" sz="1400" kern="0">
                    <a:solidFill>
                      <a:srgbClr val="17303B"/>
                    </a:solidFill>
                    <a:latin typeface="Arial"/>
                    <a:ea typeface="Sky Text" charset="0"/>
                    <a:cs typeface="Arial"/>
                  </a:rPr>
                  <a:t>Creation of new additional INMSS places, mitigates the shortfall of maintained places. </a:t>
                </a:r>
              </a:p>
              <a:p>
                <a:pPr marL="285750" indent="-285750" defTabSz="355600">
                  <a:lnSpc>
                    <a:spcPct val="90000"/>
                  </a:lnSpc>
                  <a:spcBef>
                    <a:spcPct val="0"/>
                  </a:spcBef>
                  <a:spcAft>
                    <a:spcPct val="35000"/>
                  </a:spcAft>
                  <a:buFont typeface="Arial" panose="020B0604020202020204" pitchFamily="34" charset="0"/>
                  <a:buChar char="•"/>
                </a:pPr>
                <a:r>
                  <a:rPr lang="en-GB" sz="1400" kern="0">
                    <a:solidFill>
                      <a:srgbClr val="17303B"/>
                    </a:solidFill>
                    <a:latin typeface="Arial"/>
                    <a:ea typeface="Sky Text" charset="0"/>
                    <a:cs typeface="Arial"/>
                  </a:rPr>
                  <a:t>8 new INMSS schools, in September '23 and '24 created 80 new places. </a:t>
                </a:r>
              </a:p>
              <a:p>
                <a:pPr marL="285750" indent="-285750" defTabSz="355600">
                  <a:lnSpc>
                    <a:spcPct val="90000"/>
                  </a:lnSpc>
                  <a:spcBef>
                    <a:spcPct val="0"/>
                  </a:spcBef>
                  <a:spcAft>
                    <a:spcPct val="35000"/>
                  </a:spcAft>
                  <a:buFont typeface="Arial" panose="020B0604020202020204" pitchFamily="34" charset="0"/>
                  <a:buChar char="•"/>
                </a:pPr>
                <a:r>
                  <a:rPr lang="en-GB" sz="1400" kern="0">
                    <a:solidFill>
                      <a:srgbClr val="17303B"/>
                    </a:solidFill>
                    <a:latin typeface="Arial"/>
                    <a:ea typeface="Sky Text" charset="0"/>
                    <a:cs typeface="Arial"/>
                  </a:rPr>
                  <a:t>SEND Category Manager (started 1.10.24), enabling focussed work on Alternative Provision. </a:t>
                </a:r>
              </a:p>
              <a:p>
                <a:pPr marL="285750" indent="-285750" defTabSz="355600">
                  <a:lnSpc>
                    <a:spcPct val="90000"/>
                  </a:lnSpc>
                  <a:spcBef>
                    <a:spcPct val="0"/>
                  </a:spcBef>
                  <a:spcAft>
                    <a:spcPct val="35000"/>
                  </a:spcAft>
                  <a:buFont typeface="Arial" panose="020B0604020202020204" pitchFamily="34" charset="0"/>
                  <a:buChar char="•"/>
                </a:pPr>
                <a:r>
                  <a:rPr lang="en-US" sz="1400" kern="0">
                    <a:solidFill>
                      <a:schemeClr val="tx1"/>
                    </a:solidFill>
                    <a:latin typeface="Arial"/>
                    <a:ea typeface="Sky Text" charset="0"/>
                    <a:cs typeface="Arial"/>
                  </a:rPr>
                  <a:t>Initial planning for INMSS / AP provider event in March/April next year, to deliver Market Position Statement with specific focus on average fees for each SEN need type. </a:t>
                </a:r>
              </a:p>
              <a:p>
                <a:pPr marL="285750" indent="-285750" defTabSz="355600">
                  <a:lnSpc>
                    <a:spcPct val="90000"/>
                  </a:lnSpc>
                  <a:spcBef>
                    <a:spcPct val="0"/>
                  </a:spcBef>
                  <a:spcAft>
                    <a:spcPct val="35000"/>
                  </a:spcAft>
                  <a:buFont typeface="Arial" panose="020B0604020202020204" pitchFamily="34" charset="0"/>
                  <a:buChar char="•"/>
                </a:pPr>
                <a:r>
                  <a:rPr lang="en-US" sz="1400" kern="0">
                    <a:solidFill>
                      <a:schemeClr val="tx1"/>
                    </a:solidFill>
                    <a:latin typeface="Arial"/>
                    <a:ea typeface="Sky Text" charset="0"/>
                    <a:cs typeface="Arial"/>
                  </a:rPr>
                  <a:t>Focus on the second iteration of the SEND Open Framework for delivery in May ‘25 to go live in September '25.</a:t>
                </a:r>
                <a:endParaRPr lang="en-US" sz="1400" kern="0">
                  <a:solidFill>
                    <a:schemeClr val="tx1"/>
                  </a:solidFill>
                  <a:latin typeface="Arial"/>
                  <a:cs typeface="Arial"/>
                </a:endParaRPr>
              </a:p>
            </p:txBody>
          </p:sp>
        </p:grpSp>
      </p:grpSp>
    </p:spTree>
    <p:custDataLst>
      <p:tags r:id="rId1"/>
    </p:custDataLst>
    <p:extLst>
      <p:ext uri="{BB962C8B-B14F-4D97-AF65-F5344CB8AC3E}">
        <p14:creationId xmlns:p14="http://schemas.microsoft.com/office/powerpoint/2010/main" val="3727871200"/>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74D17E-BCB3-431B-8B88-B7F6B20E3F5A}"/>
              </a:ext>
            </a:extLst>
          </p:cNvPr>
          <p:cNvSpPr>
            <a:spLocks noGrp="1"/>
          </p:cNvSpPr>
          <p:nvPr>
            <p:ph type="title"/>
          </p:nvPr>
        </p:nvSpPr>
        <p:spPr>
          <a:xfrm>
            <a:off x="685845" y="365126"/>
            <a:ext cx="10667955" cy="797503"/>
          </a:xfrm>
        </p:spPr>
        <p:txBody>
          <a:bodyPr>
            <a:normAutofit/>
          </a:bodyPr>
          <a:lstStyle/>
          <a:p>
            <a:r>
              <a:rPr lang="en-GB" b="1"/>
              <a:t>Improve Outcomes, Control Costs</a:t>
            </a:r>
          </a:p>
        </p:txBody>
      </p:sp>
      <p:sp>
        <p:nvSpPr>
          <p:cNvPr id="6" name="Rectangle 5">
            <a:extLst>
              <a:ext uri="{FF2B5EF4-FFF2-40B4-BE49-F238E27FC236}">
                <a16:creationId xmlns:a16="http://schemas.microsoft.com/office/drawing/2014/main" id="{6514D9D5-8465-9604-E63D-974C1ABCB9AE}"/>
              </a:ext>
            </a:extLst>
          </p:cNvPr>
          <p:cNvSpPr/>
          <p:nvPr/>
        </p:nvSpPr>
        <p:spPr>
          <a:xfrm>
            <a:off x="344369" y="1282147"/>
            <a:ext cx="2665380" cy="369973"/>
          </a:xfrm>
          <a:prstGeom prst="rect">
            <a:avLst/>
          </a:prstGeom>
          <a:solidFill>
            <a:srgbClr val="00756B"/>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Arial" panose="020B0604020202020204" pitchFamily="34" charset="0"/>
                <a:cs typeface="Arial" panose="020B0604020202020204" pitchFamily="34" charset="0"/>
              </a:rPr>
              <a:t>Workstream</a:t>
            </a:r>
            <a:endParaRPr kumimoji="0" lang="en-GB" sz="10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06981BD-C3D4-332A-9C4E-C1EF41907F03}"/>
              </a:ext>
            </a:extLst>
          </p:cNvPr>
          <p:cNvSpPr/>
          <p:nvPr/>
        </p:nvSpPr>
        <p:spPr>
          <a:xfrm>
            <a:off x="3116504" y="1279336"/>
            <a:ext cx="8646734" cy="369973"/>
          </a:xfrm>
          <a:prstGeom prst="rect">
            <a:avLst/>
          </a:prstGeom>
          <a:solidFill>
            <a:srgbClr val="00756B"/>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defTabSz="355600">
              <a:lnSpc>
                <a:spcPct val="90000"/>
              </a:lnSpc>
              <a:spcBef>
                <a:spcPct val="0"/>
              </a:spcBef>
              <a:spcAft>
                <a:spcPct val="35000"/>
              </a:spcAft>
              <a:buNone/>
            </a:pPr>
            <a:r>
              <a:rPr lang="en-GB" sz="1000" b="1" kern="1200">
                <a:solidFill>
                  <a:schemeClr val="bg1"/>
                </a:solidFill>
                <a:latin typeface="Arial" panose="020B0604020202020204" pitchFamily="34" charset="0"/>
                <a:cs typeface="Arial" panose="020B0604020202020204" pitchFamily="34" charset="0"/>
              </a:rPr>
              <a:t>Summary Progress</a:t>
            </a:r>
          </a:p>
        </p:txBody>
      </p:sp>
      <p:sp>
        <p:nvSpPr>
          <p:cNvPr id="10" name="Rectangle 9">
            <a:extLst>
              <a:ext uri="{FF2B5EF4-FFF2-40B4-BE49-F238E27FC236}">
                <a16:creationId xmlns:a16="http://schemas.microsoft.com/office/drawing/2014/main" id="{98122C03-EF98-8803-9ED9-A0002820D9E9}"/>
              </a:ext>
            </a:extLst>
          </p:cNvPr>
          <p:cNvSpPr/>
          <p:nvPr/>
        </p:nvSpPr>
        <p:spPr>
          <a:xfrm>
            <a:off x="354809" y="1713953"/>
            <a:ext cx="2656748" cy="1514088"/>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17303B"/>
                </a:solidFill>
                <a:latin typeface="Arial" panose="020B0604020202020204" pitchFamily="34" charset="0"/>
                <a:cs typeface="Arial" panose="020B0604020202020204" pitchFamily="34" charset="0"/>
              </a:rPr>
              <a:t>Early Years Action Plan</a:t>
            </a:r>
            <a:endParaRPr kumimoji="0" lang="en-GB" sz="1400" b="1" i="0" u="none" strike="noStrike" kern="1200" cap="none" spc="0" normalizeH="0" baseline="0" noProof="0">
              <a:ln>
                <a:noFill/>
              </a:ln>
              <a:solidFill>
                <a:srgbClr val="17303B"/>
              </a:solidFill>
              <a:effectLst/>
              <a:uLnTx/>
              <a:uFillTx/>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E3EB7F64-46E4-C76A-4E52-AD6061ADA074}"/>
              </a:ext>
            </a:extLst>
          </p:cNvPr>
          <p:cNvSpPr/>
          <p:nvPr/>
        </p:nvSpPr>
        <p:spPr>
          <a:xfrm>
            <a:off x="354809" y="3289874"/>
            <a:ext cx="2656748" cy="1028738"/>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17303B"/>
                </a:solidFill>
                <a:latin typeface="Arial" panose="020B0604020202020204" pitchFamily="34" charset="0"/>
                <a:cs typeface="Arial" panose="020B0604020202020204" pitchFamily="34" charset="0"/>
              </a:rPr>
              <a:t>Post 16 sufficiency</a:t>
            </a:r>
            <a:endParaRPr kumimoji="0" lang="en-GB" sz="1400" b="1" i="0" u="none" strike="noStrike" kern="1200" cap="none" spc="0" normalizeH="0" baseline="0" noProof="0">
              <a:ln>
                <a:noFill/>
              </a:ln>
              <a:solidFill>
                <a:srgbClr val="17303B"/>
              </a:solidFill>
              <a:effectLst/>
              <a:uLnTx/>
              <a:uFillTx/>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2ABAE19E-C97B-C6B5-7838-D8B26190EFE1}"/>
              </a:ext>
            </a:extLst>
          </p:cNvPr>
          <p:cNvSpPr/>
          <p:nvPr/>
        </p:nvSpPr>
        <p:spPr>
          <a:xfrm>
            <a:off x="358318" y="4388157"/>
            <a:ext cx="2653848" cy="2252044"/>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17303B"/>
                </a:solidFill>
                <a:latin typeface="Arial" panose="020B0604020202020204" pitchFamily="34" charset="0"/>
                <a:cs typeface="Arial" panose="020B0604020202020204" pitchFamily="34" charset="0"/>
              </a:rPr>
              <a:t>Preparing for adulthood</a:t>
            </a:r>
            <a:endParaRPr kumimoji="0" lang="en-GB" sz="1400" b="1" i="0" u="none" strike="noStrike" kern="1200" cap="none" spc="0" normalizeH="0" baseline="0" noProof="0">
              <a:ln>
                <a:noFill/>
              </a:ln>
              <a:solidFill>
                <a:srgbClr val="17303B"/>
              </a:solidFill>
              <a:effectLst/>
              <a:uLnTx/>
              <a:uFillTx/>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376DDA61-E2DA-4817-2491-126CFB2E6CFA}"/>
              </a:ext>
            </a:extLst>
          </p:cNvPr>
          <p:cNvSpPr/>
          <p:nvPr/>
        </p:nvSpPr>
        <p:spPr>
          <a:xfrm>
            <a:off x="3120887" y="1713955"/>
            <a:ext cx="8631855" cy="1514088"/>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285750" indent="-285750">
              <a:buFont typeface="Arial" panose="020B0604020202020204" pitchFamily="34" charset="0"/>
              <a:buChar char="•"/>
              <a:defRPr/>
            </a:pPr>
            <a:r>
              <a:rPr lang="en-US" sz="1300">
                <a:solidFill>
                  <a:srgbClr val="17303B"/>
                </a:solidFill>
                <a:latin typeface="Arial"/>
                <a:cs typeface="Arial"/>
              </a:rPr>
              <a:t>Following the Early Years SEN Review, the Action Plan encompasses key priorities; </a:t>
            </a:r>
          </a:p>
          <a:p>
            <a:pPr marL="285750" indent="-285750">
              <a:buFont typeface="Arial" panose="020B0604020202020204" pitchFamily="34" charset="0"/>
              <a:buChar char="•"/>
              <a:defRPr/>
            </a:pPr>
            <a:r>
              <a:rPr lang="en-US" sz="1300">
                <a:solidFill>
                  <a:srgbClr val="17303B"/>
                </a:solidFill>
                <a:latin typeface="Arial"/>
                <a:cs typeface="Arial"/>
              </a:rPr>
              <a:t>data collection and reporting, </a:t>
            </a:r>
          </a:p>
          <a:p>
            <a:pPr marL="285750" indent="-285750">
              <a:buFont typeface="Arial" panose="020B0604020202020204" pitchFamily="34" charset="0"/>
              <a:buChar char="•"/>
              <a:defRPr/>
            </a:pPr>
            <a:r>
              <a:rPr lang="en-US" sz="1300">
                <a:solidFill>
                  <a:srgbClr val="17303B"/>
                </a:solidFill>
                <a:latin typeface="Arial"/>
                <a:cs typeface="Arial"/>
              </a:rPr>
              <a:t>allocation processes, </a:t>
            </a:r>
          </a:p>
          <a:p>
            <a:pPr marL="285750" indent="-285750">
              <a:buFont typeface="Arial" panose="020B0604020202020204" pitchFamily="34" charset="0"/>
              <a:buChar char="•"/>
              <a:defRPr/>
            </a:pPr>
            <a:r>
              <a:rPr lang="en-US" sz="1300">
                <a:solidFill>
                  <a:srgbClr val="17303B"/>
                </a:solidFill>
                <a:latin typeface="Arial"/>
                <a:cs typeface="Arial"/>
              </a:rPr>
              <a:t>consistency of SLA/Contracts, </a:t>
            </a:r>
          </a:p>
          <a:p>
            <a:pPr marL="285750" indent="-285750">
              <a:buFont typeface="Arial" panose="020B0604020202020204" pitchFamily="34" charset="0"/>
              <a:buChar char="•"/>
              <a:defRPr/>
            </a:pPr>
            <a:r>
              <a:rPr lang="en-US" sz="1300">
                <a:solidFill>
                  <a:srgbClr val="17303B"/>
                </a:solidFill>
                <a:latin typeface="Arial"/>
                <a:cs typeface="Arial"/>
              </a:rPr>
              <a:t>LMSL approach and communications.</a:t>
            </a:r>
          </a:p>
          <a:p>
            <a:pPr marL="285750" indent="-285750">
              <a:buFont typeface="Arial" panose="020B0604020202020204" pitchFamily="34" charset="0"/>
              <a:buChar char="•"/>
              <a:defRPr/>
            </a:pPr>
            <a:r>
              <a:rPr lang="en-US" sz="1300">
                <a:solidFill>
                  <a:srgbClr val="17303B"/>
                </a:solidFill>
                <a:latin typeface="Arial"/>
                <a:cs typeface="Arial"/>
              </a:rPr>
              <a:t>Responsible and accountable staff have been allocated to each action, actions have been prioritised and a timeframe agreed.</a:t>
            </a:r>
          </a:p>
          <a:p>
            <a:pPr>
              <a:defRPr/>
            </a:pPr>
            <a:endParaRPr lang="en-US" sz="1300"/>
          </a:p>
          <a:p>
            <a:pPr>
              <a:defRPr/>
            </a:pPr>
            <a:r>
              <a:rPr lang="en-US" sz="1300"/>
              <a:t>Work has bee</a:t>
            </a:r>
          </a:p>
        </p:txBody>
      </p:sp>
      <p:sp>
        <p:nvSpPr>
          <p:cNvPr id="16" name="Rectangle 15">
            <a:extLst>
              <a:ext uri="{FF2B5EF4-FFF2-40B4-BE49-F238E27FC236}">
                <a16:creationId xmlns:a16="http://schemas.microsoft.com/office/drawing/2014/main" id="{F062C741-C031-7DDF-D61C-434250E4C230}"/>
              </a:ext>
            </a:extLst>
          </p:cNvPr>
          <p:cNvSpPr/>
          <p:nvPr/>
        </p:nvSpPr>
        <p:spPr>
          <a:xfrm>
            <a:off x="3120888" y="3292690"/>
            <a:ext cx="8631855" cy="1028738"/>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defTabSz="355600">
              <a:lnSpc>
                <a:spcPct val="90000"/>
              </a:lnSpc>
              <a:spcBef>
                <a:spcPct val="0"/>
              </a:spcBef>
              <a:spcAft>
                <a:spcPct val="35000"/>
              </a:spcAft>
              <a:buFont typeface="Arial" panose="020B0604020202020204" pitchFamily="34" charset="0"/>
              <a:buChar char="•"/>
            </a:pPr>
            <a:r>
              <a:rPr lang="en-US" sz="1300">
                <a:solidFill>
                  <a:srgbClr val="17303B"/>
                </a:solidFill>
                <a:latin typeface="Arial"/>
                <a:cs typeface="Arial"/>
              </a:rPr>
              <a:t>Post 16 sector networking meeting held to commence the work of creating a sufficiency action plan. </a:t>
            </a:r>
          </a:p>
          <a:p>
            <a:pPr marL="285750" indent="-285750" defTabSz="355600">
              <a:lnSpc>
                <a:spcPct val="90000"/>
              </a:lnSpc>
              <a:spcBef>
                <a:spcPct val="0"/>
              </a:spcBef>
              <a:spcAft>
                <a:spcPct val="35000"/>
              </a:spcAft>
              <a:buFont typeface="Arial" panose="020B0604020202020204" pitchFamily="34" charset="0"/>
              <a:buChar char="•"/>
            </a:pPr>
            <a:r>
              <a:rPr lang="en-US" sz="1300">
                <a:solidFill>
                  <a:srgbClr val="17303B"/>
                </a:solidFill>
                <a:latin typeface="Arial"/>
                <a:cs typeface="Arial"/>
              </a:rPr>
              <a:t>Ideas include identifying additional learning environments, support for timely and appropriate transitions to post 16 offer and into adult outcomes. </a:t>
            </a:r>
          </a:p>
          <a:p>
            <a:pPr marL="285750" indent="-285750" defTabSz="355600">
              <a:lnSpc>
                <a:spcPct val="90000"/>
              </a:lnSpc>
              <a:spcBef>
                <a:spcPct val="0"/>
              </a:spcBef>
              <a:spcAft>
                <a:spcPct val="35000"/>
              </a:spcAft>
              <a:buFont typeface="Arial" panose="020B0604020202020204" pitchFamily="34" charset="0"/>
              <a:buChar char="•"/>
            </a:pPr>
            <a:r>
              <a:rPr lang="en-US" sz="1300">
                <a:solidFill>
                  <a:srgbClr val="17303B"/>
                </a:solidFill>
                <a:latin typeface="Arial"/>
                <a:cs typeface="Arial"/>
              </a:rPr>
              <a:t>Plan in development and resources being identified to deliver on outlined actions. Tools and resources required are in development. </a:t>
            </a:r>
            <a:endParaRPr lang="en-US" sz="1300">
              <a:solidFill>
                <a:srgbClr val="17303B"/>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1A0955A5-C552-E1F4-C351-7C51A1C2E0C4}"/>
              </a:ext>
            </a:extLst>
          </p:cNvPr>
          <p:cNvSpPr/>
          <p:nvPr/>
        </p:nvSpPr>
        <p:spPr>
          <a:xfrm>
            <a:off x="3119962" y="4386075"/>
            <a:ext cx="8631855" cy="2263203"/>
          </a:xfrm>
          <a:prstGeom prst="rect">
            <a:avLst/>
          </a:prstGeom>
          <a:solidFill>
            <a:schemeClr val="bg1"/>
          </a:solidFill>
          <a:ln>
            <a:solidFill>
              <a:srgbClr val="17303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defTabSz="355600">
              <a:lnSpc>
                <a:spcPct val="90000"/>
              </a:lnSpc>
              <a:spcBef>
                <a:spcPct val="0"/>
              </a:spcBef>
              <a:spcAft>
                <a:spcPct val="35000"/>
              </a:spcAft>
              <a:buFont typeface="Arial" panose="020B0604020202020204" pitchFamily="34" charset="0"/>
              <a:buChar char="•"/>
            </a:pPr>
            <a:r>
              <a:rPr lang="en-US" sz="1300">
                <a:solidFill>
                  <a:srgbClr val="17303B"/>
                </a:solidFill>
                <a:latin typeface="Arial"/>
                <a:cs typeface="Arial"/>
              </a:rPr>
              <a:t>New two stream-model approach to Employability Hubs being implemented across Hubs. </a:t>
            </a:r>
          </a:p>
          <a:p>
            <a:pPr marL="171450" indent="-171450" defTabSz="355600">
              <a:lnSpc>
                <a:spcPct val="90000"/>
              </a:lnSpc>
              <a:spcBef>
                <a:spcPct val="0"/>
              </a:spcBef>
              <a:spcAft>
                <a:spcPct val="35000"/>
              </a:spcAft>
              <a:buFont typeface="Arial" panose="020B0604020202020204" pitchFamily="34" charset="0"/>
              <a:buChar char="•"/>
            </a:pPr>
            <a:r>
              <a:rPr lang="en-US" sz="1300">
                <a:solidFill>
                  <a:srgbClr val="17303B"/>
                </a:solidFill>
                <a:latin typeface="Arial"/>
                <a:cs typeface="Arial"/>
              </a:rPr>
              <a:t>70 new learners across 6 Hubs this year, two hubs moving to a 'Business as usual' approach to delivery. </a:t>
            </a:r>
          </a:p>
          <a:p>
            <a:pPr marL="171450" indent="-171450" defTabSz="355600">
              <a:lnSpc>
                <a:spcPct val="90000"/>
              </a:lnSpc>
              <a:spcBef>
                <a:spcPct val="0"/>
              </a:spcBef>
              <a:spcAft>
                <a:spcPct val="35000"/>
              </a:spcAft>
              <a:buFont typeface="Arial" panose="020B0604020202020204" pitchFamily="34" charset="0"/>
              <a:buChar char="•"/>
            </a:pPr>
            <a:r>
              <a:rPr lang="en-US" sz="1300">
                <a:solidFill>
                  <a:srgbClr val="17303B"/>
                </a:solidFill>
                <a:latin typeface="Arial"/>
                <a:cs typeface="Arial"/>
              </a:rPr>
              <a:t>Total of 306 learners engaged to date with 26% 'primary-tier' progress to paid employment within 3 years. </a:t>
            </a:r>
          </a:p>
          <a:p>
            <a:pPr marL="171450" indent="-171450" defTabSz="355600">
              <a:lnSpc>
                <a:spcPct val="90000"/>
              </a:lnSpc>
              <a:spcBef>
                <a:spcPct val="0"/>
              </a:spcBef>
              <a:spcAft>
                <a:spcPct val="35000"/>
              </a:spcAft>
              <a:buFont typeface="Arial" panose="020B0604020202020204" pitchFamily="34" charset="0"/>
              <a:buChar char="•"/>
            </a:pPr>
            <a:r>
              <a:rPr lang="en-US" sz="1300">
                <a:solidFill>
                  <a:srgbClr val="17303B"/>
                </a:solidFill>
                <a:latin typeface="Arial"/>
                <a:cs typeface="Arial"/>
              </a:rPr>
              <a:t>Three Independence Hubs delivering programmes for 31 SLD and complex needs learners in mainstream settings. We are continuing to working to support accessibility works across college sites. </a:t>
            </a:r>
          </a:p>
          <a:p>
            <a:pPr marL="171450" indent="-171450" defTabSz="355600">
              <a:lnSpc>
                <a:spcPct val="90000"/>
              </a:lnSpc>
              <a:spcBef>
                <a:spcPct val="0"/>
              </a:spcBef>
              <a:spcAft>
                <a:spcPct val="35000"/>
              </a:spcAft>
              <a:buFont typeface="Arial" panose="020B0604020202020204" pitchFamily="34" charset="0"/>
              <a:buChar char="•"/>
            </a:pPr>
            <a:r>
              <a:rPr lang="en-US" sz="1300" b="1">
                <a:solidFill>
                  <a:srgbClr val="00756B"/>
                </a:solidFill>
                <a:latin typeface="Arial"/>
                <a:cs typeface="Arial"/>
              </a:rPr>
              <a:t>The SEN Support Supported Internship Programme commenced in January 2024 currently supports 53 SEN Support (Non-EHC plan) learners across 4 sites to access employment outcomes. </a:t>
            </a:r>
          </a:p>
          <a:p>
            <a:pPr marL="171450" indent="-171450" defTabSz="355600">
              <a:lnSpc>
                <a:spcPct val="90000"/>
              </a:lnSpc>
              <a:spcBef>
                <a:spcPct val="0"/>
              </a:spcBef>
              <a:spcAft>
                <a:spcPct val="35000"/>
              </a:spcAft>
              <a:buFont typeface="Arial" panose="020B0604020202020204" pitchFamily="34" charset="0"/>
              <a:buChar char="•"/>
            </a:pPr>
            <a:r>
              <a:rPr lang="en-US" sz="1300" b="1">
                <a:solidFill>
                  <a:srgbClr val="00756B"/>
                </a:solidFill>
                <a:latin typeface="Arial"/>
                <a:cs typeface="Arial"/>
              </a:rPr>
              <a:t>Primarily funded via a DfE grant, gap funding is required to support learners accessing from September 2024 to complete the academic year.  </a:t>
            </a:r>
            <a:endParaRPr lang="en-US" sz="1300" b="1">
              <a:solidFill>
                <a:srgbClr val="00756B"/>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37942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13A8-EF47-4C4A-A348-59C63BEF2DE1}"/>
              </a:ext>
            </a:extLst>
          </p:cNvPr>
          <p:cNvSpPr>
            <a:spLocks noGrp="1"/>
          </p:cNvSpPr>
          <p:nvPr>
            <p:ph type="title"/>
          </p:nvPr>
        </p:nvSpPr>
        <p:spPr/>
        <p:txBody>
          <a:bodyPr/>
          <a:lstStyle/>
          <a:p>
            <a:r>
              <a:rPr lang="en-GB" b="1"/>
              <a:t>High Needs Block Funding</a:t>
            </a:r>
          </a:p>
        </p:txBody>
      </p:sp>
      <p:graphicFrame>
        <p:nvGraphicFramePr>
          <p:cNvPr id="5" name="Table 2">
            <a:extLst>
              <a:ext uri="{FF2B5EF4-FFF2-40B4-BE49-F238E27FC236}">
                <a16:creationId xmlns:a16="http://schemas.microsoft.com/office/drawing/2014/main" id="{7BAE3B98-49C9-4437-AC20-4255CE0ACBC7}"/>
              </a:ext>
            </a:extLst>
          </p:cNvPr>
          <p:cNvGraphicFramePr>
            <a:graphicFrameLocks noGrp="1"/>
          </p:cNvGraphicFramePr>
          <p:nvPr>
            <p:extLst>
              <p:ext uri="{D42A27DB-BD31-4B8C-83A1-F6EECF244321}">
                <p14:modId xmlns:p14="http://schemas.microsoft.com/office/powerpoint/2010/main" val="3287769053"/>
              </p:ext>
            </p:extLst>
          </p:nvPr>
        </p:nvGraphicFramePr>
        <p:xfrm>
          <a:off x="5846709" y="1770421"/>
          <a:ext cx="5775742" cy="2651760"/>
        </p:xfrm>
        <a:graphic>
          <a:graphicData uri="http://schemas.openxmlformats.org/drawingml/2006/table">
            <a:tbl>
              <a:tblPr firstRow="1" bandRow="1">
                <a:tableStyleId>{21E4AEA4-8DFA-4A89-87EB-49C32662AFE0}</a:tableStyleId>
              </a:tblPr>
              <a:tblGrid>
                <a:gridCol w="1132117">
                  <a:extLst>
                    <a:ext uri="{9D8B030D-6E8A-4147-A177-3AD203B41FA5}">
                      <a16:colId xmlns:a16="http://schemas.microsoft.com/office/drawing/2014/main" val="3457924792"/>
                    </a:ext>
                  </a:extLst>
                </a:gridCol>
                <a:gridCol w="1501904">
                  <a:extLst>
                    <a:ext uri="{9D8B030D-6E8A-4147-A177-3AD203B41FA5}">
                      <a16:colId xmlns:a16="http://schemas.microsoft.com/office/drawing/2014/main" val="984699314"/>
                    </a:ext>
                  </a:extLst>
                </a:gridCol>
                <a:gridCol w="1461323">
                  <a:extLst>
                    <a:ext uri="{9D8B030D-6E8A-4147-A177-3AD203B41FA5}">
                      <a16:colId xmlns:a16="http://schemas.microsoft.com/office/drawing/2014/main" val="1434613299"/>
                    </a:ext>
                  </a:extLst>
                </a:gridCol>
                <a:gridCol w="1680398">
                  <a:extLst>
                    <a:ext uri="{9D8B030D-6E8A-4147-A177-3AD203B41FA5}">
                      <a16:colId xmlns:a16="http://schemas.microsoft.com/office/drawing/2014/main" val="2432956919"/>
                    </a:ext>
                  </a:extLst>
                </a:gridCol>
              </a:tblGrid>
              <a:tr h="493059">
                <a:tc>
                  <a:txBody>
                    <a:bodyPr/>
                    <a:lstStyle/>
                    <a:p>
                      <a:pPr algn="ctr"/>
                      <a:r>
                        <a:rPr lang="en-GB" sz="1400"/>
                        <a:t>Year</a:t>
                      </a:r>
                    </a:p>
                  </a:txBody>
                  <a:tcPr/>
                </a:tc>
                <a:tc>
                  <a:txBody>
                    <a:bodyPr/>
                    <a:lstStyle/>
                    <a:p>
                      <a:pPr algn="ctr"/>
                      <a:r>
                        <a:rPr lang="en-GB" sz="1400"/>
                        <a:t>High Needs Allocation</a:t>
                      </a:r>
                    </a:p>
                  </a:txBody>
                  <a:tcPr/>
                </a:tc>
                <a:tc>
                  <a:txBody>
                    <a:bodyPr/>
                    <a:lstStyle/>
                    <a:p>
                      <a:pPr algn="ctr"/>
                      <a:r>
                        <a:rPr lang="en-GB" sz="1400"/>
                        <a:t>Increase in Funding</a:t>
                      </a:r>
                    </a:p>
                  </a:txBody>
                  <a:tcPr/>
                </a:tc>
                <a:tc>
                  <a:txBody>
                    <a:bodyPr/>
                    <a:lstStyle/>
                    <a:p>
                      <a:pPr algn="ctr"/>
                      <a:r>
                        <a:rPr lang="en-GB" sz="1400"/>
                        <a:t>In-year High Needs Pressure</a:t>
                      </a:r>
                    </a:p>
                  </a:txBody>
                  <a:tcPr/>
                </a:tc>
                <a:extLst>
                  <a:ext uri="{0D108BD9-81ED-4DB2-BD59-A6C34878D82A}">
                    <a16:rowId xmlns:a16="http://schemas.microsoft.com/office/drawing/2014/main" val="3796176461"/>
                  </a:ext>
                </a:extLst>
              </a:tr>
              <a:tr h="281748">
                <a:tc>
                  <a:txBody>
                    <a:bodyPr/>
                    <a:lstStyle/>
                    <a:p>
                      <a:pPr algn="r"/>
                      <a:r>
                        <a:rPr lang="en-GB" sz="1400"/>
                        <a:t>2019/20</a:t>
                      </a:r>
                    </a:p>
                  </a:txBody>
                  <a:tcPr/>
                </a:tc>
                <a:tc>
                  <a:txBody>
                    <a:bodyPr/>
                    <a:lstStyle/>
                    <a:p>
                      <a:pPr algn="r"/>
                      <a:r>
                        <a:rPr lang="en-GB" sz="1400"/>
                        <a:t>£115.7m</a:t>
                      </a:r>
                    </a:p>
                  </a:txBody>
                  <a:tcPr/>
                </a:tc>
                <a:tc>
                  <a:txBody>
                    <a:bodyPr/>
                    <a:lstStyle/>
                    <a:p>
                      <a:pPr algn="r"/>
                      <a:r>
                        <a:rPr lang="en-GB" sz="1400"/>
                        <a:t>£4.1m</a:t>
                      </a:r>
                    </a:p>
                  </a:txBody>
                  <a:tcPr/>
                </a:tc>
                <a:tc>
                  <a:txBody>
                    <a:bodyPr/>
                    <a:lstStyle/>
                    <a:p>
                      <a:pPr algn="r"/>
                      <a:r>
                        <a:rPr lang="en-GB" sz="1400"/>
                        <a:t>£15.2m</a:t>
                      </a:r>
                    </a:p>
                  </a:txBody>
                  <a:tcPr/>
                </a:tc>
                <a:extLst>
                  <a:ext uri="{0D108BD9-81ED-4DB2-BD59-A6C34878D82A}">
                    <a16:rowId xmlns:a16="http://schemas.microsoft.com/office/drawing/2014/main" val="691102918"/>
                  </a:ext>
                </a:extLst>
              </a:tr>
              <a:tr h="281748">
                <a:tc>
                  <a:txBody>
                    <a:bodyPr/>
                    <a:lstStyle/>
                    <a:p>
                      <a:pPr algn="r"/>
                      <a:r>
                        <a:rPr lang="en-GB" sz="1400"/>
                        <a:t>2020/21</a:t>
                      </a:r>
                    </a:p>
                  </a:txBody>
                  <a:tcPr/>
                </a:tc>
                <a:tc>
                  <a:txBody>
                    <a:bodyPr/>
                    <a:lstStyle/>
                    <a:p>
                      <a:pPr algn="r"/>
                      <a:r>
                        <a:rPr lang="en-GB" sz="1400"/>
                        <a:t>£135.1m</a:t>
                      </a:r>
                    </a:p>
                  </a:txBody>
                  <a:tcPr/>
                </a:tc>
                <a:tc>
                  <a:txBody>
                    <a:bodyPr/>
                    <a:lstStyle/>
                    <a:p>
                      <a:pPr algn="r"/>
                      <a:r>
                        <a:rPr lang="en-GB" sz="1400"/>
                        <a:t>£19.4m</a:t>
                      </a:r>
                    </a:p>
                  </a:txBody>
                  <a:tcPr/>
                </a:tc>
                <a:tc>
                  <a:txBody>
                    <a:bodyPr/>
                    <a:lstStyle/>
                    <a:p>
                      <a:pPr algn="r"/>
                      <a:r>
                        <a:rPr lang="en-GB" sz="1400"/>
                        <a:t>£15.8m</a:t>
                      </a:r>
                    </a:p>
                  </a:txBody>
                  <a:tcPr/>
                </a:tc>
                <a:extLst>
                  <a:ext uri="{0D108BD9-81ED-4DB2-BD59-A6C34878D82A}">
                    <a16:rowId xmlns:a16="http://schemas.microsoft.com/office/drawing/2014/main" val="829386983"/>
                  </a:ext>
                </a:extLst>
              </a:tr>
              <a:tr h="281748">
                <a:tc>
                  <a:txBody>
                    <a:bodyPr/>
                    <a:lstStyle/>
                    <a:p>
                      <a:pPr algn="r"/>
                      <a:r>
                        <a:rPr lang="en-GB" sz="1400"/>
                        <a:t>2021/22</a:t>
                      </a:r>
                    </a:p>
                  </a:txBody>
                  <a:tcPr/>
                </a:tc>
                <a:tc>
                  <a:txBody>
                    <a:bodyPr/>
                    <a:lstStyle/>
                    <a:p>
                      <a:pPr algn="r"/>
                      <a:r>
                        <a:rPr lang="en-GB" sz="1400"/>
                        <a:t>£152.9m</a:t>
                      </a:r>
                    </a:p>
                  </a:txBody>
                  <a:tcPr/>
                </a:tc>
                <a:tc>
                  <a:txBody>
                    <a:bodyPr/>
                    <a:lstStyle/>
                    <a:p>
                      <a:pPr algn="r"/>
                      <a:r>
                        <a:rPr lang="en-GB" sz="1400"/>
                        <a:t>£17.8m*</a:t>
                      </a:r>
                    </a:p>
                  </a:txBody>
                  <a:tcPr/>
                </a:tc>
                <a:tc>
                  <a:txBody>
                    <a:bodyPr/>
                    <a:lstStyle/>
                    <a:p>
                      <a:pPr algn="r"/>
                      <a:r>
                        <a:rPr lang="en-GB" sz="1400"/>
                        <a:t>£27.7m</a:t>
                      </a:r>
                    </a:p>
                  </a:txBody>
                  <a:tcPr/>
                </a:tc>
                <a:extLst>
                  <a:ext uri="{0D108BD9-81ED-4DB2-BD59-A6C34878D82A}">
                    <a16:rowId xmlns:a16="http://schemas.microsoft.com/office/drawing/2014/main" val="2660550996"/>
                  </a:ext>
                </a:extLst>
              </a:tr>
              <a:tr h="281748">
                <a:tc>
                  <a:txBody>
                    <a:bodyPr/>
                    <a:lstStyle/>
                    <a:p>
                      <a:pPr algn="r"/>
                      <a:r>
                        <a:rPr lang="en-GB" sz="1400"/>
                        <a:t>2022/23</a:t>
                      </a:r>
                    </a:p>
                  </a:txBody>
                  <a:tcPr/>
                </a:tc>
                <a:tc>
                  <a:txBody>
                    <a:bodyPr/>
                    <a:lstStyle/>
                    <a:p>
                      <a:pPr algn="r"/>
                      <a:r>
                        <a:rPr lang="en-GB" sz="1400"/>
                        <a:t>£176.2m</a:t>
                      </a:r>
                    </a:p>
                  </a:txBody>
                  <a:tcPr/>
                </a:tc>
                <a:tc>
                  <a:txBody>
                    <a:bodyPr/>
                    <a:lstStyle/>
                    <a:p>
                      <a:pPr algn="r"/>
                      <a:r>
                        <a:rPr lang="en-GB" sz="1400"/>
                        <a:t>£23.3m**</a:t>
                      </a:r>
                    </a:p>
                  </a:txBody>
                  <a:tcPr/>
                </a:tc>
                <a:tc>
                  <a:txBody>
                    <a:bodyPr/>
                    <a:lstStyle/>
                    <a:p>
                      <a:pPr algn="r"/>
                      <a:r>
                        <a:rPr lang="en-GB" sz="1400"/>
                        <a:t>£30.4m</a:t>
                      </a:r>
                    </a:p>
                  </a:txBody>
                  <a:tcPr/>
                </a:tc>
                <a:extLst>
                  <a:ext uri="{0D108BD9-81ED-4DB2-BD59-A6C34878D82A}">
                    <a16:rowId xmlns:a16="http://schemas.microsoft.com/office/drawing/2014/main" val="1700460315"/>
                  </a:ext>
                </a:extLst>
              </a:tr>
              <a:tr h="281748">
                <a:tc>
                  <a:txBody>
                    <a:bodyPr/>
                    <a:lstStyle/>
                    <a:p>
                      <a:pPr algn="r"/>
                      <a:r>
                        <a:rPr lang="en-GB" sz="1400"/>
                        <a:t>2023/24</a:t>
                      </a:r>
                    </a:p>
                  </a:txBody>
                  <a:tcPr/>
                </a:tc>
                <a:tc>
                  <a:txBody>
                    <a:bodyPr/>
                    <a:lstStyle/>
                    <a:p>
                      <a:pPr algn="r"/>
                      <a:r>
                        <a:rPr lang="en-GB" sz="1400"/>
                        <a:t>£196.9m</a:t>
                      </a:r>
                    </a:p>
                  </a:txBody>
                  <a:tcPr/>
                </a:tc>
                <a:tc>
                  <a:txBody>
                    <a:bodyPr/>
                    <a:lstStyle/>
                    <a:p>
                      <a:pPr algn="r"/>
                      <a:r>
                        <a:rPr lang="en-GB" sz="1400"/>
                        <a:t>£20.7m***</a:t>
                      </a:r>
                    </a:p>
                  </a:txBody>
                  <a:tcPr/>
                </a:tc>
                <a:tc>
                  <a:txBody>
                    <a:bodyPr/>
                    <a:lstStyle/>
                    <a:p>
                      <a:pPr algn="r"/>
                      <a:r>
                        <a:rPr lang="en-GB" sz="1400"/>
                        <a:t>£41.4m</a:t>
                      </a:r>
                    </a:p>
                  </a:txBody>
                  <a:tcPr/>
                </a:tc>
                <a:extLst>
                  <a:ext uri="{0D108BD9-81ED-4DB2-BD59-A6C34878D82A}">
                    <a16:rowId xmlns:a16="http://schemas.microsoft.com/office/drawing/2014/main" val="2989459562"/>
                  </a:ext>
                </a:extLst>
              </a:tr>
              <a:tr h="281748">
                <a:tc>
                  <a:txBody>
                    <a:bodyPr/>
                    <a:lstStyle/>
                    <a:p>
                      <a:pPr algn="r"/>
                      <a:r>
                        <a:rPr lang="en-GB" sz="1400"/>
                        <a:t>2024/25</a:t>
                      </a:r>
                    </a:p>
                  </a:txBody>
                  <a:tcPr/>
                </a:tc>
                <a:tc>
                  <a:txBody>
                    <a:bodyPr/>
                    <a:lstStyle/>
                    <a:p>
                      <a:pPr algn="r"/>
                      <a:r>
                        <a:rPr lang="en-GB" sz="1400"/>
                        <a:t>£207.1m</a:t>
                      </a:r>
                    </a:p>
                  </a:txBody>
                  <a:tcPr/>
                </a:tc>
                <a:tc>
                  <a:txBody>
                    <a:bodyPr/>
                    <a:lstStyle/>
                    <a:p>
                      <a:pPr algn="r"/>
                      <a:r>
                        <a:rPr lang="en-GB" sz="1400"/>
                        <a:t>£10.2m</a:t>
                      </a:r>
                    </a:p>
                  </a:txBody>
                  <a:tcPr/>
                </a:tc>
                <a:tc>
                  <a:txBody>
                    <a:bodyPr/>
                    <a:lstStyle/>
                    <a:p>
                      <a:pPr algn="r"/>
                      <a:r>
                        <a:rPr lang="en-GB" sz="1400"/>
                        <a:t>£71.7m</a:t>
                      </a:r>
                    </a:p>
                  </a:txBody>
                  <a:tcPr/>
                </a:tc>
                <a:extLst>
                  <a:ext uri="{0D108BD9-81ED-4DB2-BD59-A6C34878D82A}">
                    <a16:rowId xmlns:a16="http://schemas.microsoft.com/office/drawing/2014/main" val="3763148635"/>
                  </a:ext>
                </a:extLst>
              </a:tr>
              <a:tr h="281748">
                <a:tc>
                  <a:txBody>
                    <a:bodyPr/>
                    <a:lstStyle/>
                    <a:p>
                      <a:pPr algn="r"/>
                      <a:r>
                        <a:rPr lang="en-GB" sz="1400"/>
                        <a:t>2025/26</a:t>
                      </a:r>
                    </a:p>
                  </a:txBody>
                  <a:tcPr/>
                </a:tc>
                <a:tc>
                  <a:txBody>
                    <a:bodyPr/>
                    <a:lstStyle/>
                    <a:p>
                      <a:pPr algn="r"/>
                      <a:r>
                        <a:rPr lang="en-GB" sz="1400">
                          <a:solidFill>
                            <a:schemeClr val="tx1"/>
                          </a:solidFill>
                        </a:rPr>
                        <a:t>£216.7m****</a:t>
                      </a:r>
                    </a:p>
                  </a:txBody>
                  <a:tcPr/>
                </a:tc>
                <a:tc>
                  <a:txBody>
                    <a:bodyPr/>
                    <a:lstStyle/>
                    <a:p>
                      <a:pPr algn="r"/>
                      <a:r>
                        <a:rPr lang="en-GB" sz="1400">
                          <a:solidFill>
                            <a:schemeClr val="tx1"/>
                          </a:solidFill>
                        </a:rPr>
                        <a:t>£9.6m</a:t>
                      </a:r>
                    </a:p>
                  </a:txBody>
                  <a:tcPr/>
                </a:tc>
                <a:tc>
                  <a:txBody>
                    <a:bodyPr/>
                    <a:lstStyle/>
                    <a:p>
                      <a:pPr algn="r"/>
                      <a:r>
                        <a:rPr lang="en-GB" sz="1400">
                          <a:solidFill>
                            <a:schemeClr val="tx1"/>
                          </a:solidFill>
                        </a:rPr>
                        <a:t>£88.8m</a:t>
                      </a:r>
                    </a:p>
                  </a:txBody>
                  <a:tcPr/>
                </a:tc>
                <a:extLst>
                  <a:ext uri="{0D108BD9-81ED-4DB2-BD59-A6C34878D82A}">
                    <a16:rowId xmlns:a16="http://schemas.microsoft.com/office/drawing/2014/main" val="615534222"/>
                  </a:ext>
                </a:extLst>
              </a:tr>
            </a:tbl>
          </a:graphicData>
        </a:graphic>
      </p:graphicFrame>
      <p:sp>
        <p:nvSpPr>
          <p:cNvPr id="11" name="Content Placeholder 5">
            <a:extLst>
              <a:ext uri="{FF2B5EF4-FFF2-40B4-BE49-F238E27FC236}">
                <a16:creationId xmlns:a16="http://schemas.microsoft.com/office/drawing/2014/main" id="{5F555249-E6D6-4B10-859C-7C4CE9E75EA3}"/>
              </a:ext>
            </a:extLst>
          </p:cNvPr>
          <p:cNvSpPr txBox="1">
            <a:spLocks/>
          </p:cNvSpPr>
          <p:nvPr/>
        </p:nvSpPr>
        <p:spPr>
          <a:xfrm>
            <a:off x="198967" y="1770511"/>
            <a:ext cx="5321031" cy="4612063"/>
          </a:xfrm>
          <a:prstGeom prst="rect">
            <a:avLst/>
          </a:prstGeom>
        </p:spPr>
        <p:txBody>
          <a:bodyPr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a:latin typeface="Arial"/>
                <a:cs typeface="Calibri"/>
              </a:rPr>
              <a:t>The allocation for 2025/26 has not yet been formally disclosed however reviewing the recent government policy note we have modelled our assumed funding allocation. </a:t>
            </a:r>
            <a:endParaRPr lang="en-GB" sz="1600">
              <a:latin typeface="Arial"/>
              <a:cs typeface="Arial"/>
            </a:endParaRPr>
          </a:p>
          <a:p>
            <a:r>
              <a:rPr lang="en-GB" sz="1600">
                <a:latin typeface="Arial"/>
                <a:cs typeface="Calibri"/>
              </a:rPr>
              <a:t>Part of the government's recent announcement related to a separate allocation designed to support teacher’s pay and pension uplifts, we are not expecting this to form part of the main High Needs Block allocation in 2025/26.</a:t>
            </a:r>
          </a:p>
          <a:p>
            <a:r>
              <a:rPr lang="en-GB" sz="1600">
                <a:latin typeface="Arial"/>
                <a:cs typeface="Calibri"/>
              </a:rPr>
              <a:t>Our modelled position continues to show a significant funding shortfall between the allocation and forecast expenditure</a:t>
            </a:r>
          </a:p>
          <a:p>
            <a:r>
              <a:rPr lang="en-GB" sz="1600">
                <a:latin typeface="Arial"/>
                <a:cs typeface="Arial"/>
              </a:rPr>
              <a:t>We are awaiting updates from the DfE in relation to the methodology for the allocation and distribution and will keep schools forum updated further to details being confirmed.</a:t>
            </a:r>
          </a:p>
          <a:p>
            <a:pPr marL="0" indent="0">
              <a:buFont typeface="Arial" panose="020B0604020202020204" pitchFamily="34" charset="0"/>
              <a:buNone/>
            </a:pPr>
            <a:endParaRPr lang="en-GB" sz="1800"/>
          </a:p>
          <a:p>
            <a:pPr marL="0" indent="0">
              <a:buFont typeface="Arial" panose="020B0604020202020204" pitchFamily="34" charset="0"/>
              <a:buNone/>
            </a:pPr>
            <a:endParaRPr lang="en-GB" sz="1800"/>
          </a:p>
          <a:p>
            <a:pPr marL="0" indent="0">
              <a:buFont typeface="Arial" panose="020B0604020202020204" pitchFamily="34" charset="0"/>
              <a:buNone/>
            </a:pPr>
            <a:endParaRPr lang="en-GB" sz="1800"/>
          </a:p>
          <a:p>
            <a:pPr marL="0" indent="0">
              <a:buFont typeface="Arial" panose="020B0604020202020204" pitchFamily="34" charset="0"/>
              <a:buNone/>
            </a:pPr>
            <a:endParaRPr lang="en-GB" sz="1800"/>
          </a:p>
        </p:txBody>
      </p:sp>
      <p:graphicFrame>
        <p:nvGraphicFramePr>
          <p:cNvPr id="4" name="Table 6">
            <a:extLst>
              <a:ext uri="{FF2B5EF4-FFF2-40B4-BE49-F238E27FC236}">
                <a16:creationId xmlns:a16="http://schemas.microsoft.com/office/drawing/2014/main" id="{9C4EFAAF-3A9A-4606-BB4D-731BA0EA0276}"/>
              </a:ext>
            </a:extLst>
          </p:cNvPr>
          <p:cNvGraphicFramePr>
            <a:graphicFrameLocks noGrp="1"/>
          </p:cNvGraphicFramePr>
          <p:nvPr>
            <p:extLst>
              <p:ext uri="{D42A27DB-BD31-4B8C-83A1-F6EECF244321}">
                <p14:modId xmlns:p14="http://schemas.microsoft.com/office/powerpoint/2010/main" val="1358556403"/>
              </p:ext>
            </p:extLst>
          </p:nvPr>
        </p:nvGraphicFramePr>
        <p:xfrm>
          <a:off x="5846709" y="4501913"/>
          <a:ext cx="6032539" cy="1771436"/>
        </p:xfrm>
        <a:graphic>
          <a:graphicData uri="http://schemas.openxmlformats.org/drawingml/2006/table">
            <a:tbl>
              <a:tblPr firstRow="1" bandRow="1">
                <a:tableStyleId>{5C22544A-7EE6-4342-B048-85BDC9FD1C3A}</a:tableStyleId>
              </a:tblPr>
              <a:tblGrid>
                <a:gridCol w="581186">
                  <a:extLst>
                    <a:ext uri="{9D8B030D-6E8A-4147-A177-3AD203B41FA5}">
                      <a16:colId xmlns:a16="http://schemas.microsoft.com/office/drawing/2014/main" val="3022682162"/>
                    </a:ext>
                  </a:extLst>
                </a:gridCol>
                <a:gridCol w="5451353">
                  <a:extLst>
                    <a:ext uri="{9D8B030D-6E8A-4147-A177-3AD203B41FA5}">
                      <a16:colId xmlns:a16="http://schemas.microsoft.com/office/drawing/2014/main" val="2536163345"/>
                    </a:ext>
                  </a:extLst>
                </a:gridCol>
              </a:tblGrid>
              <a:tr h="367301">
                <a:tc>
                  <a:txBody>
                    <a:bodyPr/>
                    <a:lstStyle/>
                    <a:p>
                      <a:r>
                        <a:rPr lang="en-GB" sz="1200">
                          <a:solidFill>
                            <a:schemeClr val="tx1"/>
                          </a:solidFill>
                        </a:rPr>
                        <a:t>*</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kern="1200">
                          <a:solidFill>
                            <a:schemeClr val="tx1"/>
                          </a:solidFill>
                          <a:latin typeface="Arial"/>
                          <a:ea typeface="+mn-ea"/>
                          <a:cs typeface="Arial"/>
                        </a:rPr>
                        <a:t>Includes £2.5m for baselining of Teachers Pay and Pension Grants included in DSG allocations going forward.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a:solidFill>
                          <a:schemeClr val="tx1"/>
                        </a:solidFill>
                        <a:latin typeface="Arial" panose="020B0604020202020204" pitchFamily="34" charset="0"/>
                        <a:ea typeface="+mn-ea"/>
                        <a:cs typeface="Arial" panose="020B0604020202020204" pitchFamily="34" charset="0"/>
                      </a:endParaRPr>
                    </a:p>
                  </a:txBody>
                  <a:tcPr marL="0" marR="0" marT="0" marB="0">
                    <a:noFill/>
                  </a:tcPr>
                </a:tc>
                <a:extLst>
                  <a:ext uri="{0D108BD9-81ED-4DB2-BD59-A6C34878D82A}">
                    <a16:rowId xmlns:a16="http://schemas.microsoft.com/office/drawing/2014/main" val="3692616425"/>
                  </a:ext>
                </a:extLst>
              </a:tr>
              <a:tr h="857036">
                <a:tc>
                  <a:txBody>
                    <a:bodyPr/>
                    <a:lstStyle/>
                    <a:p>
                      <a:r>
                        <a:rPr lang="en-GB" sz="1200">
                          <a:solidFill>
                            <a:schemeClr val="tx1"/>
                          </a:solidFill>
                        </a:rPr>
                        <a:t>**</a:t>
                      </a:r>
                    </a:p>
                    <a:p>
                      <a:endParaRPr lang="en-GB" sz="1200">
                        <a:solidFill>
                          <a:schemeClr val="tx1"/>
                        </a:solidFill>
                      </a:endParaRPr>
                    </a:p>
                    <a:p>
                      <a:r>
                        <a:rPr lang="en-GB" sz="1200">
                          <a:solidFill>
                            <a:schemeClr val="tx1"/>
                          </a:solidFill>
                        </a:rPr>
                        <a:t>***</a:t>
                      </a:r>
                    </a:p>
                  </a:txBody>
                  <a:tcPr>
                    <a:noFill/>
                  </a:tcPr>
                </a:tc>
                <a:tc>
                  <a:txBody>
                    <a:bodyPr/>
                    <a:lstStyle/>
                    <a:p>
                      <a:r>
                        <a:rPr lang="en-GB" sz="1200" i="1">
                          <a:solidFill>
                            <a:schemeClr val="tx1"/>
                          </a:solidFill>
                          <a:latin typeface="Arial"/>
                          <a:cs typeface="Arial"/>
                        </a:rPr>
                        <a:t>Includes Supplementary Grant £2m </a:t>
                      </a:r>
                      <a:r>
                        <a:rPr lang="en-GB" sz="1200" b="0" i="1" kern="1200">
                          <a:solidFill>
                            <a:schemeClr val="tx1"/>
                          </a:solidFill>
                          <a:latin typeface="Arial"/>
                          <a:ea typeface="+mn-ea"/>
                          <a:cs typeface="Arial"/>
                        </a:rPr>
                        <a:t>included in DSG allocations going forwards.</a:t>
                      </a:r>
                    </a:p>
                    <a:p>
                      <a:endParaRPr lang="en-GB" sz="1200" b="0" i="1" kern="1200">
                        <a:solidFill>
                          <a:schemeClr val="tx1"/>
                        </a:solidFill>
                        <a:latin typeface="Arial" panose="020B0604020202020204" pitchFamily="34" charset="0"/>
                        <a:ea typeface="+mn-ea"/>
                        <a:cs typeface="Arial" panose="020B0604020202020204" pitchFamily="34" charset="0"/>
                      </a:endParaRPr>
                    </a:p>
                    <a:p>
                      <a:pPr marL="0" marR="0" lvl="0" indent="0" algn="l" defTabSz="914355" rtl="0" eaLnBrk="1" fontAlgn="auto" latinLnBrk="0" hangingPunct="1">
                        <a:lnSpc>
                          <a:spcPct val="100000"/>
                        </a:lnSpc>
                        <a:spcBef>
                          <a:spcPts val="0"/>
                        </a:spcBef>
                        <a:spcAft>
                          <a:spcPts val="0"/>
                        </a:spcAft>
                        <a:buClrTx/>
                        <a:buSzTx/>
                        <a:buFontTx/>
                        <a:buNone/>
                        <a:tabLst/>
                        <a:defRPr/>
                      </a:pPr>
                      <a:r>
                        <a:rPr lang="en-GB" sz="1200" b="0" i="1" kern="1200">
                          <a:solidFill>
                            <a:schemeClr val="tx1"/>
                          </a:solidFill>
                          <a:latin typeface="Arial"/>
                          <a:ea typeface="+mn-ea"/>
                          <a:cs typeface="Arial"/>
                        </a:rPr>
                        <a:t>Includes High Needs Additional Grant £8m included in DSG allocations going forwards.</a:t>
                      </a:r>
                    </a:p>
                  </a:txBody>
                  <a:tcPr marL="0" marR="0" marT="0" marB="0">
                    <a:noFill/>
                  </a:tcPr>
                </a:tc>
                <a:extLst>
                  <a:ext uri="{0D108BD9-81ED-4DB2-BD59-A6C34878D82A}">
                    <a16:rowId xmlns:a16="http://schemas.microsoft.com/office/drawing/2014/main" val="1614264981"/>
                  </a:ext>
                </a:extLst>
              </a:tr>
              <a:tr h="183650">
                <a:tc>
                  <a:txBody>
                    <a:bodyPr/>
                    <a:lstStyle/>
                    <a:p>
                      <a:r>
                        <a:rPr lang="en-GB" sz="1200">
                          <a:solidFill>
                            <a:schemeClr val="tx1"/>
                          </a:solidFill>
                        </a:rPr>
                        <a:t>****</a:t>
                      </a:r>
                    </a:p>
                  </a:txBody>
                  <a:tcPr>
                    <a:noFill/>
                  </a:tcPr>
                </a:tc>
                <a:tc>
                  <a:txBody>
                    <a:bodyPr/>
                    <a:lstStyle/>
                    <a:p>
                      <a:r>
                        <a:rPr lang="en-GB" sz="1200" b="0" i="1" kern="1200">
                          <a:solidFill>
                            <a:schemeClr val="tx1"/>
                          </a:solidFill>
                          <a:latin typeface="Arial"/>
                          <a:ea typeface="+mn-ea"/>
                          <a:cs typeface="Arial"/>
                        </a:rPr>
                        <a:t>Support for recent Teacher Pay and Pension Contribution uplifts are provided as additional grants rather than HNB funding</a:t>
                      </a:r>
                    </a:p>
                  </a:txBody>
                  <a:tcPr marL="0" marR="0" marT="0" marB="0">
                    <a:noFill/>
                  </a:tcPr>
                </a:tc>
                <a:extLst>
                  <a:ext uri="{0D108BD9-81ED-4DB2-BD59-A6C34878D82A}">
                    <a16:rowId xmlns:a16="http://schemas.microsoft.com/office/drawing/2014/main" val="4219823446"/>
                  </a:ext>
                </a:extLst>
              </a:tr>
            </a:tbl>
          </a:graphicData>
        </a:graphic>
      </p:graphicFrame>
    </p:spTree>
    <p:extLst>
      <p:ext uri="{BB962C8B-B14F-4D97-AF65-F5344CB8AC3E}">
        <p14:creationId xmlns:p14="http://schemas.microsoft.com/office/powerpoint/2010/main" val="1428143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535F56-0F8C-D4A7-0967-4F2BD483E32C}"/>
              </a:ext>
            </a:extLst>
          </p:cNvPr>
          <p:cNvSpPr>
            <a:spLocks noGrp="1"/>
          </p:cNvSpPr>
          <p:nvPr>
            <p:ph type="title"/>
          </p:nvPr>
        </p:nvSpPr>
        <p:spPr>
          <a:xfrm>
            <a:off x="685845" y="365127"/>
            <a:ext cx="10643571" cy="924178"/>
          </a:xfrm>
        </p:spPr>
        <p:txBody>
          <a:bodyPr/>
          <a:lstStyle/>
          <a:p>
            <a:r>
              <a:rPr lang="en-GB" b="1"/>
              <a:t>DSG Medium Term Forecast – In Year</a:t>
            </a:r>
            <a:endParaRPr lang="en-GB"/>
          </a:p>
        </p:txBody>
      </p:sp>
      <p:graphicFrame>
        <p:nvGraphicFramePr>
          <p:cNvPr id="3" name="Chart 2">
            <a:extLst>
              <a:ext uri="{FF2B5EF4-FFF2-40B4-BE49-F238E27FC236}">
                <a16:creationId xmlns:a16="http://schemas.microsoft.com/office/drawing/2014/main" id="{AF3C892F-194C-7D33-2986-4187B3EC8E65}"/>
              </a:ext>
            </a:extLst>
          </p:cNvPr>
          <p:cNvGraphicFramePr>
            <a:graphicFrameLocks/>
          </p:cNvGraphicFramePr>
          <p:nvPr>
            <p:extLst>
              <p:ext uri="{D42A27DB-BD31-4B8C-83A1-F6EECF244321}">
                <p14:modId xmlns:p14="http://schemas.microsoft.com/office/powerpoint/2010/main" val="3054444863"/>
              </p:ext>
            </p:extLst>
          </p:nvPr>
        </p:nvGraphicFramePr>
        <p:xfrm>
          <a:off x="834887" y="1455089"/>
          <a:ext cx="10185621" cy="32123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e 5">
            <a:extLst>
              <a:ext uri="{FF2B5EF4-FFF2-40B4-BE49-F238E27FC236}">
                <a16:creationId xmlns:a16="http://schemas.microsoft.com/office/drawing/2014/main" id="{1F3EAF3C-6A02-67CC-A096-68A7B3A18D30}"/>
              </a:ext>
            </a:extLst>
          </p:cNvPr>
          <p:cNvGraphicFramePr>
            <a:graphicFrameLocks noGrp="1"/>
          </p:cNvGraphicFramePr>
          <p:nvPr>
            <p:extLst>
              <p:ext uri="{D42A27DB-BD31-4B8C-83A1-F6EECF244321}">
                <p14:modId xmlns:p14="http://schemas.microsoft.com/office/powerpoint/2010/main" val="2145902553"/>
              </p:ext>
            </p:extLst>
          </p:nvPr>
        </p:nvGraphicFramePr>
        <p:xfrm>
          <a:off x="504911" y="4667416"/>
          <a:ext cx="10515597" cy="1794902"/>
        </p:xfrm>
        <a:graphic>
          <a:graphicData uri="http://schemas.openxmlformats.org/drawingml/2006/table">
            <a:tbl>
              <a:tblPr/>
              <a:tblGrid>
                <a:gridCol w="3522467">
                  <a:extLst>
                    <a:ext uri="{9D8B030D-6E8A-4147-A177-3AD203B41FA5}">
                      <a16:colId xmlns:a16="http://schemas.microsoft.com/office/drawing/2014/main" val="2344815575"/>
                    </a:ext>
                  </a:extLst>
                </a:gridCol>
                <a:gridCol w="699313">
                  <a:extLst>
                    <a:ext uri="{9D8B030D-6E8A-4147-A177-3AD203B41FA5}">
                      <a16:colId xmlns:a16="http://schemas.microsoft.com/office/drawing/2014/main" val="632224668"/>
                    </a:ext>
                  </a:extLst>
                </a:gridCol>
                <a:gridCol w="699313">
                  <a:extLst>
                    <a:ext uri="{9D8B030D-6E8A-4147-A177-3AD203B41FA5}">
                      <a16:colId xmlns:a16="http://schemas.microsoft.com/office/drawing/2014/main" val="2109772185"/>
                    </a:ext>
                  </a:extLst>
                </a:gridCol>
                <a:gridCol w="699313">
                  <a:extLst>
                    <a:ext uri="{9D8B030D-6E8A-4147-A177-3AD203B41FA5}">
                      <a16:colId xmlns:a16="http://schemas.microsoft.com/office/drawing/2014/main" val="3439217845"/>
                    </a:ext>
                  </a:extLst>
                </a:gridCol>
                <a:gridCol w="699313">
                  <a:extLst>
                    <a:ext uri="{9D8B030D-6E8A-4147-A177-3AD203B41FA5}">
                      <a16:colId xmlns:a16="http://schemas.microsoft.com/office/drawing/2014/main" val="1983675355"/>
                    </a:ext>
                  </a:extLst>
                </a:gridCol>
                <a:gridCol w="699313">
                  <a:extLst>
                    <a:ext uri="{9D8B030D-6E8A-4147-A177-3AD203B41FA5}">
                      <a16:colId xmlns:a16="http://schemas.microsoft.com/office/drawing/2014/main" val="1829911455"/>
                    </a:ext>
                  </a:extLst>
                </a:gridCol>
                <a:gridCol w="699313">
                  <a:extLst>
                    <a:ext uri="{9D8B030D-6E8A-4147-A177-3AD203B41FA5}">
                      <a16:colId xmlns:a16="http://schemas.microsoft.com/office/drawing/2014/main" val="4016121322"/>
                    </a:ext>
                  </a:extLst>
                </a:gridCol>
                <a:gridCol w="699313">
                  <a:extLst>
                    <a:ext uri="{9D8B030D-6E8A-4147-A177-3AD203B41FA5}">
                      <a16:colId xmlns:a16="http://schemas.microsoft.com/office/drawing/2014/main" val="328618238"/>
                    </a:ext>
                  </a:extLst>
                </a:gridCol>
                <a:gridCol w="699313">
                  <a:extLst>
                    <a:ext uri="{9D8B030D-6E8A-4147-A177-3AD203B41FA5}">
                      <a16:colId xmlns:a16="http://schemas.microsoft.com/office/drawing/2014/main" val="9091905"/>
                    </a:ext>
                  </a:extLst>
                </a:gridCol>
                <a:gridCol w="699313">
                  <a:extLst>
                    <a:ext uri="{9D8B030D-6E8A-4147-A177-3AD203B41FA5}">
                      <a16:colId xmlns:a16="http://schemas.microsoft.com/office/drawing/2014/main" val="2319570084"/>
                    </a:ext>
                  </a:extLst>
                </a:gridCol>
                <a:gridCol w="699313">
                  <a:extLst>
                    <a:ext uri="{9D8B030D-6E8A-4147-A177-3AD203B41FA5}">
                      <a16:colId xmlns:a16="http://schemas.microsoft.com/office/drawing/2014/main" val="2764019370"/>
                    </a:ext>
                  </a:extLst>
                </a:gridCol>
              </a:tblGrid>
              <a:tr h="246055">
                <a:tc>
                  <a:txBody>
                    <a:bodyPr/>
                    <a:lstStyle/>
                    <a:p>
                      <a:pPr algn="l" fontAlgn="ctr"/>
                      <a:endParaRPr lang="en-GB" sz="1000" b="0" i="0" u="none" strike="noStrike">
                        <a:solidFill>
                          <a:srgbClr val="000000"/>
                        </a:solidFill>
                        <a:effectLst/>
                        <a:latin typeface="Calibri" panose="020F0502020204030204" pitchFamily="34" charset="0"/>
                      </a:endParaRPr>
                    </a:p>
                  </a:txBody>
                  <a:tcPr marL="0" marR="0" marT="0" marB="0" anchor="ctr">
                    <a:lnL>
                      <a:noFill/>
                    </a:lnL>
                    <a:lnR w="12700" cap="flat" cmpd="sng" algn="ctr">
                      <a:solidFill>
                        <a:srgbClr val="AEAEAE"/>
                      </a:solidFill>
                      <a:prstDash val="solid"/>
                      <a:round/>
                      <a:headEnd type="none" w="med" len="med"/>
                      <a:tailEnd type="none" w="med" len="med"/>
                    </a:lnR>
                    <a:lnT>
                      <a:noFill/>
                    </a:lnT>
                    <a:lnB>
                      <a:noFill/>
                    </a:lnB>
                    <a:noFill/>
                  </a:tcPr>
                </a:tc>
                <a:tc gridSpan="10">
                  <a:txBody>
                    <a:bodyPr/>
                    <a:lstStyle/>
                    <a:p>
                      <a:pPr algn="ctr" fontAlgn="ctr"/>
                      <a:r>
                        <a:rPr lang="en-GB" sz="800" b="1" i="0" u="none" strike="noStrike">
                          <a:solidFill>
                            <a:srgbClr val="FFFFFF"/>
                          </a:solidFill>
                          <a:effectLst/>
                          <a:latin typeface="Arial" panose="020B0604020202020204" pitchFamily="34" charset="0"/>
                        </a:rPr>
                        <a:t>In Year HNB Expenditure (£'000)</a:t>
                      </a:r>
                    </a:p>
                  </a:txBody>
                  <a:tcPr marL="0" marR="0" marT="0" marB="0" anchor="ctr">
                    <a:lnL w="12700" cap="flat" cmpd="sng" algn="ctr">
                      <a:solidFill>
                        <a:srgbClr val="AEAEAE"/>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26138527"/>
                  </a:ext>
                </a:extLst>
              </a:tr>
              <a:tr h="246055">
                <a:tc>
                  <a:txBody>
                    <a:bodyPr/>
                    <a:lstStyle/>
                    <a:p>
                      <a:pPr algn="l" fontAlgn="ctr"/>
                      <a:endParaRPr lang="en-GB" sz="800" b="0" i="0" u="none" strike="noStrike">
                        <a:solidFill>
                          <a:srgbClr val="000000"/>
                        </a:solidFill>
                        <a:effectLst/>
                        <a:latin typeface="Arial"/>
                      </a:endParaRPr>
                    </a:p>
                  </a:txBody>
                  <a:tcPr marL="0" marR="0" marT="0" marB="0" anchor="ctr">
                    <a:lnL>
                      <a:noFill/>
                    </a:lnL>
                    <a:lnR w="12700" cap="flat" cmpd="sng" algn="ctr">
                      <a:solidFill>
                        <a:srgbClr val="AEAEAE"/>
                      </a:solidFill>
                      <a:prstDash val="solid"/>
                      <a:round/>
                      <a:headEnd type="none" w="med" len="med"/>
                      <a:tailEnd type="none" w="med" len="med"/>
                    </a:lnR>
                    <a:lnT>
                      <a:noFill/>
                    </a:lnT>
                    <a:lnB w="12700" cap="flat" cmpd="sng" algn="ctr">
                      <a:solidFill>
                        <a:srgbClr val="AEAEAE"/>
                      </a:solidFill>
                      <a:prstDash val="solid"/>
                      <a:round/>
                      <a:headEnd type="none" w="med" len="med"/>
                      <a:tailEnd type="none" w="med" len="med"/>
                    </a:lnB>
                    <a:noFill/>
                  </a:tcPr>
                </a:tc>
                <a:tc>
                  <a:txBody>
                    <a:bodyPr/>
                    <a:lstStyle/>
                    <a:p>
                      <a:pPr algn="ctr" fontAlgn="ctr"/>
                      <a:r>
                        <a:rPr lang="en-GB" sz="800" b="1" i="0" u="none" strike="noStrike">
                          <a:solidFill>
                            <a:srgbClr val="FFFFFF"/>
                          </a:solidFill>
                          <a:effectLst/>
                          <a:latin typeface="Arial"/>
                        </a:rPr>
                        <a:t>2018/19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800" b="1" i="0" u="none" strike="noStrike">
                          <a:solidFill>
                            <a:srgbClr val="FFFFFF"/>
                          </a:solidFill>
                          <a:effectLst/>
                          <a:latin typeface="Arial"/>
                        </a:rPr>
                        <a:t>2019/20 </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800" b="1" i="0" u="none" strike="noStrike">
                          <a:solidFill>
                            <a:srgbClr val="FFFFFF"/>
                          </a:solidFill>
                          <a:effectLst/>
                          <a:latin typeface="Arial"/>
                        </a:rPr>
                        <a:t>2020/21 </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800" b="1" i="0" u="none" strike="noStrike">
                          <a:solidFill>
                            <a:srgbClr val="FFFFFF"/>
                          </a:solidFill>
                          <a:effectLst/>
                          <a:latin typeface="Arial"/>
                        </a:rPr>
                        <a:t>2021/22</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800" b="1" i="0" u="none" strike="noStrike">
                          <a:solidFill>
                            <a:srgbClr val="FFFFFF"/>
                          </a:solidFill>
                          <a:effectLst/>
                          <a:latin typeface="Arial"/>
                        </a:rPr>
                        <a:t>2022/23</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800" b="1" i="0" u="none" strike="noStrike">
                          <a:solidFill>
                            <a:srgbClr val="FFFFFF"/>
                          </a:solidFill>
                          <a:effectLst/>
                          <a:latin typeface="Arial"/>
                        </a:rPr>
                        <a:t>2023/24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800" b="1" i="0" u="none" strike="noStrike">
                          <a:solidFill>
                            <a:srgbClr val="FFFFFF"/>
                          </a:solidFill>
                          <a:effectLst/>
                          <a:latin typeface="Arial"/>
                        </a:rPr>
                        <a:t>2024/25 </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800" b="1" i="0" u="none" strike="noStrike">
                          <a:solidFill>
                            <a:srgbClr val="FFFFFF"/>
                          </a:solidFill>
                          <a:effectLst/>
                          <a:latin typeface="Arial"/>
                        </a:rPr>
                        <a:t>2025/26 </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800" b="1" i="0" u="none" strike="noStrike">
                          <a:solidFill>
                            <a:srgbClr val="FFFFFF"/>
                          </a:solidFill>
                          <a:effectLst/>
                          <a:latin typeface="Arial"/>
                        </a:rPr>
                        <a:t>2026/27 </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800" b="1" i="0" u="none" strike="noStrike">
                          <a:solidFill>
                            <a:srgbClr val="FFFFFF"/>
                          </a:solidFill>
                          <a:effectLst/>
                          <a:latin typeface="Arial"/>
                        </a:rPr>
                        <a:t>2027/28</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extLst>
                  <a:ext uri="{0D108BD9-81ED-4DB2-BD59-A6C34878D82A}">
                    <a16:rowId xmlns:a16="http://schemas.microsoft.com/office/drawing/2014/main" val="3884069780"/>
                  </a:ext>
                </a:extLst>
              </a:tr>
              <a:tr h="217132">
                <a:tc>
                  <a:txBody>
                    <a:bodyPr/>
                    <a:lstStyle/>
                    <a:p>
                      <a:pPr algn="l" fontAlgn="ctr"/>
                      <a:r>
                        <a:rPr lang="en-GB" sz="1000" b="1" i="0" u="none" strike="noStrike">
                          <a:solidFill>
                            <a:srgbClr val="FFFFFF"/>
                          </a:solidFill>
                          <a:effectLst/>
                          <a:latin typeface="Arial"/>
                        </a:rPr>
                        <a:t>HNB Funding Allocation​</a:t>
                      </a:r>
                    </a:p>
                  </a:txBody>
                  <a:tcPr marL="11655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rtl="0" fontAlgn="ctr"/>
                      <a:r>
                        <a:rPr lang="en-GB" sz="800" b="0" i="0" u="none" strike="noStrike">
                          <a:solidFill>
                            <a:srgbClr val="000000"/>
                          </a:solidFill>
                          <a:effectLst/>
                          <a:latin typeface="Arial"/>
                        </a:rPr>
                        <a:t>115,264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119,452</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135,053</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152,818</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176,224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196,885</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207,065</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216,659</a:t>
                      </a:r>
                      <a:endParaRPr lang="en-GB" sz="800" b="0" i="0" u="none" strike="noStrike">
                        <a:solidFill>
                          <a:srgbClr val="000000"/>
                        </a:solidFill>
                        <a:effectLst/>
                        <a:latin typeface="Arial" panose="020B0604020202020204" pitchFamily="34" charset="0"/>
                      </a:endParaRP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221,948</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227,572</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extLst>
                  <a:ext uri="{0D108BD9-81ED-4DB2-BD59-A6C34878D82A}">
                    <a16:rowId xmlns:a16="http://schemas.microsoft.com/office/drawing/2014/main" val="2432599190"/>
                  </a:ext>
                </a:extLst>
              </a:tr>
              <a:tr h="217132">
                <a:tc>
                  <a:txBody>
                    <a:bodyPr/>
                    <a:lstStyle/>
                    <a:p>
                      <a:pPr algn="l" fontAlgn="ctr"/>
                      <a:r>
                        <a:rPr lang="en-GB" sz="1000" b="1" i="0" u="none" strike="noStrike">
                          <a:solidFill>
                            <a:srgbClr val="FFFFFF"/>
                          </a:solidFill>
                          <a:effectLst/>
                          <a:latin typeface="Arial"/>
                        </a:rPr>
                        <a:t>HNB Mitigated Expenditure LA - Current Projection</a:t>
                      </a:r>
                    </a:p>
                  </a:txBody>
                  <a:tcPr marL="11655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rtl="0" fontAlgn="ctr"/>
                      <a:r>
                        <a:rPr lang="en-GB" sz="800" b="0" i="0" u="none" strike="noStrike">
                          <a:solidFill>
                            <a:srgbClr val="000000"/>
                          </a:solidFill>
                          <a:effectLst/>
                          <a:latin typeface="Arial"/>
                        </a:rPr>
                        <a:t>125,767</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134,614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150,876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180,539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206,644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238,298</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278,755</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305,322</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332,273</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357,872</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extLst>
                  <a:ext uri="{0D108BD9-81ED-4DB2-BD59-A6C34878D82A}">
                    <a16:rowId xmlns:a16="http://schemas.microsoft.com/office/drawing/2014/main" val="227483867"/>
                  </a:ext>
                </a:extLst>
              </a:tr>
              <a:tr h="217132">
                <a:tc>
                  <a:txBody>
                    <a:bodyPr/>
                    <a:lstStyle/>
                    <a:p>
                      <a:pPr algn="l" fontAlgn="ctr"/>
                      <a:r>
                        <a:rPr lang="en-GB" sz="1000" b="1" i="0" u="none" strike="noStrike">
                          <a:solidFill>
                            <a:srgbClr val="FFFFFF"/>
                          </a:solidFill>
                          <a:effectLst/>
                          <a:latin typeface="Arial"/>
                        </a:rPr>
                        <a:t>HNB Mitigated Target Expenditure Newton</a:t>
                      </a:r>
                    </a:p>
                  </a:txBody>
                  <a:tcPr marL="11655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rtl="0" fontAlgn="ctr"/>
                      <a:r>
                        <a:rPr lang="en-GB" sz="800" b="0" i="0" u="none" strike="noStrike">
                          <a:solidFill>
                            <a:srgbClr val="000000"/>
                          </a:solidFill>
                          <a:effectLst/>
                          <a:latin typeface="Arial"/>
                        </a:rPr>
                        <a:t>125,767</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a:rPr>
                        <a:t>134,614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a:rPr>
                        <a:t>150,876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a:rPr>
                        <a:t>180,539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a:rPr>
                        <a:t>213,849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a:rPr>
                        <a:t>257,501</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a:rPr>
                        <a:t>294,332</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a:rPr>
                        <a:t>324,406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a:rPr>
                        <a:t>349,250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a:rPr>
                        <a:t>370,835</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3025583705"/>
                  </a:ext>
                </a:extLst>
              </a:tr>
              <a:tr h="217132">
                <a:tc>
                  <a:txBody>
                    <a:bodyPr/>
                    <a:lstStyle/>
                    <a:p>
                      <a:pPr algn="l" fontAlgn="ctr"/>
                      <a:r>
                        <a:rPr lang="en-GB" sz="1000" b="1" i="0" u="none" strike="noStrike">
                          <a:solidFill>
                            <a:srgbClr val="FFFFFF"/>
                          </a:solidFill>
                          <a:effectLst/>
                          <a:latin typeface="Arial"/>
                        </a:rPr>
                        <a:t>HNB Mitigated Stretch Target Expenditure Newton</a:t>
                      </a:r>
                    </a:p>
                  </a:txBody>
                  <a:tcPr marL="11655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rtl="0" fontAlgn="ctr"/>
                      <a:r>
                        <a:rPr lang="en-GB" sz="800" b="0" i="0" u="none" strike="noStrike">
                          <a:solidFill>
                            <a:srgbClr val="000000"/>
                          </a:solidFill>
                          <a:effectLst/>
                          <a:latin typeface="Arial"/>
                        </a:rPr>
                        <a:t>125,767</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134,614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150,876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180,539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213,849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257,501</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293,500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317,513</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333,762</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345,920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extLst>
                  <a:ext uri="{0D108BD9-81ED-4DB2-BD59-A6C34878D82A}">
                    <a16:rowId xmlns:a16="http://schemas.microsoft.com/office/drawing/2014/main" val="536892699"/>
                  </a:ext>
                </a:extLst>
              </a:tr>
              <a:tr h="217132">
                <a:tc>
                  <a:txBody>
                    <a:bodyPr/>
                    <a:lstStyle/>
                    <a:p>
                      <a:pPr algn="l" fontAlgn="ctr"/>
                      <a:r>
                        <a:rPr lang="en-GB" sz="1000" b="1" i="0" u="none" strike="noStrike">
                          <a:solidFill>
                            <a:srgbClr val="FFFFFF"/>
                          </a:solidFill>
                          <a:effectLst/>
                          <a:latin typeface="Arial"/>
                        </a:rPr>
                        <a:t>HNB Unmitigated Expenditure Newton</a:t>
                      </a:r>
                    </a:p>
                  </a:txBody>
                  <a:tcPr marL="11655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rtl="0" fontAlgn="ctr"/>
                      <a:r>
                        <a:rPr lang="en-GB" sz="800" b="0" i="0" u="none" strike="noStrike">
                          <a:solidFill>
                            <a:srgbClr val="000000"/>
                          </a:solidFill>
                          <a:effectLst/>
                          <a:latin typeface="Arial"/>
                        </a:rPr>
                        <a:t>125,767</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a:rPr>
                        <a:t>134,614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a:rPr>
                        <a:t>150,876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a:rPr>
                        <a:t>180,539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a:rPr>
                        <a:t>220,448</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a:rPr>
                        <a:t>266,462</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a:rPr>
                        <a:t>306,959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a:rPr>
                        <a:t>348,503</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a:rPr>
                        <a:t>387,987</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a:rPr>
                        <a:t>424,969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204647132"/>
                  </a:ext>
                </a:extLst>
              </a:tr>
              <a:tr h="217132">
                <a:tc>
                  <a:txBody>
                    <a:bodyPr/>
                    <a:lstStyle/>
                    <a:p>
                      <a:pPr algn="l" fontAlgn="ctr"/>
                      <a:r>
                        <a:rPr lang="en-GB" sz="1000" b="1" i="0" u="none" strike="noStrike">
                          <a:solidFill>
                            <a:srgbClr val="FFFFFF"/>
                          </a:solidFill>
                          <a:effectLst/>
                          <a:latin typeface="Arial"/>
                        </a:rPr>
                        <a:t>In Year Deficit - LA Current Projection</a:t>
                      </a:r>
                    </a:p>
                  </a:txBody>
                  <a:tcPr marL="11655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rtl="0" fontAlgn="ctr"/>
                      <a:r>
                        <a:rPr lang="en-GB" sz="800" b="0" i="0" u="none" strike="noStrike">
                          <a:solidFill>
                            <a:srgbClr val="000000"/>
                          </a:solidFill>
                          <a:effectLst/>
                          <a:latin typeface="Arial"/>
                        </a:rPr>
                        <a:t>10,503</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15,162</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15,823</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27,721</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30,420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41,413</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71,690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88,813</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a:rPr>
                        <a:t>110,325</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panose="020B0604020202020204" pitchFamily="34" charset="0"/>
                        </a:rPr>
                        <a:t>130,300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extLst>
                  <a:ext uri="{0D108BD9-81ED-4DB2-BD59-A6C34878D82A}">
                    <a16:rowId xmlns:a16="http://schemas.microsoft.com/office/drawing/2014/main" val="3377348303"/>
                  </a:ext>
                </a:extLst>
              </a:tr>
            </a:tbl>
          </a:graphicData>
        </a:graphic>
      </p:graphicFrame>
    </p:spTree>
    <p:custDataLst>
      <p:tags r:id="rId1"/>
    </p:custDataLst>
    <p:extLst>
      <p:ext uri="{BB962C8B-B14F-4D97-AF65-F5344CB8AC3E}">
        <p14:creationId xmlns:p14="http://schemas.microsoft.com/office/powerpoint/2010/main" val="3142579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74D17E-BCB3-431B-8B88-B7F6B20E3F5A}"/>
              </a:ext>
            </a:extLst>
          </p:cNvPr>
          <p:cNvSpPr>
            <a:spLocks noGrp="1"/>
          </p:cNvSpPr>
          <p:nvPr>
            <p:ph type="title"/>
          </p:nvPr>
        </p:nvSpPr>
        <p:spPr/>
        <p:txBody>
          <a:bodyPr/>
          <a:lstStyle/>
          <a:p>
            <a:r>
              <a:rPr lang="en-GB" b="1"/>
              <a:t>Overview</a:t>
            </a:r>
          </a:p>
        </p:txBody>
      </p:sp>
      <p:sp>
        <p:nvSpPr>
          <p:cNvPr id="6" name="Content Placeholder 2">
            <a:extLst>
              <a:ext uri="{FF2B5EF4-FFF2-40B4-BE49-F238E27FC236}">
                <a16:creationId xmlns:a16="http://schemas.microsoft.com/office/drawing/2014/main" id="{B3991562-3D5D-71E4-7190-4177B2A83FD0}"/>
              </a:ext>
            </a:extLst>
          </p:cNvPr>
          <p:cNvSpPr>
            <a:spLocks noGrp="1"/>
          </p:cNvSpPr>
          <p:nvPr>
            <p:ph idx="13"/>
          </p:nvPr>
        </p:nvSpPr>
        <p:spPr>
          <a:xfrm>
            <a:off x="685844" y="1432032"/>
            <a:ext cx="10667955" cy="5060841"/>
          </a:xfrm>
        </p:spPr>
        <p:txBody>
          <a:bodyPr lIns="91440" tIns="45720" rIns="91440" bIns="45720" anchor="t">
            <a:noAutofit/>
          </a:bodyPr>
          <a:lstStyle/>
          <a:p>
            <a:r>
              <a:rPr lang="en-GB" sz="1400">
                <a:solidFill>
                  <a:schemeClr val="tx1"/>
                </a:solidFill>
                <a:latin typeface="Arial"/>
                <a:cs typeface="Arial"/>
              </a:rPr>
              <a:t>£123.9m Deficit for Hampshire Dedicated Schools Grant (DSG) at year end 2023/4. </a:t>
            </a:r>
          </a:p>
          <a:p>
            <a:r>
              <a:rPr lang="en-GB" sz="1400">
                <a:solidFill>
                  <a:schemeClr val="tx1"/>
                </a:solidFill>
                <a:latin typeface="Arial"/>
                <a:cs typeface="Arial"/>
              </a:rPr>
              <a:t>Represents 10% of total DSG income for 2023/4 and 62.9% of the High Needs Block allocation.</a:t>
            </a:r>
          </a:p>
          <a:p>
            <a:r>
              <a:rPr lang="en-GB" sz="1400">
                <a:solidFill>
                  <a:schemeClr val="tx1"/>
                </a:solidFill>
                <a:latin typeface="Arial"/>
                <a:cs typeface="Arial"/>
              </a:rPr>
              <a:t>The forecast cumulative DSG deficit at the end of 2024/5 has increased to £192.7m, 14.2% of total DSG funding for 2024/5 and 93.1% of the High Needs Block allocation.</a:t>
            </a:r>
          </a:p>
          <a:p>
            <a:r>
              <a:rPr lang="en-GB" sz="1400">
                <a:solidFill>
                  <a:schemeClr val="tx1"/>
                </a:solidFill>
                <a:latin typeface="Arial"/>
                <a:cs typeface="Arial"/>
              </a:rPr>
              <a:t>Hampshire remains one of the lower funded local authorities through the High Needs National Funding Formula.</a:t>
            </a:r>
          </a:p>
          <a:p>
            <a:r>
              <a:rPr lang="en-GB" sz="1400">
                <a:solidFill>
                  <a:schemeClr val="tx1"/>
                </a:solidFill>
                <a:effectLst/>
                <a:latin typeface="Arial"/>
                <a:ea typeface="Times New Roman" panose="02020603050405020304" pitchFamily="18" charset="0"/>
                <a:cs typeface="Arial"/>
              </a:rPr>
              <a:t>Between the reforms taking effect in 2015 and 2024 there has been a 220% increase in the number of EHC Plans being maintained (at January 2024).</a:t>
            </a:r>
          </a:p>
          <a:p>
            <a:r>
              <a:rPr lang="en-GB" sz="1400">
                <a:solidFill>
                  <a:schemeClr val="tx1"/>
                </a:solidFill>
                <a:latin typeface="Arial"/>
                <a:cs typeface="Arial"/>
              </a:rPr>
              <a:t>In the 2023/24 academic year the service received over 3,800 requests for EHC needs assessments, a 16% increase on the previous academic year.</a:t>
            </a:r>
          </a:p>
          <a:p>
            <a:r>
              <a:rPr lang="en-GB" sz="1400">
                <a:solidFill>
                  <a:schemeClr val="tx1"/>
                </a:solidFill>
                <a:latin typeface="Arial"/>
                <a:cs typeface="Arial"/>
              </a:rPr>
              <a:t>The number of EHCPs maintained by the local authority continues to grow. At </a:t>
            </a:r>
            <a:r>
              <a:rPr kumimoji="0" lang="en-GB" sz="1400" u="none" strike="noStrike" kern="1200" cap="none" spc="0" normalizeH="0" baseline="0" noProof="0">
                <a:ln>
                  <a:noFill/>
                </a:ln>
                <a:solidFill>
                  <a:schemeClr val="tx1"/>
                </a:solidFill>
                <a:effectLst/>
                <a:uLnTx/>
                <a:uFillTx/>
                <a:latin typeface="Arial"/>
                <a:cs typeface="Arial"/>
              </a:rPr>
              <a:t>the end of September 2024 Hampshire maintains </a:t>
            </a:r>
            <a:r>
              <a:rPr lang="en-GB" sz="1400">
                <a:solidFill>
                  <a:schemeClr val="tx1"/>
                </a:solidFill>
                <a:latin typeface="Arial"/>
                <a:cs typeface="Arial"/>
              </a:rPr>
              <a:t>17,234</a:t>
            </a:r>
            <a:r>
              <a:rPr kumimoji="0" lang="en-GB" sz="1400" u="none" strike="noStrike" kern="1200" cap="none" spc="0" normalizeH="0" baseline="0" noProof="0">
                <a:ln>
                  <a:noFill/>
                </a:ln>
                <a:solidFill>
                  <a:schemeClr val="tx1"/>
                </a:solidFill>
                <a:effectLst/>
                <a:uLnTx/>
                <a:uFillTx/>
                <a:latin typeface="Arial"/>
                <a:cs typeface="Arial"/>
              </a:rPr>
              <a:t> EHCPs, an increase of 10% on the same period last year.</a:t>
            </a:r>
            <a:r>
              <a:rPr lang="en-GB" sz="1400">
                <a:solidFill>
                  <a:schemeClr val="tx1"/>
                </a:solidFill>
                <a:latin typeface="Arial"/>
                <a:cs typeface="Arial"/>
              </a:rPr>
              <a:t> </a:t>
            </a:r>
          </a:p>
          <a:p>
            <a:r>
              <a:rPr lang="en-GB" sz="1400">
                <a:solidFill>
                  <a:schemeClr val="tx1"/>
                </a:solidFill>
                <a:latin typeface="Arial"/>
                <a:cs typeface="Arial"/>
              </a:rPr>
              <a:t>The largest growth is in the 11-15 group which has increased by 705 EHCPs (+12.1%)</a:t>
            </a:r>
          </a:p>
          <a:p>
            <a:r>
              <a:rPr lang="en-GB" sz="1400">
                <a:solidFill>
                  <a:schemeClr val="tx1"/>
                </a:solidFill>
                <a:latin typeface="Arial"/>
                <a:cs typeface="Arial"/>
              </a:rPr>
              <a:t>Forecasting models indicate that there could be </a:t>
            </a:r>
            <a:r>
              <a:rPr lang="en-GB" sz="1400">
                <a:solidFill>
                  <a:schemeClr val="tx1"/>
                </a:solidFill>
                <a:highlight>
                  <a:srgbClr val="FFFFFF"/>
                </a:highlight>
                <a:latin typeface="Arial"/>
                <a:cs typeface="Arial"/>
              </a:rPr>
              <a:t>over 24,000</a:t>
            </a:r>
            <a:r>
              <a:rPr lang="en-GB" sz="1400">
                <a:solidFill>
                  <a:schemeClr val="tx1"/>
                </a:solidFill>
                <a:latin typeface="Arial"/>
                <a:cs typeface="Arial"/>
              </a:rPr>
              <a:t> EHCPs maintained by Hampshire by 2029/30 This is a 49.7% growth from 2024. </a:t>
            </a:r>
          </a:p>
          <a:p>
            <a:r>
              <a:rPr lang="en-GB" sz="1400">
                <a:solidFill>
                  <a:schemeClr val="tx1"/>
                </a:solidFill>
                <a:latin typeface="Arial"/>
                <a:cs typeface="Arial"/>
              </a:rPr>
              <a:t>20% of cases (298) are out of time (exceed 20 weeks) as at end September 2024, compared to 4% (38) in September 2023</a:t>
            </a:r>
          </a:p>
          <a:p>
            <a:r>
              <a:rPr lang="en-GB" sz="1400">
                <a:solidFill>
                  <a:schemeClr val="tx1"/>
                </a:solidFill>
                <a:effectLst/>
                <a:latin typeface="Arial"/>
                <a:ea typeface="Times New Roman" panose="02020603050405020304" pitchFamily="18" charset="0"/>
                <a:cs typeface="Arial"/>
              </a:rPr>
              <a:t>The Transforming SEND Hampshire programme launched internally in January 2022 and </a:t>
            </a:r>
            <a:r>
              <a:rPr lang="en-GB" sz="1400">
                <a:solidFill>
                  <a:schemeClr val="tx1"/>
                </a:solidFill>
                <a:latin typeface="Arial"/>
                <a:ea typeface="Times New Roman" panose="02020603050405020304" pitchFamily="18" charset="0"/>
                <a:cs typeface="Arial"/>
              </a:rPr>
              <a:t>was </a:t>
            </a:r>
            <a:r>
              <a:rPr lang="en-GB" sz="1400">
                <a:solidFill>
                  <a:schemeClr val="tx1"/>
                </a:solidFill>
                <a:effectLst/>
                <a:latin typeface="Arial"/>
                <a:ea typeface="Times New Roman" panose="02020603050405020304" pitchFamily="18" charset="0"/>
                <a:cs typeface="Arial"/>
              </a:rPr>
              <a:t>formally launched with sc</a:t>
            </a:r>
            <a:r>
              <a:rPr lang="en-GB" sz="1400">
                <a:solidFill>
                  <a:schemeClr val="tx1"/>
                </a:solidFill>
                <a:latin typeface="Arial"/>
                <a:ea typeface="Times New Roman" panose="02020603050405020304" pitchFamily="18" charset="0"/>
                <a:cs typeface="Arial"/>
              </a:rPr>
              <a:t>hools in November 2023. It delivered £26.5m savings in 2023/4 and is </a:t>
            </a:r>
            <a:r>
              <a:rPr lang="en-GB" sz="1400">
                <a:solidFill>
                  <a:schemeClr val="tx1"/>
                </a:solidFill>
                <a:effectLst/>
                <a:latin typeface="Arial"/>
                <a:ea typeface="Times New Roman" panose="02020603050405020304" pitchFamily="18" charset="0"/>
                <a:cs typeface="Arial"/>
              </a:rPr>
              <a:t>currently forecast to make circa £</a:t>
            </a:r>
            <a:r>
              <a:rPr lang="en-GB" sz="1400">
                <a:solidFill>
                  <a:schemeClr val="tx1"/>
                </a:solidFill>
                <a:latin typeface="Arial"/>
                <a:ea typeface="Times New Roman" panose="02020603050405020304" pitchFamily="18" charset="0"/>
                <a:cs typeface="Arial"/>
              </a:rPr>
              <a:t>27.9m</a:t>
            </a:r>
            <a:r>
              <a:rPr lang="en-GB" sz="1400">
                <a:solidFill>
                  <a:schemeClr val="tx1"/>
                </a:solidFill>
                <a:effectLst/>
                <a:latin typeface="Arial"/>
                <a:ea typeface="Times New Roman" panose="02020603050405020304" pitchFamily="18" charset="0"/>
                <a:cs typeface="Arial"/>
              </a:rPr>
              <a:t> savings / cost avoidance in 2024/5.</a:t>
            </a:r>
            <a:r>
              <a:rPr lang="en-GB" sz="1400">
                <a:solidFill>
                  <a:schemeClr val="tx1"/>
                </a:solidFill>
                <a:latin typeface="Arial"/>
                <a:ea typeface="Times New Roman" panose="02020603050405020304" pitchFamily="18" charset="0"/>
                <a:cs typeface="Arial"/>
              </a:rPr>
              <a:t> </a:t>
            </a:r>
            <a:endParaRPr lang="en-GB" sz="1400">
              <a:solidFill>
                <a:schemeClr val="tx1"/>
              </a:solidFill>
              <a:latin typeface="Arial"/>
              <a:cs typeface="Arial"/>
            </a:endParaRPr>
          </a:p>
          <a:p>
            <a:endParaRPr lang="en-GB" sz="1400"/>
          </a:p>
        </p:txBody>
      </p:sp>
    </p:spTree>
    <p:custDataLst>
      <p:tags r:id="rId1"/>
    </p:custDataLst>
    <p:extLst>
      <p:ext uri="{BB962C8B-B14F-4D97-AF65-F5344CB8AC3E}">
        <p14:creationId xmlns:p14="http://schemas.microsoft.com/office/powerpoint/2010/main" val="2826615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535F56-0F8C-D4A7-0967-4F2BD483E32C}"/>
              </a:ext>
            </a:extLst>
          </p:cNvPr>
          <p:cNvSpPr>
            <a:spLocks noGrp="1"/>
          </p:cNvSpPr>
          <p:nvPr>
            <p:ph type="title"/>
          </p:nvPr>
        </p:nvSpPr>
        <p:spPr>
          <a:xfrm>
            <a:off x="685845" y="365127"/>
            <a:ext cx="10667955" cy="960754"/>
          </a:xfrm>
        </p:spPr>
        <p:txBody>
          <a:bodyPr>
            <a:noAutofit/>
          </a:bodyPr>
          <a:lstStyle/>
          <a:p>
            <a:r>
              <a:rPr lang="en-GB" sz="4100" b="1"/>
              <a:t>DSG Medium Term Forecast – Cumulative</a:t>
            </a:r>
            <a:endParaRPr lang="en-GB" sz="4100"/>
          </a:p>
        </p:txBody>
      </p:sp>
      <p:graphicFrame>
        <p:nvGraphicFramePr>
          <p:cNvPr id="5" name="Chart 4">
            <a:extLst>
              <a:ext uri="{FF2B5EF4-FFF2-40B4-BE49-F238E27FC236}">
                <a16:creationId xmlns:a16="http://schemas.microsoft.com/office/drawing/2014/main" id="{90852F1F-2210-B9DE-19D7-0393D37D5FFB}"/>
              </a:ext>
            </a:extLst>
          </p:cNvPr>
          <p:cNvGraphicFramePr>
            <a:graphicFrameLocks/>
          </p:cNvGraphicFramePr>
          <p:nvPr>
            <p:extLst>
              <p:ext uri="{D42A27DB-BD31-4B8C-83A1-F6EECF244321}">
                <p14:modId xmlns:p14="http://schemas.microsoft.com/office/powerpoint/2010/main" val="2954847935"/>
              </p:ext>
            </p:extLst>
          </p:nvPr>
        </p:nvGraphicFramePr>
        <p:xfrm>
          <a:off x="838200" y="1100931"/>
          <a:ext cx="9591437" cy="37025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8F3705AC-868F-9643-BDB5-55D455A00DA3}"/>
              </a:ext>
            </a:extLst>
          </p:cNvPr>
          <p:cNvGraphicFramePr>
            <a:graphicFrameLocks noGrp="1"/>
          </p:cNvGraphicFramePr>
          <p:nvPr>
            <p:extLst>
              <p:ext uri="{D42A27DB-BD31-4B8C-83A1-F6EECF244321}">
                <p14:modId xmlns:p14="http://schemas.microsoft.com/office/powerpoint/2010/main" val="216707798"/>
              </p:ext>
            </p:extLst>
          </p:nvPr>
        </p:nvGraphicFramePr>
        <p:xfrm>
          <a:off x="335281" y="4803528"/>
          <a:ext cx="10866158" cy="1703819"/>
        </p:xfrm>
        <a:graphic>
          <a:graphicData uri="http://schemas.openxmlformats.org/drawingml/2006/table">
            <a:tbl>
              <a:tblPr/>
              <a:tblGrid>
                <a:gridCol w="3639898">
                  <a:extLst>
                    <a:ext uri="{9D8B030D-6E8A-4147-A177-3AD203B41FA5}">
                      <a16:colId xmlns:a16="http://schemas.microsoft.com/office/drawing/2014/main" val="2977969676"/>
                    </a:ext>
                  </a:extLst>
                </a:gridCol>
                <a:gridCol w="722626">
                  <a:extLst>
                    <a:ext uri="{9D8B030D-6E8A-4147-A177-3AD203B41FA5}">
                      <a16:colId xmlns:a16="http://schemas.microsoft.com/office/drawing/2014/main" val="1575281232"/>
                    </a:ext>
                  </a:extLst>
                </a:gridCol>
                <a:gridCol w="722626">
                  <a:extLst>
                    <a:ext uri="{9D8B030D-6E8A-4147-A177-3AD203B41FA5}">
                      <a16:colId xmlns:a16="http://schemas.microsoft.com/office/drawing/2014/main" val="236966712"/>
                    </a:ext>
                  </a:extLst>
                </a:gridCol>
                <a:gridCol w="722626">
                  <a:extLst>
                    <a:ext uri="{9D8B030D-6E8A-4147-A177-3AD203B41FA5}">
                      <a16:colId xmlns:a16="http://schemas.microsoft.com/office/drawing/2014/main" val="1711894875"/>
                    </a:ext>
                  </a:extLst>
                </a:gridCol>
                <a:gridCol w="722626">
                  <a:extLst>
                    <a:ext uri="{9D8B030D-6E8A-4147-A177-3AD203B41FA5}">
                      <a16:colId xmlns:a16="http://schemas.microsoft.com/office/drawing/2014/main" val="478344238"/>
                    </a:ext>
                  </a:extLst>
                </a:gridCol>
                <a:gridCol w="722626">
                  <a:extLst>
                    <a:ext uri="{9D8B030D-6E8A-4147-A177-3AD203B41FA5}">
                      <a16:colId xmlns:a16="http://schemas.microsoft.com/office/drawing/2014/main" val="3260779031"/>
                    </a:ext>
                  </a:extLst>
                </a:gridCol>
                <a:gridCol w="722626">
                  <a:extLst>
                    <a:ext uri="{9D8B030D-6E8A-4147-A177-3AD203B41FA5}">
                      <a16:colId xmlns:a16="http://schemas.microsoft.com/office/drawing/2014/main" val="4159505067"/>
                    </a:ext>
                  </a:extLst>
                </a:gridCol>
                <a:gridCol w="722626">
                  <a:extLst>
                    <a:ext uri="{9D8B030D-6E8A-4147-A177-3AD203B41FA5}">
                      <a16:colId xmlns:a16="http://schemas.microsoft.com/office/drawing/2014/main" val="867112612"/>
                    </a:ext>
                  </a:extLst>
                </a:gridCol>
                <a:gridCol w="722626">
                  <a:extLst>
                    <a:ext uri="{9D8B030D-6E8A-4147-A177-3AD203B41FA5}">
                      <a16:colId xmlns:a16="http://schemas.microsoft.com/office/drawing/2014/main" val="3839866331"/>
                    </a:ext>
                  </a:extLst>
                </a:gridCol>
                <a:gridCol w="722626">
                  <a:extLst>
                    <a:ext uri="{9D8B030D-6E8A-4147-A177-3AD203B41FA5}">
                      <a16:colId xmlns:a16="http://schemas.microsoft.com/office/drawing/2014/main" val="1876855875"/>
                    </a:ext>
                  </a:extLst>
                </a:gridCol>
                <a:gridCol w="722626">
                  <a:extLst>
                    <a:ext uri="{9D8B030D-6E8A-4147-A177-3AD203B41FA5}">
                      <a16:colId xmlns:a16="http://schemas.microsoft.com/office/drawing/2014/main" val="3459150024"/>
                    </a:ext>
                  </a:extLst>
                </a:gridCol>
              </a:tblGrid>
              <a:tr h="259005">
                <a:tc>
                  <a:txBody>
                    <a:bodyPr/>
                    <a:lstStyle/>
                    <a:p>
                      <a:pPr algn="l" fontAlgn="b"/>
                      <a:endParaRPr lang="en-GB" sz="10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AEAEAE"/>
                      </a:solidFill>
                      <a:prstDash val="solid"/>
                      <a:round/>
                      <a:headEnd type="none" w="med" len="med"/>
                      <a:tailEnd type="none" w="med" len="med"/>
                    </a:lnR>
                    <a:lnT>
                      <a:noFill/>
                    </a:lnT>
                    <a:lnB>
                      <a:noFill/>
                    </a:lnB>
                    <a:noFill/>
                  </a:tcPr>
                </a:tc>
                <a:tc gridSpan="10">
                  <a:txBody>
                    <a:bodyPr/>
                    <a:lstStyle/>
                    <a:p>
                      <a:pPr algn="ctr" fontAlgn="ctr"/>
                      <a:r>
                        <a:rPr lang="en-GB" sz="800" b="1" i="0" u="none" strike="noStrike">
                          <a:solidFill>
                            <a:srgbClr val="FFFFFF"/>
                          </a:solidFill>
                          <a:effectLst/>
                          <a:latin typeface="Arial" panose="020B0604020202020204" pitchFamily="34" charset="0"/>
                        </a:rPr>
                        <a:t>Cumulative DSG Deficit (£’000)</a:t>
                      </a:r>
                    </a:p>
                  </a:txBody>
                  <a:tcPr marL="0" marR="0" marT="0" marB="0" anchor="ctr">
                    <a:lnL w="12700" cap="flat" cmpd="sng" algn="ctr">
                      <a:solidFill>
                        <a:srgbClr val="AEAEAE"/>
                      </a:solidFill>
                      <a:prstDash val="solid"/>
                      <a:round/>
                      <a:headEnd type="none" w="med" len="med"/>
                      <a:tailEnd type="none" w="med" len="med"/>
                    </a:lnL>
                    <a:lnR>
                      <a:noFill/>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72846183"/>
                  </a:ext>
                </a:extLst>
              </a:tr>
              <a:tr h="259005">
                <a:tc>
                  <a:txBody>
                    <a:bodyPr/>
                    <a:lstStyle/>
                    <a:p>
                      <a:pPr algn="l" fontAlgn="b"/>
                      <a:r>
                        <a:rPr lang="en-GB" sz="1000" b="0" i="0" u="none" strike="noStrike">
                          <a:solidFill>
                            <a:srgbClr val="000000"/>
                          </a:solidFill>
                          <a:effectLst/>
                          <a:latin typeface="Arial" panose="020B0604020202020204" pitchFamily="34" charset="0"/>
                        </a:rPr>
                        <a:t> </a:t>
                      </a:r>
                    </a:p>
                  </a:txBody>
                  <a:tcPr marL="0" marR="0" marT="0" marB="0" anchor="b">
                    <a:lnL>
                      <a:noFill/>
                    </a:lnL>
                    <a:lnR w="12700" cap="flat" cmpd="sng" algn="ctr">
                      <a:solidFill>
                        <a:srgbClr val="AEAEAE"/>
                      </a:solidFill>
                      <a:prstDash val="solid"/>
                      <a:round/>
                      <a:headEnd type="none" w="med" len="med"/>
                      <a:tailEnd type="none" w="med" len="med"/>
                    </a:lnR>
                    <a:lnT>
                      <a:noFill/>
                    </a:lnT>
                    <a:lnB w="12700" cap="flat" cmpd="sng" algn="ctr">
                      <a:solidFill>
                        <a:srgbClr val="AEAEAE"/>
                      </a:solidFill>
                      <a:prstDash val="solid"/>
                      <a:round/>
                      <a:headEnd type="none" w="med" len="med"/>
                      <a:tailEnd type="none" w="med" len="med"/>
                    </a:lnB>
                    <a:noFill/>
                  </a:tcPr>
                </a:tc>
                <a:tc>
                  <a:txBody>
                    <a:bodyPr/>
                    <a:lstStyle/>
                    <a:p>
                      <a:pPr algn="ctr" fontAlgn="ctr"/>
                      <a:r>
                        <a:rPr lang="en-GB" sz="800" b="1" i="0" u="none" strike="noStrike">
                          <a:solidFill>
                            <a:srgbClr val="FFFFFF"/>
                          </a:solidFill>
                          <a:effectLst/>
                          <a:latin typeface="Arial" panose="020B0604020202020204" pitchFamily="34" charset="0"/>
                        </a:rPr>
                        <a:t>2018/19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800" b="1" i="0" u="none" strike="noStrike">
                          <a:solidFill>
                            <a:srgbClr val="FFFFFF"/>
                          </a:solidFill>
                          <a:effectLst/>
                          <a:latin typeface="Arial" panose="020B0604020202020204" pitchFamily="34" charset="0"/>
                        </a:rPr>
                        <a:t>2019/20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800" b="1" i="0" u="none" strike="noStrike">
                          <a:solidFill>
                            <a:srgbClr val="FFFFFF"/>
                          </a:solidFill>
                          <a:effectLst/>
                          <a:latin typeface="Arial" panose="020B0604020202020204" pitchFamily="34" charset="0"/>
                        </a:rPr>
                        <a:t>2020/21 </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800" b="1" i="0" u="none" strike="noStrike">
                          <a:solidFill>
                            <a:srgbClr val="FFFFFF"/>
                          </a:solidFill>
                          <a:effectLst/>
                          <a:latin typeface="Arial" panose="020B0604020202020204" pitchFamily="34" charset="0"/>
                        </a:rPr>
                        <a:t>2021/22</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800" b="1" i="0" u="none" strike="noStrike">
                          <a:solidFill>
                            <a:srgbClr val="FFFFFF"/>
                          </a:solidFill>
                          <a:effectLst/>
                          <a:latin typeface="Arial" panose="020B0604020202020204" pitchFamily="34" charset="0"/>
                        </a:rPr>
                        <a:t>2022/23</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800" b="1" i="0" u="none" strike="noStrike">
                          <a:solidFill>
                            <a:srgbClr val="FFFFFF"/>
                          </a:solidFill>
                          <a:effectLst/>
                          <a:latin typeface="Arial" panose="020B0604020202020204" pitchFamily="34" charset="0"/>
                        </a:rPr>
                        <a:t>2023/24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800" b="1" i="0" u="none" strike="noStrike">
                          <a:solidFill>
                            <a:srgbClr val="FFFFFF"/>
                          </a:solidFill>
                          <a:effectLst/>
                          <a:latin typeface="Arial" panose="020B0604020202020204" pitchFamily="34" charset="0"/>
                        </a:rPr>
                        <a:t>2024/25 </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800" b="1" i="0" u="none" strike="noStrike">
                          <a:solidFill>
                            <a:srgbClr val="FFFFFF"/>
                          </a:solidFill>
                          <a:effectLst/>
                          <a:latin typeface="Arial" panose="020B0604020202020204" pitchFamily="34" charset="0"/>
                        </a:rPr>
                        <a:t>2025/26 </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800" b="1" i="0" u="none" strike="noStrike">
                          <a:solidFill>
                            <a:srgbClr val="FFFFFF"/>
                          </a:solidFill>
                          <a:effectLst/>
                          <a:latin typeface="Arial" panose="020B0604020202020204" pitchFamily="34" charset="0"/>
                        </a:rPr>
                        <a:t>2026/27</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fontAlgn="ctr"/>
                      <a:r>
                        <a:rPr lang="en-GB" sz="800" b="1" i="0" u="none" strike="noStrike">
                          <a:solidFill>
                            <a:srgbClr val="FFFFFF"/>
                          </a:solidFill>
                          <a:effectLst/>
                          <a:latin typeface="Arial" panose="020B0604020202020204" pitchFamily="34" charset="0"/>
                        </a:rPr>
                        <a:t>2027/28</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extLst>
                  <a:ext uri="{0D108BD9-81ED-4DB2-BD59-A6C34878D82A}">
                    <a16:rowId xmlns:a16="http://schemas.microsoft.com/office/drawing/2014/main" val="506887752"/>
                  </a:ext>
                </a:extLst>
              </a:tr>
              <a:tr h="217132">
                <a:tc>
                  <a:txBody>
                    <a:bodyPr/>
                    <a:lstStyle/>
                    <a:p>
                      <a:pPr algn="l" fontAlgn="ctr"/>
                      <a:r>
                        <a:rPr lang="en-GB" sz="1000" b="1" i="0" u="none" strike="noStrike">
                          <a:solidFill>
                            <a:srgbClr val="FFFFFF"/>
                          </a:solidFill>
                          <a:effectLst/>
                          <a:latin typeface="Arial" panose="020B0604020202020204" pitchFamily="34" charset="0"/>
                        </a:rPr>
                        <a:t>HNB Mitigated Expenditure LA - Current Projection</a:t>
                      </a:r>
                    </a:p>
                  </a:txBody>
                  <a:tcPr marL="11655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rtl="0" fontAlgn="ctr"/>
                      <a:r>
                        <a:rPr lang="en-GB" sz="800" b="0" i="0" u="none" strike="noStrike">
                          <a:solidFill>
                            <a:srgbClr val="000000"/>
                          </a:solidFill>
                          <a:effectLst/>
                          <a:latin typeface="Arial" panose="020B0604020202020204" pitchFamily="34" charset="0"/>
                        </a:rPr>
                        <a:t>13,746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panose="020B0604020202020204" pitchFamily="34" charset="0"/>
                        </a:rPr>
                        <a:t>22,754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panose="020B0604020202020204" pitchFamily="34" charset="0"/>
                        </a:rPr>
                        <a:t>35,445</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panose="020B0604020202020204" pitchFamily="34" charset="0"/>
                        </a:rPr>
                        <a:t>60,022</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panose="020B0604020202020204" pitchFamily="34" charset="0"/>
                        </a:rPr>
                        <a:t>86,149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panose="020B0604020202020204" pitchFamily="34" charset="0"/>
                        </a:rPr>
                        <a:t>123,920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panose="020B0604020202020204" pitchFamily="34" charset="0"/>
                        </a:rPr>
                        <a:t>192,697</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panose="020B0604020202020204" pitchFamily="34" charset="0"/>
                        </a:rPr>
                        <a:t>278,797</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panose="020B0604020202020204" pitchFamily="34" charset="0"/>
                        </a:rPr>
                        <a:t>386,408</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panose="020B0604020202020204" pitchFamily="34" charset="0"/>
                        </a:rPr>
                        <a:t>513,995</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extLst>
                  <a:ext uri="{0D108BD9-81ED-4DB2-BD59-A6C34878D82A}">
                    <a16:rowId xmlns:a16="http://schemas.microsoft.com/office/drawing/2014/main" val="3766356903"/>
                  </a:ext>
                </a:extLst>
              </a:tr>
              <a:tr h="217132">
                <a:tc>
                  <a:txBody>
                    <a:bodyPr/>
                    <a:lstStyle/>
                    <a:p>
                      <a:pPr algn="l" fontAlgn="ctr"/>
                      <a:r>
                        <a:rPr lang="en-GB" sz="1000" b="1" i="0" u="none" strike="noStrike">
                          <a:solidFill>
                            <a:srgbClr val="FFFFFF"/>
                          </a:solidFill>
                          <a:effectLst/>
                          <a:latin typeface="Arial" panose="020B0604020202020204" pitchFamily="34" charset="0"/>
                        </a:rPr>
                        <a:t>HNB Mitigated Expenditure Newton - Target</a:t>
                      </a:r>
                    </a:p>
                  </a:txBody>
                  <a:tcPr marL="11655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rtl="0" fontAlgn="ctr"/>
                      <a:r>
                        <a:rPr lang="en-GB" sz="800" b="0" i="0" u="none" strike="noStrike">
                          <a:solidFill>
                            <a:srgbClr val="000000"/>
                          </a:solidFill>
                          <a:effectLst/>
                          <a:latin typeface="Arial" panose="020B0604020202020204" pitchFamily="34" charset="0"/>
                        </a:rPr>
                        <a:t>13,746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22,754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35,445</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69,209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106,834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167,450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254,716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362,614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489,916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633,179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1998593983"/>
                  </a:ext>
                </a:extLst>
              </a:tr>
              <a:tr h="217132">
                <a:tc>
                  <a:txBody>
                    <a:bodyPr/>
                    <a:lstStyle/>
                    <a:p>
                      <a:pPr algn="l" fontAlgn="ctr"/>
                      <a:r>
                        <a:rPr lang="en-GB" sz="1000" b="1" i="0" u="none" strike="noStrike">
                          <a:solidFill>
                            <a:srgbClr val="FFFFFF"/>
                          </a:solidFill>
                          <a:effectLst/>
                          <a:latin typeface="Arial" panose="020B0604020202020204" pitchFamily="34" charset="0"/>
                        </a:rPr>
                        <a:t>HNB Mitigated Expenditure Newton - Stretch Target</a:t>
                      </a:r>
                    </a:p>
                  </a:txBody>
                  <a:tcPr marL="11655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rtl="0" fontAlgn="ctr"/>
                      <a:r>
                        <a:rPr lang="en-GB" sz="800" b="0" i="0" u="none" strike="noStrike">
                          <a:solidFill>
                            <a:srgbClr val="000000"/>
                          </a:solidFill>
                          <a:effectLst/>
                          <a:latin typeface="Arial" panose="020B0604020202020204" pitchFamily="34" charset="0"/>
                        </a:rPr>
                        <a:t>13,746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panose="020B0604020202020204" pitchFamily="34" charset="0"/>
                        </a:rPr>
                        <a:t>22,754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panose="020B0604020202020204" pitchFamily="34" charset="0"/>
                        </a:rPr>
                        <a:t>35,445</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panose="020B0604020202020204" pitchFamily="34" charset="0"/>
                        </a:rPr>
                        <a:t>69,209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panose="020B0604020202020204" pitchFamily="34" charset="0"/>
                        </a:rPr>
                        <a:t>106,834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panose="020B0604020202020204" pitchFamily="34" charset="0"/>
                        </a:rPr>
                        <a:t>167,450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panose="020B0604020202020204" pitchFamily="34" charset="0"/>
                        </a:rPr>
                        <a:t>253,885</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panose="020B0604020202020204" pitchFamily="34" charset="0"/>
                        </a:rPr>
                        <a:t>354,889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panose="020B0604020202020204" pitchFamily="34" charset="0"/>
                        </a:rPr>
                        <a:t>466,703</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panose="020B0604020202020204" pitchFamily="34" charset="0"/>
                        </a:rPr>
                        <a:t>585,051</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extLst>
                  <a:ext uri="{0D108BD9-81ED-4DB2-BD59-A6C34878D82A}">
                    <a16:rowId xmlns:a16="http://schemas.microsoft.com/office/drawing/2014/main" val="636102860"/>
                  </a:ext>
                </a:extLst>
              </a:tr>
              <a:tr h="217132">
                <a:tc>
                  <a:txBody>
                    <a:bodyPr/>
                    <a:lstStyle/>
                    <a:p>
                      <a:pPr algn="l" fontAlgn="ctr"/>
                      <a:r>
                        <a:rPr lang="en-GB" sz="1000" b="1" i="0" u="none" strike="noStrike">
                          <a:solidFill>
                            <a:srgbClr val="FFFFFF"/>
                          </a:solidFill>
                          <a:effectLst/>
                          <a:latin typeface="Arial" panose="020B0604020202020204" pitchFamily="34" charset="0"/>
                        </a:rPr>
                        <a:t>HNB Unmitigated Expenditure Newton - Baseline</a:t>
                      </a:r>
                    </a:p>
                  </a:txBody>
                  <a:tcPr marL="11655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0B1D47"/>
                    </a:solidFill>
                  </a:tcPr>
                </a:tc>
                <a:tc>
                  <a:txBody>
                    <a:bodyPr/>
                    <a:lstStyle/>
                    <a:p>
                      <a:pPr algn="ctr" rtl="0" fontAlgn="ctr"/>
                      <a:r>
                        <a:rPr lang="en-GB" sz="800" b="0" i="0" u="none" strike="noStrike">
                          <a:solidFill>
                            <a:srgbClr val="000000"/>
                          </a:solidFill>
                          <a:effectLst/>
                          <a:latin typeface="Arial" panose="020B0604020202020204" pitchFamily="34" charset="0"/>
                        </a:rPr>
                        <a:t>13,746</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22,754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35,445</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69,209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113,433</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183,010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282,904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414,898</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580,937</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ctr" rtl="0" fontAlgn="ctr"/>
                      <a:r>
                        <a:rPr lang="en-GB" sz="800" b="0" i="0" u="none" strike="noStrike">
                          <a:solidFill>
                            <a:srgbClr val="000000"/>
                          </a:solidFill>
                          <a:effectLst/>
                          <a:latin typeface="Arial" panose="020B0604020202020204" pitchFamily="34" charset="0"/>
                        </a:rPr>
                        <a:t>778,334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1199053829"/>
                  </a:ext>
                </a:extLst>
              </a:tr>
              <a:tr h="317281">
                <a:tc>
                  <a:txBody>
                    <a:bodyPr/>
                    <a:lstStyle/>
                    <a:p>
                      <a:pPr algn="l" fontAlgn="ctr"/>
                      <a:r>
                        <a:rPr lang="en-GB" sz="1000" b="1" i="0" u="none" strike="noStrike">
                          <a:solidFill>
                            <a:srgbClr val="FFFFFF"/>
                          </a:solidFill>
                          <a:effectLst/>
                          <a:latin typeface="Arial" panose="020B0604020202020204" pitchFamily="34" charset="0"/>
                        </a:rPr>
                        <a:t>Current LA Mitigated Forecast to Newton Unmitigated Baseline Variance</a:t>
                      </a:r>
                    </a:p>
                  </a:txBody>
                  <a:tcPr marL="116552"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a:noFill/>
                    </a:lnB>
                    <a:solidFill>
                      <a:srgbClr val="0B1D47"/>
                    </a:solidFill>
                  </a:tcPr>
                </a:tc>
                <a:tc>
                  <a:txBody>
                    <a:bodyPr/>
                    <a:lstStyle/>
                    <a:p>
                      <a:pPr algn="ctr" rtl="0" fontAlgn="ctr"/>
                      <a:r>
                        <a:rPr lang="en-GB" sz="800" b="0" i="0" u="none" strike="noStrike">
                          <a:solidFill>
                            <a:srgbClr val="000000"/>
                          </a:solidFill>
                          <a:effectLst/>
                          <a:latin typeface="Arial" panose="020B0604020202020204" pitchFamily="34" charset="0"/>
                        </a:rPr>
                        <a:t>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panose="020B0604020202020204" pitchFamily="34" charset="0"/>
                        </a:rPr>
                        <a:t>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panose="020B0604020202020204" pitchFamily="34" charset="0"/>
                        </a:rPr>
                        <a:t>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panose="020B0604020202020204" pitchFamily="34" charset="0"/>
                        </a:rPr>
                        <a:t>9,187</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panose="020B0604020202020204" pitchFamily="34" charset="0"/>
                        </a:rPr>
                        <a:t>27,284</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panose="020B0604020202020204" pitchFamily="34" charset="0"/>
                        </a:rPr>
                        <a:t>59,090</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panose="020B0604020202020204" pitchFamily="34" charset="0"/>
                        </a:rPr>
                        <a:t>90,207</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panose="020B0604020202020204" pitchFamily="34" charset="0"/>
                        </a:rPr>
                        <a:t>136,102</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panose="020B0604020202020204" pitchFamily="34" charset="0"/>
                        </a:rPr>
                        <a:t>194,529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tc>
                  <a:txBody>
                    <a:bodyPr/>
                    <a:lstStyle/>
                    <a:p>
                      <a:pPr algn="ctr" rtl="0" fontAlgn="ctr"/>
                      <a:r>
                        <a:rPr lang="en-GB" sz="800" b="0" i="0" u="none" strike="noStrike">
                          <a:solidFill>
                            <a:srgbClr val="000000"/>
                          </a:solidFill>
                          <a:effectLst/>
                          <a:latin typeface="Arial" panose="020B0604020202020204" pitchFamily="34" charset="0"/>
                        </a:rPr>
                        <a:t>264,339</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9EEF4"/>
                    </a:solidFill>
                  </a:tcPr>
                </a:tc>
                <a:extLst>
                  <a:ext uri="{0D108BD9-81ED-4DB2-BD59-A6C34878D82A}">
                    <a16:rowId xmlns:a16="http://schemas.microsoft.com/office/drawing/2014/main" val="287663301"/>
                  </a:ext>
                </a:extLst>
              </a:tr>
            </a:tbl>
          </a:graphicData>
        </a:graphic>
      </p:graphicFrame>
    </p:spTree>
    <p:extLst>
      <p:ext uri="{BB962C8B-B14F-4D97-AF65-F5344CB8AC3E}">
        <p14:creationId xmlns:p14="http://schemas.microsoft.com/office/powerpoint/2010/main" val="3181563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5C768-12CB-3745-4F9E-374D829431E8}"/>
              </a:ext>
            </a:extLst>
          </p:cNvPr>
          <p:cNvSpPr>
            <a:spLocks noGrp="1"/>
          </p:cNvSpPr>
          <p:nvPr>
            <p:ph type="title"/>
          </p:nvPr>
        </p:nvSpPr>
        <p:spPr>
          <a:xfrm>
            <a:off x="685845" y="365126"/>
            <a:ext cx="11154972" cy="1325563"/>
          </a:xfrm>
        </p:spPr>
        <p:txBody>
          <a:bodyPr/>
          <a:lstStyle/>
          <a:p>
            <a:r>
              <a:rPr lang="en-GB"/>
              <a:t>Benefits to CYP with SEND and families</a:t>
            </a:r>
          </a:p>
        </p:txBody>
      </p:sp>
      <p:sp>
        <p:nvSpPr>
          <p:cNvPr id="6" name="Content Placeholder 5">
            <a:extLst>
              <a:ext uri="{FF2B5EF4-FFF2-40B4-BE49-F238E27FC236}">
                <a16:creationId xmlns:a16="http://schemas.microsoft.com/office/drawing/2014/main" id="{2425B1C3-E8AC-7EF6-2BF1-C2978EB7D2BA}"/>
              </a:ext>
            </a:extLst>
          </p:cNvPr>
          <p:cNvSpPr txBox="1">
            <a:spLocks/>
          </p:cNvSpPr>
          <p:nvPr/>
        </p:nvSpPr>
        <p:spPr>
          <a:xfrm>
            <a:off x="170390" y="1358450"/>
            <a:ext cx="3785083" cy="5075482"/>
          </a:xfrm>
          <a:prstGeom prst="rect">
            <a:avLst/>
          </a:prstGeom>
          <a:solidFill>
            <a:schemeClr val="accent5">
              <a:lumMod val="20000"/>
              <a:lumOff val="80000"/>
            </a:schemeClr>
          </a:solidFill>
          <a:ln>
            <a:solidFill>
              <a:srgbClr val="03396C"/>
            </a:solid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828800">
              <a:buNone/>
              <a:defRPr/>
            </a:pPr>
            <a:r>
              <a:rPr kumimoji="0" lang="en-GB" sz="1600" b="1" i="0" u="none" strike="noStrike" kern="1200" cap="none" spc="0" normalizeH="0" baseline="0" noProof="0">
                <a:ln>
                  <a:noFill/>
                </a:ln>
                <a:solidFill>
                  <a:schemeClr val="accent5"/>
                </a:solidFill>
                <a:effectLst/>
                <a:uLnTx/>
                <a:uFillTx/>
                <a:latin typeface="Arial"/>
                <a:cs typeface="Arial"/>
              </a:rPr>
              <a:t>NEW</a:t>
            </a:r>
            <a:endParaRPr lang="en-GB" sz="1600" b="1">
              <a:solidFill>
                <a:srgbClr val="17303B"/>
              </a:solidFill>
              <a:latin typeface="Arial"/>
              <a:cs typeface="Arial"/>
            </a:endParaRPr>
          </a:p>
          <a:p>
            <a:pPr marL="0" indent="0" algn="ctr" defTabSz="1828800">
              <a:buNone/>
              <a:defRPr/>
            </a:pPr>
            <a:r>
              <a:rPr kumimoji="0" lang="en-GB" sz="1600" b="1" i="0" u="none" strike="noStrike" kern="1200" cap="none" spc="0" normalizeH="0" baseline="0" noProof="0">
                <a:ln>
                  <a:noFill/>
                </a:ln>
                <a:solidFill>
                  <a:srgbClr val="17303B"/>
                </a:solidFill>
                <a:effectLst/>
                <a:uLnTx/>
                <a:uFillTx/>
                <a:latin typeface="Arial"/>
                <a:cs typeface="Arial"/>
              </a:rPr>
              <a:t>Inclusion and Educational </a:t>
            </a:r>
            <a:br>
              <a:rPr lang="en-GB" sz="1600" b="1">
                <a:solidFill>
                  <a:srgbClr val="17303B"/>
                </a:solidFill>
                <a:latin typeface="Arial"/>
                <a:cs typeface="Arial"/>
              </a:rPr>
            </a:br>
            <a:r>
              <a:rPr lang="en-GB" sz="1600" b="1">
                <a:solidFill>
                  <a:srgbClr val="17303B"/>
                </a:solidFill>
                <a:latin typeface="Arial"/>
                <a:cs typeface="Arial"/>
              </a:rPr>
              <a:t>E</a:t>
            </a:r>
            <a:r>
              <a:rPr kumimoji="0" lang="en-GB" sz="1600" b="1" i="0" u="none" strike="noStrike" kern="1200" cap="none" spc="0" normalizeH="0" baseline="0" noProof="0" err="1">
                <a:ln>
                  <a:noFill/>
                </a:ln>
                <a:solidFill>
                  <a:srgbClr val="17303B"/>
                </a:solidFill>
                <a:effectLst/>
                <a:uLnTx/>
                <a:uFillTx/>
                <a:latin typeface="Arial"/>
                <a:cs typeface="Arial"/>
              </a:rPr>
              <a:t>ngagement</a:t>
            </a:r>
            <a:endParaRPr kumimoji="0" lang="en-GB" sz="1600" b="1" i="0" u="none" strike="noStrike" kern="1200" cap="none" spc="0" normalizeH="0" baseline="0" noProof="0">
              <a:ln>
                <a:noFill/>
              </a:ln>
              <a:solidFill>
                <a:srgbClr val="17303B"/>
              </a:solidFill>
              <a:effectLst/>
              <a:uLnTx/>
              <a:uFillTx/>
              <a:latin typeface="Arial"/>
              <a:cs typeface="Arial"/>
            </a:endParaRPr>
          </a:p>
          <a:p>
            <a:pPr defTabSz="1828800">
              <a:buFont typeface="Wingdings" panose="05000000000000000000" pitchFamily="2" charset="2"/>
              <a:buChar char="ü"/>
              <a:defRPr/>
            </a:pPr>
            <a:r>
              <a:rPr kumimoji="0" lang="en-GB" sz="1400" b="0" i="0" u="none" strike="noStrike" kern="1200" cap="none" spc="0" normalizeH="0" baseline="0" noProof="0">
                <a:ln>
                  <a:noFill/>
                </a:ln>
                <a:solidFill>
                  <a:srgbClr val="17303B"/>
                </a:solidFill>
                <a:effectLst/>
                <a:uLnTx/>
                <a:uFillTx/>
                <a:latin typeface="Arial"/>
                <a:cs typeface="Arial"/>
              </a:rPr>
              <a:t>Schools can access an intensive and effective package of support where a high number of children </a:t>
            </a:r>
            <a:r>
              <a:rPr lang="en-GB" sz="1400">
                <a:solidFill>
                  <a:srgbClr val="17303B"/>
                </a:solidFill>
                <a:latin typeface="Arial"/>
                <a:cs typeface="Arial"/>
              </a:rPr>
              <a:t>have SEND and/or are</a:t>
            </a:r>
            <a:r>
              <a:rPr kumimoji="0" lang="en-GB" sz="1400" b="0" i="0" u="none" strike="noStrike" kern="1200" cap="none" spc="0" normalizeH="0" baseline="0" noProof="0">
                <a:ln>
                  <a:noFill/>
                </a:ln>
                <a:solidFill>
                  <a:srgbClr val="17303B"/>
                </a:solidFill>
                <a:effectLst/>
                <a:uLnTx/>
                <a:uFillTx/>
                <a:latin typeface="Arial"/>
                <a:cs typeface="Arial"/>
              </a:rPr>
              <a:t> missing school, improving support to CYP and their families. </a:t>
            </a:r>
          </a:p>
          <a:p>
            <a:pPr defTabSz="1828800">
              <a:buFont typeface="Wingdings" panose="05000000000000000000" pitchFamily="2" charset="2"/>
              <a:buChar char="ü"/>
              <a:defRPr/>
            </a:pPr>
            <a:r>
              <a:rPr lang="en-GB" sz="1400">
                <a:solidFill>
                  <a:srgbClr val="17303B"/>
                </a:solidFill>
                <a:latin typeface="Arial"/>
                <a:cs typeface="Arial"/>
              </a:rPr>
              <a:t>Improved </a:t>
            </a:r>
            <a:r>
              <a:rPr lang="en-GB" sz="1400" kern="0">
                <a:solidFill>
                  <a:srgbClr val="17303B"/>
                </a:solidFill>
                <a:latin typeface="Arial"/>
                <a:ea typeface="Calibri" panose="020F0502020204030204" pitchFamily="34" charset="0"/>
                <a:cs typeface="Arial"/>
              </a:rPr>
              <a:t>m</a:t>
            </a:r>
            <a:r>
              <a:rPr lang="en-GB" sz="1400" kern="0">
                <a:ea typeface="Calibri" panose="020F0502020204030204" pitchFamily="34" charset="0"/>
              </a:rPr>
              <a:t>ulti-disciplinary</a:t>
            </a:r>
            <a:r>
              <a:rPr lang="en-GB" sz="1400">
                <a:solidFill>
                  <a:srgbClr val="17303B"/>
                </a:solidFill>
                <a:latin typeface="Arial"/>
                <a:cs typeface="Arial"/>
              </a:rPr>
              <a:t> working, improving </a:t>
            </a:r>
            <a:r>
              <a:rPr kumimoji="0" lang="en-GB" sz="1400" b="0" i="0" u="none" strike="noStrike" kern="1200" cap="none" spc="0" normalizeH="0" baseline="0" noProof="0">
                <a:ln>
                  <a:noFill/>
                </a:ln>
                <a:solidFill>
                  <a:srgbClr val="17303B"/>
                </a:solidFill>
                <a:effectLst/>
                <a:uLnTx/>
                <a:uFillTx/>
                <a:latin typeface="Arial"/>
                <a:cs typeface="Arial"/>
              </a:rPr>
              <a:t>support to CYP and their families</a:t>
            </a:r>
            <a:endParaRPr lang="en-GB" sz="1400">
              <a:solidFill>
                <a:srgbClr val="17303B"/>
              </a:solidFill>
              <a:latin typeface="Arial"/>
              <a:cs typeface="Arial"/>
            </a:endParaRPr>
          </a:p>
          <a:p>
            <a:pPr defTabSz="1828800">
              <a:buFont typeface="Wingdings" panose="05000000000000000000" pitchFamily="2" charset="2"/>
              <a:buChar char="ü"/>
              <a:defRPr/>
            </a:pPr>
            <a:r>
              <a:rPr lang="en-GB" sz="1400">
                <a:solidFill>
                  <a:srgbClr val="17303B"/>
                </a:solidFill>
                <a:latin typeface="Arial"/>
                <a:cs typeface="Arial"/>
              </a:rPr>
              <a:t>Improved attendance</a:t>
            </a:r>
          </a:p>
          <a:p>
            <a:pPr defTabSz="1828800">
              <a:buFont typeface="Wingdings" panose="05000000000000000000" pitchFamily="2" charset="2"/>
              <a:buChar char="ü"/>
              <a:defRPr/>
            </a:pPr>
            <a:r>
              <a:rPr lang="en-GB" sz="1400">
                <a:solidFill>
                  <a:srgbClr val="17303B"/>
                </a:solidFill>
                <a:latin typeface="Arial"/>
                <a:cs typeface="Arial"/>
              </a:rPr>
              <a:t>Reduction in permanent exclusions</a:t>
            </a:r>
          </a:p>
          <a:p>
            <a:pPr defTabSz="1828800">
              <a:buFont typeface="Wingdings" panose="05000000000000000000" pitchFamily="2" charset="2"/>
              <a:buChar char="ü"/>
              <a:defRPr/>
            </a:pPr>
            <a:r>
              <a:rPr lang="en-GB" sz="1400">
                <a:solidFill>
                  <a:srgbClr val="17303B"/>
                </a:solidFill>
                <a:latin typeface="Arial"/>
                <a:cs typeface="Arial"/>
              </a:rPr>
              <a:t>Reduced number of suspensions </a:t>
            </a:r>
          </a:p>
          <a:p>
            <a:pPr defTabSz="1828800">
              <a:buFont typeface="Wingdings" panose="05000000000000000000" pitchFamily="2" charset="2"/>
              <a:buChar char="ü"/>
              <a:defRPr/>
            </a:pPr>
            <a:r>
              <a:rPr lang="en-GB" sz="1400">
                <a:solidFill>
                  <a:srgbClr val="17303B"/>
                </a:solidFill>
                <a:latin typeface="Arial"/>
                <a:cs typeface="Arial"/>
              </a:rPr>
              <a:t>Fewer requests for Reduced Hours Provision</a:t>
            </a:r>
            <a:endParaRPr lang="en-GB" sz="1400" b="0" i="0" u="none" strike="noStrike" kern="1200" cap="none" spc="0" normalizeH="0" baseline="0" noProof="0">
              <a:ln>
                <a:noFill/>
              </a:ln>
              <a:solidFill>
                <a:srgbClr val="17303B"/>
              </a:solidFill>
              <a:effectLst/>
              <a:uLnTx/>
              <a:uFillTx/>
              <a:latin typeface="Arial"/>
              <a:cs typeface="Arial"/>
            </a:endParaRPr>
          </a:p>
          <a:p>
            <a:pPr marL="0" indent="0">
              <a:buFont typeface="Arial" panose="020B0604020202020204" pitchFamily="34" charset="0"/>
              <a:buNone/>
            </a:pPr>
            <a:endParaRPr lang="en-GB" sz="1800"/>
          </a:p>
          <a:p>
            <a:pPr marL="0" indent="0">
              <a:buFont typeface="Arial" panose="020B0604020202020204" pitchFamily="34" charset="0"/>
              <a:buNone/>
            </a:pPr>
            <a:endParaRPr lang="en-GB" sz="1800"/>
          </a:p>
          <a:p>
            <a:pPr marL="0" indent="0">
              <a:buFont typeface="Arial" panose="020B0604020202020204" pitchFamily="34" charset="0"/>
              <a:buNone/>
            </a:pPr>
            <a:endParaRPr lang="en-GB" sz="1800"/>
          </a:p>
          <a:p>
            <a:pPr marL="0" indent="0">
              <a:buFont typeface="Arial" panose="020B0604020202020204" pitchFamily="34" charset="0"/>
              <a:buNone/>
            </a:pPr>
            <a:endParaRPr lang="en-GB" sz="1800"/>
          </a:p>
        </p:txBody>
      </p:sp>
      <p:sp>
        <p:nvSpPr>
          <p:cNvPr id="7" name="Content Placeholder 5">
            <a:extLst>
              <a:ext uri="{FF2B5EF4-FFF2-40B4-BE49-F238E27FC236}">
                <a16:creationId xmlns:a16="http://schemas.microsoft.com/office/drawing/2014/main" id="{08CECCC5-FE24-6887-31C5-461B35055764}"/>
              </a:ext>
            </a:extLst>
          </p:cNvPr>
          <p:cNvSpPr txBox="1">
            <a:spLocks/>
          </p:cNvSpPr>
          <p:nvPr/>
        </p:nvSpPr>
        <p:spPr>
          <a:xfrm>
            <a:off x="4031672" y="1358449"/>
            <a:ext cx="3671455" cy="5075481"/>
          </a:xfrm>
          <a:prstGeom prst="rect">
            <a:avLst/>
          </a:prstGeom>
          <a:ln>
            <a:solidFill>
              <a:srgbClr val="03396C"/>
            </a:solid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828800">
              <a:buNone/>
              <a:defRPr/>
            </a:pPr>
            <a:r>
              <a:rPr lang="en-GB" sz="1600" b="1">
                <a:solidFill>
                  <a:schemeClr val="accent5"/>
                </a:solidFill>
                <a:latin typeface="Arial"/>
                <a:cs typeface="Arial"/>
              </a:rPr>
              <a:t>Established</a:t>
            </a:r>
          </a:p>
          <a:p>
            <a:pPr marL="0" indent="0" algn="ctr" defTabSz="1828800">
              <a:buNone/>
              <a:defRPr/>
            </a:pPr>
            <a:r>
              <a:rPr kumimoji="0" lang="en-GB" sz="1600" b="1" i="0" u="none" strike="noStrike" kern="1200" cap="none" spc="0" normalizeH="0" baseline="0" noProof="0">
                <a:ln>
                  <a:noFill/>
                </a:ln>
                <a:solidFill>
                  <a:srgbClr val="17303B"/>
                </a:solidFill>
                <a:effectLst/>
                <a:uLnTx/>
                <a:uFillTx/>
                <a:latin typeface="Arial"/>
                <a:cs typeface="Arial"/>
              </a:rPr>
              <a:t>Right Support Right Time</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en-GB" sz="1400">
                <a:solidFill>
                  <a:prstClr val="black"/>
                </a:solidFill>
                <a:latin typeface="Arial"/>
                <a:cs typeface="+mn-cs"/>
              </a:rPr>
              <a:t>Improved practice at SEN support, with high quality advice and best practice spread across settings.</a:t>
            </a:r>
            <a:endParaRPr kumimoji="0" lang="en-GB" sz="1400" b="0" i="0" u="none" strike="noStrike" kern="1200" cap="none" spc="0" normalizeH="0" baseline="0" noProof="0">
              <a:ln>
                <a:noFill/>
              </a:ln>
              <a:solidFill>
                <a:prstClr val="black"/>
              </a:solidFill>
              <a:effectLst/>
              <a:uLnTx/>
              <a:uFillTx/>
              <a:latin typeface="Arial"/>
              <a:ea typeface="+mn-ea"/>
              <a:cs typeface="+mn-cs"/>
            </a:endParaRPr>
          </a:p>
          <a:p>
            <a:pPr eaLnBrk="1" fontAlgn="auto" hangingPunct="1">
              <a:lnSpc>
                <a:spcPct val="100000"/>
              </a:lnSpc>
              <a:spcBef>
                <a:spcPct val="20000"/>
              </a:spcBef>
              <a:spcAft>
                <a:spcPts val="0"/>
              </a:spcAft>
              <a:buFont typeface="Wingdings" panose="05000000000000000000" pitchFamily="2" charset="2"/>
              <a:buChar char="ü"/>
              <a:defRPr/>
            </a:pPr>
            <a:r>
              <a:rPr lang="en-GB" sz="1400">
                <a:solidFill>
                  <a:prstClr val="black"/>
                </a:solidFill>
                <a:latin typeface="Arial"/>
                <a:cs typeface="+mn-cs"/>
              </a:rPr>
              <a:t>Needs met </a:t>
            </a:r>
            <a:r>
              <a:rPr lang="en-GB" sz="1400">
                <a:solidFill>
                  <a:prstClr val="black"/>
                </a:solidFill>
                <a:latin typeface="Arial"/>
              </a:rPr>
              <a:t>at </a:t>
            </a:r>
            <a:r>
              <a:rPr lang="en-GB" sz="1400">
                <a:solidFill>
                  <a:prstClr val="black"/>
                </a:solidFill>
                <a:latin typeface="Arial"/>
                <a:cs typeface="+mn-cs"/>
              </a:rPr>
              <a:t>SEN support.</a:t>
            </a: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en-GB" sz="1400">
                <a:solidFill>
                  <a:prstClr val="black"/>
                </a:solidFill>
                <a:latin typeface="Arial"/>
                <a:cs typeface="+mn-cs"/>
              </a:rPr>
              <a:t>Improved parental confidence in ability of schools to meet need at SEN Support.</a:t>
            </a:r>
          </a:p>
          <a:p>
            <a:pPr eaLnBrk="1" fontAlgn="auto" hangingPunct="1">
              <a:lnSpc>
                <a:spcPct val="100000"/>
              </a:lnSpc>
              <a:spcBef>
                <a:spcPct val="20000"/>
              </a:spcBef>
              <a:spcAft>
                <a:spcPts val="0"/>
              </a:spcAft>
              <a:buFont typeface="Wingdings" panose="05000000000000000000" pitchFamily="2" charset="2"/>
              <a:buChar char="ü"/>
              <a:defRPr/>
            </a:pPr>
            <a:r>
              <a:rPr lang="en-GB" sz="1400">
                <a:solidFill>
                  <a:prstClr val="black"/>
                </a:solidFill>
                <a:latin typeface="Arial"/>
                <a:cs typeface="+mn-cs"/>
              </a:rPr>
              <a:t>Improved setting and family confidence in transition to school.</a:t>
            </a:r>
          </a:p>
          <a:p>
            <a:pPr eaLnBrk="1" fontAlgn="auto" hangingPunct="1">
              <a:lnSpc>
                <a:spcPct val="100000"/>
              </a:lnSpc>
              <a:spcBef>
                <a:spcPct val="20000"/>
              </a:spcBef>
              <a:spcAft>
                <a:spcPts val="0"/>
              </a:spcAft>
              <a:buFont typeface="Wingdings" panose="05000000000000000000" pitchFamily="2" charset="2"/>
              <a:buChar char="ü"/>
              <a:defRPr/>
            </a:pPr>
            <a:r>
              <a:rPr lang="en-GB" sz="1400">
                <a:solidFill>
                  <a:prstClr val="black"/>
                </a:solidFill>
                <a:latin typeface="Arial"/>
                <a:cs typeface="+mn-cs"/>
              </a:rPr>
              <a:t>Speech and language needs met at SEN Support. </a:t>
            </a:r>
            <a:endParaRPr lang="en-GB" sz="1800"/>
          </a:p>
          <a:p>
            <a:pPr marL="0" indent="0">
              <a:buFont typeface="Arial" panose="020B0604020202020204" pitchFamily="34" charset="0"/>
              <a:buNone/>
            </a:pPr>
            <a:endParaRPr lang="en-GB" sz="1800"/>
          </a:p>
          <a:p>
            <a:pPr marL="0" indent="0">
              <a:buFont typeface="Arial" panose="020B0604020202020204" pitchFamily="34" charset="0"/>
              <a:buNone/>
            </a:pPr>
            <a:endParaRPr lang="en-GB" sz="1800"/>
          </a:p>
        </p:txBody>
      </p:sp>
      <p:sp>
        <p:nvSpPr>
          <p:cNvPr id="10" name="Content Placeholder 5">
            <a:extLst>
              <a:ext uri="{FF2B5EF4-FFF2-40B4-BE49-F238E27FC236}">
                <a16:creationId xmlns:a16="http://schemas.microsoft.com/office/drawing/2014/main" id="{F8F2436B-AC79-0FB7-B21B-2F54AE101990}"/>
              </a:ext>
            </a:extLst>
          </p:cNvPr>
          <p:cNvSpPr txBox="1">
            <a:spLocks/>
          </p:cNvSpPr>
          <p:nvPr/>
        </p:nvSpPr>
        <p:spPr>
          <a:xfrm>
            <a:off x="7779326" y="1358450"/>
            <a:ext cx="4194013" cy="5075480"/>
          </a:xfrm>
          <a:prstGeom prst="rect">
            <a:avLst/>
          </a:prstGeom>
          <a:solidFill>
            <a:schemeClr val="accent5">
              <a:lumMod val="20000"/>
              <a:lumOff val="80000"/>
            </a:schemeClr>
          </a:solidFill>
          <a:ln>
            <a:solidFill>
              <a:srgbClr val="03396C"/>
            </a:solidFill>
          </a:ln>
        </p:spPr>
        <p:txBody>
          <a:bodyPr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828800">
              <a:buNone/>
              <a:defRPr/>
            </a:pPr>
            <a:r>
              <a:rPr lang="en-GB" sz="1600" b="1">
                <a:solidFill>
                  <a:schemeClr val="accent5"/>
                </a:solidFill>
                <a:latin typeface="Arial"/>
                <a:cs typeface="Arial"/>
              </a:rPr>
              <a:t>Established</a:t>
            </a:r>
          </a:p>
          <a:p>
            <a:pPr marL="0" indent="0" algn="ctr" defTabSz="1828800">
              <a:buNone/>
              <a:defRPr/>
            </a:pPr>
            <a:r>
              <a:rPr kumimoji="0" lang="en-GB" sz="1600" b="1" i="0" u="none" strike="noStrike" kern="1200" cap="none" spc="0" normalizeH="0" baseline="0" noProof="0">
                <a:ln>
                  <a:noFill/>
                </a:ln>
                <a:solidFill>
                  <a:srgbClr val="17303B"/>
                </a:solidFill>
                <a:effectLst/>
                <a:uLnTx/>
                <a:uFillTx/>
                <a:latin typeface="Arial"/>
                <a:cs typeface="Arial"/>
              </a:rPr>
              <a:t>Improve Outcomes Control Costs</a:t>
            </a:r>
            <a:endParaRPr lang="en-GB" sz="1600" b="1" i="0" u="none" strike="noStrike" kern="1200" cap="none" spc="0" normalizeH="0" baseline="0" noProof="0">
              <a:ln>
                <a:noFill/>
              </a:ln>
              <a:solidFill>
                <a:srgbClr val="17303B"/>
              </a:solidFill>
              <a:effectLst/>
              <a:uLnTx/>
              <a:uFillTx/>
              <a:latin typeface="Arial"/>
              <a:cs typeface="Arial"/>
            </a:endParaRPr>
          </a:p>
          <a:p>
            <a:pPr marR="0" lvl="0" algn="l"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lang="en-GB" sz="1400">
                <a:latin typeface="Arial"/>
                <a:cs typeface="Arial"/>
              </a:rPr>
              <a:t>More CYP with highest needs have access to a specialist placement close to home.</a:t>
            </a:r>
          </a:p>
          <a:p>
            <a:pPr eaLnBrk="1" fontAlgn="auto" hangingPunct="1">
              <a:lnSpc>
                <a:spcPct val="100000"/>
              </a:lnSpc>
              <a:spcBef>
                <a:spcPct val="20000"/>
              </a:spcBef>
              <a:spcAft>
                <a:spcPts val="0"/>
              </a:spcAft>
              <a:buFont typeface="Wingdings" panose="05000000000000000000" pitchFamily="2" charset="2"/>
              <a:buChar char="ü"/>
              <a:defRPr/>
            </a:pPr>
            <a:r>
              <a:rPr lang="en-US" sz="1400">
                <a:solidFill>
                  <a:srgbClr val="17303B"/>
                </a:solidFill>
                <a:latin typeface="Arial"/>
                <a:cs typeface="Arial"/>
              </a:rPr>
              <a:t>Increasing confidence to support complex leaners in mainstream. </a:t>
            </a:r>
          </a:p>
          <a:p>
            <a:pPr eaLnBrk="1" fontAlgn="auto" hangingPunct="1">
              <a:lnSpc>
                <a:spcPct val="100000"/>
              </a:lnSpc>
              <a:spcBef>
                <a:spcPct val="20000"/>
              </a:spcBef>
              <a:spcAft>
                <a:spcPts val="0"/>
              </a:spcAft>
              <a:buFont typeface="Wingdings" panose="05000000000000000000" pitchFamily="2" charset="2"/>
              <a:buChar char="ü"/>
              <a:defRPr/>
            </a:pPr>
            <a:r>
              <a:rPr lang="en-GB" sz="1400">
                <a:latin typeface="Arial"/>
                <a:cs typeface="Arial"/>
              </a:rPr>
              <a:t>Increased confidence in, and supported timely transitions to Post-16 education for SEND learners leaving Special Schools</a:t>
            </a:r>
          </a:p>
          <a:p>
            <a:pPr eaLnBrk="1" fontAlgn="auto" hangingPunct="1">
              <a:lnSpc>
                <a:spcPct val="100000"/>
              </a:lnSpc>
              <a:spcBef>
                <a:spcPct val="20000"/>
              </a:spcBef>
              <a:spcAft>
                <a:spcPts val="0"/>
              </a:spcAft>
              <a:buFont typeface="Wingdings" panose="05000000000000000000" pitchFamily="2" charset="2"/>
              <a:buChar char="ü"/>
              <a:defRPr/>
            </a:pPr>
            <a:r>
              <a:rPr lang="en-GB" sz="1400">
                <a:latin typeface="Arial"/>
                <a:cs typeface="Arial"/>
              </a:rPr>
              <a:t>Improved transitions between Special Schools and GFE for  CYP through greater awareness and support for colleges regarding the needs of young people coming through</a:t>
            </a:r>
          </a:p>
          <a:p>
            <a:pPr eaLnBrk="1" fontAlgn="auto" hangingPunct="1">
              <a:lnSpc>
                <a:spcPct val="100000"/>
              </a:lnSpc>
              <a:spcBef>
                <a:spcPct val="20000"/>
              </a:spcBef>
              <a:spcAft>
                <a:spcPts val="0"/>
              </a:spcAft>
              <a:buFont typeface="Wingdings" panose="05000000000000000000" pitchFamily="2" charset="2"/>
              <a:buChar char="ü"/>
              <a:defRPr/>
            </a:pPr>
            <a:r>
              <a:rPr lang="en-GB" sz="1400">
                <a:latin typeface="Arial"/>
                <a:cs typeface="Arial"/>
              </a:rPr>
              <a:t>Increased number of young people accessing employment within 3 years of entering post 16 education</a:t>
            </a:r>
          </a:p>
          <a:p>
            <a:pPr eaLnBrk="1" fontAlgn="auto" hangingPunct="1">
              <a:lnSpc>
                <a:spcPct val="100000"/>
              </a:lnSpc>
              <a:spcBef>
                <a:spcPct val="20000"/>
              </a:spcBef>
              <a:spcAft>
                <a:spcPts val="0"/>
              </a:spcAft>
              <a:buFont typeface="Wingdings" panose="05000000000000000000" pitchFamily="2" charset="2"/>
              <a:buChar char="ü"/>
              <a:defRPr/>
            </a:pPr>
            <a:r>
              <a:rPr lang="en-GB" sz="1400">
                <a:latin typeface="Arial"/>
                <a:cs typeface="Arial"/>
              </a:rPr>
              <a:t>Independence Hub learners effectively transitioning to adult support within 5-7 years, </a:t>
            </a:r>
          </a:p>
          <a:p>
            <a:pPr eaLnBrk="1" fontAlgn="auto" hangingPunct="1">
              <a:lnSpc>
                <a:spcPct val="100000"/>
              </a:lnSpc>
              <a:spcBef>
                <a:spcPct val="20000"/>
              </a:spcBef>
              <a:spcAft>
                <a:spcPts val="0"/>
              </a:spcAft>
              <a:buFont typeface="Wingdings" panose="05000000000000000000" pitchFamily="2" charset="2"/>
              <a:buChar char="ü"/>
              <a:defRPr/>
            </a:pPr>
            <a:r>
              <a:rPr lang="en-GB" sz="1400">
                <a:latin typeface="Arial"/>
                <a:cs typeface="Arial"/>
              </a:rPr>
              <a:t>Improved employment outcomes </a:t>
            </a:r>
          </a:p>
          <a:p>
            <a:pPr eaLnBrk="1" fontAlgn="auto" hangingPunct="1">
              <a:lnSpc>
                <a:spcPct val="100000"/>
              </a:lnSpc>
              <a:spcBef>
                <a:spcPct val="20000"/>
              </a:spcBef>
              <a:spcAft>
                <a:spcPts val="0"/>
              </a:spcAft>
              <a:buFont typeface="Wingdings" panose="05000000000000000000" pitchFamily="2" charset="2"/>
              <a:buChar char="ü"/>
              <a:defRPr/>
            </a:pPr>
            <a:endParaRPr lang="en-GB" sz="1800"/>
          </a:p>
          <a:p>
            <a:pPr marL="0" indent="0">
              <a:buFont typeface="Arial" panose="020B0604020202020204" pitchFamily="34" charset="0"/>
              <a:buNone/>
            </a:pPr>
            <a:endParaRPr lang="en-GB" sz="1800"/>
          </a:p>
        </p:txBody>
      </p:sp>
    </p:spTree>
    <p:extLst>
      <p:ext uri="{BB962C8B-B14F-4D97-AF65-F5344CB8AC3E}">
        <p14:creationId xmlns:p14="http://schemas.microsoft.com/office/powerpoint/2010/main" val="1786512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7367E-6D42-0B8C-D424-78FF68DA5824}"/>
              </a:ext>
            </a:extLst>
          </p:cNvPr>
          <p:cNvSpPr>
            <a:spLocks noGrp="1"/>
          </p:cNvSpPr>
          <p:nvPr>
            <p:ph type="title"/>
          </p:nvPr>
        </p:nvSpPr>
        <p:spPr/>
        <p:txBody>
          <a:bodyPr>
            <a:normAutofit/>
          </a:bodyPr>
          <a:lstStyle/>
          <a:p>
            <a:r>
              <a:rPr lang="en-GB"/>
              <a:t>Return on cost avoidance investment</a:t>
            </a:r>
          </a:p>
        </p:txBody>
      </p:sp>
      <p:sp>
        <p:nvSpPr>
          <p:cNvPr id="4" name="Content Placeholder 3">
            <a:extLst>
              <a:ext uri="{FF2B5EF4-FFF2-40B4-BE49-F238E27FC236}">
                <a16:creationId xmlns:a16="http://schemas.microsoft.com/office/drawing/2014/main" id="{7C3E833B-D7D6-0A1B-E0B9-71E5B6660E6E}"/>
              </a:ext>
            </a:extLst>
          </p:cNvPr>
          <p:cNvSpPr>
            <a:spLocks noGrp="1"/>
          </p:cNvSpPr>
          <p:nvPr>
            <p:ph idx="13"/>
          </p:nvPr>
        </p:nvSpPr>
        <p:spPr>
          <a:xfrm>
            <a:off x="685845" y="1378527"/>
            <a:ext cx="10667955" cy="4966855"/>
          </a:xfrm>
        </p:spPr>
        <p:txBody>
          <a:bodyPr/>
          <a:lstStyle/>
          <a:p>
            <a:r>
              <a:rPr lang="en-GB" sz="1600">
                <a:effectLst/>
                <a:ea typeface="Calibri" panose="020F0502020204030204" pitchFamily="34" charset="0"/>
              </a:rPr>
              <a:t>£686k of High Needs funding was allocated to Transforming SEND cost avoidance activity in 2024/5. </a:t>
            </a:r>
          </a:p>
          <a:p>
            <a:r>
              <a:rPr lang="en-GB" sz="1600">
                <a:effectLst/>
                <a:ea typeface="Calibri" panose="020F0502020204030204" pitchFamily="34" charset="0"/>
              </a:rPr>
              <a:t>Transforming SEND delivered £26.5m cost avoidance in 2023/4 and is forecast to deliver c.£28m cost avoidance against the high needs budget.</a:t>
            </a:r>
          </a:p>
          <a:p>
            <a:endParaRPr lang="en-GB" sz="1600">
              <a:effectLst/>
              <a:ea typeface="Calibri" panose="020F0502020204030204" pitchFamily="34" charset="0"/>
            </a:endParaRPr>
          </a:p>
          <a:p>
            <a:r>
              <a:rPr lang="en-GB" sz="1600" u="sng">
                <a:ea typeface="Calibri" panose="020F0502020204030204" pitchFamily="34" charset="0"/>
              </a:rPr>
              <a:t>Workstreams delivering cost avoidance</a:t>
            </a:r>
          </a:p>
          <a:p>
            <a:pPr marL="285750" indent="-285750">
              <a:buFont typeface="Arial" panose="020B0604020202020204" pitchFamily="34" charset="0"/>
              <a:buChar char="•"/>
            </a:pPr>
            <a:r>
              <a:rPr lang="en-GB" sz="1600">
                <a:ea typeface="Calibri" panose="020F0502020204030204" pitchFamily="34" charset="0"/>
              </a:rPr>
              <a:t>SENCO helpline and toolkit</a:t>
            </a:r>
          </a:p>
          <a:p>
            <a:pPr marL="285750" indent="-285750">
              <a:buFont typeface="Arial" panose="020B0604020202020204" pitchFamily="34" charset="0"/>
              <a:buChar char="•"/>
            </a:pPr>
            <a:r>
              <a:rPr lang="en-GB" sz="1600">
                <a:ea typeface="Calibri" panose="020F0502020204030204" pitchFamily="34" charset="0"/>
              </a:rPr>
              <a:t>Independence and employability hubs</a:t>
            </a:r>
          </a:p>
          <a:p>
            <a:pPr marL="285750" indent="-285750">
              <a:buFont typeface="Arial" panose="020B0604020202020204" pitchFamily="34" charset="0"/>
              <a:buChar char="•"/>
            </a:pPr>
            <a:r>
              <a:rPr lang="en-GB" sz="1600">
                <a:ea typeface="Calibri" panose="020F0502020204030204" pitchFamily="34" charset="0"/>
              </a:rPr>
              <a:t>Sufficiency place planning </a:t>
            </a:r>
          </a:p>
          <a:p>
            <a:pPr marL="285750" indent="-285750">
              <a:buFont typeface="Arial" panose="020B0604020202020204" pitchFamily="34" charset="0"/>
              <a:buChar char="•"/>
            </a:pPr>
            <a:r>
              <a:rPr lang="en-GB" sz="1600">
                <a:ea typeface="Calibri" panose="020F0502020204030204" pitchFamily="34" charset="0"/>
              </a:rPr>
              <a:t>Mainstream training to supporting complex learners</a:t>
            </a:r>
          </a:p>
          <a:p>
            <a:pPr marL="285750" indent="-285750">
              <a:buFont typeface="Arial" panose="020B0604020202020204" pitchFamily="34" charset="0"/>
              <a:buChar char="•"/>
            </a:pPr>
            <a:endParaRPr lang="en-GB" sz="1600">
              <a:ea typeface="Calibri" panose="020F0502020204030204" pitchFamily="34" charset="0"/>
            </a:endParaRPr>
          </a:p>
          <a:p>
            <a:r>
              <a:rPr lang="en-GB" sz="1600" u="sng">
                <a:ea typeface="Calibri" panose="020F0502020204030204" pitchFamily="34" charset="0"/>
              </a:rPr>
              <a:t>Pilots delivering cost avoidance</a:t>
            </a:r>
          </a:p>
          <a:p>
            <a:pPr marL="285750" indent="-285750">
              <a:buFont typeface="Arial" panose="020B0604020202020204" pitchFamily="34" charset="0"/>
              <a:buChar char="•"/>
            </a:pPr>
            <a:r>
              <a:rPr lang="en-GB" sz="1600">
                <a:ea typeface="Calibri" panose="020F0502020204030204" pitchFamily="34" charset="0"/>
              </a:rPr>
              <a:t>Person Centred Planning training and meetings</a:t>
            </a:r>
          </a:p>
          <a:p>
            <a:pPr marL="285750" indent="-285750">
              <a:buFont typeface="Arial" panose="020B0604020202020204" pitchFamily="34" charset="0"/>
              <a:buChar char="•"/>
            </a:pPr>
            <a:r>
              <a:rPr lang="en-GB" sz="1600">
                <a:ea typeface="Calibri" panose="020F0502020204030204" pitchFamily="34" charset="0"/>
              </a:rPr>
              <a:t>Transition to School Service (portage support in year- Havant only in 2024/5, but proposing expansion to Gosport and Basingstoke from April 2025.)</a:t>
            </a:r>
          </a:p>
          <a:p>
            <a:pPr marL="285750" indent="-285750">
              <a:buFont typeface="Arial" panose="020B0604020202020204" pitchFamily="34" charset="0"/>
              <a:buChar char="•"/>
            </a:pPr>
            <a:r>
              <a:rPr lang="en-GB" sz="1600">
                <a:ea typeface="Calibri" panose="020F0502020204030204" pitchFamily="34" charset="0"/>
              </a:rPr>
              <a:t>Access to therapy (currently in Winchester and Eastleigh in 2024/5 but proposing extension to a total of 28 schools in 2025/6) </a:t>
            </a:r>
          </a:p>
          <a:p>
            <a:pPr marL="285750" indent="-285750">
              <a:buFont typeface="Arial" panose="020B0604020202020204" pitchFamily="34" charset="0"/>
              <a:buChar char="•"/>
            </a:pPr>
            <a:endParaRPr lang="en-GB">
              <a:latin typeface="+mn-lt"/>
              <a:ea typeface="Calibri" panose="020F0502020204030204" pitchFamily="34" charset="0"/>
            </a:endParaRPr>
          </a:p>
          <a:p>
            <a:pPr marL="285750" indent="-285750">
              <a:buFont typeface="Arial" panose="020B0604020202020204" pitchFamily="34" charset="0"/>
              <a:buChar char="•"/>
            </a:pPr>
            <a:endParaRPr lang="en-GB">
              <a:latin typeface="+mn-lt"/>
              <a:ea typeface="Calibri" panose="020F0502020204030204" pitchFamily="34" charset="0"/>
            </a:endParaRPr>
          </a:p>
          <a:p>
            <a:pPr marL="285750" indent="-285750">
              <a:buFont typeface="Arial" panose="020B0604020202020204" pitchFamily="34" charset="0"/>
              <a:buChar char="•"/>
            </a:pPr>
            <a:endParaRPr lang="en-GB">
              <a:latin typeface="+mn-lt"/>
              <a:ea typeface="Calibri" panose="020F0502020204030204" pitchFamily="34" charset="0"/>
            </a:endParaRPr>
          </a:p>
          <a:p>
            <a:pPr marL="285750" indent="-285750">
              <a:buFont typeface="Arial" panose="020B0604020202020204" pitchFamily="34" charset="0"/>
              <a:buChar char="•"/>
            </a:pPr>
            <a:endParaRPr lang="en-GB">
              <a:latin typeface="+mn-lt"/>
              <a:ea typeface="Calibri" panose="020F0502020204030204" pitchFamily="34" charset="0"/>
            </a:endParaRPr>
          </a:p>
          <a:p>
            <a:pPr marL="285750" indent="-285750">
              <a:buFont typeface="Arial" panose="020B0604020202020204" pitchFamily="34" charset="0"/>
              <a:buChar char="•"/>
            </a:pPr>
            <a:endParaRPr lang="en-GB">
              <a:latin typeface="+mn-lt"/>
              <a:ea typeface="Calibri" panose="020F0502020204030204" pitchFamily="34" charset="0"/>
            </a:endParaRPr>
          </a:p>
          <a:p>
            <a:pPr marL="285750" indent="-285750">
              <a:buFont typeface="Arial" panose="020B0604020202020204" pitchFamily="34" charset="0"/>
              <a:buChar char="•"/>
            </a:pPr>
            <a:endParaRPr lang="en-GB" sz="1800">
              <a:effectLst/>
              <a:latin typeface="+mn-lt"/>
              <a:ea typeface="Calibri" panose="020F0502020204030204" pitchFamily="34" charset="0"/>
            </a:endParaRPr>
          </a:p>
          <a:p>
            <a:pPr marL="285750" indent="-285750">
              <a:buFont typeface="Arial" panose="020B0604020202020204" pitchFamily="34" charset="0"/>
              <a:buChar char="•"/>
            </a:pPr>
            <a:endParaRPr lang="en-GB" sz="1800">
              <a:effectLst/>
              <a:latin typeface="+mn-lt"/>
              <a:ea typeface="Calibri" panose="020F0502020204030204" pitchFamily="34" charset="0"/>
            </a:endParaRPr>
          </a:p>
          <a:p>
            <a:pPr marL="285750" indent="-285750">
              <a:buFont typeface="Arial" panose="020B0604020202020204" pitchFamily="34" charset="0"/>
              <a:buChar char="•"/>
            </a:pPr>
            <a:endParaRPr lang="en-GB" sz="1800">
              <a:effectLst/>
              <a:latin typeface="+mn-lt"/>
              <a:ea typeface="Calibri" panose="020F0502020204030204" pitchFamily="34" charset="0"/>
            </a:endParaRPr>
          </a:p>
          <a:p>
            <a:endParaRPr lang="en-GB"/>
          </a:p>
        </p:txBody>
      </p:sp>
    </p:spTree>
    <p:extLst>
      <p:ext uri="{BB962C8B-B14F-4D97-AF65-F5344CB8AC3E}">
        <p14:creationId xmlns:p14="http://schemas.microsoft.com/office/powerpoint/2010/main" val="2429491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18081-A6EC-4CAB-91F0-DE3CAE666C14}"/>
              </a:ext>
            </a:extLst>
          </p:cNvPr>
          <p:cNvSpPr>
            <a:spLocks noGrp="1"/>
          </p:cNvSpPr>
          <p:nvPr>
            <p:ph type="title"/>
          </p:nvPr>
        </p:nvSpPr>
        <p:spPr>
          <a:xfrm>
            <a:off x="685845" y="365127"/>
            <a:ext cx="10667955" cy="741298"/>
          </a:xfrm>
        </p:spPr>
        <p:txBody>
          <a:bodyPr/>
          <a:lstStyle/>
          <a:p>
            <a:r>
              <a:rPr lang="en-GB" b="1"/>
              <a:t>High Needs Workstreams</a:t>
            </a:r>
          </a:p>
        </p:txBody>
      </p:sp>
      <p:sp>
        <p:nvSpPr>
          <p:cNvPr id="7" name="TextBox 6">
            <a:extLst>
              <a:ext uri="{FF2B5EF4-FFF2-40B4-BE49-F238E27FC236}">
                <a16:creationId xmlns:a16="http://schemas.microsoft.com/office/drawing/2014/main" id="{87A52996-A76B-EE8D-068B-D9410C3873D1}"/>
              </a:ext>
            </a:extLst>
          </p:cNvPr>
          <p:cNvSpPr txBox="1"/>
          <p:nvPr/>
        </p:nvSpPr>
        <p:spPr>
          <a:xfrm>
            <a:off x="633046" y="5971032"/>
            <a:ext cx="11558954" cy="307777"/>
          </a:xfrm>
          <a:prstGeom prst="rect">
            <a:avLst/>
          </a:prstGeom>
          <a:noFill/>
        </p:spPr>
        <p:txBody>
          <a:bodyPr wrap="square" rtlCol="0">
            <a:spAutoFit/>
          </a:bodyPr>
          <a:lstStyle/>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Saving forecasts show a cumulative saving of £615.5m between 2018/19 and 2029/30</a:t>
            </a:r>
          </a:p>
        </p:txBody>
      </p:sp>
      <p:graphicFrame>
        <p:nvGraphicFramePr>
          <p:cNvPr id="3" name="Table 2">
            <a:extLst>
              <a:ext uri="{FF2B5EF4-FFF2-40B4-BE49-F238E27FC236}">
                <a16:creationId xmlns:a16="http://schemas.microsoft.com/office/drawing/2014/main" id="{1A17D685-6C6D-76BC-2C91-F0703544E945}"/>
              </a:ext>
            </a:extLst>
          </p:cNvPr>
          <p:cNvGraphicFramePr>
            <a:graphicFrameLocks noGrp="1"/>
          </p:cNvGraphicFramePr>
          <p:nvPr>
            <p:extLst>
              <p:ext uri="{D42A27DB-BD31-4B8C-83A1-F6EECF244321}">
                <p14:modId xmlns:p14="http://schemas.microsoft.com/office/powerpoint/2010/main" val="1778661644"/>
              </p:ext>
            </p:extLst>
          </p:nvPr>
        </p:nvGraphicFramePr>
        <p:xfrm>
          <a:off x="580633" y="1310480"/>
          <a:ext cx="10773167" cy="4495962"/>
        </p:xfrm>
        <a:graphic>
          <a:graphicData uri="http://schemas.openxmlformats.org/drawingml/2006/table">
            <a:tbl>
              <a:tblPr/>
              <a:tblGrid>
                <a:gridCol w="1890463">
                  <a:extLst>
                    <a:ext uri="{9D8B030D-6E8A-4147-A177-3AD203B41FA5}">
                      <a16:colId xmlns:a16="http://schemas.microsoft.com/office/drawing/2014/main" val="2056827127"/>
                    </a:ext>
                  </a:extLst>
                </a:gridCol>
                <a:gridCol w="2086028">
                  <a:extLst>
                    <a:ext uri="{9D8B030D-6E8A-4147-A177-3AD203B41FA5}">
                      <a16:colId xmlns:a16="http://schemas.microsoft.com/office/drawing/2014/main" val="3927425229"/>
                    </a:ext>
                  </a:extLst>
                </a:gridCol>
                <a:gridCol w="538996">
                  <a:extLst>
                    <a:ext uri="{9D8B030D-6E8A-4147-A177-3AD203B41FA5}">
                      <a16:colId xmlns:a16="http://schemas.microsoft.com/office/drawing/2014/main" val="4103488312"/>
                    </a:ext>
                  </a:extLst>
                </a:gridCol>
                <a:gridCol w="568880">
                  <a:extLst>
                    <a:ext uri="{9D8B030D-6E8A-4147-A177-3AD203B41FA5}">
                      <a16:colId xmlns:a16="http://schemas.microsoft.com/office/drawing/2014/main" val="1031407531"/>
                    </a:ext>
                  </a:extLst>
                </a:gridCol>
                <a:gridCol w="568880">
                  <a:extLst>
                    <a:ext uri="{9D8B030D-6E8A-4147-A177-3AD203B41FA5}">
                      <a16:colId xmlns:a16="http://schemas.microsoft.com/office/drawing/2014/main" val="2372744329"/>
                    </a:ext>
                  </a:extLst>
                </a:gridCol>
                <a:gridCol w="568880">
                  <a:extLst>
                    <a:ext uri="{9D8B030D-6E8A-4147-A177-3AD203B41FA5}">
                      <a16:colId xmlns:a16="http://schemas.microsoft.com/office/drawing/2014/main" val="54380537"/>
                    </a:ext>
                  </a:extLst>
                </a:gridCol>
                <a:gridCol w="568880">
                  <a:extLst>
                    <a:ext uri="{9D8B030D-6E8A-4147-A177-3AD203B41FA5}">
                      <a16:colId xmlns:a16="http://schemas.microsoft.com/office/drawing/2014/main" val="4133223135"/>
                    </a:ext>
                  </a:extLst>
                </a:gridCol>
                <a:gridCol w="568880">
                  <a:extLst>
                    <a:ext uri="{9D8B030D-6E8A-4147-A177-3AD203B41FA5}">
                      <a16:colId xmlns:a16="http://schemas.microsoft.com/office/drawing/2014/main" val="899031298"/>
                    </a:ext>
                  </a:extLst>
                </a:gridCol>
                <a:gridCol w="568880">
                  <a:extLst>
                    <a:ext uri="{9D8B030D-6E8A-4147-A177-3AD203B41FA5}">
                      <a16:colId xmlns:a16="http://schemas.microsoft.com/office/drawing/2014/main" val="3924501798"/>
                    </a:ext>
                  </a:extLst>
                </a:gridCol>
                <a:gridCol w="568880">
                  <a:extLst>
                    <a:ext uri="{9D8B030D-6E8A-4147-A177-3AD203B41FA5}">
                      <a16:colId xmlns:a16="http://schemas.microsoft.com/office/drawing/2014/main" val="3899777566"/>
                    </a:ext>
                  </a:extLst>
                </a:gridCol>
                <a:gridCol w="568880">
                  <a:extLst>
                    <a:ext uri="{9D8B030D-6E8A-4147-A177-3AD203B41FA5}">
                      <a16:colId xmlns:a16="http://schemas.microsoft.com/office/drawing/2014/main" val="3195950390"/>
                    </a:ext>
                  </a:extLst>
                </a:gridCol>
                <a:gridCol w="568880">
                  <a:extLst>
                    <a:ext uri="{9D8B030D-6E8A-4147-A177-3AD203B41FA5}">
                      <a16:colId xmlns:a16="http://schemas.microsoft.com/office/drawing/2014/main" val="2571918822"/>
                    </a:ext>
                  </a:extLst>
                </a:gridCol>
                <a:gridCol w="568880">
                  <a:extLst>
                    <a:ext uri="{9D8B030D-6E8A-4147-A177-3AD203B41FA5}">
                      <a16:colId xmlns:a16="http://schemas.microsoft.com/office/drawing/2014/main" val="2458170786"/>
                    </a:ext>
                  </a:extLst>
                </a:gridCol>
                <a:gridCol w="568880">
                  <a:extLst>
                    <a:ext uri="{9D8B030D-6E8A-4147-A177-3AD203B41FA5}">
                      <a16:colId xmlns:a16="http://schemas.microsoft.com/office/drawing/2014/main" val="3538135492"/>
                    </a:ext>
                  </a:extLst>
                </a:gridCol>
              </a:tblGrid>
              <a:tr h="213951">
                <a:tc>
                  <a:txBody>
                    <a:bodyPr/>
                    <a:lstStyle/>
                    <a:p>
                      <a:pPr algn="l" fontAlgn="b"/>
                      <a:r>
                        <a:rPr lang="en-GB" sz="1000" b="0" i="0" u="none" strike="noStrike">
                          <a:solidFill>
                            <a:srgbClr val="000000"/>
                          </a:solidFill>
                          <a:effectLst/>
                          <a:latin typeface="Arial" panose="020B0604020202020204" pitchFamily="34" charset="0"/>
                        </a:rPr>
                        <a:t> </a:t>
                      </a:r>
                    </a:p>
                  </a:txBody>
                  <a:tcPr marL="64978" marR="0" marT="0" marB="0" anchor="b">
                    <a:lnL>
                      <a:noFill/>
                    </a:lnL>
                    <a:lnR>
                      <a:noFill/>
                    </a:lnR>
                    <a:lnT>
                      <a:noFill/>
                    </a:lnT>
                    <a:lnB w="12700" cap="flat" cmpd="sng" algn="ctr">
                      <a:solidFill>
                        <a:srgbClr val="AEAEAE"/>
                      </a:solidFill>
                      <a:prstDash val="solid"/>
                      <a:round/>
                      <a:headEnd type="none" w="med" len="med"/>
                      <a:tailEnd type="none" w="med" len="med"/>
                    </a:lnB>
                    <a:solidFill>
                      <a:srgbClr val="FFFFFF"/>
                    </a:solidFill>
                  </a:tcPr>
                </a:tc>
                <a:tc>
                  <a:txBody>
                    <a:bodyPr/>
                    <a:lstStyle/>
                    <a:p>
                      <a:pPr algn="l" fontAlgn="b"/>
                      <a:r>
                        <a:rPr lang="en-GB" sz="1000" b="0" i="0" u="none" strike="noStrike">
                          <a:solidFill>
                            <a:srgbClr val="000000"/>
                          </a:solidFill>
                          <a:effectLst/>
                          <a:latin typeface="Arial" panose="020B0604020202020204" pitchFamily="34" charset="0"/>
                        </a:rPr>
                        <a:t> </a:t>
                      </a:r>
                    </a:p>
                  </a:txBody>
                  <a:tcPr marL="64978" marR="0" marT="0" marB="0" anchor="b">
                    <a:lnL>
                      <a:noFill/>
                    </a:lnL>
                    <a:lnR w="12700" cap="flat" cmpd="sng" algn="ctr">
                      <a:solidFill>
                        <a:srgbClr val="AEAEAE"/>
                      </a:solidFill>
                      <a:prstDash val="solid"/>
                      <a:round/>
                      <a:headEnd type="none" w="med" len="med"/>
                      <a:tailEnd type="none" w="med" len="med"/>
                    </a:lnR>
                    <a:lnT>
                      <a:noFill/>
                    </a:lnT>
                    <a:lnB w="12700" cap="flat" cmpd="sng" algn="ctr">
                      <a:solidFill>
                        <a:srgbClr val="AEAEAE"/>
                      </a:solidFill>
                      <a:prstDash val="solid"/>
                      <a:round/>
                      <a:headEnd type="none" w="med" len="med"/>
                      <a:tailEnd type="none" w="med" len="med"/>
                    </a:lnB>
                    <a:solidFill>
                      <a:srgbClr val="FFFFFF"/>
                    </a:solidFill>
                  </a:tcPr>
                </a:tc>
                <a:tc gridSpan="12">
                  <a:txBody>
                    <a:bodyPr/>
                    <a:lstStyle/>
                    <a:p>
                      <a:pPr algn="ctr" fontAlgn="ctr"/>
                      <a:r>
                        <a:rPr lang="en-GB" sz="1000" b="0" i="0" u="none" strike="noStrike">
                          <a:solidFill>
                            <a:srgbClr val="000000"/>
                          </a:solidFill>
                          <a:effectLst/>
                          <a:latin typeface="Arial" panose="020B0604020202020204" pitchFamily="34" charset="0"/>
                        </a:rPr>
                        <a:t>Breakdown of savings / cost avoidance</a:t>
                      </a:r>
                    </a:p>
                  </a:txBody>
                  <a:tcPr marL="0"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12057041"/>
                  </a:ext>
                </a:extLst>
              </a:tr>
              <a:tr h="387149">
                <a:tc>
                  <a:txBody>
                    <a:bodyPr/>
                    <a:lstStyle/>
                    <a:p>
                      <a:pPr algn="l" fontAlgn="ctr"/>
                      <a:r>
                        <a:rPr lang="en-GB" sz="1000" b="0" i="0" u="none" strike="noStrike">
                          <a:solidFill>
                            <a:srgbClr val="000000"/>
                          </a:solidFill>
                          <a:effectLst/>
                          <a:latin typeface="Arial" panose="020B0604020202020204" pitchFamily="34" charset="0"/>
                        </a:rPr>
                        <a:t>Programme</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Workstream</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2018/19</a:t>
                      </a:r>
                      <a:br>
                        <a:rPr lang="en-GB" sz="1000" b="0" i="0" u="none" strike="noStrike">
                          <a:solidFill>
                            <a:srgbClr val="000000"/>
                          </a:solidFill>
                          <a:effectLst/>
                          <a:latin typeface="Arial" panose="020B0604020202020204" pitchFamily="34" charset="0"/>
                        </a:rPr>
                      </a:br>
                      <a:r>
                        <a:rPr lang="en-GB" sz="1000" b="0" i="0" u="none" strike="noStrike">
                          <a:solidFill>
                            <a:srgbClr val="000000"/>
                          </a:solidFill>
                          <a:effectLst/>
                          <a:latin typeface="Arial" panose="020B0604020202020204" pitchFamily="34" charset="0"/>
                        </a:rPr>
                        <a:t>£000</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2019/20</a:t>
                      </a:r>
                      <a:br>
                        <a:rPr lang="en-GB" sz="1000" b="0" i="0" u="none" strike="noStrike">
                          <a:solidFill>
                            <a:srgbClr val="000000"/>
                          </a:solidFill>
                          <a:effectLst/>
                          <a:latin typeface="Arial" panose="020B0604020202020204" pitchFamily="34" charset="0"/>
                        </a:rPr>
                      </a:br>
                      <a:r>
                        <a:rPr lang="en-GB" sz="1000" b="0" i="0" u="none" strike="noStrike">
                          <a:solidFill>
                            <a:srgbClr val="000000"/>
                          </a:solidFill>
                          <a:effectLst/>
                          <a:latin typeface="Arial" panose="020B0604020202020204" pitchFamily="34" charset="0"/>
                        </a:rPr>
                        <a:t>£000</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2020/21</a:t>
                      </a:r>
                      <a:br>
                        <a:rPr lang="en-GB" sz="1000" b="0" i="0" u="none" strike="noStrike">
                          <a:solidFill>
                            <a:srgbClr val="000000"/>
                          </a:solidFill>
                          <a:effectLst/>
                          <a:latin typeface="Arial" panose="020B0604020202020204" pitchFamily="34" charset="0"/>
                        </a:rPr>
                      </a:br>
                      <a:r>
                        <a:rPr lang="en-GB" sz="1000" b="0" i="0" u="none" strike="noStrike">
                          <a:solidFill>
                            <a:srgbClr val="000000"/>
                          </a:solidFill>
                          <a:effectLst/>
                          <a:latin typeface="Arial" panose="020B0604020202020204" pitchFamily="34" charset="0"/>
                        </a:rPr>
                        <a:t>£000</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2021/22</a:t>
                      </a:r>
                      <a:br>
                        <a:rPr lang="en-GB" sz="1000" b="0" i="0" u="none" strike="noStrike">
                          <a:solidFill>
                            <a:srgbClr val="000000"/>
                          </a:solidFill>
                          <a:effectLst/>
                          <a:latin typeface="Arial" panose="020B0604020202020204" pitchFamily="34" charset="0"/>
                        </a:rPr>
                      </a:br>
                      <a:r>
                        <a:rPr lang="en-GB" sz="1000" b="0" i="0" u="none" strike="noStrike">
                          <a:solidFill>
                            <a:srgbClr val="000000"/>
                          </a:solidFill>
                          <a:effectLst/>
                          <a:latin typeface="Arial" panose="020B0604020202020204" pitchFamily="34" charset="0"/>
                        </a:rPr>
                        <a:t>£000</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2022/23</a:t>
                      </a:r>
                      <a:br>
                        <a:rPr lang="en-GB" sz="1000" b="0" i="0" u="none" strike="noStrike">
                          <a:solidFill>
                            <a:srgbClr val="000000"/>
                          </a:solidFill>
                          <a:effectLst/>
                          <a:latin typeface="Arial" panose="020B0604020202020204" pitchFamily="34" charset="0"/>
                        </a:rPr>
                      </a:br>
                      <a:r>
                        <a:rPr lang="en-GB" sz="1000" b="0" i="0" u="none" strike="noStrike">
                          <a:solidFill>
                            <a:srgbClr val="000000"/>
                          </a:solidFill>
                          <a:effectLst/>
                          <a:latin typeface="Arial" panose="020B0604020202020204" pitchFamily="34" charset="0"/>
                        </a:rPr>
                        <a:t>£000</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2023/24</a:t>
                      </a:r>
                      <a:br>
                        <a:rPr lang="en-GB" sz="1000" b="0" i="0" u="none" strike="noStrike">
                          <a:solidFill>
                            <a:srgbClr val="000000"/>
                          </a:solidFill>
                          <a:effectLst/>
                          <a:latin typeface="Arial" panose="020B0604020202020204" pitchFamily="34" charset="0"/>
                        </a:rPr>
                      </a:br>
                      <a:r>
                        <a:rPr lang="en-GB" sz="1000" b="0" i="0" u="none" strike="noStrike">
                          <a:solidFill>
                            <a:srgbClr val="000000"/>
                          </a:solidFill>
                          <a:effectLst/>
                          <a:latin typeface="Arial" panose="020B0604020202020204" pitchFamily="34" charset="0"/>
                        </a:rPr>
                        <a:t>£000</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2024/25</a:t>
                      </a:r>
                      <a:br>
                        <a:rPr lang="en-GB" sz="1000" b="0" i="0" u="none" strike="noStrike">
                          <a:solidFill>
                            <a:srgbClr val="000000"/>
                          </a:solidFill>
                          <a:effectLst/>
                          <a:latin typeface="Arial" panose="020B0604020202020204" pitchFamily="34" charset="0"/>
                        </a:rPr>
                      </a:br>
                      <a:r>
                        <a:rPr lang="en-GB" sz="1000" b="0" i="0" u="none" strike="noStrike">
                          <a:solidFill>
                            <a:srgbClr val="000000"/>
                          </a:solidFill>
                          <a:effectLst/>
                          <a:latin typeface="Arial" panose="020B0604020202020204" pitchFamily="34" charset="0"/>
                        </a:rPr>
                        <a:t>£000</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2025/26</a:t>
                      </a:r>
                      <a:br>
                        <a:rPr lang="en-GB" sz="1000" b="0" i="0" u="none" strike="noStrike">
                          <a:solidFill>
                            <a:srgbClr val="000000"/>
                          </a:solidFill>
                          <a:effectLst/>
                          <a:latin typeface="Arial" panose="020B0604020202020204" pitchFamily="34" charset="0"/>
                        </a:rPr>
                      </a:br>
                      <a:r>
                        <a:rPr lang="en-GB" sz="1000" b="0" i="0" u="none" strike="noStrike">
                          <a:solidFill>
                            <a:srgbClr val="000000"/>
                          </a:solidFill>
                          <a:effectLst/>
                          <a:latin typeface="Arial" panose="020B0604020202020204" pitchFamily="34" charset="0"/>
                        </a:rPr>
                        <a:t>£000</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2026/27</a:t>
                      </a:r>
                      <a:br>
                        <a:rPr lang="en-GB" sz="1000" b="0" i="0" u="none" strike="noStrike">
                          <a:solidFill>
                            <a:srgbClr val="000000"/>
                          </a:solidFill>
                          <a:effectLst/>
                          <a:latin typeface="Arial" panose="020B0604020202020204" pitchFamily="34" charset="0"/>
                        </a:rPr>
                      </a:br>
                      <a:r>
                        <a:rPr lang="en-GB" sz="1000" b="0" i="0" u="none" strike="noStrike">
                          <a:solidFill>
                            <a:srgbClr val="000000"/>
                          </a:solidFill>
                          <a:effectLst/>
                          <a:latin typeface="Arial" panose="020B0604020202020204" pitchFamily="34" charset="0"/>
                        </a:rPr>
                        <a:t>£000</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2027/28 £000</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2028/29 £000</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2029/30 £000</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extLst>
                  <a:ext uri="{0D108BD9-81ED-4DB2-BD59-A6C34878D82A}">
                    <a16:rowId xmlns:a16="http://schemas.microsoft.com/office/drawing/2014/main" val="2151255084"/>
                  </a:ext>
                </a:extLst>
              </a:tr>
              <a:tr h="196971">
                <a:tc rowSpan="7">
                  <a:txBody>
                    <a:bodyPr/>
                    <a:lstStyle/>
                    <a:p>
                      <a:pPr algn="l" fontAlgn="t"/>
                      <a:r>
                        <a:rPr lang="en-GB" sz="1000" b="0" i="0" u="none" strike="noStrike">
                          <a:solidFill>
                            <a:srgbClr val="000000"/>
                          </a:solidFill>
                          <a:effectLst/>
                          <a:latin typeface="Arial" panose="020B0604020202020204" pitchFamily="34" charset="0"/>
                        </a:rPr>
                        <a:t>Right Support, Right Time</a:t>
                      </a:r>
                    </a:p>
                  </a:txBody>
                  <a:tcPr marL="64978" marR="0" marT="0" marB="0">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In-house SALT therapies</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-130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-170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-44</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3008852569"/>
                  </a:ext>
                </a:extLst>
              </a:tr>
              <a:tr h="196971">
                <a:tc vMerge="1">
                  <a:txBody>
                    <a:bodyPr/>
                    <a:lstStyle/>
                    <a:p>
                      <a:endParaRPr lang="en-GB"/>
                    </a:p>
                  </a:txBody>
                  <a:tcPr/>
                </a:tc>
                <a:tc>
                  <a:txBody>
                    <a:bodyPr/>
                    <a:lstStyle/>
                    <a:p>
                      <a:pPr algn="l" fontAlgn="ctr"/>
                      <a:r>
                        <a:rPr lang="en-GB" sz="1000" b="0" i="0" u="none" strike="noStrike">
                          <a:solidFill>
                            <a:srgbClr val="000000"/>
                          </a:solidFill>
                          <a:effectLst/>
                          <a:latin typeface="Arial" panose="020B0604020202020204" pitchFamily="34" charset="0"/>
                        </a:rPr>
                        <a:t>No to assess (PCP) pilot</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-46</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-43</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1562693617"/>
                  </a:ext>
                </a:extLst>
              </a:tr>
              <a:tr h="196971">
                <a:tc vMerge="1">
                  <a:txBody>
                    <a:bodyPr/>
                    <a:lstStyle/>
                    <a:p>
                      <a:endParaRPr lang="en-GB"/>
                    </a:p>
                  </a:txBody>
                  <a:tcPr/>
                </a:tc>
                <a:tc>
                  <a:txBody>
                    <a:bodyPr/>
                    <a:lstStyle/>
                    <a:p>
                      <a:pPr algn="l" fontAlgn="ctr"/>
                      <a:r>
                        <a:rPr lang="en-GB" sz="1000" b="0" i="0" u="none" strike="noStrike">
                          <a:solidFill>
                            <a:srgbClr val="000000"/>
                          </a:solidFill>
                          <a:effectLst/>
                          <a:latin typeface="Arial" panose="020B0604020202020204" pitchFamily="34" charset="0"/>
                        </a:rPr>
                        <a:t>Transition to School pilot</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-32</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-144</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-360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-430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-455</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-152</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639546032"/>
                  </a:ext>
                </a:extLst>
              </a:tr>
              <a:tr h="196971">
                <a:tc vMerge="1">
                  <a:txBody>
                    <a:bodyPr/>
                    <a:lstStyle/>
                    <a:p>
                      <a:endParaRPr lang="en-GB"/>
                    </a:p>
                  </a:txBody>
                  <a:tcPr/>
                </a:tc>
                <a:tc>
                  <a:txBody>
                    <a:bodyPr/>
                    <a:lstStyle/>
                    <a:p>
                      <a:pPr algn="l" fontAlgn="ctr"/>
                      <a:r>
                        <a:rPr lang="en-GB" sz="1000" b="0" i="0" u="none" strike="noStrike">
                          <a:solidFill>
                            <a:srgbClr val="000000"/>
                          </a:solidFill>
                          <a:effectLst/>
                          <a:latin typeface="Arial" panose="020B0604020202020204" pitchFamily="34" charset="0"/>
                        </a:rPr>
                        <a:t>Access to Therapy Pilot</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-32</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-50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-141</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-253</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-191</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-64</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52716892"/>
                  </a:ext>
                </a:extLst>
              </a:tr>
              <a:tr h="196971">
                <a:tc vMerge="1">
                  <a:txBody>
                    <a:bodyPr/>
                    <a:lstStyle/>
                    <a:p>
                      <a:endParaRPr lang="en-GB"/>
                    </a:p>
                  </a:txBody>
                  <a:tcPr/>
                </a:tc>
                <a:tc>
                  <a:txBody>
                    <a:bodyPr/>
                    <a:lstStyle/>
                    <a:p>
                      <a:pPr algn="l" fontAlgn="ctr"/>
                      <a:r>
                        <a:rPr lang="en-GB" sz="1000" b="0" i="0" u="none" strike="noStrike">
                          <a:solidFill>
                            <a:srgbClr val="000000"/>
                          </a:solidFill>
                          <a:effectLst/>
                          <a:latin typeface="Arial" panose="020B0604020202020204" pitchFamily="34" charset="0"/>
                        </a:rPr>
                        <a:t>SENCO helpline</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-206</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-206</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-206</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-206</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-206</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-206</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4096668199"/>
                  </a:ext>
                </a:extLst>
              </a:tr>
              <a:tr h="196971">
                <a:tc vMerge="1">
                  <a:txBody>
                    <a:bodyPr/>
                    <a:lstStyle/>
                    <a:p>
                      <a:endParaRPr lang="en-GB"/>
                    </a:p>
                  </a:txBody>
                  <a:tcPr/>
                </a:tc>
                <a:tc>
                  <a:txBody>
                    <a:bodyPr/>
                    <a:lstStyle/>
                    <a:p>
                      <a:pPr algn="l" fontAlgn="ctr"/>
                      <a:r>
                        <a:rPr lang="en-GB" sz="1000" b="0" i="0" u="none" strike="noStrike">
                          <a:solidFill>
                            <a:srgbClr val="000000"/>
                          </a:solidFill>
                          <a:effectLst/>
                          <a:latin typeface="Arial" panose="020B0604020202020204" pitchFamily="34" charset="0"/>
                        </a:rPr>
                        <a:t>SEN Support Toolkit</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3823507295"/>
                  </a:ext>
                </a:extLst>
              </a:tr>
              <a:tr h="196971">
                <a:tc vMerge="1">
                  <a:txBody>
                    <a:bodyPr/>
                    <a:lstStyle/>
                    <a:p>
                      <a:endParaRPr lang="en-GB"/>
                    </a:p>
                  </a:txBody>
                  <a:tcPr/>
                </a:tc>
                <a:tc>
                  <a:txBody>
                    <a:bodyPr/>
                    <a:lstStyle/>
                    <a:p>
                      <a:pPr algn="l" fontAlgn="ctr"/>
                      <a:r>
                        <a:rPr lang="en-GB" sz="1000" b="0" i="0" u="none" strike="noStrike">
                          <a:solidFill>
                            <a:srgbClr val="000000"/>
                          </a:solidFill>
                          <a:effectLst/>
                          <a:latin typeface="Arial" panose="020B0604020202020204" pitchFamily="34" charset="0"/>
                        </a:rPr>
                        <a:t>Person Centred Planning Training</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-43</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2916059493"/>
                  </a:ext>
                </a:extLst>
              </a:tr>
              <a:tr h="196971">
                <a:tc rowSpan="5">
                  <a:txBody>
                    <a:bodyPr/>
                    <a:lstStyle/>
                    <a:p>
                      <a:pPr algn="l" fontAlgn="t"/>
                      <a:r>
                        <a:rPr lang="en-GB" sz="1000" b="0" i="0" u="none" strike="noStrike">
                          <a:solidFill>
                            <a:srgbClr val="000000"/>
                          </a:solidFill>
                          <a:effectLst/>
                          <a:latin typeface="Arial" panose="020B0604020202020204" pitchFamily="34" charset="0"/>
                        </a:rPr>
                        <a:t>Improve Outcomes, Control Costs</a:t>
                      </a:r>
                    </a:p>
                  </a:txBody>
                  <a:tcPr marL="64978" marR="0" marT="0" marB="0">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Preparing for adulthood</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86</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-276</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-895</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-1,143</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-1,523</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-3,154</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-5,054</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-6,769</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-8,186</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-9,143</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3978949271"/>
                  </a:ext>
                </a:extLst>
              </a:tr>
              <a:tr h="306242">
                <a:tc vMerge="1">
                  <a:txBody>
                    <a:bodyPr/>
                    <a:lstStyle/>
                    <a:p>
                      <a:endParaRPr lang="en-GB"/>
                    </a:p>
                  </a:txBody>
                  <a:tcPr/>
                </a:tc>
                <a:tc>
                  <a:txBody>
                    <a:bodyPr/>
                    <a:lstStyle/>
                    <a:p>
                      <a:pPr algn="l" fontAlgn="ctr"/>
                      <a:r>
                        <a:rPr lang="en-GB" sz="1000" b="0" i="0" u="none" strike="noStrike">
                          <a:solidFill>
                            <a:srgbClr val="000000"/>
                          </a:solidFill>
                          <a:effectLst/>
                          <a:latin typeface="Arial" panose="020B0604020202020204" pitchFamily="34" charset="0"/>
                        </a:rPr>
                        <a:t>Sufficiency Place Planning</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-2,480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-5,962</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-10,881</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-15,184</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-18,747</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-22,481</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-32,037</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-49,333</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-76,143</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-114,978</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-165,531</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3346040694"/>
                  </a:ext>
                </a:extLst>
              </a:tr>
              <a:tr h="196971">
                <a:tc vMerge="1">
                  <a:txBody>
                    <a:bodyPr/>
                    <a:lstStyle/>
                    <a:p>
                      <a:endParaRPr lang="en-GB"/>
                    </a:p>
                  </a:txBody>
                  <a:tcPr/>
                </a:tc>
                <a:tc>
                  <a:txBody>
                    <a:bodyPr/>
                    <a:lstStyle/>
                    <a:p>
                      <a:pPr algn="l" fontAlgn="ctr"/>
                      <a:r>
                        <a:rPr lang="en-GB" sz="1000" b="0" i="0" u="none" strike="noStrike">
                          <a:solidFill>
                            <a:srgbClr val="000000"/>
                          </a:solidFill>
                          <a:effectLst/>
                          <a:latin typeface="Arial" panose="020B0604020202020204" pitchFamily="34" charset="0"/>
                        </a:rPr>
                        <a:t>INMSS bring-backs</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-669</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-1,479</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-1,840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-2,546</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-2,839</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-2,894</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315454652"/>
                  </a:ext>
                </a:extLst>
              </a:tr>
              <a:tr h="196971">
                <a:tc vMerge="1">
                  <a:txBody>
                    <a:bodyPr/>
                    <a:lstStyle/>
                    <a:p>
                      <a:endParaRPr lang="en-GB"/>
                    </a:p>
                  </a:txBody>
                  <a:tcPr/>
                </a:tc>
                <a:tc>
                  <a:txBody>
                    <a:bodyPr/>
                    <a:lstStyle/>
                    <a:p>
                      <a:pPr algn="l" fontAlgn="ctr"/>
                      <a:r>
                        <a:rPr lang="en-GB" sz="1000" b="0" i="0" u="none" strike="noStrike">
                          <a:solidFill>
                            <a:srgbClr val="000000"/>
                          </a:solidFill>
                          <a:effectLst/>
                          <a:latin typeface="Arial" panose="020B0604020202020204" pitchFamily="34" charset="0"/>
                        </a:rPr>
                        <a:t>Commissioning</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-718</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-1,113</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-1,486</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-1,752</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-1,673</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-1,021</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-634</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-634</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-634</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-634</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-634</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1062330755"/>
                  </a:ext>
                </a:extLst>
              </a:tr>
              <a:tr h="196971">
                <a:tc vMerge="1">
                  <a:txBody>
                    <a:bodyPr/>
                    <a:lstStyle/>
                    <a:p>
                      <a:endParaRPr lang="en-GB"/>
                    </a:p>
                  </a:txBody>
                  <a:tcPr/>
                </a:tc>
                <a:tc>
                  <a:txBody>
                    <a:bodyPr/>
                    <a:lstStyle/>
                    <a:p>
                      <a:pPr algn="l" fontAlgn="ctr"/>
                      <a:r>
                        <a:rPr lang="en-GB" sz="1000" b="0" i="0" u="none" strike="noStrike">
                          <a:solidFill>
                            <a:srgbClr val="000000"/>
                          </a:solidFill>
                          <a:effectLst/>
                          <a:latin typeface="Arial" panose="020B0604020202020204" pitchFamily="34" charset="0"/>
                        </a:rPr>
                        <a:t>High needs top-up funding review</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-1,203</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-1,133</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-1,175</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-1,175</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-1,100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-1,100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-1,100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-1,100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-1,100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-1,100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-1,100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1761153428"/>
                  </a:ext>
                </a:extLst>
              </a:tr>
              <a:tr h="196971">
                <a:tc rowSpan="2">
                  <a:txBody>
                    <a:bodyPr/>
                    <a:lstStyle/>
                    <a:p>
                      <a:pPr algn="l" fontAlgn="t"/>
                      <a:r>
                        <a:rPr lang="en-GB" sz="1000" b="0" i="0" u="none" strike="noStrike">
                          <a:solidFill>
                            <a:srgbClr val="000000"/>
                          </a:solidFill>
                          <a:effectLst/>
                          <a:latin typeface="Arial" panose="020B0604020202020204" pitchFamily="34" charset="0"/>
                        </a:rPr>
                        <a:t>Inclusion &amp; Educational Engagement</a:t>
                      </a:r>
                    </a:p>
                  </a:txBody>
                  <a:tcPr marL="64978" marR="0" marT="0" marB="0">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Team Around the school</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-32</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-32</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-32</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-32</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-32</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-32</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2347413210"/>
                  </a:ext>
                </a:extLst>
              </a:tr>
              <a:tr h="306242">
                <a:tc vMerge="1">
                  <a:txBody>
                    <a:bodyPr/>
                    <a:lstStyle/>
                    <a:p>
                      <a:endParaRPr lang="en-GB"/>
                    </a:p>
                  </a:txBody>
                  <a:tcPr/>
                </a:tc>
                <a:tc>
                  <a:txBody>
                    <a:bodyPr/>
                    <a:lstStyle/>
                    <a:p>
                      <a:pPr algn="l" fontAlgn="ctr"/>
                      <a:r>
                        <a:rPr lang="en-GB" sz="1000" b="0" i="0" u="none" strike="noStrike">
                          <a:solidFill>
                            <a:srgbClr val="000000"/>
                          </a:solidFill>
                          <a:effectLst/>
                          <a:latin typeface="Arial" panose="020B0604020202020204" pitchFamily="34" charset="0"/>
                        </a:rPr>
                        <a:t>Supporting complex SEND in Mainstream</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-506</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-1,359</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-2,914</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-3,824</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-4,363</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-4,532</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3809400939"/>
                  </a:ext>
                </a:extLst>
              </a:tr>
              <a:tr h="306242">
                <a:tc rowSpan="2">
                  <a:txBody>
                    <a:bodyPr/>
                    <a:lstStyle/>
                    <a:p>
                      <a:pPr algn="l" fontAlgn="t"/>
                      <a:r>
                        <a:rPr lang="en-GB" sz="1000" b="0" i="0" u="none" strike="noStrike">
                          <a:solidFill>
                            <a:srgbClr val="000000"/>
                          </a:solidFill>
                          <a:effectLst/>
                          <a:latin typeface="Arial" panose="020B0604020202020204" pitchFamily="34" charset="0"/>
                        </a:rPr>
                        <a:t>Pre TSEND Embeded Workstreams</a:t>
                      </a:r>
                    </a:p>
                  </a:txBody>
                  <a:tcPr marL="64978" marR="0" marT="0" marB="0">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l" fontAlgn="ctr"/>
                      <a:r>
                        <a:rPr lang="en-GB" sz="1000" b="0" i="0" u="none" strike="noStrike">
                          <a:solidFill>
                            <a:srgbClr val="000000"/>
                          </a:solidFill>
                          <a:effectLst/>
                          <a:latin typeface="Arial" panose="020B0604020202020204" pitchFamily="34" charset="0"/>
                        </a:rPr>
                        <a:t>Review of the Primary Behaviour Service</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-159</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3162409484"/>
                  </a:ext>
                </a:extLst>
              </a:tr>
              <a:tr h="306242">
                <a:tc vMerge="1">
                  <a:txBody>
                    <a:bodyPr/>
                    <a:lstStyle/>
                    <a:p>
                      <a:endParaRPr lang="en-GB"/>
                    </a:p>
                  </a:txBody>
                  <a:tcPr/>
                </a:tc>
                <a:tc>
                  <a:txBody>
                    <a:bodyPr/>
                    <a:lstStyle/>
                    <a:p>
                      <a:pPr algn="l" fontAlgn="ctr"/>
                      <a:r>
                        <a:rPr lang="en-GB" sz="1000" b="0" i="0" u="none" strike="noStrike">
                          <a:solidFill>
                            <a:srgbClr val="000000"/>
                          </a:solidFill>
                          <a:effectLst/>
                          <a:latin typeface="Arial" panose="020B0604020202020204" pitchFamily="34" charset="0"/>
                        </a:rPr>
                        <a:t>Review of the Specialist Teacher Advisory Service</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E8F0F8"/>
                    </a:solidFill>
                  </a:tcPr>
                </a:tc>
                <a:tc>
                  <a:txBody>
                    <a:bodyPr/>
                    <a:lstStyle/>
                    <a:p>
                      <a:pPr algn="r" fontAlgn="ctr"/>
                      <a:r>
                        <a:rPr lang="en-GB" sz="1000" b="0" i="0" u="none" strike="noStrike">
                          <a:solidFill>
                            <a:srgbClr val="000000"/>
                          </a:solidFill>
                          <a:effectLst/>
                          <a:latin typeface="Arial" panose="020B0604020202020204" pitchFamily="34" charset="0"/>
                        </a:rPr>
                        <a:t>-113</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-403</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-552</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-552</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-609</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-650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-650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-650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-650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-650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-650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tc>
                  <a:txBody>
                    <a:bodyPr/>
                    <a:lstStyle/>
                    <a:p>
                      <a:pPr algn="r" fontAlgn="ctr"/>
                      <a:r>
                        <a:rPr lang="en-GB" sz="1000" b="0" i="0" u="none" strike="noStrike">
                          <a:solidFill>
                            <a:srgbClr val="000000"/>
                          </a:solidFill>
                          <a:effectLst/>
                          <a:latin typeface="Arial" panose="020B0604020202020204" pitchFamily="34" charset="0"/>
                        </a:rPr>
                        <a:t>-650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noFill/>
                  </a:tcPr>
                </a:tc>
                <a:extLst>
                  <a:ext uri="{0D108BD9-81ED-4DB2-BD59-A6C34878D82A}">
                    <a16:rowId xmlns:a16="http://schemas.microsoft.com/office/drawing/2014/main" val="2454717187"/>
                  </a:ext>
                </a:extLst>
              </a:tr>
              <a:tr h="306242">
                <a:tc gridSpan="2">
                  <a:txBody>
                    <a:bodyPr/>
                    <a:lstStyle/>
                    <a:p>
                      <a:pPr algn="l" fontAlgn="ctr"/>
                      <a:r>
                        <a:rPr lang="en-GB" sz="1000" b="0" i="0" u="none" strike="noStrike">
                          <a:solidFill>
                            <a:srgbClr val="000000"/>
                          </a:solidFill>
                          <a:effectLst/>
                          <a:latin typeface="Arial" panose="020B0604020202020204" pitchFamily="34" charset="0"/>
                        </a:rPr>
                        <a:t> Total Saving </a:t>
                      </a:r>
                    </a:p>
                  </a:txBody>
                  <a:tcPr marL="64978" marR="0"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hMerge="1">
                  <a:txBody>
                    <a:bodyPr/>
                    <a:lstStyle/>
                    <a:p>
                      <a:endParaRPr lang="en-GB"/>
                    </a:p>
                  </a:txBody>
                  <a:tcPr/>
                </a:tc>
                <a:tc>
                  <a:txBody>
                    <a:bodyPr/>
                    <a:lstStyle/>
                    <a:p>
                      <a:pPr algn="r" fontAlgn="ctr"/>
                      <a:r>
                        <a:rPr lang="en-GB" sz="1000" b="0" i="0" u="none" strike="noStrike">
                          <a:solidFill>
                            <a:srgbClr val="000000"/>
                          </a:solidFill>
                          <a:effectLst/>
                          <a:latin typeface="Arial" panose="020B0604020202020204" pitchFamily="34" charset="0"/>
                        </a:rPr>
                        <a:t>-782</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latin typeface="Arial" panose="020B0604020202020204" pitchFamily="34" charset="0"/>
                        </a:rPr>
                        <a:t>-6,283</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latin typeface="Arial" panose="020B0604020202020204" pitchFamily="34" charset="0"/>
                        </a:rPr>
                        <a:t>-10,673</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latin typeface="Arial" panose="020B0604020202020204" pitchFamily="34" charset="0"/>
                        </a:rPr>
                        <a:t>-17,075</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latin typeface="Arial" panose="020B0604020202020204" pitchFamily="34" charset="0"/>
                        </a:rPr>
                        <a:t>-22,613</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latin typeface="Arial" panose="020B0604020202020204" pitchFamily="34" charset="0"/>
                        </a:rPr>
                        <a:t>-26,539</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latin typeface="Arial" panose="020B0604020202020204" pitchFamily="34" charset="0"/>
                        </a:rPr>
                        <a:t>-27,958</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latin typeface="Arial" panose="020B0604020202020204" pitchFamily="34" charset="0"/>
                        </a:rPr>
                        <a:t>-39,610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latin typeface="Arial" panose="020B0604020202020204" pitchFamily="34" charset="0"/>
                        </a:rPr>
                        <a:t>-60,583</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latin typeface="Arial" panose="020B0604020202020204" pitchFamily="34" charset="0"/>
                        </a:rPr>
                        <a:t>-90,200</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latin typeface="Arial" panose="020B0604020202020204" pitchFamily="34" charset="0"/>
                        </a:rPr>
                        <a:t>-130,954</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tc>
                  <a:txBody>
                    <a:bodyPr/>
                    <a:lstStyle/>
                    <a:p>
                      <a:pPr algn="r" fontAlgn="ctr"/>
                      <a:r>
                        <a:rPr lang="en-GB" sz="1000" b="0" i="0" u="none" strike="noStrike">
                          <a:solidFill>
                            <a:srgbClr val="000000"/>
                          </a:solidFill>
                          <a:effectLst/>
                          <a:latin typeface="Arial" panose="020B0604020202020204" pitchFamily="34" charset="0"/>
                        </a:rPr>
                        <a:t>-182,204</a:t>
                      </a:r>
                    </a:p>
                  </a:txBody>
                  <a:tcPr marL="0" marR="64978" marT="0" marB="0" anchor="ctr">
                    <a:lnL w="12700" cap="flat" cmpd="sng" algn="ctr">
                      <a:solidFill>
                        <a:srgbClr val="AEAEAE"/>
                      </a:solidFill>
                      <a:prstDash val="solid"/>
                      <a:round/>
                      <a:headEnd type="none" w="med" len="med"/>
                      <a:tailEnd type="none" w="med" len="med"/>
                    </a:lnL>
                    <a:lnR w="12700" cap="flat" cmpd="sng" algn="ctr">
                      <a:solidFill>
                        <a:srgbClr val="AEAEAE"/>
                      </a:solidFill>
                      <a:prstDash val="solid"/>
                      <a:round/>
                      <a:headEnd type="none" w="med" len="med"/>
                      <a:tailEnd type="none" w="med" len="med"/>
                    </a:lnR>
                    <a:lnT w="12700" cap="flat" cmpd="sng" algn="ctr">
                      <a:solidFill>
                        <a:srgbClr val="AEAEAE"/>
                      </a:solidFill>
                      <a:prstDash val="solid"/>
                      <a:round/>
                      <a:headEnd type="none" w="med" len="med"/>
                      <a:tailEnd type="none" w="med" len="med"/>
                    </a:lnT>
                    <a:lnB w="12700" cap="flat" cmpd="sng" algn="ctr">
                      <a:solidFill>
                        <a:srgbClr val="AEAEAE"/>
                      </a:solidFill>
                      <a:prstDash val="solid"/>
                      <a:round/>
                      <a:headEnd type="none" w="med" len="med"/>
                      <a:tailEnd type="none" w="med" len="med"/>
                    </a:lnB>
                    <a:solidFill>
                      <a:srgbClr val="D5E3F2"/>
                    </a:solidFill>
                  </a:tcPr>
                </a:tc>
                <a:extLst>
                  <a:ext uri="{0D108BD9-81ED-4DB2-BD59-A6C34878D82A}">
                    <a16:rowId xmlns:a16="http://schemas.microsoft.com/office/drawing/2014/main" val="2286674782"/>
                  </a:ext>
                </a:extLst>
              </a:tr>
            </a:tbl>
          </a:graphicData>
        </a:graphic>
      </p:graphicFrame>
    </p:spTree>
    <p:custDataLst>
      <p:tags r:id="rId1"/>
    </p:custDataLst>
    <p:extLst>
      <p:ext uri="{BB962C8B-B14F-4D97-AF65-F5344CB8AC3E}">
        <p14:creationId xmlns:p14="http://schemas.microsoft.com/office/powerpoint/2010/main" val="3978151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0AC47-B4CF-B7B1-8AF9-158BAAF5CE47}"/>
              </a:ext>
            </a:extLst>
          </p:cNvPr>
          <p:cNvSpPr>
            <a:spLocks noGrp="1"/>
          </p:cNvSpPr>
          <p:nvPr>
            <p:ph type="title"/>
          </p:nvPr>
        </p:nvSpPr>
        <p:spPr/>
        <p:txBody>
          <a:bodyPr>
            <a:noAutofit/>
          </a:bodyPr>
          <a:lstStyle/>
          <a:p>
            <a:r>
              <a:rPr lang="en-GB"/>
              <a:t>Priorities for 2024/5 and 2025/6</a:t>
            </a:r>
          </a:p>
        </p:txBody>
      </p:sp>
      <p:sp>
        <p:nvSpPr>
          <p:cNvPr id="18" name="TextBox 17">
            <a:extLst>
              <a:ext uri="{FF2B5EF4-FFF2-40B4-BE49-F238E27FC236}">
                <a16:creationId xmlns:a16="http://schemas.microsoft.com/office/drawing/2014/main" id="{A3C99B0E-8A28-E81E-9771-F0AC7388BF56}"/>
              </a:ext>
            </a:extLst>
          </p:cNvPr>
          <p:cNvSpPr txBox="1"/>
          <p:nvPr/>
        </p:nvSpPr>
        <p:spPr>
          <a:xfrm>
            <a:off x="685845" y="1655550"/>
            <a:ext cx="10725451" cy="3693319"/>
          </a:xfrm>
          <a:prstGeom prst="rect">
            <a:avLst/>
          </a:prstGeom>
          <a:noFill/>
        </p:spPr>
        <p:txBody>
          <a:bodyPr wrap="square" lIns="91440" tIns="45720" rIns="91440" bIns="45720" rtlCol="0" anchor="t">
            <a:spAutoFit/>
          </a:bodyPr>
          <a:lstStyle/>
          <a:p>
            <a:r>
              <a:rPr lang="en-GB" b="1">
                <a:latin typeface="Arial"/>
                <a:cs typeface="Arial"/>
              </a:rPr>
              <a:t>2024/5</a:t>
            </a:r>
          </a:p>
          <a:p>
            <a:pPr marL="285750" indent="-285750">
              <a:buFont typeface="Arial" panose="020B0604020202020204" pitchFamily="34" charset="0"/>
              <a:buChar char="•"/>
            </a:pPr>
            <a:r>
              <a:rPr lang="en-GB">
                <a:latin typeface="Arial"/>
                <a:cs typeface="Arial"/>
              </a:rPr>
              <a:t>Further development of new workstreams that are  supporting improved Inclusion and Educational Engagement.</a:t>
            </a:r>
          </a:p>
          <a:p>
            <a:pPr marL="285750" indent="-285750">
              <a:buFont typeface="Arial" panose="020B0604020202020204" pitchFamily="34" charset="0"/>
              <a:buChar char="•"/>
            </a:pPr>
            <a:r>
              <a:rPr lang="en-GB">
                <a:latin typeface="Arial"/>
                <a:cs typeface="Arial"/>
              </a:rPr>
              <a:t>Establishing our Team around the School model, evidencing what works and expanding approach to a further c.20 schools. </a:t>
            </a:r>
          </a:p>
          <a:p>
            <a:pPr marL="285750" indent="-285750">
              <a:buFont typeface="Arial" panose="020B0604020202020204" pitchFamily="34" charset="0"/>
              <a:buChar char="•"/>
            </a:pPr>
            <a:r>
              <a:rPr lang="en-GB">
                <a:latin typeface="Arial"/>
                <a:cs typeface="Arial"/>
              </a:rPr>
              <a:t>Concluding and evaluating pilots and expanding successful approaches across Hampshire schools.</a:t>
            </a:r>
          </a:p>
          <a:p>
            <a:endParaRPr lang="en-GB">
              <a:latin typeface="Arial" panose="020B0604020202020204" pitchFamily="34" charset="0"/>
              <a:cs typeface="Arial" panose="020B0604020202020204" pitchFamily="34" charset="0"/>
            </a:endParaRPr>
          </a:p>
          <a:p>
            <a:r>
              <a:rPr lang="en-GB" b="1">
                <a:latin typeface="Arial"/>
                <a:cs typeface="Arial"/>
              </a:rPr>
              <a:t>2025/6</a:t>
            </a:r>
          </a:p>
          <a:p>
            <a:endParaRPr lang="en-GB"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a:latin typeface="Arial"/>
                <a:cs typeface="Arial"/>
              </a:rPr>
              <a:t>Programme workstreams and priorities aligned to upcoming Local Area Partnership Strategy and action plan. </a:t>
            </a:r>
          </a:p>
          <a:p>
            <a:pPr marL="285750" indent="-285750">
              <a:buFont typeface="Arial" panose="020B0604020202020204" pitchFamily="34" charset="0"/>
              <a:buChar char="•"/>
            </a:pPr>
            <a:r>
              <a:rPr lang="en-GB">
                <a:latin typeface="Arial"/>
                <a:cs typeface="Arial"/>
              </a:rPr>
              <a:t>Draft outline strategy is set out on the next slide. </a:t>
            </a:r>
          </a:p>
          <a:p>
            <a:pPr marL="285750" indent="-285750">
              <a:buFont typeface="Arial" panose="020B0604020202020204" pitchFamily="34" charset="0"/>
              <a:buChar char="•"/>
            </a:pPr>
            <a:r>
              <a:rPr lang="en-GB">
                <a:latin typeface="Arial"/>
                <a:cs typeface="Arial"/>
              </a:rPr>
              <a:t>TSEND will be a delivery programme for the strategy, delivering on the action plan. </a:t>
            </a:r>
          </a:p>
        </p:txBody>
      </p:sp>
    </p:spTree>
    <p:custDataLst>
      <p:tags r:id="rId1"/>
    </p:custDataLst>
    <p:extLst>
      <p:ext uri="{BB962C8B-B14F-4D97-AF65-F5344CB8AC3E}">
        <p14:creationId xmlns:p14="http://schemas.microsoft.com/office/powerpoint/2010/main" val="2327471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E8BF1A0-1D4C-7921-597F-40B3CB6CE8C4}"/>
              </a:ext>
            </a:extLst>
          </p:cNvPr>
          <p:cNvSpPr/>
          <p:nvPr/>
        </p:nvSpPr>
        <p:spPr>
          <a:xfrm>
            <a:off x="154878" y="3514724"/>
            <a:ext cx="3986384" cy="2856892"/>
          </a:xfrm>
          <a:prstGeom prst="rect">
            <a:avLst/>
          </a:prstGeom>
          <a:solidFill>
            <a:schemeClr val="accent2">
              <a:lumMod val="20000"/>
              <a:lumOff val="8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We will work together well by…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Collectively owning the issues.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Securing cross- partnership agreement to progress all actions.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S</a:t>
            </a:r>
            <a:r>
              <a:rPr kumimoji="0" lang="en-US" sz="1100" b="0" i="0" u="none" strike="noStrike" kern="1200" cap="none" spc="0" normalizeH="0" baseline="0" noProof="0" err="1">
                <a:ln>
                  <a:noFill/>
                </a:ln>
                <a:solidFill>
                  <a:prstClr val="black"/>
                </a:solidFill>
                <a:effectLst/>
                <a:uLnTx/>
                <a:uFillTx/>
                <a:latin typeface="Quire Sans" panose="020B0502040400020003" pitchFamily="34" charset="0"/>
                <a:ea typeface="+mn-ea"/>
                <a:cs typeface="Quire Sans" panose="020B0502040400020003" pitchFamily="34" charset="0"/>
              </a:rPr>
              <a:t>preading</a:t>
            </a:r>
            <a:r>
              <a:rPr kumimoji="0" lang="en-US" sz="11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 the word, creating a system-wide understanding of our ambition.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Routinely seeking the voice of all children and young people with SEND.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H</a:t>
            </a:r>
            <a:r>
              <a:rPr kumimoji="0" lang="en-US" sz="1100" b="0" i="0" u="none" strike="noStrike" kern="1200" cap="none" spc="0" normalizeH="0" baseline="0" noProof="0" err="1">
                <a:ln>
                  <a:noFill/>
                </a:ln>
                <a:solidFill>
                  <a:prstClr val="black"/>
                </a:solidFill>
                <a:effectLst/>
                <a:uLnTx/>
                <a:uFillTx/>
                <a:latin typeface="Quire Sans" panose="020B0502040400020003" pitchFamily="34" charset="0"/>
                <a:ea typeface="+mn-ea"/>
                <a:cs typeface="Quire Sans" panose="020B0502040400020003" pitchFamily="34" charset="0"/>
              </a:rPr>
              <a:t>olding</a:t>
            </a:r>
            <a:r>
              <a:rPr kumimoji="0" lang="en-US" sz="11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 ourselves and each other to account on delivery of our action plan.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Monitoring our progress through our Local Area Partnership board.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Supporting and be honest with each other.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A</a:t>
            </a:r>
            <a:r>
              <a:rPr kumimoji="0" lang="en-US" sz="1100" b="0" i="0" u="none" strike="noStrike" kern="1200" cap="none" spc="0" normalizeH="0" baseline="0" noProof="0" err="1">
                <a:ln>
                  <a:noFill/>
                </a:ln>
                <a:solidFill>
                  <a:prstClr val="black"/>
                </a:solidFill>
                <a:effectLst/>
                <a:uLnTx/>
                <a:uFillTx/>
                <a:latin typeface="Quire Sans" panose="020B0502040400020003" pitchFamily="34" charset="0"/>
                <a:ea typeface="+mn-ea"/>
                <a:cs typeface="Quire Sans" panose="020B0502040400020003" pitchFamily="34" charset="0"/>
              </a:rPr>
              <a:t>sking</a:t>
            </a:r>
            <a:r>
              <a:rPr kumimoji="0" lang="en-US" sz="11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 for help to solve systemic problems.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Being critical friends for each other.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Reducing inequalities.</a:t>
            </a:r>
          </a:p>
        </p:txBody>
      </p:sp>
      <p:sp>
        <p:nvSpPr>
          <p:cNvPr id="42" name="Rectangle 41">
            <a:extLst>
              <a:ext uri="{FF2B5EF4-FFF2-40B4-BE49-F238E27FC236}">
                <a16:creationId xmlns:a16="http://schemas.microsoft.com/office/drawing/2014/main" id="{83992A3E-8E2C-3A56-D57A-40FDB9E111CC}"/>
              </a:ext>
            </a:extLst>
          </p:cNvPr>
          <p:cNvSpPr/>
          <p:nvPr/>
        </p:nvSpPr>
        <p:spPr>
          <a:xfrm>
            <a:off x="154407" y="1611381"/>
            <a:ext cx="3986855" cy="1903343"/>
          </a:xfrm>
          <a:prstGeom prst="rect">
            <a:avLst/>
          </a:prstGeom>
          <a:solidFill>
            <a:schemeClr val="accent2">
              <a:lumMod val="40000"/>
              <a:lumOff val="6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We will measure progress by…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 b="1"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Bringing together Health, Education and Social Care dashboards.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Tracking and reducing the gap between outcomes for children and young people with SEND and their peers.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Annually canvassing parents about their confidence in the system.</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Annually canvassing professionals about system improvements.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Listening to children and young people about what matters to them and acting on their views.</a:t>
            </a:r>
          </a:p>
        </p:txBody>
      </p:sp>
      <p:sp>
        <p:nvSpPr>
          <p:cNvPr id="39" name="Rectangle: Rounded Corners 38">
            <a:extLst>
              <a:ext uri="{FF2B5EF4-FFF2-40B4-BE49-F238E27FC236}">
                <a16:creationId xmlns:a16="http://schemas.microsoft.com/office/drawing/2014/main" id="{E254AC06-F51F-D43A-C4E3-88D86442FACE}"/>
              </a:ext>
            </a:extLst>
          </p:cNvPr>
          <p:cNvSpPr/>
          <p:nvPr/>
        </p:nvSpPr>
        <p:spPr>
          <a:xfrm>
            <a:off x="143370" y="880716"/>
            <a:ext cx="3986383" cy="730665"/>
          </a:xfrm>
          <a:prstGeom prst="rect">
            <a:avLst/>
          </a:prstGeom>
          <a:solidFill>
            <a:schemeClr val="accent2">
              <a:lumMod val="20000"/>
              <a:lumOff val="8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We will achieve our vision through strong multi agency and parental partnerships, having a shared understanding of challenges and working together on solutions.</a:t>
            </a:r>
            <a:endParaRPr kumimoji="0" lang="en-GB" sz="11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endParaRPr>
          </a:p>
        </p:txBody>
      </p:sp>
      <p:sp>
        <p:nvSpPr>
          <p:cNvPr id="8" name="Rectangle 7">
            <a:extLst>
              <a:ext uri="{FF2B5EF4-FFF2-40B4-BE49-F238E27FC236}">
                <a16:creationId xmlns:a16="http://schemas.microsoft.com/office/drawing/2014/main" id="{F3F1555D-DD96-8090-3738-7A359CE3AE08}"/>
              </a:ext>
            </a:extLst>
          </p:cNvPr>
          <p:cNvSpPr/>
          <p:nvPr/>
        </p:nvSpPr>
        <p:spPr>
          <a:xfrm>
            <a:off x="4349662" y="3756081"/>
            <a:ext cx="3652753" cy="2517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Our action plans relentlessly focus on… </a:t>
            </a:r>
          </a:p>
        </p:txBody>
      </p:sp>
      <p:sp>
        <p:nvSpPr>
          <p:cNvPr id="9" name="Rectangle: Top Corners Rounded 8">
            <a:extLst>
              <a:ext uri="{FF2B5EF4-FFF2-40B4-BE49-F238E27FC236}">
                <a16:creationId xmlns:a16="http://schemas.microsoft.com/office/drawing/2014/main" id="{BEE9B694-55F6-663B-537A-854D572286BC}"/>
              </a:ext>
            </a:extLst>
          </p:cNvPr>
          <p:cNvSpPr/>
          <p:nvPr/>
        </p:nvSpPr>
        <p:spPr>
          <a:xfrm>
            <a:off x="143371" y="625407"/>
            <a:ext cx="3986382" cy="286968"/>
          </a:xfrm>
          <a:prstGeom prst="round2SameRect">
            <a:avLst/>
          </a:prstGeom>
          <a:solidFill>
            <a:srgbClr val="FFC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Our Approach</a:t>
            </a:r>
          </a:p>
        </p:txBody>
      </p:sp>
      <p:sp>
        <p:nvSpPr>
          <p:cNvPr id="18" name="Rectangle: Top Corners Rounded 17">
            <a:extLst>
              <a:ext uri="{FF2B5EF4-FFF2-40B4-BE49-F238E27FC236}">
                <a16:creationId xmlns:a16="http://schemas.microsoft.com/office/drawing/2014/main" id="{13E9921A-CBB3-D205-F21E-58ABD9D5C56B}"/>
              </a:ext>
            </a:extLst>
          </p:cNvPr>
          <p:cNvSpPr/>
          <p:nvPr/>
        </p:nvSpPr>
        <p:spPr>
          <a:xfrm>
            <a:off x="8169004" y="625407"/>
            <a:ext cx="3942957" cy="286485"/>
          </a:xfrm>
          <a:prstGeom prst="round2Same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Our Success Criteria</a:t>
            </a:r>
          </a:p>
        </p:txBody>
      </p:sp>
      <p:pic>
        <p:nvPicPr>
          <p:cNvPr id="15" name="Picture 14">
            <a:extLst>
              <a:ext uri="{FF2B5EF4-FFF2-40B4-BE49-F238E27FC236}">
                <a16:creationId xmlns:a16="http://schemas.microsoft.com/office/drawing/2014/main" id="{783D5FBF-20AA-DFEE-0704-05F48A873603}"/>
              </a:ext>
            </a:extLst>
          </p:cNvPr>
          <p:cNvPicPr>
            <a:picLocks noChangeAspect="1"/>
          </p:cNvPicPr>
          <p:nvPr/>
        </p:nvPicPr>
        <p:blipFill>
          <a:blip r:embed="rId3"/>
          <a:srcRect b="9121"/>
          <a:stretch/>
        </p:blipFill>
        <p:spPr>
          <a:xfrm>
            <a:off x="11026492" y="83808"/>
            <a:ext cx="938797" cy="450828"/>
          </a:xfrm>
          <a:prstGeom prst="rect">
            <a:avLst/>
          </a:prstGeom>
        </p:spPr>
      </p:pic>
      <p:pic>
        <p:nvPicPr>
          <p:cNvPr id="13" name="Picture 12" descr="A close up of a logo&#10;&#10;Description automatically generated">
            <a:extLst>
              <a:ext uri="{FF2B5EF4-FFF2-40B4-BE49-F238E27FC236}">
                <a16:creationId xmlns:a16="http://schemas.microsoft.com/office/drawing/2014/main" id="{91C53E80-F012-C05F-4834-25951629C1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3247" y="6477782"/>
            <a:ext cx="1052981" cy="350994"/>
          </a:xfrm>
          <a:prstGeom prst="rect">
            <a:avLst/>
          </a:prstGeom>
        </p:spPr>
      </p:pic>
      <p:pic>
        <p:nvPicPr>
          <p:cNvPr id="32" name="Picture 31">
            <a:extLst>
              <a:ext uri="{FF2B5EF4-FFF2-40B4-BE49-F238E27FC236}">
                <a16:creationId xmlns:a16="http://schemas.microsoft.com/office/drawing/2014/main" id="{8966FF6D-5CC1-922A-53B4-5C754C8E15D1}"/>
              </a:ext>
            </a:extLst>
          </p:cNvPr>
          <p:cNvPicPr>
            <a:picLocks noChangeAspect="1"/>
          </p:cNvPicPr>
          <p:nvPr/>
        </p:nvPicPr>
        <p:blipFill>
          <a:blip r:embed="rId5"/>
          <a:stretch>
            <a:fillRect/>
          </a:stretch>
        </p:blipFill>
        <p:spPr>
          <a:xfrm>
            <a:off x="263498" y="6477782"/>
            <a:ext cx="516554" cy="299804"/>
          </a:xfrm>
          <a:prstGeom prst="rect">
            <a:avLst/>
          </a:prstGeom>
        </p:spPr>
      </p:pic>
      <p:pic>
        <p:nvPicPr>
          <p:cNvPr id="35" name="Picture 34">
            <a:extLst>
              <a:ext uri="{FF2B5EF4-FFF2-40B4-BE49-F238E27FC236}">
                <a16:creationId xmlns:a16="http://schemas.microsoft.com/office/drawing/2014/main" id="{81E16501-476B-353A-BE70-0F0A134E898F}"/>
              </a:ext>
            </a:extLst>
          </p:cNvPr>
          <p:cNvPicPr>
            <a:picLocks noChangeAspect="1"/>
          </p:cNvPicPr>
          <p:nvPr/>
        </p:nvPicPr>
        <p:blipFill>
          <a:blip r:embed="rId6"/>
          <a:stretch>
            <a:fillRect/>
          </a:stretch>
        </p:blipFill>
        <p:spPr>
          <a:xfrm>
            <a:off x="3359340" y="6410222"/>
            <a:ext cx="770413" cy="390830"/>
          </a:xfrm>
          <a:prstGeom prst="rect">
            <a:avLst/>
          </a:prstGeom>
        </p:spPr>
      </p:pic>
      <p:pic>
        <p:nvPicPr>
          <p:cNvPr id="37" name="Picture 36">
            <a:extLst>
              <a:ext uri="{FF2B5EF4-FFF2-40B4-BE49-F238E27FC236}">
                <a16:creationId xmlns:a16="http://schemas.microsoft.com/office/drawing/2014/main" id="{67133FC0-AF1F-1BFE-B6B0-97D9C3E1A74F}"/>
              </a:ext>
            </a:extLst>
          </p:cNvPr>
          <p:cNvPicPr>
            <a:picLocks noChangeAspect="1"/>
          </p:cNvPicPr>
          <p:nvPr/>
        </p:nvPicPr>
        <p:blipFill>
          <a:blip r:embed="rId7"/>
          <a:stretch>
            <a:fillRect/>
          </a:stretch>
        </p:blipFill>
        <p:spPr>
          <a:xfrm>
            <a:off x="1845267" y="6370667"/>
            <a:ext cx="716478" cy="446277"/>
          </a:xfrm>
          <a:prstGeom prst="rect">
            <a:avLst/>
          </a:prstGeom>
        </p:spPr>
      </p:pic>
      <p:pic>
        <p:nvPicPr>
          <p:cNvPr id="43" name="Picture 42">
            <a:extLst>
              <a:ext uri="{FF2B5EF4-FFF2-40B4-BE49-F238E27FC236}">
                <a16:creationId xmlns:a16="http://schemas.microsoft.com/office/drawing/2014/main" id="{CA229366-41F9-950A-D093-F7915B6F520A}"/>
              </a:ext>
            </a:extLst>
          </p:cNvPr>
          <p:cNvPicPr>
            <a:picLocks noChangeAspect="1"/>
          </p:cNvPicPr>
          <p:nvPr/>
        </p:nvPicPr>
        <p:blipFill>
          <a:blip r:embed="rId8"/>
          <a:stretch>
            <a:fillRect/>
          </a:stretch>
        </p:blipFill>
        <p:spPr>
          <a:xfrm>
            <a:off x="9536041" y="6422294"/>
            <a:ext cx="316789" cy="394650"/>
          </a:xfrm>
          <a:prstGeom prst="rect">
            <a:avLst/>
          </a:prstGeom>
        </p:spPr>
      </p:pic>
      <p:pic>
        <p:nvPicPr>
          <p:cNvPr id="56" name="Picture 55">
            <a:extLst>
              <a:ext uri="{FF2B5EF4-FFF2-40B4-BE49-F238E27FC236}">
                <a16:creationId xmlns:a16="http://schemas.microsoft.com/office/drawing/2014/main" id="{C8EBE437-5983-7DF6-A6C7-F53C6C028267}"/>
              </a:ext>
            </a:extLst>
          </p:cNvPr>
          <p:cNvPicPr>
            <a:picLocks noChangeAspect="1"/>
          </p:cNvPicPr>
          <p:nvPr/>
        </p:nvPicPr>
        <p:blipFill>
          <a:blip r:embed="rId3"/>
          <a:srcRect b="9121"/>
          <a:stretch/>
        </p:blipFill>
        <p:spPr>
          <a:xfrm>
            <a:off x="92645" y="77286"/>
            <a:ext cx="938804" cy="450828"/>
          </a:xfrm>
          <a:prstGeom prst="rect">
            <a:avLst/>
          </a:prstGeom>
        </p:spPr>
      </p:pic>
      <p:sp>
        <p:nvSpPr>
          <p:cNvPr id="47" name="Rectangle 46">
            <a:extLst>
              <a:ext uri="{FF2B5EF4-FFF2-40B4-BE49-F238E27FC236}">
                <a16:creationId xmlns:a16="http://schemas.microsoft.com/office/drawing/2014/main" id="{92FAF1A3-1803-BD01-C738-9FA9173D38DD}"/>
              </a:ext>
            </a:extLst>
          </p:cNvPr>
          <p:cNvSpPr/>
          <p:nvPr/>
        </p:nvSpPr>
        <p:spPr>
          <a:xfrm>
            <a:off x="8169004" y="914471"/>
            <a:ext cx="3942957" cy="5457144"/>
          </a:xfrm>
          <a:prstGeom prst="rect">
            <a:avLst/>
          </a:prstGeom>
          <a:solidFill>
            <a:schemeClr val="accent2">
              <a:lumMod val="20000"/>
              <a:lumOff val="80000"/>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We will know we have succeeded when….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2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The views of children, young people and their families informs all our work.</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Children , young people and their families can access the information and services they need when they need it.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Data is routinely shared, and we all work towards the same goals.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Children and young people with SEND are happy and have positive social relationships.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Young people with SEND </a:t>
            </a:r>
            <a:r>
              <a:rPr kumimoji="0" lang="en-US" sz="1200" b="0" i="0" u="none" strike="noStrike" kern="1200" cap="none" spc="0" normalizeH="0" baseline="0" noProof="0">
                <a:ln>
                  <a:noFill/>
                </a:ln>
                <a:solidFill>
                  <a:prstClr val="black"/>
                </a:solidFill>
                <a:effectLst/>
                <a:highlight>
                  <a:srgbClr val="FFFF00"/>
                </a:highlight>
                <a:uLnTx/>
                <a:uFillTx/>
                <a:latin typeface="Quire Sans" panose="020B0502040400020003" pitchFamily="34" charset="0"/>
                <a:ea typeface="+mn-ea"/>
                <a:cs typeface="Quire Sans" panose="020B0502040400020003" pitchFamily="34" charset="0"/>
              </a:rPr>
              <a:t>increasingly</a:t>
            </a:r>
            <a:r>
              <a:rPr kumimoji="0" lang="en-US" sz="12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 live independently and gain meaningful employment.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There is a culture of support to families and carers.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Children and young people with SEND and their families can access services and support that meet their needs at the earliest point, without barriers.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The mental and physical health of CYP with SEND compares positively with their peers.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CYP with SEND are engaged in their education within an inclusive environment.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Everyone in the system, works together to improve educational engagement.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A robust, resilient and skilled education workforce can meet SEND needs.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CYP with SEND and their parents are appropriately prepared for adult life from a young age.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There is sufficient provision to meet the needs of all CYP with SEND in Hampshire.</a:t>
            </a:r>
          </a:p>
        </p:txBody>
      </p:sp>
      <p:sp>
        <p:nvSpPr>
          <p:cNvPr id="83" name="TextBox 82">
            <a:extLst>
              <a:ext uri="{FF2B5EF4-FFF2-40B4-BE49-F238E27FC236}">
                <a16:creationId xmlns:a16="http://schemas.microsoft.com/office/drawing/2014/main" id="{FB4DFB7D-962A-E90F-51E9-18237B0BEB32}"/>
              </a:ext>
            </a:extLst>
          </p:cNvPr>
          <p:cNvSpPr txBox="1"/>
          <p:nvPr/>
        </p:nvSpPr>
        <p:spPr>
          <a:xfrm>
            <a:off x="1031448" y="86953"/>
            <a:ext cx="9995044" cy="553998"/>
          </a:xfrm>
          <a:prstGeom prst="rect">
            <a:avLst/>
          </a:prstGeom>
          <a:noFill/>
        </p:spPr>
        <p:txBody>
          <a:bodyPr wrap="none" rtlCol="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srgbClr val="000000"/>
                </a:solidFill>
                <a:effectLst/>
                <a:uLnTx/>
                <a:uFillTx/>
                <a:latin typeface="Poppins" pitchFamily="2" charset="77"/>
                <a:ea typeface="+mn-ea"/>
                <a:cs typeface="Poppins" pitchFamily="2" charset="77"/>
              </a:rPr>
              <a:t>HAMPSHIRE’S LOCAL AREA PARTNERSHIP STRATEGY</a:t>
            </a:r>
          </a:p>
        </p:txBody>
      </p:sp>
      <p:sp>
        <p:nvSpPr>
          <p:cNvPr id="6" name="Rectangle: Top Corners Rounded 5">
            <a:extLst>
              <a:ext uri="{FF2B5EF4-FFF2-40B4-BE49-F238E27FC236}">
                <a16:creationId xmlns:a16="http://schemas.microsoft.com/office/drawing/2014/main" id="{BD4EF4F5-495E-76DA-44C3-2DA58B7FC63E}"/>
              </a:ext>
            </a:extLst>
          </p:cNvPr>
          <p:cNvSpPr/>
          <p:nvPr/>
        </p:nvSpPr>
        <p:spPr>
          <a:xfrm>
            <a:off x="4155116" y="625407"/>
            <a:ext cx="3986382" cy="286968"/>
          </a:xfrm>
          <a:prstGeom prst="round2SameRect">
            <a:avLst/>
          </a:prstGeom>
          <a:solidFill>
            <a:srgbClr val="FFC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Quire Sans" panose="020B0502040400020003" pitchFamily="34" charset="0"/>
                <a:ea typeface="+mn-ea"/>
                <a:cs typeface="Quire Sans" panose="020B0502040400020003" pitchFamily="34" charset="0"/>
              </a:rPr>
              <a:t>Our Vision</a:t>
            </a:r>
          </a:p>
        </p:txBody>
      </p:sp>
      <p:pic>
        <p:nvPicPr>
          <p:cNvPr id="5" name="Picture 4">
            <a:extLst>
              <a:ext uri="{FF2B5EF4-FFF2-40B4-BE49-F238E27FC236}">
                <a16:creationId xmlns:a16="http://schemas.microsoft.com/office/drawing/2014/main" id="{89A12286-8AFC-7C1E-35A1-EDCCABF1ECDD}"/>
              </a:ext>
            </a:extLst>
          </p:cNvPr>
          <p:cNvPicPr>
            <a:picLocks noChangeAspect="1"/>
          </p:cNvPicPr>
          <p:nvPr/>
        </p:nvPicPr>
        <p:blipFill>
          <a:blip r:embed="rId9"/>
          <a:srcRect l="33227" r="33123"/>
          <a:stretch/>
        </p:blipFill>
        <p:spPr>
          <a:xfrm>
            <a:off x="4296342" y="1033936"/>
            <a:ext cx="3706073" cy="2683539"/>
          </a:xfrm>
          <a:prstGeom prst="rect">
            <a:avLst/>
          </a:prstGeom>
        </p:spPr>
      </p:pic>
      <p:pic>
        <p:nvPicPr>
          <p:cNvPr id="7" name="Picture 6">
            <a:extLst>
              <a:ext uri="{FF2B5EF4-FFF2-40B4-BE49-F238E27FC236}">
                <a16:creationId xmlns:a16="http://schemas.microsoft.com/office/drawing/2014/main" id="{92603E86-1C35-9D69-07B2-58EFCB956E43}"/>
              </a:ext>
            </a:extLst>
          </p:cNvPr>
          <p:cNvPicPr>
            <a:picLocks noChangeAspect="1"/>
          </p:cNvPicPr>
          <p:nvPr/>
        </p:nvPicPr>
        <p:blipFill>
          <a:blip r:embed="rId10"/>
          <a:stretch>
            <a:fillRect/>
          </a:stretch>
        </p:blipFill>
        <p:spPr>
          <a:xfrm>
            <a:off x="4638675" y="4142620"/>
            <a:ext cx="3239498" cy="2715380"/>
          </a:xfrm>
          <a:prstGeom prst="rect">
            <a:avLst/>
          </a:prstGeom>
        </p:spPr>
      </p:pic>
    </p:spTree>
    <p:extLst>
      <p:ext uri="{BB962C8B-B14F-4D97-AF65-F5344CB8AC3E}">
        <p14:creationId xmlns:p14="http://schemas.microsoft.com/office/powerpoint/2010/main" val="1497459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8DE03-96FE-6BD1-19EE-33B49DCFDE14}"/>
              </a:ext>
            </a:extLst>
          </p:cNvPr>
          <p:cNvSpPr>
            <a:spLocks noGrp="1"/>
          </p:cNvSpPr>
          <p:nvPr>
            <p:ph type="title"/>
          </p:nvPr>
        </p:nvSpPr>
        <p:spPr/>
        <p:txBody>
          <a:bodyPr>
            <a:normAutofit/>
          </a:bodyPr>
          <a:lstStyle/>
          <a:p>
            <a:r>
              <a:rPr lang="en-GB"/>
              <a:t>Request for spend to save investment </a:t>
            </a:r>
          </a:p>
        </p:txBody>
      </p:sp>
      <p:sp>
        <p:nvSpPr>
          <p:cNvPr id="3" name="Content Placeholder 2">
            <a:extLst>
              <a:ext uri="{FF2B5EF4-FFF2-40B4-BE49-F238E27FC236}">
                <a16:creationId xmlns:a16="http://schemas.microsoft.com/office/drawing/2014/main" id="{F10EB982-B9D4-6A07-AD64-D232F1AB75BB}"/>
              </a:ext>
            </a:extLst>
          </p:cNvPr>
          <p:cNvSpPr>
            <a:spLocks noGrp="1"/>
          </p:cNvSpPr>
          <p:nvPr>
            <p:ph idx="13"/>
          </p:nvPr>
        </p:nvSpPr>
        <p:spPr>
          <a:xfrm>
            <a:off x="685844" y="1508492"/>
            <a:ext cx="10667955" cy="4892942"/>
          </a:xfrm>
        </p:spPr>
        <p:txBody>
          <a:bodyPr lIns="91440" tIns="45720" rIns="91440" bIns="45720" anchor="t">
            <a:noAutofit/>
          </a:bodyPr>
          <a:lstStyle/>
          <a:p>
            <a:r>
              <a:rPr lang="en-GB">
                <a:latin typeface="Arial"/>
                <a:ea typeface="Calibri"/>
                <a:cs typeface="Arial"/>
              </a:rPr>
              <a:t>Transforming Send is an established programme, which is now formally reporting into the Local Area Partnership Board. To ensure that the programme continues to deliver against its aims we are requesting spend to save funding as follows;</a:t>
            </a:r>
          </a:p>
          <a:p>
            <a:r>
              <a:rPr lang="en-GB" b="1">
                <a:latin typeface="Arial"/>
                <a:ea typeface="Calibri"/>
                <a:cs typeface="Arial"/>
              </a:rPr>
              <a:t>For 2025/6, a total of £762k, comprised of: </a:t>
            </a:r>
          </a:p>
          <a:p>
            <a:r>
              <a:rPr lang="en-GB" b="1">
                <a:latin typeface="Arial"/>
                <a:ea typeface="Calibri"/>
                <a:cs typeface="Arial"/>
              </a:rPr>
              <a:t>£432k </a:t>
            </a:r>
            <a:r>
              <a:rPr lang="en-GB">
                <a:latin typeface="Arial"/>
                <a:ea typeface="Calibri"/>
                <a:cs typeface="Arial"/>
              </a:rPr>
              <a:t>to deliver workstreams that embed early interventions, preventing escalation of need to an EHCP and improving confidence in SEN support.</a:t>
            </a:r>
          </a:p>
          <a:p>
            <a:r>
              <a:rPr lang="en-GB" b="1">
                <a:latin typeface="Arial"/>
                <a:ea typeface="Calibri"/>
                <a:cs typeface="Arial"/>
              </a:rPr>
              <a:t>£49k </a:t>
            </a:r>
            <a:r>
              <a:rPr lang="en-GB">
                <a:latin typeface="Arial"/>
                <a:ea typeface="Calibri"/>
                <a:cs typeface="Arial"/>
              </a:rPr>
              <a:t>to deliver workstreams that improve post 16 outcomes. </a:t>
            </a:r>
            <a:endParaRPr lang="en-GB">
              <a:highlight>
                <a:srgbClr val="FFFF00"/>
              </a:highlight>
              <a:latin typeface="Arial"/>
              <a:ea typeface="Calibri"/>
              <a:cs typeface="Arial"/>
            </a:endParaRPr>
          </a:p>
          <a:p>
            <a:r>
              <a:rPr lang="en-GB" b="1">
                <a:latin typeface="Arial"/>
                <a:ea typeface="Calibri"/>
                <a:cs typeface="Arial"/>
              </a:rPr>
              <a:t>£280k </a:t>
            </a:r>
            <a:r>
              <a:rPr lang="en-GB">
                <a:latin typeface="Arial"/>
                <a:ea typeface="Calibri"/>
                <a:cs typeface="Arial"/>
              </a:rPr>
              <a:t>to deliver workstreams that improve educational engagement and inclusion in mainstream schools.</a:t>
            </a:r>
            <a:endParaRPr lang="en-GB" b="1">
              <a:ea typeface="Calibri" panose="020F0502020204030204" pitchFamily="34" charset="0"/>
            </a:endParaRPr>
          </a:p>
          <a:p>
            <a:r>
              <a:rPr lang="en-GB" b="1">
                <a:latin typeface="Arial"/>
                <a:ea typeface="Calibri"/>
                <a:cs typeface="Arial"/>
              </a:rPr>
              <a:t>Ongoing funding</a:t>
            </a:r>
          </a:p>
          <a:p>
            <a:r>
              <a:rPr lang="en-GB" b="1">
                <a:latin typeface="Arial"/>
                <a:ea typeface="Calibri"/>
                <a:cs typeface="Arial"/>
              </a:rPr>
              <a:t>£279k </a:t>
            </a:r>
            <a:r>
              <a:rPr lang="en-GB">
                <a:latin typeface="Arial"/>
                <a:ea typeface="Calibri"/>
                <a:cs typeface="Arial"/>
              </a:rPr>
              <a:t>of ongoing funding to support the following long-term work;</a:t>
            </a:r>
          </a:p>
          <a:p>
            <a:pPr marL="285750" indent="-285750">
              <a:buFont typeface="Arial" panose="020B0604020202020204" pitchFamily="34" charset="0"/>
              <a:buChar char="•"/>
            </a:pPr>
            <a:r>
              <a:rPr lang="en-GB">
                <a:latin typeface="Arial"/>
                <a:ea typeface="Calibri"/>
                <a:cs typeface="Arial"/>
              </a:rPr>
              <a:t>To promote a culture of inclusion across Hampshire education settings and with our partners.</a:t>
            </a:r>
          </a:p>
          <a:p>
            <a:pPr marL="285750" indent="-285750">
              <a:buFont typeface="Arial" panose="020B0604020202020204" pitchFamily="34" charset="0"/>
              <a:buChar char="•"/>
            </a:pPr>
            <a:r>
              <a:rPr lang="en-GB">
                <a:latin typeface="Arial"/>
                <a:ea typeface="Calibri"/>
                <a:cs typeface="Arial"/>
              </a:rPr>
              <a:t>To increase our efforts to collaborate with schools to embed inclusive practice.</a:t>
            </a:r>
          </a:p>
          <a:p>
            <a:pPr marL="285750" indent="-285750">
              <a:buFont typeface="Arial" panose="020B0604020202020204" pitchFamily="34" charset="0"/>
              <a:buChar char="•"/>
            </a:pPr>
            <a:r>
              <a:rPr lang="en-GB">
                <a:latin typeface="Arial"/>
                <a:ea typeface="Calibri"/>
                <a:cs typeface="Arial"/>
              </a:rPr>
              <a:t>To support the development and delivery of high-quality SEN support provision.</a:t>
            </a:r>
          </a:p>
          <a:p>
            <a:endParaRPr lang="en-GB">
              <a:ea typeface="Calibri" panose="020F0502020204030204" pitchFamily="34" charset="0"/>
            </a:endParaRPr>
          </a:p>
          <a:p>
            <a:endParaRPr lang="en-GB">
              <a:ea typeface="Calibri" panose="020F0502020204030204" pitchFamily="34" charset="0"/>
            </a:endParaRPr>
          </a:p>
          <a:p>
            <a:endParaRPr lang="en-GB">
              <a:ea typeface="Calibri" panose="020F0502020204030204" pitchFamily="34" charset="0"/>
            </a:endParaRPr>
          </a:p>
        </p:txBody>
      </p:sp>
    </p:spTree>
    <p:custDataLst>
      <p:tags r:id="rId1"/>
    </p:custDataLst>
    <p:extLst>
      <p:ext uri="{BB962C8B-B14F-4D97-AF65-F5344CB8AC3E}">
        <p14:creationId xmlns:p14="http://schemas.microsoft.com/office/powerpoint/2010/main" val="1905430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E35BE8-7D44-4277-B276-631616DCA933}"/>
              </a:ext>
            </a:extLst>
          </p:cNvPr>
          <p:cNvSpPr>
            <a:spLocks noGrp="1"/>
          </p:cNvSpPr>
          <p:nvPr>
            <p:ph type="title"/>
          </p:nvPr>
        </p:nvSpPr>
        <p:spPr/>
        <p:txBody>
          <a:bodyPr/>
          <a:lstStyle/>
          <a:p>
            <a:r>
              <a:rPr lang="en-GB" b="1"/>
              <a:t>Maintained EHC Plans</a:t>
            </a:r>
            <a:endParaRPr lang="en-GB"/>
          </a:p>
        </p:txBody>
      </p:sp>
      <p:sp>
        <p:nvSpPr>
          <p:cNvPr id="4" name="Content Placeholder 3">
            <a:extLst>
              <a:ext uri="{FF2B5EF4-FFF2-40B4-BE49-F238E27FC236}">
                <a16:creationId xmlns:a16="http://schemas.microsoft.com/office/drawing/2014/main" id="{5B33E9E4-7D8C-4008-91E5-159DE8BC28FD}"/>
              </a:ext>
            </a:extLst>
          </p:cNvPr>
          <p:cNvSpPr>
            <a:spLocks noGrp="1"/>
          </p:cNvSpPr>
          <p:nvPr>
            <p:ph idx="13"/>
          </p:nvPr>
        </p:nvSpPr>
        <p:spPr>
          <a:xfrm>
            <a:off x="7324725" y="1625990"/>
            <a:ext cx="4663891" cy="3936547"/>
          </a:xfrm>
        </p:spPr>
        <p:txBody>
          <a:bodyPr/>
          <a:lstStyle/>
          <a:p>
            <a:r>
              <a:rPr lang="en-GB" sz="1400" b="0">
                <a:solidFill>
                  <a:schemeClr val="tx1"/>
                </a:solidFill>
                <a:effectLst/>
                <a:latin typeface="Arial" panose="020B0604020202020204" pitchFamily="34" charset="0"/>
                <a:ea typeface="Times New Roman" panose="02020603050405020304" pitchFamily="18" charset="0"/>
              </a:rPr>
              <a:t>Between the reforms taking effect in 2015 and 2024 there has been a </a:t>
            </a:r>
            <a:r>
              <a:rPr lang="en-GB" sz="1400">
                <a:solidFill>
                  <a:schemeClr val="tx1"/>
                </a:solidFill>
                <a:ea typeface="Times New Roman" panose="02020603050405020304" pitchFamily="18" charset="0"/>
              </a:rPr>
              <a:t>220</a:t>
            </a:r>
            <a:r>
              <a:rPr lang="en-GB" sz="1400" b="0">
                <a:solidFill>
                  <a:schemeClr val="tx1"/>
                </a:solidFill>
                <a:effectLst/>
                <a:latin typeface="Arial" panose="020B0604020202020204" pitchFamily="34" charset="0"/>
                <a:ea typeface="Times New Roman" panose="02020603050405020304" pitchFamily="18" charset="0"/>
              </a:rPr>
              <a:t>% increase in the number of EHC Plans being maintained (as at January 2024).</a:t>
            </a:r>
          </a:p>
          <a:p>
            <a:pPr marL="0" indent="0">
              <a:buNone/>
            </a:pPr>
            <a:r>
              <a:rPr kumimoji="0" lang="en-GB" sz="1400" b="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This growth has continued and as of the end of September 2024 Hampshire maintains 17,237 EHC Plans, an increase of 10% on the same period last year.</a:t>
            </a:r>
            <a:endParaRPr lang="en-GB">
              <a:solidFill>
                <a:schemeClr val="tx1"/>
              </a:solidFill>
            </a:endParaRPr>
          </a:p>
        </p:txBody>
      </p:sp>
      <p:sp>
        <p:nvSpPr>
          <p:cNvPr id="10" name="TextBox 9">
            <a:extLst>
              <a:ext uri="{FF2B5EF4-FFF2-40B4-BE49-F238E27FC236}">
                <a16:creationId xmlns:a16="http://schemas.microsoft.com/office/drawing/2014/main" id="{4E6CB1DB-3662-100A-91E3-B5BAA0FC1D45}"/>
              </a:ext>
            </a:extLst>
          </p:cNvPr>
          <p:cNvSpPr txBox="1"/>
          <p:nvPr/>
        </p:nvSpPr>
        <p:spPr>
          <a:xfrm>
            <a:off x="7324725" y="5317589"/>
            <a:ext cx="4867275" cy="307777"/>
          </a:xfrm>
          <a:prstGeom prst="rect">
            <a:avLst/>
          </a:prstGeom>
          <a:noFill/>
        </p:spPr>
        <p:txBody>
          <a:bodyPr wrap="square">
            <a:spAutoFit/>
          </a:bodyPr>
          <a:lstStyle/>
          <a:p>
            <a:pPr marL="0" indent="0">
              <a:buNone/>
            </a:pPr>
            <a:r>
              <a:rPr lang="en-GB" sz="1400">
                <a:latin typeface="Arial" panose="020B0604020202020204" pitchFamily="34" charset="0"/>
                <a:cs typeface="Arial" panose="020B0604020202020204" pitchFamily="34" charset="0"/>
              </a:rPr>
              <a:t>The largest increase is in the 11-15 phase, +705 EHCPs.</a:t>
            </a:r>
          </a:p>
        </p:txBody>
      </p:sp>
      <p:graphicFrame>
        <p:nvGraphicFramePr>
          <p:cNvPr id="17" name="Table 16">
            <a:extLst>
              <a:ext uri="{FF2B5EF4-FFF2-40B4-BE49-F238E27FC236}">
                <a16:creationId xmlns:a16="http://schemas.microsoft.com/office/drawing/2014/main" id="{756BA6E1-EB53-1495-D8F2-545186820DC3}"/>
              </a:ext>
            </a:extLst>
          </p:cNvPr>
          <p:cNvGraphicFramePr>
            <a:graphicFrameLocks noGrp="1"/>
          </p:cNvGraphicFramePr>
          <p:nvPr>
            <p:extLst>
              <p:ext uri="{D42A27DB-BD31-4B8C-83A1-F6EECF244321}">
                <p14:modId xmlns:p14="http://schemas.microsoft.com/office/powerpoint/2010/main" val="963300193"/>
              </p:ext>
            </p:extLst>
          </p:nvPr>
        </p:nvGraphicFramePr>
        <p:xfrm>
          <a:off x="7449586" y="3130059"/>
          <a:ext cx="3999757" cy="1980000"/>
        </p:xfrm>
        <a:graphic>
          <a:graphicData uri="http://schemas.openxmlformats.org/drawingml/2006/table">
            <a:tbl>
              <a:tblPr/>
              <a:tblGrid>
                <a:gridCol w="1087653">
                  <a:extLst>
                    <a:ext uri="{9D8B030D-6E8A-4147-A177-3AD203B41FA5}">
                      <a16:colId xmlns:a16="http://schemas.microsoft.com/office/drawing/2014/main" val="2848827340"/>
                    </a:ext>
                  </a:extLst>
                </a:gridCol>
                <a:gridCol w="877140">
                  <a:extLst>
                    <a:ext uri="{9D8B030D-6E8A-4147-A177-3AD203B41FA5}">
                      <a16:colId xmlns:a16="http://schemas.microsoft.com/office/drawing/2014/main" val="1008533940"/>
                    </a:ext>
                  </a:extLst>
                </a:gridCol>
                <a:gridCol w="947311">
                  <a:extLst>
                    <a:ext uri="{9D8B030D-6E8A-4147-A177-3AD203B41FA5}">
                      <a16:colId xmlns:a16="http://schemas.microsoft.com/office/drawing/2014/main" val="3521544387"/>
                    </a:ext>
                  </a:extLst>
                </a:gridCol>
                <a:gridCol w="1087653">
                  <a:extLst>
                    <a:ext uri="{9D8B030D-6E8A-4147-A177-3AD203B41FA5}">
                      <a16:colId xmlns:a16="http://schemas.microsoft.com/office/drawing/2014/main" val="3564805067"/>
                    </a:ext>
                  </a:extLst>
                </a:gridCol>
              </a:tblGrid>
              <a:tr h="252000">
                <a:tc>
                  <a:txBody>
                    <a:bodyPr/>
                    <a:lstStyle/>
                    <a:p>
                      <a:pPr algn="ctr" fontAlgn="b"/>
                      <a:r>
                        <a:rPr lang="en-GB" sz="1400" b="1" i="0" u="none" strike="noStrike">
                          <a:solidFill>
                            <a:srgbClr val="000000"/>
                          </a:solidFill>
                          <a:effectLst/>
                          <a:latin typeface="Calibri" panose="020F0502020204030204" pitchFamily="34" charset="0"/>
                        </a:rPr>
                        <a:t>Age groups*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Sep-23</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Sep-24</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 increase</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294483129"/>
                  </a:ext>
                </a:extLst>
              </a:tr>
              <a:tr h="252000">
                <a:tc>
                  <a:txBody>
                    <a:bodyPr/>
                    <a:lstStyle/>
                    <a:p>
                      <a:pPr algn="ctr" fontAlgn="b"/>
                      <a:r>
                        <a:rPr lang="en-GB" sz="1400" b="0" i="0" u="none" strike="noStrike">
                          <a:solidFill>
                            <a:srgbClr val="000000"/>
                          </a:solidFill>
                          <a:effectLst/>
                          <a:latin typeface="Calibri" panose="020F0502020204030204" pitchFamily="34" charset="0"/>
                        </a:rPr>
                        <a:t>Aged 20-25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algn="ctr" defTabSz="914355" rtl="0" eaLnBrk="1" fontAlgn="b" latinLnBrk="0" hangingPunct="1"/>
                      <a:r>
                        <a:rPr lang="en-GB" sz="1400" b="0" i="0" u="none" strike="noStrike" kern="1200">
                          <a:solidFill>
                            <a:srgbClr val="000000"/>
                          </a:solidFill>
                          <a:effectLst/>
                          <a:latin typeface="Calibri" panose="020F0502020204030204" pitchFamily="34" charset="0"/>
                          <a:ea typeface="+mn-ea"/>
                          <a:cs typeface="+mn-cs"/>
                        </a:rPr>
                        <a:t>1,231</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algn="ctr" defTabSz="914355" rtl="0" eaLnBrk="1" fontAlgn="b" latinLnBrk="0" hangingPunct="1"/>
                      <a:r>
                        <a:rPr lang="en-GB" sz="1400" b="0" i="0" u="none" strike="noStrike" kern="1200">
                          <a:solidFill>
                            <a:srgbClr val="000000"/>
                          </a:solidFill>
                          <a:effectLst/>
                          <a:latin typeface="Calibri" panose="020F0502020204030204" pitchFamily="34" charset="0"/>
                          <a:ea typeface="+mn-ea"/>
                          <a:cs typeface="+mn-cs"/>
                        </a:rPr>
                        <a:t>1,099</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-10.7%</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91817583"/>
                  </a:ext>
                </a:extLst>
              </a:tr>
              <a:tr h="252000">
                <a:tc>
                  <a:txBody>
                    <a:bodyPr/>
                    <a:lstStyle/>
                    <a:p>
                      <a:pPr algn="ctr" fontAlgn="b"/>
                      <a:r>
                        <a:rPr lang="en-GB" sz="1400" b="0" i="0" u="none" strike="noStrike">
                          <a:solidFill>
                            <a:srgbClr val="000000"/>
                          </a:solidFill>
                          <a:effectLst/>
                          <a:latin typeface="Calibri" panose="020F0502020204030204" pitchFamily="34" charset="0"/>
                        </a:rPr>
                        <a:t>Aged 16-19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algn="ctr" defTabSz="914355" rtl="0" eaLnBrk="1" fontAlgn="b" latinLnBrk="0" hangingPunct="1"/>
                      <a:r>
                        <a:rPr lang="en-GB" sz="1400" b="0" i="0" u="none" strike="noStrike" kern="1200">
                          <a:solidFill>
                            <a:srgbClr val="000000"/>
                          </a:solidFill>
                          <a:effectLst/>
                          <a:latin typeface="Calibri" panose="020F0502020204030204" pitchFamily="34" charset="0"/>
                          <a:ea typeface="+mn-ea"/>
                          <a:cs typeface="+mn-cs"/>
                        </a:rPr>
                        <a:t>3,000</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algn="ctr" defTabSz="914355" rtl="0" eaLnBrk="1" fontAlgn="b" latinLnBrk="0" hangingPunct="1"/>
                      <a:r>
                        <a:rPr lang="en-GB" sz="1400" b="0" i="0" u="none" strike="noStrike" kern="1200">
                          <a:solidFill>
                            <a:srgbClr val="000000"/>
                          </a:solidFill>
                          <a:effectLst/>
                          <a:latin typeface="Calibri" panose="020F0502020204030204" pitchFamily="34" charset="0"/>
                          <a:ea typeface="+mn-ea"/>
                          <a:cs typeface="+mn-cs"/>
                        </a:rPr>
                        <a:t>3,451</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15.0%</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007592612"/>
                  </a:ext>
                </a:extLst>
              </a:tr>
              <a:tr h="252000">
                <a:tc>
                  <a:txBody>
                    <a:bodyPr/>
                    <a:lstStyle/>
                    <a:p>
                      <a:pPr marL="0" marR="0" lvl="0" indent="0" algn="ctr" defTabSz="914355" rtl="0" eaLnBrk="1" fontAlgn="b" latinLnBrk="0" hangingPunct="1">
                        <a:lnSpc>
                          <a:spcPct val="100000"/>
                        </a:lnSpc>
                        <a:spcBef>
                          <a:spcPts val="0"/>
                        </a:spcBef>
                        <a:spcAft>
                          <a:spcPts val="0"/>
                        </a:spcAft>
                        <a:buClrTx/>
                        <a:buSzTx/>
                        <a:buFontTx/>
                        <a:buNone/>
                        <a:tabLst/>
                        <a:defRPr/>
                      </a:pPr>
                      <a:r>
                        <a:rPr lang="en-GB" sz="1400" b="0" i="0" u="none" strike="noStrike">
                          <a:solidFill>
                            <a:srgbClr val="000000"/>
                          </a:solidFill>
                          <a:effectLst/>
                          <a:latin typeface="Calibri" panose="020F0502020204030204" pitchFamily="34" charset="0"/>
                        </a:rPr>
                        <a:t>Aged 11-15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algn="ctr" defTabSz="914355" rtl="0" eaLnBrk="1" fontAlgn="b" latinLnBrk="0" hangingPunct="1"/>
                      <a:r>
                        <a:rPr lang="en-GB" sz="1400" b="0" i="0" u="none" strike="noStrike" kern="1200">
                          <a:solidFill>
                            <a:srgbClr val="000000"/>
                          </a:solidFill>
                          <a:effectLst/>
                          <a:latin typeface="Calibri" panose="020F0502020204030204" pitchFamily="34" charset="0"/>
                          <a:ea typeface="+mn-ea"/>
                          <a:cs typeface="+mn-cs"/>
                        </a:rPr>
                        <a:t>5,847</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algn="ctr" defTabSz="914355" rtl="0" eaLnBrk="1" fontAlgn="b" latinLnBrk="0" hangingPunct="1"/>
                      <a:r>
                        <a:rPr lang="en-GB" sz="1400" b="0" i="0" u="none" strike="noStrike" kern="1200">
                          <a:solidFill>
                            <a:srgbClr val="000000"/>
                          </a:solidFill>
                          <a:effectLst/>
                          <a:latin typeface="Calibri" panose="020F0502020204030204" pitchFamily="34" charset="0"/>
                          <a:ea typeface="+mn-ea"/>
                          <a:cs typeface="+mn-cs"/>
                        </a:rPr>
                        <a:t>6,552</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12.1%</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458892410"/>
                  </a:ext>
                </a:extLst>
              </a:tr>
              <a:tr h="252000">
                <a:tc>
                  <a:txBody>
                    <a:bodyPr/>
                    <a:lstStyle/>
                    <a:p>
                      <a:pPr algn="ctr" fontAlgn="b"/>
                      <a:r>
                        <a:rPr lang="en-GB" sz="1400" b="0" i="0" u="none" strike="noStrike">
                          <a:solidFill>
                            <a:srgbClr val="000000"/>
                          </a:solidFill>
                          <a:effectLst/>
                          <a:latin typeface="Calibri" panose="020F0502020204030204" pitchFamily="34" charset="0"/>
                        </a:rPr>
                        <a:t>Aged 5-10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algn="ctr" defTabSz="914355" rtl="0" eaLnBrk="1" fontAlgn="b" latinLnBrk="0" hangingPunct="1"/>
                      <a:r>
                        <a:rPr lang="en-GB" sz="1400" b="0" i="0" u="none" strike="noStrike" kern="1200">
                          <a:solidFill>
                            <a:srgbClr val="000000"/>
                          </a:solidFill>
                          <a:effectLst/>
                          <a:latin typeface="Calibri" panose="020F0502020204030204" pitchFamily="34" charset="0"/>
                          <a:ea typeface="+mn-ea"/>
                          <a:cs typeface="+mn-cs"/>
                        </a:rPr>
                        <a:t>4,979</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algn="ctr" defTabSz="914355" rtl="0" eaLnBrk="1" fontAlgn="b" latinLnBrk="0" hangingPunct="1"/>
                      <a:r>
                        <a:rPr lang="en-GB" sz="1400" b="0" i="0" u="none" strike="noStrike" kern="1200">
                          <a:solidFill>
                            <a:srgbClr val="000000"/>
                          </a:solidFill>
                          <a:effectLst/>
                          <a:latin typeface="Calibri" panose="020F0502020204030204" pitchFamily="34" charset="0"/>
                          <a:ea typeface="+mn-ea"/>
                          <a:cs typeface="+mn-cs"/>
                        </a:rPr>
                        <a:t>5,511</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10.7%</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869941959"/>
                  </a:ext>
                </a:extLst>
              </a:tr>
              <a:tr h="252000">
                <a:tc>
                  <a:txBody>
                    <a:bodyPr/>
                    <a:lstStyle/>
                    <a:p>
                      <a:pPr algn="ctr" fontAlgn="b"/>
                      <a:r>
                        <a:rPr lang="en-GB" sz="1400" b="0" i="0" u="none" strike="noStrike">
                          <a:solidFill>
                            <a:srgbClr val="000000"/>
                          </a:solidFill>
                          <a:effectLst/>
                          <a:latin typeface="Calibri" panose="020F0502020204030204" pitchFamily="34" charset="0"/>
                        </a:rPr>
                        <a:t>Under 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algn="ctr" defTabSz="914355" rtl="0" eaLnBrk="1" fontAlgn="b" latinLnBrk="0" hangingPunct="1"/>
                      <a:r>
                        <a:rPr lang="en-GB" sz="1400" b="0" i="0" u="none" strike="noStrike" kern="1200">
                          <a:solidFill>
                            <a:srgbClr val="000000"/>
                          </a:solidFill>
                          <a:effectLst/>
                          <a:latin typeface="Calibri" panose="020F0502020204030204" pitchFamily="34" charset="0"/>
                          <a:ea typeface="+mn-ea"/>
                          <a:cs typeface="+mn-cs"/>
                        </a:rPr>
                        <a:t>609</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algn="ctr" defTabSz="914355" rtl="0" eaLnBrk="1" fontAlgn="b" latinLnBrk="0" hangingPunct="1"/>
                      <a:r>
                        <a:rPr lang="en-GB" sz="1400" b="0" i="0" u="none" strike="noStrike" kern="1200">
                          <a:solidFill>
                            <a:srgbClr val="000000"/>
                          </a:solidFill>
                          <a:effectLst/>
                          <a:latin typeface="Calibri" panose="020F0502020204030204" pitchFamily="34" charset="0"/>
                          <a:ea typeface="+mn-ea"/>
                          <a:cs typeface="+mn-cs"/>
                        </a:rPr>
                        <a:t>624</a:t>
                      </a:r>
                    </a:p>
                  </a:txBody>
                  <a:tcPr marL="7620" marR="7620" marT="762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+2.5%</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211544351"/>
                  </a:ext>
                </a:extLst>
              </a:tr>
              <a:tr h="252000">
                <a:tc>
                  <a:txBody>
                    <a:bodyPr/>
                    <a:lstStyle/>
                    <a:p>
                      <a:pPr algn="ctr" fontAlgn="b"/>
                      <a:r>
                        <a:rPr lang="en-GB" sz="1400" b="1" i="0" u="none" strike="noStrike">
                          <a:solidFill>
                            <a:srgbClr val="000000"/>
                          </a:solidFill>
                          <a:effectLst/>
                          <a:latin typeface="Calibri" panose="020F0502020204030204" pitchFamily="34" charset="0"/>
                        </a:rPr>
                        <a:t>Total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15,666</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17,237</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GB" sz="1400" b="1" i="0" u="none" strike="noStrike">
                          <a:solidFill>
                            <a:srgbClr val="000000"/>
                          </a:solidFill>
                          <a:effectLst/>
                          <a:latin typeface="Calibri" panose="020F0502020204030204" pitchFamily="34" charset="0"/>
                        </a:rPr>
                        <a:t>+10.0%</a:t>
                      </a:r>
                    </a:p>
                  </a:txBody>
                  <a:tcPr marL="7620" marR="7620" marT="7620" marB="0" anchor="ctr">
                    <a:lnL w="6350" cap="flat" cmpd="sng" algn="ctr">
                      <a:solidFill>
                        <a:srgbClr val="80808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589317346"/>
                  </a:ext>
                </a:extLst>
              </a:tr>
              <a:tr h="216000">
                <a:tc gridSpan="4">
                  <a:txBody>
                    <a:bodyPr/>
                    <a:lstStyle/>
                    <a:p>
                      <a:pPr algn="l" fontAlgn="b"/>
                      <a:r>
                        <a:rPr lang="en-GB" sz="1200" b="0" i="1" u="none" strike="noStrike">
                          <a:solidFill>
                            <a:srgbClr val="000000"/>
                          </a:solidFill>
                          <a:effectLst/>
                          <a:latin typeface="Calibri" panose="020F0502020204030204" pitchFamily="34" charset="0"/>
                        </a:rPr>
                        <a:t>* Age as of snapshot date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65627240"/>
                  </a:ext>
                </a:extLst>
              </a:tr>
            </a:tbl>
          </a:graphicData>
        </a:graphic>
      </p:graphicFrame>
      <p:pic>
        <p:nvPicPr>
          <p:cNvPr id="2" name="Picture 1">
            <a:extLst>
              <a:ext uri="{FF2B5EF4-FFF2-40B4-BE49-F238E27FC236}">
                <a16:creationId xmlns:a16="http://schemas.microsoft.com/office/drawing/2014/main" id="{09F983DB-E381-525A-969F-5FD2CB3EA75D}"/>
              </a:ext>
            </a:extLst>
          </p:cNvPr>
          <p:cNvPicPr>
            <a:picLocks noChangeAspect="1"/>
          </p:cNvPicPr>
          <p:nvPr/>
        </p:nvPicPr>
        <p:blipFill>
          <a:blip r:embed="rId3"/>
          <a:stretch>
            <a:fillRect/>
          </a:stretch>
        </p:blipFill>
        <p:spPr>
          <a:xfrm>
            <a:off x="279583" y="1625990"/>
            <a:ext cx="6928807" cy="4527160"/>
          </a:xfrm>
          <a:prstGeom prst="rect">
            <a:avLst/>
          </a:prstGeom>
        </p:spPr>
      </p:pic>
    </p:spTree>
    <p:custDataLst>
      <p:tags r:id="rId1"/>
    </p:custDataLst>
    <p:extLst>
      <p:ext uri="{BB962C8B-B14F-4D97-AF65-F5344CB8AC3E}">
        <p14:creationId xmlns:p14="http://schemas.microsoft.com/office/powerpoint/2010/main" val="4028391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E35BE8-7D44-4277-B276-631616DCA933}"/>
              </a:ext>
            </a:extLst>
          </p:cNvPr>
          <p:cNvSpPr>
            <a:spLocks noGrp="1"/>
          </p:cNvSpPr>
          <p:nvPr>
            <p:ph type="title"/>
          </p:nvPr>
        </p:nvSpPr>
        <p:spPr/>
        <p:txBody>
          <a:bodyPr/>
          <a:lstStyle/>
          <a:p>
            <a:r>
              <a:rPr lang="en-GB" b="1">
                <a:latin typeface="Arial" panose="020B0604020202020204" pitchFamily="34" charset="0"/>
                <a:cs typeface="Arial" panose="020B0604020202020204" pitchFamily="34" charset="0"/>
              </a:rPr>
              <a:t>Forecast EHC Plans</a:t>
            </a:r>
            <a:endParaRPr lang="en-GB"/>
          </a:p>
        </p:txBody>
      </p:sp>
      <p:sp>
        <p:nvSpPr>
          <p:cNvPr id="13" name="TextBox 12">
            <a:extLst>
              <a:ext uri="{FF2B5EF4-FFF2-40B4-BE49-F238E27FC236}">
                <a16:creationId xmlns:a16="http://schemas.microsoft.com/office/drawing/2014/main" id="{E282D0E9-50C9-399F-4160-CD2CD674CBD0}"/>
              </a:ext>
            </a:extLst>
          </p:cNvPr>
          <p:cNvSpPr txBox="1"/>
          <p:nvPr/>
        </p:nvSpPr>
        <p:spPr>
          <a:xfrm>
            <a:off x="687908" y="2155758"/>
            <a:ext cx="10816185" cy="646331"/>
          </a:xfrm>
          <a:prstGeom prst="rect">
            <a:avLst/>
          </a:prstGeom>
          <a:noFill/>
        </p:spPr>
        <p:txBody>
          <a:bodyPr wrap="square" lIns="91440" tIns="45720" rIns="91440" bIns="45720" anchor="t">
            <a:spAutoFit/>
          </a:bodyPr>
          <a:lstStyle/>
          <a:p>
            <a:r>
              <a:rPr lang="en-GB" sz="1800">
                <a:highlight>
                  <a:srgbClr val="FFFFFF"/>
                </a:highlight>
                <a:latin typeface="Arial"/>
                <a:cs typeface="Arial"/>
              </a:rPr>
              <a:t>Forecasting models indicate that there could be over </a:t>
            </a:r>
            <a:r>
              <a:rPr lang="en-GB">
                <a:highlight>
                  <a:srgbClr val="FFFFFF"/>
                </a:highlight>
                <a:latin typeface="Arial"/>
                <a:cs typeface="Arial"/>
              </a:rPr>
              <a:t>24,000 </a:t>
            </a:r>
            <a:r>
              <a:rPr lang="en-GB" sz="1800">
                <a:highlight>
                  <a:srgbClr val="FFFFFF"/>
                </a:highlight>
                <a:latin typeface="Arial"/>
                <a:cs typeface="Arial"/>
              </a:rPr>
              <a:t>EHCPs maintained by Hampshire by 202</a:t>
            </a:r>
            <a:r>
              <a:rPr lang="en-GB">
                <a:highlight>
                  <a:srgbClr val="FFFFFF"/>
                </a:highlight>
                <a:latin typeface="Arial"/>
                <a:cs typeface="Arial"/>
              </a:rPr>
              <a:t>9/30, a</a:t>
            </a:r>
            <a:r>
              <a:rPr lang="en-GB" sz="1800">
                <a:highlight>
                  <a:srgbClr val="FFFFFF"/>
                </a:highlight>
                <a:latin typeface="Arial"/>
                <a:cs typeface="Arial"/>
              </a:rPr>
              <a:t> </a:t>
            </a:r>
            <a:r>
              <a:rPr lang="en-GB">
                <a:highlight>
                  <a:srgbClr val="FFFFFF"/>
                </a:highlight>
                <a:latin typeface="Arial"/>
                <a:cs typeface="Arial"/>
              </a:rPr>
              <a:t>49.7</a:t>
            </a:r>
            <a:r>
              <a:rPr lang="en-GB" sz="1800">
                <a:highlight>
                  <a:srgbClr val="FFFFFF"/>
                </a:highlight>
                <a:latin typeface="Arial"/>
                <a:cs typeface="Arial"/>
              </a:rPr>
              <a:t>% growth from 2024.</a:t>
            </a:r>
            <a:r>
              <a:rPr lang="en-GB">
                <a:highlight>
                  <a:srgbClr val="FFFFFF"/>
                </a:highlight>
                <a:latin typeface="Arial"/>
                <a:cs typeface="Arial"/>
              </a:rPr>
              <a:t> </a:t>
            </a:r>
            <a:endParaRPr lang="en-GB" sz="1800">
              <a:highlight>
                <a:srgbClr val="FFFFFF"/>
              </a:highlight>
              <a:latin typeface="Arial"/>
              <a:cs typeface="Arial"/>
            </a:endParaRPr>
          </a:p>
        </p:txBody>
      </p:sp>
      <p:graphicFrame>
        <p:nvGraphicFramePr>
          <p:cNvPr id="2" name="Table 1">
            <a:extLst>
              <a:ext uri="{FF2B5EF4-FFF2-40B4-BE49-F238E27FC236}">
                <a16:creationId xmlns:a16="http://schemas.microsoft.com/office/drawing/2014/main" id="{7917EA57-1D1E-236B-7BFD-84727A562FBA}"/>
              </a:ext>
            </a:extLst>
          </p:cNvPr>
          <p:cNvGraphicFramePr>
            <a:graphicFrameLocks noGrp="1"/>
          </p:cNvGraphicFramePr>
          <p:nvPr>
            <p:extLst>
              <p:ext uri="{D42A27DB-BD31-4B8C-83A1-F6EECF244321}">
                <p14:modId xmlns:p14="http://schemas.microsoft.com/office/powerpoint/2010/main" val="3755606361"/>
              </p:ext>
            </p:extLst>
          </p:nvPr>
        </p:nvGraphicFramePr>
        <p:xfrm>
          <a:off x="685845" y="3616845"/>
          <a:ext cx="10816186" cy="1921360"/>
        </p:xfrm>
        <a:graphic>
          <a:graphicData uri="http://schemas.openxmlformats.org/drawingml/2006/table">
            <a:tbl>
              <a:tblPr/>
              <a:tblGrid>
                <a:gridCol w="1898225">
                  <a:extLst>
                    <a:ext uri="{9D8B030D-6E8A-4147-A177-3AD203B41FA5}">
                      <a16:colId xmlns:a16="http://schemas.microsoft.com/office/drawing/2014/main" val="1069237519"/>
                    </a:ext>
                  </a:extLst>
                </a:gridCol>
                <a:gridCol w="685997">
                  <a:extLst>
                    <a:ext uri="{9D8B030D-6E8A-4147-A177-3AD203B41FA5}">
                      <a16:colId xmlns:a16="http://schemas.microsoft.com/office/drawing/2014/main" val="406001251"/>
                    </a:ext>
                  </a:extLst>
                </a:gridCol>
                <a:gridCol w="685997">
                  <a:extLst>
                    <a:ext uri="{9D8B030D-6E8A-4147-A177-3AD203B41FA5}">
                      <a16:colId xmlns:a16="http://schemas.microsoft.com/office/drawing/2014/main" val="2896697762"/>
                    </a:ext>
                  </a:extLst>
                </a:gridCol>
                <a:gridCol w="685997">
                  <a:extLst>
                    <a:ext uri="{9D8B030D-6E8A-4147-A177-3AD203B41FA5}">
                      <a16:colId xmlns:a16="http://schemas.microsoft.com/office/drawing/2014/main" val="1335989438"/>
                    </a:ext>
                  </a:extLst>
                </a:gridCol>
                <a:gridCol w="685997">
                  <a:extLst>
                    <a:ext uri="{9D8B030D-6E8A-4147-A177-3AD203B41FA5}">
                      <a16:colId xmlns:a16="http://schemas.microsoft.com/office/drawing/2014/main" val="2446479359"/>
                    </a:ext>
                  </a:extLst>
                </a:gridCol>
                <a:gridCol w="685997">
                  <a:extLst>
                    <a:ext uri="{9D8B030D-6E8A-4147-A177-3AD203B41FA5}">
                      <a16:colId xmlns:a16="http://schemas.microsoft.com/office/drawing/2014/main" val="195616998"/>
                    </a:ext>
                  </a:extLst>
                </a:gridCol>
                <a:gridCol w="685997">
                  <a:extLst>
                    <a:ext uri="{9D8B030D-6E8A-4147-A177-3AD203B41FA5}">
                      <a16:colId xmlns:a16="http://schemas.microsoft.com/office/drawing/2014/main" val="836860870"/>
                    </a:ext>
                  </a:extLst>
                </a:gridCol>
                <a:gridCol w="685997">
                  <a:extLst>
                    <a:ext uri="{9D8B030D-6E8A-4147-A177-3AD203B41FA5}">
                      <a16:colId xmlns:a16="http://schemas.microsoft.com/office/drawing/2014/main" val="111064046"/>
                    </a:ext>
                  </a:extLst>
                </a:gridCol>
                <a:gridCol w="685997">
                  <a:extLst>
                    <a:ext uri="{9D8B030D-6E8A-4147-A177-3AD203B41FA5}">
                      <a16:colId xmlns:a16="http://schemas.microsoft.com/office/drawing/2014/main" val="2117392000"/>
                    </a:ext>
                  </a:extLst>
                </a:gridCol>
                <a:gridCol w="685997">
                  <a:extLst>
                    <a:ext uri="{9D8B030D-6E8A-4147-A177-3AD203B41FA5}">
                      <a16:colId xmlns:a16="http://schemas.microsoft.com/office/drawing/2014/main" val="2109921778"/>
                    </a:ext>
                  </a:extLst>
                </a:gridCol>
                <a:gridCol w="685997">
                  <a:extLst>
                    <a:ext uri="{9D8B030D-6E8A-4147-A177-3AD203B41FA5}">
                      <a16:colId xmlns:a16="http://schemas.microsoft.com/office/drawing/2014/main" val="4045764583"/>
                    </a:ext>
                  </a:extLst>
                </a:gridCol>
                <a:gridCol w="685997">
                  <a:extLst>
                    <a:ext uri="{9D8B030D-6E8A-4147-A177-3AD203B41FA5}">
                      <a16:colId xmlns:a16="http://schemas.microsoft.com/office/drawing/2014/main" val="4092420735"/>
                    </a:ext>
                  </a:extLst>
                </a:gridCol>
                <a:gridCol w="685997">
                  <a:extLst>
                    <a:ext uri="{9D8B030D-6E8A-4147-A177-3AD203B41FA5}">
                      <a16:colId xmlns:a16="http://schemas.microsoft.com/office/drawing/2014/main" val="952755916"/>
                    </a:ext>
                  </a:extLst>
                </a:gridCol>
                <a:gridCol w="685997">
                  <a:extLst>
                    <a:ext uri="{9D8B030D-6E8A-4147-A177-3AD203B41FA5}">
                      <a16:colId xmlns:a16="http://schemas.microsoft.com/office/drawing/2014/main" val="3155142457"/>
                    </a:ext>
                  </a:extLst>
                </a:gridCol>
              </a:tblGrid>
              <a:tr h="240170">
                <a:tc>
                  <a:txBody>
                    <a:bodyPr/>
                    <a:lstStyle/>
                    <a:p>
                      <a:pPr algn="ctr" fontAlgn="b"/>
                      <a:endParaRPr lang="en-GB" sz="1200" b="0" i="0" u="none" strike="noStrike">
                        <a:solidFill>
                          <a:srgbClr val="000000"/>
                        </a:solidFill>
                        <a:effectLst/>
                        <a:latin typeface="Arial" panose="020B060402020202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gridSpan="13">
                  <a:txBody>
                    <a:bodyPr/>
                    <a:lstStyle/>
                    <a:p>
                      <a:pPr algn="ctr" fontAlgn="b"/>
                      <a:r>
                        <a:rPr lang="en-GB" sz="1200" b="1" i="0" u="none" strike="noStrike">
                          <a:solidFill>
                            <a:srgbClr val="000000"/>
                          </a:solidFill>
                          <a:effectLst/>
                          <a:latin typeface="Arial" panose="020B0604020202020204" pitchFamily="34" charset="0"/>
                        </a:rPr>
                        <a:t>Total EHCPs by age group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855909904"/>
                  </a:ext>
                </a:extLst>
              </a:tr>
              <a:tr h="240170">
                <a:tc>
                  <a:txBody>
                    <a:bodyPr/>
                    <a:lstStyle/>
                    <a:p>
                      <a:pPr algn="ctr" fontAlgn="b"/>
                      <a:r>
                        <a:rPr lang="en-GB" sz="1200" b="0" i="0" u="none" strike="noStrike">
                          <a:solidFill>
                            <a:srgbClr val="000000"/>
                          </a:solidFill>
                          <a:effectLst/>
                          <a:latin typeface="Arial" panose="020B0604020202020204" pitchFamily="34" charset="0"/>
                        </a:rPr>
                        <a:t>As at January (3rd week)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200" b="1" i="0" u="none" strike="noStrike">
                          <a:solidFill>
                            <a:srgbClr val="000000"/>
                          </a:solidFill>
                          <a:effectLst/>
                          <a:latin typeface="Arial" panose="020B060402020202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200" b="1" i="0" u="none" strike="noStrike">
                          <a:solidFill>
                            <a:srgbClr val="000000"/>
                          </a:solidFill>
                          <a:effectLst/>
                          <a:latin typeface="Arial" panose="020B0604020202020204" pitchFamily="34" charset="0"/>
                        </a:rPr>
                        <a:t>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200" b="1" i="0" u="none" strike="noStrike">
                          <a:solidFill>
                            <a:srgbClr val="000000"/>
                          </a:solidFill>
                          <a:effectLst/>
                          <a:latin typeface="Arial" panose="020B0604020202020204" pitchFamily="34" charset="0"/>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200" b="1" i="0" u="none" strike="noStrike">
                          <a:solidFill>
                            <a:srgbClr val="000000"/>
                          </a:solidFill>
                          <a:effectLst/>
                          <a:latin typeface="Arial" panose="020B0604020202020204" pitchFamily="34" charset="0"/>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200" b="1" i="0" u="none" strike="noStrike">
                          <a:solidFill>
                            <a:srgbClr val="000000"/>
                          </a:solidFill>
                          <a:effectLst/>
                          <a:latin typeface="Arial" panose="020B0604020202020204" pitchFamily="34" charset="0"/>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200" b="1" i="0" u="none" strike="noStrike">
                          <a:solidFill>
                            <a:srgbClr val="000000"/>
                          </a:solidFill>
                          <a:effectLst/>
                          <a:latin typeface="Arial" panose="020B0604020202020204" pitchFamily="34" charset="0"/>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200" b="1" i="0" u="none" strike="noStrike">
                          <a:solidFill>
                            <a:srgbClr val="000000"/>
                          </a:solidFill>
                          <a:effectLst/>
                          <a:latin typeface="Arial" panose="020B0604020202020204" pitchFamily="34" charset="0"/>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200" b="1" i="0" u="none" strike="noStrike">
                          <a:solidFill>
                            <a:srgbClr val="000000"/>
                          </a:solidFill>
                          <a:effectLst/>
                          <a:latin typeface="Arial" panose="020B0604020202020204" pitchFamily="34" charset="0"/>
                        </a:rPr>
                        <a:t>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200" b="1" i="0" u="none" strike="noStrike">
                          <a:solidFill>
                            <a:srgbClr val="000000"/>
                          </a:solidFill>
                          <a:effectLst/>
                          <a:latin typeface="Arial" panose="020B0604020202020204" pitchFamily="34" charset="0"/>
                        </a:rPr>
                        <a:t>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200" b="1" i="0" u="none" strike="noStrike">
                          <a:solidFill>
                            <a:srgbClr val="000000"/>
                          </a:solidFill>
                          <a:effectLst/>
                          <a:latin typeface="Arial" panose="020B0604020202020204" pitchFamily="34" charset="0"/>
                        </a:rPr>
                        <a:t>2027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200" b="1" i="0" u="none" strike="noStrike">
                          <a:solidFill>
                            <a:srgbClr val="000000"/>
                          </a:solidFill>
                          <a:effectLst/>
                          <a:latin typeface="Arial" panose="020B0604020202020204" pitchFamily="34" charset="0"/>
                        </a:rPr>
                        <a:t>2028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200" b="1" i="0" u="none" strike="noStrike">
                          <a:solidFill>
                            <a:srgbClr val="000000"/>
                          </a:solidFill>
                          <a:effectLst/>
                          <a:latin typeface="Arial" panose="020B0604020202020204" pitchFamily="34" charset="0"/>
                        </a:rPr>
                        <a:t>2029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200" b="1" i="0" u="none" strike="noStrike">
                          <a:solidFill>
                            <a:srgbClr val="000000"/>
                          </a:solidFill>
                          <a:effectLst/>
                          <a:latin typeface="Arial" panose="020B0604020202020204" pitchFamily="34" charset="0"/>
                        </a:rPr>
                        <a:t>2030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945940255"/>
                  </a:ext>
                </a:extLst>
              </a:tr>
              <a:tr h="240170">
                <a:tc>
                  <a:txBody>
                    <a:bodyPr/>
                    <a:lstStyle/>
                    <a:p>
                      <a:pPr algn="l" fontAlgn="b"/>
                      <a:r>
                        <a:rPr lang="en-GB" sz="1200" b="0" i="0" u="none" strike="noStrike">
                          <a:solidFill>
                            <a:srgbClr val="000000"/>
                          </a:solidFill>
                          <a:effectLst/>
                          <a:latin typeface="Arial" panose="020B0604020202020204" pitchFamily="34" charset="0"/>
                        </a:rPr>
                        <a:t>Under 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252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309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310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305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604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771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838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902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964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1,029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1,092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3719738"/>
                  </a:ext>
                </a:extLst>
              </a:tr>
              <a:tr h="240170">
                <a:tc>
                  <a:txBody>
                    <a:bodyPr/>
                    <a:lstStyle/>
                    <a:p>
                      <a:pPr algn="l" fontAlgn="b"/>
                      <a:r>
                        <a:rPr lang="en-GB" sz="1200" b="0" i="0" u="none" strike="noStrike">
                          <a:solidFill>
                            <a:srgbClr val="000000"/>
                          </a:solidFill>
                          <a:effectLst/>
                          <a:latin typeface="Arial" panose="020B0604020202020204" pitchFamily="34" charset="0"/>
                        </a:rPr>
                        <a:t>Age 5 to 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2,452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2,702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2,849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3,336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4,117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4,788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5,312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5,776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6,214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6,641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7,089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7,524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7,956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8723076"/>
                  </a:ext>
                </a:extLst>
              </a:tr>
              <a:tr h="240170">
                <a:tc>
                  <a:txBody>
                    <a:bodyPr/>
                    <a:lstStyle/>
                    <a:p>
                      <a:pPr algn="l" fontAlgn="b"/>
                      <a:r>
                        <a:rPr lang="en-GB" sz="1200" b="0" i="0" u="none" strike="noStrike">
                          <a:solidFill>
                            <a:srgbClr val="000000"/>
                          </a:solidFill>
                          <a:effectLst/>
                          <a:latin typeface="Arial" panose="020B0604020202020204" pitchFamily="34" charset="0"/>
                        </a:rPr>
                        <a:t>Age 11 to 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2,821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2,995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3,209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3,608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4,308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5,210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6,023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6,549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7,045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7,530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8,037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8,531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9,021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8164824"/>
                  </a:ext>
                </a:extLst>
              </a:tr>
              <a:tr h="240170">
                <a:tc>
                  <a:txBody>
                    <a:bodyPr/>
                    <a:lstStyle/>
                    <a:p>
                      <a:pPr algn="l" fontAlgn="b"/>
                      <a:r>
                        <a:rPr lang="en-GB" sz="1200" b="0" i="0" u="none" strike="noStrike">
                          <a:solidFill>
                            <a:srgbClr val="000000"/>
                          </a:solidFill>
                          <a:effectLst/>
                          <a:latin typeface="Arial" panose="020B0604020202020204" pitchFamily="34" charset="0"/>
                        </a:rPr>
                        <a:t>Age 16 to 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1,623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1,818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2,001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2,293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2,613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2,717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2,867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3,117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3,354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3,584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3,826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4,061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4,294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9817622"/>
                  </a:ext>
                </a:extLst>
              </a:tr>
              <a:tr h="240170">
                <a:tc>
                  <a:txBody>
                    <a:bodyPr/>
                    <a:lstStyle/>
                    <a:p>
                      <a:pPr algn="l" fontAlgn="b"/>
                      <a:r>
                        <a:rPr lang="en-GB" sz="1200" b="0" i="0" u="none" strike="noStrike">
                          <a:solidFill>
                            <a:srgbClr val="000000"/>
                          </a:solidFill>
                          <a:effectLst/>
                          <a:latin typeface="Arial" panose="020B0604020202020204" pitchFamily="34" charset="0"/>
                        </a:rPr>
                        <a:t>Age 20 to 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274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447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725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965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1,262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1,229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1,065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1,246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1,331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1,421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1,509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200" b="0" i="0" u="none" strike="noStrike">
                          <a:solidFill>
                            <a:srgbClr val="000000"/>
                          </a:solidFill>
                          <a:effectLst/>
                          <a:latin typeface="Arial" panose="020B0604020202020204" pitchFamily="34" charset="0"/>
                        </a:rPr>
                        <a:t>1,595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3271801"/>
                  </a:ext>
                </a:extLst>
              </a:tr>
              <a:tr h="240170">
                <a:tc>
                  <a:txBody>
                    <a:bodyPr/>
                    <a:lstStyle/>
                    <a:p>
                      <a:pPr algn="l" fontAlgn="b"/>
                      <a:r>
                        <a:rPr lang="en-GB" sz="1200" b="1" i="0" u="none" strike="noStrike">
                          <a:solidFill>
                            <a:srgbClr val="000000"/>
                          </a:solidFill>
                          <a:effectLst/>
                          <a:latin typeface="Arial" panose="020B0604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200" b="1" i="0" u="none" strike="noStrike">
                          <a:solidFill>
                            <a:srgbClr val="000000"/>
                          </a:solidFill>
                          <a:effectLst/>
                          <a:latin typeface="Arial" panose="020B0604020202020204" pitchFamily="34" charset="0"/>
                        </a:rPr>
                        <a:t>7,422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200" b="1" i="0" u="none" strike="noStrike">
                          <a:solidFill>
                            <a:srgbClr val="000000"/>
                          </a:solidFill>
                          <a:effectLst/>
                          <a:latin typeface="Arial" panose="020B0604020202020204" pitchFamily="34" charset="0"/>
                        </a:rPr>
                        <a:t>8,271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200" b="1" i="0" u="none" strike="noStrike">
                          <a:solidFill>
                            <a:srgbClr val="000000"/>
                          </a:solidFill>
                          <a:effectLst/>
                          <a:latin typeface="Arial" panose="020B0604020202020204" pitchFamily="34" charset="0"/>
                        </a:rPr>
                        <a:t>9,094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200" b="1" i="0" u="none" strike="noStrike">
                          <a:solidFill>
                            <a:srgbClr val="000000"/>
                          </a:solidFill>
                          <a:effectLst/>
                          <a:latin typeface="Arial" panose="020B0604020202020204" pitchFamily="34" charset="0"/>
                        </a:rPr>
                        <a:t>10,507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200" b="1" i="0" u="none" strike="noStrike">
                          <a:solidFill>
                            <a:srgbClr val="000000"/>
                          </a:solidFill>
                          <a:effectLst/>
                          <a:latin typeface="Arial" panose="020B0604020202020204" pitchFamily="34" charset="0"/>
                        </a:rPr>
                        <a:t>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200" b="1" i="0" u="none" strike="noStrike">
                          <a:solidFill>
                            <a:srgbClr val="000000"/>
                          </a:solidFill>
                          <a:effectLst/>
                          <a:latin typeface="Arial" panose="020B0604020202020204" pitchFamily="34" charset="0"/>
                        </a:rPr>
                        <a:t>14,548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200" b="1" i="0" u="none" strike="noStrike">
                          <a:solidFill>
                            <a:srgbClr val="000000"/>
                          </a:solidFill>
                          <a:effectLst/>
                          <a:latin typeface="Arial" panose="020B0604020202020204" pitchFamily="34" charset="0"/>
                        </a:rPr>
                        <a:t>16,038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200" b="1" i="0" u="none" strike="noStrike">
                          <a:solidFill>
                            <a:srgbClr val="000000"/>
                          </a:solidFill>
                          <a:effectLst/>
                          <a:latin typeface="Arial" panose="020B0604020202020204" pitchFamily="34" charset="0"/>
                        </a:rPr>
                        <a:t>17,438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200" b="1" i="0" u="none" strike="noStrike">
                          <a:solidFill>
                            <a:srgbClr val="000000"/>
                          </a:solidFill>
                          <a:effectLst/>
                          <a:latin typeface="Arial" panose="020B0604020202020204" pitchFamily="34" charset="0"/>
                        </a:rPr>
                        <a:t>18,760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200" b="1" i="0" u="none" strike="noStrike">
                          <a:solidFill>
                            <a:srgbClr val="000000"/>
                          </a:solidFill>
                          <a:effectLst/>
                          <a:latin typeface="Arial" panose="020B0604020202020204" pitchFamily="34" charset="0"/>
                        </a:rPr>
                        <a:t>20,051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200" b="1" i="0" u="none" strike="noStrike">
                          <a:solidFill>
                            <a:srgbClr val="000000"/>
                          </a:solidFill>
                          <a:effectLst/>
                          <a:latin typeface="Arial" panose="020B0604020202020204" pitchFamily="34" charset="0"/>
                        </a:rPr>
                        <a:t>21,402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200" b="1" i="0" u="none" strike="noStrike">
                          <a:solidFill>
                            <a:srgbClr val="000000"/>
                          </a:solidFill>
                          <a:effectLst/>
                          <a:latin typeface="Arial" panose="020B0604020202020204" pitchFamily="34" charset="0"/>
                        </a:rPr>
                        <a:t>22,717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en-GB" sz="1200" b="1" i="0" u="none" strike="noStrike">
                          <a:solidFill>
                            <a:srgbClr val="000000"/>
                          </a:solidFill>
                          <a:effectLst/>
                          <a:latin typeface="Arial" panose="020B0604020202020204" pitchFamily="34" charset="0"/>
                        </a:rPr>
                        <a:t>24,022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177894055"/>
                  </a:ext>
                </a:extLst>
              </a:tr>
            </a:tbl>
          </a:graphicData>
        </a:graphic>
      </p:graphicFrame>
    </p:spTree>
    <p:custDataLst>
      <p:tags r:id="rId1"/>
    </p:custDataLst>
    <p:extLst>
      <p:ext uri="{BB962C8B-B14F-4D97-AF65-F5344CB8AC3E}">
        <p14:creationId xmlns:p14="http://schemas.microsoft.com/office/powerpoint/2010/main" val="388292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a:extLst>
              <a:ext uri="{FF2B5EF4-FFF2-40B4-BE49-F238E27FC236}">
                <a16:creationId xmlns:a16="http://schemas.microsoft.com/office/drawing/2014/main" id="{8EE9A1A0-6E6D-0A8F-61BC-F1D2FE3DBDC7}"/>
              </a:ext>
            </a:extLst>
          </p:cNvPr>
          <p:cNvGraphicFramePr>
            <a:graphicFrameLocks noGrp="1"/>
          </p:cNvGraphicFramePr>
          <p:nvPr>
            <p:extLst>
              <p:ext uri="{D42A27DB-BD31-4B8C-83A1-F6EECF244321}">
                <p14:modId xmlns:p14="http://schemas.microsoft.com/office/powerpoint/2010/main" val="4078847834"/>
              </p:ext>
            </p:extLst>
          </p:nvPr>
        </p:nvGraphicFramePr>
        <p:xfrm>
          <a:off x="685844" y="1394377"/>
          <a:ext cx="10667952" cy="1828758"/>
        </p:xfrm>
        <a:graphic>
          <a:graphicData uri="http://schemas.openxmlformats.org/drawingml/2006/table">
            <a:tbl>
              <a:tblPr firstRow="1" bandRow="1">
                <a:tableStyleId>{7DF18680-E054-41AD-8BC1-D1AEF772440D}</a:tableStyleId>
              </a:tblPr>
              <a:tblGrid>
                <a:gridCol w="1185328">
                  <a:extLst>
                    <a:ext uri="{9D8B030D-6E8A-4147-A177-3AD203B41FA5}">
                      <a16:colId xmlns:a16="http://schemas.microsoft.com/office/drawing/2014/main" val="3328958907"/>
                    </a:ext>
                  </a:extLst>
                </a:gridCol>
                <a:gridCol w="1185328">
                  <a:extLst>
                    <a:ext uri="{9D8B030D-6E8A-4147-A177-3AD203B41FA5}">
                      <a16:colId xmlns:a16="http://schemas.microsoft.com/office/drawing/2014/main" val="1603699846"/>
                    </a:ext>
                  </a:extLst>
                </a:gridCol>
                <a:gridCol w="1185328">
                  <a:extLst>
                    <a:ext uri="{9D8B030D-6E8A-4147-A177-3AD203B41FA5}">
                      <a16:colId xmlns:a16="http://schemas.microsoft.com/office/drawing/2014/main" val="558034218"/>
                    </a:ext>
                  </a:extLst>
                </a:gridCol>
                <a:gridCol w="1185328">
                  <a:extLst>
                    <a:ext uri="{9D8B030D-6E8A-4147-A177-3AD203B41FA5}">
                      <a16:colId xmlns:a16="http://schemas.microsoft.com/office/drawing/2014/main" val="1745847701"/>
                    </a:ext>
                  </a:extLst>
                </a:gridCol>
                <a:gridCol w="1185328">
                  <a:extLst>
                    <a:ext uri="{9D8B030D-6E8A-4147-A177-3AD203B41FA5}">
                      <a16:colId xmlns:a16="http://schemas.microsoft.com/office/drawing/2014/main" val="1285714979"/>
                    </a:ext>
                  </a:extLst>
                </a:gridCol>
                <a:gridCol w="1185328">
                  <a:extLst>
                    <a:ext uri="{9D8B030D-6E8A-4147-A177-3AD203B41FA5}">
                      <a16:colId xmlns:a16="http://schemas.microsoft.com/office/drawing/2014/main" val="39548614"/>
                    </a:ext>
                  </a:extLst>
                </a:gridCol>
                <a:gridCol w="1185328">
                  <a:extLst>
                    <a:ext uri="{9D8B030D-6E8A-4147-A177-3AD203B41FA5}">
                      <a16:colId xmlns:a16="http://schemas.microsoft.com/office/drawing/2014/main" val="1888848394"/>
                    </a:ext>
                  </a:extLst>
                </a:gridCol>
                <a:gridCol w="1185328">
                  <a:extLst>
                    <a:ext uri="{9D8B030D-6E8A-4147-A177-3AD203B41FA5}">
                      <a16:colId xmlns:a16="http://schemas.microsoft.com/office/drawing/2014/main" val="2296879965"/>
                    </a:ext>
                  </a:extLst>
                </a:gridCol>
                <a:gridCol w="1185328">
                  <a:extLst>
                    <a:ext uri="{9D8B030D-6E8A-4147-A177-3AD203B41FA5}">
                      <a16:colId xmlns:a16="http://schemas.microsoft.com/office/drawing/2014/main" val="730835877"/>
                    </a:ext>
                  </a:extLst>
                </a:gridCol>
              </a:tblGrid>
              <a:tr h="335274">
                <a:tc>
                  <a:txBody>
                    <a:bodyPr/>
                    <a:lstStyle/>
                    <a:p>
                      <a:pPr algn="ctr"/>
                      <a:r>
                        <a:rPr lang="en-GB" sz="900" b="1">
                          <a:solidFill>
                            <a:schemeClr val="bg1"/>
                          </a:solidFill>
                          <a:latin typeface="Verdana" panose="020B0604030504040204" pitchFamily="34" charset="0"/>
                          <a:ea typeface="Verdana" panose="020B0604030504040204" pitchFamily="34" charset="0"/>
                        </a:rPr>
                        <a:t>Academic Year</a:t>
                      </a:r>
                    </a:p>
                  </a:txBody>
                  <a:tcPr marL="91434" marR="91434" marT="45717" marB="45717" anchor="ctr">
                    <a:solidFill>
                      <a:srgbClr val="08314C"/>
                    </a:solidFill>
                  </a:tcPr>
                </a:tc>
                <a:tc>
                  <a:txBody>
                    <a:body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GB" sz="900" b="1">
                          <a:solidFill>
                            <a:schemeClr val="bg1"/>
                          </a:solidFill>
                          <a:latin typeface="Verdana" panose="020B0604030504040204" pitchFamily="34" charset="0"/>
                          <a:ea typeface="Verdana" panose="020B0604030504040204" pitchFamily="34" charset="0"/>
                        </a:rPr>
                        <a:t>School Requests</a:t>
                      </a:r>
                    </a:p>
                  </a:txBody>
                  <a:tcPr marL="91434" marR="91434" marT="45717" marB="45717" anchor="ctr">
                    <a:solidFill>
                      <a:srgbClr val="8E4162"/>
                    </a:solidFill>
                  </a:tcPr>
                </a:tc>
                <a:tc>
                  <a:txBody>
                    <a:bodyPr/>
                    <a:lstStyle/>
                    <a:p>
                      <a:pPr algn="ctr"/>
                      <a:r>
                        <a:rPr lang="en-GB" sz="900" b="1">
                          <a:solidFill>
                            <a:schemeClr val="bg1"/>
                          </a:solidFill>
                          <a:latin typeface="Verdana" panose="020B0604030504040204" pitchFamily="34" charset="0"/>
                          <a:ea typeface="Verdana" panose="020B0604030504040204" pitchFamily="34" charset="0"/>
                        </a:rPr>
                        <a:t>Percentage Increase</a:t>
                      </a:r>
                    </a:p>
                  </a:txBody>
                  <a:tcPr marL="91434" marR="91434" marT="45717" marB="45717" anchor="ctr">
                    <a:solidFill>
                      <a:srgbClr val="8E416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solidFill>
                            <a:schemeClr val="bg1"/>
                          </a:solidFill>
                          <a:latin typeface="Verdana" panose="020B0604030504040204" pitchFamily="34" charset="0"/>
                          <a:ea typeface="Verdana" panose="020B0604030504040204" pitchFamily="34" charset="0"/>
                        </a:rPr>
                        <a:t>Parental Requests</a:t>
                      </a:r>
                    </a:p>
                  </a:txBody>
                  <a:tcPr marL="91434" marR="91434" marT="45717" marB="45717" anchor="ctr">
                    <a:solidFill>
                      <a:srgbClr val="0B6E4F"/>
                    </a:solidFill>
                  </a:tcPr>
                </a:tc>
                <a:tc>
                  <a:txBody>
                    <a:bodyPr/>
                    <a:lstStyle/>
                    <a:p>
                      <a:pPr algn="ctr"/>
                      <a:r>
                        <a:rPr lang="en-GB" sz="900" b="1">
                          <a:solidFill>
                            <a:schemeClr val="bg1"/>
                          </a:solidFill>
                          <a:latin typeface="Verdana" panose="020B0604030504040204" pitchFamily="34" charset="0"/>
                          <a:ea typeface="Verdana" panose="020B0604030504040204" pitchFamily="34" charset="0"/>
                        </a:rPr>
                        <a:t>Percentage Increase</a:t>
                      </a:r>
                    </a:p>
                  </a:txBody>
                  <a:tcPr marL="91434" marR="91434" marT="45717" marB="45717" anchor="ctr">
                    <a:solidFill>
                      <a:srgbClr val="0B6E4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solidFill>
                            <a:schemeClr val="bg1"/>
                          </a:solidFill>
                          <a:latin typeface="Verdana" panose="020B0604030504040204" pitchFamily="34" charset="0"/>
                          <a:ea typeface="Verdana" panose="020B0604030504040204" pitchFamily="34" charset="0"/>
                        </a:rPr>
                        <a:t>Other Requests</a:t>
                      </a:r>
                    </a:p>
                  </a:txBody>
                  <a:tcPr marL="91434" marR="91434" marT="45717" marB="45717" anchor="ctr">
                    <a:solidFill>
                      <a:srgbClr val="A47900"/>
                    </a:solidFill>
                  </a:tcPr>
                </a:tc>
                <a:tc>
                  <a:txBody>
                    <a:bodyPr/>
                    <a:lstStyle/>
                    <a:p>
                      <a:pPr algn="ctr"/>
                      <a:r>
                        <a:rPr lang="en-GB" sz="900" b="1">
                          <a:solidFill>
                            <a:schemeClr val="bg1"/>
                          </a:solidFill>
                          <a:latin typeface="Verdana" panose="020B0604030504040204" pitchFamily="34" charset="0"/>
                          <a:ea typeface="Verdana" panose="020B0604030504040204" pitchFamily="34" charset="0"/>
                        </a:rPr>
                        <a:t>Percentage Increase</a:t>
                      </a:r>
                    </a:p>
                  </a:txBody>
                  <a:tcPr marL="91434" marR="91434" marT="45717" marB="45717" anchor="ctr">
                    <a:solidFill>
                      <a:srgbClr val="A479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a:solidFill>
                            <a:schemeClr val="bg1"/>
                          </a:solidFill>
                          <a:latin typeface="Verdana" panose="020B0604030504040204" pitchFamily="34" charset="0"/>
                          <a:ea typeface="Verdana" panose="020B0604030504040204" pitchFamily="34" charset="0"/>
                        </a:rPr>
                        <a:t>Total</a:t>
                      </a:r>
                    </a:p>
                  </a:txBody>
                  <a:tcPr marL="91434" marR="91434" marT="45717" marB="45717" anchor="ctr">
                    <a:solidFill>
                      <a:srgbClr val="08314C"/>
                    </a:solidFill>
                  </a:tcPr>
                </a:tc>
                <a:tc>
                  <a:txBody>
                    <a:bodyPr/>
                    <a:lstStyle/>
                    <a:p>
                      <a:pPr algn="ctr"/>
                      <a:r>
                        <a:rPr lang="en-GB" sz="900" b="1">
                          <a:solidFill>
                            <a:schemeClr val="bg1"/>
                          </a:solidFill>
                          <a:latin typeface="Verdana" panose="020B0604030504040204" pitchFamily="34" charset="0"/>
                          <a:ea typeface="Verdana" panose="020B0604030504040204" pitchFamily="34" charset="0"/>
                        </a:rPr>
                        <a:t>Percentage Increase</a:t>
                      </a:r>
                    </a:p>
                  </a:txBody>
                  <a:tcPr marL="91434" marR="91434" marT="45717" marB="45717" anchor="ctr">
                    <a:solidFill>
                      <a:srgbClr val="08314C"/>
                    </a:solidFill>
                  </a:tcPr>
                </a:tc>
                <a:extLst>
                  <a:ext uri="{0D108BD9-81ED-4DB2-BD59-A6C34878D82A}">
                    <a16:rowId xmlns:a16="http://schemas.microsoft.com/office/drawing/2014/main" val="2822617045"/>
                  </a:ext>
                </a:extLst>
              </a:tr>
              <a:tr h="228594">
                <a:tc>
                  <a:txBody>
                    <a:bodyPr/>
                    <a:lstStyle/>
                    <a:p>
                      <a:pPr algn="ctr"/>
                      <a:r>
                        <a:rPr lang="en-GB" sz="1000">
                          <a:latin typeface="Verdana" panose="020B0604030504040204" pitchFamily="34" charset="0"/>
                          <a:ea typeface="Verdana" panose="020B0604030504040204" pitchFamily="34" charset="0"/>
                        </a:rPr>
                        <a:t>2018/19</a:t>
                      </a:r>
                    </a:p>
                  </a:txBody>
                  <a:tcPr marL="91434" marR="91434" marT="45717" marB="45717"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1,625</a:t>
                      </a:r>
                    </a:p>
                  </a:txBody>
                  <a:tcPr marL="3810" marR="3810" marT="3810" marB="0"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a:t>
                      </a:r>
                    </a:p>
                  </a:txBody>
                  <a:tcPr marL="3810" marR="3810" marT="3810" marB="0"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440</a:t>
                      </a:r>
                    </a:p>
                  </a:txBody>
                  <a:tcPr marL="3810" marR="3810" marT="3810" marB="0"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a:t>
                      </a:r>
                    </a:p>
                  </a:txBody>
                  <a:tcPr marL="3810" marR="3810" marT="3810" marB="0"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24</a:t>
                      </a:r>
                    </a:p>
                  </a:txBody>
                  <a:tcPr marL="3810" marR="3810" marT="3810" marB="0"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a:t>
                      </a:r>
                    </a:p>
                  </a:txBody>
                  <a:tcPr marL="3810" marR="3810" marT="3810" marB="0" anchor="ctr"/>
                </a:tc>
                <a:tc>
                  <a:txBody>
                    <a:bodyPr/>
                    <a:lstStyle/>
                    <a:p>
                      <a:pPr marL="0" algn="ctr" defTabSz="1828709" rtl="0" eaLnBrk="1" fontAlgn="b" latinLnBrk="0" hangingPunct="1"/>
                      <a:r>
                        <a:rPr lang="en-GB" sz="1000" b="1" kern="1200">
                          <a:solidFill>
                            <a:schemeClr val="dk1"/>
                          </a:solidFill>
                          <a:latin typeface="Verdana" panose="020B0604030504040204" pitchFamily="34" charset="0"/>
                          <a:ea typeface="Verdana" panose="020B0604030504040204" pitchFamily="34" charset="0"/>
                          <a:cs typeface="+mn-cs"/>
                        </a:rPr>
                        <a:t>2,089</a:t>
                      </a:r>
                    </a:p>
                  </a:txBody>
                  <a:tcPr marL="3810" marR="3810" marT="3810" marB="0" anchor="ctr"/>
                </a:tc>
                <a:tc>
                  <a:txBody>
                    <a:bodyPr/>
                    <a:lstStyle/>
                    <a:p>
                      <a:pPr marL="0" algn="ctr" defTabSz="1828709" rtl="0" eaLnBrk="1" fontAlgn="b" latinLnBrk="0" hangingPunct="1"/>
                      <a:r>
                        <a:rPr lang="en-GB" sz="1000" b="1" kern="1200">
                          <a:solidFill>
                            <a:schemeClr val="dk1"/>
                          </a:solidFill>
                          <a:latin typeface="Verdana" panose="020B0604030504040204" pitchFamily="34" charset="0"/>
                          <a:ea typeface="Verdana" panose="020B0604030504040204" pitchFamily="34" charset="0"/>
                          <a:cs typeface="+mn-cs"/>
                        </a:rPr>
                        <a:t>-</a:t>
                      </a:r>
                    </a:p>
                  </a:txBody>
                  <a:tcPr marL="3810" marR="3810" marT="3810" marB="0" anchor="ctr"/>
                </a:tc>
                <a:extLst>
                  <a:ext uri="{0D108BD9-81ED-4DB2-BD59-A6C34878D82A}">
                    <a16:rowId xmlns:a16="http://schemas.microsoft.com/office/drawing/2014/main" val="3929947678"/>
                  </a:ext>
                </a:extLst>
              </a:tr>
              <a:tr h="228594">
                <a:tc>
                  <a:txBody>
                    <a:bodyPr/>
                    <a:lstStyle/>
                    <a:p>
                      <a:pPr marL="0" marR="0" lvl="0" indent="0" algn="ctr" defTabSz="1828709" rtl="0" eaLnBrk="1" fontAlgn="auto" latinLnBrk="0" hangingPunct="1">
                        <a:lnSpc>
                          <a:spcPct val="100000"/>
                        </a:lnSpc>
                        <a:spcBef>
                          <a:spcPts val="0"/>
                        </a:spcBef>
                        <a:spcAft>
                          <a:spcPts val="0"/>
                        </a:spcAft>
                        <a:buClrTx/>
                        <a:buSzTx/>
                        <a:buFontTx/>
                        <a:buNone/>
                        <a:tabLst/>
                        <a:defRPr/>
                      </a:pPr>
                      <a:r>
                        <a:rPr lang="en-GB" sz="1000">
                          <a:latin typeface="Verdana" panose="020B0604030504040204" pitchFamily="34" charset="0"/>
                          <a:ea typeface="Verdana" panose="020B0604030504040204" pitchFamily="34" charset="0"/>
                        </a:rPr>
                        <a:t>2019/20</a:t>
                      </a:r>
                    </a:p>
                  </a:txBody>
                  <a:tcPr marL="91434" marR="91434" marT="45717" marB="45717"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1,481</a:t>
                      </a:r>
                    </a:p>
                  </a:txBody>
                  <a:tcPr marL="3810" marR="3810" marT="3810" marB="0"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-8.9%</a:t>
                      </a:r>
                    </a:p>
                  </a:txBody>
                  <a:tcPr marL="3810" marR="3810" marT="3810" marB="0"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472</a:t>
                      </a:r>
                    </a:p>
                  </a:txBody>
                  <a:tcPr marL="3810" marR="3810" marT="3810" marB="0"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+7.3%</a:t>
                      </a:r>
                    </a:p>
                  </a:txBody>
                  <a:tcPr marL="3810" marR="3810" marT="3810" marB="0"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18</a:t>
                      </a:r>
                    </a:p>
                  </a:txBody>
                  <a:tcPr marL="3810" marR="3810" marT="3810" marB="0"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-25.0%</a:t>
                      </a:r>
                    </a:p>
                  </a:txBody>
                  <a:tcPr marL="3810" marR="3810" marT="3810" marB="0" anchor="ctr"/>
                </a:tc>
                <a:tc>
                  <a:txBody>
                    <a:bodyPr/>
                    <a:lstStyle/>
                    <a:p>
                      <a:pPr marL="0" algn="ctr" defTabSz="1828709" rtl="0" eaLnBrk="1" fontAlgn="b" latinLnBrk="0" hangingPunct="1"/>
                      <a:r>
                        <a:rPr lang="en-GB" sz="1000" b="1" kern="1200">
                          <a:solidFill>
                            <a:schemeClr val="dk1"/>
                          </a:solidFill>
                          <a:latin typeface="Verdana" panose="020B0604030504040204" pitchFamily="34" charset="0"/>
                          <a:ea typeface="Verdana" panose="020B0604030504040204" pitchFamily="34" charset="0"/>
                          <a:cs typeface="+mn-cs"/>
                        </a:rPr>
                        <a:t>1,971</a:t>
                      </a:r>
                    </a:p>
                  </a:txBody>
                  <a:tcPr marL="3810" marR="3810" marT="3810" marB="0" anchor="ctr"/>
                </a:tc>
                <a:tc>
                  <a:txBody>
                    <a:bodyPr/>
                    <a:lstStyle/>
                    <a:p>
                      <a:pPr marL="0" algn="ctr" defTabSz="1828709" rtl="0" eaLnBrk="1" fontAlgn="b" latinLnBrk="0" hangingPunct="1"/>
                      <a:r>
                        <a:rPr lang="en-GB" sz="1000" b="1" kern="1200">
                          <a:solidFill>
                            <a:schemeClr val="dk1"/>
                          </a:solidFill>
                          <a:latin typeface="Verdana" panose="020B0604030504040204" pitchFamily="34" charset="0"/>
                          <a:ea typeface="Verdana" panose="020B0604030504040204" pitchFamily="34" charset="0"/>
                          <a:cs typeface="+mn-cs"/>
                        </a:rPr>
                        <a:t>-5.6%</a:t>
                      </a:r>
                    </a:p>
                  </a:txBody>
                  <a:tcPr marL="3810" marR="3810" marT="3810" marB="0" anchor="ctr"/>
                </a:tc>
                <a:extLst>
                  <a:ext uri="{0D108BD9-81ED-4DB2-BD59-A6C34878D82A}">
                    <a16:rowId xmlns:a16="http://schemas.microsoft.com/office/drawing/2014/main" val="2658384298"/>
                  </a:ext>
                </a:extLst>
              </a:tr>
              <a:tr h="228594">
                <a:tc>
                  <a:txBody>
                    <a:bodyPr/>
                    <a:lstStyle/>
                    <a:p>
                      <a:pPr algn="ctr"/>
                      <a:r>
                        <a:rPr lang="en-GB" sz="1000">
                          <a:latin typeface="Verdana" panose="020B0604030504040204" pitchFamily="34" charset="0"/>
                          <a:ea typeface="Verdana" panose="020B0604030504040204" pitchFamily="34" charset="0"/>
                        </a:rPr>
                        <a:t>2020/21</a:t>
                      </a:r>
                    </a:p>
                  </a:txBody>
                  <a:tcPr marL="91434" marR="91434" marT="45717" marB="45717"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1,627</a:t>
                      </a:r>
                    </a:p>
                  </a:txBody>
                  <a:tcPr marL="3810" marR="3810" marT="3810" marB="0"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+9.9%</a:t>
                      </a:r>
                    </a:p>
                  </a:txBody>
                  <a:tcPr marL="3810" marR="3810" marT="3810" marB="0"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492</a:t>
                      </a:r>
                    </a:p>
                  </a:txBody>
                  <a:tcPr marL="3810" marR="3810" marT="3810" marB="0"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+4.2%</a:t>
                      </a:r>
                    </a:p>
                  </a:txBody>
                  <a:tcPr marL="3810" marR="3810" marT="3810" marB="0"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34</a:t>
                      </a:r>
                    </a:p>
                  </a:txBody>
                  <a:tcPr marL="3810" marR="3810" marT="3810" marB="0"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+88.9%</a:t>
                      </a:r>
                    </a:p>
                  </a:txBody>
                  <a:tcPr marL="3810" marR="3810" marT="3810" marB="0" anchor="ctr"/>
                </a:tc>
                <a:tc>
                  <a:txBody>
                    <a:bodyPr/>
                    <a:lstStyle/>
                    <a:p>
                      <a:pPr marL="0" algn="ctr" defTabSz="1828709" rtl="0" eaLnBrk="1" fontAlgn="b" latinLnBrk="0" hangingPunct="1"/>
                      <a:r>
                        <a:rPr lang="en-GB" sz="1000" b="1" kern="1200">
                          <a:solidFill>
                            <a:schemeClr val="dk1"/>
                          </a:solidFill>
                          <a:latin typeface="Verdana" panose="020B0604030504040204" pitchFamily="34" charset="0"/>
                          <a:ea typeface="Verdana" panose="020B0604030504040204" pitchFamily="34" charset="0"/>
                          <a:cs typeface="+mn-cs"/>
                        </a:rPr>
                        <a:t>2,153</a:t>
                      </a:r>
                    </a:p>
                  </a:txBody>
                  <a:tcPr marL="3810" marR="3810" marT="3810" marB="0" anchor="ctr"/>
                </a:tc>
                <a:tc>
                  <a:txBody>
                    <a:bodyPr/>
                    <a:lstStyle/>
                    <a:p>
                      <a:pPr marL="0" algn="ctr" defTabSz="1828709" rtl="0" eaLnBrk="1" fontAlgn="b" latinLnBrk="0" hangingPunct="1"/>
                      <a:r>
                        <a:rPr lang="en-GB" sz="1000" b="1" kern="1200">
                          <a:solidFill>
                            <a:schemeClr val="dk1"/>
                          </a:solidFill>
                          <a:latin typeface="Verdana" panose="020B0604030504040204" pitchFamily="34" charset="0"/>
                          <a:ea typeface="Verdana" panose="020B0604030504040204" pitchFamily="34" charset="0"/>
                          <a:cs typeface="+mn-cs"/>
                        </a:rPr>
                        <a:t>+9.2%</a:t>
                      </a:r>
                    </a:p>
                  </a:txBody>
                  <a:tcPr marL="3810" marR="3810" marT="3810" marB="0" anchor="ctr"/>
                </a:tc>
                <a:extLst>
                  <a:ext uri="{0D108BD9-81ED-4DB2-BD59-A6C34878D82A}">
                    <a16:rowId xmlns:a16="http://schemas.microsoft.com/office/drawing/2014/main" val="556259344"/>
                  </a:ext>
                </a:extLst>
              </a:tr>
              <a:tr h="228594">
                <a:tc>
                  <a:txBody>
                    <a:bodyPr/>
                    <a:lstStyle/>
                    <a:p>
                      <a:pPr algn="ctr"/>
                      <a:r>
                        <a:rPr lang="en-GB" sz="1000">
                          <a:latin typeface="Verdana" panose="020B0604030504040204" pitchFamily="34" charset="0"/>
                          <a:ea typeface="Verdana" panose="020B0604030504040204" pitchFamily="34" charset="0"/>
                        </a:rPr>
                        <a:t>2021/22</a:t>
                      </a:r>
                    </a:p>
                  </a:txBody>
                  <a:tcPr marL="91434" marR="91434" marT="45717" marB="45717"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2,024</a:t>
                      </a:r>
                    </a:p>
                  </a:txBody>
                  <a:tcPr marL="3810" marR="3810" marT="3810" marB="0" anchor="ctr"/>
                </a:tc>
                <a:tc>
                  <a:txBody>
                    <a:bodyPr/>
                    <a:lstStyle/>
                    <a:p>
                      <a:pPr marL="0" algn="ctr" defTabSz="1828709" rtl="0" eaLnBrk="1" fontAlgn="b" latinLnBrk="0" hangingPunct="1"/>
                      <a:r>
                        <a:rPr lang="en-GB" sz="1000" kern="1200">
                          <a:solidFill>
                            <a:schemeClr val="dk1"/>
                          </a:solidFill>
                          <a:highlight>
                            <a:srgbClr val="FFFF00"/>
                          </a:highlight>
                          <a:latin typeface="Verdana" panose="020B0604030504040204" pitchFamily="34" charset="0"/>
                          <a:ea typeface="Verdana" panose="020B0604030504040204" pitchFamily="34" charset="0"/>
                          <a:cs typeface="+mn-cs"/>
                        </a:rPr>
                        <a:t>+24.4%</a:t>
                      </a:r>
                    </a:p>
                  </a:txBody>
                  <a:tcPr marL="3810" marR="3810" marT="3810" marB="0"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800</a:t>
                      </a:r>
                    </a:p>
                  </a:txBody>
                  <a:tcPr marL="3810" marR="3810" marT="3810" marB="0" anchor="ctr"/>
                </a:tc>
                <a:tc>
                  <a:txBody>
                    <a:bodyPr/>
                    <a:lstStyle/>
                    <a:p>
                      <a:pPr marL="0" algn="ctr" defTabSz="1828709" rtl="0" eaLnBrk="1" fontAlgn="b" latinLnBrk="0" hangingPunct="1"/>
                      <a:r>
                        <a:rPr lang="en-GB" sz="1000" kern="1200">
                          <a:solidFill>
                            <a:schemeClr val="dk1"/>
                          </a:solidFill>
                          <a:highlight>
                            <a:srgbClr val="FFFF00"/>
                          </a:highlight>
                          <a:latin typeface="Verdana" panose="020B0604030504040204" pitchFamily="34" charset="0"/>
                          <a:ea typeface="Verdana" panose="020B0604030504040204" pitchFamily="34" charset="0"/>
                          <a:cs typeface="+mn-cs"/>
                        </a:rPr>
                        <a:t>+62.6%</a:t>
                      </a:r>
                    </a:p>
                  </a:txBody>
                  <a:tcPr marL="3810" marR="3810" marT="3810" marB="0"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31</a:t>
                      </a:r>
                    </a:p>
                  </a:txBody>
                  <a:tcPr marL="3810" marR="3810" marT="3810" marB="0"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-8.8%</a:t>
                      </a:r>
                    </a:p>
                  </a:txBody>
                  <a:tcPr marL="3810" marR="3810" marT="3810" marB="0" anchor="ctr"/>
                </a:tc>
                <a:tc>
                  <a:txBody>
                    <a:bodyPr/>
                    <a:lstStyle/>
                    <a:p>
                      <a:pPr marL="0" algn="ctr" defTabSz="1828709" rtl="0" eaLnBrk="1" fontAlgn="b" latinLnBrk="0" hangingPunct="1"/>
                      <a:r>
                        <a:rPr lang="en-GB" sz="1000" b="1" kern="1200">
                          <a:solidFill>
                            <a:schemeClr val="dk1"/>
                          </a:solidFill>
                          <a:latin typeface="Verdana" panose="020B0604030504040204" pitchFamily="34" charset="0"/>
                          <a:ea typeface="Verdana" panose="020B0604030504040204" pitchFamily="34" charset="0"/>
                          <a:cs typeface="+mn-cs"/>
                        </a:rPr>
                        <a:t>2,855</a:t>
                      </a:r>
                    </a:p>
                  </a:txBody>
                  <a:tcPr marL="3810" marR="3810" marT="3810" marB="0" anchor="ctr"/>
                </a:tc>
                <a:tc>
                  <a:txBody>
                    <a:bodyPr/>
                    <a:lstStyle/>
                    <a:p>
                      <a:pPr marL="0" algn="ctr" defTabSz="1828709" rtl="0" eaLnBrk="1" fontAlgn="b" latinLnBrk="0" hangingPunct="1"/>
                      <a:r>
                        <a:rPr lang="en-GB" sz="1000" b="1" kern="1200">
                          <a:solidFill>
                            <a:schemeClr val="dk1"/>
                          </a:solidFill>
                          <a:highlight>
                            <a:srgbClr val="FFFF00"/>
                          </a:highlight>
                          <a:latin typeface="Verdana" panose="020B0604030504040204" pitchFamily="34" charset="0"/>
                          <a:ea typeface="Verdana" panose="020B0604030504040204" pitchFamily="34" charset="0"/>
                          <a:cs typeface="+mn-cs"/>
                        </a:rPr>
                        <a:t>+32.6%</a:t>
                      </a:r>
                    </a:p>
                  </a:txBody>
                  <a:tcPr marL="3810" marR="3810" marT="3810" marB="0" anchor="ctr"/>
                </a:tc>
                <a:extLst>
                  <a:ext uri="{0D108BD9-81ED-4DB2-BD59-A6C34878D82A}">
                    <a16:rowId xmlns:a16="http://schemas.microsoft.com/office/drawing/2014/main" val="1266415465"/>
                  </a:ext>
                </a:extLst>
              </a:tr>
              <a:tr h="228594">
                <a:tc>
                  <a:txBody>
                    <a:bodyPr/>
                    <a:lstStyle/>
                    <a:p>
                      <a:pPr algn="ctr"/>
                      <a:r>
                        <a:rPr lang="en-GB" sz="1000">
                          <a:latin typeface="Verdana" panose="020B0604030504040204" pitchFamily="34" charset="0"/>
                          <a:ea typeface="Verdana" panose="020B0604030504040204" pitchFamily="34" charset="0"/>
                        </a:rPr>
                        <a:t>2022/23</a:t>
                      </a:r>
                    </a:p>
                  </a:txBody>
                  <a:tcPr marL="91434" marR="91434" marT="45717" marB="45717"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2,340</a:t>
                      </a:r>
                    </a:p>
                  </a:txBody>
                  <a:tcPr marL="3810" marR="3810" marT="3810" marB="0" anchor="ctr"/>
                </a:tc>
                <a:tc>
                  <a:txBody>
                    <a:bodyPr/>
                    <a:lstStyle/>
                    <a:p>
                      <a:pPr marL="0" algn="ctr" defTabSz="1828709" rtl="0" eaLnBrk="1" fontAlgn="b" latinLnBrk="0" hangingPunct="1"/>
                      <a:r>
                        <a:rPr lang="en-GB" sz="1000" kern="1200">
                          <a:solidFill>
                            <a:schemeClr val="dk1"/>
                          </a:solidFill>
                          <a:highlight>
                            <a:srgbClr val="FFFF00"/>
                          </a:highlight>
                          <a:latin typeface="Verdana" panose="020B0604030504040204" pitchFamily="34" charset="0"/>
                          <a:ea typeface="Verdana" panose="020B0604030504040204" pitchFamily="34" charset="0"/>
                          <a:cs typeface="+mn-cs"/>
                        </a:rPr>
                        <a:t>+15.6%</a:t>
                      </a:r>
                    </a:p>
                  </a:txBody>
                  <a:tcPr marL="3810" marR="3810" marT="3810" marB="0"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926</a:t>
                      </a:r>
                    </a:p>
                  </a:txBody>
                  <a:tcPr marL="3810" marR="3810" marT="3810" marB="0" anchor="ctr"/>
                </a:tc>
                <a:tc>
                  <a:txBody>
                    <a:bodyPr/>
                    <a:lstStyle/>
                    <a:p>
                      <a:pPr marL="0" algn="ctr" defTabSz="1828709" rtl="0" eaLnBrk="1" fontAlgn="b" latinLnBrk="0" hangingPunct="1"/>
                      <a:r>
                        <a:rPr lang="en-GB" sz="1000" kern="1200">
                          <a:solidFill>
                            <a:schemeClr val="dk1"/>
                          </a:solidFill>
                          <a:highlight>
                            <a:srgbClr val="FFFF00"/>
                          </a:highlight>
                          <a:latin typeface="Verdana" panose="020B0604030504040204" pitchFamily="34" charset="0"/>
                          <a:ea typeface="Verdana" panose="020B0604030504040204" pitchFamily="34" charset="0"/>
                          <a:cs typeface="+mn-cs"/>
                        </a:rPr>
                        <a:t>+15.8%</a:t>
                      </a:r>
                    </a:p>
                  </a:txBody>
                  <a:tcPr marL="3810" marR="3810" marT="3810" marB="0"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37</a:t>
                      </a:r>
                    </a:p>
                  </a:txBody>
                  <a:tcPr marL="3810" marR="3810" marT="3810" marB="0"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+19.4%</a:t>
                      </a:r>
                    </a:p>
                  </a:txBody>
                  <a:tcPr marL="3810" marR="3810" marT="3810" marB="0" anchor="ctr"/>
                </a:tc>
                <a:tc>
                  <a:txBody>
                    <a:bodyPr/>
                    <a:lstStyle/>
                    <a:p>
                      <a:pPr marL="0" algn="ctr" defTabSz="1828709" rtl="0" eaLnBrk="1" fontAlgn="b" latinLnBrk="0" hangingPunct="1"/>
                      <a:r>
                        <a:rPr lang="en-GB" sz="1000" b="1" kern="1200">
                          <a:solidFill>
                            <a:schemeClr val="dk1"/>
                          </a:solidFill>
                          <a:latin typeface="Verdana" panose="020B0604030504040204" pitchFamily="34" charset="0"/>
                          <a:ea typeface="Verdana" panose="020B0604030504040204" pitchFamily="34" charset="0"/>
                          <a:cs typeface="+mn-cs"/>
                        </a:rPr>
                        <a:t>3,303</a:t>
                      </a:r>
                    </a:p>
                  </a:txBody>
                  <a:tcPr marL="3810" marR="3810" marT="3810" marB="0" anchor="ctr"/>
                </a:tc>
                <a:tc>
                  <a:txBody>
                    <a:bodyPr/>
                    <a:lstStyle/>
                    <a:p>
                      <a:pPr marL="0" algn="ctr" defTabSz="1828709" rtl="0" eaLnBrk="1" fontAlgn="b" latinLnBrk="0" hangingPunct="1"/>
                      <a:r>
                        <a:rPr lang="en-GB" sz="1000" b="1" kern="1200">
                          <a:solidFill>
                            <a:schemeClr val="dk1"/>
                          </a:solidFill>
                          <a:highlight>
                            <a:srgbClr val="FFFF00"/>
                          </a:highlight>
                          <a:latin typeface="Verdana" panose="020B0604030504040204" pitchFamily="34" charset="0"/>
                          <a:ea typeface="Verdana" panose="020B0604030504040204" pitchFamily="34" charset="0"/>
                          <a:cs typeface="+mn-cs"/>
                        </a:rPr>
                        <a:t>+15.7%</a:t>
                      </a:r>
                    </a:p>
                  </a:txBody>
                  <a:tcPr marL="3810" marR="3810" marT="3810" marB="0" anchor="ctr"/>
                </a:tc>
                <a:extLst>
                  <a:ext uri="{0D108BD9-81ED-4DB2-BD59-A6C34878D82A}">
                    <a16:rowId xmlns:a16="http://schemas.microsoft.com/office/drawing/2014/main" val="4188608010"/>
                  </a:ext>
                </a:extLst>
              </a:tr>
              <a:tr h="228594">
                <a:tc>
                  <a:txBody>
                    <a:bodyPr/>
                    <a:lstStyle/>
                    <a:p>
                      <a:pPr algn="ctr"/>
                      <a:r>
                        <a:rPr lang="en-GB" sz="1000">
                          <a:latin typeface="Verdana" panose="020B0604030504040204" pitchFamily="34" charset="0"/>
                          <a:ea typeface="Verdana" panose="020B0604030504040204" pitchFamily="34" charset="0"/>
                        </a:rPr>
                        <a:t>2023/24</a:t>
                      </a:r>
                    </a:p>
                  </a:txBody>
                  <a:tcPr marL="91434" marR="91434" marT="45717" marB="45717"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2,654</a:t>
                      </a:r>
                    </a:p>
                  </a:txBody>
                  <a:tcPr marL="3810" marR="3810" marT="3810" marB="0" anchor="ctr"/>
                </a:tc>
                <a:tc>
                  <a:txBody>
                    <a:bodyPr/>
                    <a:lstStyle/>
                    <a:p>
                      <a:pPr marL="0" algn="ctr" defTabSz="1828709" rtl="0" eaLnBrk="1" fontAlgn="b" latinLnBrk="0" hangingPunct="1"/>
                      <a:r>
                        <a:rPr lang="en-GB" sz="1000" kern="1200">
                          <a:solidFill>
                            <a:schemeClr val="dk1"/>
                          </a:solidFill>
                          <a:highlight>
                            <a:srgbClr val="FFFF00"/>
                          </a:highlight>
                          <a:latin typeface="Verdana" panose="020B0604030504040204" pitchFamily="34" charset="0"/>
                          <a:ea typeface="Verdana" panose="020B0604030504040204" pitchFamily="34" charset="0"/>
                          <a:cs typeface="+mn-cs"/>
                        </a:rPr>
                        <a:t>+13.4%</a:t>
                      </a:r>
                    </a:p>
                  </a:txBody>
                  <a:tcPr marL="3810" marR="3810" marT="3810" marB="0"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1,142</a:t>
                      </a:r>
                    </a:p>
                  </a:txBody>
                  <a:tcPr marL="3810" marR="3810" marT="3810" marB="0" anchor="ctr"/>
                </a:tc>
                <a:tc>
                  <a:txBody>
                    <a:bodyPr/>
                    <a:lstStyle/>
                    <a:p>
                      <a:pPr marL="0" algn="ctr" defTabSz="1828709" rtl="0" eaLnBrk="1" fontAlgn="b" latinLnBrk="0" hangingPunct="1"/>
                      <a:r>
                        <a:rPr lang="en-GB" sz="1000" kern="1200">
                          <a:solidFill>
                            <a:schemeClr val="dk1"/>
                          </a:solidFill>
                          <a:highlight>
                            <a:srgbClr val="FFFF00"/>
                          </a:highlight>
                          <a:latin typeface="Verdana" panose="020B0604030504040204" pitchFamily="34" charset="0"/>
                          <a:ea typeface="Verdana" panose="020B0604030504040204" pitchFamily="34" charset="0"/>
                          <a:cs typeface="+mn-cs"/>
                        </a:rPr>
                        <a:t>+23.3%</a:t>
                      </a:r>
                    </a:p>
                  </a:txBody>
                  <a:tcPr marL="3810" marR="3810" marT="3810" marB="0"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38</a:t>
                      </a:r>
                    </a:p>
                  </a:txBody>
                  <a:tcPr marL="3810" marR="3810" marT="3810" marB="0" anchor="ctr"/>
                </a:tc>
                <a:tc>
                  <a:txBody>
                    <a:bodyPr/>
                    <a:lstStyle/>
                    <a:p>
                      <a:pPr marL="0" algn="ctr" defTabSz="1828709" rtl="0" eaLnBrk="1" fontAlgn="b" latinLnBrk="0" hangingPunct="1"/>
                      <a:r>
                        <a:rPr lang="en-GB" sz="1000" kern="1200">
                          <a:solidFill>
                            <a:schemeClr val="dk1"/>
                          </a:solidFill>
                          <a:latin typeface="Verdana" panose="020B0604030504040204" pitchFamily="34" charset="0"/>
                          <a:ea typeface="Verdana" panose="020B0604030504040204" pitchFamily="34" charset="0"/>
                          <a:cs typeface="+mn-cs"/>
                        </a:rPr>
                        <a:t>+2.7%</a:t>
                      </a:r>
                    </a:p>
                  </a:txBody>
                  <a:tcPr marL="3810" marR="3810" marT="3810" marB="0" anchor="ctr"/>
                </a:tc>
                <a:tc>
                  <a:txBody>
                    <a:bodyPr/>
                    <a:lstStyle/>
                    <a:p>
                      <a:pPr marL="0" algn="ctr" defTabSz="1828709" rtl="0" eaLnBrk="1" fontAlgn="b" latinLnBrk="0" hangingPunct="1"/>
                      <a:r>
                        <a:rPr lang="en-GB" sz="1000" b="1" kern="1200">
                          <a:solidFill>
                            <a:schemeClr val="dk1"/>
                          </a:solidFill>
                          <a:highlight>
                            <a:srgbClr val="FFFF00"/>
                          </a:highlight>
                          <a:latin typeface="Verdana" panose="020B0604030504040204" pitchFamily="34" charset="0"/>
                          <a:ea typeface="Verdana" panose="020B0604030504040204" pitchFamily="34" charset="0"/>
                          <a:cs typeface="+mn-cs"/>
                        </a:rPr>
                        <a:t>3,834</a:t>
                      </a:r>
                    </a:p>
                  </a:txBody>
                  <a:tcPr marL="3810" marR="3810" marT="3810" marB="0" anchor="ctr"/>
                </a:tc>
                <a:tc>
                  <a:txBody>
                    <a:bodyPr/>
                    <a:lstStyle/>
                    <a:p>
                      <a:pPr marL="0" algn="ctr" defTabSz="1828709" rtl="0" eaLnBrk="1" fontAlgn="b" latinLnBrk="0" hangingPunct="1"/>
                      <a:r>
                        <a:rPr lang="en-GB" sz="1000" b="1" kern="1200">
                          <a:solidFill>
                            <a:schemeClr val="dk1"/>
                          </a:solidFill>
                          <a:highlight>
                            <a:srgbClr val="FFFF00"/>
                          </a:highlight>
                          <a:latin typeface="Verdana" panose="020B0604030504040204" pitchFamily="34" charset="0"/>
                          <a:ea typeface="Verdana" panose="020B0604030504040204" pitchFamily="34" charset="0"/>
                          <a:cs typeface="+mn-cs"/>
                        </a:rPr>
                        <a:t>+16.1%</a:t>
                      </a:r>
                    </a:p>
                  </a:txBody>
                  <a:tcPr marL="3810" marR="3810" marT="3810" marB="0" anchor="ctr"/>
                </a:tc>
                <a:extLst>
                  <a:ext uri="{0D108BD9-81ED-4DB2-BD59-A6C34878D82A}">
                    <a16:rowId xmlns:a16="http://schemas.microsoft.com/office/drawing/2014/main" val="3235113682"/>
                  </a:ext>
                </a:extLst>
              </a:tr>
            </a:tbl>
          </a:graphicData>
        </a:graphic>
      </p:graphicFrame>
      <p:pic>
        <p:nvPicPr>
          <p:cNvPr id="5" name="Picture 4">
            <a:extLst>
              <a:ext uri="{FF2B5EF4-FFF2-40B4-BE49-F238E27FC236}">
                <a16:creationId xmlns:a16="http://schemas.microsoft.com/office/drawing/2014/main" id="{0E837EA3-686A-8286-0B9B-D88462C7CB68}"/>
              </a:ext>
            </a:extLst>
          </p:cNvPr>
          <p:cNvPicPr>
            <a:picLocks noChangeAspect="1"/>
          </p:cNvPicPr>
          <p:nvPr/>
        </p:nvPicPr>
        <p:blipFill>
          <a:blip r:embed="rId3"/>
          <a:stretch>
            <a:fillRect/>
          </a:stretch>
        </p:blipFill>
        <p:spPr>
          <a:xfrm>
            <a:off x="685844" y="3354199"/>
            <a:ext cx="10667952" cy="3400169"/>
          </a:xfrm>
          <a:prstGeom prst="rect">
            <a:avLst/>
          </a:prstGeom>
          <a:ln>
            <a:solidFill>
              <a:schemeClr val="tx1"/>
            </a:solidFill>
          </a:ln>
        </p:spPr>
      </p:pic>
      <p:sp>
        <p:nvSpPr>
          <p:cNvPr id="2" name="TextBox 1">
            <a:extLst>
              <a:ext uri="{FF2B5EF4-FFF2-40B4-BE49-F238E27FC236}">
                <a16:creationId xmlns:a16="http://schemas.microsoft.com/office/drawing/2014/main" id="{5F27EBE9-2BC4-7D27-70E6-A51DBC2D10D4}"/>
              </a:ext>
            </a:extLst>
          </p:cNvPr>
          <p:cNvSpPr txBox="1"/>
          <p:nvPr/>
        </p:nvSpPr>
        <p:spPr>
          <a:xfrm>
            <a:off x="685844" y="1050322"/>
            <a:ext cx="10485002" cy="276999"/>
          </a:xfrm>
          <a:prstGeom prst="rect">
            <a:avLst/>
          </a:prstGeom>
          <a:noFill/>
        </p:spPr>
        <p:txBody>
          <a:bodyPr wrap="square">
            <a:spAutoFit/>
          </a:bodyPr>
          <a:lstStyle/>
          <a:p>
            <a:pPr>
              <a:spcAft>
                <a:spcPts val="600"/>
              </a:spcAft>
            </a:pPr>
            <a:r>
              <a:rPr lang="en-GB" sz="1200">
                <a:latin typeface="Arial" panose="020B0604020202020204" pitchFamily="34" charset="0"/>
                <a:ea typeface="Verdana"/>
                <a:cs typeface="Arial" panose="020B0604020202020204" pitchFamily="34" charset="0"/>
              </a:rPr>
              <a:t>Over the last three academic years there have been drastic increases in requests for statutory EHC Needs Assessments.</a:t>
            </a:r>
            <a:endParaRPr lang="en-GB" sz="1200">
              <a:latin typeface="Arial" panose="020B0604020202020204" pitchFamily="34" charset="0"/>
              <a:ea typeface="Verdana" panose="020B0604030504040204" pitchFamily="34" charset="0"/>
              <a:cs typeface="Arial" panose="020B0604020202020204" pitchFamily="34" charset="0"/>
            </a:endParaRPr>
          </a:p>
        </p:txBody>
      </p:sp>
      <p:sp>
        <p:nvSpPr>
          <p:cNvPr id="6" name="Title 5">
            <a:extLst>
              <a:ext uri="{FF2B5EF4-FFF2-40B4-BE49-F238E27FC236}">
                <a16:creationId xmlns:a16="http://schemas.microsoft.com/office/drawing/2014/main" id="{3A8B42D9-2B9B-6CE8-E512-96A66A80F70E}"/>
              </a:ext>
            </a:extLst>
          </p:cNvPr>
          <p:cNvSpPr>
            <a:spLocks noGrp="1"/>
          </p:cNvSpPr>
          <p:nvPr>
            <p:ph type="title"/>
          </p:nvPr>
        </p:nvSpPr>
        <p:spPr>
          <a:xfrm>
            <a:off x="685845" y="182246"/>
            <a:ext cx="10667955" cy="895139"/>
          </a:xfrm>
        </p:spPr>
        <p:txBody>
          <a:bodyPr/>
          <a:lstStyle/>
          <a:p>
            <a:r>
              <a:rPr lang="en-GB"/>
              <a:t>Requests for EHCPs</a:t>
            </a:r>
          </a:p>
        </p:txBody>
      </p:sp>
    </p:spTree>
    <p:extLst>
      <p:ext uri="{BB962C8B-B14F-4D97-AF65-F5344CB8AC3E}">
        <p14:creationId xmlns:p14="http://schemas.microsoft.com/office/powerpoint/2010/main" val="561767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9A591B-D264-4B18-ADA2-0C2F34D8AC75}"/>
              </a:ext>
            </a:extLst>
          </p:cNvPr>
          <p:cNvSpPr>
            <a:spLocks noGrp="1"/>
          </p:cNvSpPr>
          <p:nvPr>
            <p:ph type="title"/>
          </p:nvPr>
        </p:nvSpPr>
        <p:spPr/>
        <p:txBody>
          <a:bodyPr/>
          <a:lstStyle/>
          <a:p>
            <a:r>
              <a:rPr lang="en-GB" b="1">
                <a:latin typeface="Arial" panose="020B0604020202020204" pitchFamily="34" charset="0"/>
                <a:cs typeface="Arial" panose="020B0604020202020204" pitchFamily="34" charset="0"/>
              </a:rPr>
              <a:t>EHC Plan Timeliness</a:t>
            </a:r>
          </a:p>
        </p:txBody>
      </p:sp>
      <p:sp>
        <p:nvSpPr>
          <p:cNvPr id="14" name="Content Placeholder 13">
            <a:extLst>
              <a:ext uri="{FF2B5EF4-FFF2-40B4-BE49-F238E27FC236}">
                <a16:creationId xmlns:a16="http://schemas.microsoft.com/office/drawing/2014/main" id="{29EC92FE-8BEE-45AA-920C-7CACEC5580C6}"/>
              </a:ext>
            </a:extLst>
          </p:cNvPr>
          <p:cNvSpPr>
            <a:spLocks noGrp="1"/>
          </p:cNvSpPr>
          <p:nvPr>
            <p:ph idx="13"/>
          </p:nvPr>
        </p:nvSpPr>
        <p:spPr>
          <a:xfrm>
            <a:off x="685845" y="5915025"/>
            <a:ext cx="10429830" cy="485118"/>
          </a:xfrm>
        </p:spPr>
        <p:txBody>
          <a:bodyPr anchor="t"/>
          <a:lstStyle/>
          <a:p>
            <a:pPr marL="0" indent="0">
              <a:buNone/>
            </a:pPr>
            <a:r>
              <a:rPr lang="en-GB" sz="1600">
                <a:latin typeface="Arial"/>
                <a:cs typeface="Arial"/>
              </a:rPr>
              <a:t>The percentage of EHC Plans issued within the statutory timescale has fallen below the 2023 national average of 50.3%.</a:t>
            </a:r>
          </a:p>
        </p:txBody>
      </p:sp>
      <p:pic>
        <p:nvPicPr>
          <p:cNvPr id="6" name="Picture 5">
            <a:extLst>
              <a:ext uri="{FF2B5EF4-FFF2-40B4-BE49-F238E27FC236}">
                <a16:creationId xmlns:a16="http://schemas.microsoft.com/office/drawing/2014/main" id="{10331084-1CA6-B27B-C7C4-6CC4AD589BF6}"/>
              </a:ext>
            </a:extLst>
          </p:cNvPr>
          <p:cNvPicPr>
            <a:picLocks noChangeAspect="1"/>
          </p:cNvPicPr>
          <p:nvPr/>
        </p:nvPicPr>
        <p:blipFill>
          <a:blip r:embed="rId3"/>
          <a:stretch>
            <a:fillRect/>
          </a:stretch>
        </p:blipFill>
        <p:spPr>
          <a:xfrm>
            <a:off x="685845" y="1475170"/>
            <a:ext cx="10429830" cy="4331755"/>
          </a:xfrm>
          <a:prstGeom prst="rect">
            <a:avLst/>
          </a:prstGeom>
        </p:spPr>
      </p:pic>
    </p:spTree>
    <p:custDataLst>
      <p:tags r:id="rId1"/>
    </p:custDataLst>
    <p:extLst>
      <p:ext uri="{BB962C8B-B14F-4D97-AF65-F5344CB8AC3E}">
        <p14:creationId xmlns:p14="http://schemas.microsoft.com/office/powerpoint/2010/main" val="3814848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9A591B-D264-4B18-ADA2-0C2F34D8AC75}"/>
              </a:ext>
            </a:extLst>
          </p:cNvPr>
          <p:cNvSpPr>
            <a:spLocks noGrp="1"/>
          </p:cNvSpPr>
          <p:nvPr>
            <p:ph type="title"/>
          </p:nvPr>
        </p:nvSpPr>
        <p:spPr/>
        <p:txBody>
          <a:bodyPr/>
          <a:lstStyle/>
          <a:p>
            <a:r>
              <a:rPr lang="en-GB" b="1">
                <a:latin typeface="Arial" panose="020B0604020202020204" pitchFamily="34" charset="0"/>
                <a:cs typeface="Arial" panose="020B0604020202020204" pitchFamily="34" charset="0"/>
              </a:rPr>
              <a:t>EHC Plan Timeliness</a:t>
            </a:r>
          </a:p>
        </p:txBody>
      </p:sp>
      <p:sp>
        <p:nvSpPr>
          <p:cNvPr id="3" name="Content Placeholder 2">
            <a:extLst>
              <a:ext uri="{FF2B5EF4-FFF2-40B4-BE49-F238E27FC236}">
                <a16:creationId xmlns:a16="http://schemas.microsoft.com/office/drawing/2014/main" id="{304D425B-2F16-8034-DA60-A5B49ECC924B}"/>
              </a:ext>
            </a:extLst>
          </p:cNvPr>
          <p:cNvSpPr>
            <a:spLocks noGrp="1"/>
          </p:cNvSpPr>
          <p:nvPr>
            <p:ph idx="13"/>
          </p:nvPr>
        </p:nvSpPr>
        <p:spPr>
          <a:xfrm>
            <a:off x="401064" y="1346989"/>
            <a:ext cx="11389872" cy="4964530"/>
          </a:xfrm>
        </p:spPr>
        <p:txBody>
          <a:bodyPr lIns="91440" tIns="45720" rIns="91440" bIns="45720" anchor="t">
            <a:noAutofit/>
          </a:bodyPr>
          <a:lstStyle/>
          <a:p>
            <a:r>
              <a:rPr lang="en-GB" sz="1600">
                <a:latin typeface="Arial"/>
                <a:cs typeface="Arial"/>
              </a:rPr>
              <a:t>Actions:</a:t>
            </a:r>
          </a:p>
          <a:p>
            <a:pPr marL="342900" indent="-342900">
              <a:buAutoNum type="arabicPeriod"/>
            </a:pPr>
            <a:r>
              <a:rPr lang="en-GB" sz="1600">
                <a:latin typeface="Arial"/>
                <a:cs typeface="Arial"/>
              </a:rPr>
              <a:t>HEP: Additional funding agreed to increase capacity. Close liaison with HEP/SEN on prioritising cases and communication to schools and families.</a:t>
            </a:r>
          </a:p>
          <a:p>
            <a:pPr marL="342900" indent="-342900">
              <a:buAutoNum type="arabicPeriod"/>
            </a:pPr>
            <a:r>
              <a:rPr lang="en-GB" sz="1600">
                <a:latin typeface="Arial"/>
                <a:cs typeface="Arial"/>
              </a:rPr>
              <a:t>SEN: Additional funding agreed to increase capacity reducing case-loads to 200. Reduced levels of agency staff due to rolling recruitment. </a:t>
            </a:r>
            <a:endParaRPr lang="en-GB" sz="1600"/>
          </a:p>
          <a:p>
            <a:pPr marL="342900" indent="-342900">
              <a:buAutoNum type="arabicPeriod"/>
            </a:pPr>
            <a:r>
              <a:rPr lang="en-GB" sz="1600">
                <a:latin typeface="Arial"/>
                <a:cs typeface="Arial"/>
              </a:rPr>
              <a:t>Decision to Assess and issue an EHCP: Weekly meetings so that decisions are made earlier than the 6-week time frame, giving the maximum amount of time for HEP to complete advice. Complex decisions go to weekly multi-agency panel. EHCCOs trained to write EHCPs as soon as they join the service. EHCCOs have planned points of EHCP drafting each week to ensure that as soon as advice is received, they can action. </a:t>
            </a:r>
            <a:endParaRPr lang="en-GB" sz="1600"/>
          </a:p>
          <a:p>
            <a:r>
              <a:rPr lang="en-GB" sz="1600">
                <a:latin typeface="Arial"/>
                <a:cs typeface="Arial"/>
              </a:rPr>
              <a:t>Impact:</a:t>
            </a:r>
          </a:p>
          <a:p>
            <a:r>
              <a:rPr lang="en-GB" sz="1600">
                <a:latin typeface="Arial"/>
                <a:cs typeface="Arial"/>
              </a:rPr>
              <a:t>Some additional locums recruited but demand into the service is higher than forecast when additional resource was provided and continues to outstrip allocated capacity, leading to delays in the completion of advice.  </a:t>
            </a:r>
            <a:endParaRPr lang="en-GB" sz="1600"/>
          </a:p>
          <a:p>
            <a:r>
              <a:rPr lang="en-GB" sz="1600">
                <a:latin typeface="Arial"/>
                <a:cs typeface="Arial"/>
              </a:rPr>
              <a:t>Increase in EHCNA and failure demand work linked to delayed advice means caseloads for EHCCOs are higher than anticipated by the original modelling. Special school capacity means increased contact/complaints tribunals which has largely consumed the increased capacity in the SEN Team. </a:t>
            </a:r>
            <a:endParaRPr lang="en-GB" sz="1600"/>
          </a:p>
          <a:p>
            <a:r>
              <a:rPr lang="en-GB" sz="1600">
                <a:latin typeface="Arial"/>
                <a:cs typeface="Arial"/>
              </a:rPr>
              <a:t>Efforts are made to make EHCNA decisions by week 3, but this is only possible if comprehensive information is provided by schools. Increasing level of parental requests are preventing timely decision making due to the delay in receiving school information. Draft plan production is broadly at the level of advice received from HEP. </a:t>
            </a:r>
            <a:endParaRPr lang="en-GB" sz="1600"/>
          </a:p>
        </p:txBody>
      </p:sp>
    </p:spTree>
    <p:custDataLst>
      <p:tags r:id="rId1"/>
    </p:custDataLst>
    <p:extLst>
      <p:ext uri="{BB962C8B-B14F-4D97-AF65-F5344CB8AC3E}">
        <p14:creationId xmlns:p14="http://schemas.microsoft.com/office/powerpoint/2010/main" val="3238976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74D17E-BCB3-431B-8B88-B7F6B20E3F5A}"/>
              </a:ext>
            </a:extLst>
          </p:cNvPr>
          <p:cNvSpPr>
            <a:spLocks noGrp="1"/>
          </p:cNvSpPr>
          <p:nvPr>
            <p:ph type="title"/>
          </p:nvPr>
        </p:nvSpPr>
        <p:spPr/>
        <p:txBody>
          <a:bodyPr>
            <a:normAutofit/>
          </a:bodyPr>
          <a:lstStyle/>
          <a:p>
            <a:r>
              <a:rPr lang="en-GB" b="1"/>
              <a:t>Transforming SEND Hampshire update</a:t>
            </a:r>
          </a:p>
        </p:txBody>
      </p:sp>
      <p:sp>
        <p:nvSpPr>
          <p:cNvPr id="5" name="TextBox 4">
            <a:extLst>
              <a:ext uri="{FF2B5EF4-FFF2-40B4-BE49-F238E27FC236}">
                <a16:creationId xmlns:a16="http://schemas.microsoft.com/office/drawing/2014/main" id="{F8BE01F8-C166-4CB8-89CB-A2A2AB44F2AF}"/>
              </a:ext>
            </a:extLst>
          </p:cNvPr>
          <p:cNvSpPr txBox="1"/>
          <p:nvPr/>
        </p:nvSpPr>
        <p:spPr>
          <a:xfrm>
            <a:off x="457433" y="1448201"/>
            <a:ext cx="11525695" cy="1200329"/>
          </a:xfrm>
          <a:prstGeom prst="rect">
            <a:avLst/>
          </a:prstGeom>
          <a:noFill/>
        </p:spPr>
        <p:txBody>
          <a:bodyPr wrap="square" lIns="91440" tIns="45720" rIns="91440" bIns="45720" rtlCol="0" anchor="t">
            <a:spAutoFit/>
          </a:bodyPr>
          <a:lstStyle/>
          <a:p>
            <a:r>
              <a:rPr lang="en-GB">
                <a:latin typeface="Arial"/>
                <a:cs typeface="Arial"/>
              </a:rPr>
              <a:t>Transforming SEND Hampshire contains three programmes of work  which report into the Programme Board. </a:t>
            </a:r>
          </a:p>
          <a:p>
            <a:r>
              <a:rPr lang="en-GB">
                <a:latin typeface="Arial"/>
                <a:cs typeface="Arial"/>
              </a:rPr>
              <a:t>Continuous Improvement (which used to be a programme in TSEND) transitioned to BAU in April 2024, and was replaced by a new programme, Inclusion and Educational Engagement. </a:t>
            </a:r>
          </a:p>
          <a:p>
            <a:endParaRPr lang="en-GB">
              <a:solidFill>
                <a:srgbClr val="00206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FF06191-2AA2-B657-1ABB-89A34749A7D4}"/>
              </a:ext>
            </a:extLst>
          </p:cNvPr>
          <p:cNvPicPr>
            <a:picLocks noChangeAspect="1"/>
          </p:cNvPicPr>
          <p:nvPr/>
        </p:nvPicPr>
        <p:blipFill>
          <a:blip r:embed="rId4"/>
          <a:stretch>
            <a:fillRect/>
          </a:stretch>
        </p:blipFill>
        <p:spPr>
          <a:xfrm>
            <a:off x="4628763" y="2773764"/>
            <a:ext cx="6725037" cy="3537898"/>
          </a:xfrm>
          <a:prstGeom prst="rect">
            <a:avLst/>
          </a:prstGeom>
        </p:spPr>
      </p:pic>
      <p:sp>
        <p:nvSpPr>
          <p:cNvPr id="8" name="TextBox 7">
            <a:extLst>
              <a:ext uri="{FF2B5EF4-FFF2-40B4-BE49-F238E27FC236}">
                <a16:creationId xmlns:a16="http://schemas.microsoft.com/office/drawing/2014/main" id="{4C0329C8-C43C-A5AD-0F40-B04640DE4C1A}"/>
              </a:ext>
            </a:extLst>
          </p:cNvPr>
          <p:cNvSpPr txBox="1"/>
          <p:nvPr/>
        </p:nvSpPr>
        <p:spPr>
          <a:xfrm>
            <a:off x="457433" y="2832764"/>
            <a:ext cx="4068184" cy="3139321"/>
          </a:xfrm>
          <a:prstGeom prst="rect">
            <a:avLst/>
          </a:prstGeom>
          <a:noFill/>
        </p:spPr>
        <p:txBody>
          <a:bodyPr wrap="square">
            <a:spAutoFit/>
          </a:bodyPr>
          <a:lstStyle/>
          <a:p>
            <a:r>
              <a:rPr lang="en-GB">
                <a:latin typeface="Arial" panose="020B0604020202020204" pitchFamily="34" charset="0"/>
                <a:cs typeface="Arial" panose="020B0604020202020204" pitchFamily="34" charset="0"/>
              </a:rPr>
              <a:t>The Local Area Partnership (LAP) Board has oversight of the delivery of Transforming SEND.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The LAP is currently in the process of agreeing its Local Area Strategy and Action Plan. </a:t>
            </a:r>
          </a:p>
          <a:p>
            <a:endParaRPr lang="en-GB">
              <a:latin typeface="Arial" panose="020B0604020202020204" pitchFamily="34" charset="0"/>
              <a:cs typeface="Arial" panose="020B0604020202020204" pitchFamily="34" charset="0"/>
            </a:endParaRPr>
          </a:p>
          <a:p>
            <a:r>
              <a:rPr lang="en-GB">
                <a:latin typeface="Arial" panose="020B0604020202020204" pitchFamily="34" charset="0"/>
                <a:cs typeface="Arial" panose="020B0604020202020204" pitchFamily="34" charset="0"/>
              </a:rPr>
              <a:t>It is anticipated that Transforming SEND will become one of the delivery programmes for the action plan. </a:t>
            </a:r>
          </a:p>
        </p:txBody>
      </p:sp>
    </p:spTree>
    <p:custDataLst>
      <p:tags r:id="rId1"/>
    </p:custDataLst>
    <p:extLst>
      <p:ext uri="{BB962C8B-B14F-4D97-AF65-F5344CB8AC3E}">
        <p14:creationId xmlns:p14="http://schemas.microsoft.com/office/powerpoint/2010/main" val="3400646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F0A42-C2BD-F459-CE64-4BDCDB5E31C9}"/>
              </a:ext>
            </a:extLst>
          </p:cNvPr>
          <p:cNvSpPr>
            <a:spLocks noGrp="1"/>
          </p:cNvSpPr>
          <p:nvPr>
            <p:ph type="title"/>
          </p:nvPr>
        </p:nvSpPr>
        <p:spPr>
          <a:xfrm>
            <a:off x="616561" y="477121"/>
            <a:ext cx="10667955" cy="819592"/>
          </a:xfrm>
        </p:spPr>
        <p:txBody>
          <a:bodyPr>
            <a:normAutofit/>
          </a:bodyPr>
          <a:lstStyle/>
          <a:p>
            <a:r>
              <a:rPr lang="en-GB" sz="4400" b="1">
                <a:latin typeface="Arial"/>
                <a:cs typeface="Arial"/>
              </a:rPr>
              <a:t>Delivering Better Value</a:t>
            </a:r>
            <a:endParaRPr lang="en-GB"/>
          </a:p>
        </p:txBody>
      </p:sp>
      <p:sp>
        <p:nvSpPr>
          <p:cNvPr id="18" name="TextBox 17">
            <a:extLst>
              <a:ext uri="{FF2B5EF4-FFF2-40B4-BE49-F238E27FC236}">
                <a16:creationId xmlns:a16="http://schemas.microsoft.com/office/drawing/2014/main" id="{EB7A5166-9416-2B2E-5F37-648644E541E5}"/>
              </a:ext>
            </a:extLst>
          </p:cNvPr>
          <p:cNvSpPr txBox="1"/>
          <p:nvPr/>
        </p:nvSpPr>
        <p:spPr>
          <a:xfrm>
            <a:off x="616561" y="1874728"/>
            <a:ext cx="10806615" cy="35394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800">
                <a:latin typeface="Arial"/>
                <a:cs typeface="Arial"/>
              </a:rPr>
              <a:t>DBV grant funding of £1m was allocated to the programme and used to deliver some of our workstreams.</a:t>
            </a:r>
          </a:p>
          <a:p>
            <a:pPr marL="285750" indent="-285750">
              <a:buFont typeface="Arial" panose="020B0604020202020204" pitchFamily="34" charset="0"/>
              <a:buChar char="•"/>
            </a:pPr>
            <a:r>
              <a:rPr lang="en-GB" sz="2800">
                <a:latin typeface="Arial"/>
                <a:cs typeface="Arial"/>
              </a:rPr>
              <a:t>The grant funding period has now ended, with all commitments under the DBV grant met. </a:t>
            </a:r>
          </a:p>
          <a:p>
            <a:pPr marL="285750" indent="-285750">
              <a:buFont typeface="Arial" panose="020B0604020202020204" pitchFamily="34" charset="0"/>
              <a:buChar char="•"/>
            </a:pPr>
            <a:r>
              <a:rPr lang="en-GB" sz="2800">
                <a:latin typeface="Arial"/>
                <a:cs typeface="Arial"/>
              </a:rPr>
              <a:t>Some workstreams are continuing, funded through high needs, spend to save where appropriate.</a:t>
            </a:r>
          </a:p>
          <a:p>
            <a:pPr marL="285750" indent="-285750">
              <a:buFont typeface="Arial" panose="020B0604020202020204" pitchFamily="34" charset="0"/>
              <a:buChar char="•"/>
            </a:pPr>
            <a:r>
              <a:rPr lang="en-GB" sz="2800">
                <a:latin typeface="Arial"/>
                <a:cs typeface="Arial"/>
              </a:rPr>
              <a:t>Work previously funded through the DBV is indicated over the next few slides. </a:t>
            </a:r>
          </a:p>
        </p:txBody>
      </p:sp>
    </p:spTree>
    <p:custDataLst>
      <p:tags r:id="rId1"/>
    </p:custDataLst>
    <p:extLst>
      <p:ext uri="{BB962C8B-B14F-4D97-AF65-F5344CB8AC3E}">
        <p14:creationId xmlns:p14="http://schemas.microsoft.com/office/powerpoint/2010/main" val="26602887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hite_PP_URL">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White_PP_UR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hite_PP_UR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_PP_UR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_PP_UR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_PP_UR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_PP_UR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_PP_UR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_PP_UR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120829348D924B81C3110093325376" ma:contentTypeVersion="31" ma:contentTypeDescription="Create a new document." ma:contentTypeScope="" ma:versionID="3a1a94c45f546701e5300a5d92e1a5d3">
  <xsd:schema xmlns:xsd="http://www.w3.org/2001/XMLSchema" xmlns:xs="http://www.w3.org/2001/XMLSchema" xmlns:p="http://schemas.microsoft.com/office/2006/metadata/properties" xmlns:ns2="4524c3b1-0168-4671-9172-d6dfbf9dd5ea" xmlns:ns3="be25b4de-0968-422e-be61-263944b7e635" targetNamespace="http://schemas.microsoft.com/office/2006/metadata/properties" ma:root="true" ma:fieldsID="3aa32a6c36801ad8680ac174f17e015b" ns2:_="" ns3:_="">
    <xsd:import namespace="4524c3b1-0168-4671-9172-d6dfbf9dd5ea"/>
    <xsd:import namespace="be25b4de-0968-422e-be61-263944b7e635"/>
    <xsd:element name="properties">
      <xsd:complexType>
        <xsd:sequence>
          <xsd:element name="documentManagement">
            <xsd:complexType>
              <xsd:all>
                <xsd:element ref="ns2:Project_x0020_Name" minOccurs="0"/>
                <xsd:element ref="ns2:Project_x0020_Number" minOccurs="0"/>
                <xsd:element ref="ns2:Project_x0020_Tag1" minOccurs="0"/>
                <xsd:element ref="ns2:Project_x0020_Tag10" minOccurs="0"/>
                <xsd:element ref="ns2:Project_x0020_Tag2" minOccurs="0"/>
                <xsd:element ref="ns2:Project_x0020_Tag3" minOccurs="0"/>
                <xsd:element ref="ns2:Project_x0020_Tag4" minOccurs="0"/>
                <xsd:element ref="ns2:Project_x0020_Tag5" minOccurs="0"/>
                <xsd:element ref="ns2:Project_x0020_Tag6" minOccurs="0"/>
                <xsd:element ref="ns2:Project_x0020_Tag7" minOccurs="0"/>
                <xsd:element ref="ns2:Project_x0020_Tag8" minOccurs="0"/>
                <xsd:element ref="ns2:Project_x0020_Tag9"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Area" minOccurs="0"/>
                <xsd:element ref="ns2:Category" minOccurs="0"/>
                <xsd:element ref="ns2:MediaServiceObjectDetectorVersions" minOccurs="0"/>
                <xsd:element ref="ns2:lcf76f155ced4ddcb4097134ff3c332f"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24c3b1-0168-4671-9172-d6dfbf9dd5ea" elementFormDefault="qualified">
    <xsd:import namespace="http://schemas.microsoft.com/office/2006/documentManagement/types"/>
    <xsd:import namespace="http://schemas.microsoft.com/office/infopath/2007/PartnerControls"/>
    <xsd:element name="Project_x0020_Name" ma:index="8" nillable="true" ma:displayName="Programme" ma:format="RadioButtons" ma:internalName="Project_x0020_Name">
      <xsd:simpleType>
        <xsd:restriction base="dms:Choice">
          <xsd:enumeration value="Right Support. Right Time"/>
          <xsd:enumeration value="Improve Outcomes, Control Costs"/>
          <xsd:enumeration value="Continuous  Improvement"/>
          <xsd:enumeration value="Programme management"/>
          <xsd:enumeration value="DBV"/>
          <xsd:enumeration value="Safety valve"/>
          <xsd:enumeration value="Financial reporting"/>
          <xsd:enumeration value="Board"/>
          <xsd:enumeration value="LAP Board"/>
          <xsd:enumeration value="Comms"/>
        </xsd:restriction>
      </xsd:simpleType>
    </xsd:element>
    <xsd:element name="Project_x0020_Number" ma:index="9" nillable="true" ma:displayName="Workstream" ma:format="Dropdown" ma:internalName="Project_x0020_Number">
      <xsd:complexType>
        <xsd:complexContent>
          <xsd:extension base="dms:MultiChoice">
            <xsd:sequence>
              <xsd:element name="Value" maxOccurs="unbounded" minOccurs="0" nillable="true">
                <xsd:simpleType>
                  <xsd:restriction base="dms:Choice">
                    <xsd:enumeration value="Build capacity"/>
                    <xsd:enumeration value="Outreach"/>
                    <xsd:enumeration value="Enhanced SaLT provision"/>
                    <xsd:enumeration value="Signposting"/>
                    <xsd:enumeration value="EY SEN strategy"/>
                    <xsd:enumeration value="PCP no to assess pilot"/>
                    <xsd:enumeration value="Transition to school pilot"/>
                    <xsd:enumeration value="Access to therapy pilot"/>
                    <xsd:enumeration value="SENCo helpline"/>
                    <xsd:enumeration value="SEN support toolkit"/>
                    <xsd:enumeration value="PfA"/>
                    <xsd:enumeration value="PPC"/>
                    <xsd:enumeration value="SSF review"/>
                    <xsd:enumeration value="Panels review"/>
                    <xsd:enumeration value="Dynamic EHCP support"/>
                    <xsd:enumeration value="Complex CYP in mainstream"/>
                    <xsd:enumeration value="PCP training"/>
                    <xsd:enumeration value="Conference launch"/>
                    <xsd:enumeration value="SEN capacity &amp; performance"/>
                    <xsd:enumeration value="Annual review process"/>
                    <xsd:enumeration value="SEN structure &amp; redesign"/>
                    <xsd:enumeration value="Annual review guidance"/>
                    <xsd:enumeration value="Clear overdue AR"/>
                    <xsd:enumeration value="HIEP service capacity &amp;  performance"/>
                    <xsd:enumeration value="Realigned AP"/>
                    <xsd:enumeration value="Reducing discretionary payments"/>
                    <xsd:enumeration value="Sufficiency Place Planning"/>
                    <xsd:enumeration value="EHCP process improvement"/>
                    <xsd:enumeration value="Sector led bids"/>
                    <xsd:enumeration value="P16 sufficiency"/>
                    <xsd:enumeration value="STAS"/>
                    <xsd:enumeration value="ISS"/>
                  </xsd:restriction>
                </xsd:simpleType>
              </xsd:element>
            </xsd:sequence>
          </xsd:extension>
        </xsd:complexContent>
      </xsd:complexType>
    </xsd:element>
    <xsd:element name="Project_x0020_Tag1" ma:index="10" nillable="true" ma:displayName="Project Tag1" ma:format="Dropdown" ma:internalName="Project_x0020_Tag1">
      <xsd:simpleType>
        <xsd:restriction base="dms:Text">
          <xsd:maxLength value="255"/>
        </xsd:restriction>
      </xsd:simpleType>
    </xsd:element>
    <xsd:element name="Project_x0020_Tag10" ma:index="11" nillable="true" ma:displayName="Project Tag10" ma:internalName="Project_x0020_Tag10">
      <xsd:simpleType>
        <xsd:restriction base="dms:Text">
          <xsd:maxLength value="255"/>
        </xsd:restriction>
      </xsd:simpleType>
    </xsd:element>
    <xsd:element name="Project_x0020_Tag2" ma:index="12" nillable="true" ma:displayName="Project Tag2" ma:internalName="Project_x0020_Tag2">
      <xsd:simpleType>
        <xsd:restriction base="dms:Text">
          <xsd:maxLength value="255"/>
        </xsd:restriction>
      </xsd:simpleType>
    </xsd:element>
    <xsd:element name="Project_x0020_Tag3" ma:index="13" nillable="true" ma:displayName="Project Tag3" ma:internalName="Project_x0020_Tag3">
      <xsd:simpleType>
        <xsd:restriction base="dms:Text">
          <xsd:maxLength value="255"/>
        </xsd:restriction>
      </xsd:simpleType>
    </xsd:element>
    <xsd:element name="Project_x0020_Tag4" ma:index="14" nillable="true" ma:displayName="Project Tag4" ma:internalName="Project_x0020_Tag4">
      <xsd:simpleType>
        <xsd:restriction base="dms:Text">
          <xsd:maxLength value="255"/>
        </xsd:restriction>
      </xsd:simpleType>
    </xsd:element>
    <xsd:element name="Project_x0020_Tag5" ma:index="15" nillable="true" ma:displayName="Project Tag5" ma:internalName="Project_x0020_Tag5">
      <xsd:simpleType>
        <xsd:restriction base="dms:Text">
          <xsd:maxLength value="255"/>
        </xsd:restriction>
      </xsd:simpleType>
    </xsd:element>
    <xsd:element name="Project_x0020_Tag6" ma:index="16" nillable="true" ma:displayName="Project Tag6" ma:internalName="Project_x0020_Tag6">
      <xsd:simpleType>
        <xsd:restriction base="dms:Text">
          <xsd:maxLength value="255"/>
        </xsd:restriction>
      </xsd:simpleType>
    </xsd:element>
    <xsd:element name="Project_x0020_Tag7" ma:index="17" nillable="true" ma:displayName="Project Tag7" ma:internalName="Project_x0020_Tag7">
      <xsd:simpleType>
        <xsd:restriction base="dms:Text">
          <xsd:maxLength value="255"/>
        </xsd:restriction>
      </xsd:simpleType>
    </xsd:element>
    <xsd:element name="Project_x0020_Tag8" ma:index="18" nillable="true" ma:displayName="Project Tag8" ma:internalName="Project_x0020_Tag8">
      <xsd:simpleType>
        <xsd:restriction base="dms:Text">
          <xsd:maxLength value="255"/>
        </xsd:restriction>
      </xsd:simpleType>
    </xsd:element>
    <xsd:element name="Project_x0020_Tag9" ma:index="19" nillable="true" ma:displayName="Project Tag9" ma:internalName="Project_x0020_Tag9">
      <xsd:simpleType>
        <xsd:restriction base="dms:Text">
          <xsd:maxLength value="255"/>
        </xsd:restriction>
      </xsd:simpleType>
    </xsd:element>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DateTaken" ma:index="26" nillable="true" ma:displayName="MediaServiceDateTaken" ma:hidden="true" ma:internalName="MediaServiceDateTaken" ma:readOnly="true">
      <xsd:simpleType>
        <xsd:restriction base="dms:Text"/>
      </xsd:simpleType>
    </xsd:element>
    <xsd:element name="MediaServiceAutoTags" ma:index="27" nillable="true" ma:displayName="Tags" ma:internalName="MediaServiceAutoTags" ma:readOnly="true">
      <xsd:simpleType>
        <xsd:restriction base="dms:Text"/>
      </xsd:simpleType>
    </xsd:element>
    <xsd:element name="MediaLengthInSeconds" ma:index="28" nillable="true" ma:displayName="MediaLengthInSeconds" ma:hidden="true" ma:internalName="MediaLengthInSeconds" ma:readOnly="true">
      <xsd:simpleType>
        <xsd:restriction base="dms:Unknown"/>
      </xsd:simpleType>
    </xsd:element>
    <xsd:element name="Area" ma:index="29" nillable="true" ma:displayName="Area" ma:format="Dropdown" ma:internalName="Area">
      <xsd:complexType>
        <xsd:complexContent>
          <xsd:extension base="dms:MultiChoice">
            <xsd:sequence>
              <xsd:element name="Value" maxOccurs="unbounded" minOccurs="0" nillable="true">
                <xsd:simpleType>
                  <xsd:restriction base="dms:Choice">
                    <xsd:enumeration value="HCC"/>
                    <xsd:enumeration value="IOW"/>
                  </xsd:restriction>
                </xsd:simpleType>
              </xsd:element>
            </xsd:sequence>
          </xsd:extension>
        </xsd:complexContent>
      </xsd:complexType>
    </xsd:element>
    <xsd:element name="Category" ma:index="30" nillable="true" ma:displayName="Category" ma:format="Dropdown" ma:internalName="Category">
      <xsd:complexType>
        <xsd:complexContent>
          <xsd:extension base="dms:MultiChoice">
            <xsd:sequence>
              <xsd:element name="Value" maxOccurs="unbounded" minOccurs="0" nillable="true">
                <xsd:simpleType>
                  <xsd:restriction base="dms:Choice">
                    <xsd:enumeration value="Governance"/>
                    <xsd:enumeration value="Briefing"/>
                    <xsd:enumeration value="Template"/>
                    <xsd:enumeration value="PID"/>
                    <xsd:enumeration value="Comms"/>
                    <xsd:enumeration value="Project plan"/>
                    <xsd:enumeration value="Change"/>
                  </xsd:restriction>
                </xsd:simpleType>
              </xsd:element>
            </xsd:sequence>
          </xsd:extension>
        </xsd:complexContent>
      </xsd:complex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3c5dbf34-c73a-430c-9290-9174ad787734" ma:termSetId="09814cd3-568e-fe90-9814-8d621ff8fb84" ma:anchorId="fba54fb3-c3e1-fe81-a776-ca4b69148c4d" ma:open="true" ma:isKeyword="false">
      <xsd:complexType>
        <xsd:sequence>
          <xsd:element ref="pc:Terms" minOccurs="0" maxOccurs="1"/>
        </xsd:sequence>
      </xsd:complexType>
    </xsd:element>
    <xsd:element name="MediaServiceOCR" ma:index="34" nillable="true" ma:displayName="Extracted Text" ma:internalName="MediaServiceOCR" ma:readOnly="true">
      <xsd:simpleType>
        <xsd:restriction base="dms:Note">
          <xsd:maxLength value="255"/>
        </xsd:restrictio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SearchProperties" ma:index="3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25b4de-0968-422e-be61-263944b7e635" elementFormDefault="qualified">
    <xsd:import namespace="http://schemas.microsoft.com/office/2006/documentManagement/types"/>
    <xsd:import namespace="http://schemas.microsoft.com/office/infopath/2007/PartnerControls"/>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roject_x0020_Tag5 xmlns="4524c3b1-0168-4671-9172-d6dfbf9dd5ea" xsi:nil="true"/>
    <Project_x0020_Tag1 xmlns="4524c3b1-0168-4671-9172-d6dfbf9dd5ea" xsi:nil="true"/>
    <Project_x0020_Tag4 xmlns="4524c3b1-0168-4671-9172-d6dfbf9dd5ea" xsi:nil="true"/>
    <Project_x0020_Number xmlns="4524c3b1-0168-4671-9172-d6dfbf9dd5ea" xsi:nil="true"/>
    <Project_x0020_Name xmlns="4524c3b1-0168-4671-9172-d6dfbf9dd5ea">Programme management</Project_x0020_Name>
    <Project_x0020_Tag10 xmlns="4524c3b1-0168-4671-9172-d6dfbf9dd5ea" xsi:nil="true"/>
    <Project_x0020_Tag7 xmlns="4524c3b1-0168-4671-9172-d6dfbf9dd5ea" xsi:nil="true"/>
    <Project_x0020_Tag3 xmlns="4524c3b1-0168-4671-9172-d6dfbf9dd5ea" xsi:nil="true"/>
    <Project_x0020_Tag6 xmlns="4524c3b1-0168-4671-9172-d6dfbf9dd5ea" xsi:nil="true"/>
    <Project_x0020_Tag9 xmlns="4524c3b1-0168-4671-9172-d6dfbf9dd5ea" xsi:nil="true"/>
    <Project_x0020_Tag2 xmlns="4524c3b1-0168-4671-9172-d6dfbf9dd5ea" xsi:nil="true"/>
    <Project_x0020_Tag8 xmlns="4524c3b1-0168-4671-9172-d6dfbf9dd5ea" xsi:nil="true"/>
    <SharedWithUsers xmlns="be25b4de-0968-422e-be61-263944b7e635">
      <UserInfo>
        <DisplayName>Pope, Brian</DisplayName>
        <AccountId>24</AccountId>
        <AccountType/>
      </UserInfo>
      <UserInfo>
        <DisplayName>Colville, Laura</DisplayName>
        <AccountId>20</AccountId>
        <AccountType/>
      </UserInfo>
      <UserInfo>
        <DisplayName>Minall, Andrew</DisplayName>
        <AccountId>22</AccountId>
        <AccountType/>
      </UserInfo>
      <UserInfo>
        <DisplayName>Howarth, Jayne</DisplayName>
        <AccountId>23</AccountId>
        <AccountType/>
      </UserInfo>
      <UserInfo>
        <DisplayName>Hodder, Annabel</DisplayName>
        <AccountId>136</AccountId>
        <AccountType/>
      </UserInfo>
    </SharedWithUsers>
    <Area xmlns="4524c3b1-0168-4671-9172-d6dfbf9dd5ea">
      <Value>HCC</Value>
    </Area>
    <Category xmlns="4524c3b1-0168-4671-9172-d6dfbf9dd5ea" xsi:nil="true"/>
    <lcf76f155ced4ddcb4097134ff3c332f xmlns="4524c3b1-0168-4671-9172-d6dfbf9dd5e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F60D97A-7C39-4788-A4CF-8C6E9B78760D}">
  <ds:schemaRefs>
    <ds:schemaRef ds:uri="http://schemas.microsoft.com/sharepoint/v3/contenttype/forms"/>
  </ds:schemaRefs>
</ds:datastoreItem>
</file>

<file path=customXml/itemProps2.xml><?xml version="1.0" encoding="utf-8"?>
<ds:datastoreItem xmlns:ds="http://schemas.openxmlformats.org/officeDocument/2006/customXml" ds:itemID="{602F0069-A817-49E7-93F7-B172ED36C625}">
  <ds:schemaRefs>
    <ds:schemaRef ds:uri="4524c3b1-0168-4671-9172-d6dfbf9dd5ea"/>
    <ds:schemaRef ds:uri="be25b4de-0968-422e-be61-263944b7e6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50F49AA-1347-45A6-872F-71DE98BB79EA}">
  <ds:schemaRefs>
    <ds:schemaRef ds:uri="http://purl.org/dc/dcmitype/"/>
    <ds:schemaRef ds:uri="be25b4de-0968-422e-be61-263944b7e635"/>
    <ds:schemaRef ds:uri="http://schemas.microsoft.com/office/2006/documentManagement/types"/>
    <ds:schemaRef ds:uri="http://purl.org/dc/elements/1.1/"/>
    <ds:schemaRef ds:uri="4524c3b1-0168-4671-9172-d6dfbf9dd5ea"/>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5325</Words>
  <Application>Microsoft Office PowerPoint</Application>
  <PresentationFormat>Widescreen</PresentationFormat>
  <Paragraphs>979</Paragraphs>
  <Slides>26</Slides>
  <Notes>10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26</vt:i4>
      </vt:variant>
    </vt:vector>
  </HeadingPairs>
  <TitlesOfParts>
    <vt:vector size="40" baseType="lpstr">
      <vt:lpstr>Aptos</vt:lpstr>
      <vt:lpstr>Aptos Display</vt:lpstr>
      <vt:lpstr>Arial</vt:lpstr>
      <vt:lpstr>Arial,Sans-Serif</vt:lpstr>
      <vt:lpstr>Calibri</vt:lpstr>
      <vt:lpstr>Poppins</vt:lpstr>
      <vt:lpstr>Quire Sans</vt:lpstr>
      <vt:lpstr>Times New Roman</vt:lpstr>
      <vt:lpstr>Verdana</vt:lpstr>
      <vt:lpstr>Wingdings</vt:lpstr>
      <vt:lpstr>White_PP_URL</vt:lpstr>
      <vt:lpstr>Custom Design</vt:lpstr>
      <vt:lpstr>3_Office Theme</vt:lpstr>
      <vt:lpstr>Office Theme</vt:lpstr>
      <vt:lpstr>PowerPoint Presentation</vt:lpstr>
      <vt:lpstr>Overview</vt:lpstr>
      <vt:lpstr>Maintained EHC Plans</vt:lpstr>
      <vt:lpstr>Forecast EHC Plans</vt:lpstr>
      <vt:lpstr>Requests for EHCPs</vt:lpstr>
      <vt:lpstr>EHC Plan Timeliness</vt:lpstr>
      <vt:lpstr>EHC Plan Timeliness</vt:lpstr>
      <vt:lpstr>Transforming SEND Hampshire update</vt:lpstr>
      <vt:lpstr>Delivering Better Value</vt:lpstr>
      <vt:lpstr>Workstreams that are now BAU</vt:lpstr>
      <vt:lpstr>Workstreams that are now BAU</vt:lpstr>
      <vt:lpstr>Inclusion and Educational Engagement</vt:lpstr>
      <vt:lpstr>Inclusion and Educational Engagement</vt:lpstr>
      <vt:lpstr>Right Support, Right Time</vt:lpstr>
      <vt:lpstr>Right Support, Right Time</vt:lpstr>
      <vt:lpstr>Improve Outcomes, Control Costs</vt:lpstr>
      <vt:lpstr>Improve Outcomes, Control Costs</vt:lpstr>
      <vt:lpstr>High Needs Block Funding</vt:lpstr>
      <vt:lpstr>DSG Medium Term Forecast – In Year</vt:lpstr>
      <vt:lpstr>DSG Medium Term Forecast – Cumulative</vt:lpstr>
      <vt:lpstr>Benefits to CYP with SEND and families</vt:lpstr>
      <vt:lpstr>Return on cost avoidance investment</vt:lpstr>
      <vt:lpstr>High Needs Workstreams</vt:lpstr>
      <vt:lpstr>Priorities for 2024/5 and 2025/6</vt:lpstr>
      <vt:lpstr>PowerPoint Presentation</vt:lpstr>
      <vt:lpstr>Request for spend to save investment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Needs, Performance and Oversight Board  Governance</dc:title>
  <dc:creator>Marlborough, Caroline</dc:creator>
  <cp:lastModifiedBy>Blackwell, Anita</cp:lastModifiedBy>
  <cp:revision>2</cp:revision>
  <dcterms:created xsi:type="dcterms:W3CDTF">2021-11-26T09:48:56Z</dcterms:created>
  <dcterms:modified xsi:type="dcterms:W3CDTF">2024-12-02T17:49:23Z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0x0101000A120829348D924B81C3110093325376</vt:lpwstr>
  </property>
  <property fmtid="{D5CDD505-2E9C-101B-9397-08002B2CF9AE}" pid="3" name="Project">
    <vt:lpwstr/>
  </property>
  <property fmtid="{D5CDD505-2E9C-101B-9397-08002B2CF9AE}" pid="4" name="Document_x0020_Type">
    <vt:lpwstr/>
  </property>
  <property fmtid="{D5CDD505-2E9C-101B-9397-08002B2CF9AE}" pid="5" name="MediaServiceImageTags">
    <vt:lpwstr/>
  </property>
  <property fmtid="{D5CDD505-2E9C-101B-9397-08002B2CF9AE}" pid="6" name="p0d8195855fa43a683a636204937a661">
    <vt:lpwstr/>
  </property>
  <property fmtid="{D5CDD505-2E9C-101B-9397-08002B2CF9AE}" pid="7" name="hc632fe273cb498aa970207d30c3b1d8">
    <vt:lpwstr/>
  </property>
  <property fmtid="{D5CDD505-2E9C-101B-9397-08002B2CF9AE}" pid="8" name="TaxCatchAll">
    <vt:lpwstr/>
  </property>
  <property fmtid="{D5CDD505-2E9C-101B-9397-08002B2CF9AE}" pid="9" name="Document Type">
    <vt:lpwstr/>
  </property>
  <property fmtid="{D5CDD505-2E9C-101B-9397-08002B2CF9AE}" pid="10" name="ArticulateGUID">
    <vt:lpwstr>0089018D-8D3F-4093-A245-AE164A9932C4</vt:lpwstr>
  </property>
  <property fmtid="{D5CDD505-2E9C-101B-9397-08002B2CF9AE}" pid="11" name="ArticulatePath">
    <vt:lpwstr>https://hants.sharepoint.com/sites/9395/Shared Documents/DSG Management Plan update - November 2023</vt:lpwstr>
  </property>
</Properties>
</file>