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tags/tag7.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87" r:id="rId5"/>
    <p:sldMasterId id="2147483698" r:id="rId6"/>
  </p:sldMasterIdLst>
  <p:notesMasterIdLst>
    <p:notesMasterId r:id="rId37"/>
  </p:notesMasterIdLst>
  <p:sldIdLst>
    <p:sldId id="256" r:id="rId7"/>
    <p:sldId id="4399" r:id="rId8"/>
    <p:sldId id="494" r:id="rId9"/>
    <p:sldId id="4400" r:id="rId10"/>
    <p:sldId id="4520" r:id="rId11"/>
    <p:sldId id="498" r:id="rId12"/>
    <p:sldId id="259" r:id="rId13"/>
    <p:sldId id="4518" r:id="rId14"/>
    <p:sldId id="4350" r:id="rId15"/>
    <p:sldId id="4736" r:id="rId16"/>
    <p:sldId id="4737" r:id="rId17"/>
    <p:sldId id="4738" r:id="rId18"/>
    <p:sldId id="4409" r:id="rId19"/>
    <p:sldId id="4515" r:id="rId20"/>
    <p:sldId id="4733" r:id="rId21"/>
    <p:sldId id="4401" r:id="rId22"/>
    <p:sldId id="4740" r:id="rId23"/>
    <p:sldId id="4517" r:id="rId24"/>
    <p:sldId id="4403" r:id="rId25"/>
    <p:sldId id="4734" r:id="rId26"/>
    <p:sldId id="4412" r:id="rId27"/>
    <p:sldId id="361" r:id="rId28"/>
    <p:sldId id="277" r:id="rId29"/>
    <p:sldId id="4408" r:id="rId30"/>
    <p:sldId id="4739" r:id="rId31"/>
    <p:sldId id="4413" r:id="rId32"/>
    <p:sldId id="4730" r:id="rId33"/>
    <p:sldId id="264" r:id="rId34"/>
    <p:sldId id="4735" r:id="rId35"/>
    <p:sldId id="4732"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oard slides" id="{F8E5E6C6-43B8-4FD9-A51A-71B4A8A4D9F3}">
          <p14:sldIdLst>
            <p14:sldId id="256"/>
            <p14:sldId id="4399"/>
            <p14:sldId id="494"/>
            <p14:sldId id="4400"/>
            <p14:sldId id="4520"/>
            <p14:sldId id="498"/>
            <p14:sldId id="259"/>
            <p14:sldId id="4518"/>
            <p14:sldId id="4350"/>
            <p14:sldId id="4736"/>
            <p14:sldId id="4737"/>
            <p14:sldId id="4738"/>
            <p14:sldId id="4409"/>
            <p14:sldId id="4515"/>
            <p14:sldId id="4733"/>
            <p14:sldId id="4401"/>
            <p14:sldId id="4740"/>
            <p14:sldId id="4517"/>
            <p14:sldId id="4403"/>
            <p14:sldId id="4734"/>
            <p14:sldId id="4412"/>
            <p14:sldId id="361"/>
            <p14:sldId id="277"/>
            <p14:sldId id="4408"/>
            <p14:sldId id="4739"/>
            <p14:sldId id="4413"/>
            <p14:sldId id="4730"/>
            <p14:sldId id="264"/>
            <p14:sldId id="4735"/>
            <p14:sldId id="47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018F11-3B0E-D211-DAE1-1D5BABBC3EA9}" name="Marlborough, Caroline" initials="MC" userId="S::cxpucma@hants.gov.uk::b91bdaf2-14e6-4278-ad40-65f5040e1028" providerId="AD"/>
  <p188:author id="{3D275C16-F7E2-E3EB-0844-EDABCE91056F}" name="Smith, Adam (Corporate Resources, Finance)" initials="SF" userId="S::ctfinad@hants.gov.uk::db48f58d-9dd9-4308-abae-d94127520ff5" providerId="AD"/>
  <p188:author id="{AD484F17-BB43-1093-7E26-C35FD97078E5}" name="Devlin, Steve" initials="DS" userId="S::xtpcssde@hants.gov.uk::97101e83-cec3-4001-8ea9-d1659fb70f0b" providerId="AD"/>
  <p188:author id="{19CFFE1F-6A73-8DCD-5628-384EC8F1E05B}" name="Howarth, Jayne" initials="HJ" userId="S::cscfsnjh@hants.gov.uk::9118ad7c-4c25-47b1-b1a3-d7d9d8788727" providerId="AD"/>
  <p188:author id="{813F383C-9B07-CDAE-4E50-648FE4221B91}" name="Leggett, Ben" initials="LB" userId="S::csprirbl@hants.gov.uk::0ea0726c-c6a8-4028-88bc-1c36f38bd68a" providerId="AD"/>
  <p188:author id="{DD6C086E-331E-66F1-D207-292F345C8DEF}" name="Inwood, Richard" initials="IR" userId="S::ctibcri@hants.gov.uk::301c4bd8-2c5f-4773-ac5c-f946db9dc499" providerId="AD"/>
  <p188:author id="{2885C873-9E07-7A1D-77C0-BD4D16F1D002}" name="Hudson, Kevin" initials="HK" userId="S::ctsshqkh@hants.gov.uk::9a30dede-6d55-4e73-9672-cd306b3b9af9" providerId="AD"/>
  <p188:author id="{84670A7E-3E9C-C712-C4AD-A1977233FC7A}" name="Laycock, Steve" initials="LS" userId="S::xtpcsslk@hants.gov.uk::1dfb1304-c125-4218-accc-70e2394df3e7" providerId="AD"/>
  <p188:author id="{0C06658A-F035-473A-2263-033C24AF000A}" name="Leaf,Toni-Marie" initials="Le" userId="S::cshfpdtm@hants.gov.uk::7540d080-6690-4879-89b7-9a890cbf9030" providerId="AD"/>
  <p188:author id="{8638F69D-E61A-93F2-FFB2-1D3A8C51CC9F}" name="Wren, Mitch" initials="WM" userId="S::hrrcmwr@hants.gov.uk::a94f532f-8a9d-4c44-bb31-136c0e22959f" providerId="AD"/>
  <p188:author id="{5EFF54B5-6CCC-84A4-5599-224458FEC6FD}" name="Davies, Jenni" initials="DJ" userId="S::ctedjed@hants.gov.uk::be82ec75-f10c-42c7-8f23-9beeadd85a92" providerId="AD"/>
  <p188:author id="{9ACA21C2-723A-F8D1-6003-9ABADA097D81}" name="Gregory, Helen (Children's Services)" initials="GH(S" userId="S::edllachg@hants.gov.uk::36c85057-fa82-4052-8b94-4e852a1e8785" providerId="AD"/>
  <p188:author id="{79A4FCD2-D414-1A00-0331-CDC9F515427E}" name="Hodder, Annabel" initials="HA" userId="S::ctfinah@hants.gov.uk::dd6561fa-0fa2-405c-8623-71d3d2de7f40" providerId="AD"/>
  <p188:author id="{60CEBAE0-7443-540A-E783-03CBD29BC67C}" name="Godden, Francesca" initials="GF" userId="S::edeccyfb@hants.gov.uk::ad7d7e54-de09-4bf4-aac3-e0c6bf5ea105" providerId="AD"/>
  <p188:author id="{4828BBEE-8799-422C-AB24-4EAA3226011B}" name="Afford, Kristina" initials="AK" userId="S::ctctka@hants.gov.uk::8bc7f824-839e-41b5-bbe9-183c99e14241" providerId="AD"/>
  <p188:author id="{063712F2-3A31-C21D-F250-D77149EDE257}" name="Slocomb, Heather" initials="SH" userId="S::csprpphz@hants.gov.uk::f224df8d-10a9-4e27-a4a0-f7eceac897fe" providerId="AD"/>
  <p188:author id="{D42304F4-D5E9-7766-FDD8-88940D40BFF7}" name="Timms, Laura" initials="TL" userId="S::sshqldlt@hants.gov.uk::30fb1be4-f53c-4e33-98aa-0b65a3a04b18" providerId="AD"/>
  <p188:author id="{79A64BF7-7089-BD28-BC6E-0BEEDB1607B7}" name="Carey, Sara" initials="CS" userId="S::cscfsxsc@hants.gov.uk::70e980a5-c3ab-4055-a49a-4e8fe38a51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aycock, Steve" initials="LS" lastIdx="3" clrIdx="6">
    <p:extLst>
      <p:ext uri="{19B8F6BF-5375-455C-9EA6-DF929625EA0E}">
        <p15:presenceInfo xmlns:p15="http://schemas.microsoft.com/office/powerpoint/2012/main" userId="S::xtpcsslk@hants.gov.uk::1dfb1304-c125-4218-accc-70e2394df3e7" providerId="AD"/>
      </p:ext>
    </p:extLst>
  </p:cmAuthor>
  <p:cmAuthor id="1" name="Marlborough, Caroline" initials="MC" lastIdx="133" clrIdx="0">
    <p:extLst>
      <p:ext uri="{19B8F6BF-5375-455C-9EA6-DF929625EA0E}">
        <p15:presenceInfo xmlns:p15="http://schemas.microsoft.com/office/powerpoint/2012/main" userId="S::cxpucma@hants.gov.uk::b91bdaf2-14e6-4278-ad40-65f5040e1028" providerId="AD"/>
      </p:ext>
    </p:extLst>
  </p:cmAuthor>
  <p:cmAuthor id="8" name="Leggett, Ben" initials="LB" lastIdx="3" clrIdx="7">
    <p:extLst>
      <p:ext uri="{19B8F6BF-5375-455C-9EA6-DF929625EA0E}">
        <p15:presenceInfo xmlns:p15="http://schemas.microsoft.com/office/powerpoint/2012/main" userId="S::csprirbl@hants.gov.uk::0ea0726c-c6a8-4028-88bc-1c36f38bd68a" providerId="AD"/>
      </p:ext>
    </p:extLst>
  </p:cmAuthor>
  <p:cmAuthor id="2" name="Webb, Andrea" initials="WA" lastIdx="48" clrIdx="1">
    <p:extLst>
      <p:ext uri="{19B8F6BF-5375-455C-9EA6-DF929625EA0E}">
        <p15:presenceInfo xmlns:p15="http://schemas.microsoft.com/office/powerpoint/2012/main" userId="S::cscfhqaw@hants.gov.uk::07d1dd88-938e-4c3d-a22e-71e8a84177be" providerId="AD"/>
      </p:ext>
    </p:extLst>
  </p:cmAuthor>
  <p:cmAuthor id="9" name="Campling, Claire" initials="CC" lastIdx="2" clrIdx="8">
    <p:extLst>
      <p:ext uri="{19B8F6BF-5375-455C-9EA6-DF929625EA0E}">
        <p15:presenceInfo xmlns:p15="http://schemas.microsoft.com/office/powerpoint/2012/main" userId="S::edinnhcc@hants.gov.uk::23ade648-8df9-4c0c-a5ee-fd3126659131" providerId="AD"/>
      </p:ext>
    </p:extLst>
  </p:cmAuthor>
  <p:cmAuthor id="3" name="Drake-Wilkes, Ruth" initials="DWR" lastIdx="10" clrIdx="2">
    <p:extLst>
      <p:ext uri="{19B8F6BF-5375-455C-9EA6-DF929625EA0E}">
        <p15:presenceInfo xmlns:p15="http://schemas.microsoft.com/office/powerpoint/2012/main" userId="S::cxpurdr@hants.gov.uk::2752ccb9-3be3-413b-a006-a6ec884caa8a" providerId="AD"/>
      </p:ext>
    </p:extLst>
  </p:cmAuthor>
  <p:cmAuthor id="4" name="Davies, Jenni" initials="DJ" lastIdx="17" clrIdx="3">
    <p:extLst>
      <p:ext uri="{19B8F6BF-5375-455C-9EA6-DF929625EA0E}">
        <p15:presenceInfo xmlns:p15="http://schemas.microsoft.com/office/powerpoint/2012/main" userId="S::ctedjed@hants.gov.uk::be82ec75-f10c-42c7-8f23-9beeadd85a92" providerId="AD"/>
      </p:ext>
    </p:extLst>
  </p:cmAuthor>
  <p:cmAuthor id="5" name="Gregory, Helen (Children's Services)" initials="GS" lastIdx="7" clrIdx="4">
    <p:extLst>
      <p:ext uri="{19B8F6BF-5375-455C-9EA6-DF929625EA0E}">
        <p15:presenceInfo xmlns:p15="http://schemas.microsoft.com/office/powerpoint/2012/main" userId="S::edllachg@hants.gov.uk::36c85057-fa82-4052-8b94-4e852a1e8785" providerId="AD"/>
      </p:ext>
    </p:extLst>
  </p:cmAuthor>
  <p:cmAuthor id="6" name="Howarth, Jayne" initials="HJ" lastIdx="6" clrIdx="5">
    <p:extLst>
      <p:ext uri="{19B8F6BF-5375-455C-9EA6-DF929625EA0E}">
        <p15:presenceInfo xmlns:p15="http://schemas.microsoft.com/office/powerpoint/2012/main" userId="S::cscfsnjh@hants.gov.uk::9118ad7c-4c25-47b1-b1a3-d7d9d8788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396C"/>
    <a:srgbClr val="F0F7FE"/>
    <a:srgbClr val="BBDEFD"/>
    <a:srgbClr val="E2F1FE"/>
    <a:srgbClr val="66CCFF"/>
    <a:srgbClr val="0066CC"/>
    <a:srgbClr val="E9EBF5"/>
    <a:srgbClr val="FF99CC"/>
    <a:srgbClr val="180284"/>
    <a:srgbClr val="8434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oleObject" Target="https://hants.sharepoint.com/sites/ChildrensOperationalFinance/Shared%20Documents/Education%20Funding%20Team/Hampshire's%20DSG%20Management%20Plan%202023-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hants.sharepoint.com/sites/ChildrensOperationalFinance/Shared%20Documents/Education%20Funding%20Team/Hampshire's%20DSG%20Management%20Plan%202023-24.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400">
                <a:solidFill>
                  <a:schemeClr val="tx1"/>
                </a:solidFill>
              </a:rPr>
              <a:t>Requests</a:t>
            </a:r>
            <a:r>
              <a:rPr lang="en-GB" sz="1400" baseline="0">
                <a:solidFill>
                  <a:schemeClr val="tx1"/>
                </a:solidFill>
              </a:rPr>
              <a:t> by Source per Academic Year</a:t>
            </a:r>
            <a:endParaRPr lang="en-GB" sz="1400">
              <a:solidFill>
                <a:schemeClr val="tx1"/>
              </a:solidFill>
            </a:endParaRPr>
          </a:p>
        </c:rich>
      </c:tx>
      <c:layout>
        <c:manualLayout>
          <c:xMode val="edge"/>
          <c:yMode val="edge"/>
          <c:x val="0.27787423727395127"/>
          <c:y val="1.4607470694552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003309836661111"/>
          <c:y val="0.12287594146122696"/>
          <c:w val="0.85406416126812956"/>
          <c:h val="0.71710303192999025"/>
        </c:manualLayout>
      </c:layout>
      <c:barChart>
        <c:barDir val="bar"/>
        <c:grouping val="stacked"/>
        <c:varyColors val="0"/>
        <c:ser>
          <c:idx val="0"/>
          <c:order val="0"/>
          <c:tx>
            <c:strRef>
              <c:f>Sheet1!$B$15</c:f>
              <c:strCache>
                <c:ptCount val="1"/>
                <c:pt idx="0">
                  <c:v>School</c:v>
                </c:pt>
              </c:strCache>
            </c:strRef>
          </c:tx>
          <c:spPr>
            <a:solidFill>
              <a:srgbClr val="8E41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Sheet1!$C$14:$E$14</c:f>
              <c:strCache>
                <c:ptCount val="3"/>
                <c:pt idx="0">
                  <c:v>2020/21</c:v>
                </c:pt>
                <c:pt idx="1">
                  <c:v>2021/22</c:v>
                </c:pt>
                <c:pt idx="2">
                  <c:v>2022/23</c:v>
                </c:pt>
              </c:strCache>
            </c:strRef>
          </c:cat>
          <c:val>
            <c:numRef>
              <c:f>Sheet1!$C$15:$E$15</c:f>
              <c:numCache>
                <c:formatCode>General</c:formatCode>
                <c:ptCount val="3"/>
                <c:pt idx="0">
                  <c:v>1652</c:v>
                </c:pt>
                <c:pt idx="1">
                  <c:v>2071</c:v>
                </c:pt>
                <c:pt idx="2">
                  <c:v>2439</c:v>
                </c:pt>
              </c:numCache>
            </c:numRef>
          </c:val>
          <c:extLst>
            <c:ext xmlns:c16="http://schemas.microsoft.com/office/drawing/2014/chart" uri="{C3380CC4-5D6E-409C-BE32-E72D297353CC}">
              <c16:uniqueId val="{00000000-ACB1-4483-956E-8CE4D6BE5EBD}"/>
            </c:ext>
          </c:extLst>
        </c:ser>
        <c:ser>
          <c:idx val="1"/>
          <c:order val="1"/>
          <c:tx>
            <c:strRef>
              <c:f>Sheet1!$B$16</c:f>
              <c:strCache>
                <c:ptCount val="1"/>
                <c:pt idx="0">
                  <c:v>Parent</c:v>
                </c:pt>
              </c:strCache>
            </c:strRef>
          </c:tx>
          <c:spPr>
            <a:solidFill>
              <a:srgbClr val="0B6E4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Sheet1!$C$14:$E$14</c:f>
              <c:strCache>
                <c:ptCount val="3"/>
                <c:pt idx="0">
                  <c:v>2020/21</c:v>
                </c:pt>
                <c:pt idx="1">
                  <c:v>2021/22</c:v>
                </c:pt>
                <c:pt idx="2">
                  <c:v>2022/23</c:v>
                </c:pt>
              </c:strCache>
            </c:strRef>
          </c:cat>
          <c:val>
            <c:numRef>
              <c:f>Sheet1!$C$16:$E$16</c:f>
              <c:numCache>
                <c:formatCode>General</c:formatCode>
                <c:ptCount val="3"/>
                <c:pt idx="0">
                  <c:v>506</c:v>
                </c:pt>
                <c:pt idx="1">
                  <c:v>826</c:v>
                </c:pt>
                <c:pt idx="2">
                  <c:v>1007</c:v>
                </c:pt>
              </c:numCache>
            </c:numRef>
          </c:val>
          <c:extLst>
            <c:ext xmlns:c16="http://schemas.microsoft.com/office/drawing/2014/chart" uri="{C3380CC4-5D6E-409C-BE32-E72D297353CC}">
              <c16:uniqueId val="{00000001-ACB1-4483-956E-8CE4D6BE5EBD}"/>
            </c:ext>
          </c:extLst>
        </c:ser>
        <c:ser>
          <c:idx val="2"/>
          <c:order val="2"/>
          <c:tx>
            <c:strRef>
              <c:f>Sheet1!$B$17</c:f>
              <c:strCache>
                <c:ptCount val="1"/>
                <c:pt idx="0">
                  <c:v>Other</c:v>
                </c:pt>
              </c:strCache>
            </c:strRef>
          </c:tx>
          <c:spPr>
            <a:solidFill>
              <a:srgbClr val="EE6C4D"/>
            </a:solidFill>
            <a:ln>
              <a:noFill/>
            </a:ln>
            <a:effectLst/>
          </c:spPr>
          <c:invertIfNegative val="0"/>
          <c:dLbls>
            <c:dLbl>
              <c:idx val="1"/>
              <c:layout>
                <c:manualLayout>
                  <c:x val="1.403612968596184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B1-4483-956E-8CE4D6BE5EB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Sheet1!$C$14:$E$14</c:f>
              <c:strCache>
                <c:ptCount val="3"/>
                <c:pt idx="0">
                  <c:v>2020/21</c:v>
                </c:pt>
                <c:pt idx="1">
                  <c:v>2021/22</c:v>
                </c:pt>
                <c:pt idx="2">
                  <c:v>2022/23</c:v>
                </c:pt>
              </c:strCache>
            </c:strRef>
          </c:cat>
          <c:val>
            <c:numRef>
              <c:f>Sheet1!$C$17:$E$17</c:f>
              <c:numCache>
                <c:formatCode>General</c:formatCode>
                <c:ptCount val="3"/>
                <c:pt idx="0">
                  <c:v>51</c:v>
                </c:pt>
                <c:pt idx="1">
                  <c:v>58</c:v>
                </c:pt>
                <c:pt idx="2">
                  <c:v>55</c:v>
                </c:pt>
              </c:numCache>
            </c:numRef>
          </c:val>
          <c:extLst>
            <c:ext xmlns:c16="http://schemas.microsoft.com/office/drawing/2014/chart" uri="{C3380CC4-5D6E-409C-BE32-E72D297353CC}">
              <c16:uniqueId val="{00000003-ACB1-4483-956E-8CE4D6BE5EBD}"/>
            </c:ext>
          </c:extLst>
        </c:ser>
        <c:dLbls>
          <c:dLblPos val="inEnd"/>
          <c:showLegendKey val="0"/>
          <c:showVal val="1"/>
          <c:showCatName val="0"/>
          <c:showSerName val="0"/>
          <c:showPercent val="0"/>
          <c:showBubbleSize val="0"/>
        </c:dLbls>
        <c:gapWidth val="75"/>
        <c:overlap val="100"/>
        <c:axId val="748153296"/>
        <c:axId val="748153656"/>
      </c:barChart>
      <c:catAx>
        <c:axId val="7481532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Academic</a:t>
                </a:r>
                <a:r>
                  <a:rPr lang="en-GB" baseline="0"/>
                  <a:t> Year</a:t>
                </a:r>
                <a:endParaRPr lang="en-GB"/>
              </a:p>
            </c:rich>
          </c:tx>
          <c:layout>
            <c:manualLayout>
              <c:xMode val="edge"/>
              <c:yMode val="edge"/>
              <c:x val="0"/>
              <c:y val="0.3504320561113670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48153656"/>
        <c:crosses val="autoZero"/>
        <c:auto val="1"/>
        <c:lblAlgn val="ctr"/>
        <c:lblOffset val="100"/>
        <c:noMultiLvlLbl val="0"/>
      </c:catAx>
      <c:valAx>
        <c:axId val="748153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8153296"/>
        <c:crosses val="autoZero"/>
        <c:crossBetween val="between"/>
      </c:valAx>
      <c:spPr>
        <a:noFill/>
        <a:ln>
          <a:noFill/>
        </a:ln>
        <a:effectLst/>
      </c:spPr>
    </c:plotArea>
    <c:legend>
      <c:legendPos val="b"/>
      <c:layout>
        <c:manualLayout>
          <c:xMode val="edge"/>
          <c:yMode val="edge"/>
          <c:x val="0.33474136055488485"/>
          <c:y val="0.94107631005533554"/>
          <c:w val="0.35158777117580758"/>
          <c:h val="5.89236538065210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solidFill>
                  <a:schemeClr val="tx1"/>
                </a:solidFill>
              </a:rPr>
              <a:t>September</a:t>
            </a:r>
            <a:r>
              <a:rPr lang="en-GB" baseline="0">
                <a:solidFill>
                  <a:schemeClr val="tx1"/>
                </a:solidFill>
              </a:rPr>
              <a:t> and October</a:t>
            </a:r>
            <a:r>
              <a:rPr lang="en-GB">
                <a:solidFill>
                  <a:schemeClr val="tx1"/>
                </a:solidFill>
              </a:rPr>
              <a:t> Requests</a:t>
            </a:r>
            <a:r>
              <a:rPr lang="en-GB" baseline="0">
                <a:solidFill>
                  <a:schemeClr val="tx1"/>
                </a:solidFill>
              </a:rPr>
              <a:t> by Source</a:t>
            </a:r>
            <a:endParaRPr lang="en-GB">
              <a:solidFill>
                <a:schemeClr val="tx1"/>
              </a:solidFill>
            </a:endParaRPr>
          </a:p>
        </c:rich>
      </c:tx>
      <c:layout>
        <c:manualLayout>
          <c:xMode val="edge"/>
          <c:yMode val="edge"/>
          <c:x val="0.14287476507507318"/>
          <c:y val="7.315078277097469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9618666006880029E-2"/>
          <c:y val="0.13030541520340036"/>
          <c:w val="0.88136601356768995"/>
          <c:h val="0.70782853815373248"/>
        </c:manualLayout>
      </c:layout>
      <c:barChart>
        <c:barDir val="col"/>
        <c:grouping val="clustered"/>
        <c:varyColors val="0"/>
        <c:ser>
          <c:idx val="0"/>
          <c:order val="0"/>
          <c:tx>
            <c:strRef>
              <c:f>Sheet1!$M$9</c:f>
              <c:strCache>
                <c:ptCount val="1"/>
                <c:pt idx="0">
                  <c:v>School</c:v>
                </c:pt>
              </c:strCache>
            </c:strRef>
          </c:tx>
          <c:spPr>
            <a:solidFill>
              <a:srgbClr val="8E41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Sheet1!$L$10:$L$12</c:f>
              <c:strCache>
                <c:ptCount val="3"/>
                <c:pt idx="0">
                  <c:v>Sep-Oct 2021</c:v>
                </c:pt>
                <c:pt idx="1">
                  <c:v>Sep-Oct 2022</c:v>
                </c:pt>
                <c:pt idx="2">
                  <c:v>Sep-Oct 2023</c:v>
                </c:pt>
              </c:strCache>
            </c:strRef>
          </c:cat>
          <c:val>
            <c:numRef>
              <c:f>Sheet1!$M$10:$M$12</c:f>
              <c:numCache>
                <c:formatCode>General</c:formatCode>
                <c:ptCount val="3"/>
                <c:pt idx="0">
                  <c:v>241</c:v>
                </c:pt>
                <c:pt idx="1">
                  <c:v>293</c:v>
                </c:pt>
                <c:pt idx="2">
                  <c:v>343</c:v>
                </c:pt>
              </c:numCache>
            </c:numRef>
          </c:val>
          <c:extLst>
            <c:ext xmlns:c16="http://schemas.microsoft.com/office/drawing/2014/chart" uri="{C3380CC4-5D6E-409C-BE32-E72D297353CC}">
              <c16:uniqueId val="{00000000-82E2-40F5-8531-E507D13326D3}"/>
            </c:ext>
          </c:extLst>
        </c:ser>
        <c:ser>
          <c:idx val="1"/>
          <c:order val="1"/>
          <c:tx>
            <c:strRef>
              <c:f>Sheet1!$N$9</c:f>
              <c:strCache>
                <c:ptCount val="1"/>
                <c:pt idx="0">
                  <c:v>Parent</c:v>
                </c:pt>
              </c:strCache>
            </c:strRef>
          </c:tx>
          <c:spPr>
            <a:solidFill>
              <a:srgbClr val="0B6E4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Sheet1!$L$10:$L$12</c:f>
              <c:strCache>
                <c:ptCount val="3"/>
                <c:pt idx="0">
                  <c:v>Sep-Oct 2021</c:v>
                </c:pt>
                <c:pt idx="1">
                  <c:v>Sep-Oct 2022</c:v>
                </c:pt>
                <c:pt idx="2">
                  <c:v>Sep-Oct 2023</c:v>
                </c:pt>
              </c:strCache>
            </c:strRef>
          </c:cat>
          <c:val>
            <c:numRef>
              <c:f>Sheet1!$N$10:$N$12</c:f>
              <c:numCache>
                <c:formatCode>General</c:formatCode>
                <c:ptCount val="3"/>
                <c:pt idx="0">
                  <c:v>125</c:v>
                </c:pt>
                <c:pt idx="1">
                  <c:v>171</c:v>
                </c:pt>
                <c:pt idx="2">
                  <c:v>215</c:v>
                </c:pt>
              </c:numCache>
            </c:numRef>
          </c:val>
          <c:extLst>
            <c:ext xmlns:c16="http://schemas.microsoft.com/office/drawing/2014/chart" uri="{C3380CC4-5D6E-409C-BE32-E72D297353CC}">
              <c16:uniqueId val="{00000001-82E2-40F5-8531-E507D13326D3}"/>
            </c:ext>
          </c:extLst>
        </c:ser>
        <c:ser>
          <c:idx val="2"/>
          <c:order val="2"/>
          <c:tx>
            <c:strRef>
              <c:f>Sheet1!$O$9</c:f>
              <c:strCache>
                <c:ptCount val="1"/>
                <c:pt idx="0">
                  <c:v>Other</c:v>
                </c:pt>
              </c:strCache>
            </c:strRef>
          </c:tx>
          <c:spPr>
            <a:solidFill>
              <a:srgbClr val="EE6C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Sheet1!$L$10:$L$12</c:f>
              <c:strCache>
                <c:ptCount val="3"/>
                <c:pt idx="0">
                  <c:v>Sep-Oct 2021</c:v>
                </c:pt>
                <c:pt idx="1">
                  <c:v>Sep-Oct 2022</c:v>
                </c:pt>
                <c:pt idx="2">
                  <c:v>Sep-Oct 2023</c:v>
                </c:pt>
              </c:strCache>
            </c:strRef>
          </c:cat>
          <c:val>
            <c:numRef>
              <c:f>Sheet1!$O$10:$O$12</c:f>
              <c:numCache>
                <c:formatCode>General</c:formatCode>
                <c:ptCount val="3"/>
                <c:pt idx="0">
                  <c:v>11</c:v>
                </c:pt>
                <c:pt idx="1">
                  <c:v>10</c:v>
                </c:pt>
                <c:pt idx="2">
                  <c:v>9</c:v>
                </c:pt>
              </c:numCache>
            </c:numRef>
          </c:val>
          <c:extLst>
            <c:ext xmlns:c16="http://schemas.microsoft.com/office/drawing/2014/chart" uri="{C3380CC4-5D6E-409C-BE32-E72D297353CC}">
              <c16:uniqueId val="{00000002-82E2-40F5-8531-E507D13326D3}"/>
            </c:ext>
          </c:extLst>
        </c:ser>
        <c:dLbls>
          <c:dLblPos val="outEnd"/>
          <c:showLegendKey val="0"/>
          <c:showVal val="1"/>
          <c:showCatName val="0"/>
          <c:showSerName val="0"/>
          <c:showPercent val="0"/>
          <c:showBubbleSize val="0"/>
        </c:dLbls>
        <c:gapWidth val="70"/>
        <c:overlap val="-5"/>
        <c:axId val="585924680"/>
        <c:axId val="585915320"/>
      </c:barChart>
      <c:catAx>
        <c:axId val="58592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85915320"/>
        <c:crosses val="autoZero"/>
        <c:auto val="1"/>
        <c:lblAlgn val="ctr"/>
        <c:lblOffset val="100"/>
        <c:noMultiLvlLbl val="0"/>
      </c:catAx>
      <c:valAx>
        <c:axId val="585915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924680"/>
        <c:crosses val="autoZero"/>
        <c:crossBetween val="between"/>
      </c:valAx>
      <c:spPr>
        <a:noFill/>
        <a:ln w="25400">
          <a:noFill/>
        </a:ln>
        <a:effectLst/>
      </c:spPr>
    </c:plotArea>
    <c:legend>
      <c:legendPos val="b"/>
      <c:layout>
        <c:manualLayout>
          <c:xMode val="edge"/>
          <c:yMode val="edge"/>
          <c:x val="0.20972329843222692"/>
          <c:y val="0.93511403349689504"/>
          <c:w val="0.58055340313554638"/>
          <c:h val="6.488596650310496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EHC</a:t>
            </a:r>
            <a:r>
              <a:rPr lang="en-GB" baseline="0"/>
              <a:t> Plan Productivity</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880508632624423E-2"/>
          <c:y val="8.2472284466935289E-2"/>
          <c:w val="0.85666481077379841"/>
          <c:h val="0.78858846687656869"/>
        </c:manualLayout>
      </c:layout>
      <c:barChart>
        <c:barDir val="col"/>
        <c:grouping val="clustered"/>
        <c:varyColors val="0"/>
        <c:ser>
          <c:idx val="0"/>
          <c:order val="0"/>
          <c:tx>
            <c:strRef>
              <c:f>'[EHCP Timescales By Team With Graphs v03 - 2021 - 2023-10.xlsx]Sheet2'!$F$5</c:f>
              <c:strCache>
                <c:ptCount val="1"/>
                <c:pt idx="0">
                  <c:v>EHCPs Issued</c:v>
                </c:pt>
              </c:strCache>
            </c:strRef>
          </c:tx>
          <c:spPr>
            <a:solidFill>
              <a:srgbClr val="03396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'[EHCP Timescales By Team With Graphs v03 - 2021 - 2023-10.xlsx]Sheet2'!$E$6:$E$31</c:f>
              <c:numCache>
                <c:formatCode>mmm\-yy</c:formatCode>
                <c:ptCount val="26"/>
                <c:pt idx="0">
                  <c:v>44440</c:v>
                </c:pt>
                <c:pt idx="1">
                  <c:v>44470</c:v>
                </c:pt>
                <c:pt idx="2">
                  <c:v>44501</c:v>
                </c:pt>
                <c:pt idx="3">
                  <c:v>44531</c:v>
                </c:pt>
                <c:pt idx="4">
                  <c:v>44562</c:v>
                </c:pt>
                <c:pt idx="5">
                  <c:v>44593</c:v>
                </c:pt>
                <c:pt idx="6">
                  <c:v>44621</c:v>
                </c:pt>
                <c:pt idx="7">
                  <c:v>44652</c:v>
                </c:pt>
                <c:pt idx="8">
                  <c:v>44682</c:v>
                </c:pt>
                <c:pt idx="9">
                  <c:v>44713</c:v>
                </c:pt>
                <c:pt idx="10">
                  <c:v>44743</c:v>
                </c:pt>
                <c:pt idx="11">
                  <c:v>44774</c:v>
                </c:pt>
                <c:pt idx="12">
                  <c:v>44805</c:v>
                </c:pt>
                <c:pt idx="13">
                  <c:v>44835</c:v>
                </c:pt>
                <c:pt idx="14">
                  <c:v>44866</c:v>
                </c:pt>
                <c:pt idx="15">
                  <c:v>44896</c:v>
                </c:pt>
                <c:pt idx="16">
                  <c:v>44927</c:v>
                </c:pt>
                <c:pt idx="17">
                  <c:v>44958</c:v>
                </c:pt>
                <c:pt idx="18">
                  <c:v>44986</c:v>
                </c:pt>
                <c:pt idx="19">
                  <c:v>45017</c:v>
                </c:pt>
                <c:pt idx="20">
                  <c:v>45047</c:v>
                </c:pt>
                <c:pt idx="21">
                  <c:v>45078</c:v>
                </c:pt>
                <c:pt idx="22">
                  <c:v>45108</c:v>
                </c:pt>
                <c:pt idx="23">
                  <c:v>45139</c:v>
                </c:pt>
                <c:pt idx="24">
                  <c:v>45170</c:v>
                </c:pt>
                <c:pt idx="25">
                  <c:v>45200</c:v>
                </c:pt>
              </c:numCache>
            </c:numRef>
          </c:cat>
          <c:val>
            <c:numRef>
              <c:f>'[EHCP Timescales By Team With Graphs v03 - 2021 - 2023-10.xlsx]Sheet2'!$F$6:$F$31</c:f>
              <c:numCache>
                <c:formatCode>General</c:formatCode>
                <c:ptCount val="26"/>
                <c:pt idx="0">
                  <c:v>234</c:v>
                </c:pt>
                <c:pt idx="1">
                  <c:v>253</c:v>
                </c:pt>
                <c:pt idx="2">
                  <c:v>309</c:v>
                </c:pt>
                <c:pt idx="3">
                  <c:v>170</c:v>
                </c:pt>
                <c:pt idx="4">
                  <c:v>181</c:v>
                </c:pt>
                <c:pt idx="5">
                  <c:v>175</c:v>
                </c:pt>
                <c:pt idx="6">
                  <c:v>222</c:v>
                </c:pt>
                <c:pt idx="7">
                  <c:v>213</c:v>
                </c:pt>
                <c:pt idx="8">
                  <c:v>296</c:v>
                </c:pt>
                <c:pt idx="9">
                  <c:v>287</c:v>
                </c:pt>
                <c:pt idx="10">
                  <c:v>232</c:v>
                </c:pt>
                <c:pt idx="11">
                  <c:v>199</c:v>
                </c:pt>
                <c:pt idx="12">
                  <c:v>255</c:v>
                </c:pt>
                <c:pt idx="13">
                  <c:v>191</c:v>
                </c:pt>
                <c:pt idx="14">
                  <c:v>164</c:v>
                </c:pt>
                <c:pt idx="15">
                  <c:v>210</c:v>
                </c:pt>
                <c:pt idx="16">
                  <c:v>174</c:v>
                </c:pt>
                <c:pt idx="17">
                  <c:v>149</c:v>
                </c:pt>
                <c:pt idx="18">
                  <c:v>261</c:v>
                </c:pt>
                <c:pt idx="19">
                  <c:v>260</c:v>
                </c:pt>
                <c:pt idx="20">
                  <c:v>223</c:v>
                </c:pt>
                <c:pt idx="21">
                  <c:v>227</c:v>
                </c:pt>
                <c:pt idx="22">
                  <c:v>242</c:v>
                </c:pt>
                <c:pt idx="23">
                  <c:v>232</c:v>
                </c:pt>
                <c:pt idx="24">
                  <c:v>199</c:v>
                </c:pt>
                <c:pt idx="25">
                  <c:v>154</c:v>
                </c:pt>
              </c:numCache>
            </c:numRef>
          </c:val>
          <c:extLst>
            <c:ext xmlns:c16="http://schemas.microsoft.com/office/drawing/2014/chart" uri="{C3380CC4-5D6E-409C-BE32-E72D297353CC}">
              <c16:uniqueId val="{00000000-BE72-4FF8-AE4F-48C32A9986A9}"/>
            </c:ext>
          </c:extLst>
        </c:ser>
        <c:dLbls>
          <c:showLegendKey val="0"/>
          <c:showVal val="0"/>
          <c:showCatName val="0"/>
          <c:showSerName val="0"/>
          <c:showPercent val="0"/>
          <c:showBubbleSize val="0"/>
        </c:dLbls>
        <c:gapWidth val="40"/>
        <c:overlap val="-27"/>
        <c:axId val="1114260464"/>
        <c:axId val="1114266584"/>
      </c:barChart>
      <c:lineChart>
        <c:grouping val="standard"/>
        <c:varyColors val="0"/>
        <c:ser>
          <c:idx val="2"/>
          <c:order val="1"/>
          <c:tx>
            <c:strRef>
              <c:f>'[EHCP Timescales By Team With Graphs v03 - 2021 - 2023-10.xlsx]Sheet2'!$H$5</c:f>
              <c:strCache>
                <c:ptCount val="1"/>
                <c:pt idx="0">
                  <c:v>Average Weeks to Issue</c:v>
                </c:pt>
              </c:strCache>
            </c:strRef>
          </c:tx>
          <c:spPr>
            <a:ln w="28575" cap="rnd">
              <a:solidFill>
                <a:srgbClr val="00B050"/>
              </a:solidFill>
              <a:prstDash val="solid"/>
              <a:round/>
            </a:ln>
            <a:effectLst/>
          </c:spPr>
          <c:marker>
            <c:symbol val="circle"/>
            <c:size val="5"/>
            <c:spPr>
              <a:solidFill>
                <a:srgbClr val="00B050"/>
              </a:solidFill>
              <a:ln w="9525">
                <a:noFill/>
                <a:prstDash val="solid"/>
              </a:ln>
              <a:effectLst/>
            </c:spPr>
          </c:marker>
          <c:cat>
            <c:numRef>
              <c:f>'[EHCP Timescales By Team With Graphs v03 - 2021 - 2023-10.xlsx]Sheet2'!$E$6:$E$31</c:f>
              <c:numCache>
                <c:formatCode>mmm\-yy</c:formatCode>
                <c:ptCount val="26"/>
                <c:pt idx="0">
                  <c:v>44440</c:v>
                </c:pt>
                <c:pt idx="1">
                  <c:v>44470</c:v>
                </c:pt>
                <c:pt idx="2">
                  <c:v>44501</c:v>
                </c:pt>
                <c:pt idx="3">
                  <c:v>44531</c:v>
                </c:pt>
                <c:pt idx="4">
                  <c:v>44562</c:v>
                </c:pt>
                <c:pt idx="5">
                  <c:v>44593</c:v>
                </c:pt>
                <c:pt idx="6">
                  <c:v>44621</c:v>
                </c:pt>
                <c:pt idx="7">
                  <c:v>44652</c:v>
                </c:pt>
                <c:pt idx="8">
                  <c:v>44682</c:v>
                </c:pt>
                <c:pt idx="9">
                  <c:v>44713</c:v>
                </c:pt>
                <c:pt idx="10">
                  <c:v>44743</c:v>
                </c:pt>
                <c:pt idx="11">
                  <c:v>44774</c:v>
                </c:pt>
                <c:pt idx="12">
                  <c:v>44805</c:v>
                </c:pt>
                <c:pt idx="13">
                  <c:v>44835</c:v>
                </c:pt>
                <c:pt idx="14">
                  <c:v>44866</c:v>
                </c:pt>
                <c:pt idx="15">
                  <c:v>44896</c:v>
                </c:pt>
                <c:pt idx="16">
                  <c:v>44927</c:v>
                </c:pt>
                <c:pt idx="17">
                  <c:v>44958</c:v>
                </c:pt>
                <c:pt idx="18">
                  <c:v>44986</c:v>
                </c:pt>
                <c:pt idx="19">
                  <c:v>45017</c:v>
                </c:pt>
                <c:pt idx="20">
                  <c:v>45047</c:v>
                </c:pt>
                <c:pt idx="21">
                  <c:v>45078</c:v>
                </c:pt>
                <c:pt idx="22">
                  <c:v>45108</c:v>
                </c:pt>
                <c:pt idx="23">
                  <c:v>45139</c:v>
                </c:pt>
                <c:pt idx="24">
                  <c:v>45170</c:v>
                </c:pt>
                <c:pt idx="25">
                  <c:v>45200</c:v>
                </c:pt>
              </c:numCache>
            </c:numRef>
          </c:cat>
          <c:val>
            <c:numRef>
              <c:f>'[EHCP Timescales By Team With Graphs v03 - 2021 - 2023-10.xlsx]Sheet2'!$H$6:$H$31</c:f>
              <c:numCache>
                <c:formatCode>0.0</c:formatCode>
                <c:ptCount val="26"/>
                <c:pt idx="0">
                  <c:v>39.510989010989015</c:v>
                </c:pt>
                <c:pt idx="1">
                  <c:v>39.4686617730096</c:v>
                </c:pt>
                <c:pt idx="2">
                  <c:v>38.42625982431808</c:v>
                </c:pt>
                <c:pt idx="3">
                  <c:v>34.287394957983189</c:v>
                </c:pt>
                <c:pt idx="4">
                  <c:v>40.255722178374114</c:v>
                </c:pt>
                <c:pt idx="5">
                  <c:v>39.01632653061224</c:v>
                </c:pt>
                <c:pt idx="6">
                  <c:v>32.18018018018018</c:v>
                </c:pt>
                <c:pt idx="7">
                  <c:v>27.451374916163648</c:v>
                </c:pt>
                <c:pt idx="8">
                  <c:v>29.419401544401545</c:v>
                </c:pt>
                <c:pt idx="9">
                  <c:v>26.547038327526135</c:v>
                </c:pt>
                <c:pt idx="10">
                  <c:v>24.554187192118228</c:v>
                </c:pt>
                <c:pt idx="11">
                  <c:v>24.453697056712134</c:v>
                </c:pt>
                <c:pt idx="12">
                  <c:v>26.150700280112044</c:v>
                </c:pt>
                <c:pt idx="13">
                  <c:v>25.285714285714285</c:v>
                </c:pt>
                <c:pt idx="14">
                  <c:v>21.842334494773521</c:v>
                </c:pt>
                <c:pt idx="15">
                  <c:v>22.051700680272109</c:v>
                </c:pt>
                <c:pt idx="16">
                  <c:v>22.0623973727422</c:v>
                </c:pt>
                <c:pt idx="17">
                  <c:v>21.77468839884947</c:v>
                </c:pt>
                <c:pt idx="18">
                  <c:v>20.590038314176244</c:v>
                </c:pt>
                <c:pt idx="19">
                  <c:v>20.009340659340658</c:v>
                </c:pt>
                <c:pt idx="20">
                  <c:v>20.668802049967969</c:v>
                </c:pt>
                <c:pt idx="21">
                  <c:v>20.708621774701069</c:v>
                </c:pt>
                <c:pt idx="22">
                  <c:v>20.159386068476977</c:v>
                </c:pt>
                <c:pt idx="23">
                  <c:v>19.495689655172413</c:v>
                </c:pt>
                <c:pt idx="24">
                  <c:v>19.375448671931085</c:v>
                </c:pt>
                <c:pt idx="25">
                  <c:v>19.759740259740258</c:v>
                </c:pt>
              </c:numCache>
            </c:numRef>
          </c:val>
          <c:smooth val="0"/>
          <c:extLst>
            <c:ext xmlns:c16="http://schemas.microsoft.com/office/drawing/2014/chart" uri="{C3380CC4-5D6E-409C-BE32-E72D297353CC}">
              <c16:uniqueId val="{00000001-BE72-4FF8-AE4F-48C32A9986A9}"/>
            </c:ext>
          </c:extLst>
        </c:ser>
        <c:dLbls>
          <c:showLegendKey val="0"/>
          <c:showVal val="0"/>
          <c:showCatName val="0"/>
          <c:showSerName val="0"/>
          <c:showPercent val="0"/>
          <c:showBubbleSize val="0"/>
        </c:dLbls>
        <c:marker val="1"/>
        <c:smooth val="0"/>
        <c:axId val="2003496216"/>
        <c:axId val="2003490096"/>
      </c:lineChart>
      <c:dateAx>
        <c:axId val="111426046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4266584"/>
        <c:crosses val="autoZero"/>
        <c:auto val="1"/>
        <c:lblOffset val="100"/>
        <c:baseTimeUnit val="months"/>
      </c:dateAx>
      <c:valAx>
        <c:axId val="1114266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EHC</a:t>
                </a:r>
                <a:r>
                  <a:rPr lang="en-US" baseline="0"/>
                  <a:t> Plans </a:t>
                </a:r>
                <a:r>
                  <a:rPr lang="en-US"/>
                  <a:t>Issued</a:t>
                </a:r>
              </a:p>
            </c:rich>
          </c:tx>
          <c:layout>
            <c:manualLayout>
              <c:xMode val="edge"/>
              <c:yMode val="edge"/>
              <c:x val="1.7288390777528359E-3"/>
              <c:y val="0.3545175417866869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4260464"/>
        <c:crosses val="autoZero"/>
        <c:crossBetween val="between"/>
      </c:valAx>
      <c:valAx>
        <c:axId val="200349009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Avg Weeks to Issue EHC</a:t>
                </a:r>
                <a:r>
                  <a:rPr lang="en-GB" baseline="0"/>
                  <a:t> Plan</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3496216"/>
        <c:crosses val="max"/>
        <c:crossBetween val="between"/>
      </c:valAx>
      <c:dateAx>
        <c:axId val="2003496216"/>
        <c:scaling>
          <c:orientation val="minMax"/>
        </c:scaling>
        <c:delete val="1"/>
        <c:axPos val="b"/>
        <c:numFmt formatCode="mmm\-yy" sourceLinked="1"/>
        <c:majorTickMark val="out"/>
        <c:minorTickMark val="none"/>
        <c:tickLblPos val="nextTo"/>
        <c:crossAx val="2003490096"/>
        <c:crosses val="autoZero"/>
        <c:auto val="1"/>
        <c:lblOffset val="100"/>
        <c:baseTimeUnit val="months"/>
      </c:dateAx>
      <c:spPr>
        <a:noFill/>
        <a:ln>
          <a:noFill/>
        </a:ln>
        <a:effectLst/>
      </c:spPr>
    </c:plotArea>
    <c:legend>
      <c:legendPos val="b"/>
      <c:layout>
        <c:manualLayout>
          <c:xMode val="edge"/>
          <c:yMode val="edge"/>
          <c:x val="0.31003298407153856"/>
          <c:y val="0.94826606480111653"/>
          <c:w val="0.37993403185692293"/>
          <c:h val="4.625222802261657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'[Hampshire''s DSG Management Plan 2023-24.xlsx]Summary Chart'!$B$69</c:f>
              <c:strCache>
                <c:ptCount val="1"/>
                <c:pt idx="0">
                  <c:v>HNB Funding Allocation​</c:v>
                </c:pt>
              </c:strCache>
            </c:strRef>
          </c:tx>
          <c:spPr>
            <a:ln w="28575" cap="rnd">
              <a:solidFill>
                <a:schemeClr val="bg1">
                  <a:lumMod val="50000"/>
                </a:schemeClr>
              </a:solidFill>
              <a:round/>
            </a:ln>
            <a:effectLst/>
          </c:spPr>
          <c:marker>
            <c:symbol val="none"/>
          </c:marker>
          <c:cat>
            <c:strRef>
              <c:f>'[Hampshire''s DSG Management Plan 2023-24.xlsx]Summary Chart'!$D$31:$O$31</c:f>
              <c:strCache>
                <c:ptCount val="8"/>
                <c:pt idx="0">
                  <c:v>2019/20 </c:v>
                </c:pt>
                <c:pt idx="1">
                  <c:v>2020/21 </c:v>
                </c:pt>
                <c:pt idx="2">
                  <c:v>2021/22</c:v>
                </c:pt>
                <c:pt idx="3">
                  <c:v>2022/23</c:v>
                </c:pt>
                <c:pt idx="4">
                  <c:v>2023/24</c:v>
                </c:pt>
                <c:pt idx="5">
                  <c:v>2024/25 </c:v>
                </c:pt>
                <c:pt idx="6">
                  <c:v>2025/26 </c:v>
                </c:pt>
                <c:pt idx="7">
                  <c:v>2026/27 </c:v>
                </c:pt>
              </c:strCache>
              <c:extLst/>
            </c:strRef>
          </c:cat>
          <c:val>
            <c:numRef>
              <c:f>'[Hampshire''s DSG Management Plan 2023-24.xlsx]Summary Chart'!$D$69:$O$69</c:f>
              <c:numCache>
                <c:formatCode>#,##0;[Red]\(#,##0\)</c:formatCode>
                <c:ptCount val="9"/>
                <c:pt idx="0">
                  <c:v>119452</c:v>
                </c:pt>
                <c:pt idx="1">
                  <c:v>135053</c:v>
                </c:pt>
                <c:pt idx="2">
                  <c:v>152818</c:v>
                </c:pt>
                <c:pt idx="3">
                  <c:v>176224.45318343712</c:v>
                </c:pt>
                <c:pt idx="4">
                  <c:v>196940.092</c:v>
                </c:pt>
                <c:pt idx="5">
                  <c:v>205552.76943087979</c:v>
                </c:pt>
                <c:pt idx="6">
                  <c:v>210000.09275782583</c:v>
                </c:pt>
                <c:pt idx="7">
                  <c:v>215217.87017673117</c:v>
                </c:pt>
              </c:numCache>
              <c:extLst/>
            </c:numRef>
          </c:val>
          <c:smooth val="0"/>
          <c:extLst>
            <c:ext xmlns:c16="http://schemas.microsoft.com/office/drawing/2014/chart" uri="{C3380CC4-5D6E-409C-BE32-E72D297353CC}">
              <c16:uniqueId val="{00000000-51EB-46BC-A960-631E7B948BE2}"/>
            </c:ext>
          </c:extLst>
        </c:ser>
        <c:ser>
          <c:idx val="1"/>
          <c:order val="1"/>
          <c:tx>
            <c:strRef>
              <c:f>'[Hampshire''s DSG Management Plan 2023-24.xlsx]Summary Chart'!$B$70</c:f>
              <c:strCache>
                <c:ptCount val="1"/>
                <c:pt idx="0">
                  <c:v>HNB Mitigated Expenditure LA - Baseline Projection</c:v>
                </c:pt>
              </c:strCache>
            </c:strRef>
          </c:tx>
          <c:spPr>
            <a:ln w="28575" cap="rnd">
              <a:solidFill>
                <a:schemeClr val="accent6">
                  <a:lumMod val="75000"/>
                </a:schemeClr>
              </a:solidFill>
              <a:round/>
            </a:ln>
            <a:effectLst/>
          </c:spPr>
          <c:marker>
            <c:symbol val="none"/>
          </c:marker>
          <c:cat>
            <c:strRef>
              <c:f>'[Hampshire''s DSG Management Plan 2023-24.xlsx]Summary Chart'!$D$31:$O$31</c:f>
              <c:strCache>
                <c:ptCount val="8"/>
                <c:pt idx="0">
                  <c:v>2019/20 </c:v>
                </c:pt>
                <c:pt idx="1">
                  <c:v>2020/21 </c:v>
                </c:pt>
                <c:pt idx="2">
                  <c:v>2021/22</c:v>
                </c:pt>
                <c:pt idx="3">
                  <c:v>2022/23</c:v>
                </c:pt>
                <c:pt idx="4">
                  <c:v>2023/24</c:v>
                </c:pt>
                <c:pt idx="5">
                  <c:v>2024/25 </c:v>
                </c:pt>
                <c:pt idx="6">
                  <c:v>2025/26 </c:v>
                </c:pt>
                <c:pt idx="7">
                  <c:v>2026/27 </c:v>
                </c:pt>
              </c:strCache>
              <c:extLst/>
            </c:strRef>
          </c:cat>
          <c:val>
            <c:numRef>
              <c:f>'[Hampshire''s DSG Management Plan 2023-24.xlsx]Summary Chart'!$D$70:$O$70</c:f>
              <c:numCache>
                <c:formatCode>#,##0;[Red]\(#,##0\)</c:formatCode>
                <c:ptCount val="9"/>
                <c:pt idx="0">
                  <c:v>134614</c:v>
                </c:pt>
                <c:pt idx="1">
                  <c:v>150876</c:v>
                </c:pt>
                <c:pt idx="2">
                  <c:v>180539</c:v>
                </c:pt>
                <c:pt idx="3">
                  <c:v>212534</c:v>
                </c:pt>
                <c:pt idx="4">
                  <c:v>217880</c:v>
                </c:pt>
                <c:pt idx="5">
                  <c:v>238071</c:v>
                </c:pt>
                <c:pt idx="6">
                  <c:v>257781</c:v>
                </c:pt>
                <c:pt idx="7">
                  <c:v>278412</c:v>
                </c:pt>
              </c:numCache>
              <c:extLst/>
            </c:numRef>
          </c:val>
          <c:smooth val="0"/>
          <c:extLst>
            <c:ext xmlns:c16="http://schemas.microsoft.com/office/drawing/2014/chart" uri="{C3380CC4-5D6E-409C-BE32-E72D297353CC}">
              <c16:uniqueId val="{00000001-51EB-46BC-A960-631E7B948BE2}"/>
            </c:ext>
          </c:extLst>
        </c:ser>
        <c:ser>
          <c:idx val="2"/>
          <c:order val="2"/>
          <c:tx>
            <c:strRef>
              <c:f>'[Hampshire''s DSG Management Plan 2023-24.xlsx]Summary Chart'!$B$71</c:f>
              <c:strCache>
                <c:ptCount val="1"/>
                <c:pt idx="0">
                  <c:v>HNB Mitigated Expenditure LA - Current Projection</c:v>
                </c:pt>
              </c:strCache>
            </c:strRef>
          </c:tx>
          <c:spPr>
            <a:ln w="28575" cap="rnd">
              <a:solidFill>
                <a:schemeClr val="accent6"/>
              </a:solidFill>
              <a:prstDash val="dash"/>
              <a:round/>
            </a:ln>
            <a:effectLst/>
          </c:spPr>
          <c:marker>
            <c:symbol val="none"/>
          </c:marker>
          <c:cat>
            <c:strRef>
              <c:f>'[Hampshire''s DSG Management Plan 2023-24.xlsx]Summary Chart'!$D$31:$O$31</c:f>
              <c:strCache>
                <c:ptCount val="8"/>
                <c:pt idx="0">
                  <c:v>2019/20 </c:v>
                </c:pt>
                <c:pt idx="1">
                  <c:v>2020/21 </c:v>
                </c:pt>
                <c:pt idx="2">
                  <c:v>2021/22</c:v>
                </c:pt>
                <c:pt idx="3">
                  <c:v>2022/23</c:v>
                </c:pt>
                <c:pt idx="4">
                  <c:v>2023/24</c:v>
                </c:pt>
                <c:pt idx="5">
                  <c:v>2024/25 </c:v>
                </c:pt>
                <c:pt idx="6">
                  <c:v>2025/26 </c:v>
                </c:pt>
                <c:pt idx="7">
                  <c:v>2026/27 </c:v>
                </c:pt>
              </c:strCache>
              <c:extLst/>
            </c:strRef>
          </c:cat>
          <c:val>
            <c:numRef>
              <c:f>'[Hampshire''s DSG Management Plan 2023-24.xlsx]Summary Chart'!$D$71:$O$71</c:f>
              <c:numCache>
                <c:formatCode>#,##0;[Red]\(#,##0\)</c:formatCode>
                <c:ptCount val="9"/>
                <c:pt idx="0">
                  <c:v>134614</c:v>
                </c:pt>
                <c:pt idx="1">
                  <c:v>150876</c:v>
                </c:pt>
                <c:pt idx="2">
                  <c:v>180539</c:v>
                </c:pt>
                <c:pt idx="3">
                  <c:v>206642.30799999999</c:v>
                </c:pt>
                <c:pt idx="4">
                  <c:v>242459.33333333331</c:v>
                </c:pt>
                <c:pt idx="5">
                  <c:v>266554.43760848604</c:v>
                </c:pt>
                <c:pt idx="6">
                  <c:v>290308.8998927194</c:v>
                </c:pt>
                <c:pt idx="7">
                  <c:v>314874.79864365357</c:v>
                </c:pt>
              </c:numCache>
              <c:extLst/>
            </c:numRef>
          </c:val>
          <c:smooth val="0"/>
          <c:extLst>
            <c:ext xmlns:c16="http://schemas.microsoft.com/office/drawing/2014/chart" uri="{C3380CC4-5D6E-409C-BE32-E72D297353CC}">
              <c16:uniqueId val="{00000002-51EB-46BC-A960-631E7B948BE2}"/>
            </c:ext>
          </c:extLst>
        </c:ser>
        <c:ser>
          <c:idx val="3"/>
          <c:order val="3"/>
          <c:tx>
            <c:strRef>
              <c:f>'[Hampshire''s DSG Management Plan 2023-24.xlsx]Summary Chart'!$B$72</c:f>
              <c:strCache>
                <c:ptCount val="1"/>
                <c:pt idx="0">
                  <c:v>HNB Mitigated Target Expenditure Newton</c:v>
                </c:pt>
              </c:strCache>
            </c:strRef>
          </c:tx>
          <c:spPr>
            <a:ln w="28575" cap="rnd">
              <a:solidFill>
                <a:schemeClr val="accent1">
                  <a:lumMod val="75000"/>
                </a:schemeClr>
              </a:solidFill>
              <a:round/>
            </a:ln>
            <a:effectLst/>
          </c:spPr>
          <c:marker>
            <c:symbol val="none"/>
          </c:marker>
          <c:cat>
            <c:strRef>
              <c:f>'[Hampshire''s DSG Management Plan 2023-24.xlsx]Summary Chart'!$D$31:$O$31</c:f>
              <c:strCache>
                <c:ptCount val="8"/>
                <c:pt idx="0">
                  <c:v>2019/20 </c:v>
                </c:pt>
                <c:pt idx="1">
                  <c:v>2020/21 </c:v>
                </c:pt>
                <c:pt idx="2">
                  <c:v>2021/22</c:v>
                </c:pt>
                <c:pt idx="3">
                  <c:v>2022/23</c:v>
                </c:pt>
                <c:pt idx="4">
                  <c:v>2023/24</c:v>
                </c:pt>
                <c:pt idx="5">
                  <c:v>2024/25 </c:v>
                </c:pt>
                <c:pt idx="6">
                  <c:v>2025/26 </c:v>
                </c:pt>
                <c:pt idx="7">
                  <c:v>2026/27 </c:v>
                </c:pt>
              </c:strCache>
              <c:extLst/>
            </c:strRef>
          </c:cat>
          <c:val>
            <c:numRef>
              <c:f>'[Hampshire''s DSG Management Plan 2023-24.xlsx]Summary Chart'!$D$72:$O$72</c:f>
              <c:numCache>
                <c:formatCode>#,##0;[Red]\(#,##0\)</c:formatCode>
                <c:ptCount val="9"/>
                <c:pt idx="0">
                  <c:v>134614</c:v>
                </c:pt>
                <c:pt idx="1">
                  <c:v>150876</c:v>
                </c:pt>
                <c:pt idx="2">
                  <c:v>180539</c:v>
                </c:pt>
                <c:pt idx="3">
                  <c:v>220149.1</c:v>
                </c:pt>
                <c:pt idx="4">
                  <c:v>245021</c:v>
                </c:pt>
                <c:pt idx="5">
                  <c:v>268689</c:v>
                </c:pt>
                <c:pt idx="6">
                  <c:v>287063</c:v>
                </c:pt>
                <c:pt idx="7">
                  <c:v>296286</c:v>
                </c:pt>
              </c:numCache>
              <c:extLst/>
            </c:numRef>
          </c:val>
          <c:smooth val="0"/>
          <c:extLst>
            <c:ext xmlns:c16="http://schemas.microsoft.com/office/drawing/2014/chart" uri="{C3380CC4-5D6E-409C-BE32-E72D297353CC}">
              <c16:uniqueId val="{00000003-51EB-46BC-A960-631E7B948BE2}"/>
            </c:ext>
          </c:extLst>
        </c:ser>
        <c:ser>
          <c:idx val="4"/>
          <c:order val="4"/>
          <c:tx>
            <c:strRef>
              <c:f>'[Hampshire''s DSG Management Plan 2023-24.xlsx]Summary Chart'!$B$73</c:f>
              <c:strCache>
                <c:ptCount val="1"/>
                <c:pt idx="0">
                  <c:v>HNB Unmitigated Expenditure Newton</c:v>
                </c:pt>
              </c:strCache>
            </c:strRef>
          </c:tx>
          <c:spPr>
            <a:ln w="28575" cap="rnd">
              <a:solidFill>
                <a:srgbClr val="960000"/>
              </a:solidFill>
              <a:round/>
            </a:ln>
            <a:effectLst/>
          </c:spPr>
          <c:marker>
            <c:symbol val="none"/>
          </c:marker>
          <c:cat>
            <c:strRef>
              <c:f>'[Hampshire''s DSG Management Plan 2023-24.xlsx]Summary Chart'!$D$31:$O$31</c:f>
              <c:strCache>
                <c:ptCount val="8"/>
                <c:pt idx="0">
                  <c:v>2019/20 </c:v>
                </c:pt>
                <c:pt idx="1">
                  <c:v>2020/21 </c:v>
                </c:pt>
                <c:pt idx="2">
                  <c:v>2021/22</c:v>
                </c:pt>
                <c:pt idx="3">
                  <c:v>2022/23</c:v>
                </c:pt>
                <c:pt idx="4">
                  <c:v>2023/24</c:v>
                </c:pt>
                <c:pt idx="5">
                  <c:v>2024/25 </c:v>
                </c:pt>
                <c:pt idx="6">
                  <c:v>2025/26 </c:v>
                </c:pt>
                <c:pt idx="7">
                  <c:v>2026/27 </c:v>
                </c:pt>
              </c:strCache>
              <c:extLst/>
            </c:strRef>
          </c:cat>
          <c:val>
            <c:numRef>
              <c:f>'[Hampshire''s DSG Management Plan 2023-24.xlsx]Summary Chart'!$D$73:$O$73</c:f>
              <c:numCache>
                <c:formatCode>#,##0;[Red]\(#,##0\)</c:formatCode>
                <c:ptCount val="9"/>
                <c:pt idx="0">
                  <c:v>134614</c:v>
                </c:pt>
                <c:pt idx="1">
                  <c:v>150876</c:v>
                </c:pt>
                <c:pt idx="2">
                  <c:v>180539</c:v>
                </c:pt>
                <c:pt idx="3">
                  <c:v>226749</c:v>
                </c:pt>
                <c:pt idx="4">
                  <c:v>251621</c:v>
                </c:pt>
                <c:pt idx="5">
                  <c:v>277589</c:v>
                </c:pt>
                <c:pt idx="6">
                  <c:v>299663</c:v>
                </c:pt>
                <c:pt idx="7">
                  <c:v>320286</c:v>
                </c:pt>
              </c:numCache>
              <c:extLst/>
            </c:numRef>
          </c:val>
          <c:smooth val="0"/>
          <c:extLst>
            <c:ext xmlns:c16="http://schemas.microsoft.com/office/drawing/2014/chart" uri="{C3380CC4-5D6E-409C-BE32-E72D297353CC}">
              <c16:uniqueId val="{00000004-51EB-46BC-A960-631E7B948BE2}"/>
            </c:ext>
          </c:extLst>
        </c:ser>
        <c:dLbls>
          <c:showLegendKey val="0"/>
          <c:showVal val="0"/>
          <c:showCatName val="0"/>
          <c:showSerName val="0"/>
          <c:showPercent val="0"/>
          <c:showBubbleSize val="0"/>
        </c:dLbls>
        <c:smooth val="0"/>
        <c:axId val="545802064"/>
        <c:axId val="545797144"/>
      </c:lineChart>
      <c:catAx>
        <c:axId val="54580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5797144"/>
        <c:crosses val="autoZero"/>
        <c:auto val="1"/>
        <c:lblAlgn val="ctr"/>
        <c:lblOffset val="100"/>
        <c:noMultiLvlLbl val="0"/>
      </c:catAx>
      <c:valAx>
        <c:axId val="545797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Values</a:t>
                </a:r>
              </a:p>
              <a:p>
                <a:pPr>
                  <a:defRPr/>
                </a:pPr>
                <a:r>
                  <a:rPr lang="en-GB" baseline="0"/>
                  <a:t>£'000</a:t>
                </a:r>
                <a:endParaRPr lang="en-GB"/>
              </a:p>
            </c:rich>
          </c:tx>
          <c:layout>
            <c:manualLayout>
              <c:xMode val="edge"/>
              <c:yMode val="edge"/>
              <c:x val="8.7777234372956765E-3"/>
              <c:y val="0.40533666202550089"/>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580206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'[Hampshire''s DSG Management Plan 2023-24.xlsx]Summary Chart'!$B$101</c:f>
              <c:strCache>
                <c:ptCount val="1"/>
                <c:pt idx="0">
                  <c:v>HNB Mitigated Expenditure LA - Baseline Projection</c:v>
                </c:pt>
              </c:strCache>
            </c:strRef>
          </c:tx>
          <c:spPr>
            <a:ln w="28575" cap="rnd">
              <a:solidFill>
                <a:schemeClr val="accent6">
                  <a:lumMod val="75000"/>
                </a:schemeClr>
              </a:solidFill>
              <a:round/>
            </a:ln>
            <a:effectLst/>
          </c:spPr>
          <c:marker>
            <c:symbol val="none"/>
          </c:marker>
          <c:cat>
            <c:strRef>
              <c:f>'[Hampshire''s DSG Management Plan 2023-24.xlsx]Summary Chart'!$C$100:$N$100</c:f>
              <c:strCache>
                <c:ptCount val="10"/>
                <c:pt idx="0">
                  <c:v>2018/19
£'000</c:v>
                </c:pt>
                <c:pt idx="1">
                  <c:v>2019/20 
£'000</c:v>
                </c:pt>
                <c:pt idx="2">
                  <c:v>2020/21 
£'000</c:v>
                </c:pt>
                <c:pt idx="3">
                  <c:v>2021/22
£'000</c:v>
                </c:pt>
                <c:pt idx="4">
                  <c:v>2022/23
£'000</c:v>
                </c:pt>
                <c:pt idx="5">
                  <c:v>2023/24
£'000</c:v>
                </c:pt>
                <c:pt idx="6">
                  <c:v>2024/25 
£'000</c:v>
                </c:pt>
                <c:pt idx="7">
                  <c:v>2025/26 
£'000</c:v>
                </c:pt>
                <c:pt idx="8">
                  <c:v>2026/27 
£'000</c:v>
                </c:pt>
                <c:pt idx="9">
                  <c:v>2027/28
£'000</c:v>
                </c:pt>
              </c:strCache>
              <c:extLst/>
            </c:strRef>
          </c:cat>
          <c:val>
            <c:numRef>
              <c:f>'[Hampshire''s DSG Management Plan 2023-24.xlsx]Summary Chart'!$C$101:$N$101</c:f>
              <c:numCache>
                <c:formatCode>#,##0;[Red]\(#,##0\)</c:formatCode>
                <c:ptCount val="10"/>
                <c:pt idx="0">
                  <c:v>13746</c:v>
                </c:pt>
                <c:pt idx="1">
                  <c:v>22754</c:v>
                </c:pt>
                <c:pt idx="2">
                  <c:v>35445</c:v>
                </c:pt>
                <c:pt idx="3">
                  <c:v>60022</c:v>
                </c:pt>
                <c:pt idx="4">
                  <c:v>89200</c:v>
                </c:pt>
                <c:pt idx="5">
                  <c:v>113300</c:v>
                </c:pt>
                <c:pt idx="6">
                  <c:v>150700</c:v>
                </c:pt>
                <c:pt idx="7">
                  <c:v>201300</c:v>
                </c:pt>
                <c:pt idx="8">
                  <c:v>267900</c:v>
                </c:pt>
              </c:numCache>
              <c:extLst/>
            </c:numRef>
          </c:val>
          <c:smooth val="0"/>
          <c:extLst>
            <c:ext xmlns:c16="http://schemas.microsoft.com/office/drawing/2014/chart" uri="{C3380CC4-5D6E-409C-BE32-E72D297353CC}">
              <c16:uniqueId val="{00000000-3D01-412E-BBB7-36EEAB4F6F09}"/>
            </c:ext>
          </c:extLst>
        </c:ser>
        <c:ser>
          <c:idx val="1"/>
          <c:order val="1"/>
          <c:tx>
            <c:strRef>
              <c:f>'[Hampshire''s DSG Management Plan 2023-24.xlsx]Summary Chart'!$B$102</c:f>
              <c:strCache>
                <c:ptCount val="1"/>
                <c:pt idx="0">
                  <c:v>HNB Mitigated Expenditure LA - Current Projection</c:v>
                </c:pt>
              </c:strCache>
            </c:strRef>
          </c:tx>
          <c:spPr>
            <a:ln w="28575" cap="rnd">
              <a:solidFill>
                <a:srgbClr val="92D050"/>
              </a:solidFill>
              <a:prstDash val="dash"/>
              <a:round/>
            </a:ln>
            <a:effectLst/>
          </c:spPr>
          <c:marker>
            <c:symbol val="none"/>
          </c:marker>
          <c:cat>
            <c:strRef>
              <c:f>'[Hampshire''s DSG Management Plan 2023-24.xlsx]Summary Chart'!$C$100:$N$100</c:f>
              <c:strCache>
                <c:ptCount val="10"/>
                <c:pt idx="0">
                  <c:v>2018/19
£'000</c:v>
                </c:pt>
                <c:pt idx="1">
                  <c:v>2019/20 
£'000</c:v>
                </c:pt>
                <c:pt idx="2">
                  <c:v>2020/21 
£'000</c:v>
                </c:pt>
                <c:pt idx="3">
                  <c:v>2021/22
£'000</c:v>
                </c:pt>
                <c:pt idx="4">
                  <c:v>2022/23
£'000</c:v>
                </c:pt>
                <c:pt idx="5">
                  <c:v>2023/24
£'000</c:v>
                </c:pt>
                <c:pt idx="6">
                  <c:v>2024/25 
£'000</c:v>
                </c:pt>
                <c:pt idx="7">
                  <c:v>2025/26 
£'000</c:v>
                </c:pt>
                <c:pt idx="8">
                  <c:v>2026/27 
£'000</c:v>
                </c:pt>
                <c:pt idx="9">
                  <c:v>2027/28
£'000</c:v>
                </c:pt>
              </c:strCache>
              <c:extLst/>
            </c:strRef>
          </c:cat>
          <c:val>
            <c:numRef>
              <c:f>'[Hampshire''s DSG Management Plan 2023-24.xlsx]Summary Chart'!$C$102:$N$102</c:f>
              <c:numCache>
                <c:formatCode>#,##0;[Red]\(#,##0\)</c:formatCode>
                <c:ptCount val="10"/>
                <c:pt idx="0">
                  <c:v>13746</c:v>
                </c:pt>
                <c:pt idx="1">
                  <c:v>22754</c:v>
                </c:pt>
                <c:pt idx="2">
                  <c:v>35445</c:v>
                </c:pt>
                <c:pt idx="3">
                  <c:v>60022</c:v>
                </c:pt>
                <c:pt idx="4">
                  <c:v>86149.120999999999</c:v>
                </c:pt>
                <c:pt idx="5">
                  <c:v>129721.45433333331</c:v>
                </c:pt>
                <c:pt idx="6">
                  <c:v>190722.89194181934</c:v>
                </c:pt>
                <c:pt idx="7">
                  <c:v>271031.79183453874</c:v>
                </c:pt>
                <c:pt idx="8">
                  <c:v>370688.59047819232</c:v>
                </c:pt>
                <c:pt idx="9">
                  <c:v>489536.03500404127</c:v>
                </c:pt>
              </c:numCache>
              <c:extLst/>
            </c:numRef>
          </c:val>
          <c:smooth val="0"/>
          <c:extLst>
            <c:ext xmlns:c16="http://schemas.microsoft.com/office/drawing/2014/chart" uri="{C3380CC4-5D6E-409C-BE32-E72D297353CC}">
              <c16:uniqueId val="{00000001-3D01-412E-BBB7-36EEAB4F6F09}"/>
            </c:ext>
          </c:extLst>
        </c:ser>
        <c:ser>
          <c:idx val="2"/>
          <c:order val="2"/>
          <c:tx>
            <c:strRef>
              <c:f>'[Hampshire''s DSG Management Plan 2023-24.xlsx]Summary Chart'!$B$103</c:f>
              <c:strCache>
                <c:ptCount val="1"/>
                <c:pt idx="0">
                  <c:v>HNB Mitigated Expenditure Newton - Target</c:v>
                </c:pt>
              </c:strCache>
            </c:strRef>
          </c:tx>
          <c:spPr>
            <a:ln w="28575" cap="rnd">
              <a:solidFill>
                <a:srgbClr val="0B1D47"/>
              </a:solidFill>
              <a:round/>
            </a:ln>
            <a:effectLst/>
          </c:spPr>
          <c:marker>
            <c:symbol val="none"/>
          </c:marker>
          <c:cat>
            <c:strRef>
              <c:f>'[Hampshire''s DSG Management Plan 2023-24.xlsx]Summary Chart'!$C$100:$N$100</c:f>
              <c:strCache>
                <c:ptCount val="10"/>
                <c:pt idx="0">
                  <c:v>2018/19
£'000</c:v>
                </c:pt>
                <c:pt idx="1">
                  <c:v>2019/20 
£'000</c:v>
                </c:pt>
                <c:pt idx="2">
                  <c:v>2020/21 
£'000</c:v>
                </c:pt>
                <c:pt idx="3">
                  <c:v>2021/22
£'000</c:v>
                </c:pt>
                <c:pt idx="4">
                  <c:v>2022/23
£'000</c:v>
                </c:pt>
                <c:pt idx="5">
                  <c:v>2023/24
£'000</c:v>
                </c:pt>
                <c:pt idx="6">
                  <c:v>2024/25 
£'000</c:v>
                </c:pt>
                <c:pt idx="7">
                  <c:v>2025/26 
£'000</c:v>
                </c:pt>
                <c:pt idx="8">
                  <c:v>2026/27 
£'000</c:v>
                </c:pt>
                <c:pt idx="9">
                  <c:v>2027/28
£'000</c:v>
                </c:pt>
              </c:strCache>
              <c:extLst/>
            </c:strRef>
          </c:cat>
          <c:val>
            <c:numRef>
              <c:f>'[Hampshire''s DSG Management Plan 2023-24.xlsx]Summary Chart'!$C$103:$N$103</c:f>
              <c:numCache>
                <c:formatCode>#,##0;[Red]\(#,##0\)</c:formatCode>
                <c:ptCount val="10"/>
                <c:pt idx="0">
                  <c:v>13746</c:v>
                </c:pt>
                <c:pt idx="1">
                  <c:v>22754</c:v>
                </c:pt>
                <c:pt idx="2">
                  <c:v>35445</c:v>
                </c:pt>
                <c:pt idx="3">
                  <c:v>69209</c:v>
                </c:pt>
                <c:pt idx="4">
                  <c:v>106833.56200000001</c:v>
                </c:pt>
                <c:pt idx="5">
                  <c:v>167449.62899999999</c:v>
                </c:pt>
                <c:pt idx="6">
                  <c:v>254716.32199999999</c:v>
                </c:pt>
                <c:pt idx="7">
                  <c:v>362613.75900000002</c:v>
                </c:pt>
                <c:pt idx="8">
                  <c:v>489916.25099999999</c:v>
                </c:pt>
                <c:pt idx="9">
                  <c:v>633179.38399999996</c:v>
                </c:pt>
              </c:numCache>
              <c:extLst/>
            </c:numRef>
          </c:val>
          <c:smooth val="0"/>
          <c:extLst>
            <c:ext xmlns:c16="http://schemas.microsoft.com/office/drawing/2014/chart" uri="{C3380CC4-5D6E-409C-BE32-E72D297353CC}">
              <c16:uniqueId val="{00000002-3D01-412E-BBB7-36EEAB4F6F09}"/>
            </c:ext>
          </c:extLst>
        </c:ser>
        <c:ser>
          <c:idx val="3"/>
          <c:order val="3"/>
          <c:tx>
            <c:strRef>
              <c:f>'[Hampshire''s DSG Management Plan 2023-24.xlsx]Summary Chart'!$B$104</c:f>
              <c:strCache>
                <c:ptCount val="1"/>
                <c:pt idx="0">
                  <c:v>HNB Unmitigated Expenditure Newton - Baseline</c:v>
                </c:pt>
              </c:strCache>
            </c:strRef>
          </c:tx>
          <c:spPr>
            <a:ln w="28575" cap="rnd">
              <a:solidFill>
                <a:srgbClr val="C00000"/>
              </a:solidFill>
              <a:round/>
            </a:ln>
            <a:effectLst/>
          </c:spPr>
          <c:marker>
            <c:symbol val="none"/>
          </c:marker>
          <c:cat>
            <c:strRef>
              <c:f>'[Hampshire''s DSG Management Plan 2023-24.xlsx]Summary Chart'!$C$100:$N$100</c:f>
              <c:strCache>
                <c:ptCount val="10"/>
                <c:pt idx="0">
                  <c:v>2018/19
£'000</c:v>
                </c:pt>
                <c:pt idx="1">
                  <c:v>2019/20 
£'000</c:v>
                </c:pt>
                <c:pt idx="2">
                  <c:v>2020/21 
£'000</c:v>
                </c:pt>
                <c:pt idx="3">
                  <c:v>2021/22
£'000</c:v>
                </c:pt>
                <c:pt idx="4">
                  <c:v>2022/23
£'000</c:v>
                </c:pt>
                <c:pt idx="5">
                  <c:v>2023/24
£'000</c:v>
                </c:pt>
                <c:pt idx="6">
                  <c:v>2024/25 
£'000</c:v>
                </c:pt>
                <c:pt idx="7">
                  <c:v>2025/26 
£'000</c:v>
                </c:pt>
                <c:pt idx="8">
                  <c:v>2026/27 
£'000</c:v>
                </c:pt>
                <c:pt idx="9">
                  <c:v>2027/28
£'000</c:v>
                </c:pt>
              </c:strCache>
              <c:extLst/>
            </c:strRef>
          </c:cat>
          <c:val>
            <c:numRef>
              <c:f>'[Hampshire''s DSG Management Plan 2023-24.xlsx]Summary Chart'!$C$104:$N$104</c:f>
              <c:numCache>
                <c:formatCode>#,##0;[Red]\(#,##0\)</c:formatCode>
                <c:ptCount val="10"/>
                <c:pt idx="0">
                  <c:v>13746</c:v>
                </c:pt>
                <c:pt idx="1">
                  <c:v>22754</c:v>
                </c:pt>
                <c:pt idx="2">
                  <c:v>35445</c:v>
                </c:pt>
                <c:pt idx="3">
                  <c:v>69209</c:v>
                </c:pt>
                <c:pt idx="4">
                  <c:v>113433.462</c:v>
                </c:pt>
                <c:pt idx="5">
                  <c:v>183010.27900000001</c:v>
                </c:pt>
                <c:pt idx="6">
                  <c:v>282904.32299999997</c:v>
                </c:pt>
                <c:pt idx="7">
                  <c:v>414898.37199999997</c:v>
                </c:pt>
                <c:pt idx="8">
                  <c:v>580937.47900000005</c:v>
                </c:pt>
                <c:pt idx="9">
                  <c:v>778334.08200000005</c:v>
                </c:pt>
              </c:numCache>
              <c:extLst/>
            </c:numRef>
          </c:val>
          <c:smooth val="0"/>
          <c:extLst>
            <c:ext xmlns:c16="http://schemas.microsoft.com/office/drawing/2014/chart" uri="{C3380CC4-5D6E-409C-BE32-E72D297353CC}">
              <c16:uniqueId val="{00000003-3D01-412E-BBB7-36EEAB4F6F09}"/>
            </c:ext>
          </c:extLst>
        </c:ser>
        <c:dLbls>
          <c:showLegendKey val="0"/>
          <c:showVal val="0"/>
          <c:showCatName val="0"/>
          <c:showSerName val="0"/>
          <c:showPercent val="0"/>
          <c:showBubbleSize val="0"/>
        </c:dLbls>
        <c:smooth val="0"/>
        <c:axId val="1270860688"/>
        <c:axId val="1270849528"/>
      </c:lineChart>
      <c:catAx>
        <c:axId val="127086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0849528"/>
        <c:crosses val="autoZero"/>
        <c:auto val="1"/>
        <c:lblAlgn val="ctr"/>
        <c:lblOffset val="100"/>
        <c:noMultiLvlLbl val="0"/>
      </c:catAx>
      <c:valAx>
        <c:axId val="1270849528"/>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086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B75B-7E7C-4DEA-9E90-2ED28B665E2F}" type="datetimeFigureOut">
              <a:rPr lang="en-GB" smtClean="0"/>
              <a:t>24/11/2023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6161C-A716-4403-BF72-C938C275DDD4}" type="slidenum">
              <a:rPr lang="en-GB" smtClean="0"/>
              <a:t>‹#›</a:t>
            </a:fld>
            <a:endParaRPr lang="en-GB"/>
          </a:p>
        </p:txBody>
      </p:sp>
    </p:spTree>
    <p:extLst>
      <p:ext uri="{BB962C8B-B14F-4D97-AF65-F5344CB8AC3E}">
        <p14:creationId xmlns:p14="http://schemas.microsoft.com/office/powerpoint/2010/main" val="288752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2</a:t>
            </a:fld>
            <a:endParaRPr lang="en-GB"/>
          </a:p>
        </p:txBody>
      </p:sp>
    </p:spTree>
    <p:extLst>
      <p:ext uri="{BB962C8B-B14F-4D97-AF65-F5344CB8AC3E}">
        <p14:creationId xmlns:p14="http://schemas.microsoft.com/office/powerpoint/2010/main" val="195116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6</a:t>
            </a:fld>
            <a:endParaRPr lang="en-GB"/>
          </a:p>
        </p:txBody>
      </p:sp>
    </p:spTree>
    <p:extLst>
      <p:ext uri="{BB962C8B-B14F-4D97-AF65-F5344CB8AC3E}">
        <p14:creationId xmlns:p14="http://schemas.microsoft.com/office/powerpoint/2010/main" val="271553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20</a:t>
            </a:fld>
            <a:endParaRPr lang="en-GB"/>
          </a:p>
        </p:txBody>
      </p:sp>
    </p:spTree>
    <p:extLst>
      <p:ext uri="{BB962C8B-B14F-4D97-AF65-F5344CB8AC3E}">
        <p14:creationId xmlns:p14="http://schemas.microsoft.com/office/powerpoint/2010/main" val="349629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21</a:t>
            </a:fld>
            <a:endParaRPr lang="en-GB"/>
          </a:p>
        </p:txBody>
      </p:sp>
    </p:spTree>
    <p:extLst>
      <p:ext uri="{BB962C8B-B14F-4D97-AF65-F5344CB8AC3E}">
        <p14:creationId xmlns:p14="http://schemas.microsoft.com/office/powerpoint/2010/main" val="26160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provisional allocation for 23/24 is subject to change</a:t>
            </a:r>
          </a:p>
        </p:txBody>
      </p:sp>
      <p:sp>
        <p:nvSpPr>
          <p:cNvPr id="4" name="Slide Number Placeholder 3"/>
          <p:cNvSpPr>
            <a:spLocks noGrp="1"/>
          </p:cNvSpPr>
          <p:nvPr>
            <p:ph type="sldNum" sz="quarter" idx="5"/>
          </p:nvPr>
        </p:nvSpPr>
        <p:spPr/>
        <p:txBody>
          <a:bodyPr/>
          <a:lstStyle/>
          <a:p>
            <a:fld id="{4EB6161C-A716-4403-BF72-C938C275DDD4}" type="slidenum">
              <a:rPr lang="en-GB" smtClean="0"/>
              <a:t>22</a:t>
            </a:fld>
            <a:endParaRPr lang="en-GB"/>
          </a:p>
        </p:txBody>
      </p:sp>
    </p:spTree>
    <p:extLst>
      <p:ext uri="{BB962C8B-B14F-4D97-AF65-F5344CB8AC3E}">
        <p14:creationId xmlns:p14="http://schemas.microsoft.com/office/powerpoint/2010/main" val="238044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24</a:t>
            </a:fld>
            <a:endParaRPr lang="en-GB"/>
          </a:p>
        </p:txBody>
      </p:sp>
    </p:spTree>
    <p:extLst>
      <p:ext uri="{BB962C8B-B14F-4D97-AF65-F5344CB8AC3E}">
        <p14:creationId xmlns:p14="http://schemas.microsoft.com/office/powerpoint/2010/main" val="42067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25</a:t>
            </a:fld>
            <a:endParaRPr lang="en-GB"/>
          </a:p>
        </p:txBody>
      </p:sp>
    </p:spTree>
    <p:extLst>
      <p:ext uri="{BB962C8B-B14F-4D97-AF65-F5344CB8AC3E}">
        <p14:creationId xmlns:p14="http://schemas.microsoft.com/office/powerpoint/2010/main" val="1852541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EFCC97E-4A21-4C3F-991D-78EA7C126D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a:extLst>
              <a:ext uri="{FF2B5EF4-FFF2-40B4-BE49-F238E27FC236}">
                <a16:creationId xmlns:a16="http://schemas.microsoft.com/office/drawing/2014/main" id="{E4A346B9-E7D9-40B5-9F0E-5F1219723D31}"/>
              </a:ext>
            </a:extLst>
          </p:cNvPr>
          <p:cNvSpPr>
            <a:spLocks noGrp="1" noChangeArrowheads="1"/>
          </p:cNvSpPr>
          <p:nvPr>
            <p:ph type="ctrTitle"/>
          </p:nvPr>
        </p:nvSpPr>
        <p:spPr>
          <a:xfrm>
            <a:off x="914400" y="2130426"/>
            <a:ext cx="10363200" cy="1470025"/>
          </a:xfrm>
        </p:spPr>
        <p:txBody>
          <a:bodyPr/>
          <a:lstStyle>
            <a:lvl1pPr>
              <a:defRPr/>
            </a:lvl1pPr>
          </a:lstStyle>
          <a:p>
            <a:pPr lvl="0"/>
            <a:r>
              <a:rPr lang="en-GB" altLang="en-US" noProof="0"/>
              <a:t>Click to edit Master title style</a:t>
            </a:r>
          </a:p>
        </p:txBody>
      </p:sp>
      <p:sp>
        <p:nvSpPr>
          <p:cNvPr id="43011" name="Rectangle 3">
            <a:extLst>
              <a:ext uri="{FF2B5EF4-FFF2-40B4-BE49-F238E27FC236}">
                <a16:creationId xmlns:a16="http://schemas.microsoft.com/office/drawing/2014/main" id="{5CB05731-0198-4B79-ABBA-0F8658F4F53F}"/>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GB" altLang="en-US" noProof="0"/>
              <a:t>Click to edit Master subtitle style</a:t>
            </a:r>
          </a:p>
        </p:txBody>
      </p:sp>
    </p:spTree>
    <p:extLst>
      <p:ext uri="{BB962C8B-B14F-4D97-AF65-F5344CB8AC3E}">
        <p14:creationId xmlns:p14="http://schemas.microsoft.com/office/powerpoint/2010/main" val="251075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E021-64F2-4CB7-B062-7C56E25F26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E8BC97-4CE1-4EE7-812E-463A2F0763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576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4EE5C9F7-098C-4E1C-80D2-FAFF44B603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49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Top Corners Rounded 6">
            <a:extLst>
              <a:ext uri="{FF2B5EF4-FFF2-40B4-BE49-F238E27FC236}">
                <a16:creationId xmlns:a16="http://schemas.microsoft.com/office/drawing/2014/main" id="{67663FF2-7B41-4849-913F-008BF84DC327}"/>
              </a:ext>
            </a:extLst>
          </p:cNvPr>
          <p:cNvSpPr/>
          <p:nvPr userDrawn="1"/>
        </p:nvSpPr>
        <p:spPr>
          <a:xfrm>
            <a:off x="5784641" y="431519"/>
            <a:ext cx="6040282" cy="5228516"/>
          </a:xfrm>
          <a:prstGeom prst="round2SameRect">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07ACC607-C8E4-4C76-BFCF-FB2AD3184D94}"/>
              </a:ext>
            </a:extLst>
          </p:cNvPr>
          <p:cNvSpPr txBox="1">
            <a:spLocks/>
          </p:cNvSpPr>
          <p:nvPr userDrawn="1"/>
        </p:nvSpPr>
        <p:spPr bwMode="auto">
          <a:xfrm>
            <a:off x="9332" y="831460"/>
            <a:ext cx="5069278" cy="2387600"/>
          </a:xfrm>
          <a:prstGeom prst="rect">
            <a:avLst/>
          </a:prstGeom>
          <a:solidFill>
            <a:schemeClr val="accent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l" rtl="0" fontAlgn="base">
              <a:spcBef>
                <a:spcPct val="0"/>
              </a:spcBef>
              <a:spcAft>
                <a:spcPct val="0"/>
              </a:spcAft>
              <a:defRPr sz="4400" b="1" kern="1200">
                <a:solidFill>
                  <a:schemeClr val="dk1"/>
                </a:solidFill>
                <a:latin typeface="+mn-lt"/>
                <a:ea typeface="+mn-ea"/>
                <a:cs typeface="+mn-cs"/>
              </a:defRPr>
            </a:lvl1pPr>
            <a:lvl2pPr algn="l" rtl="0" fontAlgn="base">
              <a:spcBef>
                <a:spcPct val="0"/>
              </a:spcBef>
              <a:spcAft>
                <a:spcPct val="0"/>
              </a:spcAft>
              <a:defRPr sz="4400">
                <a:solidFill>
                  <a:schemeClr val="dk1"/>
                </a:solidFill>
                <a:latin typeface="+mn-lt"/>
                <a:ea typeface="+mn-ea"/>
                <a:cs typeface="+mn-cs"/>
              </a:defRPr>
            </a:lvl2pPr>
            <a:lvl3pPr algn="l" rtl="0" fontAlgn="base">
              <a:spcBef>
                <a:spcPct val="0"/>
              </a:spcBef>
              <a:spcAft>
                <a:spcPct val="0"/>
              </a:spcAft>
              <a:defRPr sz="4400">
                <a:solidFill>
                  <a:schemeClr val="dk1"/>
                </a:solidFill>
                <a:latin typeface="+mn-lt"/>
                <a:ea typeface="+mn-ea"/>
                <a:cs typeface="+mn-cs"/>
              </a:defRPr>
            </a:lvl3pPr>
            <a:lvl4pPr algn="l" rtl="0" fontAlgn="base">
              <a:spcBef>
                <a:spcPct val="0"/>
              </a:spcBef>
              <a:spcAft>
                <a:spcPct val="0"/>
              </a:spcAft>
              <a:defRPr sz="4400">
                <a:solidFill>
                  <a:schemeClr val="dk1"/>
                </a:solidFill>
                <a:latin typeface="+mn-lt"/>
                <a:ea typeface="+mn-ea"/>
                <a:cs typeface="+mn-cs"/>
              </a:defRPr>
            </a:lvl4pPr>
            <a:lvl5pPr algn="l" rtl="0" fontAlgn="base">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a:spcBef>
                <a:spcPts val="0"/>
              </a:spcBef>
              <a:spcAft>
                <a:spcPts val="0"/>
              </a:spcAft>
            </a:pPr>
            <a:endParaRPr lang="en-GB" sz="4000">
              <a:solidFill>
                <a:schemeClr val="tx1"/>
              </a:solidFill>
            </a:endParaRPr>
          </a:p>
        </p:txBody>
      </p:sp>
      <p:sp>
        <p:nvSpPr>
          <p:cNvPr id="10" name="Title 1">
            <a:extLst>
              <a:ext uri="{FF2B5EF4-FFF2-40B4-BE49-F238E27FC236}">
                <a16:creationId xmlns:a16="http://schemas.microsoft.com/office/drawing/2014/main" id="{F76BF668-57EE-4D11-8001-49A8867D48C5}"/>
              </a:ext>
            </a:extLst>
          </p:cNvPr>
          <p:cNvSpPr>
            <a:spLocks noGrp="1"/>
          </p:cNvSpPr>
          <p:nvPr>
            <p:ph type="title"/>
          </p:nvPr>
        </p:nvSpPr>
        <p:spPr>
          <a:xfrm>
            <a:off x="1487258" y="1364725"/>
            <a:ext cx="3591352" cy="1321070"/>
          </a:xfr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defRPr>
                <a:solidFill>
                  <a:schemeClr val="bg1"/>
                </a:solidFill>
              </a:defRPr>
            </a:lvl1pPr>
          </a:lstStyle>
          <a:p>
            <a:pPr marL="0" marR="0" lvl="0" indent="0" algn="ctr">
              <a:lnSpc>
                <a:spcPct val="100000"/>
              </a:lnSpc>
              <a:spcBef>
                <a:spcPts val="0"/>
              </a:spcBef>
              <a:spcAft>
                <a:spcPts val="0"/>
              </a:spcAft>
              <a:buNone/>
            </a:pPr>
            <a:endParaRPr lang="en-GB" sz="4000" kern="1200">
              <a:solidFill>
                <a:schemeClr val="tx1"/>
              </a:solidFill>
              <a:ea typeface="+mn-ea"/>
              <a:cs typeface="+mn-cs"/>
            </a:endParaRPr>
          </a:p>
        </p:txBody>
      </p:sp>
      <p:sp>
        <p:nvSpPr>
          <p:cNvPr id="13" name="Content Placeholder 12">
            <a:extLst>
              <a:ext uri="{FF2B5EF4-FFF2-40B4-BE49-F238E27FC236}">
                <a16:creationId xmlns:a16="http://schemas.microsoft.com/office/drawing/2014/main" id="{452D18CB-06AA-4DD4-9CD0-6D5F53989D70}"/>
              </a:ext>
            </a:extLst>
          </p:cNvPr>
          <p:cNvSpPr>
            <a:spLocks noGrp="1"/>
          </p:cNvSpPr>
          <p:nvPr>
            <p:ph sz="quarter" idx="10"/>
          </p:nvPr>
        </p:nvSpPr>
        <p:spPr>
          <a:xfrm>
            <a:off x="6000205" y="1262062"/>
            <a:ext cx="5712823" cy="4259171"/>
          </a:xfrm>
        </p:spPr>
        <p:txBody>
          <a:bodyPr>
            <a:normAutofit/>
          </a:bodyPr>
          <a:lstStyle/>
          <a:p>
            <a:pPr lvl="0"/>
            <a:r>
              <a:rPr lang="en-US"/>
              <a:t>Click to edit Master text styles</a:t>
            </a:r>
          </a:p>
        </p:txBody>
      </p:sp>
      <p:sp>
        <p:nvSpPr>
          <p:cNvPr id="20" name="Content Placeholder 19">
            <a:extLst>
              <a:ext uri="{FF2B5EF4-FFF2-40B4-BE49-F238E27FC236}">
                <a16:creationId xmlns:a16="http://schemas.microsoft.com/office/drawing/2014/main" id="{8D89BC2B-845C-4C40-9071-1F1F80D36F3E}"/>
              </a:ext>
            </a:extLst>
          </p:cNvPr>
          <p:cNvSpPr>
            <a:spLocks noGrp="1"/>
          </p:cNvSpPr>
          <p:nvPr>
            <p:ph sz="quarter" idx="12"/>
          </p:nvPr>
        </p:nvSpPr>
        <p:spPr>
          <a:xfrm>
            <a:off x="6502400" y="433388"/>
            <a:ext cx="4552950" cy="749300"/>
          </a:xfrm>
          <a:prstGeom prst="rect">
            <a:avLst/>
          </a:prstGeom>
        </p:spPr>
        <p:txBody>
          <a:bodyPr anchor="ctr" anchorCtr="0"/>
          <a:lstStyle>
            <a:lvl1pPr marL="0" indent="0" algn="ctr">
              <a:buNone/>
              <a:defRPr/>
            </a:lvl1pPr>
          </a:lstStyle>
          <a:p>
            <a:pPr lvl="0"/>
            <a:r>
              <a:rPr lang="en-US"/>
              <a:t>Click to edit Master text styles</a:t>
            </a:r>
            <a:endParaRPr lang="en-GB"/>
          </a:p>
        </p:txBody>
      </p:sp>
      <p:sp>
        <p:nvSpPr>
          <p:cNvPr id="24" name="Text Placeholder 23">
            <a:extLst>
              <a:ext uri="{FF2B5EF4-FFF2-40B4-BE49-F238E27FC236}">
                <a16:creationId xmlns:a16="http://schemas.microsoft.com/office/drawing/2014/main" id="{39BA9073-F16C-4FBB-9E0E-074C5B1D9B29}"/>
              </a:ext>
            </a:extLst>
          </p:cNvPr>
          <p:cNvSpPr>
            <a:spLocks noGrp="1"/>
          </p:cNvSpPr>
          <p:nvPr>
            <p:ph type="body" sz="quarter" idx="13"/>
          </p:nvPr>
        </p:nvSpPr>
        <p:spPr>
          <a:xfrm>
            <a:off x="684213" y="3795713"/>
            <a:ext cx="4081462" cy="1697037"/>
          </a:xfrm>
          <a:prstGeom prst="rect">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nchorCtr="0">
            <a:norm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112838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504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65290938"/>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734352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424980562"/>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398" y="-66248"/>
            <a:ext cx="10515600" cy="83252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63826" y="1030310"/>
            <a:ext cx="11131826" cy="48466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04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9335" y="-126689"/>
            <a:ext cx="10336629" cy="964233"/>
          </a:xfrm>
        </p:spPr>
        <p:txBody>
          <a:bodyPr/>
          <a:lstStyle/>
          <a:p>
            <a:r>
              <a:rPr lang="en-US"/>
              <a:t>Click to edit Master title style</a:t>
            </a:r>
          </a:p>
        </p:txBody>
      </p:sp>
      <p:sp>
        <p:nvSpPr>
          <p:cNvPr id="3" name="Content Placeholder 2"/>
          <p:cNvSpPr>
            <a:spLocks noGrp="1"/>
          </p:cNvSpPr>
          <p:nvPr>
            <p:ph sz="half" idx="1"/>
          </p:nvPr>
        </p:nvSpPr>
        <p:spPr>
          <a:xfrm>
            <a:off x="530087" y="1701800"/>
            <a:ext cx="5489713" cy="4420703"/>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701799"/>
            <a:ext cx="5489713" cy="44207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2FBF89BC-A4FB-44DA-A2B1-1F69F4795DFB}"/>
              </a:ext>
            </a:extLst>
          </p:cNvPr>
          <p:cNvSpPr>
            <a:spLocks noGrp="1"/>
          </p:cNvSpPr>
          <p:nvPr>
            <p:ph type="body" sz="quarter" idx="10" hasCustomPrompt="1"/>
          </p:nvPr>
        </p:nvSpPr>
        <p:spPr>
          <a:xfrm>
            <a:off x="530225" y="1016000"/>
            <a:ext cx="5489575" cy="571500"/>
          </a:xfrm>
          <a:prstGeom prst="rect">
            <a:avLst/>
          </a:prstGeom>
        </p:spPr>
        <p:txBody>
          <a:bodyPr/>
          <a:lstStyle>
            <a:lvl1pPr marL="0" indent="0">
              <a:buNone/>
              <a:defRPr b="1"/>
            </a:lvl1pPr>
          </a:lstStyle>
          <a:p>
            <a:pPr lvl="0"/>
            <a:r>
              <a:rPr lang="en-US"/>
              <a:t>Section Header</a:t>
            </a:r>
            <a:endParaRPr lang="en-GB"/>
          </a:p>
        </p:txBody>
      </p:sp>
      <p:sp>
        <p:nvSpPr>
          <p:cNvPr id="8" name="Text Placeholder 6">
            <a:extLst>
              <a:ext uri="{FF2B5EF4-FFF2-40B4-BE49-F238E27FC236}">
                <a16:creationId xmlns:a16="http://schemas.microsoft.com/office/drawing/2014/main" id="{70B6115E-10CC-4D5F-93D7-183AA06B81C1}"/>
              </a:ext>
            </a:extLst>
          </p:cNvPr>
          <p:cNvSpPr>
            <a:spLocks noGrp="1"/>
          </p:cNvSpPr>
          <p:nvPr>
            <p:ph type="body" sz="quarter" idx="11" hasCustomPrompt="1"/>
          </p:nvPr>
        </p:nvSpPr>
        <p:spPr>
          <a:xfrm>
            <a:off x="6172267" y="1016000"/>
            <a:ext cx="5489575" cy="571500"/>
          </a:xfrm>
          <a:prstGeom prst="rect">
            <a:avLst/>
          </a:prstGeom>
        </p:spPr>
        <p:txBody>
          <a:bodyPr/>
          <a:lstStyle>
            <a:lvl1pPr marL="0" indent="0">
              <a:buNone/>
              <a:defRPr b="1"/>
            </a:lvl1pPr>
          </a:lstStyle>
          <a:p>
            <a:pPr lvl="0"/>
            <a:r>
              <a:rPr lang="en-US"/>
              <a:t>Section Header</a:t>
            </a:r>
            <a:endParaRPr lang="en-GB"/>
          </a:p>
        </p:txBody>
      </p:sp>
    </p:spTree>
    <p:extLst>
      <p:ext uri="{BB962C8B-B14F-4D97-AF65-F5344CB8AC3E}">
        <p14:creationId xmlns:p14="http://schemas.microsoft.com/office/powerpoint/2010/main" val="2185561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55AC-C10A-4214-8A6D-50CF9A9AC6B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49220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11/24/2023</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75022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FAC8D-CA71-47A5-BDB0-BF87533E3E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97FBCF9-9B13-40FD-B385-0FF6B13EE2AD}"/>
              </a:ext>
            </a:extLst>
          </p:cNvPr>
          <p:cNvSpPr>
            <a:spLocks noGrp="1"/>
          </p:cNvSpPr>
          <p:nvPr>
            <p:ph type="sldNum" sz="quarter" idx="12"/>
          </p:nvPr>
        </p:nvSpPr>
        <p:spPr/>
        <p:txBody>
          <a:bodyPr/>
          <a:lstStyle/>
          <a:p>
            <a:endParaRPr lang="en-GB"/>
          </a:p>
        </p:txBody>
      </p:sp>
      <p:sp>
        <p:nvSpPr>
          <p:cNvPr id="7" name="Title 1">
            <a:extLst>
              <a:ext uri="{FF2B5EF4-FFF2-40B4-BE49-F238E27FC236}">
                <a16:creationId xmlns:a16="http://schemas.microsoft.com/office/drawing/2014/main" id="{0ECDA093-73E7-4A4A-BBD7-D7FF91955C4D}"/>
              </a:ext>
            </a:extLst>
          </p:cNvPr>
          <p:cNvSpPr>
            <a:spLocks noGrp="1"/>
          </p:cNvSpPr>
          <p:nvPr>
            <p:ph type="title"/>
          </p:nvPr>
        </p:nvSpPr>
        <p:spPr>
          <a:xfrm>
            <a:off x="400593" y="233045"/>
            <a:ext cx="11295017" cy="640715"/>
          </a:xfrm>
          <a:prstGeom prst="rect">
            <a:avLst/>
          </a:prstGeom>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0F1FADBC-4541-4E85-BD66-CBDDAFD7AEB5}"/>
              </a:ext>
            </a:extLst>
          </p:cNvPr>
          <p:cNvCxnSpPr/>
          <p:nvPr userDrawn="1"/>
        </p:nvCxnSpPr>
        <p:spPr>
          <a:xfrm flipH="1">
            <a:off x="0" y="883920"/>
            <a:ext cx="12192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319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FAC8D-CA71-47A5-BDB0-BF87533E3E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97FBCF9-9B13-40FD-B385-0FF6B13EE2AD}"/>
              </a:ext>
            </a:extLst>
          </p:cNvPr>
          <p:cNvSpPr>
            <a:spLocks noGrp="1"/>
          </p:cNvSpPr>
          <p:nvPr>
            <p:ph type="sldNum" sz="quarter" idx="12"/>
          </p:nvPr>
        </p:nvSpPr>
        <p:spPr/>
        <p:txBody>
          <a:bodyPr/>
          <a:lstStyle/>
          <a:p>
            <a:endParaRPr lang="en-GB"/>
          </a:p>
        </p:txBody>
      </p:sp>
      <p:sp>
        <p:nvSpPr>
          <p:cNvPr id="7" name="Title 1">
            <a:extLst>
              <a:ext uri="{FF2B5EF4-FFF2-40B4-BE49-F238E27FC236}">
                <a16:creationId xmlns:a16="http://schemas.microsoft.com/office/drawing/2014/main" id="{0ECDA093-73E7-4A4A-BBD7-D7FF91955C4D}"/>
              </a:ext>
            </a:extLst>
          </p:cNvPr>
          <p:cNvSpPr>
            <a:spLocks noGrp="1"/>
          </p:cNvSpPr>
          <p:nvPr>
            <p:ph type="title"/>
          </p:nvPr>
        </p:nvSpPr>
        <p:spPr>
          <a:xfrm>
            <a:off x="400593" y="233045"/>
            <a:ext cx="11295017" cy="640715"/>
          </a:xfrm>
          <a:prstGeom prst="rect">
            <a:avLst/>
          </a:prstGeom>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0F1FADBC-4541-4E85-BD66-CBDDAFD7AEB5}"/>
              </a:ext>
            </a:extLst>
          </p:cNvPr>
          <p:cNvCxnSpPr/>
          <p:nvPr userDrawn="1"/>
        </p:nvCxnSpPr>
        <p:spPr>
          <a:xfrm flipH="1">
            <a:off x="0" y="883920"/>
            <a:ext cx="12192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07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52962AB-5650-47B8-99B1-753F9FD868C1}"/>
              </a:ext>
            </a:extLst>
          </p:cNvPr>
          <p:cNvSpPr/>
          <p:nvPr userDrawn="1"/>
        </p:nvSpPr>
        <p:spPr>
          <a:xfrm>
            <a:off x="410055" y="106127"/>
            <a:ext cx="11556392" cy="71341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4">
                  <a:lumMod val="50000"/>
                </a:schemeClr>
              </a:solidFill>
            </a:endParaRPr>
          </a:p>
        </p:txBody>
      </p:sp>
      <p:sp>
        <p:nvSpPr>
          <p:cNvPr id="11" name="Title 10">
            <a:extLst>
              <a:ext uri="{FF2B5EF4-FFF2-40B4-BE49-F238E27FC236}">
                <a16:creationId xmlns:a16="http://schemas.microsoft.com/office/drawing/2014/main" id="{73F41A49-346F-47D7-B709-AAE9265C6A29}"/>
              </a:ext>
            </a:extLst>
          </p:cNvPr>
          <p:cNvSpPr>
            <a:spLocks noGrp="1"/>
          </p:cNvSpPr>
          <p:nvPr>
            <p:ph type="title"/>
          </p:nvPr>
        </p:nvSpPr>
        <p:spPr/>
        <p:txBody>
          <a:bodyPr/>
          <a:lstStyle>
            <a:lvl1pPr algn="ctr">
              <a:defRPr sz="4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8748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ADCA-489F-4CEE-BF10-6C6AB102C5D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CC2DE7-E7C8-450D-8930-46D086B952D6}"/>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4067DB5-FFFA-4096-A9DB-157A25B8234A}"/>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3A89E37-7976-48EC-B4B6-0292F301EDBE}"/>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66916225-FACF-48C2-9EF2-968BC5D0A122}"/>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F07ABED2-15D0-45A5-BAF7-39ED046324E3}" type="slidenum">
              <a:rPr lang="en-GB" altLang="en-US"/>
              <a:pPr/>
              <a:t>‹#›</a:t>
            </a:fld>
            <a:endParaRPr lang="en-GB" altLang="en-US"/>
          </a:p>
        </p:txBody>
      </p:sp>
    </p:spTree>
    <p:extLst>
      <p:ext uri="{BB962C8B-B14F-4D97-AF65-F5344CB8AC3E}">
        <p14:creationId xmlns:p14="http://schemas.microsoft.com/office/powerpoint/2010/main" val="267097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4A63-4C43-4353-BC33-F7895C96D8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F0C911-761F-4D3D-8848-9CD6A2F1D59F}"/>
              </a:ext>
            </a:extLst>
          </p:cNvPr>
          <p:cNvSpPr>
            <a:spLocks noGrp="1"/>
          </p:cNvSpPr>
          <p:nvPr>
            <p:ph sz="half" idx="1"/>
          </p:nvPr>
        </p:nvSpPr>
        <p:spPr>
          <a:xfrm>
            <a:off x="400593" y="1227909"/>
            <a:ext cx="5593807" cy="4737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E51730-04C7-42F4-8574-A92266C6B701}"/>
              </a:ext>
            </a:extLst>
          </p:cNvPr>
          <p:cNvSpPr>
            <a:spLocks noGrp="1"/>
          </p:cNvSpPr>
          <p:nvPr>
            <p:ph sz="half" idx="2"/>
          </p:nvPr>
        </p:nvSpPr>
        <p:spPr>
          <a:xfrm>
            <a:off x="6197600" y="1227909"/>
            <a:ext cx="5080000" cy="4868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CA0FDA-7185-4A2C-AFD6-CBFCE989D650}"/>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F9E575BC-1759-4EDE-ACF9-5CCA0C6C78F0}"/>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6EC1B087-0C57-4693-9D09-0865F9E10EFF}"/>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CBBD347F-025F-4B04-90A1-D1CA7B8578C4}" type="slidenum">
              <a:rPr lang="en-GB" altLang="en-US"/>
              <a:pPr/>
              <a:t>‹#›</a:t>
            </a:fld>
            <a:endParaRPr lang="en-GB" altLang="en-US"/>
          </a:p>
        </p:txBody>
      </p:sp>
    </p:spTree>
    <p:extLst>
      <p:ext uri="{BB962C8B-B14F-4D97-AF65-F5344CB8AC3E}">
        <p14:creationId xmlns:p14="http://schemas.microsoft.com/office/powerpoint/2010/main" val="212885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65FF-5CF7-48F6-BCE9-7C065E4F312C}"/>
              </a:ext>
            </a:extLst>
          </p:cNvPr>
          <p:cNvSpPr>
            <a:spLocks noGrp="1"/>
          </p:cNvSpPr>
          <p:nvPr>
            <p:ph type="title"/>
          </p:nvPr>
        </p:nvSpPr>
        <p:spPr>
          <a:xfrm>
            <a:off x="508000" y="-29368"/>
            <a:ext cx="11120582" cy="91606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8AE5E7-FDD3-455A-AA96-1B0AF630051B}"/>
              </a:ext>
            </a:extLst>
          </p:cNvPr>
          <p:cNvSpPr>
            <a:spLocks noGrp="1"/>
          </p:cNvSpPr>
          <p:nvPr>
            <p:ph type="body" idx="1"/>
          </p:nvPr>
        </p:nvSpPr>
        <p:spPr>
          <a:xfrm>
            <a:off x="507999" y="1099272"/>
            <a:ext cx="5357091" cy="6925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4A412D-015E-4FA6-83D2-7A40D39B893E}"/>
              </a:ext>
            </a:extLst>
          </p:cNvPr>
          <p:cNvSpPr>
            <a:spLocks noGrp="1"/>
          </p:cNvSpPr>
          <p:nvPr>
            <p:ph sz="half" idx="2"/>
          </p:nvPr>
        </p:nvSpPr>
        <p:spPr>
          <a:xfrm>
            <a:off x="507999" y="1923184"/>
            <a:ext cx="5357091" cy="395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0B452A-EB16-4B20-901D-B273CD3A3538}"/>
              </a:ext>
            </a:extLst>
          </p:cNvPr>
          <p:cNvSpPr>
            <a:spLocks noGrp="1"/>
          </p:cNvSpPr>
          <p:nvPr>
            <p:ph type="body" sz="quarter" idx="3"/>
          </p:nvPr>
        </p:nvSpPr>
        <p:spPr>
          <a:xfrm>
            <a:off x="6170083" y="1099272"/>
            <a:ext cx="5183717" cy="6925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B51867-4655-4B3B-BCE4-8F29D0C26D3E}"/>
              </a:ext>
            </a:extLst>
          </p:cNvPr>
          <p:cNvSpPr>
            <a:spLocks noGrp="1"/>
          </p:cNvSpPr>
          <p:nvPr>
            <p:ph sz="quarter" idx="4"/>
          </p:nvPr>
        </p:nvSpPr>
        <p:spPr>
          <a:xfrm>
            <a:off x="6170083" y="1923184"/>
            <a:ext cx="5183717" cy="395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889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23C2-F683-4F9C-BC2B-EECED437DB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305875-2F80-47CC-A203-23964CCD4ADD}"/>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44B98BE2-6F63-4249-92EE-0366E8B49A5C}"/>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92A0D285-DC9B-43DE-936B-FB30778B0C01}"/>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1BB7D8E1-CFF8-4B51-9967-BCFEF6619C58}" type="slidenum">
              <a:rPr lang="en-GB" altLang="en-US"/>
              <a:pPr/>
              <a:t>‹#›</a:t>
            </a:fld>
            <a:endParaRPr lang="en-GB" altLang="en-US"/>
          </a:p>
        </p:txBody>
      </p:sp>
    </p:spTree>
    <p:extLst>
      <p:ext uri="{BB962C8B-B14F-4D97-AF65-F5344CB8AC3E}">
        <p14:creationId xmlns:p14="http://schemas.microsoft.com/office/powerpoint/2010/main" val="792062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F4A15-CDA7-46C6-881B-384DA0A63D5E}"/>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EB74C981-269B-4648-9CAD-DAC6C88D1D59}"/>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777F6610-19B4-46AA-8EE3-1ECA00110691}"/>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40F86150-1724-431E-B9D4-81E02CA5E2EE}" type="slidenum">
              <a:rPr lang="en-GB" altLang="en-US"/>
              <a:pPr/>
              <a:t>‹#›</a:t>
            </a:fld>
            <a:endParaRPr lang="en-GB" altLang="en-US"/>
          </a:p>
        </p:txBody>
      </p:sp>
    </p:spTree>
    <p:extLst>
      <p:ext uri="{BB962C8B-B14F-4D97-AF65-F5344CB8AC3E}">
        <p14:creationId xmlns:p14="http://schemas.microsoft.com/office/powerpoint/2010/main" val="245462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C4AC-9E51-42BA-BC3E-DA5827DD7A0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AA8210-783F-482D-A751-9CC586FC55A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777816-55E9-40BA-80CD-E3D17982693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996BA7-D45B-4DB7-A982-60B48ACAB192}"/>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DF9C1F84-B087-42C7-A33E-F48F733F546C}"/>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38C2B7EA-776A-4A6E-80E6-6848E58864C4}"/>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AC27581B-DAFA-423E-B9C6-F5A5BBD6B16C}" type="slidenum">
              <a:rPr lang="en-GB" altLang="en-US"/>
              <a:pPr/>
              <a:t>‹#›</a:t>
            </a:fld>
            <a:endParaRPr lang="en-GB" altLang="en-US"/>
          </a:p>
        </p:txBody>
      </p:sp>
    </p:spTree>
    <p:extLst>
      <p:ext uri="{BB962C8B-B14F-4D97-AF65-F5344CB8AC3E}">
        <p14:creationId xmlns:p14="http://schemas.microsoft.com/office/powerpoint/2010/main" val="134723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C0257C4-8C22-437E-9C93-FD3D8C4D962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16909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a:extLst>
              <a:ext uri="{FF2B5EF4-FFF2-40B4-BE49-F238E27FC236}">
                <a16:creationId xmlns:a16="http://schemas.microsoft.com/office/drawing/2014/main" id="{21D86AE1-FC5A-4D18-860D-8EE434314AFF}"/>
              </a:ext>
            </a:extLst>
          </p:cNvPr>
          <p:cNvSpPr>
            <a:spLocks noGrp="1" noChangeArrowheads="1"/>
          </p:cNvSpPr>
          <p:nvPr>
            <p:ph type="title"/>
          </p:nvPr>
        </p:nvSpPr>
        <p:spPr bwMode="auto">
          <a:xfrm>
            <a:off x="400593" y="0"/>
            <a:ext cx="11295017" cy="88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F54D4E81-366B-4D4B-9DFF-2CCA8091ACD8}"/>
              </a:ext>
            </a:extLst>
          </p:cNvPr>
          <p:cNvSpPr>
            <a:spLocks noGrp="1" noChangeArrowheads="1"/>
          </p:cNvSpPr>
          <p:nvPr>
            <p:ph type="body" idx="1"/>
          </p:nvPr>
        </p:nvSpPr>
        <p:spPr bwMode="auto">
          <a:xfrm>
            <a:off x="400593" y="1088574"/>
            <a:ext cx="11295017" cy="481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cxnSp>
        <p:nvCxnSpPr>
          <p:cNvPr id="8" name="Straight Connector 7">
            <a:extLst>
              <a:ext uri="{FF2B5EF4-FFF2-40B4-BE49-F238E27FC236}">
                <a16:creationId xmlns:a16="http://schemas.microsoft.com/office/drawing/2014/main" id="{06725758-5938-4B70-AB7D-7725791519E5}"/>
              </a:ext>
            </a:extLst>
          </p:cNvPr>
          <p:cNvCxnSpPr/>
          <p:nvPr userDrawn="1"/>
        </p:nvCxnSpPr>
        <p:spPr>
          <a:xfrm flipH="1">
            <a:off x="0" y="883920"/>
            <a:ext cx="12192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288617"/>
      </p:ext>
    </p:extLst>
  </p:cSld>
  <p:clrMap bg1="lt1" tx1="dk1" bg2="lt2" tx2="dk2" accent1="accent1" accent2="accent2" accent3="accent3" accent4="accent4" accent5="accent5" accent6="accent6" hlink="hlink" folHlink="folHlink"/>
  <p:sldLayoutIdLst>
    <p:sldLayoutId id="2147483670" r:id="rId1"/>
    <p:sldLayoutId id="2147483650" r:id="rId2"/>
    <p:sldLayoutId id="2147483671" r:id="rId3"/>
    <p:sldLayoutId id="2147483672" r:id="rId4"/>
    <p:sldLayoutId id="2147483673" r:id="rId5"/>
    <p:sldLayoutId id="2147483674" r:id="rId6"/>
    <p:sldLayoutId id="2147483675" r:id="rId7"/>
    <p:sldLayoutId id="2147483695" r:id="rId8"/>
    <p:sldLayoutId id="2147483677" r:id="rId9"/>
    <p:sldLayoutId id="2147483679" r:id="rId10"/>
  </p:sldLayoutIdLst>
  <p:txStyles>
    <p:titleStyle>
      <a:lvl1pPr algn="l" rtl="0" fontAlgn="base">
        <a:spcBef>
          <a:spcPct val="0"/>
        </a:spcBef>
        <a:spcAft>
          <a:spcPct val="0"/>
        </a:spcAft>
        <a:defRPr sz="4400" b="0" kern="1200">
          <a:solidFill>
            <a:schemeClr val="tx2"/>
          </a:solidFill>
          <a:latin typeface="Calibri" panose="020F0502020204030204" pitchFamily="34" charset="0"/>
          <a:ea typeface="+mj-ea"/>
          <a:cs typeface="Calibri" panose="020F0502020204030204" pitchFamily="34" charset="0"/>
        </a:defRPr>
      </a:lvl1pPr>
      <a:lvl2pPr algn="l" rtl="0" fontAlgn="base">
        <a:spcBef>
          <a:spcPct val="0"/>
        </a:spcBef>
        <a:spcAft>
          <a:spcPct val="0"/>
        </a:spcAft>
        <a:defRPr sz="4400">
          <a:solidFill>
            <a:schemeClr val="tx2"/>
          </a:solidFill>
          <a:latin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774430"/>
      </p:ext>
    </p:extLst>
  </p:cSld>
  <p:clrMap bg1="lt1" tx1="dk1" bg2="lt2" tx2="dk2" accent1="accent1" accent2="accent2" accent3="accent3" accent4="accent4" accent5="accent5" accent6="accent6" hlink="hlink" folHlink="folHlink"/>
  <p:sldLayoutIdLst>
    <p:sldLayoutId id="2147483697"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10"/>
          <a:srcRect/>
          <a:stretch/>
        </p:blipFill>
        <p:spPr>
          <a:xfrm>
            <a:off x="2" y="223"/>
            <a:ext cx="12192396" cy="6857777"/>
          </a:xfrm>
          <a:prstGeom prst="rect">
            <a:avLst/>
          </a:prstGeom>
        </p:spPr>
      </p:pic>
    </p:spTree>
    <p:extLst>
      <p:ext uri="{BB962C8B-B14F-4D97-AF65-F5344CB8AC3E}">
        <p14:creationId xmlns:p14="http://schemas.microsoft.com/office/powerpoint/2010/main" val="366601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677466" y="2022096"/>
            <a:ext cx="10837069" cy="1323439"/>
          </a:xfrm>
          <a:prstGeom prst="rect">
            <a:avLst/>
          </a:prstGeom>
          <a:noFill/>
        </p:spPr>
        <p:txBody>
          <a:bodyPr wrap="square" rtlCol="0">
            <a:spAutoFit/>
          </a:bodyPr>
          <a:lstStyle/>
          <a:p>
            <a:pPr defTabSz="228600"/>
            <a:r>
              <a:rPr lang="en-US" sz="4000" b="1">
                <a:solidFill>
                  <a:prstClr val="white"/>
                </a:solidFill>
                <a:latin typeface="Arial" panose="020B0604020202020204" pitchFamily="34" charset="0"/>
                <a:cs typeface="Arial" panose="020B0604020202020204" pitchFamily="34" charset="0"/>
              </a:rPr>
              <a:t>Dedicated Schools Grant Deficit Management Plan Update</a:t>
            </a:r>
          </a:p>
        </p:txBody>
      </p:sp>
      <p:sp>
        <p:nvSpPr>
          <p:cNvPr id="3" name="TextBox 2">
            <a:extLst>
              <a:ext uri="{FF2B5EF4-FFF2-40B4-BE49-F238E27FC236}">
                <a16:creationId xmlns:a16="http://schemas.microsoft.com/office/drawing/2014/main" id="{9DB7FAB8-F0D8-3C50-14A8-43067664EF02}"/>
              </a:ext>
            </a:extLst>
          </p:cNvPr>
          <p:cNvSpPr txBox="1"/>
          <p:nvPr/>
        </p:nvSpPr>
        <p:spPr>
          <a:xfrm>
            <a:off x="677466" y="3708391"/>
            <a:ext cx="10818813" cy="1754326"/>
          </a:xfrm>
          <a:prstGeom prst="rect">
            <a:avLst/>
          </a:prstGeom>
          <a:noFill/>
        </p:spPr>
        <p:txBody>
          <a:bodyPr wrap="square" rtlCol="0">
            <a:spAutoFit/>
          </a:bodyPr>
          <a:lstStyle/>
          <a:p>
            <a:pPr defTabSz="228600"/>
            <a:r>
              <a:rPr lang="en-US" sz="3600">
                <a:solidFill>
                  <a:prstClr val="white"/>
                </a:solidFill>
                <a:latin typeface="Arial" panose="020B0604020202020204" pitchFamily="34" charset="0"/>
                <a:cs typeface="Arial" panose="020B0604020202020204" pitchFamily="34" charset="0"/>
              </a:rPr>
              <a:t>December 2023</a:t>
            </a:r>
          </a:p>
          <a:p>
            <a:pPr defTabSz="228600"/>
            <a:r>
              <a:rPr lang="en-US" sz="3600">
                <a:solidFill>
                  <a:prstClr val="white"/>
                </a:solidFill>
                <a:latin typeface="Arial" panose="020B0604020202020204" pitchFamily="34" charset="0"/>
                <a:cs typeface="Arial" panose="020B0604020202020204" pitchFamily="34" charset="0"/>
              </a:rPr>
              <a:t>Natalie Smith </a:t>
            </a:r>
          </a:p>
          <a:p>
            <a:pPr defTabSz="228600"/>
            <a:r>
              <a:rPr lang="en-US" sz="3600">
                <a:solidFill>
                  <a:prstClr val="white"/>
                </a:solidFill>
                <a:latin typeface="Arial" panose="020B0604020202020204" pitchFamily="34" charset="0"/>
                <a:cs typeface="Arial" panose="020B0604020202020204" pitchFamily="34" charset="0"/>
              </a:rPr>
              <a:t>Assistant Director, Education &amp; Inclusion</a:t>
            </a:r>
          </a:p>
        </p:txBody>
      </p:sp>
      <p:sp>
        <p:nvSpPr>
          <p:cNvPr id="6" name="TextBox 5">
            <a:extLst>
              <a:ext uri="{FF2B5EF4-FFF2-40B4-BE49-F238E27FC236}">
                <a16:creationId xmlns:a16="http://schemas.microsoft.com/office/drawing/2014/main" id="{35B514BC-25A5-D910-7C12-BEE0D8B52206}"/>
              </a:ext>
            </a:extLst>
          </p:cNvPr>
          <p:cNvSpPr txBox="1"/>
          <p:nvPr/>
        </p:nvSpPr>
        <p:spPr>
          <a:xfrm>
            <a:off x="1372792" y="6118328"/>
            <a:ext cx="10123487" cy="415498"/>
          </a:xfrm>
          <a:prstGeom prst="rect">
            <a:avLst/>
          </a:prstGeom>
          <a:noFill/>
        </p:spPr>
        <p:txBody>
          <a:bodyPr wrap="square" rtlCol="0">
            <a:spAutoFit/>
          </a:bodyPr>
          <a:lstStyle/>
          <a:p>
            <a:pPr algn="r" defTabSz="228600"/>
            <a:r>
              <a:rPr lang="en-US" sz="2100">
                <a:solidFill>
                  <a:srgbClr val="08314C"/>
                </a:solidFill>
                <a:latin typeface="Arial" panose="020B0604020202020204" pitchFamily="34" charset="0"/>
                <a:cs typeface="Arial" panose="020B0604020202020204" pitchFamily="34" charset="0"/>
              </a:rPr>
              <a:t>Education and Inclusion</a:t>
            </a:r>
          </a:p>
        </p:txBody>
      </p:sp>
    </p:spTree>
    <p:custDataLst>
      <p:tags r:id="rId1"/>
    </p:custDataLst>
    <p:extLst>
      <p:ext uri="{BB962C8B-B14F-4D97-AF65-F5344CB8AC3E}">
        <p14:creationId xmlns:p14="http://schemas.microsoft.com/office/powerpoint/2010/main" val="110809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C230-EAA1-42B7-3516-C73A8E0E29A9}"/>
              </a:ext>
            </a:extLst>
          </p:cNvPr>
          <p:cNvSpPr>
            <a:spLocks noGrp="1"/>
          </p:cNvSpPr>
          <p:nvPr>
            <p:ph type="title"/>
          </p:nvPr>
        </p:nvSpPr>
        <p:spPr/>
        <p:txBody>
          <a:bodyPr/>
          <a:lstStyle/>
          <a:p>
            <a:r>
              <a:rPr lang="en-GB"/>
              <a:t>Conference launch and training</a:t>
            </a:r>
          </a:p>
        </p:txBody>
      </p:sp>
      <p:sp>
        <p:nvSpPr>
          <p:cNvPr id="3" name="Content Placeholder 2">
            <a:extLst>
              <a:ext uri="{FF2B5EF4-FFF2-40B4-BE49-F238E27FC236}">
                <a16:creationId xmlns:a16="http://schemas.microsoft.com/office/drawing/2014/main" id="{9E5A7A0A-EC45-067E-6749-3D47BDEB5DA9}"/>
              </a:ext>
            </a:extLst>
          </p:cNvPr>
          <p:cNvSpPr>
            <a:spLocks noGrp="1"/>
          </p:cNvSpPr>
          <p:nvPr>
            <p:ph idx="13"/>
          </p:nvPr>
        </p:nvSpPr>
        <p:spPr>
          <a:xfrm>
            <a:off x="685845" y="1877286"/>
            <a:ext cx="5410156" cy="3936547"/>
          </a:xfrm>
        </p:spPr>
        <p:txBody>
          <a:bodyPr/>
          <a:lstStyle/>
          <a:p>
            <a:r>
              <a:rPr lang="en-GB" sz="2000"/>
              <a:t>Conferences to launch the TSEND Programme with schools have taken place.</a:t>
            </a:r>
          </a:p>
          <a:p>
            <a:r>
              <a:rPr lang="en-GB" sz="2000"/>
              <a:t>Feedback is strong, with heads broadly supportive of the TSEND work presented to them, including;</a:t>
            </a:r>
          </a:p>
          <a:p>
            <a:pPr marL="285750" indent="-285750">
              <a:buFont typeface="Arial" panose="020B0604020202020204" pitchFamily="34" charset="0"/>
              <a:buChar char="•"/>
            </a:pPr>
            <a:r>
              <a:rPr lang="en-GB" sz="2000"/>
              <a:t>New, fully funded training to help school staff supported children with complex SEND in mainstream settings.</a:t>
            </a:r>
          </a:p>
          <a:p>
            <a:pPr marL="285750" indent="-285750">
              <a:buFont typeface="Arial" panose="020B0604020202020204" pitchFamily="34" charset="0"/>
              <a:buChar char="•"/>
            </a:pPr>
            <a:r>
              <a:rPr lang="en-GB" sz="2000"/>
              <a:t>A new SENCO Helpline and SEN Support Toolkit. </a:t>
            </a:r>
          </a:p>
          <a:p>
            <a:r>
              <a:rPr lang="en-GB" sz="2000"/>
              <a:t>Important to maintain momentum now that we have formally launched. </a:t>
            </a:r>
          </a:p>
        </p:txBody>
      </p:sp>
      <p:pic>
        <p:nvPicPr>
          <p:cNvPr id="5" name="Picture 4">
            <a:extLst>
              <a:ext uri="{FF2B5EF4-FFF2-40B4-BE49-F238E27FC236}">
                <a16:creationId xmlns:a16="http://schemas.microsoft.com/office/drawing/2014/main" id="{A3C0C008-4B6B-EEB6-73D5-0328D004CD2D}"/>
              </a:ext>
            </a:extLst>
          </p:cNvPr>
          <p:cNvPicPr>
            <a:picLocks noChangeAspect="1"/>
          </p:cNvPicPr>
          <p:nvPr/>
        </p:nvPicPr>
        <p:blipFill>
          <a:blip r:embed="rId3"/>
          <a:stretch>
            <a:fillRect/>
          </a:stretch>
        </p:blipFill>
        <p:spPr>
          <a:xfrm>
            <a:off x="6019822" y="1713672"/>
            <a:ext cx="4754004" cy="4008721"/>
          </a:xfrm>
          <a:prstGeom prst="rect">
            <a:avLst/>
          </a:prstGeom>
        </p:spPr>
      </p:pic>
      <p:pic>
        <p:nvPicPr>
          <p:cNvPr id="4" name="Picture 3">
            <a:extLst>
              <a:ext uri="{FF2B5EF4-FFF2-40B4-BE49-F238E27FC236}">
                <a16:creationId xmlns:a16="http://schemas.microsoft.com/office/drawing/2014/main" id="{51ADED56-0837-DAB7-4191-7F8EFAB4AF40}"/>
              </a:ext>
            </a:extLst>
          </p:cNvPr>
          <p:cNvPicPr>
            <a:picLocks noChangeAspect="1"/>
          </p:cNvPicPr>
          <p:nvPr/>
        </p:nvPicPr>
        <p:blipFill>
          <a:blip r:embed="rId4"/>
          <a:stretch>
            <a:fillRect/>
          </a:stretch>
        </p:blipFill>
        <p:spPr>
          <a:xfrm>
            <a:off x="8276614" y="4399280"/>
            <a:ext cx="3229541" cy="1742558"/>
          </a:xfrm>
          <a:prstGeom prst="rect">
            <a:avLst/>
          </a:prstGeom>
        </p:spPr>
      </p:pic>
    </p:spTree>
    <p:custDataLst>
      <p:tags r:id="rId1"/>
    </p:custDataLst>
    <p:extLst>
      <p:ext uri="{BB962C8B-B14F-4D97-AF65-F5344CB8AC3E}">
        <p14:creationId xmlns:p14="http://schemas.microsoft.com/office/powerpoint/2010/main" val="251214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p:txBody>
          <a:bodyPr>
            <a:normAutofit/>
          </a:bodyPr>
          <a:lstStyle/>
          <a:p>
            <a:r>
              <a:rPr lang="en-GB" b="1"/>
              <a:t>Workstream updates – Right Support, Right Time</a:t>
            </a:r>
          </a:p>
        </p:txBody>
      </p:sp>
      <p:sp>
        <p:nvSpPr>
          <p:cNvPr id="4" name="TextBox 3">
            <a:extLst>
              <a:ext uri="{FF2B5EF4-FFF2-40B4-BE49-F238E27FC236}">
                <a16:creationId xmlns:a16="http://schemas.microsoft.com/office/drawing/2014/main" id="{2DCA7056-FFA1-4BE6-B4EC-811DB71DB162}"/>
              </a:ext>
            </a:extLst>
          </p:cNvPr>
          <p:cNvSpPr txBox="1"/>
          <p:nvPr/>
        </p:nvSpPr>
        <p:spPr>
          <a:xfrm>
            <a:off x="372313" y="1618221"/>
            <a:ext cx="11295017" cy="4715202"/>
          </a:xfrm>
          <a:prstGeom prst="rect">
            <a:avLst/>
          </a:prstGeom>
          <a:noFill/>
        </p:spPr>
        <p:txBody>
          <a:bodyPr wrap="square" lIns="91440" tIns="45720" rIns="91440" bIns="45720" rtlCol="0" anchor="t">
            <a:spAutoFit/>
          </a:bodyPr>
          <a:lstStyle/>
          <a:p>
            <a:pPr>
              <a:lnSpc>
                <a:spcPct val="150000"/>
              </a:lnSpc>
            </a:pPr>
            <a:r>
              <a:rPr lang="en-GB" b="1">
                <a:solidFill>
                  <a:srgbClr val="0070C0"/>
                </a:solidFill>
                <a:latin typeface="Arial" panose="020B0604020202020204" pitchFamily="34" charset="0"/>
                <a:cs typeface="Arial" panose="020B0604020202020204" pitchFamily="34" charset="0"/>
              </a:rPr>
              <a:t>Building Capacity – Sector Led SEN Improvement Projects</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The 13 selected projects are running, progress reports have been received and reviewed and the second tranche of funding released.</a:t>
            </a:r>
          </a:p>
          <a:p>
            <a:pPr>
              <a:lnSpc>
                <a:spcPct val="150000"/>
              </a:lnSpc>
            </a:pPr>
            <a:r>
              <a:rPr lang="en-GB" b="1">
                <a:solidFill>
                  <a:srgbClr val="0070C0"/>
                </a:solidFill>
                <a:latin typeface="Arial" panose="020B0604020202020204" pitchFamily="34" charset="0"/>
                <a:cs typeface="Arial" panose="020B0604020202020204" pitchFamily="34" charset="0"/>
              </a:rPr>
              <a:t>Build Capacity - SEN Support</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Cross-branch work to embed the SEN Support guidance continues alongside professional development offers. </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Four new SEN Advisors have been employed and are working alongside schools.</a:t>
            </a:r>
          </a:p>
          <a:p>
            <a:pPr>
              <a:lnSpc>
                <a:spcPct val="150000"/>
              </a:lnSpc>
            </a:pPr>
            <a:r>
              <a:rPr lang="en-GB" b="1">
                <a:solidFill>
                  <a:srgbClr val="0070C0"/>
                </a:solidFill>
                <a:latin typeface="Arial" panose="020B0604020202020204" pitchFamily="34" charset="0"/>
                <a:cs typeface="Arial" panose="020B0604020202020204" pitchFamily="34" charset="0"/>
              </a:rPr>
              <a:t>Outreach Review</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Review of High Needs Block funded outreach services undertaken and recommendations presented to the High Needs Performance and Oversight Board in November. Decisions relating to future outreach strategy communicated to existing providers swiftly after.</a:t>
            </a:r>
          </a:p>
          <a:p>
            <a:pPr>
              <a:lnSpc>
                <a:spcPct val="150000"/>
              </a:lnSpc>
            </a:pPr>
            <a:r>
              <a:rPr lang="en-GB" b="1">
                <a:solidFill>
                  <a:srgbClr val="0070C0"/>
                </a:solidFill>
                <a:latin typeface="Arial" panose="020B0604020202020204" pitchFamily="34" charset="0"/>
                <a:cs typeface="Arial" panose="020B0604020202020204" pitchFamily="34" charset="0"/>
              </a:rPr>
              <a:t>Signposting / Building Confidence</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The new look and feel, and refreshed content of the Local Offer / Family Information Services Hub launched in July 23.</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Work has commenced on developing the internal Education and Inclusion pages and a review of the externally available web content</a:t>
            </a:r>
          </a:p>
          <a:p>
            <a:pPr>
              <a:lnSpc>
                <a:spcPct val="150000"/>
              </a:lnSpc>
            </a:pPr>
            <a:r>
              <a:rPr lang="en-GB" b="1">
                <a:solidFill>
                  <a:srgbClr val="0070C0"/>
                </a:solidFill>
                <a:latin typeface="Arial" panose="020B0604020202020204" pitchFamily="34" charset="0"/>
                <a:cs typeface="Arial" panose="020B0604020202020204" pitchFamily="34" charset="0"/>
              </a:rPr>
              <a:t>Early Years Pilot</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Planning for a pilot to extend Portage support into Year R has continued with successful internal recruitment.  This will launch in April 24.</a:t>
            </a:r>
          </a:p>
        </p:txBody>
      </p:sp>
    </p:spTree>
    <p:custDataLst>
      <p:tags r:id="rId1"/>
    </p:custDataLst>
    <p:extLst>
      <p:ext uri="{BB962C8B-B14F-4D97-AF65-F5344CB8AC3E}">
        <p14:creationId xmlns:p14="http://schemas.microsoft.com/office/powerpoint/2010/main" val="304244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CA7056-FFA1-4BE6-B4EC-811DB71DB162}"/>
              </a:ext>
            </a:extLst>
          </p:cNvPr>
          <p:cNvSpPr txBox="1"/>
          <p:nvPr/>
        </p:nvSpPr>
        <p:spPr>
          <a:xfrm>
            <a:off x="372313" y="1411710"/>
            <a:ext cx="11295017" cy="4946034"/>
          </a:xfrm>
          <a:prstGeom prst="rect">
            <a:avLst/>
          </a:prstGeom>
          <a:noFill/>
        </p:spPr>
        <p:txBody>
          <a:bodyPr wrap="square" lIns="91440" tIns="45720" rIns="91440" bIns="45720" rtlCol="0" anchor="t">
            <a:spAutoFit/>
          </a:bodyPr>
          <a:lstStyle/>
          <a:p>
            <a:pPr>
              <a:lnSpc>
                <a:spcPct val="150000"/>
              </a:lnSpc>
            </a:pPr>
            <a:r>
              <a:rPr lang="en-GB" b="1">
                <a:solidFill>
                  <a:srgbClr val="0070C0"/>
                </a:solidFill>
                <a:latin typeface="Arial" panose="020B0604020202020204" pitchFamily="34" charset="0"/>
                <a:cs typeface="Arial" panose="020B0604020202020204" pitchFamily="34" charset="0"/>
              </a:rPr>
              <a:t>Enhanced </a:t>
            </a:r>
            <a:r>
              <a:rPr lang="en-GB" b="1" err="1">
                <a:solidFill>
                  <a:srgbClr val="0070C0"/>
                </a:solidFill>
                <a:latin typeface="Arial" panose="020B0604020202020204" pitchFamily="34" charset="0"/>
                <a:cs typeface="Arial" panose="020B0604020202020204" pitchFamily="34" charset="0"/>
              </a:rPr>
              <a:t>SaLT</a:t>
            </a:r>
            <a:r>
              <a:rPr lang="en-GB" b="1">
                <a:solidFill>
                  <a:srgbClr val="0070C0"/>
                </a:solidFill>
                <a:latin typeface="Arial" panose="020B0604020202020204" pitchFamily="34" charset="0"/>
                <a:cs typeface="Arial" panose="020B0604020202020204" pitchFamily="34" charset="0"/>
              </a:rPr>
              <a:t> Provision</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This workstream is complete, with a KPI dashboard, a cost avoidance tracker and an improved allocation process in place.  The workstream is now closed.  </a:t>
            </a:r>
          </a:p>
          <a:p>
            <a:pPr>
              <a:lnSpc>
                <a:spcPct val="150000"/>
              </a:lnSpc>
            </a:pPr>
            <a:r>
              <a:rPr lang="en-GB" b="1">
                <a:solidFill>
                  <a:srgbClr val="0070C0"/>
                </a:solidFill>
                <a:latin typeface="Arial" panose="020B0604020202020204" pitchFamily="34" charset="0"/>
                <a:cs typeface="Arial" panose="020B0604020202020204" pitchFamily="34" charset="0"/>
              </a:rPr>
              <a:t>Person Centred Approaches</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Free to access 2-day training in person centred approaches is running across Hampshire until March 24 with good uptake on places. </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A pilot of PCP meetings led by Educational Psychologists following a decision to refuse an EHC assessment in Early Years or Year R has shown improved confidence of settings and parents.  Longer term outcomes are being monitored and consideration is being given to how best to extend the pilot.  </a:t>
            </a:r>
          </a:p>
          <a:p>
            <a:pPr>
              <a:lnSpc>
                <a:spcPct val="150000"/>
              </a:lnSpc>
            </a:pPr>
            <a:r>
              <a:rPr lang="en-GB" b="1">
                <a:solidFill>
                  <a:srgbClr val="0070C0"/>
                </a:solidFill>
                <a:latin typeface="Arial" panose="020B0604020202020204" pitchFamily="34" charset="0"/>
                <a:cs typeface="Arial" panose="020B0604020202020204" pitchFamily="34" charset="0"/>
              </a:rPr>
              <a:t>Early Years SEN Strategy</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A review of SEN Inclusion Fund processes and budget is nearing completion and will be followed by a wider review of EY SEN provision.</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New Early Years SEN Support Guidance is complete and will be launched to settings in January 24.</a:t>
            </a:r>
          </a:p>
          <a:p>
            <a:pPr>
              <a:lnSpc>
                <a:spcPct val="150000"/>
              </a:lnSpc>
            </a:pPr>
            <a:r>
              <a:rPr lang="en-GB" b="1">
                <a:solidFill>
                  <a:srgbClr val="0070C0"/>
                </a:solidFill>
                <a:latin typeface="Arial" panose="020B0604020202020204" pitchFamily="34" charset="0"/>
                <a:cs typeface="Arial" panose="020B0604020202020204" pitchFamily="34" charset="0"/>
              </a:rPr>
              <a:t>SEN Support Line &amp; Toolkit</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These new services launched in September 23 and offer additional support to schools in exploring and implementing SEN Support.  </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Feedback has been exceptionally positive, and 72 enquiries have been resolved.</a:t>
            </a:r>
          </a:p>
        </p:txBody>
      </p:sp>
      <p:sp>
        <p:nvSpPr>
          <p:cNvPr id="6" name="Title 2">
            <a:extLst>
              <a:ext uri="{FF2B5EF4-FFF2-40B4-BE49-F238E27FC236}">
                <a16:creationId xmlns:a16="http://schemas.microsoft.com/office/drawing/2014/main" id="{AE3134C4-101B-EDBE-72C6-534E83112347}"/>
              </a:ext>
            </a:extLst>
          </p:cNvPr>
          <p:cNvSpPr>
            <a:spLocks noGrp="1"/>
          </p:cNvSpPr>
          <p:nvPr>
            <p:ph type="title"/>
          </p:nvPr>
        </p:nvSpPr>
        <p:spPr>
          <a:xfrm>
            <a:off x="685845" y="261257"/>
            <a:ext cx="10667955" cy="1247504"/>
          </a:xfrm>
        </p:spPr>
        <p:txBody>
          <a:bodyPr>
            <a:normAutofit fontScale="90000"/>
          </a:bodyPr>
          <a:lstStyle/>
          <a:p>
            <a:r>
              <a:rPr lang="en-GB" b="1"/>
              <a:t>Workstream updates – Right Support, Right Time</a:t>
            </a:r>
          </a:p>
        </p:txBody>
      </p:sp>
    </p:spTree>
    <p:custDataLst>
      <p:tags r:id="rId1"/>
    </p:custDataLst>
    <p:extLst>
      <p:ext uri="{BB962C8B-B14F-4D97-AF65-F5344CB8AC3E}">
        <p14:creationId xmlns:p14="http://schemas.microsoft.com/office/powerpoint/2010/main" val="744474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p:txBody>
          <a:bodyPr>
            <a:normAutofit/>
          </a:bodyPr>
          <a:lstStyle/>
          <a:p>
            <a:r>
              <a:rPr lang="en-GB" b="1"/>
              <a:t>Workstream updates – Improve Outcomes, Control Costs</a:t>
            </a:r>
          </a:p>
        </p:txBody>
      </p:sp>
      <p:sp>
        <p:nvSpPr>
          <p:cNvPr id="2" name="Content Placeholder 1">
            <a:extLst>
              <a:ext uri="{FF2B5EF4-FFF2-40B4-BE49-F238E27FC236}">
                <a16:creationId xmlns:a16="http://schemas.microsoft.com/office/drawing/2014/main" id="{027487B8-287F-8D3E-3765-00AD01D846BF}"/>
              </a:ext>
            </a:extLst>
          </p:cNvPr>
          <p:cNvSpPr>
            <a:spLocks noGrp="1"/>
          </p:cNvSpPr>
          <p:nvPr>
            <p:ph idx="13"/>
          </p:nvPr>
        </p:nvSpPr>
        <p:spPr>
          <a:xfrm>
            <a:off x="685845" y="1813337"/>
            <a:ext cx="10667955" cy="3936547"/>
          </a:xfrm>
        </p:spPr>
        <p:txBody>
          <a:bodyPr/>
          <a:lstStyle/>
          <a:p>
            <a:pPr>
              <a:spcAft>
                <a:spcPts val="600"/>
              </a:spcAft>
            </a:pPr>
            <a:r>
              <a:rPr lang="en-GB" sz="1400" b="1">
                <a:solidFill>
                  <a:srgbClr val="002060"/>
                </a:solidFill>
              </a:rPr>
              <a:t>Preparing for Adulthood</a:t>
            </a:r>
          </a:p>
          <a:p>
            <a:pPr>
              <a:spcAft>
                <a:spcPts val="600"/>
              </a:spcAft>
            </a:pPr>
            <a:r>
              <a:rPr lang="en-GB" sz="1400" b="1">
                <a:solidFill>
                  <a:srgbClr val="002060"/>
                </a:solidFill>
              </a:rPr>
              <a:t>Post-16 Employability hubs</a:t>
            </a:r>
            <a:endParaRPr lang="en-GB" sz="1400" b="0" i="0" u="none" strike="noStrike" kern="1200" baseline="0" noProof="0">
              <a:solidFill>
                <a:srgbClr val="002060"/>
              </a:solidFill>
            </a:endParaRPr>
          </a:p>
          <a:p>
            <a:pPr marL="742950" lvl="1" indent="-285750">
              <a:spcAft>
                <a:spcPts val="600"/>
              </a:spcAft>
              <a:buFont typeface="Arial" panose="020B0604020202020204" pitchFamily="34" charset="0"/>
              <a:buChar char="•"/>
            </a:pPr>
            <a:r>
              <a:rPr lang="en-GB">
                <a:solidFill>
                  <a:srgbClr val="002060"/>
                </a:solidFill>
              </a:rPr>
              <a:t>The Employability Hub model represents a 1+1+1 study programme, focused on employability and access to work placements, ending in an established pathway to employment, such as Supported Internships.</a:t>
            </a:r>
          </a:p>
          <a:p>
            <a:pPr marL="742950" lvl="1" indent="-285750">
              <a:spcAft>
                <a:spcPts val="600"/>
              </a:spcAft>
              <a:buFont typeface="Arial" panose="020B0604020202020204" pitchFamily="34" charset="0"/>
              <a:buChar char="•"/>
            </a:pPr>
            <a:r>
              <a:rPr lang="en-GB" b="0" i="0" u="none" strike="noStrike" kern="1200" baseline="0" noProof="0">
                <a:solidFill>
                  <a:srgbClr val="002060"/>
                </a:solidFill>
              </a:rPr>
              <a:t>There are currently 8 employability hubs across Hampshire.</a:t>
            </a:r>
            <a:r>
              <a:rPr lang="en-GB">
                <a:solidFill>
                  <a:srgbClr val="002060"/>
                </a:solidFill>
              </a:rPr>
              <a:t> 132 active learners are currently engaged with hubs (64 new learners, 68 continuing learners)</a:t>
            </a:r>
          </a:p>
          <a:p>
            <a:pPr marL="742950" lvl="1" indent="-285750">
              <a:spcAft>
                <a:spcPts val="600"/>
              </a:spcAft>
              <a:buFont typeface="Arial" panose="020B0604020202020204" pitchFamily="34" charset="0"/>
              <a:buChar char="•"/>
            </a:pPr>
            <a:r>
              <a:rPr lang="en-GB">
                <a:solidFill>
                  <a:srgbClr val="002060"/>
                </a:solidFill>
              </a:rPr>
              <a:t>Three-year evaluation currently in draft (see slide 17 for details): </a:t>
            </a:r>
          </a:p>
          <a:p>
            <a:pPr marL="1200150" lvl="2" indent="-285750">
              <a:spcAft>
                <a:spcPts val="600"/>
              </a:spcAft>
              <a:buFont typeface="Wingdings" panose="020B0604020202020204" pitchFamily="34" charset="0"/>
              <a:buChar char="§"/>
            </a:pPr>
            <a:r>
              <a:rPr lang="en-GB" sz="1400">
                <a:solidFill>
                  <a:srgbClr val="002060"/>
                </a:solidFill>
              </a:rPr>
              <a:t>18% of all learners engaged (181) have positive progressions to paid employment, all progressing to employment have higher engagement with the core elements of the programme (WEX, </a:t>
            </a:r>
            <a:r>
              <a:rPr lang="en-GB" sz="1400" err="1">
                <a:solidFill>
                  <a:srgbClr val="002060"/>
                </a:solidFill>
              </a:rPr>
              <a:t>PfA</a:t>
            </a:r>
            <a:r>
              <a:rPr lang="en-GB" sz="1400">
                <a:solidFill>
                  <a:srgbClr val="002060"/>
                </a:solidFill>
              </a:rPr>
              <a:t> delivery and Vocational Profiling).</a:t>
            </a:r>
          </a:p>
          <a:p>
            <a:pPr marL="1200150" lvl="2" indent="-285750">
              <a:spcAft>
                <a:spcPts val="600"/>
              </a:spcAft>
              <a:buFont typeface="Wingdings" panose="020B0604020202020204" pitchFamily="34" charset="0"/>
              <a:buChar char="§"/>
            </a:pPr>
            <a:r>
              <a:rPr lang="en-GB" sz="1400">
                <a:solidFill>
                  <a:srgbClr val="002060"/>
                </a:solidFill>
              </a:rPr>
              <a:t>For learners who have completed 3 years (September 2020 intake): 31% have progressed to paid employment. 73% have EHC plans that are ceased or due to cease (includes those that exited during the programme to other courses)</a:t>
            </a:r>
          </a:p>
          <a:p>
            <a:pPr marL="1200150" lvl="2" indent="-285750">
              <a:spcAft>
                <a:spcPts val="600"/>
              </a:spcAft>
              <a:buFont typeface="Wingdings" panose="020B0604020202020204" pitchFamily="34" charset="0"/>
              <a:buChar char="§"/>
            </a:pPr>
            <a:r>
              <a:rPr lang="en-GB" sz="1400">
                <a:solidFill>
                  <a:srgbClr val="002060"/>
                </a:solidFill>
              </a:rPr>
              <a:t>Consultation currently underway with Hubs and learners to determine model of the programme moving forward. </a:t>
            </a:r>
          </a:p>
          <a:p>
            <a:pPr marL="742950" lvl="1" indent="-285750">
              <a:spcAft>
                <a:spcPts val="600"/>
              </a:spcAft>
              <a:buFont typeface="Arial" panose="020B0604020202020204" pitchFamily="34" charset="0"/>
              <a:buChar char="•"/>
            </a:pPr>
            <a:r>
              <a:rPr lang="en-GB">
                <a:solidFill>
                  <a:srgbClr val="002060"/>
                </a:solidFill>
              </a:rPr>
              <a:t>Savings up to 2022/23 FY are £1.026m and a recent review of assumptions projects the cumulative saving to HNB of £8.132m by 2026/27.</a:t>
            </a:r>
          </a:p>
          <a:p>
            <a:endParaRPr lang="en-GB" sz="1400">
              <a:solidFill>
                <a:srgbClr val="002060"/>
              </a:solidFill>
            </a:endParaRPr>
          </a:p>
        </p:txBody>
      </p:sp>
    </p:spTree>
    <p:custDataLst>
      <p:tags r:id="rId1"/>
    </p:custDataLst>
    <p:extLst>
      <p:ext uri="{BB962C8B-B14F-4D97-AF65-F5344CB8AC3E}">
        <p14:creationId xmlns:p14="http://schemas.microsoft.com/office/powerpoint/2010/main" val="243794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021D05-835B-CE9D-1BA2-28209FEF85A1}"/>
              </a:ext>
            </a:extLst>
          </p:cNvPr>
          <p:cNvSpPr>
            <a:spLocks noGrp="1"/>
          </p:cNvSpPr>
          <p:nvPr>
            <p:ph type="title"/>
          </p:nvPr>
        </p:nvSpPr>
        <p:spPr/>
        <p:txBody>
          <a:bodyPr>
            <a:normAutofit/>
          </a:bodyPr>
          <a:lstStyle/>
          <a:p>
            <a:r>
              <a:rPr lang="en-GB" b="1"/>
              <a:t>Preparing for Adulthood (EH): End of Three-Year Pilot</a:t>
            </a:r>
          </a:p>
        </p:txBody>
      </p:sp>
      <p:sp>
        <p:nvSpPr>
          <p:cNvPr id="2" name="Content Placeholder 1">
            <a:extLst>
              <a:ext uri="{FF2B5EF4-FFF2-40B4-BE49-F238E27FC236}">
                <a16:creationId xmlns:a16="http://schemas.microsoft.com/office/drawing/2014/main" id="{F2EF91B3-04E4-1BFE-DEFA-AFC3E9897BF6}"/>
              </a:ext>
            </a:extLst>
          </p:cNvPr>
          <p:cNvSpPr>
            <a:spLocks noGrp="1"/>
          </p:cNvSpPr>
          <p:nvPr>
            <p:ph idx="13"/>
          </p:nvPr>
        </p:nvSpPr>
        <p:spPr>
          <a:xfrm>
            <a:off x="326616" y="2921453"/>
            <a:ext cx="10667955" cy="3936547"/>
          </a:xfrm>
        </p:spPr>
        <p:txBody>
          <a:bodyPr/>
          <a:lstStyle/>
          <a:p>
            <a:pPr marL="0" indent="0">
              <a:buNone/>
            </a:pPr>
            <a:r>
              <a:rPr lang="en-GB" sz="1400" b="1">
                <a:solidFill>
                  <a:srgbClr val="002060"/>
                </a:solidFill>
              </a:rPr>
              <a:t>Findings:  </a:t>
            </a:r>
          </a:p>
          <a:p>
            <a:r>
              <a:rPr lang="en-GB" sz="1400">
                <a:solidFill>
                  <a:srgbClr val="002060"/>
                </a:solidFill>
              </a:rPr>
              <a:t>18% have progressed to paid employment / apprenticeships. </a:t>
            </a:r>
          </a:p>
          <a:p>
            <a:r>
              <a:rPr lang="en-GB" sz="1400">
                <a:solidFill>
                  <a:srgbClr val="002060"/>
                </a:solidFill>
              </a:rPr>
              <a:t>Of those engaged in year one (2020) 73% have now had or are due to have their EHC plans ceased. 31% progressed to paid employment / apprenticeships directly from the Hub. </a:t>
            </a:r>
          </a:p>
          <a:p>
            <a:r>
              <a:rPr lang="en-GB" sz="1400">
                <a:solidFill>
                  <a:srgbClr val="002060"/>
                </a:solidFill>
              </a:rPr>
              <a:t>Engagement in core element have been high for learners making positive progressions </a:t>
            </a:r>
            <a:r>
              <a:rPr lang="en-GB" sz="1100" i="1">
                <a:solidFill>
                  <a:srgbClr val="002060"/>
                </a:solidFill>
              </a:rPr>
              <a:t>(remaining 6% progressed to ‘other; related to logistical reasons for exit (heading to University, left the country))</a:t>
            </a:r>
          </a:p>
          <a:p>
            <a:r>
              <a:rPr lang="en-GB" sz="1400">
                <a:solidFill>
                  <a:srgbClr val="002060"/>
                </a:solidFill>
              </a:rPr>
              <a:t>The cost avoidance from 2022/23 on completion of the three-year pilot with Cohort one learners is £456,000 with forecasting suggesting in-year savings to continue until 2028/29. </a:t>
            </a:r>
          </a:p>
          <a:p>
            <a:pPr marL="0" indent="0">
              <a:buNone/>
            </a:pPr>
            <a:r>
              <a:rPr lang="en-GB" sz="1400" b="1">
                <a:solidFill>
                  <a:srgbClr val="002060"/>
                </a:solidFill>
              </a:rPr>
              <a:t>Proposals </a:t>
            </a:r>
          </a:p>
          <a:p>
            <a:r>
              <a:rPr lang="en-GB" sz="1400">
                <a:solidFill>
                  <a:srgbClr val="002060"/>
                </a:solidFill>
              </a:rPr>
              <a:t>Continue to deliver the current model, engaging new post 16 providers to deliver.</a:t>
            </a:r>
          </a:p>
          <a:p>
            <a:r>
              <a:rPr lang="en-GB" sz="1400">
                <a:solidFill>
                  <a:srgbClr val="002060"/>
                </a:solidFill>
              </a:rPr>
              <a:t>Amend the model to deliver a site wide </a:t>
            </a:r>
            <a:r>
              <a:rPr lang="en-GB" sz="1400" err="1">
                <a:solidFill>
                  <a:srgbClr val="002060"/>
                </a:solidFill>
              </a:rPr>
              <a:t>PfA</a:t>
            </a:r>
            <a:r>
              <a:rPr lang="en-GB" sz="1400">
                <a:solidFill>
                  <a:srgbClr val="002060"/>
                </a:solidFill>
              </a:rPr>
              <a:t> focused foundation offer, and a 'bolt on' 2-year programme (from Year 13) for all mainstream EHCP learners on employment pathways. </a:t>
            </a:r>
          </a:p>
          <a:p>
            <a:r>
              <a:rPr lang="en-GB" sz="1400">
                <a:solidFill>
                  <a:srgbClr val="002060"/>
                </a:solidFill>
                <a:ea typeface="Calibri"/>
              </a:rPr>
              <a:t>Consultation currently underway with Employability Hub staff and learners to determine the way forward.</a:t>
            </a:r>
            <a:endParaRPr lang="en-GB" sz="1400">
              <a:solidFill>
                <a:srgbClr val="002060"/>
              </a:solidFill>
              <a:ea typeface="Calibri" panose="020F0502020204030204" pitchFamily="34" charset="0"/>
            </a:endParaRPr>
          </a:p>
          <a:p>
            <a:pPr marL="0" indent="0">
              <a:buNone/>
            </a:pPr>
            <a:endParaRPr lang="en-GB" sz="1800">
              <a:solidFill>
                <a:srgbClr val="002060"/>
              </a:solidFill>
              <a:ea typeface="Calibri" panose="020F0502020204030204" pitchFamily="34" charset="0"/>
            </a:endParaRPr>
          </a:p>
        </p:txBody>
      </p:sp>
      <p:graphicFrame>
        <p:nvGraphicFramePr>
          <p:cNvPr id="8" name="Table 7">
            <a:extLst>
              <a:ext uri="{FF2B5EF4-FFF2-40B4-BE49-F238E27FC236}">
                <a16:creationId xmlns:a16="http://schemas.microsoft.com/office/drawing/2014/main" id="{BE078785-56A0-18B2-EBB3-4826D761BBEB}"/>
              </a:ext>
            </a:extLst>
          </p:cNvPr>
          <p:cNvGraphicFramePr>
            <a:graphicFrameLocks noGrp="1"/>
          </p:cNvGraphicFramePr>
          <p:nvPr>
            <p:extLst>
              <p:ext uri="{D42A27DB-BD31-4B8C-83A1-F6EECF244321}">
                <p14:modId xmlns:p14="http://schemas.microsoft.com/office/powerpoint/2010/main" val="1947318534"/>
              </p:ext>
            </p:extLst>
          </p:nvPr>
        </p:nvGraphicFramePr>
        <p:xfrm>
          <a:off x="6702672" y="1648977"/>
          <a:ext cx="5010358" cy="1419225"/>
        </p:xfrm>
        <a:graphic>
          <a:graphicData uri="http://schemas.openxmlformats.org/drawingml/2006/table">
            <a:tbl>
              <a:tblPr firstRow="1" firstCol="1" bandRow="1">
                <a:tableStyleId>{5C22544A-7EE6-4342-B048-85BDC9FD1C3A}</a:tableStyleId>
              </a:tblPr>
              <a:tblGrid>
                <a:gridCol w="1252318">
                  <a:extLst>
                    <a:ext uri="{9D8B030D-6E8A-4147-A177-3AD203B41FA5}">
                      <a16:colId xmlns:a16="http://schemas.microsoft.com/office/drawing/2014/main" val="2392671740"/>
                    </a:ext>
                  </a:extLst>
                </a:gridCol>
                <a:gridCol w="1252318">
                  <a:extLst>
                    <a:ext uri="{9D8B030D-6E8A-4147-A177-3AD203B41FA5}">
                      <a16:colId xmlns:a16="http://schemas.microsoft.com/office/drawing/2014/main" val="144730978"/>
                    </a:ext>
                  </a:extLst>
                </a:gridCol>
                <a:gridCol w="1252861">
                  <a:extLst>
                    <a:ext uri="{9D8B030D-6E8A-4147-A177-3AD203B41FA5}">
                      <a16:colId xmlns:a16="http://schemas.microsoft.com/office/drawing/2014/main" val="1686456637"/>
                    </a:ext>
                  </a:extLst>
                </a:gridCol>
                <a:gridCol w="1252861">
                  <a:extLst>
                    <a:ext uri="{9D8B030D-6E8A-4147-A177-3AD203B41FA5}">
                      <a16:colId xmlns:a16="http://schemas.microsoft.com/office/drawing/2014/main" val="1619163116"/>
                    </a:ext>
                  </a:extLst>
                </a:gridCol>
              </a:tblGrid>
              <a:tr h="0">
                <a:tc>
                  <a:txBody>
                    <a:bodyPr/>
                    <a:lstStyle/>
                    <a:p>
                      <a:r>
                        <a:rPr lang="en-GB" sz="1100" b="0" kern="0">
                          <a:effectLst/>
                          <a:latin typeface="Arial"/>
                        </a:rPr>
                        <a:t>Core Delivery Element</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b="0" kern="0">
                          <a:effectLst/>
                          <a:latin typeface="Arial"/>
                        </a:rPr>
                        <a:t>Work Experience / Inductions</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b="0" kern="0" err="1">
                          <a:effectLst/>
                          <a:latin typeface="Arial"/>
                        </a:rPr>
                        <a:t>PfA</a:t>
                      </a:r>
                      <a:r>
                        <a:rPr lang="en-GB" sz="1100" b="0" kern="0">
                          <a:effectLst/>
                          <a:latin typeface="Arial"/>
                        </a:rPr>
                        <a:t> Delivered</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b="0" kern="0">
                          <a:effectLst/>
                          <a:latin typeface="Arial"/>
                        </a:rPr>
                        <a:t>Vocational Profiles</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671750"/>
                  </a:ext>
                </a:extLst>
              </a:tr>
              <a:tr h="0">
                <a:tc>
                  <a:txBody>
                    <a:bodyPr/>
                    <a:lstStyle/>
                    <a:p>
                      <a:r>
                        <a:rPr lang="en-GB" sz="1100" b="0" kern="0">
                          <a:effectLst/>
                          <a:latin typeface="Arial"/>
                        </a:rPr>
                        <a:t>Positive Progression (18%)</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0" kern="0">
                          <a:effectLst/>
                          <a:latin typeface="Arial"/>
                        </a:rPr>
                        <a:t>83%</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0" kern="0">
                          <a:effectLst/>
                          <a:latin typeface="Arial"/>
                        </a:rPr>
                        <a:t>100%</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0" kern="0">
                          <a:effectLst/>
                          <a:latin typeface="Arial"/>
                        </a:rPr>
                        <a:t>89%</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25950"/>
                  </a:ext>
                </a:extLst>
              </a:tr>
              <a:tr h="0">
                <a:tc>
                  <a:txBody>
                    <a:bodyPr/>
                    <a:lstStyle/>
                    <a:p>
                      <a:r>
                        <a:rPr lang="en-GB" sz="1100" b="0" kern="0">
                          <a:effectLst/>
                          <a:latin typeface="Arial"/>
                        </a:rPr>
                        <a:t>Alternative FE (44%)</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0" kern="0">
                          <a:effectLst/>
                          <a:latin typeface="Arial"/>
                        </a:rPr>
                        <a:t>57%</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0" kern="0">
                          <a:effectLst/>
                          <a:latin typeface="Arial"/>
                        </a:rPr>
                        <a:t>91%</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0" kern="0">
                          <a:effectLst/>
                          <a:latin typeface="Arial"/>
                        </a:rPr>
                        <a:t>86%</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309753"/>
                  </a:ext>
                </a:extLst>
              </a:tr>
              <a:tr h="245745">
                <a:tc>
                  <a:txBody>
                    <a:bodyPr/>
                    <a:lstStyle/>
                    <a:p>
                      <a:r>
                        <a:rPr lang="en-GB" sz="1100" b="0" kern="0">
                          <a:effectLst/>
                          <a:latin typeface="Arial"/>
                        </a:rPr>
                        <a:t>Exit (32%)</a:t>
                      </a:r>
                      <a:r>
                        <a:rPr lang="en-GB" sz="1100" b="0" kern="0">
                          <a:effectLst/>
                        </a:rPr>
                        <a:t>     </a:t>
                      </a:r>
                      <a:endParaRPr lang="en-GB" sz="1100" b="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0" kern="0">
                          <a:effectLst/>
                          <a:latin typeface="Arial"/>
                        </a:rPr>
                        <a:t>53%</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0" kern="0">
                          <a:effectLst/>
                          <a:latin typeface="Arial"/>
                        </a:rPr>
                        <a:t>78%</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0" kern="0">
                          <a:effectLst/>
                          <a:latin typeface="Arial"/>
                        </a:rPr>
                        <a:t>97%</a:t>
                      </a:r>
                      <a:endParaRPr lang="en-GB" sz="1100" b="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710692"/>
                  </a:ext>
                </a:extLst>
              </a:tr>
            </a:tbl>
          </a:graphicData>
        </a:graphic>
      </p:graphicFrame>
      <p:sp>
        <p:nvSpPr>
          <p:cNvPr id="5" name="TextBox 4">
            <a:extLst>
              <a:ext uri="{FF2B5EF4-FFF2-40B4-BE49-F238E27FC236}">
                <a16:creationId xmlns:a16="http://schemas.microsoft.com/office/drawing/2014/main" id="{15F49F4E-07E9-3948-A22A-BBE1ACD2BE1C}"/>
              </a:ext>
            </a:extLst>
          </p:cNvPr>
          <p:cNvSpPr txBox="1"/>
          <p:nvPr/>
        </p:nvSpPr>
        <p:spPr>
          <a:xfrm>
            <a:off x="326616" y="1536458"/>
            <a:ext cx="6376056" cy="1384995"/>
          </a:xfrm>
          <a:prstGeom prst="rect">
            <a:avLst/>
          </a:prstGeom>
          <a:noFill/>
        </p:spPr>
        <p:txBody>
          <a:bodyPr wrap="square">
            <a:spAutoFit/>
          </a:bodyPr>
          <a:lstStyle/>
          <a:p>
            <a:pPr marL="0" indent="0">
              <a:buNone/>
            </a:pPr>
            <a:r>
              <a:rPr lang="en-GB" sz="1400" b="1">
                <a:solidFill>
                  <a:srgbClr val="002060"/>
                </a:solidFill>
                <a:latin typeface="Arial" panose="020B0604020202020204" pitchFamily="34" charset="0"/>
                <a:cs typeface="Arial" panose="020B0604020202020204" pitchFamily="34" charset="0"/>
              </a:rPr>
              <a:t>Headlines:</a:t>
            </a:r>
          </a:p>
          <a:p>
            <a:pPr marL="285750"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181 learners enrolled over the three-year pilot (lower than expected – 360).</a:t>
            </a:r>
          </a:p>
          <a:p>
            <a:pPr marL="285750"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100 have progressed from the hub or withdrawn to date. </a:t>
            </a:r>
          </a:p>
          <a:p>
            <a:pPr marL="285750"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68 learners continued into the next hub year (13 withdrew between end of July 'fixed data point' for evaluation and commencement of next AY)</a:t>
            </a:r>
          </a:p>
          <a:p>
            <a:pPr marL="285750"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Intake for 2023-24 year was 64 new learners </a:t>
            </a:r>
          </a:p>
        </p:txBody>
      </p:sp>
    </p:spTree>
    <p:custDataLst>
      <p:tags r:id="rId1"/>
    </p:custDataLst>
    <p:extLst>
      <p:ext uri="{BB962C8B-B14F-4D97-AF65-F5344CB8AC3E}">
        <p14:creationId xmlns:p14="http://schemas.microsoft.com/office/powerpoint/2010/main" val="1342123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p:txBody>
          <a:bodyPr>
            <a:normAutofit/>
          </a:bodyPr>
          <a:lstStyle/>
          <a:p>
            <a:r>
              <a:rPr lang="en-GB" b="1"/>
              <a:t>Workstream updates – Improve Outcomes, Control Costs</a:t>
            </a:r>
          </a:p>
        </p:txBody>
      </p:sp>
      <p:sp>
        <p:nvSpPr>
          <p:cNvPr id="2" name="Content Placeholder 1">
            <a:extLst>
              <a:ext uri="{FF2B5EF4-FFF2-40B4-BE49-F238E27FC236}">
                <a16:creationId xmlns:a16="http://schemas.microsoft.com/office/drawing/2014/main" id="{027487B8-287F-8D3E-3765-00AD01D846BF}"/>
              </a:ext>
            </a:extLst>
          </p:cNvPr>
          <p:cNvSpPr>
            <a:spLocks noGrp="1"/>
          </p:cNvSpPr>
          <p:nvPr>
            <p:ph idx="13"/>
          </p:nvPr>
        </p:nvSpPr>
        <p:spPr>
          <a:xfrm>
            <a:off x="685845" y="1908871"/>
            <a:ext cx="10667955" cy="3936547"/>
          </a:xfrm>
        </p:spPr>
        <p:txBody>
          <a:bodyPr/>
          <a:lstStyle/>
          <a:p>
            <a:pPr>
              <a:spcAft>
                <a:spcPts val="600"/>
              </a:spcAft>
            </a:pPr>
            <a:r>
              <a:rPr lang="en-GB" sz="1400" b="1">
                <a:solidFill>
                  <a:srgbClr val="002060"/>
                </a:solidFill>
              </a:rPr>
              <a:t>Preparing for Adulthood</a:t>
            </a:r>
          </a:p>
          <a:p>
            <a:pPr>
              <a:spcAft>
                <a:spcPts val="600"/>
              </a:spcAft>
            </a:pPr>
            <a:r>
              <a:rPr lang="en-GB" sz="1400" b="1">
                <a:solidFill>
                  <a:srgbClr val="002060"/>
                </a:solidFill>
              </a:rPr>
              <a:t>Independence hubs</a:t>
            </a:r>
          </a:p>
          <a:p>
            <a:pPr marL="555625" indent="-285750">
              <a:spcAft>
                <a:spcPts val="600"/>
              </a:spcAft>
              <a:buFont typeface="Arial" panose="020B0604020202020204" pitchFamily="34" charset="0"/>
              <a:buChar char="•"/>
            </a:pPr>
            <a:r>
              <a:rPr lang="en-GB" sz="1400">
                <a:solidFill>
                  <a:srgbClr val="002060"/>
                </a:solidFill>
              </a:rPr>
              <a:t>HSDC Alton, Brockenhurst College and Sparsholt Group (Andover) are now open. Andover and Alton have opened post 19 offers alongside 16+ offer. </a:t>
            </a:r>
          </a:p>
          <a:p>
            <a:pPr marL="555625" indent="-285750">
              <a:spcAft>
                <a:spcPts val="600"/>
              </a:spcAft>
              <a:buFont typeface="Arial" panose="020B0604020202020204" pitchFamily="34" charset="0"/>
              <a:buChar char="•"/>
            </a:pPr>
            <a:r>
              <a:rPr lang="en-GB" sz="1400">
                <a:solidFill>
                  <a:srgbClr val="002060"/>
                </a:solidFill>
              </a:rPr>
              <a:t>14 learners are engaged across 3 sites (9 x 16–18-year-olds and 5 x 19+)</a:t>
            </a:r>
          </a:p>
          <a:p>
            <a:pPr marL="555625" indent="-285750">
              <a:spcAft>
                <a:spcPts val="600"/>
              </a:spcAft>
              <a:buFont typeface="Arial" panose="020B0604020202020204" pitchFamily="34" charset="0"/>
              <a:buChar char="•"/>
            </a:pPr>
            <a:r>
              <a:rPr lang="en-GB" sz="1400">
                <a:solidFill>
                  <a:srgbClr val="002060"/>
                </a:solidFill>
                <a:ea typeface="+mn-lt"/>
              </a:rPr>
              <a:t>Savings up to 2022/23 FY are £59k and a recent review of assumptions projects the cumulative saving to HNB of £11.073m by 2026/27</a:t>
            </a:r>
          </a:p>
          <a:p>
            <a:endParaRPr lang="en-GB" sz="1400">
              <a:solidFill>
                <a:srgbClr val="002060"/>
              </a:solidFill>
            </a:endParaRPr>
          </a:p>
        </p:txBody>
      </p:sp>
    </p:spTree>
    <p:custDataLst>
      <p:tags r:id="rId1"/>
    </p:custDataLst>
    <p:extLst>
      <p:ext uri="{BB962C8B-B14F-4D97-AF65-F5344CB8AC3E}">
        <p14:creationId xmlns:p14="http://schemas.microsoft.com/office/powerpoint/2010/main" val="3654647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CA7056-FFA1-4BE6-B4EC-811DB71DB162}"/>
              </a:ext>
            </a:extLst>
          </p:cNvPr>
          <p:cNvSpPr txBox="1"/>
          <p:nvPr/>
        </p:nvSpPr>
        <p:spPr>
          <a:xfrm>
            <a:off x="196423" y="1054447"/>
            <a:ext cx="11792377" cy="6463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GB" b="1">
              <a:cs typeface="Arial"/>
            </a:endParaRPr>
          </a:p>
          <a:p>
            <a:endParaRPr lang="en-GB" b="1">
              <a:cs typeface="Arial"/>
            </a:endParaRPr>
          </a:p>
        </p:txBody>
      </p:sp>
      <p:sp>
        <p:nvSpPr>
          <p:cNvPr id="7" name="Title 2">
            <a:extLst>
              <a:ext uri="{FF2B5EF4-FFF2-40B4-BE49-F238E27FC236}">
                <a16:creationId xmlns:a16="http://schemas.microsoft.com/office/drawing/2014/main" id="{9D0462AF-78E4-611D-442B-E92A70733CB9}"/>
              </a:ext>
            </a:extLst>
          </p:cNvPr>
          <p:cNvSpPr>
            <a:spLocks noGrp="1"/>
          </p:cNvSpPr>
          <p:nvPr>
            <p:ph type="title"/>
          </p:nvPr>
        </p:nvSpPr>
        <p:spPr>
          <a:xfrm>
            <a:off x="685844" y="98426"/>
            <a:ext cx="10667955" cy="1325563"/>
          </a:xfrm>
        </p:spPr>
        <p:txBody>
          <a:bodyPr>
            <a:normAutofit/>
          </a:bodyPr>
          <a:lstStyle/>
          <a:p>
            <a:r>
              <a:rPr lang="en-GB" b="1"/>
              <a:t>Workstream updates – Improve Outcomes, Control Costs</a:t>
            </a:r>
          </a:p>
        </p:txBody>
      </p:sp>
      <p:sp>
        <p:nvSpPr>
          <p:cNvPr id="3" name="Content Placeholder 2">
            <a:extLst>
              <a:ext uri="{FF2B5EF4-FFF2-40B4-BE49-F238E27FC236}">
                <a16:creationId xmlns:a16="http://schemas.microsoft.com/office/drawing/2014/main" id="{101FF1F0-9B4A-A3E9-66C6-687B06A06549}"/>
              </a:ext>
            </a:extLst>
          </p:cNvPr>
          <p:cNvSpPr>
            <a:spLocks noGrp="1"/>
          </p:cNvSpPr>
          <p:nvPr>
            <p:ph idx="13"/>
          </p:nvPr>
        </p:nvSpPr>
        <p:spPr>
          <a:xfrm>
            <a:off x="685844" y="2242868"/>
            <a:ext cx="10667955" cy="3878497"/>
          </a:xfrm>
          <a:prstGeom prst="rect">
            <a:avLst/>
          </a:prstGeom>
        </p:spPr>
        <p:txBody>
          <a:bodyPr lIns="91440" tIns="45720" rIns="91440" bIns="45720" anchor="t">
            <a:noAutofit/>
          </a:bodyPr>
          <a:lstStyle/>
          <a:p>
            <a:r>
              <a:rPr lang="en-GB" sz="1600" b="1" dirty="0">
                <a:solidFill>
                  <a:srgbClr val="002060"/>
                </a:solidFill>
                <a:latin typeface="Arial"/>
                <a:cs typeface="Arial"/>
              </a:rPr>
              <a:t>Place Planning &amp; Commissioning </a:t>
            </a:r>
          </a:p>
          <a:p>
            <a:pPr>
              <a:tabLst>
                <a:tab pos="450215" algn="l"/>
              </a:tabLst>
            </a:pPr>
            <a:r>
              <a:rPr lang="en-GB" sz="1600" dirty="0">
                <a:solidFill>
                  <a:srgbClr val="002060"/>
                </a:solidFill>
                <a:latin typeface="Arial"/>
                <a:cs typeface="Arial"/>
              </a:rPr>
              <a:t>This workstream has been separated out into three main areas:</a:t>
            </a:r>
          </a:p>
          <a:p>
            <a:pPr>
              <a:tabLst>
                <a:tab pos="450215" algn="l"/>
              </a:tabLst>
            </a:pPr>
            <a:endParaRPr lang="en-GB" sz="1600" dirty="0">
              <a:solidFill>
                <a:srgbClr val="002060"/>
              </a:solidFill>
              <a:latin typeface="Arial"/>
              <a:cs typeface="Arial"/>
            </a:endParaRPr>
          </a:p>
          <a:p>
            <a:pPr marL="228600" indent="-228600">
              <a:buAutoNum type="arabicPeriod"/>
              <a:tabLst>
                <a:tab pos="450215" algn="l"/>
              </a:tabLst>
            </a:pPr>
            <a:r>
              <a:rPr lang="en-GB" sz="1600" b="1" dirty="0">
                <a:solidFill>
                  <a:srgbClr val="002060"/>
                </a:solidFill>
                <a:latin typeface="Arial"/>
                <a:cs typeface="Arial"/>
              </a:rPr>
              <a:t>Sufficiency Place Planning </a:t>
            </a:r>
            <a:endParaRPr lang="en-GB" sz="1600" dirty="0">
              <a:solidFill>
                <a:srgbClr val="002060"/>
              </a:solidFill>
            </a:endParaRPr>
          </a:p>
          <a:p>
            <a:pPr marL="285750" indent="-285750">
              <a:spcBef>
                <a:spcPts val="600"/>
              </a:spcBef>
              <a:buClr>
                <a:srgbClr val="000000"/>
              </a:buClr>
              <a:buSzPts val="1200"/>
              <a:buFont typeface="Arial" panose="020B0604020202020204" pitchFamily="34" charset="0"/>
              <a:buChar char="•"/>
              <a:tabLst>
                <a:tab pos="450215" algn="l"/>
              </a:tabLst>
            </a:pPr>
            <a:r>
              <a:rPr lang="en-GB" sz="1600" dirty="0">
                <a:solidFill>
                  <a:srgbClr val="002060"/>
                </a:solidFill>
                <a:latin typeface="Arial"/>
                <a:cs typeface="Arial"/>
              </a:rPr>
              <a:t>The Hampshire SEN Sufficiency Strategy data was presented to CSDMT 19th October. The </a:t>
            </a:r>
            <a:r>
              <a:rPr lang="en-GB" sz="1600" dirty="0" err="1">
                <a:solidFill>
                  <a:srgbClr val="002060"/>
                </a:solidFill>
                <a:latin typeface="Arial"/>
                <a:cs typeface="Arial"/>
              </a:rPr>
              <a:t>streatgy</a:t>
            </a:r>
            <a:r>
              <a:rPr lang="en-GB" sz="1600" dirty="0">
                <a:solidFill>
                  <a:srgbClr val="002060"/>
                </a:solidFill>
                <a:latin typeface="Arial"/>
                <a:cs typeface="Arial"/>
              </a:rPr>
              <a:t>, when finalised, will extend to 2030.  </a:t>
            </a:r>
            <a:endParaRPr lang="en-GB" sz="1600" dirty="0">
              <a:solidFill>
                <a:srgbClr val="002060"/>
              </a:solidFill>
            </a:endParaRPr>
          </a:p>
          <a:p>
            <a:pPr marL="285750" indent="-285750">
              <a:spcBef>
                <a:spcPts val="600"/>
              </a:spcBef>
              <a:buClr>
                <a:srgbClr val="000000"/>
              </a:buClr>
              <a:buSzPts val="1200"/>
              <a:buFont typeface="Arial" panose="020B0604020202020204" pitchFamily="34" charset="0"/>
              <a:buChar char="•"/>
              <a:tabLst>
                <a:tab pos="450215" algn="l"/>
              </a:tabLst>
            </a:pPr>
            <a:r>
              <a:rPr lang="en-GB" sz="1600" dirty="0">
                <a:solidFill>
                  <a:srgbClr val="002060"/>
                </a:solidFill>
                <a:latin typeface="Arial"/>
                <a:cs typeface="Arial"/>
              </a:rPr>
              <a:t>A capital investment plan is in place, providing an additional 276 places by September 2024. </a:t>
            </a:r>
          </a:p>
          <a:p>
            <a:pPr marL="285750" indent="-285750">
              <a:spcBef>
                <a:spcPts val="600"/>
              </a:spcBef>
              <a:buClr>
                <a:srgbClr val="000000"/>
              </a:buClr>
              <a:buSzPts val="1200"/>
              <a:buFont typeface="Arial" panose="020B0604020202020204" pitchFamily="34" charset="0"/>
              <a:buChar char="•"/>
              <a:tabLst>
                <a:tab pos="450215" algn="l"/>
              </a:tabLst>
            </a:pPr>
            <a:r>
              <a:rPr lang="en-GB" sz="1600" dirty="0">
                <a:solidFill>
                  <a:srgbClr val="002060"/>
                </a:solidFill>
                <a:latin typeface="Arial"/>
                <a:cs typeface="Arial"/>
              </a:rPr>
              <a:t>Additional capacity to be created with satellite provisions for Riverside &amp; Henry Tyndale Schools </a:t>
            </a:r>
            <a:endParaRPr lang="en-US" sz="1600" dirty="0">
              <a:solidFill>
                <a:srgbClr val="002060"/>
              </a:solidFill>
              <a:latin typeface="Arial"/>
              <a:cs typeface="Arial"/>
            </a:endParaRPr>
          </a:p>
          <a:p>
            <a:pPr marL="285750" indent="-285750">
              <a:spcBef>
                <a:spcPts val="600"/>
              </a:spcBef>
              <a:buClr>
                <a:srgbClr val="000000"/>
              </a:buClr>
              <a:buSzPts val="1200"/>
              <a:buFont typeface="Arial" panose="020B0604020202020204" pitchFamily="34" charset="0"/>
              <a:buChar char="•"/>
              <a:tabLst>
                <a:tab pos="450215" algn="l"/>
              </a:tabLst>
            </a:pPr>
            <a:r>
              <a:rPr lang="en-GB" sz="1600" dirty="0">
                <a:solidFill>
                  <a:srgbClr val="002060"/>
                </a:solidFill>
                <a:latin typeface="Arial"/>
                <a:cs typeface="Arial"/>
              </a:rPr>
              <a:t>New proposals for additional places at Shepherds Down School and Samuel Cody in Sept 2024 at feasibility stage – revenue and capital funding to be agreed</a:t>
            </a:r>
            <a:endParaRPr lang="en-US" sz="1600" dirty="0">
              <a:solidFill>
                <a:srgbClr val="002060"/>
              </a:solidFill>
              <a:latin typeface="Arial"/>
              <a:cs typeface="Arial"/>
            </a:endParaRPr>
          </a:p>
          <a:p>
            <a:pPr marL="285750" indent="-285750">
              <a:spcBef>
                <a:spcPts val="600"/>
              </a:spcBef>
              <a:buClr>
                <a:srgbClr val="000000"/>
              </a:buClr>
              <a:buSzPts val="1200"/>
              <a:buFont typeface="Arial" panose="020B0604020202020204" pitchFamily="34" charset="0"/>
              <a:buChar char="•"/>
              <a:tabLst>
                <a:tab pos="450215" algn="l"/>
              </a:tabLst>
            </a:pPr>
            <a:r>
              <a:rPr lang="en-GB" sz="1600" dirty="0">
                <a:solidFill>
                  <a:srgbClr val="002060"/>
                </a:solidFill>
                <a:latin typeface="Arial"/>
                <a:cs typeface="Arial"/>
              </a:rPr>
              <a:t>Academy sponsors for two new free schools located in Eastleigh and Whiteley (125 SLD/ 90 SEMH) interviewed and scored. Responses to be submitted to the DfE with a decision due by January 2024</a:t>
            </a:r>
            <a:endParaRPr lang="en-US" sz="1600" dirty="0">
              <a:solidFill>
                <a:srgbClr val="002060"/>
              </a:solidFill>
              <a:latin typeface="Arial"/>
              <a:cs typeface="Arial"/>
            </a:endParaRPr>
          </a:p>
          <a:p>
            <a:pPr>
              <a:spcBef>
                <a:spcPts val="600"/>
              </a:spcBef>
              <a:buSzPts val="1200"/>
              <a:tabLst>
                <a:tab pos="450215" algn="l"/>
              </a:tabLst>
            </a:pPr>
            <a:r>
              <a:rPr lang="en-GB" sz="1600" dirty="0">
                <a:solidFill>
                  <a:srgbClr val="002060"/>
                </a:solidFill>
                <a:latin typeface="Arial"/>
                <a:cs typeface="Arial"/>
              </a:rPr>
              <a:t> </a:t>
            </a:r>
            <a:br>
              <a:rPr lang="en-GB" sz="1600" dirty="0">
                <a:effectLst/>
                <a:ea typeface="Times New Roman" panose="02020603050405020304" pitchFamily="18" charset="0"/>
              </a:rPr>
            </a:br>
            <a:endParaRPr lang="en-GB" sz="1600" kern="1200" dirty="0">
              <a:solidFill>
                <a:srgbClr val="002060"/>
              </a:solidFill>
              <a:effectLst/>
            </a:endParaRPr>
          </a:p>
          <a:p>
            <a:pPr marL="285750" indent="-285750">
              <a:buChar char="•"/>
            </a:pPr>
            <a:endParaRPr lang="en-GB" sz="1600" b="0" i="0" u="none" strike="noStrike" kern="1200" baseline="0" noProof="0" dirty="0">
              <a:solidFill>
                <a:srgbClr val="002060"/>
              </a:solidFill>
              <a:ea typeface="Calibri" charset="0"/>
            </a:endParaRPr>
          </a:p>
          <a:p>
            <a:endParaRPr lang="en-GB" sz="1600" dirty="0">
              <a:solidFill>
                <a:srgbClr val="002060"/>
              </a:solidFill>
            </a:endParaRPr>
          </a:p>
        </p:txBody>
      </p:sp>
    </p:spTree>
    <p:custDataLst>
      <p:tags r:id="rId1"/>
    </p:custDataLst>
    <p:extLst>
      <p:ext uri="{BB962C8B-B14F-4D97-AF65-F5344CB8AC3E}">
        <p14:creationId xmlns:p14="http://schemas.microsoft.com/office/powerpoint/2010/main" val="324296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D0462AF-78E4-611D-442B-E92A70733CB9}"/>
              </a:ext>
            </a:extLst>
          </p:cNvPr>
          <p:cNvSpPr>
            <a:spLocks noGrp="1"/>
          </p:cNvSpPr>
          <p:nvPr>
            <p:ph type="title"/>
          </p:nvPr>
        </p:nvSpPr>
        <p:spPr>
          <a:xfrm>
            <a:off x="685844" y="98426"/>
            <a:ext cx="10667955" cy="1325563"/>
          </a:xfrm>
        </p:spPr>
        <p:txBody>
          <a:bodyPr>
            <a:normAutofit/>
          </a:bodyPr>
          <a:lstStyle/>
          <a:p>
            <a:r>
              <a:rPr lang="en-GB" b="1"/>
              <a:t>Workstream updates – Improve Outcomes, Control Costs</a:t>
            </a:r>
          </a:p>
        </p:txBody>
      </p:sp>
      <p:sp>
        <p:nvSpPr>
          <p:cNvPr id="3" name="Content Placeholder 2">
            <a:extLst>
              <a:ext uri="{FF2B5EF4-FFF2-40B4-BE49-F238E27FC236}">
                <a16:creationId xmlns:a16="http://schemas.microsoft.com/office/drawing/2014/main" id="{101FF1F0-9B4A-A3E9-66C6-687B06A06549}"/>
              </a:ext>
            </a:extLst>
          </p:cNvPr>
          <p:cNvSpPr>
            <a:spLocks noGrp="1"/>
          </p:cNvSpPr>
          <p:nvPr>
            <p:ph idx="13"/>
          </p:nvPr>
        </p:nvSpPr>
        <p:spPr>
          <a:xfrm>
            <a:off x="685844" y="1570008"/>
            <a:ext cx="10667955" cy="4551357"/>
          </a:xfrm>
          <a:prstGeom prst="rect">
            <a:avLst/>
          </a:prstGeom>
        </p:spPr>
        <p:txBody>
          <a:bodyPr lIns="91440" tIns="45720" rIns="91440" bIns="45720" anchor="t">
            <a:noAutofit/>
          </a:bodyPr>
          <a:lstStyle/>
          <a:p>
            <a:pPr>
              <a:spcBef>
                <a:spcPts val="600"/>
              </a:spcBef>
              <a:buClr>
                <a:srgbClr val="000000"/>
              </a:buClr>
              <a:buSzPts val="1200"/>
              <a:tabLst>
                <a:tab pos="450215" algn="l"/>
              </a:tabLst>
            </a:pPr>
            <a:r>
              <a:rPr lang="en-GB" sz="1400" b="1" dirty="0">
                <a:solidFill>
                  <a:srgbClr val="002060"/>
                </a:solidFill>
                <a:latin typeface="Arial"/>
                <a:cs typeface="Arial"/>
              </a:rPr>
              <a:t>2. External Commissioning </a:t>
            </a:r>
          </a:p>
          <a:p>
            <a:pPr marL="285750" indent="-285750">
              <a:spcBef>
                <a:spcPts val="600"/>
              </a:spcBef>
              <a:buFont typeface="Arial" panose="020B0604020202020204" pitchFamily="34" charset="0"/>
              <a:buChar char="•"/>
              <a:tabLst>
                <a:tab pos="450215" algn="l"/>
              </a:tabLst>
            </a:pPr>
            <a:r>
              <a:rPr lang="en-GB" sz="1400" b="1" kern="1200" dirty="0">
                <a:solidFill>
                  <a:srgbClr val="002060"/>
                </a:solidFill>
                <a:effectLst/>
                <a:latin typeface="Arial"/>
                <a:cs typeface="Arial"/>
              </a:rPr>
              <a:t>Independent non-maintained special schools (INMSS) and Specialist post-16 institution (SPI) cost avoidance</a:t>
            </a:r>
            <a:br>
              <a:rPr lang="en-GB" sz="1400" b="1" kern="1200" dirty="0">
                <a:effectLst/>
              </a:rPr>
            </a:br>
            <a:r>
              <a:rPr lang="en-GB" sz="1400" b="1" dirty="0">
                <a:solidFill>
                  <a:srgbClr val="002060"/>
                </a:solidFill>
                <a:latin typeface="Arial"/>
                <a:cs typeface="Arial"/>
              </a:rPr>
              <a:t>Block Contracts / Volume Discounts in the AY 22/23 (Sept 22 – Aug 23) </a:t>
            </a:r>
          </a:p>
          <a:p>
            <a:pPr marL="514350" lvl="1" indent="-285750">
              <a:spcBef>
                <a:spcPts val="600"/>
              </a:spcBef>
              <a:buSzPts val="1200"/>
              <a:buFont typeface="Arial" panose="020B0604020202020204" pitchFamily="34" charset="0"/>
              <a:buChar char="•"/>
              <a:tabLst>
                <a:tab pos="450215" algn="l"/>
              </a:tabLst>
            </a:pPr>
            <a:r>
              <a:rPr lang="en-GB" sz="1600" dirty="0">
                <a:solidFill>
                  <a:srgbClr val="002060"/>
                </a:solidFill>
                <a:latin typeface="Arial"/>
                <a:cs typeface="Arial"/>
              </a:rPr>
              <a:t>£1.309m savings/cost avoidance against the high needs budget, including  INMSS: £163,946, savings through block contract unit cost reductions £1.145m</a:t>
            </a:r>
            <a:endParaRPr lang="en-GB" sz="1600" dirty="0">
              <a:solidFill>
                <a:srgbClr val="002060"/>
              </a:solidFill>
            </a:endParaRPr>
          </a:p>
          <a:p>
            <a:pPr marL="285750" indent="-285750">
              <a:buFont typeface="Arial" panose="020B0604020202020204" pitchFamily="34" charset="0"/>
              <a:buChar char="•"/>
              <a:tabLst>
                <a:tab pos="450215" algn="l"/>
              </a:tabLst>
            </a:pPr>
            <a:r>
              <a:rPr lang="en-GB" sz="1400" b="1" dirty="0">
                <a:solidFill>
                  <a:srgbClr val="002060"/>
                </a:solidFill>
                <a:latin typeface="Arial"/>
                <a:cs typeface="Arial"/>
              </a:rPr>
              <a:t>New Hampshire INMSS</a:t>
            </a:r>
            <a:r>
              <a:rPr lang="en-GB" sz="1400" dirty="0">
                <a:solidFill>
                  <a:srgbClr val="002060"/>
                </a:solidFill>
                <a:latin typeface="Arial"/>
                <a:cs typeface="Arial"/>
              </a:rPr>
              <a:t>. </a:t>
            </a:r>
          </a:p>
          <a:p>
            <a:pPr marL="514350" lvl="1" indent="-285750">
              <a:buFont typeface="Arial" panose="020B0604020202020204" pitchFamily="34" charset="0"/>
              <a:buChar char="•"/>
              <a:tabLst>
                <a:tab pos="450215" algn="l"/>
              </a:tabLst>
            </a:pPr>
            <a:r>
              <a:rPr lang="en-GB" dirty="0">
                <a:solidFill>
                  <a:srgbClr val="002060"/>
                </a:solidFill>
                <a:latin typeface="Arial"/>
                <a:cs typeface="Arial"/>
              </a:rPr>
              <a:t>Light Years – Fareham Primary ASC / SEMH – 10 places </a:t>
            </a:r>
            <a:endParaRPr lang="en-US" dirty="0">
              <a:solidFill>
                <a:srgbClr val="002060"/>
              </a:solidFill>
              <a:latin typeface="Arial"/>
              <a:cs typeface="Arial"/>
            </a:endParaRPr>
          </a:p>
          <a:p>
            <a:pPr marL="514350" lvl="1" indent="-285750">
              <a:buFont typeface="Arial" panose="020B0604020202020204" pitchFamily="34" charset="0"/>
              <a:buChar char="•"/>
              <a:tabLst>
                <a:tab pos="450215" algn="l"/>
              </a:tabLst>
            </a:pPr>
            <a:r>
              <a:rPr lang="en-GB" dirty="0">
                <a:solidFill>
                  <a:srgbClr val="002060"/>
                </a:solidFill>
                <a:latin typeface="Arial"/>
                <a:cs typeface="Arial"/>
              </a:rPr>
              <a:t>Napier (Outcome First Learning Group OFGL) - Farnborough SLD Primary 24 places  (6 more over October half-term)</a:t>
            </a:r>
          </a:p>
          <a:p>
            <a:pPr marL="514350" lvl="1" indent="-285750">
              <a:buFont typeface="Arial" panose="020B0604020202020204" pitchFamily="34" charset="0"/>
              <a:buChar char="•"/>
              <a:tabLst>
                <a:tab pos="450215" algn="l"/>
              </a:tabLst>
            </a:pPr>
            <a:r>
              <a:rPr lang="en-GB" dirty="0">
                <a:solidFill>
                  <a:srgbClr val="002060"/>
                </a:solidFill>
                <a:latin typeface="Arial"/>
                <a:cs typeface="Arial"/>
              </a:rPr>
              <a:t>Dibden Park (OFGL) - New Forest SEMH Secondary 20 places </a:t>
            </a:r>
          </a:p>
          <a:p>
            <a:pPr marL="514350" lvl="1" indent="-285750">
              <a:buFont typeface="Arial" panose="020B0604020202020204" pitchFamily="34" charset="0"/>
              <a:buChar char="•"/>
              <a:tabLst>
                <a:tab pos="450215" algn="l"/>
              </a:tabLst>
            </a:pPr>
            <a:r>
              <a:rPr lang="en-GB" dirty="0">
                <a:solidFill>
                  <a:srgbClr val="002060"/>
                </a:solidFill>
                <a:latin typeface="Arial"/>
                <a:cs typeface="Arial"/>
              </a:rPr>
              <a:t>Elysian – </a:t>
            </a:r>
            <a:r>
              <a:rPr lang="en-GB" dirty="0" err="1">
                <a:solidFill>
                  <a:srgbClr val="002060"/>
                </a:solidFill>
                <a:latin typeface="Arial"/>
                <a:cs typeface="Arial"/>
              </a:rPr>
              <a:t>Liss</a:t>
            </a:r>
            <a:r>
              <a:rPr lang="en-GB" dirty="0">
                <a:solidFill>
                  <a:srgbClr val="002060"/>
                </a:solidFill>
                <a:latin typeface="Arial"/>
                <a:cs typeface="Arial"/>
              </a:rPr>
              <a:t> Secondary SEMH / Anxiety / ASC – 20 places + 10 January 2024</a:t>
            </a:r>
          </a:p>
          <a:p>
            <a:pPr marL="285750" indent="-285750">
              <a:buFont typeface="Arial" panose="020B0604020202020204" pitchFamily="34" charset="0"/>
              <a:buChar char="•"/>
              <a:tabLst>
                <a:tab pos="450215" algn="l"/>
              </a:tabLst>
            </a:pPr>
            <a:r>
              <a:rPr lang="en-GB" sz="1400" b="1" dirty="0">
                <a:solidFill>
                  <a:srgbClr val="002060"/>
                </a:solidFill>
                <a:latin typeface="Arial"/>
                <a:cs typeface="Arial"/>
              </a:rPr>
              <a:t>Commissioning AP </a:t>
            </a:r>
            <a:endParaRPr lang="en-GB" sz="1400" dirty="0">
              <a:solidFill>
                <a:srgbClr val="002060"/>
              </a:solidFill>
            </a:endParaRPr>
          </a:p>
          <a:p>
            <a:pPr marL="514350" lvl="1" indent="-285750">
              <a:buFont typeface="Arial" panose="020B0604020202020204" pitchFamily="34" charset="0"/>
              <a:buChar char="•"/>
              <a:tabLst>
                <a:tab pos="450215" algn="l"/>
              </a:tabLst>
            </a:pPr>
            <a:r>
              <a:rPr lang="en-GB" dirty="0">
                <a:solidFill>
                  <a:srgbClr val="002060"/>
                </a:solidFill>
                <a:latin typeface="Arial"/>
                <a:cs typeface="Arial"/>
              </a:rPr>
              <a:t>Framework working well with 47 approved providers passing evaluations. Evaluations panels are weekly . 54 separate LOTs have been approved (42% pass rate) Supplier engagement continues</a:t>
            </a:r>
            <a:endParaRPr lang="en-GB" dirty="0">
              <a:solidFill>
                <a:srgbClr val="002060"/>
              </a:solidFill>
            </a:endParaRPr>
          </a:p>
          <a:p>
            <a:pPr marL="514350" lvl="1" indent="-285750">
              <a:buFont typeface="Arial" panose="020B0604020202020204" pitchFamily="34" charset="0"/>
              <a:buChar char="•"/>
              <a:tabLst>
                <a:tab pos="450215" algn="l"/>
              </a:tabLst>
            </a:pPr>
            <a:r>
              <a:rPr lang="en-GB" dirty="0">
                <a:solidFill>
                  <a:srgbClr val="002060"/>
                </a:solidFill>
                <a:latin typeface="Arial"/>
                <a:cs typeface="Arial"/>
              </a:rPr>
              <a:t>Managed Packages and suitable Framework options are being scoped</a:t>
            </a:r>
            <a:endParaRPr lang="en-GB" sz="1400" dirty="0">
              <a:latin typeface="Arial"/>
              <a:cs typeface="Arial"/>
            </a:endParaRPr>
          </a:p>
          <a:p>
            <a:pPr>
              <a:tabLst>
                <a:tab pos="450215" algn="l"/>
              </a:tabLst>
            </a:pPr>
            <a:r>
              <a:rPr lang="en-GB" sz="1400" b="1" dirty="0">
                <a:solidFill>
                  <a:srgbClr val="002060"/>
                </a:solidFill>
                <a:latin typeface="Arial"/>
                <a:cs typeface="Arial"/>
              </a:rPr>
              <a:t>3. Specially Resourced Provisions</a:t>
            </a:r>
            <a:endParaRPr lang="en-GB" sz="1400" b="1" dirty="0">
              <a:solidFill>
                <a:srgbClr val="002060"/>
              </a:solidFill>
            </a:endParaRPr>
          </a:p>
          <a:p>
            <a:pPr marL="514350" lvl="1" indent="-285750">
              <a:buFont typeface="Arial" panose="020B0604020202020204" pitchFamily="34" charset="0"/>
              <a:buChar char="•"/>
              <a:tabLst>
                <a:tab pos="450215" algn="l"/>
              </a:tabLst>
            </a:pPr>
            <a:r>
              <a:rPr lang="en-GB" dirty="0">
                <a:solidFill>
                  <a:srgbClr val="002060"/>
                </a:solidFill>
                <a:latin typeface="Arial"/>
                <a:cs typeface="Arial"/>
              </a:rPr>
              <a:t>RP process defined. Identification of highest locality areas of need </a:t>
            </a:r>
          </a:p>
          <a:p>
            <a:pPr marL="514350" lvl="1" indent="-285750">
              <a:buFont typeface="Arial" panose="020B0604020202020204" pitchFamily="34" charset="0"/>
              <a:buChar char="•"/>
              <a:tabLst>
                <a:tab pos="450215" algn="l"/>
              </a:tabLst>
            </a:pPr>
            <a:r>
              <a:rPr lang="en-GB" dirty="0">
                <a:solidFill>
                  <a:srgbClr val="002060"/>
                </a:solidFill>
                <a:latin typeface="Arial"/>
                <a:cs typeface="Arial"/>
              </a:rPr>
              <a:t>Planning meetings in and have already started</a:t>
            </a:r>
            <a:endParaRPr lang="en-US" dirty="0">
              <a:solidFill>
                <a:srgbClr val="002060"/>
              </a:solidFill>
              <a:latin typeface="Arial"/>
              <a:cs typeface="Arial"/>
            </a:endParaRPr>
          </a:p>
          <a:p>
            <a:pPr marL="514350" lvl="1" indent="-285750">
              <a:buFont typeface="Arial" panose="020B0604020202020204" pitchFamily="34" charset="0"/>
              <a:buChar char="•"/>
              <a:tabLst>
                <a:tab pos="450215" algn="l"/>
              </a:tabLst>
            </a:pPr>
            <a:r>
              <a:rPr lang="en-GB" dirty="0">
                <a:solidFill>
                  <a:srgbClr val="002060"/>
                </a:solidFill>
                <a:latin typeface="Arial"/>
                <a:cs typeface="Arial"/>
              </a:rPr>
              <a:t>APN data collection completed and DfE returns sent 10th November 2023 </a:t>
            </a:r>
            <a:br>
              <a:rPr lang="en-GB" sz="1400" dirty="0">
                <a:effectLst/>
                <a:ea typeface="Times New Roman" panose="02020603050405020304" pitchFamily="18" charset="0"/>
              </a:rPr>
            </a:br>
            <a:endParaRPr lang="en-GB" sz="1400" kern="1200" dirty="0">
              <a:solidFill>
                <a:srgbClr val="002060"/>
              </a:solidFill>
              <a:effectLst/>
            </a:endParaRPr>
          </a:p>
          <a:p>
            <a:pPr marL="285750" indent="-285750">
              <a:buChar char="•"/>
            </a:pPr>
            <a:endParaRPr lang="en-GB" sz="1400" b="0" i="0" u="none" strike="noStrike" kern="1200" baseline="0" noProof="0" dirty="0">
              <a:solidFill>
                <a:srgbClr val="002060"/>
              </a:solidFill>
              <a:ea typeface="Calibri" charset="0"/>
            </a:endParaRPr>
          </a:p>
          <a:p>
            <a:endParaRPr lang="en-GB" sz="1400" dirty="0">
              <a:solidFill>
                <a:srgbClr val="002060"/>
              </a:solidFill>
            </a:endParaRPr>
          </a:p>
        </p:txBody>
      </p:sp>
    </p:spTree>
    <p:extLst>
      <p:ext uri="{BB962C8B-B14F-4D97-AF65-F5344CB8AC3E}">
        <p14:creationId xmlns:p14="http://schemas.microsoft.com/office/powerpoint/2010/main" val="575420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651B59-7054-072C-3B82-248218D475EE}"/>
              </a:ext>
            </a:extLst>
          </p:cNvPr>
          <p:cNvSpPr>
            <a:spLocks noGrp="1"/>
          </p:cNvSpPr>
          <p:nvPr>
            <p:ph type="title"/>
          </p:nvPr>
        </p:nvSpPr>
        <p:spPr/>
        <p:txBody>
          <a:bodyPr/>
          <a:lstStyle/>
          <a:p>
            <a:endParaRPr lang="en-GB"/>
          </a:p>
        </p:txBody>
      </p:sp>
      <p:pic>
        <p:nvPicPr>
          <p:cNvPr id="8" name="Picture 7" descr="A map of a strategy&#10;&#10;Description automatically generated">
            <a:extLst>
              <a:ext uri="{FF2B5EF4-FFF2-40B4-BE49-F238E27FC236}">
                <a16:creationId xmlns:a16="http://schemas.microsoft.com/office/drawing/2014/main" id="{E1AD06E6-5775-26A9-F32A-B1EB3B4B055C}"/>
              </a:ext>
            </a:extLst>
          </p:cNvPr>
          <p:cNvPicPr>
            <a:picLocks noChangeAspect="1"/>
          </p:cNvPicPr>
          <p:nvPr/>
        </p:nvPicPr>
        <p:blipFill>
          <a:blip r:embed="rId3"/>
          <a:stretch>
            <a:fillRect/>
          </a:stretch>
        </p:blipFill>
        <p:spPr>
          <a:xfrm>
            <a:off x="1330487" y="108860"/>
            <a:ext cx="9685866" cy="6772621"/>
          </a:xfrm>
          <a:prstGeom prst="rect">
            <a:avLst/>
          </a:prstGeom>
        </p:spPr>
      </p:pic>
    </p:spTree>
    <p:custDataLst>
      <p:tags r:id="rId1"/>
    </p:custDataLst>
    <p:extLst>
      <p:ext uri="{BB962C8B-B14F-4D97-AF65-F5344CB8AC3E}">
        <p14:creationId xmlns:p14="http://schemas.microsoft.com/office/powerpoint/2010/main" val="251882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CA7056-FFA1-4BE6-B4EC-811DB71DB162}"/>
              </a:ext>
            </a:extLst>
          </p:cNvPr>
          <p:cNvSpPr txBox="1"/>
          <p:nvPr/>
        </p:nvSpPr>
        <p:spPr>
          <a:xfrm>
            <a:off x="265126" y="812819"/>
            <a:ext cx="11295017" cy="569387"/>
          </a:xfrm>
          <a:prstGeom prst="rect">
            <a:avLst/>
          </a:prstGeom>
          <a:noFill/>
        </p:spPr>
        <p:txBody>
          <a:bodyPr wrap="square" lIns="91440" tIns="45720" rIns="91440" bIns="45720" rtlCol="0" anchor="t">
            <a:spAutoFit/>
          </a:bodyPr>
          <a:lstStyle/>
          <a:p>
            <a:pPr marL="285750" indent="-285750">
              <a:spcBef>
                <a:spcPts val="600"/>
              </a:spcBef>
              <a:buClr>
                <a:srgbClr val="000000"/>
              </a:buClr>
              <a:buSzPts val="1200"/>
              <a:buFont typeface="Arial" panose="020B0604020202020204" pitchFamily="34" charset="0"/>
              <a:buChar char="•"/>
              <a:tabLst>
                <a:tab pos="450215" algn="l"/>
              </a:tabLst>
            </a:pPr>
            <a:endParaRPr lang="en-GB" sz="1300">
              <a:solidFill>
                <a:srgbClr val="000000"/>
              </a:solidFill>
              <a:latin typeface="+mj-lt"/>
              <a:cs typeface="Times New Roman" panose="02020603050405020304" pitchFamily="18" charset="0"/>
            </a:endParaRPr>
          </a:p>
          <a:p>
            <a:endParaRPr lang="en-GB" b="1">
              <a:cs typeface="Arial"/>
            </a:endParaRPr>
          </a:p>
        </p:txBody>
      </p:sp>
      <p:sp>
        <p:nvSpPr>
          <p:cNvPr id="5" name="Title 2">
            <a:extLst>
              <a:ext uri="{FF2B5EF4-FFF2-40B4-BE49-F238E27FC236}">
                <a16:creationId xmlns:a16="http://schemas.microsoft.com/office/drawing/2014/main" id="{E2F22A5F-31C7-9755-5D9F-0CB2254786C7}"/>
              </a:ext>
            </a:extLst>
          </p:cNvPr>
          <p:cNvSpPr txBox="1">
            <a:spLocks/>
          </p:cNvSpPr>
          <p:nvPr/>
        </p:nvSpPr>
        <p:spPr bwMode="auto">
          <a:xfrm>
            <a:off x="199811" y="27937"/>
            <a:ext cx="11792377" cy="85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b="0" kern="1200">
                <a:solidFill>
                  <a:schemeClr val="tx2"/>
                </a:solidFill>
                <a:latin typeface="Calibri" panose="020F0502020204030204" pitchFamily="34" charset="0"/>
                <a:ea typeface="+mj-ea"/>
                <a:cs typeface="Calibri" panose="020F0502020204030204" pitchFamily="34" charset="0"/>
              </a:defRPr>
            </a:lvl1pPr>
            <a:lvl2pPr algn="l" rtl="0" fontAlgn="base">
              <a:spcBef>
                <a:spcPct val="0"/>
              </a:spcBef>
              <a:spcAft>
                <a:spcPct val="0"/>
              </a:spcAft>
              <a:defRPr sz="4400">
                <a:solidFill>
                  <a:schemeClr val="tx2"/>
                </a:solidFill>
                <a:latin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defRPr>
            </a:lvl9pPr>
          </a:lstStyle>
          <a:p>
            <a:endParaRPr lang="en-GB" sz="3200" b="1">
              <a:latin typeface="+mj-lt"/>
            </a:endParaRPr>
          </a:p>
        </p:txBody>
      </p:sp>
      <p:sp>
        <p:nvSpPr>
          <p:cNvPr id="3" name="Title 2">
            <a:extLst>
              <a:ext uri="{FF2B5EF4-FFF2-40B4-BE49-F238E27FC236}">
                <a16:creationId xmlns:a16="http://schemas.microsoft.com/office/drawing/2014/main" id="{E3055FF5-6FB4-0013-4618-1077C20768A7}"/>
              </a:ext>
            </a:extLst>
          </p:cNvPr>
          <p:cNvSpPr>
            <a:spLocks noGrp="1"/>
          </p:cNvSpPr>
          <p:nvPr>
            <p:ph type="title"/>
          </p:nvPr>
        </p:nvSpPr>
        <p:spPr/>
        <p:txBody>
          <a:bodyPr>
            <a:normAutofit/>
          </a:bodyPr>
          <a:lstStyle/>
          <a:p>
            <a:r>
              <a:rPr lang="en-GB" sz="4400" b="1"/>
              <a:t>Workstream updates – Improve Outcomes, Control Costs</a:t>
            </a:r>
            <a:endParaRPr lang="en-GB"/>
          </a:p>
        </p:txBody>
      </p:sp>
      <p:sp>
        <p:nvSpPr>
          <p:cNvPr id="6" name="Content Placeholder 5">
            <a:extLst>
              <a:ext uri="{FF2B5EF4-FFF2-40B4-BE49-F238E27FC236}">
                <a16:creationId xmlns:a16="http://schemas.microsoft.com/office/drawing/2014/main" id="{56543B93-47FD-1A13-91EB-4EA4ADF2C4FB}"/>
              </a:ext>
            </a:extLst>
          </p:cNvPr>
          <p:cNvSpPr>
            <a:spLocks noGrp="1"/>
          </p:cNvSpPr>
          <p:nvPr>
            <p:ph idx="13"/>
          </p:nvPr>
        </p:nvSpPr>
        <p:spPr/>
        <p:txBody>
          <a:bodyPr/>
          <a:lstStyle/>
          <a:p>
            <a:pPr>
              <a:lnSpc>
                <a:spcPct val="150000"/>
              </a:lnSpc>
            </a:pPr>
            <a:r>
              <a:rPr lang="en-GB" sz="1400" b="1">
                <a:solidFill>
                  <a:srgbClr val="002060"/>
                </a:solidFill>
              </a:rPr>
              <a:t>Special Schools Funding Review</a:t>
            </a:r>
            <a:endParaRPr lang="en-GB" sz="1400">
              <a:solidFill>
                <a:srgbClr val="002060"/>
              </a:solidFill>
            </a:endParaRPr>
          </a:p>
          <a:p>
            <a:pPr marL="285750" indent="-285750">
              <a:buFont typeface="Arial" panose="020B0604020202020204" pitchFamily="34" charset="0"/>
              <a:buChar char="•"/>
            </a:pPr>
            <a:r>
              <a:rPr lang="en-GB" sz="1400">
                <a:solidFill>
                  <a:srgbClr val="002060"/>
                </a:solidFill>
              </a:rPr>
              <a:t>The review is completed, and recommendations have been accepted by the Transforming SEND Board.</a:t>
            </a:r>
          </a:p>
          <a:p>
            <a:pPr marL="285750" indent="-285750">
              <a:buFont typeface="Arial" panose="020B0604020202020204" pitchFamily="34" charset="0"/>
              <a:buChar char="•"/>
            </a:pPr>
            <a:r>
              <a:rPr lang="en-GB" sz="1400">
                <a:solidFill>
                  <a:srgbClr val="002060"/>
                </a:solidFill>
              </a:rPr>
              <a:t>A proposed standardised funding framework which incorporates the majority of discretionary spend will be made available to special schools.</a:t>
            </a:r>
          </a:p>
          <a:p>
            <a:pPr marL="285750" indent="-285750">
              <a:buFont typeface="Arial" panose="020B0604020202020204" pitchFamily="34" charset="0"/>
              <a:buChar char="•"/>
            </a:pPr>
            <a:r>
              <a:rPr lang="en-GB" sz="1400">
                <a:solidFill>
                  <a:srgbClr val="002060"/>
                </a:solidFill>
              </a:rPr>
              <a:t>The framework is scheduled for implementation on 1 April 2024.</a:t>
            </a:r>
          </a:p>
          <a:p>
            <a:pPr marL="285750" indent="-285750">
              <a:buFont typeface="Arial" panose="020B0604020202020204" pitchFamily="34" charset="0"/>
              <a:buChar char="•"/>
            </a:pPr>
            <a:r>
              <a:rPr lang="en-GB" sz="1400">
                <a:solidFill>
                  <a:srgbClr val="002060"/>
                </a:solidFill>
              </a:rPr>
              <a:t>There is a separate agenda item on this, later in the meeting. </a:t>
            </a:r>
          </a:p>
          <a:p>
            <a:endParaRPr lang="en-GB" sz="1400">
              <a:solidFill>
                <a:srgbClr val="002060"/>
              </a:solidFill>
            </a:endParaRPr>
          </a:p>
          <a:p>
            <a:pPr marL="285750" indent="-285750">
              <a:buFont typeface="Arial" panose="020B0604020202020204" pitchFamily="34" charset="0"/>
              <a:buChar char="•"/>
            </a:pPr>
            <a:endParaRPr lang="en-GB" sz="1400">
              <a:solidFill>
                <a:srgbClr val="002060"/>
              </a:solidFill>
            </a:endParaRPr>
          </a:p>
          <a:p>
            <a:endParaRPr lang="en-GB" sz="1400">
              <a:solidFill>
                <a:srgbClr val="002060"/>
              </a:solidFill>
            </a:endParaRPr>
          </a:p>
        </p:txBody>
      </p:sp>
    </p:spTree>
    <p:custDataLst>
      <p:tags r:id="rId1"/>
    </p:custDataLst>
    <p:extLst>
      <p:ext uri="{BB962C8B-B14F-4D97-AF65-F5344CB8AC3E}">
        <p14:creationId xmlns:p14="http://schemas.microsoft.com/office/powerpoint/2010/main" val="151889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p:txBody>
          <a:bodyPr/>
          <a:lstStyle/>
          <a:p>
            <a:r>
              <a:rPr lang="en-GB" b="1"/>
              <a:t>Overview</a:t>
            </a:r>
          </a:p>
        </p:txBody>
      </p:sp>
      <p:sp>
        <p:nvSpPr>
          <p:cNvPr id="6" name="Content Placeholder 2">
            <a:extLst>
              <a:ext uri="{FF2B5EF4-FFF2-40B4-BE49-F238E27FC236}">
                <a16:creationId xmlns:a16="http://schemas.microsoft.com/office/drawing/2014/main" id="{B3991562-3D5D-71E4-7190-4177B2A83FD0}"/>
              </a:ext>
            </a:extLst>
          </p:cNvPr>
          <p:cNvSpPr>
            <a:spLocks noGrp="1"/>
          </p:cNvSpPr>
          <p:nvPr>
            <p:ph idx="13"/>
          </p:nvPr>
        </p:nvSpPr>
        <p:spPr>
          <a:xfrm>
            <a:off x="685844" y="1432032"/>
            <a:ext cx="10667955" cy="5060841"/>
          </a:xfrm>
        </p:spPr>
        <p:txBody>
          <a:bodyPr lIns="91440" tIns="45720" rIns="91440" bIns="45720" anchor="t">
            <a:noAutofit/>
          </a:bodyPr>
          <a:lstStyle/>
          <a:p>
            <a:r>
              <a:rPr lang="en-GB" sz="1400">
                <a:solidFill>
                  <a:srgbClr val="002060"/>
                </a:solidFill>
                <a:latin typeface="Arial"/>
                <a:cs typeface="Arial"/>
              </a:rPr>
              <a:t>£86.1m Deficit for Hampshire Dedicated Schools Grant (DSG) at year end 2022/23. </a:t>
            </a:r>
          </a:p>
          <a:p>
            <a:r>
              <a:rPr lang="en-GB" sz="1400">
                <a:solidFill>
                  <a:srgbClr val="002060"/>
                </a:solidFill>
                <a:latin typeface="Arial"/>
                <a:cs typeface="Arial"/>
              </a:rPr>
              <a:t>Represents 7% of total DSG income for 2022/23 and 49% of the High Needs Block allocation.</a:t>
            </a:r>
          </a:p>
          <a:p>
            <a:r>
              <a:rPr lang="en-GB" sz="1400">
                <a:solidFill>
                  <a:srgbClr val="002060"/>
                </a:solidFill>
                <a:latin typeface="Arial"/>
                <a:cs typeface="Arial"/>
              </a:rPr>
              <a:t>The forecast cumulative DSG deficit at the end of 2023/24 has increased to £129.7m 11% of total DSG funding for 2023/24 and 66% of the High Needs Block allocation.</a:t>
            </a:r>
          </a:p>
          <a:p>
            <a:r>
              <a:rPr lang="en-GB" sz="1400">
                <a:solidFill>
                  <a:srgbClr val="002060"/>
                </a:solidFill>
                <a:latin typeface="Arial"/>
                <a:cs typeface="Arial"/>
              </a:rPr>
              <a:t>Hampshire remains one of the lower funded local authorities through the High Needs National Funding Formula.</a:t>
            </a:r>
          </a:p>
          <a:p>
            <a:r>
              <a:rPr lang="en-GB" sz="1400">
                <a:solidFill>
                  <a:srgbClr val="002060"/>
                </a:solidFill>
                <a:effectLst/>
                <a:latin typeface="Arial"/>
                <a:ea typeface="Times New Roman" panose="02020603050405020304" pitchFamily="18" charset="0"/>
                <a:cs typeface="Arial"/>
              </a:rPr>
              <a:t>Between the reforms taking effect in 2015 and 2023 there has been a 192% increase in the number of EHC Plans being maintained (as at January 2023).</a:t>
            </a:r>
          </a:p>
          <a:p>
            <a:r>
              <a:rPr lang="en-GB" sz="1400">
                <a:solidFill>
                  <a:srgbClr val="002060"/>
                </a:solidFill>
                <a:latin typeface="Arial"/>
                <a:cs typeface="Arial"/>
              </a:rPr>
              <a:t>In the 2022/23 academic year the service received over 3,500 requests for EHC needs assessments, an 18% increase on the previous academic year.</a:t>
            </a:r>
          </a:p>
          <a:p>
            <a:r>
              <a:rPr lang="en-GB" sz="1400">
                <a:solidFill>
                  <a:srgbClr val="002060"/>
                </a:solidFill>
                <a:latin typeface="Arial"/>
                <a:cs typeface="Arial"/>
              </a:rPr>
              <a:t>The number of EHCPs maintained by the local authority continues to grow. At </a:t>
            </a:r>
            <a:r>
              <a:rPr kumimoji="0" lang="en-GB" sz="1400" u="none" strike="noStrike" kern="1200" cap="none" spc="0" normalizeH="0" baseline="0" noProof="0">
                <a:ln>
                  <a:noFill/>
                </a:ln>
                <a:solidFill>
                  <a:srgbClr val="002060"/>
                </a:solidFill>
                <a:effectLst/>
                <a:uLnTx/>
                <a:uFillTx/>
                <a:latin typeface="Arial"/>
                <a:cs typeface="Arial"/>
              </a:rPr>
              <a:t>the end of October 2023 Hampshire maintains 15,886 EHCPs, an increase of 10% on the same period last year.</a:t>
            </a:r>
            <a:r>
              <a:rPr lang="en-GB" sz="1400">
                <a:solidFill>
                  <a:srgbClr val="002060"/>
                </a:solidFill>
                <a:latin typeface="Arial"/>
                <a:cs typeface="Arial"/>
              </a:rPr>
              <a:t> </a:t>
            </a:r>
          </a:p>
          <a:p>
            <a:r>
              <a:rPr lang="en-GB" sz="1400">
                <a:solidFill>
                  <a:srgbClr val="002060"/>
                </a:solidFill>
                <a:latin typeface="Arial"/>
                <a:cs typeface="Arial"/>
              </a:rPr>
              <a:t>The largest growth is in the Aged 11-15 group which has increased by almost 900 EHCPs, while the Under 5s group has experienced the largest percentage increase.</a:t>
            </a:r>
          </a:p>
          <a:p>
            <a:r>
              <a:rPr lang="en-GB" sz="1400">
                <a:solidFill>
                  <a:srgbClr val="002060"/>
                </a:solidFill>
                <a:latin typeface="Arial"/>
                <a:cs typeface="Arial"/>
              </a:rPr>
              <a:t>Forecasting models indicate that there could be 19,728 EHCPs maintained by Hampshire by 2025/26. This is a 55% growth from 2022. </a:t>
            </a:r>
          </a:p>
          <a:p>
            <a:r>
              <a:rPr lang="en-GB" sz="1400">
                <a:solidFill>
                  <a:srgbClr val="002060"/>
                </a:solidFill>
                <a:latin typeface="Arial"/>
                <a:cs typeface="Arial"/>
              </a:rPr>
              <a:t>Less than 3% of cases are out of time (they exceed 20 weeks) as at end October 2023. This has improved from just over 10% in 2022 and just over 45% in October 2021.</a:t>
            </a:r>
          </a:p>
          <a:p>
            <a:r>
              <a:rPr lang="en-GB" sz="1400">
                <a:solidFill>
                  <a:srgbClr val="002060"/>
                </a:solidFill>
                <a:effectLst/>
                <a:latin typeface="Arial"/>
                <a:ea typeface="Times New Roman" panose="02020603050405020304" pitchFamily="18" charset="0"/>
                <a:cs typeface="Arial"/>
              </a:rPr>
              <a:t>The Transforming SEND Hampshire programme launched internally in January 2022,</a:t>
            </a:r>
            <a:r>
              <a:rPr lang="en-GB" sz="1400">
                <a:solidFill>
                  <a:srgbClr val="002060"/>
                </a:solidFill>
                <a:latin typeface="Arial"/>
                <a:ea typeface="Times New Roman" panose="02020603050405020304" pitchFamily="18" charset="0"/>
                <a:cs typeface="Arial"/>
              </a:rPr>
              <a:t> </a:t>
            </a:r>
            <a:r>
              <a:rPr lang="en-GB" sz="1400">
                <a:solidFill>
                  <a:srgbClr val="002060"/>
                </a:solidFill>
                <a:effectLst/>
                <a:latin typeface="Arial"/>
                <a:ea typeface="Times New Roman" panose="02020603050405020304" pitchFamily="18" charset="0"/>
                <a:cs typeface="Arial"/>
              </a:rPr>
              <a:t> and </a:t>
            </a:r>
            <a:r>
              <a:rPr lang="en-GB" sz="1400">
                <a:solidFill>
                  <a:srgbClr val="002060"/>
                </a:solidFill>
                <a:latin typeface="Arial"/>
                <a:ea typeface="Times New Roman" panose="02020603050405020304" pitchFamily="18" charset="0"/>
                <a:cs typeface="Arial"/>
              </a:rPr>
              <a:t>was </a:t>
            </a:r>
            <a:r>
              <a:rPr lang="en-GB" sz="1400">
                <a:solidFill>
                  <a:srgbClr val="002060"/>
                </a:solidFill>
                <a:effectLst/>
                <a:latin typeface="Arial"/>
                <a:ea typeface="Times New Roman" panose="02020603050405020304" pitchFamily="18" charset="0"/>
                <a:cs typeface="Arial"/>
              </a:rPr>
              <a:t>formally launched with sc</a:t>
            </a:r>
            <a:r>
              <a:rPr lang="en-GB" sz="1400">
                <a:solidFill>
                  <a:srgbClr val="002060"/>
                </a:solidFill>
                <a:latin typeface="Arial"/>
                <a:ea typeface="Times New Roman" panose="02020603050405020304" pitchFamily="18" charset="0"/>
                <a:cs typeface="Arial"/>
              </a:rPr>
              <a:t>hools in November. It is </a:t>
            </a:r>
            <a:r>
              <a:rPr lang="en-GB" sz="1400">
                <a:solidFill>
                  <a:srgbClr val="002060"/>
                </a:solidFill>
                <a:effectLst/>
                <a:latin typeface="Arial"/>
                <a:ea typeface="Times New Roman" panose="02020603050405020304" pitchFamily="18" charset="0"/>
                <a:cs typeface="Arial"/>
              </a:rPr>
              <a:t> currently forecast to make circa £26.1m savings / cost avoidance in 2023/4.</a:t>
            </a:r>
            <a:r>
              <a:rPr lang="en-GB" sz="1400">
                <a:solidFill>
                  <a:srgbClr val="002060"/>
                </a:solidFill>
                <a:latin typeface="Arial"/>
                <a:ea typeface="Times New Roman" panose="02020603050405020304" pitchFamily="18" charset="0"/>
                <a:cs typeface="Arial"/>
              </a:rPr>
              <a:t> </a:t>
            </a:r>
            <a:endParaRPr lang="en-GB" sz="1400">
              <a:solidFill>
                <a:srgbClr val="002060"/>
              </a:solidFill>
              <a:latin typeface="Arial"/>
              <a:cs typeface="Arial"/>
            </a:endParaRPr>
          </a:p>
          <a:p>
            <a:endParaRPr lang="en-GB" sz="1400"/>
          </a:p>
        </p:txBody>
      </p:sp>
    </p:spTree>
    <p:custDataLst>
      <p:tags r:id="rId1"/>
    </p:custDataLst>
    <p:extLst>
      <p:ext uri="{BB962C8B-B14F-4D97-AF65-F5344CB8AC3E}">
        <p14:creationId xmlns:p14="http://schemas.microsoft.com/office/powerpoint/2010/main" val="2826615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688A19B-88C4-7D51-2EA8-39D06842D6F8}"/>
              </a:ext>
            </a:extLst>
          </p:cNvPr>
          <p:cNvSpPr txBox="1">
            <a:spLocks/>
          </p:cNvSpPr>
          <p:nvPr/>
        </p:nvSpPr>
        <p:spPr bwMode="auto">
          <a:xfrm>
            <a:off x="199811" y="27937"/>
            <a:ext cx="11792377" cy="85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b="0" kern="1200">
                <a:solidFill>
                  <a:schemeClr val="tx2"/>
                </a:solidFill>
                <a:latin typeface="Calibri" panose="020F0502020204030204" pitchFamily="34" charset="0"/>
                <a:ea typeface="+mj-ea"/>
                <a:cs typeface="Calibri" panose="020F0502020204030204" pitchFamily="34" charset="0"/>
              </a:defRPr>
            </a:lvl1pPr>
            <a:lvl2pPr algn="l" rtl="0" fontAlgn="base">
              <a:spcBef>
                <a:spcPct val="0"/>
              </a:spcBef>
              <a:spcAft>
                <a:spcPct val="0"/>
              </a:spcAft>
              <a:defRPr sz="4400">
                <a:solidFill>
                  <a:schemeClr val="tx2"/>
                </a:solidFill>
                <a:latin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defRPr>
            </a:lvl9pPr>
          </a:lstStyle>
          <a:p>
            <a:endParaRPr lang="en-GB" sz="3200" b="1">
              <a:latin typeface="+mj-lt"/>
            </a:endParaRPr>
          </a:p>
        </p:txBody>
      </p:sp>
      <p:sp>
        <p:nvSpPr>
          <p:cNvPr id="3" name="Title 2">
            <a:extLst>
              <a:ext uri="{FF2B5EF4-FFF2-40B4-BE49-F238E27FC236}">
                <a16:creationId xmlns:a16="http://schemas.microsoft.com/office/drawing/2014/main" id="{F5B98161-4EF4-061A-D419-7217722D7ACD}"/>
              </a:ext>
            </a:extLst>
          </p:cNvPr>
          <p:cNvSpPr>
            <a:spLocks noGrp="1"/>
          </p:cNvSpPr>
          <p:nvPr>
            <p:ph type="title"/>
          </p:nvPr>
        </p:nvSpPr>
        <p:spPr/>
        <p:txBody>
          <a:bodyPr>
            <a:normAutofit/>
          </a:bodyPr>
          <a:lstStyle/>
          <a:p>
            <a:r>
              <a:rPr lang="en-GB" sz="4400" b="1"/>
              <a:t>Workstream updates – Improve Outcomes, Control Costs</a:t>
            </a:r>
            <a:endParaRPr lang="en-GB"/>
          </a:p>
        </p:txBody>
      </p:sp>
      <p:sp>
        <p:nvSpPr>
          <p:cNvPr id="5" name="Content Placeholder 4">
            <a:extLst>
              <a:ext uri="{FF2B5EF4-FFF2-40B4-BE49-F238E27FC236}">
                <a16:creationId xmlns:a16="http://schemas.microsoft.com/office/drawing/2014/main" id="{4A734903-22FE-FEE9-E0F9-9EA2E5B04361}"/>
              </a:ext>
            </a:extLst>
          </p:cNvPr>
          <p:cNvSpPr>
            <a:spLocks noGrp="1"/>
          </p:cNvSpPr>
          <p:nvPr>
            <p:ph idx="13"/>
          </p:nvPr>
        </p:nvSpPr>
        <p:spPr>
          <a:xfrm>
            <a:off x="416689" y="2027878"/>
            <a:ext cx="10667955" cy="3936547"/>
          </a:xfrm>
        </p:spPr>
        <p:txBody>
          <a:bodyPr/>
          <a:lstStyle/>
          <a:p>
            <a:pPr>
              <a:spcBef>
                <a:spcPts val="600"/>
              </a:spcBef>
              <a:spcAft>
                <a:spcPts val="600"/>
              </a:spcAft>
            </a:pPr>
            <a:r>
              <a:rPr lang="en-GB" sz="1400" b="1">
                <a:solidFill>
                  <a:srgbClr val="002060"/>
                </a:solidFill>
              </a:rPr>
              <a:t>Responsive Intervention Pilot</a:t>
            </a:r>
          </a:p>
          <a:p>
            <a:pPr marL="342900" indent="-342900">
              <a:spcBef>
                <a:spcPts val="600"/>
              </a:spcBef>
              <a:spcAft>
                <a:spcPts val="600"/>
              </a:spcAft>
              <a:buFont typeface="Arial" panose="020B0604020202020204" pitchFamily="34" charset="0"/>
              <a:buChar char="•"/>
            </a:pPr>
            <a:r>
              <a:rPr lang="en-GB" sz="1400">
                <a:solidFill>
                  <a:srgbClr val="002060"/>
                </a:solidFill>
              </a:rPr>
              <a:t>DBV diagnostic work identified missed opportunities to intervene earlier in the process which can lead to a subsequent escalation of need, particularly in the run up to a phase transfer. </a:t>
            </a:r>
          </a:p>
          <a:p>
            <a:pPr marL="342900" indent="-342900">
              <a:spcBef>
                <a:spcPts val="600"/>
              </a:spcBef>
              <a:spcAft>
                <a:spcPts val="600"/>
              </a:spcAft>
              <a:buFont typeface="Arial" panose="020B0604020202020204" pitchFamily="34" charset="0"/>
              <a:buChar char="•"/>
            </a:pPr>
            <a:r>
              <a:rPr lang="en-GB" sz="1400">
                <a:solidFill>
                  <a:srgbClr val="002060"/>
                </a:solidFill>
              </a:rPr>
              <a:t>Our DBV bid included pilot activity to identify opportunities to intervene earlier and track the impact of that intervention as part of the annual review process, using person-centred planning approaches and drawing on the expertise of HCC services. </a:t>
            </a:r>
          </a:p>
          <a:p>
            <a:pPr marL="342900" indent="-342900">
              <a:spcBef>
                <a:spcPts val="600"/>
              </a:spcBef>
              <a:spcAft>
                <a:spcPts val="600"/>
              </a:spcAft>
              <a:buFont typeface="Arial" panose="020B0604020202020204" pitchFamily="34" charset="0"/>
              <a:buChar char="•"/>
            </a:pPr>
            <a:r>
              <a:rPr lang="en-GB" sz="1400">
                <a:solidFill>
                  <a:srgbClr val="002060"/>
                </a:solidFill>
              </a:rPr>
              <a:t>The aim is to improve outcomes for children with an EHCP by ensuring that access to specialist advice is provided as part of the annual review process, supporting educational settings to intervene early and prevent escalation of need</a:t>
            </a:r>
          </a:p>
          <a:p>
            <a:pPr marL="342900" indent="-342900">
              <a:spcBef>
                <a:spcPts val="600"/>
              </a:spcBef>
              <a:spcAft>
                <a:spcPts val="600"/>
              </a:spcAft>
              <a:buFont typeface="Arial" panose="020B0604020202020204" pitchFamily="34" charset="0"/>
              <a:buChar char="•"/>
            </a:pPr>
            <a:r>
              <a:rPr lang="en-GB" sz="1400">
                <a:solidFill>
                  <a:srgbClr val="002060"/>
                </a:solidFill>
              </a:rPr>
              <a:t>DBV funding didn’t cover the cost of this in 2023/4, so the pilot has been deferred to 2024/5. </a:t>
            </a:r>
          </a:p>
          <a:p>
            <a:endParaRPr lang="en-GB" sz="1400">
              <a:solidFill>
                <a:srgbClr val="002060"/>
              </a:solidFill>
            </a:endParaRPr>
          </a:p>
        </p:txBody>
      </p:sp>
    </p:spTree>
    <p:custDataLst>
      <p:tags r:id="rId1"/>
    </p:custDataLst>
    <p:extLst>
      <p:ext uri="{BB962C8B-B14F-4D97-AF65-F5344CB8AC3E}">
        <p14:creationId xmlns:p14="http://schemas.microsoft.com/office/powerpoint/2010/main" val="4219245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688A19B-88C4-7D51-2EA8-39D06842D6F8}"/>
              </a:ext>
            </a:extLst>
          </p:cNvPr>
          <p:cNvSpPr txBox="1">
            <a:spLocks/>
          </p:cNvSpPr>
          <p:nvPr/>
        </p:nvSpPr>
        <p:spPr bwMode="auto">
          <a:xfrm>
            <a:off x="199811" y="27937"/>
            <a:ext cx="11792377" cy="85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b="0" kern="1200">
                <a:solidFill>
                  <a:schemeClr val="tx2"/>
                </a:solidFill>
                <a:latin typeface="Calibri" panose="020F0502020204030204" pitchFamily="34" charset="0"/>
                <a:ea typeface="+mj-ea"/>
                <a:cs typeface="Calibri" panose="020F0502020204030204" pitchFamily="34" charset="0"/>
              </a:defRPr>
            </a:lvl1pPr>
            <a:lvl2pPr algn="l" rtl="0" fontAlgn="base">
              <a:spcBef>
                <a:spcPct val="0"/>
              </a:spcBef>
              <a:spcAft>
                <a:spcPct val="0"/>
              </a:spcAft>
              <a:defRPr sz="4400">
                <a:solidFill>
                  <a:schemeClr val="tx2"/>
                </a:solidFill>
                <a:latin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defRPr>
            </a:lvl9pPr>
          </a:lstStyle>
          <a:p>
            <a:endParaRPr lang="en-GB" sz="3200" b="1">
              <a:latin typeface="+mj-lt"/>
            </a:endParaRPr>
          </a:p>
        </p:txBody>
      </p:sp>
      <p:sp>
        <p:nvSpPr>
          <p:cNvPr id="3" name="Title 2">
            <a:extLst>
              <a:ext uri="{FF2B5EF4-FFF2-40B4-BE49-F238E27FC236}">
                <a16:creationId xmlns:a16="http://schemas.microsoft.com/office/drawing/2014/main" id="{F5B98161-4EF4-061A-D419-7217722D7ACD}"/>
              </a:ext>
            </a:extLst>
          </p:cNvPr>
          <p:cNvSpPr>
            <a:spLocks noGrp="1"/>
          </p:cNvSpPr>
          <p:nvPr>
            <p:ph type="title"/>
          </p:nvPr>
        </p:nvSpPr>
        <p:spPr/>
        <p:txBody>
          <a:bodyPr>
            <a:normAutofit/>
          </a:bodyPr>
          <a:lstStyle/>
          <a:p>
            <a:r>
              <a:rPr lang="en-GB" sz="4400" b="1"/>
              <a:t>Workstream updates – Continuous Improvement</a:t>
            </a:r>
            <a:endParaRPr lang="en-GB"/>
          </a:p>
        </p:txBody>
      </p:sp>
      <p:sp>
        <p:nvSpPr>
          <p:cNvPr id="5" name="Content Placeholder 4">
            <a:extLst>
              <a:ext uri="{FF2B5EF4-FFF2-40B4-BE49-F238E27FC236}">
                <a16:creationId xmlns:a16="http://schemas.microsoft.com/office/drawing/2014/main" id="{4A734903-22FE-FEE9-E0F9-9EA2E5B04361}"/>
              </a:ext>
            </a:extLst>
          </p:cNvPr>
          <p:cNvSpPr>
            <a:spLocks noGrp="1"/>
          </p:cNvSpPr>
          <p:nvPr>
            <p:ph idx="13"/>
          </p:nvPr>
        </p:nvSpPr>
        <p:spPr>
          <a:xfrm>
            <a:off x="416689" y="2027878"/>
            <a:ext cx="10667955" cy="3936547"/>
          </a:xfrm>
        </p:spPr>
        <p:txBody>
          <a:bodyPr lIns="91440" tIns="45720" rIns="91440" bIns="45720" anchor="t">
            <a:noAutofit/>
          </a:bodyPr>
          <a:lstStyle/>
          <a:p>
            <a:pPr>
              <a:spcBef>
                <a:spcPts val="600"/>
              </a:spcBef>
              <a:spcAft>
                <a:spcPts val="600"/>
              </a:spcAft>
            </a:pPr>
            <a:r>
              <a:rPr lang="en-GB" sz="1400" b="1">
                <a:solidFill>
                  <a:srgbClr val="002060"/>
                </a:solidFill>
                <a:latin typeface="Arial"/>
                <a:cs typeface="Arial"/>
              </a:rPr>
              <a:t>Continuous Improvement – Annual Reviews</a:t>
            </a:r>
          </a:p>
          <a:p>
            <a:pPr marL="285750" indent="-285750">
              <a:spcBef>
                <a:spcPts val="600"/>
              </a:spcBef>
              <a:spcAft>
                <a:spcPts val="600"/>
              </a:spcAft>
              <a:buFont typeface="Arial" panose="020B0604020202020204" pitchFamily="34" charset="0"/>
              <a:buChar char="•"/>
              <a:defRPr/>
            </a:pPr>
            <a:r>
              <a:rPr lang="en-GB" sz="1400">
                <a:solidFill>
                  <a:srgbClr val="002060"/>
                </a:solidFill>
                <a:latin typeface="Arial"/>
                <a:cs typeface="Calibri"/>
              </a:rPr>
              <a:t>Annual review guidance has been developed and distributed to support high quality annual reviews. It included person centred planning to support improved outcomes for children and young people. </a:t>
            </a:r>
            <a:endParaRPr lang="en-GB" sz="1400">
              <a:solidFill>
                <a:srgbClr val="002060"/>
              </a:solidFill>
              <a:cs typeface="Calibri" panose="020F0502020204030204" pitchFamily="34" charset="0"/>
            </a:endParaRPr>
          </a:p>
          <a:p>
            <a:pPr marL="285750" indent="-285750">
              <a:spcBef>
                <a:spcPts val="600"/>
              </a:spcBef>
              <a:spcAft>
                <a:spcPts val="600"/>
              </a:spcAft>
              <a:buFont typeface="Arial" panose="020B0604020202020204" pitchFamily="34" charset="0"/>
              <a:buChar char="•"/>
              <a:defRPr/>
            </a:pPr>
            <a:r>
              <a:rPr lang="en-GB" sz="1400">
                <a:solidFill>
                  <a:srgbClr val="002060"/>
                </a:solidFill>
                <a:latin typeface="Arial"/>
                <a:cs typeface="Calibri"/>
              </a:rPr>
              <a:t>A new annual review team is in place to clear overdue processing of annual reviews. To date they have reviewed 1,162 cases. </a:t>
            </a:r>
            <a:endParaRPr lang="en-GB" sz="1400">
              <a:solidFill>
                <a:srgbClr val="002060"/>
              </a:solidFill>
              <a:cs typeface="Calibri" panose="020F0502020204030204" pitchFamily="34" charset="0"/>
            </a:endParaRPr>
          </a:p>
          <a:p>
            <a:pPr>
              <a:spcBef>
                <a:spcPts val="600"/>
              </a:spcBef>
              <a:spcAft>
                <a:spcPts val="600"/>
              </a:spcAft>
            </a:pPr>
            <a:r>
              <a:rPr lang="en-GB" sz="1400" b="1">
                <a:solidFill>
                  <a:srgbClr val="002060"/>
                </a:solidFill>
                <a:latin typeface="Arial"/>
                <a:cs typeface="Arial"/>
              </a:rPr>
              <a:t>SEN Panels Review</a:t>
            </a:r>
          </a:p>
          <a:p>
            <a:pPr marL="285750" indent="-285750">
              <a:spcBef>
                <a:spcPts val="600"/>
              </a:spcBef>
              <a:spcAft>
                <a:spcPts val="600"/>
              </a:spcAft>
              <a:buFont typeface="Arial" panose="020B0604020202020204" pitchFamily="34" charset="0"/>
              <a:buChar char="•"/>
            </a:pPr>
            <a:r>
              <a:rPr lang="en-GB" sz="1400">
                <a:solidFill>
                  <a:srgbClr val="002060"/>
                </a:solidFill>
                <a:latin typeface="Arial"/>
                <a:cs typeface="Arial"/>
              </a:rPr>
              <a:t>The SEN Panels are being reviewed to ensure they are fit for purpose as decision panels to allocate places and fund SEN placements. Recommendations will be considered by the Board in January.</a:t>
            </a:r>
          </a:p>
          <a:p>
            <a:pPr>
              <a:spcBef>
                <a:spcPts val="600"/>
              </a:spcBef>
              <a:spcAft>
                <a:spcPts val="600"/>
              </a:spcAft>
            </a:pPr>
            <a:r>
              <a:rPr lang="en-GB" sz="1400" b="1">
                <a:solidFill>
                  <a:srgbClr val="002060"/>
                </a:solidFill>
                <a:latin typeface="Arial"/>
                <a:cs typeface="Arial"/>
              </a:rPr>
              <a:t>SEN hub</a:t>
            </a:r>
            <a:endParaRPr lang="en-GB" sz="1400" b="1">
              <a:solidFill>
                <a:srgbClr val="002060"/>
              </a:solidFill>
            </a:endParaRPr>
          </a:p>
          <a:p>
            <a:pPr marL="285750" indent="-285750">
              <a:spcBef>
                <a:spcPts val="600"/>
              </a:spcBef>
              <a:spcAft>
                <a:spcPts val="600"/>
              </a:spcAft>
              <a:buChar char="•"/>
            </a:pPr>
            <a:r>
              <a:rPr lang="en-GB" sz="1400">
                <a:solidFill>
                  <a:srgbClr val="002060"/>
                </a:solidFill>
                <a:latin typeface="Arial"/>
                <a:cs typeface="Arial"/>
              </a:rPr>
              <a:t>A review of the SEN hub is being undertaken to understand requirements for the system and whether the current system is fit for purpose. </a:t>
            </a:r>
            <a:endParaRPr lang="en-GB" sz="1400">
              <a:solidFill>
                <a:srgbClr val="002060"/>
              </a:solidFill>
            </a:endParaRPr>
          </a:p>
          <a:p>
            <a:pPr>
              <a:spcBef>
                <a:spcPts val="600"/>
              </a:spcBef>
              <a:spcAft>
                <a:spcPts val="600"/>
              </a:spcAft>
            </a:pPr>
            <a:r>
              <a:rPr lang="en-GB" sz="1400" b="1">
                <a:solidFill>
                  <a:srgbClr val="002060"/>
                </a:solidFill>
                <a:latin typeface="Arial"/>
                <a:cs typeface="Arial"/>
              </a:rPr>
              <a:t>Automation</a:t>
            </a:r>
            <a:endParaRPr lang="en-GB" sz="1400" b="1">
              <a:solidFill>
                <a:srgbClr val="002060"/>
              </a:solidFill>
            </a:endParaRPr>
          </a:p>
          <a:p>
            <a:pPr marL="285750" indent="-285750">
              <a:buChar char="•"/>
            </a:pPr>
            <a:r>
              <a:rPr lang="en-GB" sz="1400">
                <a:solidFill>
                  <a:srgbClr val="002060"/>
                </a:solidFill>
                <a:latin typeface="Arial"/>
                <a:cs typeface="Arial"/>
              </a:rPr>
              <a:t>Opportunities are being explored to understand where automation can improve the services processes. </a:t>
            </a:r>
            <a:endParaRPr lang="en-GB" sz="1400">
              <a:solidFill>
                <a:srgbClr val="002060"/>
              </a:solidFill>
            </a:endParaRPr>
          </a:p>
        </p:txBody>
      </p:sp>
    </p:spTree>
    <p:custDataLst>
      <p:tags r:id="rId1"/>
    </p:custDataLst>
    <p:extLst>
      <p:ext uri="{BB962C8B-B14F-4D97-AF65-F5344CB8AC3E}">
        <p14:creationId xmlns:p14="http://schemas.microsoft.com/office/powerpoint/2010/main" val="126336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13A8-EF47-4C4A-A348-59C63BEF2DE1}"/>
              </a:ext>
            </a:extLst>
          </p:cNvPr>
          <p:cNvSpPr>
            <a:spLocks noGrp="1"/>
          </p:cNvSpPr>
          <p:nvPr>
            <p:ph type="title"/>
          </p:nvPr>
        </p:nvSpPr>
        <p:spPr/>
        <p:txBody>
          <a:bodyPr/>
          <a:lstStyle/>
          <a:p>
            <a:r>
              <a:rPr lang="en-GB" b="1"/>
              <a:t>High Needs Block Funding</a:t>
            </a:r>
          </a:p>
        </p:txBody>
      </p:sp>
      <p:graphicFrame>
        <p:nvGraphicFramePr>
          <p:cNvPr id="5" name="Table 2">
            <a:extLst>
              <a:ext uri="{FF2B5EF4-FFF2-40B4-BE49-F238E27FC236}">
                <a16:creationId xmlns:a16="http://schemas.microsoft.com/office/drawing/2014/main" id="{7BAE3B98-49C9-4437-AC20-4255CE0ACBC7}"/>
              </a:ext>
            </a:extLst>
          </p:cNvPr>
          <p:cNvGraphicFramePr>
            <a:graphicFrameLocks noGrp="1"/>
          </p:cNvGraphicFramePr>
          <p:nvPr>
            <p:extLst>
              <p:ext uri="{D42A27DB-BD31-4B8C-83A1-F6EECF244321}">
                <p14:modId xmlns:p14="http://schemas.microsoft.com/office/powerpoint/2010/main" val="3089053771"/>
              </p:ext>
            </p:extLst>
          </p:nvPr>
        </p:nvGraphicFramePr>
        <p:xfrm>
          <a:off x="5846710" y="2240590"/>
          <a:ext cx="5775742" cy="2346960"/>
        </p:xfrm>
        <a:graphic>
          <a:graphicData uri="http://schemas.openxmlformats.org/drawingml/2006/table">
            <a:tbl>
              <a:tblPr firstRow="1" bandRow="1">
                <a:tableStyleId>{21E4AEA4-8DFA-4A89-87EB-49C32662AFE0}</a:tableStyleId>
              </a:tblPr>
              <a:tblGrid>
                <a:gridCol w="1132117">
                  <a:extLst>
                    <a:ext uri="{9D8B030D-6E8A-4147-A177-3AD203B41FA5}">
                      <a16:colId xmlns:a16="http://schemas.microsoft.com/office/drawing/2014/main" val="3457924792"/>
                    </a:ext>
                  </a:extLst>
                </a:gridCol>
                <a:gridCol w="1501904">
                  <a:extLst>
                    <a:ext uri="{9D8B030D-6E8A-4147-A177-3AD203B41FA5}">
                      <a16:colId xmlns:a16="http://schemas.microsoft.com/office/drawing/2014/main" val="984699314"/>
                    </a:ext>
                  </a:extLst>
                </a:gridCol>
                <a:gridCol w="1461323">
                  <a:extLst>
                    <a:ext uri="{9D8B030D-6E8A-4147-A177-3AD203B41FA5}">
                      <a16:colId xmlns:a16="http://schemas.microsoft.com/office/drawing/2014/main" val="1434613299"/>
                    </a:ext>
                  </a:extLst>
                </a:gridCol>
                <a:gridCol w="1680398">
                  <a:extLst>
                    <a:ext uri="{9D8B030D-6E8A-4147-A177-3AD203B41FA5}">
                      <a16:colId xmlns:a16="http://schemas.microsoft.com/office/drawing/2014/main" val="2432956919"/>
                    </a:ext>
                  </a:extLst>
                </a:gridCol>
              </a:tblGrid>
              <a:tr h="493059">
                <a:tc>
                  <a:txBody>
                    <a:bodyPr/>
                    <a:lstStyle/>
                    <a:p>
                      <a:pPr algn="ctr"/>
                      <a:r>
                        <a:rPr lang="en-GB" sz="1400"/>
                        <a:t>Year</a:t>
                      </a:r>
                    </a:p>
                  </a:txBody>
                  <a:tcPr/>
                </a:tc>
                <a:tc>
                  <a:txBody>
                    <a:bodyPr/>
                    <a:lstStyle/>
                    <a:p>
                      <a:pPr algn="ctr"/>
                      <a:r>
                        <a:rPr lang="en-GB" sz="1400"/>
                        <a:t>High Needs Allocation</a:t>
                      </a:r>
                    </a:p>
                  </a:txBody>
                  <a:tcPr/>
                </a:tc>
                <a:tc>
                  <a:txBody>
                    <a:bodyPr/>
                    <a:lstStyle/>
                    <a:p>
                      <a:pPr algn="ctr"/>
                      <a:r>
                        <a:rPr lang="en-GB" sz="1400"/>
                        <a:t>Increase in Funding</a:t>
                      </a:r>
                    </a:p>
                  </a:txBody>
                  <a:tcPr/>
                </a:tc>
                <a:tc>
                  <a:txBody>
                    <a:bodyPr/>
                    <a:lstStyle/>
                    <a:p>
                      <a:pPr algn="ctr"/>
                      <a:r>
                        <a:rPr lang="en-GB" sz="1400"/>
                        <a:t>In-year High Needs Pressure</a:t>
                      </a:r>
                    </a:p>
                  </a:txBody>
                  <a:tcPr/>
                </a:tc>
                <a:extLst>
                  <a:ext uri="{0D108BD9-81ED-4DB2-BD59-A6C34878D82A}">
                    <a16:rowId xmlns:a16="http://schemas.microsoft.com/office/drawing/2014/main" val="3796176461"/>
                  </a:ext>
                </a:extLst>
              </a:tr>
              <a:tr h="281748">
                <a:tc>
                  <a:txBody>
                    <a:bodyPr/>
                    <a:lstStyle/>
                    <a:p>
                      <a:pPr algn="r"/>
                      <a:r>
                        <a:rPr lang="en-GB" sz="1400"/>
                        <a:t>2019/20</a:t>
                      </a:r>
                    </a:p>
                  </a:txBody>
                  <a:tcPr/>
                </a:tc>
                <a:tc>
                  <a:txBody>
                    <a:bodyPr/>
                    <a:lstStyle/>
                    <a:p>
                      <a:pPr algn="r"/>
                      <a:r>
                        <a:rPr lang="en-GB" sz="1400"/>
                        <a:t>£115.7m</a:t>
                      </a:r>
                    </a:p>
                  </a:txBody>
                  <a:tcPr/>
                </a:tc>
                <a:tc>
                  <a:txBody>
                    <a:bodyPr/>
                    <a:lstStyle/>
                    <a:p>
                      <a:pPr algn="r"/>
                      <a:r>
                        <a:rPr lang="en-GB" sz="1400"/>
                        <a:t>£4.1m</a:t>
                      </a:r>
                    </a:p>
                  </a:txBody>
                  <a:tcPr/>
                </a:tc>
                <a:tc>
                  <a:txBody>
                    <a:bodyPr/>
                    <a:lstStyle/>
                    <a:p>
                      <a:pPr algn="r"/>
                      <a:r>
                        <a:rPr lang="en-GB" sz="1400"/>
                        <a:t>£15.2m</a:t>
                      </a:r>
                    </a:p>
                  </a:txBody>
                  <a:tcPr/>
                </a:tc>
                <a:extLst>
                  <a:ext uri="{0D108BD9-81ED-4DB2-BD59-A6C34878D82A}">
                    <a16:rowId xmlns:a16="http://schemas.microsoft.com/office/drawing/2014/main" val="691102918"/>
                  </a:ext>
                </a:extLst>
              </a:tr>
              <a:tr h="281748">
                <a:tc>
                  <a:txBody>
                    <a:bodyPr/>
                    <a:lstStyle/>
                    <a:p>
                      <a:pPr algn="r"/>
                      <a:r>
                        <a:rPr lang="en-GB" sz="1400"/>
                        <a:t>2020/21</a:t>
                      </a:r>
                    </a:p>
                  </a:txBody>
                  <a:tcPr/>
                </a:tc>
                <a:tc>
                  <a:txBody>
                    <a:bodyPr/>
                    <a:lstStyle/>
                    <a:p>
                      <a:pPr algn="r"/>
                      <a:r>
                        <a:rPr lang="en-GB" sz="1400"/>
                        <a:t>£135.1m</a:t>
                      </a:r>
                    </a:p>
                  </a:txBody>
                  <a:tcPr/>
                </a:tc>
                <a:tc>
                  <a:txBody>
                    <a:bodyPr/>
                    <a:lstStyle/>
                    <a:p>
                      <a:pPr algn="r"/>
                      <a:r>
                        <a:rPr lang="en-GB" sz="1400"/>
                        <a:t>£19.4m</a:t>
                      </a:r>
                    </a:p>
                  </a:txBody>
                  <a:tcPr/>
                </a:tc>
                <a:tc>
                  <a:txBody>
                    <a:bodyPr/>
                    <a:lstStyle/>
                    <a:p>
                      <a:pPr algn="r"/>
                      <a:r>
                        <a:rPr lang="en-GB" sz="1400"/>
                        <a:t>£15.8m</a:t>
                      </a:r>
                    </a:p>
                  </a:txBody>
                  <a:tcPr/>
                </a:tc>
                <a:extLst>
                  <a:ext uri="{0D108BD9-81ED-4DB2-BD59-A6C34878D82A}">
                    <a16:rowId xmlns:a16="http://schemas.microsoft.com/office/drawing/2014/main" val="829386983"/>
                  </a:ext>
                </a:extLst>
              </a:tr>
              <a:tr h="281748">
                <a:tc>
                  <a:txBody>
                    <a:bodyPr/>
                    <a:lstStyle/>
                    <a:p>
                      <a:pPr algn="r"/>
                      <a:r>
                        <a:rPr lang="en-GB" sz="1400"/>
                        <a:t>2021/22</a:t>
                      </a:r>
                    </a:p>
                  </a:txBody>
                  <a:tcPr/>
                </a:tc>
                <a:tc>
                  <a:txBody>
                    <a:bodyPr/>
                    <a:lstStyle/>
                    <a:p>
                      <a:pPr algn="r"/>
                      <a:r>
                        <a:rPr lang="en-GB" sz="1400"/>
                        <a:t>£152.9m</a:t>
                      </a:r>
                    </a:p>
                  </a:txBody>
                  <a:tcPr/>
                </a:tc>
                <a:tc>
                  <a:txBody>
                    <a:bodyPr/>
                    <a:lstStyle/>
                    <a:p>
                      <a:pPr algn="r"/>
                      <a:r>
                        <a:rPr lang="en-GB" sz="1400"/>
                        <a:t>£17.9m*</a:t>
                      </a:r>
                    </a:p>
                  </a:txBody>
                  <a:tcPr/>
                </a:tc>
                <a:tc>
                  <a:txBody>
                    <a:bodyPr/>
                    <a:lstStyle/>
                    <a:p>
                      <a:pPr algn="r"/>
                      <a:r>
                        <a:rPr lang="en-GB" sz="1400"/>
                        <a:t>£27.7m</a:t>
                      </a:r>
                    </a:p>
                  </a:txBody>
                  <a:tcPr/>
                </a:tc>
                <a:extLst>
                  <a:ext uri="{0D108BD9-81ED-4DB2-BD59-A6C34878D82A}">
                    <a16:rowId xmlns:a16="http://schemas.microsoft.com/office/drawing/2014/main" val="2660550996"/>
                  </a:ext>
                </a:extLst>
              </a:tr>
              <a:tr h="281748">
                <a:tc>
                  <a:txBody>
                    <a:bodyPr/>
                    <a:lstStyle/>
                    <a:p>
                      <a:pPr algn="r"/>
                      <a:r>
                        <a:rPr lang="en-GB" sz="1400"/>
                        <a:t>2022/23</a:t>
                      </a:r>
                    </a:p>
                  </a:txBody>
                  <a:tcPr/>
                </a:tc>
                <a:tc>
                  <a:txBody>
                    <a:bodyPr/>
                    <a:lstStyle/>
                    <a:p>
                      <a:pPr algn="r"/>
                      <a:r>
                        <a:rPr lang="en-GB" sz="1400"/>
                        <a:t>£176.2m</a:t>
                      </a:r>
                    </a:p>
                  </a:txBody>
                  <a:tcPr/>
                </a:tc>
                <a:tc>
                  <a:txBody>
                    <a:bodyPr/>
                    <a:lstStyle/>
                    <a:p>
                      <a:pPr algn="r"/>
                      <a:r>
                        <a:rPr lang="en-GB" sz="1400"/>
                        <a:t>£23.3m**</a:t>
                      </a:r>
                    </a:p>
                  </a:txBody>
                  <a:tcPr/>
                </a:tc>
                <a:tc>
                  <a:txBody>
                    <a:bodyPr/>
                    <a:lstStyle/>
                    <a:p>
                      <a:pPr algn="r"/>
                      <a:r>
                        <a:rPr lang="en-GB" sz="1400"/>
                        <a:t>£29.1m</a:t>
                      </a:r>
                    </a:p>
                  </a:txBody>
                  <a:tcPr/>
                </a:tc>
                <a:extLst>
                  <a:ext uri="{0D108BD9-81ED-4DB2-BD59-A6C34878D82A}">
                    <a16:rowId xmlns:a16="http://schemas.microsoft.com/office/drawing/2014/main" val="1700460315"/>
                  </a:ext>
                </a:extLst>
              </a:tr>
              <a:tr h="281748">
                <a:tc>
                  <a:txBody>
                    <a:bodyPr/>
                    <a:lstStyle/>
                    <a:p>
                      <a:pPr algn="r"/>
                      <a:r>
                        <a:rPr lang="en-GB" sz="1400"/>
                        <a:t>2023/24</a:t>
                      </a:r>
                    </a:p>
                  </a:txBody>
                  <a:tcPr/>
                </a:tc>
                <a:tc>
                  <a:txBody>
                    <a:bodyPr/>
                    <a:lstStyle/>
                    <a:p>
                      <a:pPr algn="r"/>
                      <a:r>
                        <a:rPr lang="en-GB" sz="1400"/>
                        <a:t>£196.9m</a:t>
                      </a:r>
                    </a:p>
                  </a:txBody>
                  <a:tcPr/>
                </a:tc>
                <a:tc>
                  <a:txBody>
                    <a:bodyPr/>
                    <a:lstStyle/>
                    <a:p>
                      <a:pPr algn="r"/>
                      <a:r>
                        <a:rPr lang="en-GB" sz="1400"/>
                        <a:t>£20.7m***</a:t>
                      </a:r>
                    </a:p>
                  </a:txBody>
                  <a:tcPr/>
                </a:tc>
                <a:tc>
                  <a:txBody>
                    <a:bodyPr/>
                    <a:lstStyle/>
                    <a:p>
                      <a:pPr algn="r"/>
                      <a:r>
                        <a:rPr lang="en-GB" sz="1400"/>
                        <a:t>£45.5m</a:t>
                      </a:r>
                    </a:p>
                  </a:txBody>
                  <a:tcPr/>
                </a:tc>
                <a:extLst>
                  <a:ext uri="{0D108BD9-81ED-4DB2-BD59-A6C34878D82A}">
                    <a16:rowId xmlns:a16="http://schemas.microsoft.com/office/drawing/2014/main" val="2989459562"/>
                  </a:ext>
                </a:extLst>
              </a:tr>
              <a:tr h="281748">
                <a:tc>
                  <a:txBody>
                    <a:bodyPr/>
                    <a:lstStyle/>
                    <a:p>
                      <a:pPr algn="r"/>
                      <a:r>
                        <a:rPr lang="en-GB" sz="1400"/>
                        <a:t>2024/25</a:t>
                      </a:r>
                    </a:p>
                  </a:txBody>
                  <a:tcPr/>
                </a:tc>
                <a:tc>
                  <a:txBody>
                    <a:bodyPr/>
                    <a:lstStyle/>
                    <a:p>
                      <a:pPr algn="r"/>
                      <a:r>
                        <a:rPr lang="en-GB" sz="1400"/>
                        <a:t>£205.6m</a:t>
                      </a:r>
                    </a:p>
                  </a:txBody>
                  <a:tcPr/>
                </a:tc>
                <a:tc>
                  <a:txBody>
                    <a:bodyPr/>
                    <a:lstStyle/>
                    <a:p>
                      <a:pPr algn="r"/>
                      <a:r>
                        <a:rPr lang="en-GB" sz="1400"/>
                        <a:t>£8.7m</a:t>
                      </a:r>
                    </a:p>
                  </a:txBody>
                  <a:tcPr/>
                </a:tc>
                <a:tc>
                  <a:txBody>
                    <a:bodyPr/>
                    <a:lstStyle/>
                    <a:p>
                      <a:pPr algn="r"/>
                      <a:r>
                        <a:rPr lang="en-GB" sz="1400"/>
                        <a:t>£61.0m</a:t>
                      </a:r>
                    </a:p>
                  </a:txBody>
                  <a:tcPr/>
                </a:tc>
                <a:extLst>
                  <a:ext uri="{0D108BD9-81ED-4DB2-BD59-A6C34878D82A}">
                    <a16:rowId xmlns:a16="http://schemas.microsoft.com/office/drawing/2014/main" val="3763148635"/>
                  </a:ext>
                </a:extLst>
              </a:tr>
            </a:tbl>
          </a:graphicData>
        </a:graphic>
      </p:graphicFrame>
      <p:sp>
        <p:nvSpPr>
          <p:cNvPr id="11" name="Content Placeholder 5">
            <a:extLst>
              <a:ext uri="{FF2B5EF4-FFF2-40B4-BE49-F238E27FC236}">
                <a16:creationId xmlns:a16="http://schemas.microsoft.com/office/drawing/2014/main" id="{5F555249-E6D6-4B10-859C-7C4CE9E75EA3}"/>
              </a:ext>
            </a:extLst>
          </p:cNvPr>
          <p:cNvSpPr txBox="1">
            <a:spLocks/>
          </p:cNvSpPr>
          <p:nvPr/>
        </p:nvSpPr>
        <p:spPr>
          <a:xfrm>
            <a:off x="198967" y="1770511"/>
            <a:ext cx="5321031" cy="461206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The High Needs Block DSG allocation has increased significantly year on year between 2020/21 and 2023/24, the level of increase has reduced significantly between 2023/24 and 2024/25 however our forecasts continue to predict significant growth in expenditure due to continued increases in demand and complexity of needs.</a:t>
            </a:r>
            <a:endParaRPr lang="en-GB" sz="1600"/>
          </a:p>
          <a:p>
            <a:r>
              <a:rPr lang="en-GB" sz="1600"/>
              <a:t>The provisional allocation of High Needs Block funding for Hampshire for 2024/25 is £205.6m which equates to £1,159 per mainstream pupil.</a:t>
            </a:r>
          </a:p>
          <a:p>
            <a:r>
              <a:rPr lang="en-GB" sz="1600"/>
              <a:t>The average level of funding per pupil in South East authorities is £1,364.</a:t>
            </a:r>
          </a:p>
          <a:p>
            <a:r>
              <a:rPr lang="en-GB" sz="1600"/>
              <a:t>If Hampshire was funded at the South East local authorities average level, then we would receive an additional £36.3 million which would significantly reduce the forecast in year high needs pressure in 2024/25.</a:t>
            </a:r>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p:txBody>
      </p:sp>
      <p:graphicFrame>
        <p:nvGraphicFramePr>
          <p:cNvPr id="4" name="Table 6">
            <a:extLst>
              <a:ext uri="{FF2B5EF4-FFF2-40B4-BE49-F238E27FC236}">
                <a16:creationId xmlns:a16="http://schemas.microsoft.com/office/drawing/2014/main" id="{9C4EFAAF-3A9A-4606-BB4D-731BA0EA0276}"/>
              </a:ext>
            </a:extLst>
          </p:cNvPr>
          <p:cNvGraphicFramePr>
            <a:graphicFrameLocks noGrp="1"/>
          </p:cNvGraphicFramePr>
          <p:nvPr>
            <p:extLst>
              <p:ext uri="{D42A27DB-BD31-4B8C-83A1-F6EECF244321}">
                <p14:modId xmlns:p14="http://schemas.microsoft.com/office/powerpoint/2010/main" val="792970498"/>
              </p:ext>
            </p:extLst>
          </p:nvPr>
        </p:nvGraphicFramePr>
        <p:xfrm>
          <a:off x="5846709" y="4778128"/>
          <a:ext cx="6032540" cy="1679996"/>
        </p:xfrm>
        <a:graphic>
          <a:graphicData uri="http://schemas.openxmlformats.org/drawingml/2006/table">
            <a:tbl>
              <a:tblPr firstRow="1" bandRow="1">
                <a:tableStyleId>{5C22544A-7EE6-4342-B048-85BDC9FD1C3A}</a:tableStyleId>
              </a:tblPr>
              <a:tblGrid>
                <a:gridCol w="415055">
                  <a:extLst>
                    <a:ext uri="{9D8B030D-6E8A-4147-A177-3AD203B41FA5}">
                      <a16:colId xmlns:a16="http://schemas.microsoft.com/office/drawing/2014/main" val="3022682162"/>
                    </a:ext>
                  </a:extLst>
                </a:gridCol>
                <a:gridCol w="5617485">
                  <a:extLst>
                    <a:ext uri="{9D8B030D-6E8A-4147-A177-3AD203B41FA5}">
                      <a16:colId xmlns:a16="http://schemas.microsoft.com/office/drawing/2014/main" val="2536163345"/>
                    </a:ext>
                  </a:extLst>
                </a:gridCol>
              </a:tblGrid>
              <a:tr h="367301">
                <a:tc>
                  <a:txBody>
                    <a:bodyPr/>
                    <a:lstStyle/>
                    <a:p>
                      <a:r>
                        <a:rPr lang="en-GB" sz="1200">
                          <a:solidFill>
                            <a:schemeClr val="tx1"/>
                          </a:solidFill>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a:solidFill>
                            <a:schemeClr val="tx1"/>
                          </a:solidFill>
                          <a:latin typeface="Arial" panose="020B0604020202020204" pitchFamily="34" charset="0"/>
                          <a:ea typeface="+mn-ea"/>
                          <a:cs typeface="Arial" panose="020B0604020202020204" pitchFamily="34" charset="0"/>
                        </a:rPr>
                        <a:t>Includes £2.5m for baselining of Teachers Pay and Pension Grants included in DSG allocations going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a:solidFill>
                          <a:schemeClr val="tx1"/>
                        </a:solidFill>
                        <a:latin typeface="Arial" panose="020B0604020202020204" pitchFamily="34" charset="0"/>
                        <a:ea typeface="+mn-ea"/>
                        <a:cs typeface="Arial" panose="020B0604020202020204" pitchFamily="34" charset="0"/>
                      </a:endParaRPr>
                    </a:p>
                  </a:txBody>
                  <a:tcPr marL="0" marR="0" marT="0" marB="0">
                    <a:noFill/>
                  </a:tcPr>
                </a:tc>
                <a:extLst>
                  <a:ext uri="{0D108BD9-81ED-4DB2-BD59-A6C34878D82A}">
                    <a16:rowId xmlns:a16="http://schemas.microsoft.com/office/drawing/2014/main" val="3692616425"/>
                  </a:ext>
                </a:extLst>
              </a:tr>
              <a:tr h="857036">
                <a:tc>
                  <a:txBody>
                    <a:bodyPr/>
                    <a:lstStyle/>
                    <a:p>
                      <a:r>
                        <a:rPr lang="en-GB" sz="1200">
                          <a:solidFill>
                            <a:schemeClr val="tx1"/>
                          </a:solidFill>
                        </a:rPr>
                        <a:t>**</a:t>
                      </a:r>
                    </a:p>
                    <a:p>
                      <a:endParaRPr lang="en-GB" sz="1200">
                        <a:solidFill>
                          <a:schemeClr val="tx1"/>
                        </a:solidFill>
                      </a:endParaRPr>
                    </a:p>
                    <a:p>
                      <a:r>
                        <a:rPr lang="en-GB" sz="1200">
                          <a:solidFill>
                            <a:schemeClr val="tx1"/>
                          </a:solidFill>
                        </a:rPr>
                        <a:t>***</a:t>
                      </a:r>
                    </a:p>
                  </a:txBody>
                  <a:tcPr>
                    <a:noFill/>
                  </a:tcPr>
                </a:tc>
                <a:tc>
                  <a:txBody>
                    <a:bodyPr/>
                    <a:lstStyle/>
                    <a:p>
                      <a:r>
                        <a:rPr lang="en-GB" sz="1200" i="1">
                          <a:solidFill>
                            <a:schemeClr val="tx1"/>
                          </a:solidFill>
                          <a:latin typeface="Arial" panose="020B0604020202020204" pitchFamily="34" charset="0"/>
                          <a:cs typeface="Arial" panose="020B0604020202020204" pitchFamily="34" charset="0"/>
                        </a:rPr>
                        <a:t>Includes Supplementary Grant £2m </a:t>
                      </a:r>
                      <a:r>
                        <a:rPr lang="en-GB" sz="1200" b="0" i="1" kern="1200">
                          <a:solidFill>
                            <a:schemeClr val="tx1"/>
                          </a:solidFill>
                          <a:latin typeface="Arial" panose="020B0604020202020204" pitchFamily="34" charset="0"/>
                          <a:ea typeface="+mn-ea"/>
                          <a:cs typeface="Arial" panose="020B0604020202020204" pitchFamily="34" charset="0"/>
                        </a:rPr>
                        <a:t>included in DSG allocations going forwards.</a:t>
                      </a:r>
                    </a:p>
                    <a:p>
                      <a:endParaRPr lang="en-GB" sz="1200" b="0" i="1" kern="1200">
                        <a:solidFill>
                          <a:schemeClr val="tx1"/>
                        </a:solidFill>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lang="en-GB" sz="1200" b="0" i="1" kern="1200">
                          <a:solidFill>
                            <a:schemeClr val="tx1"/>
                          </a:solidFill>
                          <a:latin typeface="Arial" panose="020B0604020202020204" pitchFamily="34" charset="0"/>
                          <a:ea typeface="+mn-ea"/>
                          <a:cs typeface="Arial" panose="020B0604020202020204" pitchFamily="34" charset="0"/>
                        </a:rPr>
                        <a:t>Includes High Needs Additional Grant £8m included in DSG allocations going forwards.</a:t>
                      </a:r>
                      <a:endParaRPr lang="en-GB" sz="1200" i="1">
                        <a:solidFill>
                          <a:schemeClr val="tx1"/>
                        </a:solidFill>
                        <a:latin typeface="Arial" panose="020B0604020202020204" pitchFamily="34" charset="0"/>
                        <a:cs typeface="Arial" panose="020B0604020202020204" pitchFamily="34" charset="0"/>
                      </a:endParaRPr>
                    </a:p>
                  </a:txBody>
                  <a:tcPr marL="0" marR="0" marT="0" marB="0">
                    <a:noFill/>
                  </a:tcPr>
                </a:tc>
                <a:extLst>
                  <a:ext uri="{0D108BD9-81ED-4DB2-BD59-A6C34878D82A}">
                    <a16:rowId xmlns:a16="http://schemas.microsoft.com/office/drawing/2014/main" val="1614264981"/>
                  </a:ext>
                </a:extLst>
              </a:tr>
              <a:tr h="183650">
                <a:tc>
                  <a:txBody>
                    <a:bodyPr/>
                    <a:lstStyle/>
                    <a:p>
                      <a:endParaRPr lang="en-GB" sz="1200">
                        <a:solidFill>
                          <a:schemeClr val="tx1"/>
                        </a:solidFill>
                      </a:endParaRPr>
                    </a:p>
                  </a:txBody>
                  <a:tcPr>
                    <a:noFill/>
                  </a:tcPr>
                </a:tc>
                <a:tc>
                  <a:txBody>
                    <a:bodyPr/>
                    <a:lstStyle/>
                    <a:p>
                      <a:endParaRPr lang="en-GB" sz="1200" i="1">
                        <a:solidFill>
                          <a:schemeClr val="tx1"/>
                        </a:solidFill>
                      </a:endParaRPr>
                    </a:p>
                  </a:txBody>
                  <a:tcPr marL="0" marR="0" marT="0" marB="0">
                    <a:noFill/>
                  </a:tcPr>
                </a:tc>
                <a:extLst>
                  <a:ext uri="{0D108BD9-81ED-4DB2-BD59-A6C34878D82A}">
                    <a16:rowId xmlns:a16="http://schemas.microsoft.com/office/drawing/2014/main" val="4219823446"/>
                  </a:ext>
                </a:extLst>
              </a:tr>
            </a:tbl>
          </a:graphicData>
        </a:graphic>
      </p:graphicFrame>
    </p:spTree>
    <p:extLst>
      <p:ext uri="{BB962C8B-B14F-4D97-AF65-F5344CB8AC3E}">
        <p14:creationId xmlns:p14="http://schemas.microsoft.com/office/powerpoint/2010/main" val="1428143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1545AE-36D1-1029-7C26-711ADE83CD64}"/>
              </a:ext>
            </a:extLst>
          </p:cNvPr>
          <p:cNvSpPr/>
          <p:nvPr/>
        </p:nvSpPr>
        <p:spPr>
          <a:xfrm>
            <a:off x="2294283" y="1421903"/>
            <a:ext cx="2801890" cy="55976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Right Support, Right Time</a:t>
            </a:r>
          </a:p>
        </p:txBody>
      </p:sp>
      <p:sp>
        <p:nvSpPr>
          <p:cNvPr id="5" name="Rectangle 4">
            <a:extLst>
              <a:ext uri="{FF2B5EF4-FFF2-40B4-BE49-F238E27FC236}">
                <a16:creationId xmlns:a16="http://schemas.microsoft.com/office/drawing/2014/main" id="{77F41FD5-3D52-EBB6-CB09-518C90112166}"/>
              </a:ext>
            </a:extLst>
          </p:cNvPr>
          <p:cNvSpPr/>
          <p:nvPr/>
        </p:nvSpPr>
        <p:spPr>
          <a:xfrm>
            <a:off x="5317809" y="1431704"/>
            <a:ext cx="2996117" cy="55976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Improve Outcomes, Control Costs</a:t>
            </a:r>
          </a:p>
        </p:txBody>
      </p:sp>
      <p:sp>
        <p:nvSpPr>
          <p:cNvPr id="6" name="Rectangle 5">
            <a:extLst>
              <a:ext uri="{FF2B5EF4-FFF2-40B4-BE49-F238E27FC236}">
                <a16:creationId xmlns:a16="http://schemas.microsoft.com/office/drawing/2014/main" id="{60703DD7-B4C4-92C3-C578-64A63C13B350}"/>
              </a:ext>
            </a:extLst>
          </p:cNvPr>
          <p:cNvSpPr/>
          <p:nvPr/>
        </p:nvSpPr>
        <p:spPr>
          <a:xfrm>
            <a:off x="8520663" y="1431704"/>
            <a:ext cx="2984895" cy="55976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Continuous Improvement</a:t>
            </a:r>
          </a:p>
        </p:txBody>
      </p:sp>
      <p:sp>
        <p:nvSpPr>
          <p:cNvPr id="7" name="Rectangle 6">
            <a:extLst>
              <a:ext uri="{FF2B5EF4-FFF2-40B4-BE49-F238E27FC236}">
                <a16:creationId xmlns:a16="http://schemas.microsoft.com/office/drawing/2014/main" id="{D36F843C-BF47-774F-59E3-D53878D13CF3}"/>
              </a:ext>
            </a:extLst>
          </p:cNvPr>
          <p:cNvSpPr/>
          <p:nvPr/>
        </p:nvSpPr>
        <p:spPr>
          <a:xfrm>
            <a:off x="2294283" y="2140695"/>
            <a:ext cx="2801890" cy="18553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Building capacity in schools</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Improved Outreach offer</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In-house SALT therapies</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Signposting to services</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Early Years strategy</a:t>
            </a:r>
          </a:p>
        </p:txBody>
      </p:sp>
      <p:sp>
        <p:nvSpPr>
          <p:cNvPr id="8" name="Rectangle 7">
            <a:extLst>
              <a:ext uri="{FF2B5EF4-FFF2-40B4-BE49-F238E27FC236}">
                <a16:creationId xmlns:a16="http://schemas.microsoft.com/office/drawing/2014/main" id="{52D4C061-B33A-87D1-7855-4A1777200FDD}"/>
              </a:ext>
            </a:extLst>
          </p:cNvPr>
          <p:cNvSpPr/>
          <p:nvPr/>
        </p:nvSpPr>
        <p:spPr>
          <a:xfrm>
            <a:off x="2294283" y="4184843"/>
            <a:ext cx="2801890" cy="18553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Person Centred Planning pilot</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Transition to School pilot</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Access to Therapy Pilot</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SENCO helpline</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SEN Support Toolkit</a:t>
            </a:r>
          </a:p>
        </p:txBody>
      </p:sp>
      <p:sp>
        <p:nvSpPr>
          <p:cNvPr id="9" name="Rectangle 8">
            <a:extLst>
              <a:ext uri="{FF2B5EF4-FFF2-40B4-BE49-F238E27FC236}">
                <a16:creationId xmlns:a16="http://schemas.microsoft.com/office/drawing/2014/main" id="{799ACE3D-4EB4-40A5-DC2B-22777AF6CFBF}"/>
              </a:ext>
            </a:extLst>
          </p:cNvPr>
          <p:cNvSpPr/>
          <p:nvPr/>
        </p:nvSpPr>
        <p:spPr>
          <a:xfrm>
            <a:off x="5329030" y="2150496"/>
            <a:ext cx="2984896" cy="18553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Preparing for Adulthood</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Place Planning &amp; commissioning</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Special Schools Funding Review</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SEN Panels Review</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Responsive Intervention Pilot</a:t>
            </a:r>
          </a:p>
          <a:p>
            <a:pPr marL="285750" indent="-285750">
              <a:buFont typeface="Arial" panose="020B0604020202020204" pitchFamily="34" charset="0"/>
              <a:buChar char="•"/>
            </a:pPr>
            <a:endParaRPr lang="en-GB" sz="140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E4A9BAA-8493-FFCD-3040-EBF6AE95B3F3}"/>
              </a:ext>
            </a:extLst>
          </p:cNvPr>
          <p:cNvSpPr/>
          <p:nvPr/>
        </p:nvSpPr>
        <p:spPr>
          <a:xfrm>
            <a:off x="5329030" y="4194644"/>
            <a:ext cx="2984896" cy="18553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Supporting complex SEND in mainstream training</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Person Centred Planning training</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Conference Launch</a:t>
            </a:r>
          </a:p>
        </p:txBody>
      </p:sp>
      <p:sp>
        <p:nvSpPr>
          <p:cNvPr id="11" name="Rectangle 10">
            <a:extLst>
              <a:ext uri="{FF2B5EF4-FFF2-40B4-BE49-F238E27FC236}">
                <a16:creationId xmlns:a16="http://schemas.microsoft.com/office/drawing/2014/main" id="{1A4E9CD2-BB17-F503-988A-6D057436FDD3}"/>
              </a:ext>
            </a:extLst>
          </p:cNvPr>
          <p:cNvSpPr/>
          <p:nvPr/>
        </p:nvSpPr>
        <p:spPr>
          <a:xfrm>
            <a:off x="8520664" y="2140695"/>
            <a:ext cx="2984896" cy="18553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SEN Service Capacity &amp; performance</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HIEP Capacity &amp; Performance</a:t>
            </a:r>
          </a:p>
          <a:p>
            <a:pPr marL="285750" indent="-285750">
              <a:buFont typeface="Arial" panose="020B0604020202020204" pitchFamily="34" charset="0"/>
              <a:buChar char="•"/>
            </a:pPr>
            <a:endParaRPr lang="en-GB" sz="1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44B01D2-19CD-C0B7-9084-14D90299C397}"/>
              </a:ext>
            </a:extLst>
          </p:cNvPr>
          <p:cNvSpPr/>
          <p:nvPr/>
        </p:nvSpPr>
        <p:spPr>
          <a:xfrm>
            <a:off x="8520664" y="4184843"/>
            <a:ext cx="2984896" cy="18553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SEN Structure and Design</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Annual Review process redesign</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Clear Overdue Annual Reviews</a:t>
            </a:r>
          </a:p>
          <a:p>
            <a:pPr marL="285750" indent="-285750">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Annual review external guidance</a:t>
            </a:r>
          </a:p>
        </p:txBody>
      </p:sp>
      <p:sp>
        <p:nvSpPr>
          <p:cNvPr id="13" name="Arrow: Right 12">
            <a:extLst>
              <a:ext uri="{FF2B5EF4-FFF2-40B4-BE49-F238E27FC236}">
                <a16:creationId xmlns:a16="http://schemas.microsoft.com/office/drawing/2014/main" id="{88C6B863-2D6B-7582-F53B-EBEB5C638D04}"/>
              </a:ext>
            </a:extLst>
          </p:cNvPr>
          <p:cNvSpPr/>
          <p:nvPr/>
        </p:nvSpPr>
        <p:spPr>
          <a:xfrm>
            <a:off x="1538908" y="2753471"/>
            <a:ext cx="734167" cy="31805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5DBDC46-D1DE-FCEF-8EE3-607022453FBA}"/>
              </a:ext>
            </a:extLst>
          </p:cNvPr>
          <p:cNvSpPr txBox="1"/>
          <p:nvPr/>
        </p:nvSpPr>
        <p:spPr>
          <a:xfrm>
            <a:off x="223531" y="2431817"/>
            <a:ext cx="1637588"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Existing programme</a:t>
            </a:r>
          </a:p>
        </p:txBody>
      </p:sp>
      <p:sp>
        <p:nvSpPr>
          <p:cNvPr id="15" name="Arrow: Right 14">
            <a:extLst>
              <a:ext uri="{FF2B5EF4-FFF2-40B4-BE49-F238E27FC236}">
                <a16:creationId xmlns:a16="http://schemas.microsoft.com/office/drawing/2014/main" id="{DAA312B7-D27E-C7A6-4A0E-7E42E4310D0B}"/>
              </a:ext>
            </a:extLst>
          </p:cNvPr>
          <p:cNvSpPr/>
          <p:nvPr/>
        </p:nvSpPr>
        <p:spPr>
          <a:xfrm>
            <a:off x="1528304" y="5026219"/>
            <a:ext cx="734167" cy="31805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F7B69F3-8D03-7A3A-27D4-42D9F639DD4B}"/>
              </a:ext>
            </a:extLst>
          </p:cNvPr>
          <p:cNvSpPr txBox="1"/>
          <p:nvPr/>
        </p:nvSpPr>
        <p:spPr>
          <a:xfrm>
            <a:off x="171468" y="5000579"/>
            <a:ext cx="1637588"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DBV funded</a:t>
            </a:r>
          </a:p>
        </p:txBody>
      </p:sp>
      <p:sp>
        <p:nvSpPr>
          <p:cNvPr id="2" name="Title 1">
            <a:extLst>
              <a:ext uri="{FF2B5EF4-FFF2-40B4-BE49-F238E27FC236}">
                <a16:creationId xmlns:a16="http://schemas.microsoft.com/office/drawing/2014/main" id="{0DEF0A42-C2BD-F459-CE64-4BDCDB5E31C9}"/>
              </a:ext>
            </a:extLst>
          </p:cNvPr>
          <p:cNvSpPr>
            <a:spLocks noGrp="1"/>
          </p:cNvSpPr>
          <p:nvPr>
            <p:ph type="title"/>
          </p:nvPr>
        </p:nvSpPr>
        <p:spPr>
          <a:xfrm>
            <a:off x="616561" y="477121"/>
            <a:ext cx="10667955" cy="819592"/>
          </a:xfrm>
        </p:spPr>
        <p:txBody>
          <a:bodyPr>
            <a:normAutofit/>
          </a:bodyPr>
          <a:lstStyle/>
          <a:p>
            <a:r>
              <a:rPr lang="en-GB" sz="4400" b="1">
                <a:latin typeface="Arial"/>
                <a:cs typeface="Arial"/>
              </a:rPr>
              <a:t>Delivering Better Value</a:t>
            </a:r>
            <a:endParaRPr lang="en-GB"/>
          </a:p>
        </p:txBody>
      </p:sp>
    </p:spTree>
    <p:custDataLst>
      <p:tags r:id="rId1"/>
    </p:custDataLst>
    <p:extLst>
      <p:ext uri="{BB962C8B-B14F-4D97-AF65-F5344CB8AC3E}">
        <p14:creationId xmlns:p14="http://schemas.microsoft.com/office/powerpoint/2010/main" val="2660288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35F56-0F8C-D4A7-0967-4F2BD483E32C}"/>
              </a:ext>
            </a:extLst>
          </p:cNvPr>
          <p:cNvSpPr>
            <a:spLocks noGrp="1"/>
          </p:cNvSpPr>
          <p:nvPr>
            <p:ph type="title"/>
          </p:nvPr>
        </p:nvSpPr>
        <p:spPr>
          <a:xfrm>
            <a:off x="685845" y="365127"/>
            <a:ext cx="10643571" cy="924178"/>
          </a:xfrm>
        </p:spPr>
        <p:txBody>
          <a:bodyPr/>
          <a:lstStyle/>
          <a:p>
            <a:r>
              <a:rPr lang="en-GB" b="1"/>
              <a:t>DSG Medium Term Forecast – In Year</a:t>
            </a:r>
            <a:endParaRPr lang="en-GB"/>
          </a:p>
        </p:txBody>
      </p:sp>
      <p:graphicFrame>
        <p:nvGraphicFramePr>
          <p:cNvPr id="5" name="Chart 4">
            <a:extLst>
              <a:ext uri="{FF2B5EF4-FFF2-40B4-BE49-F238E27FC236}">
                <a16:creationId xmlns:a16="http://schemas.microsoft.com/office/drawing/2014/main" id="{73BB3B82-99AE-1236-6167-CF9C3C5B7216}"/>
              </a:ext>
            </a:extLst>
          </p:cNvPr>
          <p:cNvGraphicFramePr>
            <a:graphicFrameLocks/>
          </p:cNvGraphicFramePr>
          <p:nvPr>
            <p:extLst>
              <p:ext uri="{D42A27DB-BD31-4B8C-83A1-F6EECF244321}">
                <p14:modId xmlns:p14="http://schemas.microsoft.com/office/powerpoint/2010/main" val="118696134"/>
              </p:ext>
            </p:extLst>
          </p:nvPr>
        </p:nvGraphicFramePr>
        <p:xfrm>
          <a:off x="559617" y="1424940"/>
          <a:ext cx="10032184" cy="3147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74E06099-545D-B233-CBC1-41B9557A2535}"/>
              </a:ext>
            </a:extLst>
          </p:cNvPr>
          <p:cNvGraphicFramePr>
            <a:graphicFrameLocks noGrp="1"/>
          </p:cNvGraphicFramePr>
          <p:nvPr>
            <p:extLst>
              <p:ext uri="{D42A27DB-BD31-4B8C-83A1-F6EECF244321}">
                <p14:modId xmlns:p14="http://schemas.microsoft.com/office/powerpoint/2010/main" val="1034082817"/>
              </p:ext>
            </p:extLst>
          </p:nvPr>
        </p:nvGraphicFramePr>
        <p:xfrm>
          <a:off x="559616" y="4571999"/>
          <a:ext cx="10522911" cy="1603312"/>
        </p:xfrm>
        <a:graphic>
          <a:graphicData uri="http://schemas.openxmlformats.org/drawingml/2006/table">
            <a:tbl>
              <a:tblPr/>
              <a:tblGrid>
                <a:gridCol w="3776034">
                  <a:extLst>
                    <a:ext uri="{9D8B030D-6E8A-4147-A177-3AD203B41FA5}">
                      <a16:colId xmlns:a16="http://schemas.microsoft.com/office/drawing/2014/main" val="2279163658"/>
                    </a:ext>
                  </a:extLst>
                </a:gridCol>
                <a:gridCol w="749653">
                  <a:extLst>
                    <a:ext uri="{9D8B030D-6E8A-4147-A177-3AD203B41FA5}">
                      <a16:colId xmlns:a16="http://schemas.microsoft.com/office/drawing/2014/main" val="4222720226"/>
                    </a:ext>
                  </a:extLst>
                </a:gridCol>
                <a:gridCol w="749653">
                  <a:extLst>
                    <a:ext uri="{9D8B030D-6E8A-4147-A177-3AD203B41FA5}">
                      <a16:colId xmlns:a16="http://schemas.microsoft.com/office/drawing/2014/main" val="1500816024"/>
                    </a:ext>
                  </a:extLst>
                </a:gridCol>
                <a:gridCol w="749653">
                  <a:extLst>
                    <a:ext uri="{9D8B030D-6E8A-4147-A177-3AD203B41FA5}">
                      <a16:colId xmlns:a16="http://schemas.microsoft.com/office/drawing/2014/main" val="2090814850"/>
                    </a:ext>
                  </a:extLst>
                </a:gridCol>
                <a:gridCol w="749653">
                  <a:extLst>
                    <a:ext uri="{9D8B030D-6E8A-4147-A177-3AD203B41FA5}">
                      <a16:colId xmlns:a16="http://schemas.microsoft.com/office/drawing/2014/main" val="2087983330"/>
                    </a:ext>
                  </a:extLst>
                </a:gridCol>
                <a:gridCol w="749653">
                  <a:extLst>
                    <a:ext uri="{9D8B030D-6E8A-4147-A177-3AD203B41FA5}">
                      <a16:colId xmlns:a16="http://schemas.microsoft.com/office/drawing/2014/main" val="3217638586"/>
                    </a:ext>
                  </a:extLst>
                </a:gridCol>
                <a:gridCol w="749653">
                  <a:extLst>
                    <a:ext uri="{9D8B030D-6E8A-4147-A177-3AD203B41FA5}">
                      <a16:colId xmlns:a16="http://schemas.microsoft.com/office/drawing/2014/main" val="2868652457"/>
                    </a:ext>
                  </a:extLst>
                </a:gridCol>
                <a:gridCol w="749653">
                  <a:extLst>
                    <a:ext uri="{9D8B030D-6E8A-4147-A177-3AD203B41FA5}">
                      <a16:colId xmlns:a16="http://schemas.microsoft.com/office/drawing/2014/main" val="1242237808"/>
                    </a:ext>
                  </a:extLst>
                </a:gridCol>
                <a:gridCol w="749653">
                  <a:extLst>
                    <a:ext uri="{9D8B030D-6E8A-4147-A177-3AD203B41FA5}">
                      <a16:colId xmlns:a16="http://schemas.microsoft.com/office/drawing/2014/main" val="1099198911"/>
                    </a:ext>
                  </a:extLst>
                </a:gridCol>
                <a:gridCol w="749653">
                  <a:extLst>
                    <a:ext uri="{9D8B030D-6E8A-4147-A177-3AD203B41FA5}">
                      <a16:colId xmlns:a16="http://schemas.microsoft.com/office/drawing/2014/main" val="3820844902"/>
                    </a:ext>
                  </a:extLst>
                </a:gridCol>
              </a:tblGrid>
              <a:tr h="128412">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AEAEAE"/>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AEAEAE"/>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AEAEAE"/>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AEAEAE"/>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AEAEAE"/>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AEAEAE"/>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AEAEAE"/>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AEAEAE"/>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1004978789"/>
                  </a:ext>
                </a:extLst>
              </a:tr>
              <a:tr h="244594">
                <a:tc>
                  <a:txBody>
                    <a:bodyPr/>
                    <a:lstStyle/>
                    <a:p>
                      <a:pPr algn="l" fontAlgn="b"/>
                      <a:r>
                        <a:rPr lang="en-GB" sz="7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AEAEAE"/>
                      </a:solidFill>
                      <a:prstDash val="solid"/>
                      <a:round/>
                      <a:headEnd type="none" w="med" len="med"/>
                      <a:tailEnd type="none" w="med" len="med"/>
                    </a:lnR>
                    <a:lnT>
                      <a:noFill/>
                    </a:lnT>
                    <a:lnB w="12700" cap="flat" cmpd="sng" algn="ctr">
                      <a:solidFill>
                        <a:srgbClr val="AEAEAE"/>
                      </a:solidFill>
                      <a:prstDash val="solid"/>
                      <a:round/>
                      <a:headEnd type="none" w="med" len="med"/>
                      <a:tailEnd type="none" w="med" len="med"/>
                    </a:lnB>
                  </a:tcPr>
                </a:tc>
                <a:tc>
                  <a:txBody>
                    <a:bodyPr/>
                    <a:lstStyle/>
                    <a:p>
                      <a:pPr algn="ctr" fontAlgn="ctr"/>
                      <a:r>
                        <a:rPr lang="en-GB" sz="700" b="1" i="0" u="none" strike="noStrike">
                          <a:solidFill>
                            <a:srgbClr val="FFFFFF"/>
                          </a:solidFill>
                          <a:effectLst/>
                          <a:latin typeface="Arial" panose="020B0604020202020204" pitchFamily="34" charset="0"/>
                        </a:rPr>
                        <a:t>2018/19</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2019/20 </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2020/21 </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2021/22</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2022/23</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2023/24</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2024/25 </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2025/26 </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2026/27 </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extLst>
                  <a:ext uri="{0D108BD9-81ED-4DB2-BD59-A6C34878D82A}">
                    <a16:rowId xmlns:a16="http://schemas.microsoft.com/office/drawing/2014/main" val="3016973967"/>
                  </a:ext>
                </a:extLst>
              </a:tr>
              <a:tr h="205051">
                <a:tc>
                  <a:txBody>
                    <a:bodyPr/>
                    <a:lstStyle/>
                    <a:p>
                      <a:pPr algn="l" fontAlgn="ctr"/>
                      <a:r>
                        <a:rPr lang="en-GB" sz="800" b="1" i="0" u="none" strike="noStrike">
                          <a:solidFill>
                            <a:srgbClr val="FFFFFF"/>
                          </a:solidFill>
                          <a:effectLst/>
                          <a:latin typeface="Arial" panose="020B0604020202020204" pitchFamily="34" charset="0"/>
                        </a:rPr>
                        <a:t>HNB Funding Allocation​</a:t>
                      </a:r>
                    </a:p>
                  </a:txBody>
                  <a:tcPr marL="10287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700" b="0" i="0" u="none" strike="noStrike">
                          <a:solidFill>
                            <a:srgbClr val="000000"/>
                          </a:solidFill>
                          <a:effectLst/>
                          <a:latin typeface="Arial" panose="020B0604020202020204" pitchFamily="34" charset="0"/>
                        </a:rPr>
                        <a:t>115,264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119,452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135,053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152,818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176,224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196,940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205,553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210,000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215,218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2919898463"/>
                  </a:ext>
                </a:extLst>
              </a:tr>
              <a:tr h="205051">
                <a:tc>
                  <a:txBody>
                    <a:bodyPr/>
                    <a:lstStyle/>
                    <a:p>
                      <a:pPr algn="l" fontAlgn="ctr"/>
                      <a:r>
                        <a:rPr lang="en-GB" sz="800" b="1" i="0" u="none" strike="noStrike">
                          <a:solidFill>
                            <a:srgbClr val="FFFFFF"/>
                          </a:solidFill>
                          <a:effectLst/>
                          <a:latin typeface="Arial" panose="020B0604020202020204" pitchFamily="34" charset="0"/>
                        </a:rPr>
                        <a:t>HNB Mitigated Expenditure LA - Baseline Projection</a:t>
                      </a:r>
                    </a:p>
                  </a:txBody>
                  <a:tcPr marL="10287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700" b="0" i="0" u="none" strike="noStrike">
                          <a:solidFill>
                            <a:srgbClr val="000000"/>
                          </a:solidFill>
                          <a:effectLst/>
                          <a:latin typeface="Arial" panose="020B0604020202020204" pitchFamily="34" charset="0"/>
                        </a:rPr>
                        <a:t>125,767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134,614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150,876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180,539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212,534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217,880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238,071</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257,781</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278,412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521983230"/>
                  </a:ext>
                </a:extLst>
              </a:tr>
              <a:tr h="205051">
                <a:tc>
                  <a:txBody>
                    <a:bodyPr/>
                    <a:lstStyle/>
                    <a:p>
                      <a:pPr algn="l" fontAlgn="ctr"/>
                      <a:r>
                        <a:rPr lang="en-GB" sz="800" b="1" i="0" u="none" strike="noStrike">
                          <a:solidFill>
                            <a:srgbClr val="FFFFFF"/>
                          </a:solidFill>
                          <a:effectLst/>
                          <a:latin typeface="Arial" panose="020B0604020202020204" pitchFamily="34" charset="0"/>
                        </a:rPr>
                        <a:t>HNB Mitigated Expenditure LA - Current Projection</a:t>
                      </a:r>
                    </a:p>
                  </a:txBody>
                  <a:tcPr marL="10287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700" b="0" i="0" u="none" strike="noStrike">
                          <a:solidFill>
                            <a:srgbClr val="000000"/>
                          </a:solidFill>
                          <a:effectLst/>
                          <a:latin typeface="Arial" panose="020B0604020202020204" pitchFamily="34" charset="0"/>
                        </a:rPr>
                        <a:t>125,767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134,614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150,876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180,539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206,642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242,459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266,554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290,309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314,875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2734757943"/>
                  </a:ext>
                </a:extLst>
              </a:tr>
              <a:tr h="205051">
                <a:tc>
                  <a:txBody>
                    <a:bodyPr/>
                    <a:lstStyle/>
                    <a:p>
                      <a:pPr algn="l" fontAlgn="ctr"/>
                      <a:r>
                        <a:rPr lang="en-GB" sz="800" b="1" i="0" u="none" strike="noStrike">
                          <a:solidFill>
                            <a:srgbClr val="FFFFFF"/>
                          </a:solidFill>
                          <a:effectLst/>
                          <a:latin typeface="Arial" panose="020B0604020202020204" pitchFamily="34" charset="0"/>
                        </a:rPr>
                        <a:t>HNB Mitigated Target Expenditure Newton</a:t>
                      </a:r>
                    </a:p>
                  </a:txBody>
                  <a:tcPr marL="10287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700" b="0" i="0" u="none" strike="noStrike">
                          <a:solidFill>
                            <a:srgbClr val="000000"/>
                          </a:solidFill>
                          <a:effectLst/>
                          <a:latin typeface="Arial" panose="020B0604020202020204" pitchFamily="34" charset="0"/>
                        </a:rPr>
                        <a:t>125,767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134,614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150,876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180,539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220,149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245,021</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268,689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287,063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296,286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1589246083"/>
                  </a:ext>
                </a:extLst>
              </a:tr>
              <a:tr h="205051">
                <a:tc>
                  <a:txBody>
                    <a:bodyPr/>
                    <a:lstStyle/>
                    <a:p>
                      <a:pPr algn="l" fontAlgn="ctr"/>
                      <a:r>
                        <a:rPr lang="en-GB" sz="800" b="1" i="0" u="none" strike="noStrike">
                          <a:solidFill>
                            <a:srgbClr val="FFFFFF"/>
                          </a:solidFill>
                          <a:effectLst/>
                          <a:latin typeface="Arial" panose="020B0604020202020204" pitchFamily="34" charset="0"/>
                        </a:rPr>
                        <a:t>HNB Unmitigated Expenditure Newton</a:t>
                      </a:r>
                    </a:p>
                  </a:txBody>
                  <a:tcPr marL="10287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700" b="0" i="0" u="none" strike="noStrike">
                          <a:solidFill>
                            <a:srgbClr val="000000"/>
                          </a:solidFill>
                          <a:effectLst/>
                          <a:latin typeface="Arial" panose="020B0604020202020204" pitchFamily="34" charset="0"/>
                        </a:rPr>
                        <a:t>125,767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134,614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150,876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180,539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226,749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251,621</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277,589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299,663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320,286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3044358820"/>
                  </a:ext>
                </a:extLst>
              </a:tr>
              <a:tr h="205051">
                <a:tc>
                  <a:txBody>
                    <a:bodyPr/>
                    <a:lstStyle/>
                    <a:p>
                      <a:pPr algn="l" fontAlgn="ctr"/>
                      <a:r>
                        <a:rPr lang="en-GB" sz="800" b="1" i="0" u="none" strike="noStrike">
                          <a:solidFill>
                            <a:srgbClr val="FFFFFF"/>
                          </a:solidFill>
                          <a:effectLst/>
                          <a:latin typeface="Arial" panose="020B0604020202020204" pitchFamily="34" charset="0"/>
                        </a:rPr>
                        <a:t>In Year Deficit - LA Current Projection</a:t>
                      </a:r>
                    </a:p>
                  </a:txBody>
                  <a:tcPr marL="10287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700" b="1" i="0" u="none" strike="noStrike">
                          <a:solidFill>
                            <a:srgbClr val="000000"/>
                          </a:solidFill>
                          <a:effectLst/>
                          <a:latin typeface="Arial" panose="020B0604020202020204" pitchFamily="34" charset="0"/>
                        </a:rPr>
                        <a:t>10,503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1" i="0" u="none" strike="noStrike">
                          <a:solidFill>
                            <a:srgbClr val="000000"/>
                          </a:solidFill>
                          <a:effectLst/>
                          <a:latin typeface="Arial" panose="020B0604020202020204" pitchFamily="34" charset="0"/>
                        </a:rPr>
                        <a:t>15,162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1" i="0" u="none" strike="noStrike">
                          <a:solidFill>
                            <a:srgbClr val="000000"/>
                          </a:solidFill>
                          <a:effectLst/>
                          <a:latin typeface="Arial" panose="020B0604020202020204" pitchFamily="34" charset="0"/>
                        </a:rPr>
                        <a:t>15,823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1" i="0" u="none" strike="noStrike">
                          <a:solidFill>
                            <a:srgbClr val="000000"/>
                          </a:solidFill>
                          <a:effectLst/>
                          <a:latin typeface="Arial" panose="020B0604020202020204" pitchFamily="34" charset="0"/>
                        </a:rPr>
                        <a:t>27,721</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1" i="0" u="none" strike="noStrike">
                          <a:solidFill>
                            <a:srgbClr val="000000"/>
                          </a:solidFill>
                          <a:effectLst/>
                          <a:latin typeface="Arial" panose="020B0604020202020204" pitchFamily="34" charset="0"/>
                        </a:rPr>
                        <a:t>30,418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1" i="0" u="none" strike="noStrike">
                          <a:solidFill>
                            <a:srgbClr val="000000"/>
                          </a:solidFill>
                          <a:effectLst/>
                          <a:latin typeface="Arial" panose="020B0604020202020204" pitchFamily="34" charset="0"/>
                        </a:rPr>
                        <a:t>45,519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1" i="0" u="none" strike="noStrike">
                          <a:solidFill>
                            <a:srgbClr val="000000"/>
                          </a:solidFill>
                          <a:effectLst/>
                          <a:latin typeface="Arial" panose="020B0604020202020204" pitchFamily="34" charset="0"/>
                        </a:rPr>
                        <a:t>61,002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1" i="0" u="none" strike="noStrike">
                          <a:solidFill>
                            <a:srgbClr val="000000"/>
                          </a:solidFill>
                          <a:effectLst/>
                          <a:latin typeface="Arial" panose="020B0604020202020204" pitchFamily="34" charset="0"/>
                        </a:rPr>
                        <a:t>80,309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1" i="0" u="none" strike="noStrike">
                          <a:solidFill>
                            <a:srgbClr val="000000"/>
                          </a:solidFill>
                          <a:effectLst/>
                          <a:latin typeface="Arial" panose="020B0604020202020204" pitchFamily="34" charset="0"/>
                        </a:rPr>
                        <a:t>99,657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1067349934"/>
                  </a:ext>
                </a:extLst>
              </a:tr>
            </a:tbl>
          </a:graphicData>
        </a:graphic>
      </p:graphicFrame>
    </p:spTree>
    <p:custDataLst>
      <p:tags r:id="rId1"/>
    </p:custDataLst>
    <p:extLst>
      <p:ext uri="{BB962C8B-B14F-4D97-AF65-F5344CB8AC3E}">
        <p14:creationId xmlns:p14="http://schemas.microsoft.com/office/powerpoint/2010/main" val="3142579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35F56-0F8C-D4A7-0967-4F2BD483E32C}"/>
              </a:ext>
            </a:extLst>
          </p:cNvPr>
          <p:cNvSpPr>
            <a:spLocks noGrp="1"/>
          </p:cNvSpPr>
          <p:nvPr>
            <p:ph type="title"/>
          </p:nvPr>
        </p:nvSpPr>
        <p:spPr>
          <a:xfrm>
            <a:off x="685845" y="365127"/>
            <a:ext cx="10667955" cy="960754"/>
          </a:xfrm>
        </p:spPr>
        <p:txBody>
          <a:bodyPr>
            <a:noAutofit/>
          </a:bodyPr>
          <a:lstStyle/>
          <a:p>
            <a:r>
              <a:rPr lang="en-GB" sz="4100" b="1"/>
              <a:t>DSG Medium Term Forecast – Cumulative</a:t>
            </a:r>
            <a:endParaRPr lang="en-GB" sz="4100"/>
          </a:p>
        </p:txBody>
      </p:sp>
      <p:graphicFrame>
        <p:nvGraphicFramePr>
          <p:cNvPr id="2" name="Chart 1">
            <a:extLst>
              <a:ext uri="{FF2B5EF4-FFF2-40B4-BE49-F238E27FC236}">
                <a16:creationId xmlns:a16="http://schemas.microsoft.com/office/drawing/2014/main" id="{90852F1F-2210-B9DE-19D7-0393D37D5FFB}"/>
              </a:ext>
            </a:extLst>
          </p:cNvPr>
          <p:cNvGraphicFramePr>
            <a:graphicFrameLocks/>
          </p:cNvGraphicFramePr>
          <p:nvPr>
            <p:extLst>
              <p:ext uri="{D42A27DB-BD31-4B8C-83A1-F6EECF244321}">
                <p14:modId xmlns:p14="http://schemas.microsoft.com/office/powerpoint/2010/main" val="2776823885"/>
              </p:ext>
            </p:extLst>
          </p:nvPr>
        </p:nvGraphicFramePr>
        <p:xfrm>
          <a:off x="1306286" y="1721048"/>
          <a:ext cx="9045867" cy="3052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E30B782D-7834-B269-90E7-3B05000AB46C}"/>
              </a:ext>
            </a:extLst>
          </p:cNvPr>
          <p:cNvGraphicFramePr>
            <a:graphicFrameLocks noGrp="1"/>
          </p:cNvGraphicFramePr>
          <p:nvPr>
            <p:extLst>
              <p:ext uri="{D42A27DB-BD31-4B8C-83A1-F6EECF244321}">
                <p14:modId xmlns:p14="http://schemas.microsoft.com/office/powerpoint/2010/main" val="3926079544"/>
              </p:ext>
            </p:extLst>
          </p:nvPr>
        </p:nvGraphicFramePr>
        <p:xfrm>
          <a:off x="685846" y="4803528"/>
          <a:ext cx="10515550" cy="1441824"/>
        </p:xfrm>
        <a:graphic>
          <a:graphicData uri="http://schemas.openxmlformats.org/drawingml/2006/table">
            <a:tbl>
              <a:tblPr/>
              <a:tblGrid>
                <a:gridCol w="3522450">
                  <a:extLst>
                    <a:ext uri="{9D8B030D-6E8A-4147-A177-3AD203B41FA5}">
                      <a16:colId xmlns:a16="http://schemas.microsoft.com/office/drawing/2014/main" val="1423167070"/>
                    </a:ext>
                  </a:extLst>
                </a:gridCol>
                <a:gridCol w="699310">
                  <a:extLst>
                    <a:ext uri="{9D8B030D-6E8A-4147-A177-3AD203B41FA5}">
                      <a16:colId xmlns:a16="http://schemas.microsoft.com/office/drawing/2014/main" val="3446718813"/>
                    </a:ext>
                  </a:extLst>
                </a:gridCol>
                <a:gridCol w="699310">
                  <a:extLst>
                    <a:ext uri="{9D8B030D-6E8A-4147-A177-3AD203B41FA5}">
                      <a16:colId xmlns:a16="http://schemas.microsoft.com/office/drawing/2014/main" val="3044222210"/>
                    </a:ext>
                  </a:extLst>
                </a:gridCol>
                <a:gridCol w="699310">
                  <a:extLst>
                    <a:ext uri="{9D8B030D-6E8A-4147-A177-3AD203B41FA5}">
                      <a16:colId xmlns:a16="http://schemas.microsoft.com/office/drawing/2014/main" val="3601108987"/>
                    </a:ext>
                  </a:extLst>
                </a:gridCol>
                <a:gridCol w="699310">
                  <a:extLst>
                    <a:ext uri="{9D8B030D-6E8A-4147-A177-3AD203B41FA5}">
                      <a16:colId xmlns:a16="http://schemas.microsoft.com/office/drawing/2014/main" val="1166837611"/>
                    </a:ext>
                  </a:extLst>
                </a:gridCol>
                <a:gridCol w="699310">
                  <a:extLst>
                    <a:ext uri="{9D8B030D-6E8A-4147-A177-3AD203B41FA5}">
                      <a16:colId xmlns:a16="http://schemas.microsoft.com/office/drawing/2014/main" val="3719093643"/>
                    </a:ext>
                  </a:extLst>
                </a:gridCol>
                <a:gridCol w="699310">
                  <a:extLst>
                    <a:ext uri="{9D8B030D-6E8A-4147-A177-3AD203B41FA5}">
                      <a16:colId xmlns:a16="http://schemas.microsoft.com/office/drawing/2014/main" val="1256075510"/>
                    </a:ext>
                  </a:extLst>
                </a:gridCol>
                <a:gridCol w="699310">
                  <a:extLst>
                    <a:ext uri="{9D8B030D-6E8A-4147-A177-3AD203B41FA5}">
                      <a16:colId xmlns:a16="http://schemas.microsoft.com/office/drawing/2014/main" val="736389193"/>
                    </a:ext>
                  </a:extLst>
                </a:gridCol>
                <a:gridCol w="699310">
                  <a:extLst>
                    <a:ext uri="{9D8B030D-6E8A-4147-A177-3AD203B41FA5}">
                      <a16:colId xmlns:a16="http://schemas.microsoft.com/office/drawing/2014/main" val="2812175368"/>
                    </a:ext>
                  </a:extLst>
                </a:gridCol>
                <a:gridCol w="699310">
                  <a:extLst>
                    <a:ext uri="{9D8B030D-6E8A-4147-A177-3AD203B41FA5}">
                      <a16:colId xmlns:a16="http://schemas.microsoft.com/office/drawing/2014/main" val="707306418"/>
                    </a:ext>
                  </a:extLst>
                </a:gridCol>
                <a:gridCol w="699310">
                  <a:extLst>
                    <a:ext uri="{9D8B030D-6E8A-4147-A177-3AD203B41FA5}">
                      <a16:colId xmlns:a16="http://schemas.microsoft.com/office/drawing/2014/main" val="3414130874"/>
                    </a:ext>
                  </a:extLst>
                </a:gridCol>
              </a:tblGrid>
              <a:tr h="331200">
                <a:tc>
                  <a:txBody>
                    <a:bodyPr/>
                    <a:lstStyle/>
                    <a:p>
                      <a:pPr algn="l" fontAlgn="b"/>
                      <a:r>
                        <a:rPr lang="en-GB"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AEAEAE"/>
                      </a:solidFill>
                      <a:prstDash val="solid"/>
                      <a:round/>
                      <a:headEnd type="none" w="med" len="med"/>
                      <a:tailEnd type="none" w="med" len="med"/>
                    </a:lnR>
                    <a:lnT>
                      <a:noFill/>
                    </a:lnT>
                    <a:lnB w="12700" cap="flat" cmpd="sng" algn="ctr">
                      <a:solidFill>
                        <a:srgbClr val="AEAEAE"/>
                      </a:solidFill>
                      <a:prstDash val="solid"/>
                      <a:round/>
                      <a:headEnd type="none" w="med" len="med"/>
                      <a:tailEnd type="none" w="med" len="med"/>
                    </a:lnB>
                  </a:tcPr>
                </a:tc>
                <a:tc>
                  <a:txBody>
                    <a:bodyPr/>
                    <a:lstStyle/>
                    <a:p>
                      <a:pPr algn="ctr" fontAlgn="ctr"/>
                      <a:r>
                        <a:rPr lang="en-GB" sz="700" b="1" i="0" u="none" strike="noStrike">
                          <a:solidFill>
                            <a:srgbClr val="FFFFFF"/>
                          </a:solidFill>
                          <a:effectLst/>
                          <a:latin typeface="Arial" panose="020B0604020202020204" pitchFamily="34" charset="0"/>
                        </a:rPr>
                        <a:t>2018/19</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2019/20 </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2020/21 </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2021/22</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2022/23</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2023/24</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2024/25 </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2025/26 </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2026/27 </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700" b="1" i="0" u="none" strike="noStrike">
                          <a:solidFill>
                            <a:srgbClr val="FFFFFF"/>
                          </a:solidFill>
                          <a:effectLst/>
                          <a:latin typeface="Arial" panose="020B0604020202020204" pitchFamily="34" charset="0"/>
                        </a:rPr>
                        <a:t>2027/28</a:t>
                      </a:r>
                      <a:br>
                        <a:rPr lang="en-GB" sz="700" b="1" i="0" u="none" strike="noStrike">
                          <a:solidFill>
                            <a:srgbClr val="FFFFFF"/>
                          </a:solidFill>
                          <a:effectLst/>
                          <a:latin typeface="Arial" panose="020B0604020202020204" pitchFamily="34" charset="0"/>
                        </a:rPr>
                      </a:br>
                      <a:r>
                        <a:rPr lang="en-GB" sz="700" b="1" i="0" u="none" strike="noStrike">
                          <a:solidFill>
                            <a:srgbClr val="FFFFFF"/>
                          </a:solidFill>
                          <a:effectLst/>
                          <a:latin typeface="Arial" panose="020B0604020202020204" pitchFamily="34" charset="0"/>
                        </a:rPr>
                        <a:t>£'000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extLst>
                  <a:ext uri="{0D108BD9-81ED-4DB2-BD59-A6C34878D82A}">
                    <a16:rowId xmlns:a16="http://schemas.microsoft.com/office/drawing/2014/main" val="343591158"/>
                  </a:ext>
                </a:extLst>
              </a:tr>
              <a:tr h="277656">
                <a:tc>
                  <a:txBody>
                    <a:bodyPr/>
                    <a:lstStyle/>
                    <a:p>
                      <a:pPr algn="l" fontAlgn="ctr"/>
                      <a:r>
                        <a:rPr lang="en-GB" sz="800" b="1" i="0" u="none" strike="noStrike">
                          <a:solidFill>
                            <a:srgbClr val="FFFFFF"/>
                          </a:solidFill>
                          <a:effectLst/>
                          <a:latin typeface="Arial" panose="020B0604020202020204" pitchFamily="34" charset="0"/>
                        </a:rPr>
                        <a:t>HNB Mitigated Expenditure LA - Baseline Projection</a:t>
                      </a:r>
                    </a:p>
                  </a:txBody>
                  <a:tcPr marL="10287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700" b="0" i="0" u="none" strike="noStrike">
                          <a:solidFill>
                            <a:srgbClr val="000000"/>
                          </a:solidFill>
                          <a:effectLst/>
                          <a:latin typeface="Arial" panose="020B0604020202020204" pitchFamily="34" charset="0"/>
                        </a:rPr>
                        <a:t>13,746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22,754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60,022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89,200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113,300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150,700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201,300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267,900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n/a</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732629021"/>
                  </a:ext>
                </a:extLst>
              </a:tr>
              <a:tr h="277656">
                <a:tc>
                  <a:txBody>
                    <a:bodyPr/>
                    <a:lstStyle/>
                    <a:p>
                      <a:pPr algn="l" fontAlgn="ctr"/>
                      <a:r>
                        <a:rPr lang="en-GB" sz="800" b="1" i="0" u="none" strike="noStrike">
                          <a:solidFill>
                            <a:srgbClr val="FFFFFF"/>
                          </a:solidFill>
                          <a:effectLst/>
                          <a:latin typeface="Arial" panose="020B0604020202020204" pitchFamily="34" charset="0"/>
                        </a:rPr>
                        <a:t>HNB Mitigated Expenditure LA - Current Projection</a:t>
                      </a:r>
                    </a:p>
                  </a:txBody>
                  <a:tcPr marL="10287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700" b="0" i="0" u="none" strike="noStrike">
                          <a:solidFill>
                            <a:srgbClr val="000000"/>
                          </a:solidFill>
                          <a:effectLst/>
                          <a:latin typeface="Arial" panose="020B0604020202020204" pitchFamily="34" charset="0"/>
                        </a:rPr>
                        <a:t>13,746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22,754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60,022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86,149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129,721</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190,723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271,032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370,689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489,536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1041375131"/>
                  </a:ext>
                </a:extLst>
              </a:tr>
              <a:tr h="277656">
                <a:tc>
                  <a:txBody>
                    <a:bodyPr/>
                    <a:lstStyle/>
                    <a:p>
                      <a:pPr algn="l" fontAlgn="ctr"/>
                      <a:r>
                        <a:rPr lang="en-GB" sz="800" b="1" i="0" u="none" strike="noStrike">
                          <a:solidFill>
                            <a:srgbClr val="FFFFFF"/>
                          </a:solidFill>
                          <a:effectLst/>
                          <a:latin typeface="Arial" panose="020B0604020202020204" pitchFamily="34" charset="0"/>
                        </a:rPr>
                        <a:t>HNB Mitigated Expenditure Newton - Target</a:t>
                      </a:r>
                    </a:p>
                  </a:txBody>
                  <a:tcPr marL="10287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700" b="0" i="0" u="none" strike="noStrike">
                          <a:solidFill>
                            <a:srgbClr val="000000"/>
                          </a:solidFill>
                          <a:effectLst/>
                          <a:latin typeface="Arial" panose="020B0604020202020204" pitchFamily="34" charset="0"/>
                        </a:rPr>
                        <a:t>13,746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22,754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69,209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106,834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167,450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254,716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362,614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489,916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633,179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912736174"/>
                  </a:ext>
                </a:extLst>
              </a:tr>
              <a:tr h="277656">
                <a:tc>
                  <a:txBody>
                    <a:bodyPr/>
                    <a:lstStyle/>
                    <a:p>
                      <a:pPr algn="l" fontAlgn="ctr"/>
                      <a:r>
                        <a:rPr lang="en-GB" sz="800" b="1" i="0" u="none" strike="noStrike">
                          <a:solidFill>
                            <a:srgbClr val="FFFFFF"/>
                          </a:solidFill>
                          <a:effectLst/>
                          <a:latin typeface="Arial" panose="020B0604020202020204" pitchFamily="34" charset="0"/>
                        </a:rPr>
                        <a:t>HNB Unmitigated Expenditure Newton - Baseline</a:t>
                      </a:r>
                    </a:p>
                  </a:txBody>
                  <a:tcPr marL="10287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700" b="0" i="0" u="none" strike="noStrike">
                          <a:solidFill>
                            <a:srgbClr val="000000"/>
                          </a:solidFill>
                          <a:effectLst/>
                          <a:latin typeface="Arial" panose="020B0604020202020204" pitchFamily="34" charset="0"/>
                        </a:rPr>
                        <a:t>13,746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22,754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69,209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113,433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183,010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282,904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414,898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580,937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700" b="0" i="0" u="none" strike="noStrike">
                          <a:solidFill>
                            <a:srgbClr val="000000"/>
                          </a:solidFill>
                          <a:effectLst/>
                          <a:latin typeface="Arial" panose="020B0604020202020204" pitchFamily="34" charset="0"/>
                        </a:rPr>
                        <a:t>778,334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993300135"/>
                  </a:ext>
                </a:extLst>
              </a:tr>
            </a:tbl>
          </a:graphicData>
        </a:graphic>
      </p:graphicFrame>
    </p:spTree>
    <p:extLst>
      <p:ext uri="{BB962C8B-B14F-4D97-AF65-F5344CB8AC3E}">
        <p14:creationId xmlns:p14="http://schemas.microsoft.com/office/powerpoint/2010/main" val="3181563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8081-A6EC-4CAB-91F0-DE3CAE666C14}"/>
              </a:ext>
            </a:extLst>
          </p:cNvPr>
          <p:cNvSpPr>
            <a:spLocks noGrp="1"/>
          </p:cNvSpPr>
          <p:nvPr>
            <p:ph type="title"/>
          </p:nvPr>
        </p:nvSpPr>
        <p:spPr>
          <a:xfrm>
            <a:off x="685845" y="365127"/>
            <a:ext cx="10667955" cy="741298"/>
          </a:xfrm>
        </p:spPr>
        <p:txBody>
          <a:bodyPr/>
          <a:lstStyle/>
          <a:p>
            <a:r>
              <a:rPr lang="en-GB" b="1"/>
              <a:t>High Needs Workstreams</a:t>
            </a:r>
          </a:p>
        </p:txBody>
      </p:sp>
      <p:graphicFrame>
        <p:nvGraphicFramePr>
          <p:cNvPr id="5" name="Content Placeholder 4">
            <a:extLst>
              <a:ext uri="{FF2B5EF4-FFF2-40B4-BE49-F238E27FC236}">
                <a16:creationId xmlns:a16="http://schemas.microsoft.com/office/drawing/2014/main" id="{A14E46C8-4EBB-098A-C8F3-9C91F65F93E6}"/>
              </a:ext>
            </a:extLst>
          </p:cNvPr>
          <p:cNvGraphicFramePr>
            <a:graphicFrameLocks noGrp="1"/>
          </p:cNvGraphicFramePr>
          <p:nvPr>
            <p:ph idx="13"/>
            <p:extLst>
              <p:ext uri="{D42A27DB-BD31-4B8C-83A1-F6EECF244321}">
                <p14:modId xmlns:p14="http://schemas.microsoft.com/office/powerpoint/2010/main" val="1788692059"/>
              </p:ext>
            </p:extLst>
          </p:nvPr>
        </p:nvGraphicFramePr>
        <p:xfrm>
          <a:off x="685845" y="1690689"/>
          <a:ext cx="10668002" cy="3554585"/>
        </p:xfrm>
        <a:graphic>
          <a:graphicData uri="http://schemas.openxmlformats.org/drawingml/2006/table">
            <a:tbl>
              <a:tblPr/>
              <a:tblGrid>
                <a:gridCol w="1792179">
                  <a:extLst>
                    <a:ext uri="{9D8B030D-6E8A-4147-A177-3AD203B41FA5}">
                      <a16:colId xmlns:a16="http://schemas.microsoft.com/office/drawing/2014/main" val="2883167178"/>
                    </a:ext>
                  </a:extLst>
                </a:gridCol>
                <a:gridCol w="2600934">
                  <a:extLst>
                    <a:ext uri="{9D8B030D-6E8A-4147-A177-3AD203B41FA5}">
                      <a16:colId xmlns:a16="http://schemas.microsoft.com/office/drawing/2014/main" val="1221021006"/>
                    </a:ext>
                  </a:extLst>
                </a:gridCol>
                <a:gridCol w="525790">
                  <a:extLst>
                    <a:ext uri="{9D8B030D-6E8A-4147-A177-3AD203B41FA5}">
                      <a16:colId xmlns:a16="http://schemas.microsoft.com/office/drawing/2014/main" val="3015369002"/>
                    </a:ext>
                  </a:extLst>
                </a:gridCol>
                <a:gridCol w="525790">
                  <a:extLst>
                    <a:ext uri="{9D8B030D-6E8A-4147-A177-3AD203B41FA5}">
                      <a16:colId xmlns:a16="http://schemas.microsoft.com/office/drawing/2014/main" val="2012484405"/>
                    </a:ext>
                  </a:extLst>
                </a:gridCol>
                <a:gridCol w="525790">
                  <a:extLst>
                    <a:ext uri="{9D8B030D-6E8A-4147-A177-3AD203B41FA5}">
                      <a16:colId xmlns:a16="http://schemas.microsoft.com/office/drawing/2014/main" val="3589609324"/>
                    </a:ext>
                  </a:extLst>
                </a:gridCol>
                <a:gridCol w="525790">
                  <a:extLst>
                    <a:ext uri="{9D8B030D-6E8A-4147-A177-3AD203B41FA5}">
                      <a16:colId xmlns:a16="http://schemas.microsoft.com/office/drawing/2014/main" val="732626646"/>
                    </a:ext>
                  </a:extLst>
                </a:gridCol>
                <a:gridCol w="525790">
                  <a:extLst>
                    <a:ext uri="{9D8B030D-6E8A-4147-A177-3AD203B41FA5}">
                      <a16:colId xmlns:a16="http://schemas.microsoft.com/office/drawing/2014/main" val="1809267210"/>
                    </a:ext>
                  </a:extLst>
                </a:gridCol>
                <a:gridCol w="525790">
                  <a:extLst>
                    <a:ext uri="{9D8B030D-6E8A-4147-A177-3AD203B41FA5}">
                      <a16:colId xmlns:a16="http://schemas.microsoft.com/office/drawing/2014/main" val="3888116539"/>
                    </a:ext>
                  </a:extLst>
                </a:gridCol>
                <a:gridCol w="525790">
                  <a:extLst>
                    <a:ext uri="{9D8B030D-6E8A-4147-A177-3AD203B41FA5}">
                      <a16:colId xmlns:a16="http://schemas.microsoft.com/office/drawing/2014/main" val="978319182"/>
                    </a:ext>
                  </a:extLst>
                </a:gridCol>
                <a:gridCol w="525790">
                  <a:extLst>
                    <a:ext uri="{9D8B030D-6E8A-4147-A177-3AD203B41FA5}">
                      <a16:colId xmlns:a16="http://schemas.microsoft.com/office/drawing/2014/main" val="1757955279"/>
                    </a:ext>
                  </a:extLst>
                </a:gridCol>
                <a:gridCol w="525790">
                  <a:extLst>
                    <a:ext uri="{9D8B030D-6E8A-4147-A177-3AD203B41FA5}">
                      <a16:colId xmlns:a16="http://schemas.microsoft.com/office/drawing/2014/main" val="1719778003"/>
                    </a:ext>
                  </a:extLst>
                </a:gridCol>
                <a:gridCol w="525790">
                  <a:extLst>
                    <a:ext uri="{9D8B030D-6E8A-4147-A177-3AD203B41FA5}">
                      <a16:colId xmlns:a16="http://schemas.microsoft.com/office/drawing/2014/main" val="3029643018"/>
                    </a:ext>
                  </a:extLst>
                </a:gridCol>
                <a:gridCol w="525790">
                  <a:extLst>
                    <a:ext uri="{9D8B030D-6E8A-4147-A177-3AD203B41FA5}">
                      <a16:colId xmlns:a16="http://schemas.microsoft.com/office/drawing/2014/main" val="248973714"/>
                    </a:ext>
                  </a:extLst>
                </a:gridCol>
                <a:gridCol w="491199">
                  <a:extLst>
                    <a:ext uri="{9D8B030D-6E8A-4147-A177-3AD203B41FA5}">
                      <a16:colId xmlns:a16="http://schemas.microsoft.com/office/drawing/2014/main" val="2062648867"/>
                    </a:ext>
                  </a:extLst>
                </a:gridCol>
              </a:tblGrid>
              <a:tr h="145347">
                <a:tc>
                  <a:txBody>
                    <a:bodyPr/>
                    <a:lstStyle/>
                    <a:p>
                      <a:pPr algn="l" fontAlgn="b"/>
                      <a:r>
                        <a:rPr lang="en-GB" sz="800" b="0" i="0" u="none" strike="noStrike">
                          <a:solidFill>
                            <a:srgbClr val="00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b"/>
                      <a:r>
                        <a:rPr lang="en-GB" sz="800" b="1" i="0" u="none" strike="noStrike">
                          <a:solidFill>
                            <a:srgbClr val="000000"/>
                          </a:solidFill>
                          <a:effectLst/>
                          <a:latin typeface="Arial" panose="020B0604020202020204" pitchFamily="34" charset="0"/>
                        </a:rPr>
                        <a:t>Breakdown of savings / cost avoidance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67081882"/>
                  </a:ext>
                </a:extLst>
              </a:tr>
              <a:tr h="422198">
                <a:tc>
                  <a:txBody>
                    <a:bodyPr/>
                    <a:lstStyle/>
                    <a:p>
                      <a:pPr algn="l" fontAlgn="b"/>
                      <a:r>
                        <a:rPr lang="en-GB" sz="800" b="1" i="0" u="none" strike="noStrike">
                          <a:solidFill>
                            <a:srgbClr val="000000"/>
                          </a:solidFill>
                          <a:effectLst/>
                          <a:latin typeface="Arial" panose="020B0604020202020204" pitchFamily="34" charset="0"/>
                        </a:rPr>
                        <a:t>Workstream</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800" b="1" i="0" u="none" strike="noStrike">
                          <a:solidFill>
                            <a:srgbClr val="000000"/>
                          </a:solidFill>
                          <a:effectLst/>
                          <a:latin typeface="Arial" panose="020B0604020202020204" pitchFamily="34" charset="0"/>
                        </a:rPr>
                        <a:t>Project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800" b="1" i="0" u="none" strike="noStrike">
                          <a:solidFill>
                            <a:srgbClr val="000000"/>
                          </a:solidFill>
                          <a:effectLst/>
                          <a:latin typeface="Arial" panose="020B0604020202020204" pitchFamily="34" charset="0"/>
                        </a:rPr>
                        <a:t>2018/19</a:t>
                      </a:r>
                      <a:br>
                        <a:rPr lang="en-GB" sz="800" b="1" i="0" u="none" strike="noStrike">
                          <a:solidFill>
                            <a:srgbClr val="000000"/>
                          </a:solidFill>
                          <a:effectLst/>
                          <a:latin typeface="Arial" panose="020B0604020202020204" pitchFamily="34" charset="0"/>
                        </a:rPr>
                      </a:br>
                      <a:r>
                        <a:rPr lang="en-GB" sz="800" b="1" i="0" u="none" strike="noStrike">
                          <a:solidFill>
                            <a:srgbClr val="000000"/>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800" b="1" i="0" u="none" strike="noStrike">
                          <a:solidFill>
                            <a:srgbClr val="000000"/>
                          </a:solidFill>
                          <a:effectLst/>
                          <a:latin typeface="Arial" panose="020B0604020202020204" pitchFamily="34" charset="0"/>
                        </a:rPr>
                        <a:t>2019/20</a:t>
                      </a:r>
                      <a:br>
                        <a:rPr lang="en-GB" sz="800" b="1" i="0" u="none" strike="noStrike">
                          <a:solidFill>
                            <a:srgbClr val="000000"/>
                          </a:solidFill>
                          <a:effectLst/>
                          <a:latin typeface="Arial" panose="020B0604020202020204" pitchFamily="34" charset="0"/>
                        </a:rPr>
                      </a:br>
                      <a:r>
                        <a:rPr lang="en-GB" sz="800" b="1" i="0" u="none" strike="noStrike">
                          <a:solidFill>
                            <a:srgbClr val="000000"/>
                          </a:solidFill>
                          <a:effectLst/>
                          <a:latin typeface="Arial" panose="020B0604020202020204" pitchFamily="34" charset="0"/>
                        </a:rPr>
                        <a:t>£000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800" b="1" i="0" u="none" strike="noStrike">
                          <a:solidFill>
                            <a:srgbClr val="000000"/>
                          </a:solidFill>
                          <a:effectLst/>
                          <a:latin typeface="Arial" panose="020B0604020202020204" pitchFamily="34" charset="0"/>
                        </a:rPr>
                        <a:t>2020/21</a:t>
                      </a:r>
                      <a:br>
                        <a:rPr lang="en-GB" sz="800" b="1" i="0" u="none" strike="noStrike">
                          <a:solidFill>
                            <a:srgbClr val="000000"/>
                          </a:solidFill>
                          <a:effectLst/>
                          <a:latin typeface="Arial" panose="020B0604020202020204" pitchFamily="34" charset="0"/>
                        </a:rPr>
                      </a:br>
                      <a:r>
                        <a:rPr lang="en-GB" sz="800" b="1" i="0" u="none" strike="noStrike">
                          <a:solidFill>
                            <a:srgbClr val="000000"/>
                          </a:solidFill>
                          <a:effectLst/>
                          <a:latin typeface="Arial" panose="020B0604020202020204" pitchFamily="34" charset="0"/>
                        </a:rPr>
                        <a:t>£000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800" b="1" i="0" u="none" strike="noStrike">
                          <a:solidFill>
                            <a:srgbClr val="000000"/>
                          </a:solidFill>
                          <a:effectLst/>
                          <a:latin typeface="Arial" panose="020B0604020202020204" pitchFamily="34" charset="0"/>
                        </a:rPr>
                        <a:t>2021/22</a:t>
                      </a:r>
                      <a:br>
                        <a:rPr lang="en-GB" sz="800" b="1" i="0" u="none" strike="noStrike">
                          <a:solidFill>
                            <a:srgbClr val="000000"/>
                          </a:solidFill>
                          <a:effectLst/>
                          <a:latin typeface="Arial" panose="020B0604020202020204" pitchFamily="34" charset="0"/>
                        </a:rPr>
                      </a:br>
                      <a:r>
                        <a:rPr lang="en-GB" sz="800" b="1" i="0" u="none" strike="noStrike">
                          <a:solidFill>
                            <a:srgbClr val="000000"/>
                          </a:solidFill>
                          <a:effectLst/>
                          <a:latin typeface="Arial" panose="020B0604020202020204" pitchFamily="34" charset="0"/>
                        </a:rPr>
                        <a:t>£000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800" b="1" i="0" u="none" strike="noStrike">
                          <a:solidFill>
                            <a:srgbClr val="000000"/>
                          </a:solidFill>
                          <a:effectLst/>
                          <a:latin typeface="Arial" panose="020B0604020202020204" pitchFamily="34" charset="0"/>
                        </a:rPr>
                        <a:t>2022/23</a:t>
                      </a:r>
                      <a:br>
                        <a:rPr lang="en-GB" sz="800" b="1" i="0" u="none" strike="noStrike">
                          <a:solidFill>
                            <a:srgbClr val="000000"/>
                          </a:solidFill>
                          <a:effectLst/>
                          <a:latin typeface="Arial" panose="020B0604020202020204" pitchFamily="34" charset="0"/>
                        </a:rPr>
                      </a:br>
                      <a:r>
                        <a:rPr lang="en-GB" sz="800" b="1" i="0" u="none" strike="noStrike">
                          <a:solidFill>
                            <a:srgbClr val="000000"/>
                          </a:solidFill>
                          <a:effectLst/>
                          <a:latin typeface="Arial" panose="020B0604020202020204" pitchFamily="34" charset="0"/>
                        </a:rPr>
                        <a:t>£000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800" b="1" i="0" u="none" strike="noStrike">
                          <a:solidFill>
                            <a:srgbClr val="000000"/>
                          </a:solidFill>
                          <a:effectLst/>
                          <a:latin typeface="Arial" panose="020B0604020202020204" pitchFamily="34" charset="0"/>
                        </a:rPr>
                        <a:t>2023/24</a:t>
                      </a:r>
                      <a:br>
                        <a:rPr lang="en-GB" sz="800" b="1" i="0" u="none" strike="noStrike">
                          <a:solidFill>
                            <a:srgbClr val="000000"/>
                          </a:solidFill>
                          <a:effectLst/>
                          <a:latin typeface="Arial" panose="020B0604020202020204" pitchFamily="34" charset="0"/>
                        </a:rPr>
                      </a:br>
                      <a:r>
                        <a:rPr lang="en-GB" sz="800" b="1" i="0" u="none" strike="noStrike">
                          <a:solidFill>
                            <a:srgbClr val="000000"/>
                          </a:solidFill>
                          <a:effectLst/>
                          <a:latin typeface="Arial" panose="020B0604020202020204" pitchFamily="34" charset="0"/>
                        </a:rPr>
                        <a:t>Forecast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800" b="1" i="0" u="none" strike="noStrike">
                          <a:solidFill>
                            <a:srgbClr val="000000"/>
                          </a:solidFill>
                          <a:effectLst/>
                          <a:latin typeface="Arial" panose="020B0604020202020204" pitchFamily="34" charset="0"/>
                        </a:rPr>
                        <a:t>2024/25</a:t>
                      </a:r>
                      <a:br>
                        <a:rPr lang="en-GB" sz="800" b="1" i="0" u="none" strike="noStrike">
                          <a:solidFill>
                            <a:srgbClr val="000000"/>
                          </a:solidFill>
                          <a:effectLst/>
                          <a:latin typeface="Arial" panose="020B0604020202020204" pitchFamily="34" charset="0"/>
                        </a:rPr>
                      </a:br>
                      <a:r>
                        <a:rPr lang="en-GB" sz="800" b="1" i="0" u="none" strike="noStrike">
                          <a:solidFill>
                            <a:srgbClr val="000000"/>
                          </a:solidFill>
                          <a:effectLst/>
                          <a:latin typeface="Arial" panose="020B0604020202020204" pitchFamily="34" charset="0"/>
                        </a:rPr>
                        <a:t>Forecast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800" b="1" i="0" u="none" strike="noStrike">
                          <a:solidFill>
                            <a:srgbClr val="000000"/>
                          </a:solidFill>
                          <a:effectLst/>
                          <a:latin typeface="Arial" panose="020B0604020202020204" pitchFamily="34" charset="0"/>
                        </a:rPr>
                        <a:t>2025/26</a:t>
                      </a:r>
                      <a:br>
                        <a:rPr lang="en-GB" sz="800" b="1" i="0" u="none" strike="noStrike">
                          <a:solidFill>
                            <a:srgbClr val="000000"/>
                          </a:solidFill>
                          <a:effectLst/>
                          <a:latin typeface="Arial" panose="020B0604020202020204" pitchFamily="34" charset="0"/>
                        </a:rPr>
                      </a:br>
                      <a:r>
                        <a:rPr lang="en-GB" sz="800" b="1" i="0" u="none" strike="noStrike">
                          <a:solidFill>
                            <a:srgbClr val="000000"/>
                          </a:solidFill>
                          <a:effectLst/>
                          <a:latin typeface="Arial" panose="020B0604020202020204" pitchFamily="34" charset="0"/>
                        </a:rPr>
                        <a:t>Forecast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800" b="1" i="0" u="none" strike="noStrike">
                          <a:solidFill>
                            <a:srgbClr val="000000"/>
                          </a:solidFill>
                          <a:effectLst/>
                          <a:latin typeface="Arial" panose="020B0604020202020204" pitchFamily="34" charset="0"/>
                        </a:rPr>
                        <a:t>2026/27</a:t>
                      </a:r>
                      <a:br>
                        <a:rPr lang="en-GB" sz="800" b="1" i="0" u="none" strike="noStrike">
                          <a:solidFill>
                            <a:srgbClr val="000000"/>
                          </a:solidFill>
                          <a:effectLst/>
                          <a:latin typeface="Arial" panose="020B0604020202020204" pitchFamily="34" charset="0"/>
                        </a:rPr>
                      </a:br>
                      <a:r>
                        <a:rPr lang="en-GB" sz="800" b="1" i="0" u="none" strike="noStrike">
                          <a:solidFill>
                            <a:srgbClr val="000000"/>
                          </a:solidFill>
                          <a:effectLst/>
                          <a:latin typeface="Arial" panose="020B0604020202020204" pitchFamily="34" charset="0"/>
                        </a:rPr>
                        <a:t>Forecast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800" b="1" i="0" u="none" strike="noStrike">
                          <a:solidFill>
                            <a:srgbClr val="000000"/>
                          </a:solidFill>
                          <a:effectLst/>
                          <a:latin typeface="Arial" panose="020B0604020202020204" pitchFamily="34" charset="0"/>
                        </a:rPr>
                        <a:t>2027/28 Forecast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800" b="1" i="0" u="none" strike="noStrike">
                          <a:solidFill>
                            <a:srgbClr val="000000"/>
                          </a:solidFill>
                          <a:effectLst/>
                          <a:latin typeface="Arial" panose="020B0604020202020204" pitchFamily="34" charset="0"/>
                        </a:rPr>
                        <a:t>2028/29 Forecast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800" b="1" i="0" u="none" strike="noStrike">
                          <a:solidFill>
                            <a:srgbClr val="000000"/>
                          </a:solidFill>
                          <a:effectLst/>
                          <a:latin typeface="Arial" panose="020B0604020202020204" pitchFamily="34" charset="0"/>
                        </a:rPr>
                        <a:t>2029/30 Forecast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62393925"/>
                  </a:ext>
                </a:extLst>
              </a:tr>
              <a:tr h="200717">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Preparing for Adulthood</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SEND independence hubs</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5</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-64</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-188</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-1,798</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-3,600</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-5,428</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-6,906</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-8,233</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-9,194</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94676980"/>
                  </a:ext>
                </a:extLst>
              </a:tr>
              <a:tr h="200717">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SEND employability hubs</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86</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-281</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-831</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-825</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-1,383</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-2,026</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-2,872</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-4,145</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-5,367</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-6,491</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95816159"/>
                  </a:ext>
                </a:extLst>
              </a:tr>
              <a:tr h="200717">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Sufficiency Place Planning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Place planning / sufficiency</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-2,480</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-5,962</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-10,881</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-15,184</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-18,598</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-22,415</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-24,396</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-26,903</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-30,779</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-34,368</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-37,570</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335124923"/>
                  </a:ext>
                </a:extLst>
              </a:tr>
              <a:tr h="200717">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INMSS review</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Reducing out of county places through annual reviews</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-669</a:t>
                      </a:r>
                    </a:p>
                  </a:txBody>
                  <a:tcPr marL="45720" marR="4572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-1,479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-1,840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-2,546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-2,839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-2,894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-3,060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-3,097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-3,072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-3,072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-3,072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-3,072</a:t>
                      </a:r>
                    </a:p>
                  </a:txBody>
                  <a:tcPr marL="45720" marR="4572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182717440"/>
                  </a:ext>
                </a:extLst>
              </a:tr>
              <a:tr h="200717">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External Commissioning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Improved commissioning of independent places</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-94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-335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-551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-617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-617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-617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-617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-617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-617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-617</a:t>
                      </a:r>
                    </a:p>
                  </a:txBody>
                  <a:tcPr marL="45720" marR="4572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5573312"/>
                  </a:ext>
                </a:extLst>
              </a:tr>
              <a:tr h="200717">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Review of funding for Deaf Instructors</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545956521"/>
                  </a:ext>
                </a:extLst>
              </a:tr>
              <a:tr h="200717">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Review of places commissioned for education centres</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-270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-460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-460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-460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-413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-380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-380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-380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-380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-380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-380</a:t>
                      </a:r>
                    </a:p>
                  </a:txBody>
                  <a:tcPr marL="45720" marR="4572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61532745"/>
                  </a:ext>
                </a:extLst>
              </a:tr>
              <a:tr h="200717">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Commissioning SEMH places from education centres</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-385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-474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-599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-671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-668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-665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-663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-660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-657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-654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-651</a:t>
                      </a:r>
                    </a:p>
                  </a:txBody>
                  <a:tcPr marL="45720" marR="4572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82772128"/>
                  </a:ext>
                </a:extLst>
              </a:tr>
              <a:tr h="200717">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Review of funding for nurture groups</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-63</a:t>
                      </a:r>
                    </a:p>
                  </a:txBody>
                  <a:tcPr marL="45720" marR="4572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876442776"/>
                  </a:ext>
                </a:extLst>
              </a:tr>
              <a:tr h="200717">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High Needs Top-up Funding Review</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Cease the SEN Support Agreement (SENSA)</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-1,100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-1,100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-1,100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-1,100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-1,100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-1,100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-1,100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-1,100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-1,100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-1,100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-1,100</a:t>
                      </a:r>
                    </a:p>
                  </a:txBody>
                  <a:tcPr marL="45720" marR="4572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56770263"/>
                  </a:ext>
                </a:extLst>
              </a:tr>
              <a:tr h="200717">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Reduce the notional SEN top-up</a:t>
                      </a:r>
                    </a:p>
                  </a:txBody>
                  <a:tcPr marL="45720" marR="4572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-103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-33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-75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-75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a:t>
                      </a:r>
                    </a:p>
                  </a:txBody>
                  <a:tcPr marL="45720" marR="4572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72169317"/>
                  </a:ext>
                </a:extLst>
              </a:tr>
              <a:tr h="200717">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Review of Support Services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Review of the Primary Behaviour Service</a:t>
                      </a:r>
                    </a:p>
                  </a:txBody>
                  <a:tcPr marL="45720" marR="4572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-159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-159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-159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-159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-159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-159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-159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-159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-159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-159</a:t>
                      </a:r>
                    </a:p>
                  </a:txBody>
                  <a:tcPr marL="45720" marR="4572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81810684"/>
                  </a:ext>
                </a:extLst>
              </a:tr>
              <a:tr h="200717">
                <a:tc>
                  <a:txBody>
                    <a:bodyPr/>
                    <a:lstStyle/>
                    <a:p>
                      <a:pPr algn="l" fontAlgn="b"/>
                      <a:endParaRPr lang="en-GB" sz="800" b="0" i="0" u="none" strike="noStrike">
                        <a:solidFill>
                          <a:srgbClr val="000000"/>
                        </a:solidFill>
                        <a:effectLst/>
                        <a:latin typeface="Arial" panose="020B0604020202020204" pitchFamily="34" charset="0"/>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Review of the Specialist Teacher Advisory Service</a:t>
                      </a:r>
                    </a:p>
                  </a:txBody>
                  <a:tcPr marL="45720" marR="4572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-113</a:t>
                      </a:r>
                    </a:p>
                  </a:txBody>
                  <a:tcPr marL="45720" marR="4572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-403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-552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-552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-609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-650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-650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-650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-650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-650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-650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-650</a:t>
                      </a:r>
                    </a:p>
                  </a:txBody>
                  <a:tcPr marL="45720" marR="4572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889877"/>
                  </a:ext>
                </a:extLst>
              </a:tr>
              <a:tr h="200717">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800" b="1" i="0" u="none" strike="noStrike">
                          <a:solidFill>
                            <a:srgbClr val="000000"/>
                          </a:solidFill>
                          <a:effectLst/>
                          <a:latin typeface="Arial" panose="020B0604020202020204" pitchFamily="34" charset="0"/>
                          <a:cs typeface="Arial" panose="020B0604020202020204" pitchFamily="34" charset="0"/>
                        </a:rPr>
                        <a:t>-782</a:t>
                      </a:r>
                    </a:p>
                  </a:txBody>
                  <a:tcPr marL="45720" marR="4572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800" b="1" i="0" u="none" strike="noStrike">
                          <a:solidFill>
                            <a:srgbClr val="000000"/>
                          </a:solidFill>
                          <a:effectLst/>
                          <a:latin typeface="Arial" panose="020B0604020202020204" pitchFamily="34" charset="0"/>
                          <a:cs typeface="Arial" panose="020B0604020202020204" pitchFamily="34" charset="0"/>
                        </a:rPr>
                        <a:t>-6,283</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800" b="1" i="0" u="none" strike="noStrike">
                          <a:solidFill>
                            <a:srgbClr val="000000"/>
                          </a:solidFill>
                          <a:effectLst/>
                          <a:latin typeface="Arial" panose="020B0604020202020204" pitchFamily="34" charset="0"/>
                          <a:cs typeface="Arial" panose="020B0604020202020204" pitchFamily="34" charset="0"/>
                        </a:rPr>
                        <a:t>-10,673</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800" b="1" i="0" u="none" strike="noStrike">
                          <a:solidFill>
                            <a:srgbClr val="000000"/>
                          </a:solidFill>
                          <a:effectLst/>
                          <a:latin typeface="Arial" panose="020B0604020202020204" pitchFamily="34" charset="0"/>
                          <a:cs typeface="Arial" panose="020B0604020202020204" pitchFamily="34" charset="0"/>
                        </a:rPr>
                        <a:t>-17,075</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800" b="1" i="0" u="none" strike="noStrike">
                          <a:solidFill>
                            <a:srgbClr val="000000"/>
                          </a:solidFill>
                          <a:effectLst/>
                          <a:latin typeface="Arial" panose="020B0604020202020204" pitchFamily="34" charset="0"/>
                          <a:cs typeface="Arial" panose="020B0604020202020204" pitchFamily="34" charset="0"/>
                        </a:rPr>
                        <a:t>-22,613</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800" b="1" i="0" u="none" strike="noStrike">
                          <a:solidFill>
                            <a:srgbClr val="000000"/>
                          </a:solidFill>
                          <a:effectLst/>
                          <a:latin typeface="Arial" panose="020B0604020202020204" pitchFamily="34" charset="0"/>
                          <a:cs typeface="Arial" panose="020B0604020202020204" pitchFamily="34" charset="0"/>
                        </a:rPr>
                        <a:t>-26,175</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800" b="1" i="0" u="none" strike="noStrike">
                          <a:solidFill>
                            <a:srgbClr val="000000"/>
                          </a:solidFill>
                          <a:effectLst/>
                          <a:latin typeface="Arial" panose="020B0604020202020204" pitchFamily="34" charset="0"/>
                          <a:cs typeface="Arial" panose="020B0604020202020204" pitchFamily="34" charset="0"/>
                        </a:rPr>
                        <a:t>-32,290</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800" b="1" i="0" u="none" strike="noStrike">
                          <a:solidFill>
                            <a:srgbClr val="000000"/>
                          </a:solidFill>
                          <a:effectLst/>
                          <a:latin typeface="Arial" panose="020B0604020202020204" pitchFamily="34" charset="0"/>
                          <a:cs typeface="Arial" panose="020B0604020202020204" pitchFamily="34" charset="0"/>
                        </a:rPr>
                        <a:t>-36,751</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800" b="1" i="0" u="none" strike="noStrike">
                          <a:solidFill>
                            <a:srgbClr val="000000"/>
                          </a:solidFill>
                          <a:effectLst/>
                          <a:latin typeface="Arial" panose="020B0604020202020204" pitchFamily="34" charset="0"/>
                          <a:cs typeface="Arial" panose="020B0604020202020204" pitchFamily="34" charset="0"/>
                        </a:rPr>
                        <a:t>-41,904</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800" b="1" i="0" u="none" strike="noStrike">
                          <a:solidFill>
                            <a:srgbClr val="000000"/>
                          </a:solidFill>
                          <a:effectLst/>
                          <a:latin typeface="Arial" panose="020B0604020202020204" pitchFamily="34" charset="0"/>
                          <a:cs typeface="Arial" panose="020B0604020202020204" pitchFamily="34" charset="0"/>
                        </a:rPr>
                        <a:t>-48,528</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800" b="1" i="0" u="none" strike="noStrike">
                          <a:solidFill>
                            <a:srgbClr val="000000"/>
                          </a:solidFill>
                          <a:effectLst/>
                          <a:latin typeface="Arial" panose="020B0604020202020204" pitchFamily="34" charset="0"/>
                          <a:cs typeface="Arial" panose="020B0604020202020204" pitchFamily="34" charset="0"/>
                        </a:rPr>
                        <a:t>-54,663</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GB" sz="800" b="1" i="0" u="none" strike="noStrike">
                          <a:solidFill>
                            <a:srgbClr val="000000"/>
                          </a:solidFill>
                          <a:effectLst/>
                          <a:latin typeface="Arial" panose="020B0604020202020204" pitchFamily="34" charset="0"/>
                          <a:cs typeface="Arial" panose="020B0604020202020204" pitchFamily="34" charset="0"/>
                        </a:rPr>
                        <a:t>-59,947</a:t>
                      </a:r>
                    </a:p>
                  </a:txBody>
                  <a:tcPr marL="45720" marR="4572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19720602"/>
                  </a:ext>
                </a:extLst>
              </a:tr>
            </a:tbl>
          </a:graphicData>
        </a:graphic>
      </p:graphicFrame>
      <p:sp>
        <p:nvSpPr>
          <p:cNvPr id="7" name="TextBox 6">
            <a:extLst>
              <a:ext uri="{FF2B5EF4-FFF2-40B4-BE49-F238E27FC236}">
                <a16:creationId xmlns:a16="http://schemas.microsoft.com/office/drawing/2014/main" id="{87A52996-A76B-EE8D-068B-D9410C3873D1}"/>
              </a:ext>
            </a:extLst>
          </p:cNvPr>
          <p:cNvSpPr txBox="1"/>
          <p:nvPr/>
        </p:nvSpPr>
        <p:spPr>
          <a:xfrm>
            <a:off x="316523" y="5626448"/>
            <a:ext cx="11558954" cy="738664"/>
          </a:xfrm>
          <a:prstGeom prst="rect">
            <a:avLst/>
          </a:prstGeom>
          <a:noFill/>
        </p:spPr>
        <p:txBody>
          <a:bodyPr wrap="square" rtlCol="0">
            <a:spAutoFit/>
          </a:bodyPr>
          <a:lstStyle/>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Saving forecasts show a cumulative saving of £357.7m between 2018/19 and 2029/30</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Further savings are expected in relation to the current sufficiency strategy and Transforming SEND pilots and workstreams, further details on projected savings will be available in 2024.</a:t>
            </a:r>
          </a:p>
        </p:txBody>
      </p:sp>
    </p:spTree>
    <p:custDataLst>
      <p:tags r:id="rId1"/>
    </p:custDataLst>
    <p:extLst>
      <p:ext uri="{BB962C8B-B14F-4D97-AF65-F5344CB8AC3E}">
        <p14:creationId xmlns:p14="http://schemas.microsoft.com/office/powerpoint/2010/main" val="3978151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367E-6D42-0B8C-D424-78FF68DA5824}"/>
              </a:ext>
            </a:extLst>
          </p:cNvPr>
          <p:cNvSpPr>
            <a:spLocks noGrp="1"/>
          </p:cNvSpPr>
          <p:nvPr>
            <p:ph type="title"/>
          </p:nvPr>
        </p:nvSpPr>
        <p:spPr/>
        <p:txBody>
          <a:bodyPr>
            <a:normAutofit/>
          </a:bodyPr>
          <a:lstStyle/>
          <a:p>
            <a:r>
              <a:rPr lang="en-GB"/>
              <a:t>2023/4 High Needs investment in cost avoidance activity.</a:t>
            </a:r>
          </a:p>
        </p:txBody>
      </p:sp>
      <p:sp>
        <p:nvSpPr>
          <p:cNvPr id="4" name="Content Placeholder 3">
            <a:extLst>
              <a:ext uri="{FF2B5EF4-FFF2-40B4-BE49-F238E27FC236}">
                <a16:creationId xmlns:a16="http://schemas.microsoft.com/office/drawing/2014/main" id="{7C3E833B-D7D6-0A1B-E0B9-71E5B6660E6E}"/>
              </a:ext>
            </a:extLst>
          </p:cNvPr>
          <p:cNvSpPr>
            <a:spLocks noGrp="1"/>
          </p:cNvSpPr>
          <p:nvPr>
            <p:ph idx="13"/>
          </p:nvPr>
        </p:nvSpPr>
        <p:spPr/>
        <p:txBody>
          <a:bodyPr/>
          <a:lstStyle/>
          <a:p>
            <a:r>
              <a:rPr lang="en-GB">
                <a:latin typeface="+mn-lt"/>
                <a:ea typeface="Calibri" panose="020F0502020204030204" pitchFamily="34" charset="0"/>
              </a:rPr>
              <a:t>£88k was allocated to HIAS for work that goes beyond the statutory expectations on a Local Authority in commissioning INMSS and AP. This work ensures that appropriate high-quality provision is provided for CYP in the right location, to reduce travel time for children and young people, improving the quality of the offer while controlling the price. </a:t>
            </a:r>
          </a:p>
          <a:p>
            <a:r>
              <a:rPr lang="en-GB" sz="1800">
                <a:effectLst/>
                <a:latin typeface="+mn-lt"/>
                <a:ea typeface="Calibri" panose="020F0502020204030204" pitchFamily="34" charset="0"/>
              </a:rPr>
              <a:t>£491k of High needs funding was allocated to the Local Authority in 2023/4 for cost avoidance activity. This investment resulted in £1.309m savings/cost avoidance against the high needs budget, including </a:t>
            </a:r>
          </a:p>
          <a:p>
            <a:pPr marL="342900" lvl="0" indent="-342900">
              <a:buFont typeface="Symbol" panose="05050102010706020507" pitchFamily="18" charset="2"/>
              <a:buChar char=""/>
            </a:pPr>
            <a:r>
              <a:rPr lang="en-GB" sz="1800">
                <a:effectLst/>
                <a:latin typeface="+mn-lt"/>
                <a:ea typeface="Times New Roman" panose="02020603050405020304" pitchFamily="18" charset="0"/>
              </a:rPr>
              <a:t>INMSS: £163,946 </a:t>
            </a:r>
            <a:endParaRPr lang="en-GB" sz="1800">
              <a:effectLst/>
              <a:latin typeface="+mn-lt"/>
              <a:ea typeface="Calibri" panose="020F0502020204030204" pitchFamily="34" charset="0"/>
            </a:endParaRPr>
          </a:p>
          <a:p>
            <a:pPr marL="342900" lvl="0" indent="-342900">
              <a:buFont typeface="Symbol" panose="05050102010706020507" pitchFamily="18" charset="2"/>
              <a:buChar char=""/>
            </a:pPr>
            <a:r>
              <a:rPr lang="en-GB" sz="1800">
                <a:effectLst/>
                <a:latin typeface="+mn-lt"/>
                <a:ea typeface="Times New Roman" panose="02020603050405020304" pitchFamily="18" charset="0"/>
              </a:rPr>
              <a:t>Savings through block contract unit cost reductions £1.145m</a:t>
            </a:r>
          </a:p>
          <a:p>
            <a:pPr marL="342900" lvl="0" indent="-342900">
              <a:buFont typeface="Symbol" panose="05050102010706020507" pitchFamily="18" charset="2"/>
              <a:buChar char=""/>
            </a:pPr>
            <a:endParaRPr lang="en-GB">
              <a:ea typeface="Calibri" panose="020F0502020204030204" pitchFamily="34" charset="0"/>
            </a:endParaRPr>
          </a:p>
          <a:p>
            <a:endParaRPr lang="en-GB"/>
          </a:p>
        </p:txBody>
      </p:sp>
    </p:spTree>
    <p:extLst>
      <p:ext uri="{BB962C8B-B14F-4D97-AF65-F5344CB8AC3E}">
        <p14:creationId xmlns:p14="http://schemas.microsoft.com/office/powerpoint/2010/main" val="2429491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AC47-B4CF-B7B1-8AF9-158BAAF5CE47}"/>
              </a:ext>
            </a:extLst>
          </p:cNvPr>
          <p:cNvSpPr>
            <a:spLocks noGrp="1"/>
          </p:cNvSpPr>
          <p:nvPr>
            <p:ph type="title"/>
          </p:nvPr>
        </p:nvSpPr>
        <p:spPr>
          <a:xfrm>
            <a:off x="685845" y="365126"/>
            <a:ext cx="10667955" cy="882377"/>
          </a:xfrm>
        </p:spPr>
        <p:txBody>
          <a:bodyPr>
            <a:noAutofit/>
          </a:bodyPr>
          <a:lstStyle/>
          <a:p>
            <a:r>
              <a:rPr lang="en-GB"/>
              <a:t>2024/5 Transforming SEND Hampshire work</a:t>
            </a:r>
          </a:p>
        </p:txBody>
      </p:sp>
      <p:sp>
        <p:nvSpPr>
          <p:cNvPr id="5" name="Content Placeholder 4">
            <a:extLst>
              <a:ext uri="{FF2B5EF4-FFF2-40B4-BE49-F238E27FC236}">
                <a16:creationId xmlns:a16="http://schemas.microsoft.com/office/drawing/2014/main" id="{224974C8-8A2B-83F7-2C2C-E59DE2077DEC}"/>
              </a:ext>
            </a:extLst>
          </p:cNvPr>
          <p:cNvSpPr>
            <a:spLocks noGrp="1"/>
          </p:cNvSpPr>
          <p:nvPr>
            <p:ph idx="13"/>
          </p:nvPr>
        </p:nvSpPr>
        <p:spPr>
          <a:xfrm>
            <a:off x="600946" y="1512978"/>
            <a:ext cx="11071509" cy="5345022"/>
          </a:xfrm>
        </p:spPr>
        <p:txBody>
          <a:bodyPr/>
          <a:lstStyle/>
          <a:p>
            <a:pPr>
              <a:lnSpc>
                <a:spcPct val="100000"/>
              </a:lnSpc>
            </a:pPr>
            <a:r>
              <a:rPr lang="en-GB" sz="1400"/>
              <a:t>High needs cost avoidance is a forecast consequence of the early intervention work introduced following the DBV work.  </a:t>
            </a:r>
          </a:p>
          <a:p>
            <a:pPr>
              <a:lnSpc>
                <a:spcPct val="100000"/>
              </a:lnSpc>
            </a:pPr>
            <a:r>
              <a:rPr lang="en-GB" sz="1400">
                <a:latin typeface="Arial" panose="020B0604020202020204" pitchFamily="34" charset="0"/>
                <a:cs typeface="Arial" panose="020B0604020202020204" pitchFamily="34" charset="0"/>
              </a:rPr>
              <a:t>New ‘Transforming SEND Hampshire’ workstreams were funded through a DBV grant in 2023/4, on the understanding that, moving forwards they will be funded through a high needs ‘spend to save’ investment. </a:t>
            </a:r>
          </a:p>
          <a:p>
            <a:pPr>
              <a:lnSpc>
                <a:spcPct val="100000"/>
              </a:lnSpc>
            </a:pPr>
            <a:r>
              <a:rPr lang="en-GB" sz="1400">
                <a:latin typeface="Arial" panose="020B0604020202020204" pitchFamily="34" charset="0"/>
                <a:cs typeface="Arial" panose="020B0604020202020204" pitchFamily="34" charset="0"/>
              </a:rPr>
              <a:t>Cost avoidance is a key priority for the TSEND Hampshire, which has launched to all schools in Hampshire this month. </a:t>
            </a:r>
            <a:r>
              <a:rPr lang="en-GB" sz="1400"/>
              <a:t>We would like to fund; </a:t>
            </a:r>
          </a:p>
          <a:p>
            <a:pPr marL="514350" lvl="1" indent="-285750">
              <a:lnSpc>
                <a:spcPct val="100000"/>
              </a:lnSpc>
              <a:buFont typeface="Arial" panose="020B0604020202020204" pitchFamily="34" charset="0"/>
              <a:buChar char="•"/>
            </a:pPr>
            <a:r>
              <a:rPr lang="en-GB">
                <a:latin typeface="Arial" panose="020B0604020202020204" pitchFamily="34" charset="0"/>
                <a:cs typeface="Arial" panose="020B0604020202020204" pitchFamily="34" charset="0"/>
              </a:rPr>
              <a:t>O</a:t>
            </a:r>
            <a:r>
              <a:rPr lang="en-GB"/>
              <a:t>ngoing </a:t>
            </a:r>
            <a:r>
              <a:rPr lang="en-GB">
                <a:latin typeface="Arial" panose="020B0604020202020204" pitchFamily="34" charset="0"/>
                <a:cs typeface="Arial" panose="020B0604020202020204" pitchFamily="34" charset="0"/>
              </a:rPr>
              <a:t>pilot activity (funded through the DBV grant in 2023/4)</a:t>
            </a:r>
          </a:p>
          <a:p>
            <a:pPr marL="514350" lvl="1" indent="-285750">
              <a:lnSpc>
                <a:spcPct val="100000"/>
              </a:lnSpc>
              <a:buFont typeface="Arial" panose="020B0604020202020204" pitchFamily="34" charset="0"/>
              <a:buChar char="•"/>
            </a:pPr>
            <a:r>
              <a:rPr lang="en-GB"/>
              <a:t>Other w</a:t>
            </a:r>
            <a:r>
              <a:rPr lang="en-GB">
                <a:latin typeface="Arial" panose="020B0604020202020204" pitchFamily="34" charset="0"/>
                <a:cs typeface="Arial" panose="020B0604020202020204" pitchFamily="34" charset="0"/>
              </a:rPr>
              <a:t>orkstreams that have a direct link to cost avoidance</a:t>
            </a:r>
            <a:endParaRPr lang="en-GB"/>
          </a:p>
          <a:p>
            <a:pPr>
              <a:lnSpc>
                <a:spcPct val="100000"/>
              </a:lnSpc>
            </a:pPr>
            <a:r>
              <a:rPr lang="en-GB" sz="1400"/>
              <a:t>We </a:t>
            </a:r>
            <a:r>
              <a:rPr lang="en-GB" sz="1400">
                <a:latin typeface="Arial" panose="020B0604020202020204" pitchFamily="34" charset="0"/>
                <a:cs typeface="Arial" panose="020B0604020202020204" pitchFamily="34" charset="0"/>
              </a:rPr>
              <a:t>will come back to school's forum in 2024/5 year as pilots come to an end, with evaluation findings and recommendations for the future. </a:t>
            </a:r>
          </a:p>
          <a:p>
            <a:pPr>
              <a:lnSpc>
                <a:spcPct val="100000"/>
              </a:lnSpc>
            </a:pPr>
            <a:r>
              <a:rPr lang="en-GB" sz="1400"/>
              <a:t>We propose that High Needs funding is used on an ongoing basis for </a:t>
            </a:r>
          </a:p>
          <a:p>
            <a:pPr marL="514350" lvl="1" indent="-285750">
              <a:lnSpc>
                <a:spcPct val="100000"/>
              </a:lnSpc>
              <a:buFont typeface="Arial" panose="020B0604020202020204" pitchFamily="34" charset="0"/>
              <a:buChar char="•"/>
            </a:pPr>
            <a:r>
              <a:rPr lang="en-GB"/>
              <a:t>A contribution towards funding the new SENCO Helpline service and ongoing maintenance of the  SEN Support toolkit.</a:t>
            </a:r>
          </a:p>
          <a:p>
            <a:pPr marL="514350" lvl="1" indent="-285750">
              <a:lnSpc>
                <a:spcPct val="100000"/>
              </a:lnSpc>
              <a:buFont typeface="Arial" panose="020B0604020202020204" pitchFamily="34" charset="0"/>
              <a:buChar char="•"/>
            </a:pPr>
            <a:r>
              <a:rPr lang="en-GB"/>
              <a:t> Other established spend to save activity. </a:t>
            </a:r>
          </a:p>
          <a:p>
            <a:pPr marL="514350" lvl="1" indent="-285750">
              <a:lnSpc>
                <a:spcPct val="100000"/>
              </a:lnSpc>
              <a:buFont typeface="Arial" panose="020B0604020202020204" pitchFamily="34" charset="0"/>
              <a:buChar char="•"/>
            </a:pPr>
            <a:endParaRPr lang="en-GB"/>
          </a:p>
          <a:p>
            <a:pPr>
              <a:lnSpc>
                <a:spcPct val="100000"/>
              </a:lnSpc>
            </a:pPr>
            <a:r>
              <a:rPr lang="en-GB" sz="1400" b="1">
                <a:latin typeface="Arial" panose="020B0604020202020204" pitchFamily="34" charset="0"/>
                <a:cs typeface="Arial" panose="020B0604020202020204" pitchFamily="34" charset="0"/>
              </a:rPr>
              <a:t>Total proposed High Needs funding required: £1,356,923</a:t>
            </a:r>
            <a:r>
              <a:rPr lang="en-GB" sz="1400" b="1"/>
              <a:t> c</a:t>
            </a:r>
            <a:r>
              <a:rPr lang="en-GB" sz="1400" b="1">
                <a:latin typeface="Arial" panose="020B0604020202020204" pitchFamily="34" charset="0"/>
                <a:cs typeface="Arial" panose="020B0604020202020204" pitchFamily="34" charset="0"/>
              </a:rPr>
              <a:t>omprised of;</a:t>
            </a:r>
          </a:p>
          <a:p>
            <a:pPr marL="514350" lvl="1" indent="-285750">
              <a:lnSpc>
                <a:spcPct val="100000"/>
              </a:lnSpc>
              <a:buFont typeface="Arial" panose="020B0604020202020204" pitchFamily="34" charset="0"/>
              <a:buChar char="•"/>
            </a:pPr>
            <a:r>
              <a:rPr lang="en-GB">
                <a:solidFill>
                  <a:srgbClr val="002060"/>
                </a:solidFill>
              </a:rPr>
              <a:t>£685,853 TSEND spend to save investment for pilots, training and workstream activity.</a:t>
            </a:r>
          </a:p>
          <a:p>
            <a:pPr marL="514350" lvl="1" indent="-285750">
              <a:lnSpc>
                <a:spcPct val="100000"/>
              </a:lnSpc>
              <a:buFont typeface="Arial" panose="020B0604020202020204" pitchFamily="34" charset="0"/>
              <a:buChar char="•"/>
            </a:pPr>
            <a:r>
              <a:rPr lang="en-GB">
                <a:solidFill>
                  <a:srgbClr val="002060"/>
                </a:solidFill>
              </a:rPr>
              <a:t>£671,070 on ongoing high needs funded services and activity.</a:t>
            </a:r>
            <a:endParaRPr lang="en-GB" b="1">
              <a:latin typeface="Arial" panose="020B0604020202020204" pitchFamily="34" charset="0"/>
              <a:cs typeface="Arial" panose="020B0604020202020204" pitchFamily="34" charset="0"/>
            </a:endParaRPr>
          </a:p>
          <a:p>
            <a:pPr>
              <a:lnSpc>
                <a:spcPct val="100000"/>
              </a:lnSpc>
            </a:pPr>
            <a:r>
              <a:rPr lang="en-GB" sz="1400" b="1">
                <a:latin typeface="Arial" panose="020B0604020202020204" pitchFamily="34" charset="0"/>
                <a:cs typeface="Arial" panose="020B0604020202020204" pitchFamily="34" charset="0"/>
              </a:rPr>
              <a:t>A breakdown of these activities are summarised over the following slides.</a:t>
            </a:r>
            <a:endParaRPr lang="en-GB" sz="1400" b="1">
              <a:highlight>
                <a:srgbClr val="FFFF00"/>
              </a:highlight>
              <a:latin typeface="Arial" panose="020B0604020202020204" pitchFamily="34" charset="0"/>
              <a:cs typeface="Arial" panose="020B0604020202020204" pitchFamily="34" charset="0"/>
            </a:endParaRPr>
          </a:p>
          <a:p>
            <a:pPr marL="514350" lvl="1" indent="-285750">
              <a:lnSpc>
                <a:spcPct val="100000"/>
              </a:lnSpc>
              <a:buFont typeface="Arial" panose="020B0604020202020204" pitchFamily="34" charset="0"/>
              <a:buChar char="•"/>
            </a:pPr>
            <a:endParaRPr lang="en-GB">
              <a:solidFill>
                <a:srgbClr val="002060"/>
              </a:solidFill>
            </a:endParaRPr>
          </a:p>
          <a:p>
            <a:pPr marL="285750" indent="-285750">
              <a:lnSpc>
                <a:spcPct val="100000"/>
              </a:lnSpc>
              <a:buFont typeface="Arial" panose="020B0604020202020204" pitchFamily="34" charset="0"/>
              <a:buChar char="•"/>
            </a:pPr>
            <a:endParaRPr lang="en-GB" sz="1400">
              <a:solidFill>
                <a:srgbClr val="002060"/>
              </a:solidFill>
            </a:endParaRPr>
          </a:p>
          <a:p>
            <a:pPr marL="285750" indent="-285750">
              <a:lnSpc>
                <a:spcPct val="100000"/>
              </a:lnSpc>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27471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C911-6025-ECFE-56F0-23DC2612D738}"/>
              </a:ext>
            </a:extLst>
          </p:cNvPr>
          <p:cNvSpPr>
            <a:spLocks noGrp="1"/>
          </p:cNvSpPr>
          <p:nvPr>
            <p:ph type="title"/>
          </p:nvPr>
        </p:nvSpPr>
        <p:spPr/>
        <p:txBody>
          <a:bodyPr>
            <a:normAutofit/>
          </a:bodyPr>
          <a:lstStyle/>
          <a:p>
            <a:r>
              <a:rPr lang="en-GB"/>
              <a:t>New proposed investment </a:t>
            </a:r>
            <a:br>
              <a:rPr lang="en-GB"/>
            </a:br>
            <a:r>
              <a:rPr lang="en-GB"/>
              <a:t>(DBV funded in 2023/4)</a:t>
            </a:r>
          </a:p>
        </p:txBody>
      </p:sp>
      <p:graphicFrame>
        <p:nvGraphicFramePr>
          <p:cNvPr id="5" name="Content Placeholder 4">
            <a:extLst>
              <a:ext uri="{FF2B5EF4-FFF2-40B4-BE49-F238E27FC236}">
                <a16:creationId xmlns:a16="http://schemas.microsoft.com/office/drawing/2014/main" id="{CAAA9CB5-C9E6-972C-9448-6577FB5E8B84}"/>
              </a:ext>
            </a:extLst>
          </p:cNvPr>
          <p:cNvGraphicFramePr>
            <a:graphicFrameLocks noGrp="1"/>
          </p:cNvGraphicFramePr>
          <p:nvPr>
            <p:ph idx="13"/>
            <p:extLst>
              <p:ext uri="{D42A27DB-BD31-4B8C-83A1-F6EECF244321}">
                <p14:modId xmlns:p14="http://schemas.microsoft.com/office/powerpoint/2010/main" val="4220344648"/>
              </p:ext>
            </p:extLst>
          </p:nvPr>
        </p:nvGraphicFramePr>
        <p:xfrm>
          <a:off x="602673" y="1690690"/>
          <a:ext cx="10889672" cy="4462461"/>
        </p:xfrm>
        <a:graphic>
          <a:graphicData uri="http://schemas.openxmlformats.org/drawingml/2006/table">
            <a:tbl>
              <a:tblPr/>
              <a:tblGrid>
                <a:gridCol w="2459885">
                  <a:extLst>
                    <a:ext uri="{9D8B030D-6E8A-4147-A177-3AD203B41FA5}">
                      <a16:colId xmlns:a16="http://schemas.microsoft.com/office/drawing/2014/main" val="857399499"/>
                    </a:ext>
                  </a:extLst>
                </a:gridCol>
                <a:gridCol w="7048797">
                  <a:extLst>
                    <a:ext uri="{9D8B030D-6E8A-4147-A177-3AD203B41FA5}">
                      <a16:colId xmlns:a16="http://schemas.microsoft.com/office/drawing/2014/main" val="3453284417"/>
                    </a:ext>
                  </a:extLst>
                </a:gridCol>
                <a:gridCol w="1380990">
                  <a:extLst>
                    <a:ext uri="{9D8B030D-6E8A-4147-A177-3AD203B41FA5}">
                      <a16:colId xmlns:a16="http://schemas.microsoft.com/office/drawing/2014/main" val="150692031"/>
                    </a:ext>
                  </a:extLst>
                </a:gridCol>
              </a:tblGrid>
              <a:tr h="294419">
                <a:tc>
                  <a:txBody>
                    <a:bodyPr/>
                    <a:lstStyle/>
                    <a:p>
                      <a:pPr algn="l" rtl="0" fontAlgn="ctr"/>
                      <a:r>
                        <a:rPr lang="en-GB" sz="1400" b="1" i="0" u="none" strike="noStrike">
                          <a:solidFill>
                            <a:srgbClr val="FFFFFF"/>
                          </a:solidFill>
                          <a:effectLst/>
                          <a:latin typeface="Arial" panose="020B0604020202020204" pitchFamily="34" charset="0"/>
                        </a:rPr>
                        <a:t>Workstream name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c>
                  <a:txBody>
                    <a:bodyPr/>
                    <a:lstStyle/>
                    <a:p>
                      <a:pPr algn="l" rtl="0" fontAlgn="ctr"/>
                      <a:r>
                        <a:rPr lang="en-GB" sz="1400" b="1" i="0" u="none" strike="noStrike">
                          <a:solidFill>
                            <a:srgbClr val="FFFFFF"/>
                          </a:solidFill>
                          <a:effectLst/>
                          <a:latin typeface="Arial" panose="020B0604020202020204" pitchFamily="34" charset="0"/>
                        </a:rPr>
                        <a:t>Description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c>
                  <a:txBody>
                    <a:bodyPr/>
                    <a:lstStyle/>
                    <a:p>
                      <a:pPr algn="l" rtl="0" fontAlgn="ctr"/>
                      <a:r>
                        <a:rPr lang="en-GB" sz="1400" b="1" i="0" u="none" strike="noStrike">
                          <a:solidFill>
                            <a:srgbClr val="FFFFFF"/>
                          </a:solidFill>
                          <a:effectLst/>
                          <a:latin typeface="Arial" panose="020B0604020202020204" pitchFamily="34" charset="0"/>
                        </a:rPr>
                        <a:t> 2024/5 cost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335596839"/>
                  </a:ext>
                </a:extLst>
              </a:tr>
              <a:tr h="635020">
                <a:tc>
                  <a:txBody>
                    <a:bodyPr/>
                    <a:lstStyle/>
                    <a:p>
                      <a:pPr algn="l" rtl="0" fontAlgn="ctr"/>
                      <a:r>
                        <a:rPr lang="en-GB" sz="1400" b="0" i="0" u="none" strike="noStrike">
                          <a:solidFill>
                            <a:srgbClr val="000000"/>
                          </a:solidFill>
                          <a:effectLst/>
                          <a:latin typeface="Arial" panose="020B0604020202020204" pitchFamily="34" charset="0"/>
                        </a:rPr>
                        <a:t>Transition to school </a:t>
                      </a:r>
                      <a:r>
                        <a:rPr lang="en-GB" sz="1400" b="1" i="0" u="none" strike="noStrike">
                          <a:solidFill>
                            <a:srgbClr val="000000"/>
                          </a:solidFill>
                          <a:effectLst/>
                          <a:latin typeface="Arial" panose="020B0604020202020204" pitchFamily="34" charset="0"/>
                        </a:rPr>
                        <a:t>PILOT</a:t>
                      </a:r>
                      <a:endParaRPr lang="en-GB" sz="1400" b="0" i="0" u="none" strike="noStrike">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a:txBody>
                    <a:bodyPr/>
                    <a:lstStyle/>
                    <a:p>
                      <a:pPr algn="l" rtl="0" fontAlgn="ctr"/>
                      <a:r>
                        <a:rPr lang="en-US" sz="1400" b="0" i="0" u="none" strike="noStrike">
                          <a:solidFill>
                            <a:srgbClr val="000000"/>
                          </a:solidFill>
                          <a:effectLst/>
                          <a:latin typeface="Arial" panose="020B0604020202020204" pitchFamily="34" charset="0"/>
                        </a:rPr>
                        <a:t>Continuation of a pilot to test the impact of extending portage support into year R. Intended impact is to avoid escalation of need to an EHCP during the transition phase.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a:txBody>
                    <a:bodyPr/>
                    <a:lstStyle/>
                    <a:p>
                      <a:pPr algn="l" rtl="0" fontAlgn="ctr"/>
                      <a:r>
                        <a:rPr lang="en-GB" sz="1400" b="0" i="0" u="none" strike="noStrike">
                          <a:solidFill>
                            <a:srgbClr val="000000"/>
                          </a:solidFill>
                          <a:effectLst/>
                          <a:latin typeface="Arial" panose="020B0604020202020204" pitchFamily="34" charset="0"/>
                        </a:rPr>
                        <a:t> £       92,868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3479586577"/>
                  </a:ext>
                </a:extLst>
              </a:tr>
              <a:tr h="663884">
                <a:tc>
                  <a:txBody>
                    <a:bodyPr/>
                    <a:lstStyle/>
                    <a:p>
                      <a:pPr algn="l" rtl="0" fontAlgn="ctr"/>
                      <a:r>
                        <a:rPr lang="en-GB" sz="1400" b="0" i="0" u="none" strike="noStrike">
                          <a:solidFill>
                            <a:srgbClr val="000000"/>
                          </a:solidFill>
                          <a:effectLst/>
                          <a:latin typeface="Arial" panose="020B0604020202020204" pitchFamily="34" charset="0"/>
                        </a:rPr>
                        <a:t>Access to therapy </a:t>
                      </a:r>
                      <a:r>
                        <a:rPr lang="en-GB" sz="1400" b="1" i="0" u="none" strike="noStrike">
                          <a:solidFill>
                            <a:srgbClr val="000000"/>
                          </a:solidFill>
                          <a:effectLst/>
                          <a:latin typeface="Arial" panose="020B0604020202020204" pitchFamily="34" charset="0"/>
                        </a:rPr>
                        <a:t>PILOT</a:t>
                      </a:r>
                      <a:endParaRPr lang="en-GB" sz="1400" b="0" i="0" u="none" strike="noStrike">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7"/>
                    </a:solidFill>
                  </a:tcPr>
                </a:tc>
                <a:tc>
                  <a:txBody>
                    <a:bodyPr/>
                    <a:lstStyle/>
                    <a:p>
                      <a:pPr algn="l" rtl="0" fontAlgn="ctr"/>
                      <a:r>
                        <a:rPr lang="en-US" sz="1400" b="0" i="0" u="none" strike="noStrike">
                          <a:solidFill>
                            <a:srgbClr val="000000"/>
                          </a:solidFill>
                          <a:effectLst/>
                          <a:latin typeface="Arial" panose="020B0604020202020204" pitchFamily="34" charset="0"/>
                        </a:rPr>
                        <a:t>Continuation of a pilot to test the impact of providing greater access to therapy without the need for an EHC plan. Intended impact is to provide a short-term intervention that avoids the need for an EHC plan.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7"/>
                    </a:solidFill>
                  </a:tcPr>
                </a:tc>
                <a:tc>
                  <a:txBody>
                    <a:bodyPr/>
                    <a:lstStyle/>
                    <a:p>
                      <a:pPr algn="l" rtl="0" fontAlgn="ctr"/>
                      <a:r>
                        <a:rPr lang="en-GB" sz="1400" b="0" i="0" u="none" strike="noStrike">
                          <a:solidFill>
                            <a:srgbClr val="000000"/>
                          </a:solidFill>
                          <a:effectLst/>
                          <a:latin typeface="Arial" panose="020B0604020202020204" pitchFamily="34" charset="0"/>
                        </a:rPr>
                        <a:t> £       63,728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7"/>
                    </a:solidFill>
                  </a:tcPr>
                </a:tc>
                <a:extLst>
                  <a:ext uri="{0D108BD9-81ED-4DB2-BD59-A6C34878D82A}">
                    <a16:rowId xmlns:a16="http://schemas.microsoft.com/office/drawing/2014/main" val="684438273"/>
                  </a:ext>
                </a:extLst>
              </a:tr>
              <a:tr h="704295">
                <a:tc>
                  <a:txBody>
                    <a:bodyPr/>
                    <a:lstStyle/>
                    <a:p>
                      <a:pPr algn="l" rtl="0" fontAlgn="ctr"/>
                      <a:r>
                        <a:rPr lang="en-GB" sz="1400" b="0" i="0" u="none" strike="noStrike">
                          <a:solidFill>
                            <a:srgbClr val="000000"/>
                          </a:solidFill>
                          <a:effectLst/>
                          <a:latin typeface="Arial" panose="020B0604020202020204" pitchFamily="34" charset="0"/>
                        </a:rPr>
                        <a:t>PCP training</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a:txBody>
                    <a:bodyPr/>
                    <a:lstStyle/>
                    <a:p>
                      <a:pPr algn="l" rtl="0" fontAlgn="ctr"/>
                      <a:r>
                        <a:rPr lang="en-US" sz="1400" b="0" i="0" u="none" strike="noStrike">
                          <a:solidFill>
                            <a:srgbClr val="000000"/>
                          </a:solidFill>
                          <a:effectLst/>
                          <a:latin typeface="Arial" panose="020B0604020202020204" pitchFamily="34" charset="0"/>
                        </a:rPr>
                        <a:t>Funding PCP training for 150 delegates in schools in 2024/5 to support increased parental confidence in SEN support. Avoiding EHC requests for assessment by parents.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a:txBody>
                    <a:bodyPr/>
                    <a:lstStyle/>
                    <a:p>
                      <a:pPr algn="l" fontAlgn="ctr"/>
                      <a:r>
                        <a:rPr lang="en-GB" sz="1400" b="0" i="0" u="none" strike="noStrike">
                          <a:solidFill>
                            <a:srgbClr val="000000"/>
                          </a:solidFill>
                          <a:effectLst/>
                          <a:latin typeface="Arial" panose="020B0604020202020204" pitchFamily="34" charset="0"/>
                        </a:rPr>
                        <a:t> £       20,850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2882990651"/>
                  </a:ext>
                </a:extLst>
              </a:tr>
              <a:tr h="733160">
                <a:tc>
                  <a:txBody>
                    <a:bodyPr/>
                    <a:lstStyle/>
                    <a:p>
                      <a:pPr algn="l" rtl="0" fontAlgn="ctr"/>
                      <a:r>
                        <a:rPr lang="en-GB" sz="1400" b="0" i="0" u="none" strike="noStrike">
                          <a:solidFill>
                            <a:srgbClr val="000000"/>
                          </a:solidFill>
                          <a:effectLst/>
                          <a:latin typeface="Arial" panose="020B0604020202020204" pitchFamily="34" charset="0"/>
                        </a:rPr>
                        <a:t>Responsive Intervention </a:t>
                      </a:r>
                      <a:r>
                        <a:rPr lang="en-GB" sz="1400" b="1" i="0" u="none" strike="noStrike">
                          <a:solidFill>
                            <a:srgbClr val="000000"/>
                          </a:solidFill>
                          <a:effectLst/>
                          <a:latin typeface="Arial" panose="020B0604020202020204" pitchFamily="34" charset="0"/>
                        </a:rPr>
                        <a:t>PILOT</a:t>
                      </a:r>
                      <a:endParaRPr lang="en-GB" sz="1400" b="0" i="0" u="none" strike="noStrike">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a:txBody>
                    <a:bodyPr/>
                    <a:lstStyle/>
                    <a:p>
                      <a:pPr algn="l" fontAlgn="t"/>
                      <a:r>
                        <a:rPr lang="en-US" sz="1400" b="0" i="0" u="none" strike="noStrike">
                          <a:solidFill>
                            <a:srgbClr val="000000"/>
                          </a:solidFill>
                          <a:effectLst/>
                          <a:latin typeface="Arial" panose="020B0604020202020204" pitchFamily="34" charset="0"/>
                        </a:rPr>
                        <a:t>A new pilot (paused in 2023/4) for a multidisciplinary team to engage in key annual reviews at the outset, using LA strengths-based expertise to step down plans where CYP are making progress.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a:txBody>
                    <a:bodyPr/>
                    <a:lstStyle/>
                    <a:p>
                      <a:pPr algn="l" rtl="0" fontAlgn="ctr"/>
                      <a:r>
                        <a:rPr lang="en-GB" sz="1400" b="0" i="0" u="none" strike="noStrike">
                          <a:solidFill>
                            <a:srgbClr val="000000"/>
                          </a:solidFill>
                          <a:effectLst/>
                          <a:latin typeface="Arial" panose="020B0604020202020204" pitchFamily="34" charset="0"/>
                        </a:rPr>
                        <a:t> £     333,282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2888803995"/>
                  </a:ext>
                </a:extLst>
              </a:tr>
              <a:tr h="525336">
                <a:tc>
                  <a:txBody>
                    <a:bodyPr/>
                    <a:lstStyle/>
                    <a:p>
                      <a:pPr algn="l" rtl="0" fontAlgn="ctr"/>
                      <a:r>
                        <a:rPr lang="en-US" sz="1400" b="0" i="0" u="none" strike="noStrike">
                          <a:solidFill>
                            <a:srgbClr val="000000"/>
                          </a:solidFill>
                          <a:effectLst/>
                          <a:latin typeface="Arial" panose="020B0604020202020204" pitchFamily="34" charset="0"/>
                        </a:rPr>
                        <a:t>Culture, comms and stakeholder engagement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a:txBody>
                    <a:bodyPr/>
                    <a:lstStyle/>
                    <a:p>
                      <a:pPr algn="l" rtl="0" fontAlgn="t"/>
                      <a:r>
                        <a:rPr lang="en-US" sz="1400" b="0" i="0" u="none" strike="noStrike">
                          <a:solidFill>
                            <a:srgbClr val="000000"/>
                          </a:solidFill>
                          <a:effectLst/>
                          <a:latin typeface="Arial" panose="020B0604020202020204" pitchFamily="34" charset="0"/>
                        </a:rPr>
                        <a:t>A workstream to embed an inclusive culture across all schools, the LA and stakeholders.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a:txBody>
                    <a:bodyPr/>
                    <a:lstStyle/>
                    <a:p>
                      <a:pPr algn="l" rtl="0" fontAlgn="ctr"/>
                      <a:r>
                        <a:rPr lang="en-GB" sz="1400" b="0" i="0" u="none" strike="noStrike">
                          <a:solidFill>
                            <a:srgbClr val="000000"/>
                          </a:solidFill>
                          <a:effectLst/>
                          <a:latin typeface="Arial" panose="020B0604020202020204" pitchFamily="34" charset="0"/>
                        </a:rPr>
                        <a:t> £       77,265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690950672"/>
                  </a:ext>
                </a:extLst>
              </a:tr>
              <a:tr h="525336">
                <a:tc>
                  <a:txBody>
                    <a:bodyPr/>
                    <a:lstStyle/>
                    <a:p>
                      <a:pPr algn="l" rtl="0" fontAlgn="ctr"/>
                      <a:r>
                        <a:rPr lang="en-GB" sz="1400" b="0" i="0" u="none" strike="noStrike">
                          <a:solidFill>
                            <a:srgbClr val="000000"/>
                          </a:solidFill>
                          <a:effectLst/>
                          <a:latin typeface="Arial" panose="020B0604020202020204" pitchFamily="34" charset="0"/>
                        </a:rPr>
                        <a:t>Other costs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a:txBody>
                    <a:bodyPr/>
                    <a:lstStyle/>
                    <a:p>
                      <a:pPr algn="l" rtl="0" fontAlgn="t"/>
                      <a:r>
                        <a:rPr lang="en-US" sz="1400" b="0" i="0" u="none" strike="noStrike">
                          <a:solidFill>
                            <a:srgbClr val="000000"/>
                          </a:solidFill>
                          <a:effectLst/>
                          <a:latin typeface="Arial" panose="020B0604020202020204" pitchFamily="34" charset="0"/>
                        </a:rPr>
                        <a:t>Management of cost avoidance activity and work to streamline services funded through high needs.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a:txBody>
                    <a:bodyPr/>
                    <a:lstStyle/>
                    <a:p>
                      <a:pPr algn="l" rtl="0" fontAlgn="ctr"/>
                      <a:r>
                        <a:rPr lang="en-GB" sz="1400" b="0" i="0" u="none" strike="noStrike">
                          <a:solidFill>
                            <a:srgbClr val="000000"/>
                          </a:solidFill>
                          <a:effectLst/>
                          <a:latin typeface="Arial" panose="020B0604020202020204" pitchFamily="34" charset="0"/>
                        </a:rPr>
                        <a:t> £       97,860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1113759990"/>
                  </a:ext>
                </a:extLst>
              </a:tr>
              <a:tr h="381011">
                <a:tc gridSpan="2">
                  <a:txBody>
                    <a:bodyPr/>
                    <a:lstStyle/>
                    <a:p>
                      <a:pPr algn="l" rtl="0" fontAlgn="ctr"/>
                      <a:r>
                        <a:rPr lang="en-US" sz="1400" b="1" i="0" u="none" strike="noStrike">
                          <a:solidFill>
                            <a:srgbClr val="000000"/>
                          </a:solidFill>
                          <a:effectLst/>
                          <a:latin typeface="Arial" panose="020B0604020202020204" pitchFamily="34" charset="0"/>
                        </a:rPr>
                        <a:t>Total High Needs spend to save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hMerge="1">
                  <a:txBody>
                    <a:bodyPr/>
                    <a:lstStyle/>
                    <a:p>
                      <a:endParaRPr lang="en-GB"/>
                    </a:p>
                  </a:txBody>
                  <a:tcPr/>
                </a:tc>
                <a:tc>
                  <a:txBody>
                    <a:bodyPr/>
                    <a:lstStyle/>
                    <a:p>
                      <a:pPr algn="l" rtl="0" fontAlgn="ctr"/>
                      <a:r>
                        <a:rPr lang="en-GB" sz="1400" b="1" i="0" u="none" strike="noStrike">
                          <a:solidFill>
                            <a:srgbClr val="000000"/>
                          </a:solidFill>
                          <a:effectLst/>
                          <a:latin typeface="Arial" panose="020B0604020202020204" pitchFamily="34" charset="0"/>
                        </a:rPr>
                        <a:t> £     685,853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3369146744"/>
                  </a:ext>
                </a:extLst>
              </a:tr>
            </a:tbl>
          </a:graphicData>
        </a:graphic>
      </p:graphicFrame>
    </p:spTree>
    <p:custDataLst>
      <p:tags r:id="rId1"/>
    </p:custDataLst>
    <p:extLst>
      <p:ext uri="{BB962C8B-B14F-4D97-AF65-F5344CB8AC3E}">
        <p14:creationId xmlns:p14="http://schemas.microsoft.com/office/powerpoint/2010/main" val="188502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p:txBody>
          <a:bodyPr/>
          <a:lstStyle/>
          <a:p>
            <a:r>
              <a:rPr lang="en-GB" b="1"/>
              <a:t>Maintained EHC Plans</a:t>
            </a:r>
            <a:endParaRPr lang="en-GB"/>
          </a:p>
        </p:txBody>
      </p:sp>
      <p:sp>
        <p:nvSpPr>
          <p:cNvPr id="4" name="Content Placeholder 3">
            <a:extLst>
              <a:ext uri="{FF2B5EF4-FFF2-40B4-BE49-F238E27FC236}">
                <a16:creationId xmlns:a16="http://schemas.microsoft.com/office/drawing/2014/main" id="{5B33E9E4-7D8C-4008-91E5-159DE8BC28FD}"/>
              </a:ext>
            </a:extLst>
          </p:cNvPr>
          <p:cNvSpPr>
            <a:spLocks noGrp="1"/>
          </p:cNvSpPr>
          <p:nvPr>
            <p:ph idx="13"/>
          </p:nvPr>
        </p:nvSpPr>
        <p:spPr>
          <a:xfrm>
            <a:off x="6840281" y="1625990"/>
            <a:ext cx="5078305" cy="3936547"/>
          </a:xfrm>
        </p:spPr>
        <p:txBody>
          <a:bodyPr/>
          <a:lstStyle/>
          <a:p>
            <a:r>
              <a:rPr lang="en-GB" sz="1400" b="0">
                <a:solidFill>
                  <a:srgbClr val="002060"/>
                </a:solidFill>
                <a:effectLst/>
                <a:latin typeface="Arial" panose="020B0604020202020204" pitchFamily="34" charset="0"/>
                <a:ea typeface="Times New Roman" panose="02020603050405020304" pitchFamily="18" charset="0"/>
              </a:rPr>
              <a:t>Between the reforms taking effect in 2015 and 2023 there has been a 192% increase in the number of EHC Plans being maintained (as at January 2023).</a:t>
            </a:r>
          </a:p>
          <a:p>
            <a:pPr marL="0" indent="0">
              <a:buNone/>
            </a:pPr>
            <a:r>
              <a:rPr kumimoji="0" lang="en-GB" sz="1400" b="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This growth has continued and as of the end of October 2023 Hampshire maintains 15,886 EHC Plans, an increase of 10% on the same period last year.</a:t>
            </a:r>
            <a:endParaRPr lang="en-GB">
              <a:solidFill>
                <a:srgbClr val="002060"/>
              </a:solidFill>
            </a:endParaRPr>
          </a:p>
        </p:txBody>
      </p:sp>
      <p:sp>
        <p:nvSpPr>
          <p:cNvPr id="10" name="TextBox 9">
            <a:extLst>
              <a:ext uri="{FF2B5EF4-FFF2-40B4-BE49-F238E27FC236}">
                <a16:creationId xmlns:a16="http://schemas.microsoft.com/office/drawing/2014/main" id="{4E6CB1DB-3662-100A-91E3-B5BAA0FC1D45}"/>
              </a:ext>
            </a:extLst>
          </p:cNvPr>
          <p:cNvSpPr txBox="1"/>
          <p:nvPr/>
        </p:nvSpPr>
        <p:spPr>
          <a:xfrm>
            <a:off x="6840281" y="5317589"/>
            <a:ext cx="5351719" cy="738664"/>
          </a:xfrm>
          <a:prstGeom prst="rect">
            <a:avLst/>
          </a:prstGeom>
          <a:noFill/>
        </p:spPr>
        <p:txBody>
          <a:bodyPr wrap="square">
            <a:spAutoFit/>
          </a:bodyPr>
          <a:lstStyle/>
          <a:p>
            <a:pPr marL="0" indent="0">
              <a:buNone/>
            </a:pPr>
            <a:r>
              <a:rPr lang="en-GB" sz="1400">
                <a:solidFill>
                  <a:srgbClr val="002060"/>
                </a:solidFill>
                <a:latin typeface="Arial" panose="020B0604020202020204" pitchFamily="34" charset="0"/>
                <a:cs typeface="Arial" panose="020B0604020202020204" pitchFamily="34" charset="0"/>
              </a:rPr>
              <a:t>The largest growth is in the Aged 11-15 group which has increased by almost 900 EHCPs, while the Under 5s group has experienced the largest percentage increase.</a:t>
            </a:r>
          </a:p>
        </p:txBody>
      </p:sp>
      <p:pic>
        <p:nvPicPr>
          <p:cNvPr id="16" name="Picture 15">
            <a:extLst>
              <a:ext uri="{FF2B5EF4-FFF2-40B4-BE49-F238E27FC236}">
                <a16:creationId xmlns:a16="http://schemas.microsoft.com/office/drawing/2014/main" id="{71E203DF-11D9-7BCF-73EF-77D1BCFCCA90}"/>
              </a:ext>
            </a:extLst>
          </p:cNvPr>
          <p:cNvPicPr>
            <a:picLocks noChangeAspect="1"/>
          </p:cNvPicPr>
          <p:nvPr/>
        </p:nvPicPr>
        <p:blipFill>
          <a:blip r:embed="rId3"/>
          <a:stretch>
            <a:fillRect/>
          </a:stretch>
        </p:blipFill>
        <p:spPr>
          <a:xfrm>
            <a:off x="273414" y="1690689"/>
            <a:ext cx="6368169" cy="4160848"/>
          </a:xfrm>
          <a:prstGeom prst="rect">
            <a:avLst/>
          </a:prstGeom>
        </p:spPr>
      </p:pic>
      <p:graphicFrame>
        <p:nvGraphicFramePr>
          <p:cNvPr id="17" name="Table 16">
            <a:extLst>
              <a:ext uri="{FF2B5EF4-FFF2-40B4-BE49-F238E27FC236}">
                <a16:creationId xmlns:a16="http://schemas.microsoft.com/office/drawing/2014/main" id="{756BA6E1-EB53-1495-D8F2-545186820DC3}"/>
              </a:ext>
            </a:extLst>
          </p:cNvPr>
          <p:cNvGraphicFramePr>
            <a:graphicFrameLocks noGrp="1"/>
          </p:cNvGraphicFramePr>
          <p:nvPr>
            <p:extLst>
              <p:ext uri="{D42A27DB-BD31-4B8C-83A1-F6EECF244321}">
                <p14:modId xmlns:p14="http://schemas.microsoft.com/office/powerpoint/2010/main" val="877612257"/>
              </p:ext>
            </p:extLst>
          </p:nvPr>
        </p:nvGraphicFramePr>
        <p:xfrm>
          <a:off x="7449586" y="3130059"/>
          <a:ext cx="3999757" cy="1980000"/>
        </p:xfrm>
        <a:graphic>
          <a:graphicData uri="http://schemas.openxmlformats.org/drawingml/2006/table">
            <a:tbl>
              <a:tblPr/>
              <a:tblGrid>
                <a:gridCol w="1087653">
                  <a:extLst>
                    <a:ext uri="{9D8B030D-6E8A-4147-A177-3AD203B41FA5}">
                      <a16:colId xmlns:a16="http://schemas.microsoft.com/office/drawing/2014/main" val="2848827340"/>
                    </a:ext>
                  </a:extLst>
                </a:gridCol>
                <a:gridCol w="877140">
                  <a:extLst>
                    <a:ext uri="{9D8B030D-6E8A-4147-A177-3AD203B41FA5}">
                      <a16:colId xmlns:a16="http://schemas.microsoft.com/office/drawing/2014/main" val="1008533940"/>
                    </a:ext>
                  </a:extLst>
                </a:gridCol>
                <a:gridCol w="947311">
                  <a:extLst>
                    <a:ext uri="{9D8B030D-6E8A-4147-A177-3AD203B41FA5}">
                      <a16:colId xmlns:a16="http://schemas.microsoft.com/office/drawing/2014/main" val="3521544387"/>
                    </a:ext>
                  </a:extLst>
                </a:gridCol>
                <a:gridCol w="1087653">
                  <a:extLst>
                    <a:ext uri="{9D8B030D-6E8A-4147-A177-3AD203B41FA5}">
                      <a16:colId xmlns:a16="http://schemas.microsoft.com/office/drawing/2014/main" val="3564805067"/>
                    </a:ext>
                  </a:extLst>
                </a:gridCol>
              </a:tblGrid>
              <a:tr h="252000">
                <a:tc>
                  <a:txBody>
                    <a:bodyPr/>
                    <a:lstStyle/>
                    <a:p>
                      <a:pPr algn="ctr" fontAlgn="b"/>
                      <a:r>
                        <a:rPr lang="en-GB" sz="1400" b="1" i="0" u="none" strike="noStrike">
                          <a:solidFill>
                            <a:srgbClr val="000000"/>
                          </a:solidFill>
                          <a:effectLst/>
                          <a:latin typeface="Calibri" panose="020F0502020204030204" pitchFamily="34" charset="0"/>
                        </a:rPr>
                        <a:t>Age groups*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Oct-22</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Oct-23</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 increase</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94483129"/>
                  </a:ext>
                </a:extLst>
              </a:tr>
              <a:tr h="252000">
                <a:tc>
                  <a:txBody>
                    <a:bodyPr/>
                    <a:lstStyle/>
                    <a:p>
                      <a:pPr algn="ctr" fontAlgn="b"/>
                      <a:r>
                        <a:rPr lang="en-GB" sz="1400" b="0" i="0" u="none" strike="noStrike">
                          <a:solidFill>
                            <a:srgbClr val="000000"/>
                          </a:solidFill>
                          <a:effectLst/>
                          <a:latin typeface="Calibri" panose="020F0502020204030204" pitchFamily="34" charset="0"/>
                        </a:rPr>
                        <a:t>Aged 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1,440</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1,205</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-16%</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91817583"/>
                  </a:ext>
                </a:extLst>
              </a:tr>
              <a:tr h="252000">
                <a:tc>
                  <a:txBody>
                    <a:bodyPr/>
                    <a:lstStyle/>
                    <a:p>
                      <a:pPr algn="ctr" fontAlgn="b"/>
                      <a:r>
                        <a:rPr lang="en-GB" sz="1400" b="0" i="0" u="none" strike="noStrike">
                          <a:solidFill>
                            <a:srgbClr val="000000"/>
                          </a:solidFill>
                          <a:effectLst/>
                          <a:latin typeface="Calibri" panose="020F0502020204030204" pitchFamily="34" charset="0"/>
                        </a:rPr>
                        <a:t>Aged 16-19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2,851</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2,930</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3%</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7592612"/>
                  </a:ext>
                </a:extLst>
              </a:tr>
              <a:tr h="252000">
                <a:tc>
                  <a:txBody>
                    <a:bodyPr/>
                    <a:lstStyle/>
                    <a:p>
                      <a:pPr algn="ctr" fontAlgn="b"/>
                      <a:r>
                        <a:rPr lang="en-GB" sz="1400" b="0" i="0" u="none" strike="noStrike">
                          <a:solidFill>
                            <a:srgbClr val="000000"/>
                          </a:solidFill>
                          <a:effectLst/>
                          <a:latin typeface="Calibri" panose="020F0502020204030204" pitchFamily="34" charset="0"/>
                        </a:rPr>
                        <a:t>Aged 11-15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5,083</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5,936</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17%</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58892410"/>
                  </a:ext>
                </a:extLst>
              </a:tr>
              <a:tr h="252000">
                <a:tc>
                  <a:txBody>
                    <a:bodyPr/>
                    <a:lstStyle/>
                    <a:p>
                      <a:pPr algn="ctr" fontAlgn="b"/>
                      <a:r>
                        <a:rPr lang="en-GB" sz="1400" b="0" i="0" u="none" strike="noStrike">
                          <a:solidFill>
                            <a:srgbClr val="000000"/>
                          </a:solidFill>
                          <a:effectLst/>
                          <a:latin typeface="Calibri" panose="020F0502020204030204" pitchFamily="34" charset="0"/>
                        </a:rPr>
                        <a:t>Aged 5-10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4,539</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5,106</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12%</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69941959"/>
                  </a:ext>
                </a:extLst>
              </a:tr>
              <a:tr h="252000">
                <a:tc>
                  <a:txBody>
                    <a:bodyPr/>
                    <a:lstStyle/>
                    <a:p>
                      <a:pPr algn="ctr" fontAlgn="b"/>
                      <a:r>
                        <a:rPr lang="en-GB" sz="1400" b="0" i="0" u="none" strike="noStrike">
                          <a:solidFill>
                            <a:srgbClr val="000000"/>
                          </a:solidFill>
                          <a:effectLst/>
                          <a:latin typeface="Calibri" panose="020F0502020204030204" pitchFamily="34" charset="0"/>
                        </a:rPr>
                        <a:t>Under 5s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522</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689</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32%</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11544351"/>
                  </a:ext>
                </a:extLst>
              </a:tr>
              <a:tr h="252000">
                <a:tc>
                  <a:txBody>
                    <a:bodyPr/>
                    <a:lstStyle/>
                    <a:p>
                      <a:pPr algn="ctr" fontAlgn="b"/>
                      <a:r>
                        <a:rPr lang="en-GB" sz="1400" b="1" i="0" u="none" strike="noStrike">
                          <a:solidFill>
                            <a:srgbClr val="000000"/>
                          </a:solidFill>
                          <a:effectLst/>
                          <a:latin typeface="Calibri" panose="020F0502020204030204" pitchFamily="34" charset="0"/>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14,435</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15,866</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10%</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89317346"/>
                  </a:ext>
                </a:extLst>
              </a:tr>
              <a:tr h="216000">
                <a:tc gridSpan="4">
                  <a:txBody>
                    <a:bodyPr/>
                    <a:lstStyle/>
                    <a:p>
                      <a:pPr algn="l" fontAlgn="b"/>
                      <a:r>
                        <a:rPr lang="en-GB" sz="1200" b="0" i="1" u="none" strike="noStrike">
                          <a:solidFill>
                            <a:srgbClr val="000000"/>
                          </a:solidFill>
                          <a:effectLst/>
                          <a:latin typeface="Calibri" panose="020F0502020204030204" pitchFamily="34" charset="0"/>
                        </a:rPr>
                        <a:t>* Age as at the start of each academic year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65627240"/>
                  </a:ext>
                </a:extLst>
              </a:tr>
            </a:tbl>
          </a:graphicData>
        </a:graphic>
      </p:graphicFrame>
    </p:spTree>
    <p:custDataLst>
      <p:tags r:id="rId1"/>
    </p:custDataLst>
    <p:extLst>
      <p:ext uri="{BB962C8B-B14F-4D97-AF65-F5344CB8AC3E}">
        <p14:creationId xmlns:p14="http://schemas.microsoft.com/office/powerpoint/2010/main" val="4028391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DE03-96FE-6BD1-19EE-33B49DCFDE14}"/>
              </a:ext>
            </a:extLst>
          </p:cNvPr>
          <p:cNvSpPr>
            <a:spLocks noGrp="1"/>
          </p:cNvSpPr>
          <p:nvPr>
            <p:ph type="title"/>
          </p:nvPr>
        </p:nvSpPr>
        <p:spPr/>
        <p:txBody>
          <a:bodyPr>
            <a:normAutofit/>
          </a:bodyPr>
          <a:lstStyle/>
          <a:p>
            <a:r>
              <a:rPr lang="en-GB"/>
              <a:t>2024/5 Ongoing investment </a:t>
            </a:r>
          </a:p>
        </p:txBody>
      </p:sp>
      <p:sp>
        <p:nvSpPr>
          <p:cNvPr id="3" name="Content Placeholder 2">
            <a:extLst>
              <a:ext uri="{FF2B5EF4-FFF2-40B4-BE49-F238E27FC236}">
                <a16:creationId xmlns:a16="http://schemas.microsoft.com/office/drawing/2014/main" id="{F10EB982-B9D4-6A07-AD64-D232F1AB75BB}"/>
              </a:ext>
            </a:extLst>
          </p:cNvPr>
          <p:cNvSpPr>
            <a:spLocks noGrp="1"/>
          </p:cNvSpPr>
          <p:nvPr>
            <p:ph idx="13"/>
          </p:nvPr>
        </p:nvSpPr>
        <p:spPr>
          <a:xfrm>
            <a:off x="685844" y="1779529"/>
            <a:ext cx="10667955" cy="700436"/>
          </a:xfrm>
        </p:spPr>
        <p:txBody>
          <a:bodyPr/>
          <a:lstStyle/>
          <a:p>
            <a:r>
              <a:rPr lang="en-GB">
                <a:ea typeface="Calibri" panose="020F0502020204030204" pitchFamily="34" charset="0"/>
              </a:rPr>
              <a:t>The following areas are well-established and spend to save evidence is available (including from the DfE and other LAs). We propose to continue to fund them through high needs on an ongoing basis;</a:t>
            </a:r>
          </a:p>
          <a:p>
            <a:endParaRPr lang="en-GB">
              <a:ea typeface="Calibri" panose="020F0502020204030204" pitchFamily="34" charset="0"/>
            </a:endParaRPr>
          </a:p>
          <a:p>
            <a:endParaRPr lang="en-GB">
              <a:ea typeface="Calibri" panose="020F0502020204030204" pitchFamily="34" charset="0"/>
            </a:endParaRPr>
          </a:p>
        </p:txBody>
      </p:sp>
      <p:graphicFrame>
        <p:nvGraphicFramePr>
          <p:cNvPr id="7" name="Object 6">
            <a:extLst>
              <a:ext uri="{FF2B5EF4-FFF2-40B4-BE49-F238E27FC236}">
                <a16:creationId xmlns:a16="http://schemas.microsoft.com/office/drawing/2014/main" id="{C1418394-81A5-1439-6429-7999737D64AB}"/>
              </a:ext>
            </a:extLst>
          </p:cNvPr>
          <p:cNvGraphicFramePr>
            <a:graphicFrameLocks noChangeAspect="1"/>
          </p:cNvGraphicFramePr>
          <p:nvPr>
            <p:extLst>
              <p:ext uri="{D42A27DB-BD31-4B8C-83A1-F6EECF244321}">
                <p14:modId xmlns:p14="http://schemas.microsoft.com/office/powerpoint/2010/main" val="3419361095"/>
              </p:ext>
            </p:extLst>
          </p:nvPr>
        </p:nvGraphicFramePr>
        <p:xfrm>
          <a:off x="2374900" y="2568575"/>
          <a:ext cx="7442200" cy="3556000"/>
        </p:xfrm>
        <a:graphic>
          <a:graphicData uri="http://schemas.openxmlformats.org/presentationml/2006/ole">
            <mc:AlternateContent xmlns:mc="http://schemas.openxmlformats.org/markup-compatibility/2006">
              <mc:Choice xmlns:v="urn:schemas-microsoft-com:vml" Requires="v">
                <p:oleObj name="Worksheet" r:id="rId3" imgW="7442096" imgH="3556185" progId="Excel.Sheet.12">
                  <p:embed/>
                </p:oleObj>
              </mc:Choice>
              <mc:Fallback>
                <p:oleObj name="Worksheet" r:id="rId3" imgW="7442096" imgH="3556185" progId="Excel.Sheet.12">
                  <p:embed/>
                  <p:pic>
                    <p:nvPicPr>
                      <p:cNvPr id="7" name="Object 6">
                        <a:extLst>
                          <a:ext uri="{FF2B5EF4-FFF2-40B4-BE49-F238E27FC236}">
                            <a16:creationId xmlns:a16="http://schemas.microsoft.com/office/drawing/2014/main" id="{C1418394-81A5-1439-6429-7999737D64AB}"/>
                          </a:ext>
                        </a:extLst>
                      </p:cNvPr>
                      <p:cNvPicPr/>
                      <p:nvPr/>
                    </p:nvPicPr>
                    <p:blipFill>
                      <a:blip r:embed="rId4"/>
                      <a:stretch>
                        <a:fillRect/>
                      </a:stretch>
                    </p:blipFill>
                    <p:spPr>
                      <a:xfrm>
                        <a:off x="2374900" y="2568575"/>
                        <a:ext cx="7442200" cy="35560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90543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Forecast EHC Plans</a:t>
            </a:r>
            <a:endParaRPr lang="en-GB"/>
          </a:p>
        </p:txBody>
      </p:sp>
      <p:sp>
        <p:nvSpPr>
          <p:cNvPr id="13" name="TextBox 12">
            <a:extLst>
              <a:ext uri="{FF2B5EF4-FFF2-40B4-BE49-F238E27FC236}">
                <a16:creationId xmlns:a16="http://schemas.microsoft.com/office/drawing/2014/main" id="{E282D0E9-50C9-399F-4160-CD2CD674CBD0}"/>
              </a:ext>
            </a:extLst>
          </p:cNvPr>
          <p:cNvSpPr txBox="1"/>
          <p:nvPr/>
        </p:nvSpPr>
        <p:spPr>
          <a:xfrm>
            <a:off x="685845" y="1961733"/>
            <a:ext cx="9943613" cy="646331"/>
          </a:xfrm>
          <a:prstGeom prst="rect">
            <a:avLst/>
          </a:prstGeom>
          <a:noFill/>
        </p:spPr>
        <p:txBody>
          <a:bodyPr wrap="square" lIns="91440" tIns="45720" rIns="91440" bIns="45720" anchor="t">
            <a:spAutoFit/>
          </a:bodyPr>
          <a:lstStyle/>
          <a:p>
            <a:r>
              <a:rPr lang="en-GB" sz="1800">
                <a:solidFill>
                  <a:srgbClr val="002060"/>
                </a:solidFill>
                <a:latin typeface="Arial" panose="020B0604020202020204" pitchFamily="34" charset="0"/>
                <a:cs typeface="Arial" panose="020B0604020202020204" pitchFamily="34" charset="0"/>
              </a:rPr>
              <a:t>Forecasting models indicate that there could be </a:t>
            </a:r>
            <a:r>
              <a:rPr lang="en-GB">
                <a:solidFill>
                  <a:srgbClr val="002060"/>
                </a:solidFill>
                <a:latin typeface="Arial" panose="020B0604020202020204" pitchFamily="34" charset="0"/>
                <a:cs typeface="Arial" panose="020B0604020202020204" pitchFamily="34" charset="0"/>
              </a:rPr>
              <a:t>19,728 </a:t>
            </a:r>
            <a:r>
              <a:rPr lang="en-GB" sz="1800">
                <a:solidFill>
                  <a:srgbClr val="002060"/>
                </a:solidFill>
                <a:latin typeface="Arial" panose="020B0604020202020204" pitchFamily="34" charset="0"/>
                <a:cs typeface="Arial" panose="020B0604020202020204" pitchFamily="34" charset="0"/>
              </a:rPr>
              <a:t>EHCPs maintained by Hampshire by 2025/26. This is a </a:t>
            </a:r>
            <a:r>
              <a:rPr lang="en-GB">
                <a:solidFill>
                  <a:srgbClr val="002060"/>
                </a:solidFill>
                <a:latin typeface="Arial" panose="020B0604020202020204" pitchFamily="34" charset="0"/>
                <a:cs typeface="Arial" panose="020B0604020202020204" pitchFamily="34" charset="0"/>
              </a:rPr>
              <a:t>55</a:t>
            </a:r>
            <a:r>
              <a:rPr lang="en-GB" sz="1800">
                <a:solidFill>
                  <a:srgbClr val="002060"/>
                </a:solidFill>
                <a:latin typeface="Arial" panose="020B0604020202020204" pitchFamily="34" charset="0"/>
                <a:cs typeface="Arial" panose="020B0604020202020204" pitchFamily="34" charset="0"/>
              </a:rPr>
              <a:t>% growth from 2022.</a:t>
            </a:r>
            <a:r>
              <a:rPr lang="en-GB">
                <a:solidFill>
                  <a:srgbClr val="002060"/>
                </a:solidFill>
                <a:latin typeface="Arial" panose="020B0604020202020204" pitchFamily="34" charset="0"/>
                <a:cs typeface="Arial" panose="020B0604020202020204" pitchFamily="34" charset="0"/>
              </a:rPr>
              <a:t> </a:t>
            </a:r>
            <a:endParaRPr lang="en-GB" sz="1800">
              <a:solidFill>
                <a:srgbClr val="002060"/>
              </a:solidFill>
              <a:latin typeface="Arial" panose="020B0604020202020204" pitchFamily="34" charset="0"/>
              <a:cs typeface="Arial" panose="020B0604020202020204" pitchFamily="34" charset="0"/>
            </a:endParaRPr>
          </a:p>
        </p:txBody>
      </p:sp>
      <p:pic>
        <p:nvPicPr>
          <p:cNvPr id="5" name="Picture 4" descr="A table with numbers and a number on it&#10;&#10;Description automatically generated">
            <a:extLst>
              <a:ext uri="{FF2B5EF4-FFF2-40B4-BE49-F238E27FC236}">
                <a16:creationId xmlns:a16="http://schemas.microsoft.com/office/drawing/2014/main" id="{9D78295A-0B72-4C03-2D96-81D0E2723C08}"/>
              </a:ext>
            </a:extLst>
          </p:cNvPr>
          <p:cNvPicPr>
            <a:picLocks noChangeAspect="1"/>
          </p:cNvPicPr>
          <p:nvPr/>
        </p:nvPicPr>
        <p:blipFill>
          <a:blip r:embed="rId3"/>
          <a:stretch>
            <a:fillRect/>
          </a:stretch>
        </p:blipFill>
        <p:spPr>
          <a:xfrm>
            <a:off x="382438" y="3090649"/>
            <a:ext cx="11427123" cy="2822232"/>
          </a:xfrm>
          <a:prstGeom prst="rect">
            <a:avLst/>
          </a:prstGeom>
        </p:spPr>
      </p:pic>
    </p:spTree>
    <p:custDataLst>
      <p:tags r:id="rId1"/>
    </p:custDataLst>
    <p:extLst>
      <p:ext uri="{BB962C8B-B14F-4D97-AF65-F5344CB8AC3E}">
        <p14:creationId xmlns:p14="http://schemas.microsoft.com/office/powerpoint/2010/main" val="388292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Requests for Assessment</a:t>
            </a:r>
            <a:endParaRPr lang="en-GB"/>
          </a:p>
        </p:txBody>
      </p:sp>
      <p:graphicFrame>
        <p:nvGraphicFramePr>
          <p:cNvPr id="5" name="Chart 4">
            <a:extLst>
              <a:ext uri="{FF2B5EF4-FFF2-40B4-BE49-F238E27FC236}">
                <a16:creationId xmlns:a16="http://schemas.microsoft.com/office/drawing/2014/main" id="{29BBC0DC-EDFD-BF2C-4957-C5D5AEF03A85}"/>
              </a:ext>
            </a:extLst>
          </p:cNvPr>
          <p:cNvGraphicFramePr>
            <a:graphicFrameLocks/>
          </p:cNvGraphicFramePr>
          <p:nvPr>
            <p:extLst>
              <p:ext uri="{D42A27DB-BD31-4B8C-83A1-F6EECF244321}">
                <p14:modId xmlns:p14="http://schemas.microsoft.com/office/powerpoint/2010/main" val="3430736988"/>
              </p:ext>
            </p:extLst>
          </p:nvPr>
        </p:nvGraphicFramePr>
        <p:xfrm>
          <a:off x="264589" y="1559443"/>
          <a:ext cx="7452000" cy="33029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1D684B8D-D769-1391-7178-D9A0E6A756FE}"/>
              </a:ext>
            </a:extLst>
          </p:cNvPr>
          <p:cNvGraphicFramePr>
            <a:graphicFrameLocks/>
          </p:cNvGraphicFramePr>
          <p:nvPr>
            <p:extLst>
              <p:ext uri="{D42A27DB-BD31-4B8C-83A1-F6EECF244321}">
                <p14:modId xmlns:p14="http://schemas.microsoft.com/office/powerpoint/2010/main" val="922961696"/>
              </p:ext>
            </p:extLst>
          </p:nvPr>
        </p:nvGraphicFramePr>
        <p:xfrm>
          <a:off x="7912161" y="1559443"/>
          <a:ext cx="4068000" cy="330293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CD08FED7-9742-F4D5-4134-C759AED1B741}"/>
              </a:ext>
            </a:extLst>
          </p:cNvPr>
          <p:cNvSpPr txBox="1"/>
          <p:nvPr/>
        </p:nvSpPr>
        <p:spPr>
          <a:xfrm>
            <a:off x="177285" y="5015546"/>
            <a:ext cx="12014715" cy="1477328"/>
          </a:xfrm>
          <a:prstGeom prst="rect">
            <a:avLst/>
          </a:prstGeom>
          <a:noFill/>
        </p:spPr>
        <p:txBody>
          <a:bodyPr wrap="square">
            <a:spAutoFit/>
          </a:bodyPr>
          <a:lstStyle/>
          <a:p>
            <a:pPr>
              <a:spcAft>
                <a:spcPts val="600"/>
              </a:spcAft>
            </a:pPr>
            <a:r>
              <a:rPr lang="en-GB" sz="1600">
                <a:solidFill>
                  <a:srgbClr val="002060"/>
                </a:solidFill>
                <a:latin typeface="Arial" panose="020B0604020202020204" pitchFamily="34" charset="0"/>
                <a:ea typeface="Verdana"/>
                <a:cs typeface="Arial" panose="020B0604020202020204" pitchFamily="34" charset="0"/>
              </a:rPr>
              <a:t>Over the past two academic years there has been a drastic increase in requests for statutory EHC Needs Assessments:</a:t>
            </a:r>
          </a:p>
          <a:p>
            <a:pPr marL="742950" lvl="1" indent="-285750">
              <a:buFont typeface="Arial" panose="020B0604020202020204" pitchFamily="34" charset="0"/>
              <a:buChar char="•"/>
            </a:pPr>
            <a:r>
              <a:rPr lang="en-GB" sz="1600">
                <a:solidFill>
                  <a:srgbClr val="002060"/>
                </a:solidFill>
                <a:latin typeface="Arial" panose="020B0604020202020204" pitchFamily="34" charset="0"/>
                <a:ea typeface="Verdana" panose="020B0604030504040204" pitchFamily="34" charset="0"/>
                <a:cs typeface="Arial" panose="020B0604020202020204" pitchFamily="34" charset="0"/>
              </a:rPr>
              <a:t>School requests increased by 25% in 2021/22 and a further 18% in 2022/23</a:t>
            </a:r>
          </a:p>
          <a:p>
            <a:pPr marL="742950" lvl="1" indent="-285750">
              <a:spcAft>
                <a:spcPts val="600"/>
              </a:spcAft>
              <a:buFont typeface="Arial" panose="020B0604020202020204" pitchFamily="34" charset="0"/>
              <a:buChar char="•"/>
            </a:pPr>
            <a:r>
              <a:rPr lang="en-GB" sz="1600">
                <a:solidFill>
                  <a:srgbClr val="002060"/>
                </a:solidFill>
                <a:latin typeface="Arial" panose="020B0604020202020204" pitchFamily="34" charset="0"/>
                <a:ea typeface="Verdana" panose="020B0604030504040204" pitchFamily="34" charset="0"/>
                <a:cs typeface="Arial" panose="020B0604020202020204" pitchFamily="34" charset="0"/>
              </a:rPr>
              <a:t>Parental requests increased by </a:t>
            </a:r>
            <a:r>
              <a:rPr lang="en-GB" sz="1600" b="1">
                <a:solidFill>
                  <a:srgbClr val="002060"/>
                </a:solidFill>
                <a:latin typeface="Arial" panose="020B0604020202020204" pitchFamily="34" charset="0"/>
                <a:ea typeface="Verdana" panose="020B0604030504040204" pitchFamily="34" charset="0"/>
                <a:cs typeface="Arial" panose="020B0604020202020204" pitchFamily="34" charset="0"/>
              </a:rPr>
              <a:t>63%</a:t>
            </a:r>
            <a:r>
              <a:rPr lang="en-GB" sz="1600">
                <a:solidFill>
                  <a:srgbClr val="002060"/>
                </a:solidFill>
                <a:latin typeface="Arial" panose="020B0604020202020204" pitchFamily="34" charset="0"/>
                <a:ea typeface="Verdana" panose="020B0604030504040204" pitchFamily="34" charset="0"/>
                <a:cs typeface="Arial" panose="020B0604020202020204" pitchFamily="34" charset="0"/>
              </a:rPr>
              <a:t> in 2021/22 and a further 22% in 2022/23</a:t>
            </a:r>
          </a:p>
          <a:p>
            <a:r>
              <a:rPr lang="en-GB" sz="1600">
                <a:solidFill>
                  <a:srgbClr val="002060"/>
                </a:solidFill>
                <a:latin typeface="Arial" panose="020B0604020202020204" pitchFamily="34" charset="0"/>
                <a:ea typeface="Verdana" panose="020B0604030504040204" pitchFamily="34" charset="0"/>
                <a:cs typeface="Arial" panose="020B0604020202020204" pitchFamily="34" charset="0"/>
              </a:rPr>
              <a:t>Early 2023/24 data show further significant increases in both school and parental requests over the same period in previous years,  +17% increase in school requests, and +26% increase in parental requests.</a:t>
            </a:r>
          </a:p>
        </p:txBody>
      </p:sp>
    </p:spTree>
    <p:custDataLst>
      <p:tags r:id="rId1"/>
    </p:custDataLst>
    <p:extLst>
      <p:ext uri="{BB962C8B-B14F-4D97-AF65-F5344CB8AC3E}">
        <p14:creationId xmlns:p14="http://schemas.microsoft.com/office/powerpoint/2010/main" val="248163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692471" y="409912"/>
            <a:ext cx="10667955" cy="1325563"/>
          </a:xfrm>
        </p:spPr>
        <p:txBody>
          <a:bodyPr/>
          <a:lstStyle/>
          <a:p>
            <a:r>
              <a:rPr lang="en-GB" b="1"/>
              <a:t>Issuing EHC Plans</a:t>
            </a:r>
            <a:endParaRPr lang="en-GB"/>
          </a:p>
        </p:txBody>
      </p:sp>
      <p:sp>
        <p:nvSpPr>
          <p:cNvPr id="11" name="TextBox 10">
            <a:extLst>
              <a:ext uri="{FF2B5EF4-FFF2-40B4-BE49-F238E27FC236}">
                <a16:creationId xmlns:a16="http://schemas.microsoft.com/office/drawing/2014/main" id="{171C02F3-957A-4320-914F-D653C7D1EA95}"/>
              </a:ext>
            </a:extLst>
          </p:cNvPr>
          <p:cNvSpPr txBox="1"/>
          <p:nvPr/>
        </p:nvSpPr>
        <p:spPr>
          <a:xfrm>
            <a:off x="257174" y="6152493"/>
            <a:ext cx="4971400" cy="276999"/>
          </a:xfrm>
          <a:prstGeom prst="rect">
            <a:avLst/>
          </a:prstGeom>
          <a:noFill/>
        </p:spPr>
        <p:txBody>
          <a:bodyPr wrap="square" rtlCol="0">
            <a:spAutoFit/>
          </a:bodyPr>
          <a:lstStyle/>
          <a:p>
            <a:r>
              <a:rPr lang="en-GB" sz="1200" b="0"/>
              <a:t>Data from Capita – excludes exceptions and those not valid for SEN 2</a:t>
            </a:r>
          </a:p>
        </p:txBody>
      </p:sp>
      <p:graphicFrame>
        <p:nvGraphicFramePr>
          <p:cNvPr id="7" name="Chart 6">
            <a:extLst>
              <a:ext uri="{FF2B5EF4-FFF2-40B4-BE49-F238E27FC236}">
                <a16:creationId xmlns:a16="http://schemas.microsoft.com/office/drawing/2014/main" id="{9D09DF88-F856-7663-EA3C-07E3CE864A0F}"/>
              </a:ext>
            </a:extLst>
          </p:cNvPr>
          <p:cNvGraphicFramePr>
            <a:graphicFrameLocks/>
          </p:cNvGraphicFramePr>
          <p:nvPr>
            <p:extLst>
              <p:ext uri="{D42A27DB-BD31-4B8C-83A1-F6EECF244321}">
                <p14:modId xmlns:p14="http://schemas.microsoft.com/office/powerpoint/2010/main" val="3334777542"/>
              </p:ext>
            </p:extLst>
          </p:nvPr>
        </p:nvGraphicFramePr>
        <p:xfrm>
          <a:off x="165697" y="1419367"/>
          <a:ext cx="7074440" cy="473312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27338008-CCF6-4D7E-9EFC-932424EA65D5}"/>
              </a:ext>
            </a:extLst>
          </p:cNvPr>
          <p:cNvSpPr txBox="1"/>
          <p:nvPr/>
        </p:nvSpPr>
        <p:spPr>
          <a:xfrm>
            <a:off x="7679491" y="1351179"/>
            <a:ext cx="3820038" cy="4801314"/>
          </a:xfrm>
          <a:prstGeom prst="rect">
            <a:avLst/>
          </a:prstGeom>
          <a:noFill/>
        </p:spPr>
        <p:txBody>
          <a:bodyPr wrap="square">
            <a:spAutoFit/>
          </a:bodyPr>
          <a:lstStyle/>
          <a:p>
            <a:pPr fontAlgn="auto">
              <a:spcBef>
                <a:spcPts val="0"/>
              </a:spcBef>
              <a:spcAft>
                <a:spcPts val="0"/>
              </a:spcAft>
              <a:defRPr/>
            </a:pPr>
            <a:r>
              <a:rPr kumimoji="0" lang="en-US" sz="1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In early 2021 the service increased its productivity with the plan to clear overdue cases and reduce the time taken to issue EHC</a:t>
            </a:r>
          </a:p>
          <a:p>
            <a:pPr fontAlgn="auto">
              <a:spcBef>
                <a:spcPts val="0"/>
              </a:spcBef>
              <a:spcAft>
                <a:spcPts val="0"/>
              </a:spcAft>
              <a:defRPr/>
            </a:pPr>
            <a:r>
              <a:rPr kumimoji="0" lang="en-US" sz="1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Plans.</a:t>
            </a:r>
          </a:p>
          <a:p>
            <a:pPr fontAlgn="auto">
              <a:spcBef>
                <a:spcPts val="0"/>
              </a:spcBef>
              <a:spcAft>
                <a:spcPts val="0"/>
              </a:spcAf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a:p>
            <a:pPr fontAlgn="auto">
              <a:spcBef>
                <a:spcPts val="0"/>
              </a:spcBef>
              <a:spcAft>
                <a:spcPts val="0"/>
              </a:spcAft>
              <a:defRPr/>
            </a:pPr>
            <a:r>
              <a:rPr kumimoji="0" lang="en-US" sz="1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Over the past two academic years, the service has issued over 5,300 EHC</a:t>
            </a:r>
          </a:p>
          <a:p>
            <a:pPr fontAlgn="auto">
              <a:spcBef>
                <a:spcPts val="0"/>
              </a:spcBef>
              <a:spcAft>
                <a:spcPts val="0"/>
              </a:spcAft>
              <a:defRPr/>
            </a:pPr>
            <a:r>
              <a:rPr kumimoji="0" lang="en-GB" sz="1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Plans - 2,771 EHC Plans in 2021/22 and 2,588 plans in 2022/23.</a:t>
            </a:r>
          </a:p>
          <a:p>
            <a:pPr fontAlgn="auto">
              <a:spcBef>
                <a:spcPts val="0"/>
              </a:spcBef>
              <a:spcAft>
                <a:spcPts val="0"/>
              </a:spcAft>
              <a:defRPr/>
            </a:pPr>
            <a:endParaRPr kumimoji="0" lang="en-GB" sz="1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a:p>
            <a:pPr fontAlgn="auto">
              <a:spcBef>
                <a:spcPts val="0"/>
              </a:spcBef>
              <a:spcAft>
                <a:spcPts val="0"/>
              </a:spcAft>
              <a:defRPr/>
            </a:pPr>
            <a:r>
              <a:rPr lang="en-GB" sz="1800">
                <a:solidFill>
                  <a:srgbClr val="002060"/>
                </a:solidFill>
                <a:latin typeface="Arial" panose="020B0604020202020204" pitchFamily="34" charset="0"/>
                <a:cs typeface="Arial" panose="020B0604020202020204" pitchFamily="34" charset="0"/>
              </a:rPr>
              <a:t>Within this period the service has cleared the overdue cases and greatly reduced the average time taken to issue an EHC Plan. </a:t>
            </a:r>
            <a:endParaRPr kumimoji="0" lang="en-GB" sz="1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127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A591B-D264-4B18-ADA2-0C2F34D8AC75}"/>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EHC Plan Timeliness</a:t>
            </a:r>
          </a:p>
        </p:txBody>
      </p:sp>
      <p:sp>
        <p:nvSpPr>
          <p:cNvPr id="14" name="Content Placeholder 13">
            <a:extLst>
              <a:ext uri="{FF2B5EF4-FFF2-40B4-BE49-F238E27FC236}">
                <a16:creationId xmlns:a16="http://schemas.microsoft.com/office/drawing/2014/main" id="{29EC92FE-8BEE-45AA-920C-7CACEC5580C6}"/>
              </a:ext>
            </a:extLst>
          </p:cNvPr>
          <p:cNvSpPr>
            <a:spLocks noGrp="1"/>
          </p:cNvSpPr>
          <p:nvPr>
            <p:ph idx="13"/>
          </p:nvPr>
        </p:nvSpPr>
        <p:spPr/>
        <p:txBody>
          <a:bodyPr anchor="t"/>
          <a:lstStyle/>
          <a:p>
            <a:pPr marL="0" indent="0">
              <a:buNone/>
            </a:pPr>
            <a:r>
              <a:rPr lang="en-GB" sz="1600">
                <a:latin typeface="Arial"/>
                <a:cs typeface="Arial"/>
              </a:rPr>
              <a:t>The percentage of EHC Plans issued within the statutory timescale has continued to climb and is being maintained well above the 2022 national average of 50.7%.</a:t>
            </a:r>
          </a:p>
        </p:txBody>
      </p:sp>
      <p:pic>
        <p:nvPicPr>
          <p:cNvPr id="3" name="Picture 2">
            <a:extLst>
              <a:ext uri="{FF2B5EF4-FFF2-40B4-BE49-F238E27FC236}">
                <a16:creationId xmlns:a16="http://schemas.microsoft.com/office/drawing/2014/main" id="{9615B083-CF6B-897B-F624-F13344281508}"/>
              </a:ext>
            </a:extLst>
          </p:cNvPr>
          <p:cNvPicPr>
            <a:picLocks noChangeAspect="1"/>
          </p:cNvPicPr>
          <p:nvPr/>
        </p:nvPicPr>
        <p:blipFill>
          <a:blip r:embed="rId3"/>
          <a:stretch>
            <a:fillRect/>
          </a:stretch>
        </p:blipFill>
        <p:spPr>
          <a:xfrm>
            <a:off x="316444" y="1574863"/>
            <a:ext cx="11189711" cy="4491229"/>
          </a:xfrm>
          <a:prstGeom prst="rect">
            <a:avLst/>
          </a:prstGeom>
        </p:spPr>
      </p:pic>
    </p:spTree>
    <p:custDataLst>
      <p:tags r:id="rId1"/>
    </p:custDataLst>
    <p:extLst>
      <p:ext uri="{BB962C8B-B14F-4D97-AF65-F5344CB8AC3E}">
        <p14:creationId xmlns:p14="http://schemas.microsoft.com/office/powerpoint/2010/main" val="381484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p:txBody>
          <a:bodyPr/>
          <a:lstStyle/>
          <a:p>
            <a:r>
              <a:rPr lang="en-GB" b="1"/>
              <a:t>EHC Assessment Timeliness </a:t>
            </a:r>
            <a:endParaRPr lang="en-GB"/>
          </a:p>
        </p:txBody>
      </p:sp>
      <p:sp>
        <p:nvSpPr>
          <p:cNvPr id="4" name="Content Placeholder 3">
            <a:extLst>
              <a:ext uri="{FF2B5EF4-FFF2-40B4-BE49-F238E27FC236}">
                <a16:creationId xmlns:a16="http://schemas.microsoft.com/office/drawing/2014/main" id="{5B33E9E4-7D8C-4008-91E5-159DE8BC28FD}"/>
              </a:ext>
            </a:extLst>
          </p:cNvPr>
          <p:cNvSpPr>
            <a:spLocks noGrp="1"/>
          </p:cNvSpPr>
          <p:nvPr>
            <p:ph idx="13"/>
          </p:nvPr>
        </p:nvSpPr>
        <p:spPr>
          <a:xfrm>
            <a:off x="8252301" y="1495275"/>
            <a:ext cx="3253854" cy="3936547"/>
          </a:xfrm>
        </p:spPr>
        <p:txBody>
          <a:bodyPr/>
          <a:lstStyle/>
          <a:p>
            <a:pPr marL="0" indent="0">
              <a:buNone/>
            </a:pPr>
            <a:r>
              <a:rPr kumimoji="0" lang="en-GB" sz="1600" b="0" i="0" u="none" strike="noStrike" kern="1200" cap="none" spc="0" normalizeH="0" baseline="0" noProof="0">
                <a:ln>
                  <a:noFill/>
                </a:ln>
                <a:effectLst/>
                <a:uLnTx/>
                <a:uFillTx/>
                <a:latin typeface="Arial"/>
                <a:cs typeface="Arial"/>
              </a:rPr>
              <a:t>Decision to Assess timeliness </a:t>
            </a:r>
            <a:r>
              <a:rPr lang="en-GB" sz="1600">
                <a:latin typeface="Arial"/>
                <a:cs typeface="Arial"/>
              </a:rPr>
              <a:t>has remained at a high level over the last 12 months and is expected to be maintained. </a:t>
            </a:r>
          </a:p>
          <a:p>
            <a:pPr marL="0" indent="0">
              <a:buNone/>
            </a:pPr>
            <a:r>
              <a:rPr lang="en-GB" sz="1600">
                <a:latin typeface="Arial"/>
                <a:cs typeface="Arial"/>
              </a:rPr>
              <a:t>The high level of parental requests may have a negative effect on this as it is generally more difficult to source evidence for parental requests.</a:t>
            </a:r>
          </a:p>
        </p:txBody>
      </p:sp>
      <p:sp>
        <p:nvSpPr>
          <p:cNvPr id="6" name="Content Placeholder 5">
            <a:extLst>
              <a:ext uri="{FF2B5EF4-FFF2-40B4-BE49-F238E27FC236}">
                <a16:creationId xmlns:a16="http://schemas.microsoft.com/office/drawing/2014/main" id="{91E20BB0-02F2-45EE-9821-4086645B65FF}"/>
              </a:ext>
            </a:extLst>
          </p:cNvPr>
          <p:cNvSpPr>
            <a:spLocks noGrp="1"/>
          </p:cNvSpPr>
          <p:nvPr>
            <p:ph sz="half" idx="4294967295"/>
          </p:nvPr>
        </p:nvSpPr>
        <p:spPr>
          <a:xfrm>
            <a:off x="8318336" y="4459999"/>
            <a:ext cx="3253854" cy="1177925"/>
          </a:xfrm>
          <a:prstGeom prst="rect">
            <a:avLst/>
          </a:prstGeom>
        </p:spPr>
        <p:txBody>
          <a:bodyPr/>
          <a:lstStyle/>
          <a:p>
            <a:pPr marL="0" indent="0" eaLnBrk="0" hangingPunct="0">
              <a:lnSpc>
                <a:spcPct val="90000"/>
              </a:lnSpc>
              <a:spcBef>
                <a:spcPts val="1000"/>
              </a:spcBef>
              <a:buNone/>
              <a:defRPr/>
            </a:pPr>
            <a:r>
              <a:rPr kumimoji="0" lang="en-GB" sz="1600" b="0" i="0" u="none" strike="noStrike" kern="1200" cap="none" spc="0" normalizeH="0" baseline="0" noProof="0">
                <a:ln>
                  <a:noFill/>
                </a:ln>
                <a:effectLst/>
                <a:uLnTx/>
                <a:uFillTx/>
                <a:latin typeface="Arial"/>
                <a:cs typeface="Arial"/>
              </a:rPr>
              <a:t>Decision to Issue an EHC Plan timeliness</a:t>
            </a:r>
            <a:r>
              <a:rPr lang="en-GB" sz="1600">
                <a:latin typeface="Arial"/>
                <a:cs typeface="Arial"/>
              </a:rPr>
              <a:t> has steadily improved over the last 12 months, with a slight dip around Easter due to a lack of available reports.</a:t>
            </a:r>
          </a:p>
        </p:txBody>
      </p:sp>
      <p:pic>
        <p:nvPicPr>
          <p:cNvPr id="10" name="Picture 9">
            <a:extLst>
              <a:ext uri="{FF2B5EF4-FFF2-40B4-BE49-F238E27FC236}">
                <a16:creationId xmlns:a16="http://schemas.microsoft.com/office/drawing/2014/main" id="{1EFFCF55-DF01-09EE-9009-371368D57EB0}"/>
              </a:ext>
            </a:extLst>
          </p:cNvPr>
          <p:cNvPicPr>
            <a:picLocks noChangeAspect="1"/>
          </p:cNvPicPr>
          <p:nvPr/>
        </p:nvPicPr>
        <p:blipFill>
          <a:blip r:embed="rId3"/>
          <a:stretch>
            <a:fillRect/>
          </a:stretch>
        </p:blipFill>
        <p:spPr>
          <a:xfrm>
            <a:off x="270008" y="1495275"/>
            <a:ext cx="7644915" cy="2304000"/>
          </a:xfrm>
          <a:prstGeom prst="rect">
            <a:avLst/>
          </a:prstGeom>
          <a:ln>
            <a:solidFill>
              <a:schemeClr val="tx1"/>
            </a:solidFill>
          </a:ln>
        </p:spPr>
      </p:pic>
      <p:pic>
        <p:nvPicPr>
          <p:cNvPr id="15" name="Picture 14">
            <a:extLst>
              <a:ext uri="{FF2B5EF4-FFF2-40B4-BE49-F238E27FC236}">
                <a16:creationId xmlns:a16="http://schemas.microsoft.com/office/drawing/2014/main" id="{43589466-0878-AC03-8EA5-6C7059C02760}"/>
              </a:ext>
            </a:extLst>
          </p:cNvPr>
          <p:cNvPicPr>
            <a:picLocks noChangeAspect="1"/>
          </p:cNvPicPr>
          <p:nvPr/>
        </p:nvPicPr>
        <p:blipFill rotWithShape="1">
          <a:blip r:embed="rId4"/>
          <a:srcRect r="786"/>
          <a:stretch/>
        </p:blipFill>
        <p:spPr>
          <a:xfrm>
            <a:off x="270008" y="4009671"/>
            <a:ext cx="7644915" cy="2296410"/>
          </a:xfrm>
          <a:prstGeom prst="rect">
            <a:avLst/>
          </a:prstGeom>
          <a:ln>
            <a:solidFill>
              <a:schemeClr val="tx1"/>
            </a:solidFill>
          </a:ln>
        </p:spPr>
      </p:pic>
    </p:spTree>
    <p:custDataLst>
      <p:tags r:id="rId1"/>
    </p:custDataLst>
    <p:extLst>
      <p:ext uri="{BB962C8B-B14F-4D97-AF65-F5344CB8AC3E}">
        <p14:creationId xmlns:p14="http://schemas.microsoft.com/office/powerpoint/2010/main" val="161537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p:txBody>
          <a:bodyPr>
            <a:normAutofit/>
          </a:bodyPr>
          <a:lstStyle/>
          <a:p>
            <a:r>
              <a:rPr lang="en-GB" b="1"/>
              <a:t>Transforming SEND Hampshire update</a:t>
            </a:r>
          </a:p>
        </p:txBody>
      </p:sp>
      <p:sp>
        <p:nvSpPr>
          <p:cNvPr id="5" name="TextBox 4">
            <a:extLst>
              <a:ext uri="{FF2B5EF4-FFF2-40B4-BE49-F238E27FC236}">
                <a16:creationId xmlns:a16="http://schemas.microsoft.com/office/drawing/2014/main" id="{F8BE01F8-C166-4CB8-89CB-A2A2AB44F2AF}"/>
              </a:ext>
            </a:extLst>
          </p:cNvPr>
          <p:cNvSpPr txBox="1"/>
          <p:nvPr/>
        </p:nvSpPr>
        <p:spPr>
          <a:xfrm>
            <a:off x="457433" y="1448201"/>
            <a:ext cx="11525695" cy="1200329"/>
          </a:xfrm>
          <a:prstGeom prst="rect">
            <a:avLst/>
          </a:prstGeom>
          <a:noFill/>
        </p:spPr>
        <p:txBody>
          <a:bodyPr wrap="square" rtlCol="0">
            <a:spAutoFit/>
          </a:bodyPr>
          <a:lstStyle/>
          <a:p>
            <a:r>
              <a:rPr lang="en-GB">
                <a:solidFill>
                  <a:srgbClr val="002060"/>
                </a:solidFill>
                <a:latin typeface="Arial" panose="020B0604020202020204" pitchFamily="34" charset="0"/>
                <a:cs typeface="Arial" panose="020B0604020202020204" pitchFamily="34" charset="0"/>
              </a:rPr>
              <a:t>Transforming SEND Hampshire was launched internally in January 2022, and has been formally launched with schools in November 2023. Three programmes of work reporting into the Programme Board. </a:t>
            </a:r>
          </a:p>
          <a:p>
            <a:endParaRPr lang="en-GB">
              <a:solidFill>
                <a:srgbClr val="002060"/>
              </a:solidFill>
              <a:latin typeface="Arial" panose="020B0604020202020204" pitchFamily="34" charset="0"/>
              <a:cs typeface="Arial" panose="020B0604020202020204" pitchFamily="34" charset="0"/>
            </a:endParaRPr>
          </a:p>
          <a:p>
            <a:r>
              <a:rPr lang="en-GB">
                <a:solidFill>
                  <a:srgbClr val="002060"/>
                </a:solidFill>
                <a:latin typeface="Arial" panose="020B0604020202020204" pitchFamily="34" charset="0"/>
                <a:cs typeface="Arial" panose="020B0604020202020204" pitchFamily="34" charset="0"/>
              </a:rPr>
              <a:t>The Local Area Partnership Board is the programme reference group. </a:t>
            </a:r>
          </a:p>
        </p:txBody>
      </p:sp>
      <p:pic>
        <p:nvPicPr>
          <p:cNvPr id="7" name="Picture 6">
            <a:extLst>
              <a:ext uri="{FF2B5EF4-FFF2-40B4-BE49-F238E27FC236}">
                <a16:creationId xmlns:a16="http://schemas.microsoft.com/office/drawing/2014/main" id="{08B564F3-4AF1-4957-B375-00CF15DCB93B}"/>
              </a:ext>
            </a:extLst>
          </p:cNvPr>
          <p:cNvPicPr>
            <a:picLocks noChangeAspect="1"/>
          </p:cNvPicPr>
          <p:nvPr/>
        </p:nvPicPr>
        <p:blipFill>
          <a:blip r:embed="rId3"/>
          <a:stretch>
            <a:fillRect/>
          </a:stretch>
        </p:blipFill>
        <p:spPr>
          <a:xfrm>
            <a:off x="1785863" y="2773764"/>
            <a:ext cx="8868834" cy="3781337"/>
          </a:xfrm>
          <a:prstGeom prst="rect">
            <a:avLst/>
          </a:prstGeom>
        </p:spPr>
      </p:pic>
    </p:spTree>
    <p:custDataLst>
      <p:tags r:id="rId1"/>
    </p:custDataLst>
    <p:extLst>
      <p:ext uri="{BB962C8B-B14F-4D97-AF65-F5344CB8AC3E}">
        <p14:creationId xmlns:p14="http://schemas.microsoft.com/office/powerpoint/2010/main" val="3400646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_PP_UR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White_PP_UR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ite_PP_UR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PP_UR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PP_UR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PP_UR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PP_UR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PP_UR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PP_UR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120829348D924B81C3110093325376" ma:contentTypeVersion="30" ma:contentTypeDescription="Create a new document." ma:contentTypeScope="" ma:versionID="7320e997b722946d5d3112537a179a8f">
  <xsd:schema xmlns:xsd="http://www.w3.org/2001/XMLSchema" xmlns:xs="http://www.w3.org/2001/XMLSchema" xmlns:p="http://schemas.microsoft.com/office/2006/metadata/properties" xmlns:ns2="4524c3b1-0168-4671-9172-d6dfbf9dd5ea" xmlns:ns3="be25b4de-0968-422e-be61-263944b7e635" targetNamespace="http://schemas.microsoft.com/office/2006/metadata/properties" ma:root="true" ma:fieldsID="e93a2192f160f67d70d553b2a78c219e" ns2:_="" ns3:_="">
    <xsd:import namespace="4524c3b1-0168-4671-9172-d6dfbf9dd5ea"/>
    <xsd:import namespace="be25b4de-0968-422e-be61-263944b7e635"/>
    <xsd:element name="properties">
      <xsd:complexType>
        <xsd:sequence>
          <xsd:element name="documentManagement">
            <xsd:complexType>
              <xsd:all>
                <xsd:element ref="ns2:Project_x0020_Name" minOccurs="0"/>
                <xsd:element ref="ns2:Project_x0020_Number" minOccurs="0"/>
                <xsd:element ref="ns2:Project_x0020_Tag1" minOccurs="0"/>
                <xsd:element ref="ns2:Project_x0020_Tag10" minOccurs="0"/>
                <xsd:element ref="ns2:Project_x0020_Tag2" minOccurs="0"/>
                <xsd:element ref="ns2:Project_x0020_Tag3" minOccurs="0"/>
                <xsd:element ref="ns2:Project_x0020_Tag4" minOccurs="0"/>
                <xsd:element ref="ns2:Project_x0020_Tag5" minOccurs="0"/>
                <xsd:element ref="ns2:Project_x0020_Tag6" minOccurs="0"/>
                <xsd:element ref="ns2:Project_x0020_Tag7" minOccurs="0"/>
                <xsd:element ref="ns2:Project_x0020_Tag8" minOccurs="0"/>
                <xsd:element ref="ns2:Project_x0020_Tag9"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Area" minOccurs="0"/>
                <xsd:element ref="ns2:Category"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4c3b1-0168-4671-9172-d6dfbf9dd5ea" elementFormDefault="qualified">
    <xsd:import namespace="http://schemas.microsoft.com/office/2006/documentManagement/types"/>
    <xsd:import namespace="http://schemas.microsoft.com/office/infopath/2007/PartnerControls"/>
    <xsd:element name="Project_x0020_Name" ma:index="8" nillable="true" ma:displayName="Programme" ma:format="RadioButtons" ma:internalName="Project_x0020_Name">
      <xsd:simpleType>
        <xsd:restriction base="dms:Choice">
          <xsd:enumeration value="Right Support. Right Time"/>
          <xsd:enumeration value="Improve Outcomes, Control Costs"/>
          <xsd:enumeration value="Continuous  Improvement"/>
          <xsd:enumeration value="Programme management"/>
          <xsd:enumeration value="DBV"/>
          <xsd:enumeration value="Safety valve"/>
          <xsd:enumeration value="Financial reporting"/>
          <xsd:enumeration value="Board"/>
          <xsd:enumeration value="LAP Board"/>
          <xsd:enumeration value="Comms"/>
        </xsd:restriction>
      </xsd:simpleType>
    </xsd:element>
    <xsd:element name="Project_x0020_Number" ma:index="9" nillable="true" ma:displayName="Workstream" ma:format="Dropdown" ma:internalName="Project_x0020_Number">
      <xsd:complexType>
        <xsd:complexContent>
          <xsd:extension base="dms:MultiChoice">
            <xsd:sequence>
              <xsd:element name="Value" maxOccurs="unbounded" minOccurs="0" nillable="true">
                <xsd:simpleType>
                  <xsd:restriction base="dms:Choice">
                    <xsd:enumeration value="Build capacity"/>
                    <xsd:enumeration value="Outreach"/>
                    <xsd:enumeration value="Enhanced SaLT provision"/>
                    <xsd:enumeration value="Signposting"/>
                    <xsd:enumeration value="EY SEN strategy"/>
                    <xsd:enumeration value="PCP no to assess pilot"/>
                    <xsd:enumeration value="Transition to school pilot"/>
                    <xsd:enumeration value="Access to therapy pilot"/>
                    <xsd:enumeration value="SENCo helpline"/>
                    <xsd:enumeration value="SEN support toolkit"/>
                    <xsd:enumeration value="PfA"/>
                    <xsd:enumeration value="PPC"/>
                    <xsd:enumeration value="SSF review"/>
                    <xsd:enumeration value="Panels review"/>
                    <xsd:enumeration value="Dynamic EHCP support"/>
                    <xsd:enumeration value="Complex CYP in mainstream"/>
                    <xsd:enumeration value="PCP training"/>
                    <xsd:enumeration value="Conference launch"/>
                    <xsd:enumeration value="SEN capacity &amp; performance"/>
                    <xsd:enumeration value="Annual review process"/>
                    <xsd:enumeration value="SEN structure &amp; redesign"/>
                    <xsd:enumeration value="Annual review guidance"/>
                    <xsd:enumeration value="Clear overdue AR"/>
                    <xsd:enumeration value="HIEP service capacity &amp;  performance"/>
                    <xsd:enumeration value="Realigned AP"/>
                    <xsd:enumeration value="Reducing discretionary payments"/>
                    <xsd:enumeration value="Sufficiency Place Planning"/>
                    <xsd:enumeration value="EHCP process improvement"/>
                    <xsd:enumeration value="Sector led bids"/>
                    <xsd:enumeration value="IOW exit plan"/>
                  </xsd:restriction>
                </xsd:simpleType>
              </xsd:element>
            </xsd:sequence>
          </xsd:extension>
        </xsd:complexContent>
      </xsd:complexType>
    </xsd:element>
    <xsd:element name="Project_x0020_Tag1" ma:index="10" nillable="true" ma:displayName="Project Tag1" ma:format="Dropdown" ma:internalName="Project_x0020_Tag1">
      <xsd:simpleType>
        <xsd:restriction base="dms:Text">
          <xsd:maxLength value="255"/>
        </xsd:restriction>
      </xsd:simpleType>
    </xsd:element>
    <xsd:element name="Project_x0020_Tag10" ma:index="11" nillable="true" ma:displayName="Project Tag10" ma:internalName="Project_x0020_Tag10">
      <xsd:simpleType>
        <xsd:restriction base="dms:Text">
          <xsd:maxLength value="255"/>
        </xsd:restriction>
      </xsd:simpleType>
    </xsd:element>
    <xsd:element name="Project_x0020_Tag2" ma:index="12" nillable="true" ma:displayName="Project Tag2" ma:internalName="Project_x0020_Tag2">
      <xsd:simpleType>
        <xsd:restriction base="dms:Text">
          <xsd:maxLength value="255"/>
        </xsd:restriction>
      </xsd:simpleType>
    </xsd:element>
    <xsd:element name="Project_x0020_Tag3" ma:index="13" nillable="true" ma:displayName="Project Tag3" ma:internalName="Project_x0020_Tag3">
      <xsd:simpleType>
        <xsd:restriction base="dms:Text">
          <xsd:maxLength value="255"/>
        </xsd:restriction>
      </xsd:simpleType>
    </xsd:element>
    <xsd:element name="Project_x0020_Tag4" ma:index="14" nillable="true" ma:displayName="Project Tag4" ma:internalName="Project_x0020_Tag4">
      <xsd:simpleType>
        <xsd:restriction base="dms:Text">
          <xsd:maxLength value="255"/>
        </xsd:restriction>
      </xsd:simpleType>
    </xsd:element>
    <xsd:element name="Project_x0020_Tag5" ma:index="15" nillable="true" ma:displayName="Project Tag5" ma:internalName="Project_x0020_Tag5">
      <xsd:simpleType>
        <xsd:restriction base="dms:Text">
          <xsd:maxLength value="255"/>
        </xsd:restriction>
      </xsd:simpleType>
    </xsd:element>
    <xsd:element name="Project_x0020_Tag6" ma:index="16" nillable="true" ma:displayName="Project Tag6" ma:internalName="Project_x0020_Tag6">
      <xsd:simpleType>
        <xsd:restriction base="dms:Text">
          <xsd:maxLength value="255"/>
        </xsd:restriction>
      </xsd:simpleType>
    </xsd:element>
    <xsd:element name="Project_x0020_Tag7" ma:index="17" nillable="true" ma:displayName="Project Tag7" ma:internalName="Project_x0020_Tag7">
      <xsd:simpleType>
        <xsd:restriction base="dms:Text">
          <xsd:maxLength value="255"/>
        </xsd:restriction>
      </xsd:simpleType>
    </xsd:element>
    <xsd:element name="Project_x0020_Tag8" ma:index="18" nillable="true" ma:displayName="Project Tag8" ma:internalName="Project_x0020_Tag8">
      <xsd:simpleType>
        <xsd:restriction base="dms:Text">
          <xsd:maxLength value="255"/>
        </xsd:restriction>
      </xsd:simpleType>
    </xsd:element>
    <xsd:element name="Project_x0020_Tag9" ma:index="19" nillable="true" ma:displayName="Project Tag9" ma:internalName="Project_x0020_Tag9">
      <xsd:simpleType>
        <xsd:restriction base="dms:Text">
          <xsd:maxLength value="255"/>
        </xsd:restrictio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Tags" ma:index="27" nillable="true" ma:displayName="Tags" ma:internalName="MediaServiceAutoTags"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Area" ma:index="29" nillable="true" ma:displayName="Area" ma:format="Dropdown" ma:internalName="Area">
      <xsd:complexType>
        <xsd:complexContent>
          <xsd:extension base="dms:MultiChoice">
            <xsd:sequence>
              <xsd:element name="Value" maxOccurs="unbounded" minOccurs="0" nillable="true">
                <xsd:simpleType>
                  <xsd:restriction base="dms:Choice">
                    <xsd:enumeration value="HCC"/>
                    <xsd:enumeration value="IOW"/>
                  </xsd:restriction>
                </xsd:simpleType>
              </xsd:element>
            </xsd:sequence>
          </xsd:extension>
        </xsd:complexContent>
      </xsd:complexType>
    </xsd:element>
    <xsd:element name="Category" ma:index="30"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Governance"/>
                    <xsd:enumeration value="Briefing"/>
                    <xsd:enumeration value="Template"/>
                    <xsd:enumeration value="PID"/>
                    <xsd:enumeration value="Comms"/>
                    <xsd:enumeration value="Project plan"/>
                    <xsd:enumeration value="Change"/>
                  </xsd:restriction>
                </xsd:simpleType>
              </xsd:element>
            </xsd:sequence>
          </xsd:extension>
        </xsd:complexContent>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25b4de-0968-422e-be61-263944b7e635"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_x0020_Tag5 xmlns="4524c3b1-0168-4671-9172-d6dfbf9dd5ea" xsi:nil="true"/>
    <Project_x0020_Tag1 xmlns="4524c3b1-0168-4671-9172-d6dfbf9dd5ea" xsi:nil="true"/>
    <Project_x0020_Tag4 xmlns="4524c3b1-0168-4671-9172-d6dfbf9dd5ea" xsi:nil="true"/>
    <Project_x0020_Number xmlns="4524c3b1-0168-4671-9172-d6dfbf9dd5ea" xsi:nil="true"/>
    <Project_x0020_Name xmlns="4524c3b1-0168-4671-9172-d6dfbf9dd5ea">Programme management</Project_x0020_Name>
    <Project_x0020_Tag10 xmlns="4524c3b1-0168-4671-9172-d6dfbf9dd5ea" xsi:nil="true"/>
    <Project_x0020_Tag7 xmlns="4524c3b1-0168-4671-9172-d6dfbf9dd5ea" xsi:nil="true"/>
    <Project_x0020_Tag3 xmlns="4524c3b1-0168-4671-9172-d6dfbf9dd5ea" xsi:nil="true"/>
    <Project_x0020_Tag6 xmlns="4524c3b1-0168-4671-9172-d6dfbf9dd5ea" xsi:nil="true"/>
    <Project_x0020_Tag9 xmlns="4524c3b1-0168-4671-9172-d6dfbf9dd5ea" xsi:nil="true"/>
    <Project_x0020_Tag2 xmlns="4524c3b1-0168-4671-9172-d6dfbf9dd5ea" xsi:nil="true"/>
    <Project_x0020_Tag8 xmlns="4524c3b1-0168-4671-9172-d6dfbf9dd5ea" xsi:nil="true"/>
    <SharedWithUsers xmlns="be25b4de-0968-422e-be61-263944b7e635">
      <UserInfo>
        <DisplayName>Pope, Brian</DisplayName>
        <AccountId>24</AccountId>
        <AccountType/>
      </UserInfo>
      <UserInfo>
        <DisplayName>Colville, Laura</DisplayName>
        <AccountId>20</AccountId>
        <AccountType/>
      </UserInfo>
      <UserInfo>
        <DisplayName>Minall, Andrew</DisplayName>
        <AccountId>22</AccountId>
        <AccountType/>
      </UserInfo>
      <UserInfo>
        <DisplayName>Howarth, Jayne</DisplayName>
        <AccountId>23</AccountId>
        <AccountType/>
      </UserInfo>
      <UserInfo>
        <DisplayName>Hodder, Annabel</DisplayName>
        <AccountId>136</AccountId>
        <AccountType/>
      </UserInfo>
    </SharedWithUsers>
    <Area xmlns="4524c3b1-0168-4671-9172-d6dfbf9dd5ea">
      <Value>HCC</Value>
    </Area>
    <Category xmlns="4524c3b1-0168-4671-9172-d6dfbf9dd5ea" xsi:nil="true"/>
    <lcf76f155ced4ddcb4097134ff3c332f xmlns="4524c3b1-0168-4671-9172-d6dfbf9dd5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1CE62C-E812-4588-9739-87AD2DB5C56F}">
  <ds:schemaRefs>
    <ds:schemaRef ds:uri="4524c3b1-0168-4671-9172-d6dfbf9dd5ea"/>
    <ds:schemaRef ds:uri="be25b4de-0968-422e-be61-263944b7e6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60D97A-7C39-4788-A4CF-8C6E9B78760D}">
  <ds:schemaRefs>
    <ds:schemaRef ds:uri="http://schemas.microsoft.com/sharepoint/v3/contenttype/forms"/>
  </ds:schemaRefs>
</ds:datastoreItem>
</file>

<file path=customXml/itemProps3.xml><?xml version="1.0" encoding="utf-8"?>
<ds:datastoreItem xmlns:ds="http://schemas.openxmlformats.org/officeDocument/2006/customXml" ds:itemID="{650F49AA-1347-45A6-872F-71DE98BB79E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be25b4de-0968-422e-be61-263944b7e635"/>
    <ds:schemaRef ds:uri="4524c3b1-0168-4671-9172-d6dfbf9dd5e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TotalTime>
  <Words>4335</Words>
  <Application>Microsoft Office PowerPoint</Application>
  <PresentationFormat>Widescreen</PresentationFormat>
  <Paragraphs>682</Paragraphs>
  <Slides>30</Slides>
  <Notes>7</Notes>
  <HiddenSlides>1</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39" baseType="lpstr">
      <vt:lpstr>Arial</vt:lpstr>
      <vt:lpstr>Calibri</vt:lpstr>
      <vt:lpstr>Calibri Light</vt:lpstr>
      <vt:lpstr>Symbol</vt:lpstr>
      <vt:lpstr>Wingdings</vt:lpstr>
      <vt:lpstr>White_PP_URL</vt:lpstr>
      <vt:lpstr>Custom Design</vt:lpstr>
      <vt:lpstr>3_Office Theme</vt:lpstr>
      <vt:lpstr>Worksheet</vt:lpstr>
      <vt:lpstr>PowerPoint Presentation</vt:lpstr>
      <vt:lpstr>Overview</vt:lpstr>
      <vt:lpstr>Maintained EHC Plans</vt:lpstr>
      <vt:lpstr>Forecast EHC Plans</vt:lpstr>
      <vt:lpstr>Requests for Assessment</vt:lpstr>
      <vt:lpstr>Issuing EHC Plans</vt:lpstr>
      <vt:lpstr>EHC Plan Timeliness</vt:lpstr>
      <vt:lpstr>EHC Assessment Timeliness </vt:lpstr>
      <vt:lpstr>Transforming SEND Hampshire update</vt:lpstr>
      <vt:lpstr>Conference launch and training</vt:lpstr>
      <vt:lpstr>Workstream updates – Right Support, Right Time</vt:lpstr>
      <vt:lpstr>Workstream updates – Right Support, Right Time</vt:lpstr>
      <vt:lpstr>Workstream updates – Improve Outcomes, Control Costs</vt:lpstr>
      <vt:lpstr>Preparing for Adulthood (EH): End of Three-Year Pilot</vt:lpstr>
      <vt:lpstr>Workstream updates – Improve Outcomes, Control Costs</vt:lpstr>
      <vt:lpstr>Workstream updates – Improve Outcomes, Control Costs</vt:lpstr>
      <vt:lpstr>Workstream updates – Improve Outcomes, Control Costs</vt:lpstr>
      <vt:lpstr>PowerPoint Presentation</vt:lpstr>
      <vt:lpstr>Workstream updates – Improve Outcomes, Control Costs</vt:lpstr>
      <vt:lpstr>Workstream updates – Improve Outcomes, Control Costs</vt:lpstr>
      <vt:lpstr>Workstream updates – Continuous Improvement</vt:lpstr>
      <vt:lpstr>High Needs Block Funding</vt:lpstr>
      <vt:lpstr>Delivering Better Value</vt:lpstr>
      <vt:lpstr>DSG Medium Term Forecast – In Year</vt:lpstr>
      <vt:lpstr>DSG Medium Term Forecast – Cumulative</vt:lpstr>
      <vt:lpstr>High Needs Workstreams</vt:lpstr>
      <vt:lpstr>2023/4 High Needs investment in cost avoidance activity.</vt:lpstr>
      <vt:lpstr>2024/5 Transforming SEND Hampshire work</vt:lpstr>
      <vt:lpstr>New proposed investment  (DBV funded in 2023/4)</vt:lpstr>
      <vt:lpstr>2024/5 Ongoing investment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Needs, Performance and Oversight Board  Governance</dc:title>
  <dc:creator>Marlborough, Caroline</dc:creator>
  <cp:lastModifiedBy>Faithfull, Jo</cp:lastModifiedBy>
  <cp:revision>2</cp:revision>
  <dcterms:created xsi:type="dcterms:W3CDTF">2021-11-26T09:48:56Z</dcterms:created>
  <dcterms:modified xsi:type="dcterms:W3CDTF">2023-11-24T14:02:50Z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0x0101000A120829348D924B81C3110093325376</vt:lpwstr>
  </property>
  <property fmtid="{D5CDD505-2E9C-101B-9397-08002B2CF9AE}" pid="3" name="Project">
    <vt:lpwstr/>
  </property>
  <property fmtid="{D5CDD505-2E9C-101B-9397-08002B2CF9AE}" pid="4" name="Document_x0020_Type">
    <vt:lpwstr/>
  </property>
  <property fmtid="{D5CDD505-2E9C-101B-9397-08002B2CF9AE}" pid="5" name="MediaServiceImageTags">
    <vt:lpwstr/>
  </property>
  <property fmtid="{D5CDD505-2E9C-101B-9397-08002B2CF9AE}" pid="6" name="p0d8195855fa43a683a636204937a661">
    <vt:lpwstr/>
  </property>
  <property fmtid="{D5CDD505-2E9C-101B-9397-08002B2CF9AE}" pid="7" name="hc632fe273cb498aa970207d30c3b1d8">
    <vt:lpwstr/>
  </property>
  <property fmtid="{D5CDD505-2E9C-101B-9397-08002B2CF9AE}" pid="8" name="TaxCatchAll">
    <vt:lpwstr/>
  </property>
  <property fmtid="{D5CDD505-2E9C-101B-9397-08002B2CF9AE}" pid="9" name="Document Type">
    <vt:lpwstr/>
  </property>
  <property fmtid="{D5CDD505-2E9C-101B-9397-08002B2CF9AE}" pid="10" name="ArticulateGUID">
    <vt:lpwstr>0089018D-8D3F-4093-A245-AE164A9932C4</vt:lpwstr>
  </property>
  <property fmtid="{D5CDD505-2E9C-101B-9397-08002B2CF9AE}" pid="11" name="ArticulatePath">
    <vt:lpwstr>https://hants.sharepoint.com/sites/9395/Shared Documents/DSG Management Plan update - November 2023</vt:lpwstr>
  </property>
</Properties>
</file>