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omments/modernComment_113C_787BDBE.xml" ContentType="application/vnd.ms-powerpoint.comments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4"/>
    <p:sldMasterId id="2147483687" r:id="rId5"/>
  </p:sldMasterIdLst>
  <p:notesMasterIdLst>
    <p:notesMasterId r:id="rId27"/>
  </p:notesMasterIdLst>
  <p:sldIdLst>
    <p:sldId id="1212" r:id="rId6"/>
    <p:sldId id="4399" r:id="rId7"/>
    <p:sldId id="494" r:id="rId8"/>
    <p:sldId id="4400" r:id="rId9"/>
    <p:sldId id="495" r:id="rId10"/>
    <p:sldId id="498" r:id="rId11"/>
    <p:sldId id="4406" r:id="rId12"/>
    <p:sldId id="259" r:id="rId13"/>
    <p:sldId id="4402" r:id="rId14"/>
    <p:sldId id="287" r:id="rId15"/>
    <p:sldId id="260" r:id="rId16"/>
    <p:sldId id="4350" r:id="rId17"/>
    <p:sldId id="4413" r:id="rId18"/>
    <p:sldId id="4409" r:id="rId19"/>
    <p:sldId id="4401" r:id="rId20"/>
    <p:sldId id="4412" r:id="rId21"/>
    <p:sldId id="4403" r:id="rId22"/>
    <p:sldId id="361" r:id="rId23"/>
    <p:sldId id="4411" r:id="rId24"/>
    <p:sldId id="4408" r:id="rId25"/>
    <p:sldId id="50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oard slides" id="{F8E5E6C6-43B8-4FD9-A51A-71B4A8A4D9F3}">
          <p14:sldIdLst>
            <p14:sldId id="1212"/>
            <p14:sldId id="4399"/>
            <p14:sldId id="494"/>
            <p14:sldId id="4400"/>
            <p14:sldId id="495"/>
            <p14:sldId id="498"/>
            <p14:sldId id="4406"/>
            <p14:sldId id="259"/>
            <p14:sldId id="4402"/>
            <p14:sldId id="287"/>
            <p14:sldId id="260"/>
            <p14:sldId id="4350"/>
            <p14:sldId id="4413"/>
            <p14:sldId id="4409"/>
            <p14:sldId id="4401"/>
            <p14:sldId id="4412"/>
            <p14:sldId id="4403"/>
            <p14:sldId id="361"/>
            <p14:sldId id="4411"/>
            <p14:sldId id="4408"/>
            <p14:sldId id="50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2018F11-3B0E-D211-DAE1-1D5BABBC3EA9}" name="Marlborough, Caroline" initials="MC" userId="S::cxpucma@hants.gov.uk::b91bdaf2-14e6-4278-ad40-65f5040e1028" providerId="AD"/>
  <p188:author id="{3D275C16-F7E2-E3EB-0844-EDABCE91056F}" name="Smith, Adam (Corporate Resources, Finance)" initials="SF" userId="S::ctfinad@hants.gov.uk::db48f58d-9dd9-4308-abae-d94127520ff5" providerId="AD"/>
  <p188:author id="{19CFFE1F-6A73-8DCD-5628-384EC8F1E05B}" name="Howarth, Jayne" initials="HJ" userId="S::cscfsnjh@hants.gov.uk::9118ad7c-4c25-47b1-b1a3-d7d9d8788727" providerId="AD"/>
  <p188:author id="{813F383C-9B07-CDAE-4E50-648FE4221B91}" name="Leggett, Ben" initials="LB" userId="S::csprirbl@hants.gov.uk::0ea0726c-c6a8-4028-88bc-1c36f38bd68a" providerId="AD"/>
  <p188:author id="{84670A7E-3E9C-C712-C4AD-A1977233FC7A}" name="Laycock, Steve" initials="LS" userId="S::xtpcsslk@hants.gov.uk::1dfb1304-c125-4218-accc-70e2394df3e7" providerId="AD"/>
  <p188:author id="{8638F69D-E61A-93F2-FFB2-1D3A8C51CC9F}" name="Wren, Mitch" initials="WM" userId="S::hrrcmwr@hants.gov.uk::a94f532f-8a9d-4c44-bb31-136c0e22959f" providerId="AD"/>
  <p188:author id="{5EFF54B5-6CCC-84A4-5599-224458FEC6FD}" name="Davies, Jenni" initials="DJ" userId="S::ctedjed@hants.gov.uk::be82ec75-f10c-42c7-8f23-9beeadd85a92" providerId="AD"/>
  <p188:author id="{9ACA21C2-723A-F8D1-6003-9ABADA097D81}" name="Gregory, Helen (Children's Services)" initials="GH(S" userId="S::edllachg@hants.gov.uk::36c85057-fa82-4052-8b94-4e852a1e8785" providerId="AD"/>
  <p188:author id="{79A4FCD2-D414-1A00-0331-CDC9F515427E}" name="Hodder, Annabel" initials="HA" userId="S::ctfinah@hants.gov.uk::dd6561fa-0fa2-405c-8623-71d3d2de7f40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Laycock, Steve" initials="LS" lastIdx="3" clrIdx="6">
    <p:extLst>
      <p:ext uri="{19B8F6BF-5375-455C-9EA6-DF929625EA0E}">
        <p15:presenceInfo xmlns:p15="http://schemas.microsoft.com/office/powerpoint/2012/main" userId="S::xtpcsslk@hants.gov.uk::1dfb1304-c125-4218-accc-70e2394df3e7" providerId="AD"/>
      </p:ext>
    </p:extLst>
  </p:cmAuthor>
  <p:cmAuthor id="1" name="Marlborough, Caroline" initials="MC" lastIdx="133" clrIdx="0">
    <p:extLst>
      <p:ext uri="{19B8F6BF-5375-455C-9EA6-DF929625EA0E}">
        <p15:presenceInfo xmlns:p15="http://schemas.microsoft.com/office/powerpoint/2012/main" userId="S::cxpucma@hants.gov.uk::b91bdaf2-14e6-4278-ad40-65f5040e1028" providerId="AD"/>
      </p:ext>
    </p:extLst>
  </p:cmAuthor>
  <p:cmAuthor id="8" name="Leggett, Ben" initials="LB" lastIdx="3" clrIdx="7">
    <p:extLst>
      <p:ext uri="{19B8F6BF-5375-455C-9EA6-DF929625EA0E}">
        <p15:presenceInfo xmlns:p15="http://schemas.microsoft.com/office/powerpoint/2012/main" userId="S::csprirbl@hants.gov.uk::0ea0726c-c6a8-4028-88bc-1c36f38bd68a" providerId="AD"/>
      </p:ext>
    </p:extLst>
  </p:cmAuthor>
  <p:cmAuthor id="2" name="Webb, Andrea" initials="WA" lastIdx="48" clrIdx="1">
    <p:extLst>
      <p:ext uri="{19B8F6BF-5375-455C-9EA6-DF929625EA0E}">
        <p15:presenceInfo xmlns:p15="http://schemas.microsoft.com/office/powerpoint/2012/main" userId="S::cscfhqaw@hants.gov.uk::07d1dd88-938e-4c3d-a22e-71e8a84177be" providerId="AD"/>
      </p:ext>
    </p:extLst>
  </p:cmAuthor>
  <p:cmAuthor id="9" name="Campling, Claire" initials="CC" lastIdx="2" clrIdx="8">
    <p:extLst>
      <p:ext uri="{19B8F6BF-5375-455C-9EA6-DF929625EA0E}">
        <p15:presenceInfo xmlns:p15="http://schemas.microsoft.com/office/powerpoint/2012/main" userId="S::edinnhcc@hants.gov.uk::23ade648-8df9-4c0c-a5ee-fd3126659131" providerId="AD"/>
      </p:ext>
    </p:extLst>
  </p:cmAuthor>
  <p:cmAuthor id="3" name="Drake-Wilkes, Ruth" initials="DWR" lastIdx="10" clrIdx="2">
    <p:extLst>
      <p:ext uri="{19B8F6BF-5375-455C-9EA6-DF929625EA0E}">
        <p15:presenceInfo xmlns:p15="http://schemas.microsoft.com/office/powerpoint/2012/main" userId="S::cxpurdr@hants.gov.uk::2752ccb9-3be3-413b-a006-a6ec884caa8a" providerId="AD"/>
      </p:ext>
    </p:extLst>
  </p:cmAuthor>
  <p:cmAuthor id="4" name="Davies, Jenni" initials="DJ" lastIdx="17" clrIdx="3">
    <p:extLst>
      <p:ext uri="{19B8F6BF-5375-455C-9EA6-DF929625EA0E}">
        <p15:presenceInfo xmlns:p15="http://schemas.microsoft.com/office/powerpoint/2012/main" userId="S::ctedjed@hants.gov.uk::be82ec75-f10c-42c7-8f23-9beeadd85a92" providerId="AD"/>
      </p:ext>
    </p:extLst>
  </p:cmAuthor>
  <p:cmAuthor id="5" name="Gregory, Helen (Children's Services)" initials="GS" lastIdx="7" clrIdx="4">
    <p:extLst>
      <p:ext uri="{19B8F6BF-5375-455C-9EA6-DF929625EA0E}">
        <p15:presenceInfo xmlns:p15="http://schemas.microsoft.com/office/powerpoint/2012/main" userId="S::edllachg@hants.gov.uk::36c85057-fa82-4052-8b94-4e852a1e8785" providerId="AD"/>
      </p:ext>
    </p:extLst>
  </p:cmAuthor>
  <p:cmAuthor id="6" name="Howarth, Jayne" initials="HJ" lastIdx="6" clrIdx="5">
    <p:extLst>
      <p:ext uri="{19B8F6BF-5375-455C-9EA6-DF929625EA0E}">
        <p15:presenceInfo xmlns:p15="http://schemas.microsoft.com/office/powerpoint/2012/main" userId="S::cscfsnjh@hants.gov.uk::9118ad7c-4c25-47b1-b1a3-d7d9d87887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396C"/>
    <a:srgbClr val="E9EBF5"/>
    <a:srgbClr val="180284"/>
    <a:srgbClr val="8434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F54427-4043-48E2-B7B7-205845DC330B}" v="1" dt="2022-07-13T07:53:01.2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456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Cumulative</a:t>
            </a:r>
            <a:r>
              <a:rPr lang="en-GB" baseline="0"/>
              <a:t> Requests by Year</a:t>
            </a:r>
            <a:endParaRPr lang="en-GB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1024476764398108E-2"/>
          <c:y val="0.14330943409100974"/>
          <c:w val="0.91868882587798417"/>
          <c:h val="0.67197219199630664"/>
        </c:manualLayout>
      </c:layout>
      <c:lineChart>
        <c:grouping val="standard"/>
        <c:varyColors val="0"/>
        <c:ser>
          <c:idx val="1"/>
          <c:order val="1"/>
          <c:tx>
            <c:strRef>
              <c:f>Sheet3!$C$1</c:f>
              <c:strCache>
                <c:ptCount val="1"/>
                <c:pt idx="0">
                  <c:v>2018</c:v>
                </c:pt>
              </c:strCache>
            </c:strRef>
          </c:tx>
          <c:spPr>
            <a:ln w="28575" cap="rnd">
              <a:solidFill>
                <a:srgbClr val="FF595E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595E"/>
              </a:solidFill>
              <a:ln w="9525">
                <a:solidFill>
                  <a:srgbClr val="FF595E"/>
                </a:solidFill>
              </a:ln>
              <a:effectLst/>
            </c:spPr>
          </c:marker>
          <c:dLbls>
            <c:dLbl>
              <c:idx val="11"/>
              <c:showLegendKey val="0"/>
              <c:showVal val="1"/>
              <c:showCatName val="0"/>
              <c:showSerName val="0"/>
              <c:showPercent val="0"/>
              <c:showBubbleSize val="0"/>
              <c:extLst xmlns:c15="http://schemas.microsoft.com/office/drawing/2012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038-4DF0-8382-603309AE1B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Sheet3!$C$2:$C$13</c:f>
              <c:numCache>
                <c:formatCode>General</c:formatCode>
                <c:ptCount val="12"/>
                <c:pt idx="0">
                  <c:v>183</c:v>
                </c:pt>
                <c:pt idx="1">
                  <c:v>316</c:v>
                </c:pt>
                <c:pt idx="2">
                  <c:v>452</c:v>
                </c:pt>
                <c:pt idx="3">
                  <c:v>609</c:v>
                </c:pt>
                <c:pt idx="4">
                  <c:v>765</c:v>
                </c:pt>
                <c:pt idx="5">
                  <c:v>870</c:v>
                </c:pt>
                <c:pt idx="6">
                  <c:v>1016</c:v>
                </c:pt>
                <c:pt idx="7">
                  <c:v>1081</c:v>
                </c:pt>
                <c:pt idx="8">
                  <c:v>1175</c:v>
                </c:pt>
                <c:pt idx="9">
                  <c:v>1354</c:v>
                </c:pt>
                <c:pt idx="10">
                  <c:v>1585</c:v>
                </c:pt>
                <c:pt idx="11">
                  <c:v>1923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038-4DF0-8382-603309AE1B74}"/>
            </c:ext>
          </c:extLst>
        </c:ser>
        <c:ser>
          <c:idx val="3"/>
          <c:order val="3"/>
          <c:tx>
            <c:strRef>
              <c:f>Sheet3!$E$1</c:f>
              <c:strCache>
                <c:ptCount val="1"/>
                <c:pt idx="0">
                  <c:v>2019</c:v>
                </c:pt>
              </c:strCache>
            </c:strRef>
          </c:tx>
          <c:spPr>
            <a:ln w="28575" cap="rnd">
              <a:solidFill>
                <a:srgbClr val="FFCA3A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A3A"/>
              </a:solidFill>
              <a:ln w="9525">
                <a:solidFill>
                  <a:srgbClr val="FFCA3A"/>
                </a:solidFill>
              </a:ln>
              <a:effectLst/>
            </c:spPr>
          </c:marker>
          <c:dLbls>
            <c:dLbl>
              <c:idx val="11"/>
              <c:showLegendKey val="0"/>
              <c:showVal val="1"/>
              <c:showCatName val="0"/>
              <c:showSerName val="0"/>
              <c:showPercent val="0"/>
              <c:showBubbleSize val="0"/>
              <c:extLst xmlns:c15="http://schemas.microsoft.com/office/drawing/2012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038-4DF0-8382-603309AE1B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Sheet3!$E$2:$E$13</c:f>
              <c:numCache>
                <c:formatCode>General</c:formatCode>
                <c:ptCount val="12"/>
                <c:pt idx="0">
                  <c:v>228</c:v>
                </c:pt>
                <c:pt idx="1">
                  <c:v>395</c:v>
                </c:pt>
                <c:pt idx="2">
                  <c:v>564</c:v>
                </c:pt>
                <c:pt idx="3">
                  <c:v>750</c:v>
                </c:pt>
                <c:pt idx="4">
                  <c:v>909</c:v>
                </c:pt>
                <c:pt idx="5">
                  <c:v>1073</c:v>
                </c:pt>
                <c:pt idx="6">
                  <c:v>1323</c:v>
                </c:pt>
                <c:pt idx="7">
                  <c:v>1370</c:v>
                </c:pt>
                <c:pt idx="8">
                  <c:v>1493</c:v>
                </c:pt>
                <c:pt idx="9">
                  <c:v>1690</c:v>
                </c:pt>
                <c:pt idx="10">
                  <c:v>1888</c:v>
                </c:pt>
                <c:pt idx="11">
                  <c:v>2131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038-4DF0-8382-603309AE1B74}"/>
            </c:ext>
          </c:extLst>
        </c:ser>
        <c:ser>
          <c:idx val="5"/>
          <c:order val="5"/>
          <c:tx>
            <c:strRef>
              <c:f>Sheet3!$G$1</c:f>
              <c:strCache>
                <c:ptCount val="1"/>
                <c:pt idx="0">
                  <c:v>2020</c:v>
                </c:pt>
              </c:strCache>
            </c:strRef>
          </c:tx>
          <c:spPr>
            <a:ln w="28575" cap="rnd">
              <a:solidFill>
                <a:srgbClr val="8AC92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8AC926"/>
              </a:solidFill>
              <a:ln w="9525">
                <a:solidFill>
                  <a:srgbClr val="8AC926"/>
                </a:solidFill>
              </a:ln>
              <a:effectLst/>
            </c:spPr>
          </c:marker>
          <c:dLbls>
            <c:dLbl>
              <c:idx val="11"/>
              <c:showLegendKey val="0"/>
              <c:showVal val="1"/>
              <c:showCatName val="0"/>
              <c:showSerName val="0"/>
              <c:showPercent val="0"/>
              <c:showBubbleSize val="0"/>
              <c:extLst xmlns:c15="http://schemas.microsoft.com/office/drawing/2012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038-4DF0-8382-603309AE1B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Sheet3!$G$2:$G$13</c:f>
              <c:numCache>
                <c:formatCode>General</c:formatCode>
                <c:ptCount val="12"/>
                <c:pt idx="0">
                  <c:v>192</c:v>
                </c:pt>
                <c:pt idx="1">
                  <c:v>407</c:v>
                </c:pt>
                <c:pt idx="2">
                  <c:v>628</c:v>
                </c:pt>
                <c:pt idx="3">
                  <c:v>736</c:v>
                </c:pt>
                <c:pt idx="4">
                  <c:v>856</c:v>
                </c:pt>
                <c:pt idx="5">
                  <c:v>1020</c:v>
                </c:pt>
                <c:pt idx="6">
                  <c:v>1234</c:v>
                </c:pt>
                <c:pt idx="7">
                  <c:v>1283</c:v>
                </c:pt>
                <c:pt idx="8">
                  <c:v>1423</c:v>
                </c:pt>
                <c:pt idx="9">
                  <c:v>1586</c:v>
                </c:pt>
                <c:pt idx="10">
                  <c:v>1782</c:v>
                </c:pt>
                <c:pt idx="11">
                  <c:v>1988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038-4DF0-8382-603309AE1B74}"/>
            </c:ext>
          </c:extLst>
        </c:ser>
        <c:ser>
          <c:idx val="7"/>
          <c:order val="7"/>
          <c:tx>
            <c:strRef>
              <c:f>Sheet3!$I$1</c:f>
              <c:strCache>
                <c:ptCount val="1"/>
                <c:pt idx="0">
                  <c:v>2021</c:v>
                </c:pt>
              </c:strCache>
            </c:strRef>
          </c:tx>
          <c:spPr>
            <a:ln w="28575" cap="rnd">
              <a:solidFill>
                <a:srgbClr val="1982C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1982C4"/>
              </a:solidFill>
              <a:ln w="9525">
                <a:solidFill>
                  <a:srgbClr val="1982C4"/>
                </a:solidFill>
              </a:ln>
              <a:effectLst/>
            </c:spPr>
          </c:marker>
          <c:dLbls>
            <c:dLbl>
              <c:idx val="11"/>
              <c:showLegendKey val="0"/>
              <c:showVal val="1"/>
              <c:showCatName val="0"/>
              <c:showSerName val="0"/>
              <c:showPercent val="0"/>
              <c:showBubbleSize val="0"/>
              <c:extLst xmlns:c15="http://schemas.microsoft.com/office/drawing/2012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038-4DF0-8382-603309AE1B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Sheet3!$I$2:$I$13</c:f>
              <c:numCache>
                <c:formatCode>General</c:formatCode>
                <c:ptCount val="12"/>
                <c:pt idx="0">
                  <c:v>166</c:v>
                </c:pt>
                <c:pt idx="1">
                  <c:v>343</c:v>
                </c:pt>
                <c:pt idx="2">
                  <c:v>597</c:v>
                </c:pt>
                <c:pt idx="3">
                  <c:v>745</c:v>
                </c:pt>
                <c:pt idx="4">
                  <c:v>927</c:v>
                </c:pt>
                <c:pt idx="5">
                  <c:v>1126</c:v>
                </c:pt>
                <c:pt idx="6">
                  <c:v>1402</c:v>
                </c:pt>
                <c:pt idx="7">
                  <c:v>1505</c:v>
                </c:pt>
                <c:pt idx="8">
                  <c:v>1687</c:v>
                </c:pt>
                <c:pt idx="9">
                  <c:v>1882</c:v>
                </c:pt>
                <c:pt idx="10">
                  <c:v>2134</c:v>
                </c:pt>
                <c:pt idx="11">
                  <c:v>2384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1038-4DF0-8382-603309AE1B74}"/>
            </c:ext>
          </c:extLst>
        </c:ser>
        <c:ser>
          <c:idx val="9"/>
          <c:order val="9"/>
          <c:tx>
            <c:strRef>
              <c:f>Sheet3!$K$1</c:f>
              <c:strCache>
                <c:ptCount val="1"/>
                <c:pt idx="0">
                  <c:v>2022</c:v>
                </c:pt>
              </c:strCache>
            </c:strRef>
          </c:tx>
          <c:spPr>
            <a:ln w="28575" cap="rnd">
              <a:solidFill>
                <a:srgbClr val="6A4C9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6A4C93"/>
              </a:solidFill>
              <a:ln w="9525">
                <a:solidFill>
                  <a:srgbClr val="6A4C93"/>
                </a:solidFill>
              </a:ln>
              <a:effectLst/>
            </c:spPr>
          </c:marker>
          <c:dLbls>
            <c:dLbl>
              <c:idx val="4"/>
              <c:layout>
                <c:manualLayout>
                  <c:x val="-2.0675794916799842E-2"/>
                  <c:y val="-6.89783890756402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038-4DF0-8382-603309AE1B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Sheet3!$K$2:$K$13</c:f>
              <c:numCache>
                <c:formatCode>General</c:formatCode>
                <c:ptCount val="12"/>
                <c:pt idx="0">
                  <c:v>237</c:v>
                </c:pt>
                <c:pt idx="1">
                  <c:v>478</c:v>
                </c:pt>
                <c:pt idx="2">
                  <c:v>823</c:v>
                </c:pt>
                <c:pt idx="3">
                  <c:v>1064</c:v>
                </c:pt>
                <c:pt idx="4">
                  <c:v>1332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1038-4DF0-8382-603309AE1B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54750872"/>
        <c:axId val="854755464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Sheet3!$B$1</c15:sqref>
                        </c15:formulaRef>
                      </c:ext>
                    </c:extLst>
                    <c:strCache>
                      <c:ptCount val="1"/>
                      <c:pt idx="0">
                        <c:v>2018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cat>
                  <c:strRef>
                    <c:extLst>
                      <c:ext uri="{02D57815-91ED-43cb-92C2-25804820EDAC}">
                        <c15:formulaRef>
                          <c15:sqref>Sheet3!$A$2:$A$13</c15:sqref>
                        </c15:formulaRef>
                      </c:ext>
                    </c:extLst>
                    <c:strCache>
                      <c:ptCount val="12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</c:v>
                      </c:pt>
                      <c:pt idx="3">
                        <c:v>Apr</c:v>
                      </c:pt>
                      <c:pt idx="4">
                        <c:v>May</c:v>
                      </c:pt>
                      <c:pt idx="5">
                        <c:v>Jun</c:v>
                      </c:pt>
                      <c:pt idx="6">
                        <c:v>Jul</c:v>
                      </c:pt>
                      <c:pt idx="7">
                        <c:v>Aug</c:v>
                      </c:pt>
                      <c:pt idx="8">
                        <c:v>Sep</c:v>
                      </c:pt>
                      <c:pt idx="9">
                        <c:v>Oct</c:v>
                      </c:pt>
                      <c:pt idx="10">
                        <c:v>Nov</c:v>
                      </c:pt>
                      <c:pt idx="11">
                        <c:v>Dec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Sheet3!$B$2:$B$13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183</c:v>
                      </c:pt>
                      <c:pt idx="1">
                        <c:v>133</c:v>
                      </c:pt>
                      <c:pt idx="2">
                        <c:v>136</c:v>
                      </c:pt>
                      <c:pt idx="3">
                        <c:v>157</c:v>
                      </c:pt>
                      <c:pt idx="4">
                        <c:v>156</c:v>
                      </c:pt>
                      <c:pt idx="5">
                        <c:v>105</c:v>
                      </c:pt>
                      <c:pt idx="6">
                        <c:v>146</c:v>
                      </c:pt>
                      <c:pt idx="7">
                        <c:v>65</c:v>
                      </c:pt>
                      <c:pt idx="8">
                        <c:v>94</c:v>
                      </c:pt>
                      <c:pt idx="9">
                        <c:v>179</c:v>
                      </c:pt>
                      <c:pt idx="10">
                        <c:v>231</c:v>
                      </c:pt>
                      <c:pt idx="11">
                        <c:v>338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A-1038-4DF0-8382-603309AE1B74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Sheet3!$D$1</c15:sqref>
                        </c15:formulaRef>
                      </c:ext>
                    </c:extLst>
                    <c:strCache>
                      <c:ptCount val="1"/>
                      <c:pt idx="0">
                        <c:v>2019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/>
                    </a:solidFill>
                    <a:ln w="9525">
                      <a:solidFill>
                        <a:schemeClr val="accent3"/>
                      </a:solidFill>
                    </a:ln>
                    <a:effectLst/>
                  </c:spPr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Sheet3!$A$2:$A$13</c15:sqref>
                        </c15:formulaRef>
                      </c:ext>
                    </c:extLst>
                    <c:strCache>
                      <c:ptCount val="12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</c:v>
                      </c:pt>
                      <c:pt idx="3">
                        <c:v>Apr</c:v>
                      </c:pt>
                      <c:pt idx="4">
                        <c:v>May</c:v>
                      </c:pt>
                      <c:pt idx="5">
                        <c:v>Jun</c:v>
                      </c:pt>
                      <c:pt idx="6">
                        <c:v>Jul</c:v>
                      </c:pt>
                      <c:pt idx="7">
                        <c:v>Aug</c:v>
                      </c:pt>
                      <c:pt idx="8">
                        <c:v>Sep</c:v>
                      </c:pt>
                      <c:pt idx="9">
                        <c:v>Oct</c:v>
                      </c:pt>
                      <c:pt idx="10">
                        <c:v>Nov</c:v>
                      </c:pt>
                      <c:pt idx="11">
                        <c:v>Dec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Sheet3!$D$2:$D$13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228</c:v>
                      </c:pt>
                      <c:pt idx="1">
                        <c:v>167</c:v>
                      </c:pt>
                      <c:pt idx="2">
                        <c:v>169</c:v>
                      </c:pt>
                      <c:pt idx="3">
                        <c:v>186</c:v>
                      </c:pt>
                      <c:pt idx="4">
                        <c:v>159</c:v>
                      </c:pt>
                      <c:pt idx="5">
                        <c:v>164</c:v>
                      </c:pt>
                      <c:pt idx="6">
                        <c:v>250</c:v>
                      </c:pt>
                      <c:pt idx="7">
                        <c:v>47</c:v>
                      </c:pt>
                      <c:pt idx="8">
                        <c:v>123</c:v>
                      </c:pt>
                      <c:pt idx="9">
                        <c:v>197</c:v>
                      </c:pt>
                      <c:pt idx="10">
                        <c:v>198</c:v>
                      </c:pt>
                      <c:pt idx="11">
                        <c:v>243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1038-4DF0-8382-603309AE1B74}"/>
                  </c:ext>
                </c:extLst>
              </c15:ser>
            </c15:filteredLineSeries>
            <c15:filteredLin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Sheet3!$F$1</c15:sqref>
                        </c15:formulaRef>
                      </c:ext>
                    </c:extLst>
                    <c:strCache>
                      <c:ptCount val="1"/>
                      <c:pt idx="0">
                        <c:v>2020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/>
                    </a:solidFill>
                    <a:ln w="9525">
                      <a:solidFill>
                        <a:schemeClr val="accent5"/>
                      </a:solidFill>
                    </a:ln>
                    <a:effectLst/>
                  </c:spPr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Sheet3!$A$2:$A$13</c15:sqref>
                        </c15:formulaRef>
                      </c:ext>
                    </c:extLst>
                    <c:strCache>
                      <c:ptCount val="12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</c:v>
                      </c:pt>
                      <c:pt idx="3">
                        <c:v>Apr</c:v>
                      </c:pt>
                      <c:pt idx="4">
                        <c:v>May</c:v>
                      </c:pt>
                      <c:pt idx="5">
                        <c:v>Jun</c:v>
                      </c:pt>
                      <c:pt idx="6">
                        <c:v>Jul</c:v>
                      </c:pt>
                      <c:pt idx="7">
                        <c:v>Aug</c:v>
                      </c:pt>
                      <c:pt idx="8">
                        <c:v>Sep</c:v>
                      </c:pt>
                      <c:pt idx="9">
                        <c:v>Oct</c:v>
                      </c:pt>
                      <c:pt idx="10">
                        <c:v>Nov</c:v>
                      </c:pt>
                      <c:pt idx="11">
                        <c:v>Dec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Sheet3!$F$2:$F$13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192</c:v>
                      </c:pt>
                      <c:pt idx="1">
                        <c:v>215</c:v>
                      </c:pt>
                      <c:pt idx="2">
                        <c:v>221</c:v>
                      </c:pt>
                      <c:pt idx="3">
                        <c:v>108</c:v>
                      </c:pt>
                      <c:pt idx="4">
                        <c:v>120</c:v>
                      </c:pt>
                      <c:pt idx="5">
                        <c:v>164</c:v>
                      </c:pt>
                      <c:pt idx="6">
                        <c:v>214</c:v>
                      </c:pt>
                      <c:pt idx="7">
                        <c:v>49</c:v>
                      </c:pt>
                      <c:pt idx="8">
                        <c:v>140</c:v>
                      </c:pt>
                      <c:pt idx="9">
                        <c:v>163</c:v>
                      </c:pt>
                      <c:pt idx="10">
                        <c:v>196</c:v>
                      </c:pt>
                      <c:pt idx="11">
                        <c:v>206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1038-4DF0-8382-603309AE1B74}"/>
                  </c:ext>
                </c:extLst>
              </c15:ser>
            </c15:filteredLineSeries>
            <c15:filteredLine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Sheet3!$H$1</c15:sqref>
                        </c15:formulaRef>
                      </c:ext>
                    </c:extLst>
                    <c:strCache>
                      <c:ptCount val="1"/>
                      <c:pt idx="0">
                        <c:v>2021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60000"/>
                      </a:schemeClr>
                    </a:solidFill>
                    <a:ln w="9525">
                      <a:solidFill>
                        <a:schemeClr val="accent1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Sheet3!$A$2:$A$13</c15:sqref>
                        </c15:formulaRef>
                      </c:ext>
                    </c:extLst>
                    <c:strCache>
                      <c:ptCount val="12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</c:v>
                      </c:pt>
                      <c:pt idx="3">
                        <c:v>Apr</c:v>
                      </c:pt>
                      <c:pt idx="4">
                        <c:v>May</c:v>
                      </c:pt>
                      <c:pt idx="5">
                        <c:v>Jun</c:v>
                      </c:pt>
                      <c:pt idx="6">
                        <c:v>Jul</c:v>
                      </c:pt>
                      <c:pt idx="7">
                        <c:v>Aug</c:v>
                      </c:pt>
                      <c:pt idx="8">
                        <c:v>Sep</c:v>
                      </c:pt>
                      <c:pt idx="9">
                        <c:v>Oct</c:v>
                      </c:pt>
                      <c:pt idx="10">
                        <c:v>Nov</c:v>
                      </c:pt>
                      <c:pt idx="11">
                        <c:v>Dec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Sheet3!$H$2:$H$13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166</c:v>
                      </c:pt>
                      <c:pt idx="1">
                        <c:v>177</c:v>
                      </c:pt>
                      <c:pt idx="2">
                        <c:v>254</c:v>
                      </c:pt>
                      <c:pt idx="3">
                        <c:v>148</c:v>
                      </c:pt>
                      <c:pt idx="4">
                        <c:v>182</c:v>
                      </c:pt>
                      <c:pt idx="5">
                        <c:v>199</c:v>
                      </c:pt>
                      <c:pt idx="6">
                        <c:v>276</c:v>
                      </c:pt>
                      <c:pt idx="7">
                        <c:v>103</c:v>
                      </c:pt>
                      <c:pt idx="8">
                        <c:v>182</c:v>
                      </c:pt>
                      <c:pt idx="9">
                        <c:v>195</c:v>
                      </c:pt>
                      <c:pt idx="10">
                        <c:v>252</c:v>
                      </c:pt>
                      <c:pt idx="11">
                        <c:v>250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1038-4DF0-8382-603309AE1B74}"/>
                  </c:ext>
                </c:extLst>
              </c15:ser>
            </c15:filteredLineSeries>
            <c15:filteredLine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Sheet3!$J$1</c15:sqref>
                        </c15:formulaRef>
                      </c:ext>
                    </c:extLst>
                    <c:strCache>
                      <c:ptCount val="1"/>
                      <c:pt idx="0">
                        <c:v>2022</c:v>
                      </c:pt>
                    </c:strCache>
                  </c:strRef>
                </c:tx>
                <c:spPr>
                  <a:ln w="28575" cap="rnd">
                    <a:solidFill>
                      <a:schemeClr val="accent3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>
                        <a:lumMod val="60000"/>
                      </a:schemeClr>
                    </a:solidFill>
                    <a:ln w="9525">
                      <a:solidFill>
                        <a:schemeClr val="accent3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Sheet3!$A$2:$A$13</c15:sqref>
                        </c15:formulaRef>
                      </c:ext>
                    </c:extLst>
                    <c:strCache>
                      <c:ptCount val="12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</c:v>
                      </c:pt>
                      <c:pt idx="3">
                        <c:v>Apr</c:v>
                      </c:pt>
                      <c:pt idx="4">
                        <c:v>May</c:v>
                      </c:pt>
                      <c:pt idx="5">
                        <c:v>Jun</c:v>
                      </c:pt>
                      <c:pt idx="6">
                        <c:v>Jul</c:v>
                      </c:pt>
                      <c:pt idx="7">
                        <c:v>Aug</c:v>
                      </c:pt>
                      <c:pt idx="8">
                        <c:v>Sep</c:v>
                      </c:pt>
                      <c:pt idx="9">
                        <c:v>Oct</c:v>
                      </c:pt>
                      <c:pt idx="10">
                        <c:v>Nov</c:v>
                      </c:pt>
                      <c:pt idx="11">
                        <c:v>Dec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Sheet3!$J$2:$J$13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238</c:v>
                      </c:pt>
                      <c:pt idx="1">
                        <c:v>241</c:v>
                      </c:pt>
                      <c:pt idx="2">
                        <c:v>345</c:v>
                      </c:pt>
                      <c:pt idx="3">
                        <c:v>241</c:v>
                      </c:pt>
                      <c:pt idx="4">
                        <c:v>268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1038-4DF0-8382-603309AE1B74}"/>
                  </c:ext>
                </c:extLst>
              </c15:ser>
            </c15:filteredLineSeries>
            <c15:filteredLine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Sheet3!$L$1</c15:sqref>
                        </c15:formulaRef>
                      </c:ext>
                    </c:extLst>
                    <c:strCache>
                      <c:ptCount val="1"/>
                      <c:pt idx="0">
                        <c:v>2022 (Expectation)</c:v>
                      </c:pt>
                    </c:strCache>
                  </c:strRef>
                </c:tx>
                <c:spPr>
                  <a:ln w="28575" cap="rnd">
                    <a:solidFill>
                      <a:schemeClr val="accent5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>
                        <a:lumMod val="60000"/>
                      </a:schemeClr>
                    </a:solidFill>
                    <a:ln w="9525">
                      <a:solidFill>
                        <a:schemeClr val="accent5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Sheet3!$A$2:$A$13</c15:sqref>
                        </c15:formulaRef>
                      </c:ext>
                    </c:extLst>
                    <c:strCache>
                      <c:ptCount val="12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</c:v>
                      </c:pt>
                      <c:pt idx="3">
                        <c:v>Apr</c:v>
                      </c:pt>
                      <c:pt idx="4">
                        <c:v>May</c:v>
                      </c:pt>
                      <c:pt idx="5">
                        <c:v>Jun</c:v>
                      </c:pt>
                      <c:pt idx="6">
                        <c:v>Jul</c:v>
                      </c:pt>
                      <c:pt idx="7">
                        <c:v>Aug</c:v>
                      </c:pt>
                      <c:pt idx="8">
                        <c:v>Sep</c:v>
                      </c:pt>
                      <c:pt idx="9">
                        <c:v>Oct</c:v>
                      </c:pt>
                      <c:pt idx="10">
                        <c:v>Nov</c:v>
                      </c:pt>
                      <c:pt idx="11">
                        <c:v>Dec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Sheet3!$L$2:$L$13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234.72</c:v>
                      </c:pt>
                      <c:pt idx="1">
                        <c:v>221.68</c:v>
                      </c:pt>
                      <c:pt idx="2">
                        <c:v>260.8</c:v>
                      </c:pt>
                      <c:pt idx="3">
                        <c:v>189.07999999999998</c:v>
                      </c:pt>
                      <c:pt idx="4">
                        <c:v>202.12</c:v>
                      </c:pt>
                      <c:pt idx="5">
                        <c:v>208.64000000000001</c:v>
                      </c:pt>
                      <c:pt idx="6">
                        <c:v>273.83999999999997</c:v>
                      </c:pt>
                      <c:pt idx="7">
                        <c:v>104.32000000000001</c:v>
                      </c:pt>
                      <c:pt idx="8">
                        <c:v>182.56000000000003</c:v>
                      </c:pt>
                      <c:pt idx="9">
                        <c:v>208.64000000000001</c:v>
                      </c:pt>
                      <c:pt idx="10">
                        <c:v>260.8</c:v>
                      </c:pt>
                      <c:pt idx="11">
                        <c:v>260.8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F-1038-4DF0-8382-603309AE1B74}"/>
                  </c:ext>
                </c:extLst>
              </c15:ser>
            </c15:filteredLineSeries>
            <c15:filteredLine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Sheet3!$M$1</c15:sqref>
                        </c15:formulaRef>
                      </c:ext>
                    </c:extLst>
                    <c:strCache>
                      <c:ptCount val="1"/>
                      <c:pt idx="0">
                        <c:v>2022 (10% Scenario)</c:v>
                      </c:pt>
                    </c:strCache>
                  </c:strRef>
                </c:tx>
                <c:spPr>
                  <a:ln w="28575" cap="rnd">
                    <a:solidFill>
                      <a:srgbClr val="7030A0"/>
                    </a:solidFill>
                    <a:prstDash val="dash"/>
                    <a:round/>
                  </a:ln>
                  <a:effectLst/>
                </c:spPr>
                <c:marker>
                  <c:symbol val="none"/>
                </c:marker>
                <c:dLbls>
                  <c:dLbl>
                    <c:idx val="11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10-1038-4DF0-8382-603309AE1B74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0"/>
                  <c:showCatName val="0"/>
                  <c:showSerName val="0"/>
                  <c:showPercent val="0"/>
                  <c:showBubbleSize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Sheet3!$A$2:$A$13</c15:sqref>
                        </c15:formulaRef>
                      </c:ext>
                    </c:extLst>
                    <c:strCache>
                      <c:ptCount val="12"/>
                      <c:pt idx="0">
                        <c:v>Jan</c:v>
                      </c:pt>
                      <c:pt idx="1">
                        <c:v>Feb</c:v>
                      </c:pt>
                      <c:pt idx="2">
                        <c:v>Mar</c:v>
                      </c:pt>
                      <c:pt idx="3">
                        <c:v>Apr</c:v>
                      </c:pt>
                      <c:pt idx="4">
                        <c:v>May</c:v>
                      </c:pt>
                      <c:pt idx="5">
                        <c:v>Jun</c:v>
                      </c:pt>
                      <c:pt idx="6">
                        <c:v>Jul</c:v>
                      </c:pt>
                      <c:pt idx="7">
                        <c:v>Aug</c:v>
                      </c:pt>
                      <c:pt idx="8">
                        <c:v>Sep</c:v>
                      </c:pt>
                      <c:pt idx="9">
                        <c:v>Oct</c:v>
                      </c:pt>
                      <c:pt idx="10">
                        <c:v>Nov</c:v>
                      </c:pt>
                      <c:pt idx="11">
                        <c:v>Dec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Sheet3!$M$2:$M$13</c15:sqref>
                        </c15:formulaRef>
                      </c:ext>
                    </c:extLst>
                    <c:numCache>
                      <c:formatCode>General</c:formatCode>
                      <c:ptCount val="12"/>
                      <c:pt idx="0">
                        <c:v>234.72</c:v>
                      </c:pt>
                      <c:pt idx="1">
                        <c:v>456.4</c:v>
                      </c:pt>
                      <c:pt idx="2">
                        <c:v>717.2</c:v>
                      </c:pt>
                      <c:pt idx="3">
                        <c:v>906.28</c:v>
                      </c:pt>
                      <c:pt idx="4">
                        <c:v>1108.4000000000001</c:v>
                      </c:pt>
                      <c:pt idx="5">
                        <c:v>1317.0400000000002</c:v>
                      </c:pt>
                      <c:pt idx="6">
                        <c:v>1590.88</c:v>
                      </c:pt>
                      <c:pt idx="7">
                        <c:v>1695.2</c:v>
                      </c:pt>
                      <c:pt idx="8">
                        <c:v>1877.76</c:v>
                      </c:pt>
                      <c:pt idx="9">
                        <c:v>2086.4</c:v>
                      </c:pt>
                      <c:pt idx="10">
                        <c:v>2347.2000000000003</c:v>
                      </c:pt>
                      <c:pt idx="11">
                        <c:v>2608.0000000000005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1-1038-4DF0-8382-603309AE1B74}"/>
                  </c:ext>
                </c:extLst>
              </c15:ser>
            </c15:filteredLineSeries>
          </c:ext>
        </c:extLst>
      </c:lineChart>
      <c:catAx>
        <c:axId val="854750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4755464"/>
        <c:crosses val="autoZero"/>
        <c:auto val="1"/>
        <c:lblAlgn val="ctr"/>
        <c:lblOffset val="100"/>
        <c:noMultiLvlLbl val="0"/>
      </c:catAx>
      <c:valAx>
        <c:axId val="854755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4750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ysClr val="windowText" lastClr="000000"/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b="1">
                <a:solidFill>
                  <a:schemeClr val="tx1">
                    <a:lumMod val="85000"/>
                    <a:lumOff val="15000"/>
                  </a:schemeClr>
                </a:solidFill>
              </a:rPr>
              <a:t>Projected cases</a:t>
            </a:r>
            <a:r>
              <a:rPr lang="en-GB" sz="1600" b="1" baseline="0">
                <a:solidFill>
                  <a:schemeClr val="tx1">
                    <a:lumMod val="85000"/>
                    <a:lumOff val="15000"/>
                  </a:schemeClr>
                </a:solidFill>
              </a:rPr>
              <a:t> in progress</a:t>
            </a:r>
            <a:endParaRPr lang="en-GB" sz="1600" b="1">
              <a:solidFill>
                <a:schemeClr val="tx1">
                  <a:lumMod val="85000"/>
                  <a:lumOff val="15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4877939590904976E-2"/>
          <c:y val="0.10416410889047631"/>
          <c:w val="0.94020304386383091"/>
          <c:h val="0.70304703499885213"/>
        </c:manualLayout>
      </c:layout>
      <c:barChart>
        <c:barDir val="col"/>
        <c:grouping val="clustered"/>
        <c:varyColors val="0"/>
        <c:ser>
          <c:idx val="12"/>
          <c:order val="3"/>
          <c:tx>
            <c:strRef>
              <c:f>'20-Week Planning'!$P$17</c:f>
              <c:strCache>
                <c:ptCount val="1"/>
                <c:pt idx="0">
                  <c:v>20+ week cases Forecast</c:v>
                </c:pt>
              </c:strCache>
            </c:strRef>
          </c:tx>
          <c:spPr>
            <a:noFill/>
            <a:ln w="15875">
              <a:solidFill>
                <a:schemeClr val="tx1"/>
              </a:solidFill>
            </a:ln>
            <a:effectLst/>
          </c:spPr>
          <c:invertIfNegative val="0"/>
          <c:cat>
            <c:numRef>
              <c:f>'20-Week Planning'!$B$18:$B$65</c:f>
              <c:numCache>
                <c:formatCode>mmm\-yy</c:formatCode>
                <c:ptCount val="48"/>
                <c:pt idx="0">
                  <c:v>44227</c:v>
                </c:pt>
                <c:pt idx="1">
                  <c:v>44255</c:v>
                </c:pt>
                <c:pt idx="2">
                  <c:v>44286</c:v>
                </c:pt>
                <c:pt idx="3">
                  <c:v>44316</c:v>
                </c:pt>
                <c:pt idx="4">
                  <c:v>44347</c:v>
                </c:pt>
                <c:pt idx="5">
                  <c:v>44377</c:v>
                </c:pt>
                <c:pt idx="6">
                  <c:v>44408</c:v>
                </c:pt>
                <c:pt idx="7">
                  <c:v>44439</c:v>
                </c:pt>
                <c:pt idx="8">
                  <c:v>44469</c:v>
                </c:pt>
                <c:pt idx="9">
                  <c:v>44500</c:v>
                </c:pt>
                <c:pt idx="10">
                  <c:v>44530</c:v>
                </c:pt>
                <c:pt idx="11">
                  <c:v>44561</c:v>
                </c:pt>
                <c:pt idx="12">
                  <c:v>44592</c:v>
                </c:pt>
                <c:pt idx="13">
                  <c:v>44620</c:v>
                </c:pt>
                <c:pt idx="14">
                  <c:v>44651</c:v>
                </c:pt>
                <c:pt idx="15">
                  <c:v>44681</c:v>
                </c:pt>
                <c:pt idx="16">
                  <c:v>44712</c:v>
                </c:pt>
                <c:pt idx="17">
                  <c:v>44742</c:v>
                </c:pt>
                <c:pt idx="18">
                  <c:v>44773</c:v>
                </c:pt>
                <c:pt idx="19">
                  <c:v>44804</c:v>
                </c:pt>
                <c:pt idx="20">
                  <c:v>44834</c:v>
                </c:pt>
                <c:pt idx="21">
                  <c:v>44865</c:v>
                </c:pt>
                <c:pt idx="22">
                  <c:v>44895</c:v>
                </c:pt>
                <c:pt idx="23">
                  <c:v>44926</c:v>
                </c:pt>
                <c:pt idx="24">
                  <c:v>44957</c:v>
                </c:pt>
                <c:pt idx="25">
                  <c:v>44985</c:v>
                </c:pt>
                <c:pt idx="26">
                  <c:v>45016</c:v>
                </c:pt>
                <c:pt idx="27">
                  <c:v>45046</c:v>
                </c:pt>
                <c:pt idx="28">
                  <c:v>45077</c:v>
                </c:pt>
                <c:pt idx="29">
                  <c:v>45107</c:v>
                </c:pt>
                <c:pt idx="30">
                  <c:v>45138</c:v>
                </c:pt>
                <c:pt idx="31">
                  <c:v>45169</c:v>
                </c:pt>
                <c:pt idx="32">
                  <c:v>45199</c:v>
                </c:pt>
                <c:pt idx="33">
                  <c:v>45230</c:v>
                </c:pt>
                <c:pt idx="34">
                  <c:v>45260</c:v>
                </c:pt>
                <c:pt idx="35">
                  <c:v>45291</c:v>
                </c:pt>
                <c:pt idx="36">
                  <c:v>45322</c:v>
                </c:pt>
                <c:pt idx="37">
                  <c:v>45351</c:v>
                </c:pt>
                <c:pt idx="38">
                  <c:v>45382</c:v>
                </c:pt>
                <c:pt idx="39">
                  <c:v>45412</c:v>
                </c:pt>
                <c:pt idx="40">
                  <c:v>45443</c:v>
                </c:pt>
                <c:pt idx="41">
                  <c:v>45473</c:v>
                </c:pt>
                <c:pt idx="42">
                  <c:v>45504</c:v>
                </c:pt>
                <c:pt idx="43">
                  <c:v>45535</c:v>
                </c:pt>
                <c:pt idx="44">
                  <c:v>45565</c:v>
                </c:pt>
                <c:pt idx="45">
                  <c:v>45596</c:v>
                </c:pt>
                <c:pt idx="46">
                  <c:v>45626</c:v>
                </c:pt>
                <c:pt idx="47">
                  <c:v>45657</c:v>
                </c:pt>
              </c:numCache>
            </c:numRef>
          </c:cat>
          <c:val>
            <c:numRef>
              <c:f>'20-Week Planning'!$P$18:$P$65</c:f>
              <c:numCache>
                <c:formatCode>General</c:formatCode>
                <c:ptCount val="48"/>
                <c:pt idx="12" formatCode="#,##0_ ;\-#,##0\ ">
                  <c:v>453</c:v>
                </c:pt>
                <c:pt idx="13" formatCode="#,##0_ ;\-#,##0\ ">
                  <c:v>407</c:v>
                </c:pt>
                <c:pt idx="14" formatCode="#,##0_ ;\-#,##0\ ">
                  <c:v>398</c:v>
                </c:pt>
                <c:pt idx="15" formatCode="#,##0_ ;\-#,##0\ ">
                  <c:v>400</c:v>
                </c:pt>
                <c:pt idx="16" formatCode="#,##0_ ;\-#,##0\ ">
                  <c:v>323</c:v>
                </c:pt>
                <c:pt idx="17" formatCode="#,##0_ ;\-#,##0\ ">
                  <c:v>271</c:v>
                </c:pt>
                <c:pt idx="18" formatCode="#,##0_ ;\-#,##0\ ">
                  <c:v>260.49487499999998</c:v>
                </c:pt>
                <c:pt idx="19" formatCode="#,##0_ ;\-#,##0\ ">
                  <c:v>259.46394999999995</c:v>
                </c:pt>
                <c:pt idx="20" formatCode="#,##0_ ;\-#,##0\ ">
                  <c:v>216.68230599999998</c:v>
                </c:pt>
                <c:pt idx="21" formatCode="#,##0_ ;\-#,##0\ ">
                  <c:v>138.67092500000001</c:v>
                </c:pt>
                <c:pt idx="22" formatCode="#,##0_ ;\-#,##0\ ">
                  <c:v>87.786662000000007</c:v>
                </c:pt>
                <c:pt idx="23" formatCode="#,##0_ ;\-#,##0\ ">
                  <c:v>104.70839399999997</c:v>
                </c:pt>
                <c:pt idx="24" formatCode="#,##0_ ;\-#,##0\ ">
                  <c:v>90.032623799999953</c:v>
                </c:pt>
                <c:pt idx="25" formatCode="#,##0_ ;\-#,##0\ ">
                  <c:v>75.069093399999929</c:v>
                </c:pt>
                <c:pt idx="26" formatCode="#,##0_ ;\-#,##0\ ">
                  <c:v>56.076920199999904</c:v>
                </c:pt>
                <c:pt idx="27" formatCode="#,##0_ ;\-#,##0\ ">
                  <c:v>45.142032599999879</c:v>
                </c:pt>
                <c:pt idx="28" formatCode="#,##0_ ;\-#,##0\ ">
                  <c:v>33.790289924999854</c:v>
                </c:pt>
                <c:pt idx="29" formatCode="#,##0_ ;\-#,##0\ ">
                  <c:v>22.906929937499854</c:v>
                </c:pt>
                <c:pt idx="30" formatCode="#,##0_ ;\-#,##0\ ">
                  <c:v>22.906929937499854</c:v>
                </c:pt>
                <c:pt idx="31" formatCode="#,##0_ ;\-#,##0\ ">
                  <c:v>22.906929937499854</c:v>
                </c:pt>
                <c:pt idx="32" formatCode="#,##0_ ;\-#,##0\ ">
                  <c:v>22.906929937499854</c:v>
                </c:pt>
                <c:pt idx="33" formatCode="#,##0_ ;\-#,##0\ ">
                  <c:v>22.906929937499854</c:v>
                </c:pt>
                <c:pt idx="34" formatCode="#,##0_ ;\-#,##0\ ">
                  <c:v>22.906929937499854</c:v>
                </c:pt>
                <c:pt idx="35" formatCode="#,##0_ ;\-#,##0\ ">
                  <c:v>22.906929937499854</c:v>
                </c:pt>
                <c:pt idx="36" formatCode="#,##0_ ;\-#,##0\ ">
                  <c:v>22.906929937499854</c:v>
                </c:pt>
                <c:pt idx="37" formatCode="#,##0_ ;\-#,##0\ ">
                  <c:v>22.906929937499854</c:v>
                </c:pt>
                <c:pt idx="38" formatCode="#,##0_ ;\-#,##0\ ">
                  <c:v>22.906929937499854</c:v>
                </c:pt>
                <c:pt idx="39" formatCode="#,##0_ ;\-#,##0\ ">
                  <c:v>22.906929937499854</c:v>
                </c:pt>
                <c:pt idx="40" formatCode="#,##0_ ;\-#,##0\ ">
                  <c:v>22.906929937499854</c:v>
                </c:pt>
                <c:pt idx="41" formatCode="#,##0_ ;\-#,##0\ ">
                  <c:v>22.906929937499854</c:v>
                </c:pt>
                <c:pt idx="42" formatCode="#,##0_ ;\-#,##0\ ">
                  <c:v>22.906929937499854</c:v>
                </c:pt>
                <c:pt idx="43" formatCode="#,##0_ ;\-#,##0\ ">
                  <c:v>22.906929937499854</c:v>
                </c:pt>
                <c:pt idx="44" formatCode="#,##0_ ;\-#,##0\ ">
                  <c:v>22.906929937499854</c:v>
                </c:pt>
                <c:pt idx="45" formatCode="#,##0_ ;\-#,##0\ ">
                  <c:v>22.906929937499854</c:v>
                </c:pt>
                <c:pt idx="46" formatCode="#,##0_ ;\-#,##0\ ">
                  <c:v>22.906929937499854</c:v>
                </c:pt>
                <c:pt idx="47" formatCode="#,##0_ ;\-#,##0\ ">
                  <c:v>22.906929937499854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76-47FD-889E-F2DFC9C7D651}"/>
            </c:ext>
          </c:extLst>
        </c:ser>
        <c:ser>
          <c:idx val="13"/>
          <c:order val="4"/>
          <c:tx>
            <c:strRef>
              <c:f>'20-Week Planning'!$Q$17</c:f>
              <c:strCache>
                <c:ptCount val="1"/>
                <c:pt idx="0">
                  <c:v>Actual 20+ week cases </c:v>
                </c:pt>
              </c:strCache>
            </c:strRef>
          </c:tx>
          <c:spPr>
            <a:solidFill>
              <a:srgbClr val="CE1235">
                <a:alpha val="75000"/>
              </a:srgbClr>
            </a:solidFill>
            <a:ln>
              <a:noFill/>
            </a:ln>
            <a:effectLst/>
          </c:spPr>
          <c:invertIfNegative val="0"/>
          <c:cat>
            <c:numRef>
              <c:f>'20-Week Planning'!$B$18:$B$65</c:f>
              <c:numCache>
                <c:formatCode>mmm\-yy</c:formatCode>
                <c:ptCount val="48"/>
                <c:pt idx="0">
                  <c:v>44227</c:v>
                </c:pt>
                <c:pt idx="1">
                  <c:v>44255</c:v>
                </c:pt>
                <c:pt idx="2">
                  <c:v>44286</c:v>
                </c:pt>
                <c:pt idx="3">
                  <c:v>44316</c:v>
                </c:pt>
                <c:pt idx="4">
                  <c:v>44347</c:v>
                </c:pt>
                <c:pt idx="5">
                  <c:v>44377</c:v>
                </c:pt>
                <c:pt idx="6">
                  <c:v>44408</c:v>
                </c:pt>
                <c:pt idx="7">
                  <c:v>44439</c:v>
                </c:pt>
                <c:pt idx="8">
                  <c:v>44469</c:v>
                </c:pt>
                <c:pt idx="9">
                  <c:v>44500</c:v>
                </c:pt>
                <c:pt idx="10">
                  <c:v>44530</c:v>
                </c:pt>
                <c:pt idx="11">
                  <c:v>44561</c:v>
                </c:pt>
                <c:pt idx="12">
                  <c:v>44592</c:v>
                </c:pt>
                <c:pt idx="13">
                  <c:v>44620</c:v>
                </c:pt>
                <c:pt idx="14">
                  <c:v>44651</c:v>
                </c:pt>
                <c:pt idx="15">
                  <c:v>44681</c:v>
                </c:pt>
                <c:pt idx="16">
                  <c:v>44712</c:v>
                </c:pt>
                <c:pt idx="17">
                  <c:v>44742</c:v>
                </c:pt>
                <c:pt idx="18">
                  <c:v>44773</c:v>
                </c:pt>
                <c:pt idx="19">
                  <c:v>44804</c:v>
                </c:pt>
                <c:pt idx="20">
                  <c:v>44834</c:v>
                </c:pt>
                <c:pt idx="21">
                  <c:v>44865</c:v>
                </c:pt>
                <c:pt idx="22">
                  <c:v>44895</c:v>
                </c:pt>
                <c:pt idx="23">
                  <c:v>44926</c:v>
                </c:pt>
                <c:pt idx="24">
                  <c:v>44957</c:v>
                </c:pt>
                <c:pt idx="25">
                  <c:v>44985</c:v>
                </c:pt>
                <c:pt idx="26">
                  <c:v>45016</c:v>
                </c:pt>
                <c:pt idx="27">
                  <c:v>45046</c:v>
                </c:pt>
                <c:pt idx="28">
                  <c:v>45077</c:v>
                </c:pt>
                <c:pt idx="29">
                  <c:v>45107</c:v>
                </c:pt>
                <c:pt idx="30">
                  <c:v>45138</c:v>
                </c:pt>
                <c:pt idx="31">
                  <c:v>45169</c:v>
                </c:pt>
                <c:pt idx="32">
                  <c:v>45199</c:v>
                </c:pt>
                <c:pt idx="33">
                  <c:v>45230</c:v>
                </c:pt>
                <c:pt idx="34">
                  <c:v>45260</c:v>
                </c:pt>
                <c:pt idx="35">
                  <c:v>45291</c:v>
                </c:pt>
                <c:pt idx="36">
                  <c:v>45322</c:v>
                </c:pt>
                <c:pt idx="37">
                  <c:v>45351</c:v>
                </c:pt>
                <c:pt idx="38">
                  <c:v>45382</c:v>
                </c:pt>
                <c:pt idx="39">
                  <c:v>45412</c:v>
                </c:pt>
                <c:pt idx="40">
                  <c:v>45443</c:v>
                </c:pt>
                <c:pt idx="41">
                  <c:v>45473</c:v>
                </c:pt>
                <c:pt idx="42">
                  <c:v>45504</c:v>
                </c:pt>
                <c:pt idx="43">
                  <c:v>45535</c:v>
                </c:pt>
                <c:pt idx="44">
                  <c:v>45565</c:v>
                </c:pt>
                <c:pt idx="45">
                  <c:v>45596</c:v>
                </c:pt>
                <c:pt idx="46">
                  <c:v>45626</c:v>
                </c:pt>
                <c:pt idx="47">
                  <c:v>45657</c:v>
                </c:pt>
              </c:numCache>
            </c:numRef>
          </c:cat>
          <c:val>
            <c:numRef>
              <c:f>'20-Week Planning'!$Q$18:$Q$65</c:f>
              <c:numCache>
                <c:formatCode>General</c:formatCode>
                <c:ptCount val="48"/>
                <c:pt idx="12" formatCode="#,##0_ ;\-#,##0\ ">
                  <c:v>453</c:v>
                </c:pt>
                <c:pt idx="13" formatCode="#,##0_ ;\-#,##0\ ">
                  <c:v>409</c:v>
                </c:pt>
                <c:pt idx="14" formatCode="#,##0_ ;\-#,##0\ ">
                  <c:v>396</c:v>
                </c:pt>
                <c:pt idx="15" formatCode="#,##0_ ;\-#,##0\ ">
                  <c:v>433</c:v>
                </c:pt>
                <c:pt idx="16" formatCode="#,##0_ ;\-#,##0\ ">
                  <c:v>293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76-47FD-889E-F2DFC9C7D6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516871384"/>
        <c:axId val="516864496"/>
      </c:barChart>
      <c:lineChart>
        <c:grouping val="standard"/>
        <c:varyColors val="0"/>
        <c:ser>
          <c:idx val="10"/>
          <c:order val="0"/>
          <c:tx>
            <c:strRef>
              <c:f>'20-Week Planning'!$O$17</c:f>
              <c:strCache>
                <c:ptCount val="1"/>
                <c:pt idx="0">
                  <c:v>Actual Caseload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diamond"/>
            <c:size val="7"/>
            <c:spPr>
              <a:solidFill>
                <a:schemeClr val="accent5">
                  <a:lumMod val="60000"/>
                </a:schemeClr>
              </a:solidFill>
              <a:ln w="9525">
                <a:solidFill>
                  <a:schemeClr val="accent5">
                    <a:lumMod val="60000"/>
                  </a:schemeClr>
                </a:solidFill>
              </a:ln>
              <a:effectLst/>
            </c:spPr>
          </c:marker>
          <c:dLbls>
            <c:dLbl>
              <c:idx val="16"/>
              <c:layout>
                <c:manualLayout>
                  <c:x val="-1.6251689521265558E-2"/>
                  <c:y val="-3.5999518910465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476-47FD-889E-F2DFC9C7D6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'20-Week Planning'!$B$18:$B$41</c:f>
              <c:numCache>
                <c:formatCode>mmm\-yy</c:formatCode>
                <c:ptCount val="24"/>
                <c:pt idx="0">
                  <c:v>44227</c:v>
                </c:pt>
                <c:pt idx="1">
                  <c:v>44255</c:v>
                </c:pt>
                <c:pt idx="2">
                  <c:v>44286</c:v>
                </c:pt>
                <c:pt idx="3">
                  <c:v>44316</c:v>
                </c:pt>
                <c:pt idx="4">
                  <c:v>44347</c:v>
                </c:pt>
                <c:pt idx="5">
                  <c:v>44377</c:v>
                </c:pt>
                <c:pt idx="6">
                  <c:v>44408</c:v>
                </c:pt>
                <c:pt idx="7">
                  <c:v>44439</c:v>
                </c:pt>
                <c:pt idx="8">
                  <c:v>44469</c:v>
                </c:pt>
                <c:pt idx="9">
                  <c:v>44500</c:v>
                </c:pt>
                <c:pt idx="10">
                  <c:v>44530</c:v>
                </c:pt>
                <c:pt idx="11">
                  <c:v>44561</c:v>
                </c:pt>
                <c:pt idx="12">
                  <c:v>44592</c:v>
                </c:pt>
                <c:pt idx="13">
                  <c:v>44620</c:v>
                </c:pt>
                <c:pt idx="14">
                  <c:v>44651</c:v>
                </c:pt>
                <c:pt idx="15">
                  <c:v>44681</c:v>
                </c:pt>
                <c:pt idx="16">
                  <c:v>44712</c:v>
                </c:pt>
                <c:pt idx="17">
                  <c:v>44742</c:v>
                </c:pt>
                <c:pt idx="18">
                  <c:v>44773</c:v>
                </c:pt>
                <c:pt idx="19">
                  <c:v>44804</c:v>
                </c:pt>
                <c:pt idx="20">
                  <c:v>44834</c:v>
                </c:pt>
                <c:pt idx="21">
                  <c:v>44865</c:v>
                </c:pt>
                <c:pt idx="22">
                  <c:v>44895</c:v>
                </c:pt>
                <c:pt idx="23">
                  <c:v>44926</c:v>
                </c:pt>
              </c:numCache>
            </c:numRef>
          </c:cat>
          <c:val>
            <c:numRef>
              <c:f>'20-Week Planning'!$O$18:$O$65</c:f>
              <c:numCache>
                <c:formatCode>General</c:formatCode>
                <c:ptCount val="48"/>
                <c:pt idx="0">
                  <c:v>1657</c:v>
                </c:pt>
                <c:pt idx="1">
                  <c:v>1702</c:v>
                </c:pt>
                <c:pt idx="2">
                  <c:v>1824</c:v>
                </c:pt>
                <c:pt idx="3">
                  <c:v>1825</c:v>
                </c:pt>
                <c:pt idx="4">
                  <c:v>1860</c:v>
                </c:pt>
                <c:pt idx="5">
                  <c:v>1786</c:v>
                </c:pt>
                <c:pt idx="6">
                  <c:v>1756</c:v>
                </c:pt>
                <c:pt idx="7" formatCode="#,##0_ ;\-#,##0\ ">
                  <c:v>1587</c:v>
                </c:pt>
                <c:pt idx="8" formatCode="#,##0_ ;\-#,##0\ ">
                  <c:v>1494</c:v>
                </c:pt>
                <c:pt idx="9" formatCode="#,##0_ ;\-#,##0\ ">
                  <c:v>1429</c:v>
                </c:pt>
                <c:pt idx="10" formatCode="#,##0_ ;\-#,##0\ ">
                  <c:v>1333</c:v>
                </c:pt>
                <c:pt idx="11" formatCode="#,##0_ ;\-#,##0\ ">
                  <c:v>1394</c:v>
                </c:pt>
                <c:pt idx="12" formatCode="#,##0_ ;\-#,##0\ ">
                  <c:v>1425</c:v>
                </c:pt>
                <c:pt idx="13" formatCode="#,##0_ ;\-#,##0\ ">
                  <c:v>1434</c:v>
                </c:pt>
                <c:pt idx="14" formatCode="#,##0_ ;\-#,##0\ ">
                  <c:v>1524</c:v>
                </c:pt>
                <c:pt idx="15" formatCode="#,##0_ ;\-#,##0\ ">
                  <c:v>1494</c:v>
                </c:pt>
                <c:pt idx="16" formatCode="#,##0_ ;\-#,##0\ ">
                  <c:v>1368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476-47FD-889E-F2DFC9C7D651}"/>
            </c:ext>
          </c:extLst>
        </c:ser>
        <c:ser>
          <c:idx val="0"/>
          <c:order val="1"/>
          <c:tx>
            <c:strRef>
              <c:f>'20-Week Planning'!$N$17</c:f>
              <c:strCache>
                <c:ptCount val="1"/>
                <c:pt idx="0">
                  <c:v>Previous Caseload Forecast</c:v>
                </c:pt>
              </c:strCache>
            </c:strRef>
          </c:tx>
          <c:spPr>
            <a:ln w="19050" cap="rnd">
              <a:solidFill>
                <a:schemeClr val="accent2"/>
              </a:solidFill>
              <a:prstDash val="dash"/>
              <a:round/>
            </a:ln>
            <a:effectLst/>
          </c:spPr>
          <c:marker>
            <c:symbol val="none"/>
          </c:marker>
          <c:dLbls>
            <c:dLbl>
              <c:idx val="16"/>
              <c:layout>
                <c:manualLayout>
                  <c:x val="-1.2181601493012029E-2"/>
                  <c:y val="-4.1056801403298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476-47FD-889E-F2DFC9C7D6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'20-Week Planning'!$B$18:$B$41</c:f>
              <c:numCache>
                <c:formatCode>mmm\-yy</c:formatCode>
                <c:ptCount val="24"/>
                <c:pt idx="0">
                  <c:v>44227</c:v>
                </c:pt>
                <c:pt idx="1">
                  <c:v>44255</c:v>
                </c:pt>
                <c:pt idx="2">
                  <c:v>44286</c:v>
                </c:pt>
                <c:pt idx="3">
                  <c:v>44316</c:v>
                </c:pt>
                <c:pt idx="4">
                  <c:v>44347</c:v>
                </c:pt>
                <c:pt idx="5">
                  <c:v>44377</c:v>
                </c:pt>
                <c:pt idx="6">
                  <c:v>44408</c:v>
                </c:pt>
                <c:pt idx="7">
                  <c:v>44439</c:v>
                </c:pt>
                <c:pt idx="8">
                  <c:v>44469</c:v>
                </c:pt>
                <c:pt idx="9">
                  <c:v>44500</c:v>
                </c:pt>
                <c:pt idx="10">
                  <c:v>44530</c:v>
                </c:pt>
                <c:pt idx="11">
                  <c:v>44561</c:v>
                </c:pt>
                <c:pt idx="12">
                  <c:v>44592</c:v>
                </c:pt>
                <c:pt idx="13">
                  <c:v>44620</c:v>
                </c:pt>
                <c:pt idx="14">
                  <c:v>44651</c:v>
                </c:pt>
                <c:pt idx="15">
                  <c:v>44681</c:v>
                </c:pt>
                <c:pt idx="16">
                  <c:v>44712</c:v>
                </c:pt>
                <c:pt idx="17">
                  <c:v>44742</c:v>
                </c:pt>
                <c:pt idx="18">
                  <c:v>44773</c:v>
                </c:pt>
                <c:pt idx="19">
                  <c:v>44804</c:v>
                </c:pt>
                <c:pt idx="20">
                  <c:v>44834</c:v>
                </c:pt>
                <c:pt idx="21">
                  <c:v>44865</c:v>
                </c:pt>
                <c:pt idx="22">
                  <c:v>44895</c:v>
                </c:pt>
                <c:pt idx="23">
                  <c:v>44926</c:v>
                </c:pt>
              </c:numCache>
            </c:numRef>
          </c:cat>
          <c:val>
            <c:numRef>
              <c:f>'20-Week Planning'!$N$18:$N$65</c:f>
              <c:numCache>
                <c:formatCode>#,##0_ ;\-#,##0\ </c:formatCode>
                <c:ptCount val="48"/>
                <c:pt idx="0">
                  <c:v>1657</c:v>
                </c:pt>
                <c:pt idx="1">
                  <c:v>1717</c:v>
                </c:pt>
                <c:pt idx="2">
                  <c:v>1792</c:v>
                </c:pt>
                <c:pt idx="3">
                  <c:v>1867</c:v>
                </c:pt>
                <c:pt idx="4">
                  <c:v>1869.6304</c:v>
                </c:pt>
                <c:pt idx="5">
                  <c:v>1820.2644</c:v>
                </c:pt>
                <c:pt idx="6">
                  <c:v>1727.0216</c:v>
                </c:pt>
                <c:pt idx="7">
                  <c:v>1541.5288</c:v>
                </c:pt>
                <c:pt idx="8">
                  <c:v>1444.5360000000001</c:v>
                </c:pt>
                <c:pt idx="9">
                  <c:v>1399.2932000000001</c:v>
                </c:pt>
                <c:pt idx="10">
                  <c:v>1308.0504000000001</c:v>
                </c:pt>
                <c:pt idx="11">
                  <c:v>1224.3424</c:v>
                </c:pt>
                <c:pt idx="12">
                  <c:v>1146.4152499999998</c:v>
                </c:pt>
                <c:pt idx="13">
                  <c:v>1069.7674500000001</c:v>
                </c:pt>
                <c:pt idx="14">
                  <c:v>975.86965000000032</c:v>
                </c:pt>
                <c:pt idx="15">
                  <c:v>845.55990000000054</c:v>
                </c:pt>
                <c:pt idx="16">
                  <c:v>722.91210000000035</c:v>
                </c:pt>
                <c:pt idx="17">
                  <c:v>616.0288000000005</c:v>
                </c:pt>
                <c:pt idx="18">
                  <c:v>509.48390000000052</c:v>
                </c:pt>
                <c:pt idx="19">
                  <c:v>400</c:v>
                </c:pt>
                <c:pt idx="20">
                  <c:v>400</c:v>
                </c:pt>
                <c:pt idx="21">
                  <c:v>400</c:v>
                </c:pt>
                <c:pt idx="22">
                  <c:v>400</c:v>
                </c:pt>
                <c:pt idx="23">
                  <c:v>400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476-47FD-889E-F2DFC9C7D651}"/>
            </c:ext>
          </c:extLst>
        </c:ser>
        <c:ser>
          <c:idx val="9"/>
          <c:order val="2"/>
          <c:tx>
            <c:v>Current Caseload Forecast</c:v>
          </c:tx>
          <c:spPr>
            <a:ln w="19050" cap="flat" cmpd="sng" algn="ctr">
              <a:solidFill>
                <a:srgbClr val="00B050"/>
              </a:solidFill>
              <a:prstDash val="dash"/>
              <a:miter lim="800000"/>
            </a:ln>
            <a:effectLst/>
          </c:spPr>
          <c:marker>
            <c:symbol val="none"/>
          </c:marker>
          <c:dLbls>
            <c:dLbl>
              <c:idx val="16"/>
              <c:layout>
                <c:manualLayout>
                  <c:x val="-2.4368317500536855E-2"/>
                  <c:y val="3.31413877418466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476-47FD-889E-F2DFC9C7D6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'20-Week Planning'!$B$18:$B$41</c:f>
              <c:numCache>
                <c:formatCode>mmm\-yy</c:formatCode>
                <c:ptCount val="24"/>
                <c:pt idx="0">
                  <c:v>44227</c:v>
                </c:pt>
                <c:pt idx="1">
                  <c:v>44255</c:v>
                </c:pt>
                <c:pt idx="2">
                  <c:v>44286</c:v>
                </c:pt>
                <c:pt idx="3">
                  <c:v>44316</c:v>
                </c:pt>
                <c:pt idx="4">
                  <c:v>44347</c:v>
                </c:pt>
                <c:pt idx="5">
                  <c:v>44377</c:v>
                </c:pt>
                <c:pt idx="6">
                  <c:v>44408</c:v>
                </c:pt>
                <c:pt idx="7">
                  <c:v>44439</c:v>
                </c:pt>
                <c:pt idx="8">
                  <c:v>44469</c:v>
                </c:pt>
                <c:pt idx="9">
                  <c:v>44500</c:v>
                </c:pt>
                <c:pt idx="10">
                  <c:v>44530</c:v>
                </c:pt>
                <c:pt idx="11">
                  <c:v>44561</c:v>
                </c:pt>
                <c:pt idx="12">
                  <c:v>44592</c:v>
                </c:pt>
                <c:pt idx="13">
                  <c:v>44620</c:v>
                </c:pt>
                <c:pt idx="14">
                  <c:v>44651</c:v>
                </c:pt>
                <c:pt idx="15">
                  <c:v>44681</c:v>
                </c:pt>
                <c:pt idx="16">
                  <c:v>44712</c:v>
                </c:pt>
                <c:pt idx="17">
                  <c:v>44742</c:v>
                </c:pt>
                <c:pt idx="18">
                  <c:v>44773</c:v>
                </c:pt>
                <c:pt idx="19">
                  <c:v>44804</c:v>
                </c:pt>
                <c:pt idx="20">
                  <c:v>44834</c:v>
                </c:pt>
                <c:pt idx="21">
                  <c:v>44865</c:v>
                </c:pt>
                <c:pt idx="22">
                  <c:v>44895</c:v>
                </c:pt>
                <c:pt idx="23">
                  <c:v>44926</c:v>
                </c:pt>
              </c:numCache>
            </c:numRef>
          </c:cat>
          <c:val>
            <c:numRef>
              <c:f>'20-Week Planning'!$M$18:$M$65</c:f>
              <c:numCache>
                <c:formatCode>General</c:formatCode>
                <c:ptCount val="48"/>
                <c:pt idx="12" formatCode="#,##0_ ;\-#,##0\ ">
                  <c:v>1425</c:v>
                </c:pt>
                <c:pt idx="13" formatCode="#,##0_ ;\-#,##0\ ">
                  <c:v>1400.5552</c:v>
                </c:pt>
                <c:pt idx="14" formatCode="#,##0_ ;\-#,##0\ ">
                  <c:v>1416.404</c:v>
                </c:pt>
                <c:pt idx="15" formatCode="#,##0_ ;\-#,##0\ ">
                  <c:v>1331.0119999999999</c:v>
                </c:pt>
                <c:pt idx="16" formatCode="#,##0_ ;\-#,##0\ ">
                  <c:v>1247.0732</c:v>
                </c:pt>
                <c:pt idx="17" formatCode="#,##0_ ;\-#,##0\ ">
                  <c:v>1175.5224000000001</c:v>
                </c:pt>
                <c:pt idx="18" formatCode="#,##0_ ;\-#,##0\ ">
                  <c:v>1174.5848000000001</c:v>
                </c:pt>
                <c:pt idx="19" formatCode="#,##0_ ;\-#,##0\ ">
                  <c:v>995.25920000000019</c:v>
                </c:pt>
                <c:pt idx="20" formatCode="#,##0_ ;\-#,##0\ ">
                  <c:v>899.4304000000003</c:v>
                </c:pt>
                <c:pt idx="21" formatCode="#,##0_ ;\-#,##0\ ">
                  <c:v>825.64000000000033</c:v>
                </c:pt>
                <c:pt idx="22" formatCode="#,##0_ ;\-#,##0\ ">
                  <c:v>819.66240000000028</c:v>
                </c:pt>
                <c:pt idx="23" formatCode="#,##0_ ;\-#,##0\ ">
                  <c:v>883.99040000000036</c:v>
                </c:pt>
                <c:pt idx="24" formatCode="#,##0_ ;\-#,##0\ ">
                  <c:v>945.50492780000036</c:v>
                </c:pt>
                <c:pt idx="25" formatCode="#,##0_ ;\-#,##0\ ">
                  <c:v>991.45829340000046</c:v>
                </c:pt>
                <c:pt idx="26" formatCode="#,##0_ ;\-#,##0\ ">
                  <c:v>1035.3986882000004</c:v>
                </c:pt>
                <c:pt idx="27" formatCode="#,##0_ ;\-#,##0\ ">
                  <c:v>979.62904860000037</c:v>
                </c:pt>
                <c:pt idx="28" formatCode="#,##0_ ;\-#,##0\ ">
                  <c:v>935.57200242500039</c:v>
                </c:pt>
                <c:pt idx="29" formatCode="#,##0_ ;\-#,##0\ ">
                  <c:v>906.96389268750045</c:v>
                </c:pt>
                <c:pt idx="30" formatCode="#,##0_ ;\-#,##0\ ">
                  <c:v>957.22535868750037</c:v>
                </c:pt>
                <c:pt idx="31" formatCode="#,##0_ ;\-#,##0\ ">
                  <c:v>824.86684506250037</c:v>
                </c:pt>
                <c:pt idx="32" formatCode="#,##0_ ;\-#,##0\ ">
                  <c:v>811.81291668750032</c:v>
                </c:pt>
                <c:pt idx="33" formatCode="#,##0_ ;\-#,##0\ ">
                  <c:v>827.80951056250024</c:v>
                </c:pt>
                <c:pt idx="34" formatCode="#,##0_ ;\-#,##0\ ">
                  <c:v>874.95461918750016</c:v>
                </c:pt>
                <c:pt idx="35" formatCode="#,##0_ ;\-#,##0\ ">
                  <c:v>924.72392968750012</c:v>
                </c:pt>
                <c:pt idx="36" formatCode="#,##0_ ;\-#,##0\ ">
                  <c:v>1004.6688514375002</c:v>
                </c:pt>
                <c:pt idx="37" formatCode="#,##0_ ;\-#,##0\ ">
                  <c:v>1068.5853324375003</c:v>
                </c:pt>
                <c:pt idx="38" formatCode="#,##0_ ;\-#,##0\ ">
                  <c:v>1134.6105429375002</c:v>
                </c:pt>
                <c:pt idx="39" formatCode="#,##0_ ;\-#,##0\ ">
                  <c:v>1087.5104459375002</c:v>
                </c:pt>
                <c:pt idx="40" formatCode="#,##0_ ;\-#,##0\ ">
                  <c:v>1053.1503554375001</c:v>
                </c:pt>
                <c:pt idx="41" formatCode="#,##0_ ;\-#,##0\ ">
                  <c:v>1034.5351036875002</c:v>
                </c:pt>
                <c:pt idx="42" formatCode="#,##0_ ;\-#,##0\ ">
                  <c:v>1087.2931216875002</c:v>
                </c:pt>
                <c:pt idx="43" formatCode="#,##0_ ;\-#,##0\ ">
                  <c:v>948.36018956250018</c:v>
                </c:pt>
                <c:pt idx="44" formatCode="#,##0_ ;\-#,##0\ ">
                  <c:v>934.65785568750027</c:v>
                </c:pt>
                <c:pt idx="45" formatCode="#,##0_ ;\-#,##0\ ">
                  <c:v>951.44902106250038</c:v>
                </c:pt>
                <c:pt idx="46" formatCode="#,##0_ ;\-#,##0\ ">
                  <c:v>1000.9358881875005</c:v>
                </c:pt>
                <c:pt idx="47" formatCode="#,##0_ ;\-#,##0\ ">
                  <c:v>1053.1773046875005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D476-47FD-889E-F2DFC9C7D6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16871384"/>
        <c:axId val="516864496"/>
        <c:extLst>
          <c:ext xmlns:c15="http://schemas.microsoft.com/office/drawing/2012/chart" uri="{02D57815-91ED-43cb-92C2-25804820EDAC}">
            <c15:filteredLineSeries>
              <c15:ser>
                <c:idx val="1"/>
                <c:order val="5"/>
                <c:tx>
                  <c:strRef>
                    <c:extLst>
                      <c:ext uri="{02D57815-91ED-43cb-92C2-25804820EDAC}">
                        <c15:formulaRef>
                          <c15:sqref>'20-Week Planning'!$L$17</c15:sqref>
                        </c15:formulaRef>
                      </c:ext>
                    </c:extLst>
                    <c:strCache>
                      <c:ptCount val="1"/>
                      <c:pt idx="0">
                        <c:v>Caseload Forecast - 20%</c:v>
                      </c:pt>
                    </c:strCache>
                  </c:strRef>
                </c:tx>
                <c:spPr>
                  <a:ln w="19050" cap="rnd">
                    <a:solidFill>
                      <a:srgbClr val="CE1235"/>
                    </a:solidFill>
                    <a:prstDash val="dash"/>
                    <a:round/>
                  </a:ln>
                  <a:effectLst/>
                </c:spPr>
                <c:marker>
                  <c:symbol val="none"/>
                </c:marker>
                <c:dLbls>
                  <c:dLbl>
                    <c:idx val="15"/>
                    <c:layout>
                      <c:manualLayout>
                        <c:x val="5.4269839899699079E-3"/>
                        <c:y val="-1.0093520039611151E-2"/>
                      </c:manualLayout>
                    </c:layout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8-D476-47FD-889E-F2DFC9C7D651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showLegendKey val="0"/>
                  <c:showVal val="0"/>
                  <c:showCatName val="0"/>
                  <c:showSerName val="0"/>
                  <c:showPercent val="0"/>
                  <c:showBubbleSize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'20-Week Planning'!$B$18:$B$41</c15:sqref>
                        </c15:formulaRef>
                      </c:ext>
                    </c:extLst>
                    <c:numCache>
                      <c:formatCode>mmm\-yy</c:formatCode>
                      <c:ptCount val="24"/>
                      <c:pt idx="0">
                        <c:v>44227</c:v>
                      </c:pt>
                      <c:pt idx="1">
                        <c:v>44255</c:v>
                      </c:pt>
                      <c:pt idx="2">
                        <c:v>44286</c:v>
                      </c:pt>
                      <c:pt idx="3">
                        <c:v>44316</c:v>
                      </c:pt>
                      <c:pt idx="4">
                        <c:v>44347</c:v>
                      </c:pt>
                      <c:pt idx="5">
                        <c:v>44377</c:v>
                      </c:pt>
                      <c:pt idx="6">
                        <c:v>44408</c:v>
                      </c:pt>
                      <c:pt idx="7">
                        <c:v>44439</c:v>
                      </c:pt>
                      <c:pt idx="8">
                        <c:v>44469</c:v>
                      </c:pt>
                      <c:pt idx="9">
                        <c:v>44500</c:v>
                      </c:pt>
                      <c:pt idx="10">
                        <c:v>44530</c:v>
                      </c:pt>
                      <c:pt idx="11">
                        <c:v>44561</c:v>
                      </c:pt>
                      <c:pt idx="12">
                        <c:v>44592</c:v>
                      </c:pt>
                      <c:pt idx="13">
                        <c:v>44620</c:v>
                      </c:pt>
                      <c:pt idx="14">
                        <c:v>44651</c:v>
                      </c:pt>
                      <c:pt idx="15">
                        <c:v>44681</c:v>
                      </c:pt>
                      <c:pt idx="16">
                        <c:v>44712</c:v>
                      </c:pt>
                      <c:pt idx="17">
                        <c:v>44742</c:v>
                      </c:pt>
                      <c:pt idx="18">
                        <c:v>44773</c:v>
                      </c:pt>
                      <c:pt idx="19">
                        <c:v>44804</c:v>
                      </c:pt>
                      <c:pt idx="20">
                        <c:v>44834</c:v>
                      </c:pt>
                      <c:pt idx="21">
                        <c:v>44865</c:v>
                      </c:pt>
                      <c:pt idx="22">
                        <c:v>44895</c:v>
                      </c:pt>
                      <c:pt idx="23">
                        <c:v>44926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'20-Week Planning'!$L$18:$L$41</c15:sqref>
                        </c15:formulaRef>
                      </c:ext>
                    </c:extLst>
                    <c:numCache>
                      <c:formatCode>General</c:formatCode>
                      <c:ptCount val="24"/>
                      <c:pt idx="14" formatCode="#,##0_ ;\-#,##0\ ">
                        <c:v>1524</c:v>
                      </c:pt>
                      <c:pt idx="15" formatCode="#,##0_ ;\-#,##0\ ">
                        <c:v>1453.6575</c:v>
                      </c:pt>
                      <c:pt idx="16" formatCode="#,##0_ ;\-#,##0\ ">
                        <c:v>1393.581375</c:v>
                      </c:pt>
                      <c:pt idx="17" formatCode="#,##0_ ;\-#,##0\ ">
                        <c:v>1339.3374999999999</c:v>
                      </c:pt>
                      <c:pt idx="18" formatCode="#,##0_ ;\-#,##0\ ">
                        <c:v>1361.5784999999998</c:v>
                      </c:pt>
                      <c:pt idx="19" formatCode="#,##0_ ;\-#,##0\ ">
                        <c:v>1189.4932499999998</c:v>
                      </c:pt>
                      <c:pt idx="20" formatCode="#,##0_ ;\-#,##0\ ">
                        <c:v>1109.4012499999999</c:v>
                      </c:pt>
                      <c:pt idx="21" formatCode="#,##0_ ;\-#,##0\ ">
                        <c:v>1053.0777499999997</c:v>
                      </c:pt>
                      <c:pt idx="22" formatCode="#,##0_ ;\-#,##0\ ">
                        <c:v>1069.0937499999998</c:v>
                      </c:pt>
                      <c:pt idx="23" formatCode="#,##0_ ;\-#,##0\ ">
                        <c:v>1154.9887499999998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9-D476-47FD-889E-F2DFC9C7D651}"/>
                  </c:ext>
                </c:extLst>
              </c15:ser>
            </c15:filteredLineSeries>
          </c:ext>
        </c:extLst>
      </c:lineChart>
      <c:dateAx>
        <c:axId val="516871384"/>
        <c:scaling>
          <c:orientation val="minMax"/>
        </c:scaling>
        <c:delete val="0"/>
        <c:axPos val="b"/>
        <c:minorGridlines>
          <c:spPr>
            <a:ln w="6350" cap="flat" cmpd="sng" algn="ctr">
              <a:solidFill>
                <a:schemeClr val="tx1">
                  <a:lumMod val="5000"/>
                  <a:lumOff val="95000"/>
                </a:schemeClr>
              </a:solidFill>
              <a:prstDash val="dash"/>
              <a:round/>
            </a:ln>
            <a:effectLst/>
          </c:spPr>
        </c:minorGridlines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6864496"/>
        <c:crosses val="autoZero"/>
        <c:auto val="1"/>
        <c:lblOffset val="100"/>
        <c:baseTimeUnit val="months"/>
      </c:dateAx>
      <c:valAx>
        <c:axId val="516864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6871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4299790467342108E-2"/>
          <c:y val="0.92054498969935106"/>
          <c:w val="0.91022626140169194"/>
          <c:h val="7.73024993893616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ysClr val="windowText" lastClr="000000"/>
      </a:solidFill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113C_787BDB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D344C4D2-283B-4361-A118-A9A0F93ACB10}" authorId="{9ACA21C2-723A-F8D1-6003-9ABADA097D81}" created="2022-06-23T11:55:50.91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26336446" sldId="4412"/>
      <ac:spMk id="4" creationId="{2DCA7056-FFA1-4BE6-B4EC-811DB71DB162}"/>
    </ac:deMkLst>
    <p188:txBody>
      <a:bodyPr/>
      <a:lstStyle/>
      <a:p>
        <a:r>
          <a:rPr lang="en-GB"/>
          <a:t>[@Howarth, Jayne] [@Marlborough, Caroline] I've drafted this re dynamic support / annual reviews - let me know if you think any changes are necessary.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75B75B-7E7C-4DEA-9E90-2ED28B665E2F}" type="datetimeFigureOut">
              <a:rPr lang="en-GB" smtClean="0"/>
              <a:t>20/07/2022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B6161C-A716-4403-BF72-C938C275DD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526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7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49B84C6-FCD2-493F-B988-59C3CB34277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0223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B6161C-A716-4403-BF72-C938C275DDD4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961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id="{5EFCC97E-4A21-4C3F-991D-78EA7C126D7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0" name="Rectangle 2">
            <a:extLst>
              <a:ext uri="{FF2B5EF4-FFF2-40B4-BE49-F238E27FC236}">
                <a16:creationId xmlns:a16="http://schemas.microsoft.com/office/drawing/2014/main" id="{E4A346B9-E7D9-40B5-9F0E-5F1219723D3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altLang="en-US" noProof="0"/>
              <a:t>Click to edit Master title style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5CB05731-0198-4B79-ABBA-0F8658F4F53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alt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10757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3E021-64F2-4CB7-B062-7C56E25F2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E8BC97-4CE1-4EE7-812E-463A2F0763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761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>
            <a:extLst>
              <a:ext uri="{FF2B5EF4-FFF2-40B4-BE49-F238E27FC236}">
                <a16:creationId xmlns:a16="http://schemas.microsoft.com/office/drawing/2014/main" id="{4EE5C9F7-098C-4E1C-80D2-FAFF44B6033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493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: Top Corners Rounded 6">
            <a:extLst>
              <a:ext uri="{FF2B5EF4-FFF2-40B4-BE49-F238E27FC236}">
                <a16:creationId xmlns:a16="http://schemas.microsoft.com/office/drawing/2014/main" id="{67663FF2-7B41-4849-913F-008BF84DC327}"/>
              </a:ext>
            </a:extLst>
          </p:cNvPr>
          <p:cNvSpPr/>
          <p:nvPr userDrawn="1"/>
        </p:nvSpPr>
        <p:spPr>
          <a:xfrm>
            <a:off x="5784641" y="431519"/>
            <a:ext cx="6040282" cy="5228516"/>
          </a:xfrm>
          <a:prstGeom prst="round2Same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ACC607-C8E4-4C76-BFCF-FB2AD3184D94}"/>
              </a:ext>
            </a:extLst>
          </p:cNvPr>
          <p:cNvSpPr txBox="1">
            <a:spLocks/>
          </p:cNvSpPr>
          <p:nvPr userDrawn="1"/>
        </p:nvSpPr>
        <p:spPr bwMode="auto">
          <a:xfrm>
            <a:off x="9332" y="831460"/>
            <a:ext cx="5069278" cy="2387600"/>
          </a:xfrm>
          <a:prstGeom prst="rect">
            <a:avLst/>
          </a:pr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</a:pPr>
            <a:endParaRPr lang="en-GB" sz="4000">
              <a:solidFill>
                <a:schemeClr val="tx1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76BF668-57EE-4D11-8001-49A8867D4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258" y="1364725"/>
            <a:ext cx="3591352" cy="1321070"/>
          </a:xfr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4000" kern="1200">
              <a:solidFill>
                <a:schemeClr val="tx1"/>
              </a:solidFill>
              <a:ea typeface="+mn-ea"/>
              <a:cs typeface="+mn-cs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452D18CB-06AA-4DD4-9CD0-6D5F53989D7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00205" y="1262062"/>
            <a:ext cx="5712823" cy="425917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8D89BC2B-845C-4C40-9071-1F1F80D36F3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502400" y="433388"/>
            <a:ext cx="4552950" cy="7493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  <a:endParaRPr lang="en-GB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39BA9073-F16C-4FBB-9E0E-074C5B1D9B2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4213" y="3795713"/>
            <a:ext cx="4081462" cy="1697037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2838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7504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FAC8D-CA71-47A5-BDB0-BF87533E3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FBCF9-9B13-40FD-B385-0FF6B13EE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ECDA093-73E7-4A4A-BBD7-D7FF91955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593" y="233045"/>
            <a:ext cx="11295017" cy="64071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1FADBC-4541-4E85-BD66-CBDDAFD7AEB5}"/>
              </a:ext>
            </a:extLst>
          </p:cNvPr>
          <p:cNvCxnSpPr/>
          <p:nvPr userDrawn="1"/>
        </p:nvCxnSpPr>
        <p:spPr>
          <a:xfrm flipH="1">
            <a:off x="0" y="883920"/>
            <a:ext cx="12192000" cy="0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8319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52962AB-5650-47B8-99B1-753F9FD868C1}"/>
              </a:ext>
            </a:extLst>
          </p:cNvPr>
          <p:cNvSpPr/>
          <p:nvPr userDrawn="1"/>
        </p:nvSpPr>
        <p:spPr>
          <a:xfrm>
            <a:off x="410055" y="106127"/>
            <a:ext cx="11556392" cy="713410"/>
          </a:xfrm>
          <a:prstGeom prst="round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73F41A49-346F-47D7-B709-AAE9265C6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489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FADCA-489F-4CEE-BF10-6C6AB102C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CC2DE7-E7C8-450D-8930-46D086B95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67DB5-FFFA-4096-A9DB-157A25B823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89E37-7976-48EC-B4B6-0292F301E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16225-FACF-48C2-9EF2-968BC5D0A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07ABED2-15D0-45A5-BAF7-39ED046324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0974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74A63-4C43-4353-BC33-F7895C96D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0C911-761F-4D3D-8848-9CD6A2F1D5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0593" y="1227909"/>
            <a:ext cx="5593807" cy="4737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E51730-04C7-42F4-8574-A92266C6B7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227909"/>
            <a:ext cx="5080000" cy="48680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CA0FDA-7185-4A2C-AFD6-CBFCE989D6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E575BC-1759-4EDE-ACF9-5CCA0C6C7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C1B087-0C57-4693-9D09-0865F9E10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BBD347F-025F-4B04-90A1-D1CA7B8578C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28850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065FF-5CF7-48F6-BCE9-7C065E4F3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-29368"/>
            <a:ext cx="11120582" cy="91606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8AE5E7-FDD3-455A-AA96-1B0AF6300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7999" y="1099272"/>
            <a:ext cx="5357091" cy="69258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A412D-015E-4FA6-83D2-7A40D39B89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7999" y="1923184"/>
            <a:ext cx="5357091" cy="39511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0B452A-EB16-4B20-901D-B273CD3A35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083" y="1099272"/>
            <a:ext cx="5183717" cy="69258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B51867-4655-4B3B-BCE4-8F29D0C26D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083" y="1923184"/>
            <a:ext cx="5183717" cy="39511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899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F23C2-F683-4F9C-BC2B-EECED437D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305875-2F80-47CC-A203-23964CCD4A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B98BE2-6F63-4249-92EE-0366E8B49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A0D285-DC9B-43DE-936B-FB30778B0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BB7D8E1-CFF8-4B51-9967-BCFEF6619C5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92062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1F4A15-CDA7-46C6-881B-384DA0A63D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74C981-269B-4648-9CAD-DAC6C88D1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F6610-19B4-46AA-8EE3-1ECA00110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0F86150-1724-431E-B9D4-81E02CA5E2E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4627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AC4AC-9E51-42BA-BC3E-DA5827DD7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AA8210-783F-482D-A751-9CC586FC5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777816-55E9-40BA-80CD-E3D179826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996BA7-D45B-4DB7-A982-60B48ACAB1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9C1F84-B087-42C7-A33E-F48F733F5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C2B7EA-776A-4A6E-80E6-6848E5886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C27581B-DAFA-423E-B9C6-F5A5BBD6B16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47238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>
            <a:extLst>
              <a:ext uri="{FF2B5EF4-FFF2-40B4-BE49-F238E27FC236}">
                <a16:creationId xmlns:a16="http://schemas.microsoft.com/office/drawing/2014/main" id="{9C0257C4-8C22-437E-9C93-FD3D8C4D962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9092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Rectangle 2">
            <a:extLst>
              <a:ext uri="{FF2B5EF4-FFF2-40B4-BE49-F238E27FC236}">
                <a16:creationId xmlns:a16="http://schemas.microsoft.com/office/drawing/2014/main" id="{21D86AE1-FC5A-4D18-860D-8EE434314A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00593" y="0"/>
            <a:ext cx="11295017" cy="883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54D4E81-366B-4D4B-9DFF-2CCA8091AC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00593" y="1088574"/>
            <a:ext cx="11295017" cy="481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6725758-5938-4B70-AB7D-7725791519E5}"/>
              </a:ext>
            </a:extLst>
          </p:cNvPr>
          <p:cNvCxnSpPr/>
          <p:nvPr userDrawn="1"/>
        </p:nvCxnSpPr>
        <p:spPr>
          <a:xfrm flipH="1">
            <a:off x="0" y="883920"/>
            <a:ext cx="12192000" cy="0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0288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5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95" r:id="rId8"/>
    <p:sldLayoutId id="2147483677" r:id="rId9"/>
    <p:sldLayoutId id="2147483679" r:id="rId10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0" kern="1200">
          <a:solidFill>
            <a:schemeClr val="tx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177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13C_787BDBE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D1F92DF-6AD0-42AC-B7B2-EBED7B2D5C9F}"/>
              </a:ext>
            </a:extLst>
          </p:cNvPr>
          <p:cNvSpPr txBox="1">
            <a:spLocks/>
          </p:cNvSpPr>
          <p:nvPr/>
        </p:nvSpPr>
        <p:spPr bwMode="auto">
          <a:xfrm>
            <a:off x="783144" y="1546832"/>
            <a:ext cx="10956897" cy="2043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 b="0" kern="1200">
                <a:solidFill>
                  <a:schemeClr val="tx2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sz="3800" b="1">
                <a:latin typeface="+mj-lt"/>
              </a:rPr>
              <a:t>Dedicated Schools Grant Deficit Management Plan Update</a:t>
            </a:r>
          </a:p>
          <a:p>
            <a:pPr algn="ctr"/>
            <a:endParaRPr lang="en-GB" sz="3800" b="1">
              <a:latin typeface="+mj-lt"/>
            </a:endParaRPr>
          </a:p>
          <a:p>
            <a:pPr algn="ctr"/>
            <a:r>
              <a:rPr lang="en-GB" sz="3800" b="1">
                <a:latin typeface="+mj-lt"/>
              </a:rPr>
              <a:t>July 2022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A34F68A-C208-4492-BE97-DC10BE5903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/>
          <a:p>
            <a:r>
              <a:rPr lang="en-GB" sz="3200">
                <a:latin typeface="+mj-lt"/>
              </a:rPr>
              <a:t>Brian Pope</a:t>
            </a:r>
            <a:br>
              <a:rPr lang="en-GB" sz="3200">
                <a:latin typeface="+mj-lt"/>
              </a:rPr>
            </a:br>
            <a:r>
              <a:rPr lang="en-GB" sz="3200">
                <a:latin typeface="+mj-lt"/>
              </a:rPr>
              <a:t>Assistant Director, Education &amp; Inclusion</a:t>
            </a:r>
            <a:endParaRPr lang="en-GB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77706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388D2FB-F24A-4DAD-8CA8-18BD483E5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>
                <a:latin typeface="+mj-lt"/>
              </a:rPr>
              <a:t>Work in progress and cases out of time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AEBD0D-26A2-4F14-9C7B-E0C6105E7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9773" y="1415102"/>
            <a:ext cx="3816796" cy="3960352"/>
          </a:xfrm>
        </p:spPr>
        <p:txBody>
          <a:bodyPr/>
          <a:lstStyle/>
          <a:p>
            <a:r>
              <a:rPr lang="en-GB" sz="1600">
                <a:latin typeface="+mj-lt"/>
              </a:rPr>
              <a:t>The long-term plan was re-evaluated due to increased demand levels. The principles remain the same - to reduce out of time cases and improve timeliness.</a:t>
            </a:r>
          </a:p>
          <a:p>
            <a:pPr lvl="1"/>
            <a:r>
              <a:rPr lang="en-GB" sz="1600">
                <a:latin typeface="+mj-lt"/>
              </a:rPr>
              <a:t>31 October 2021 – 1,429</a:t>
            </a:r>
          </a:p>
          <a:p>
            <a:pPr lvl="1"/>
            <a:r>
              <a:rPr lang="en-GB" sz="1600">
                <a:latin typeface="+mj-lt"/>
              </a:rPr>
              <a:t>31 May 2022 – 1,368</a:t>
            </a:r>
          </a:p>
          <a:p>
            <a:pPr marL="457200" lvl="1" indent="0">
              <a:buNone/>
            </a:pPr>
            <a:endParaRPr lang="en-GB" sz="1600">
              <a:latin typeface="+mj-lt"/>
            </a:endParaRPr>
          </a:p>
          <a:p>
            <a:r>
              <a:rPr lang="en-GB" sz="1600">
                <a:latin typeface="+mj-lt"/>
                <a:cs typeface="Arial"/>
              </a:rPr>
              <a:t>Just over 20% of cases are out of time (they exceed 20 weeks) as at end May 2022. This has improved from just under 50% in October 2021.</a:t>
            </a:r>
            <a:endParaRPr lang="en-GB" sz="1600">
              <a:latin typeface="+mj-lt"/>
            </a:endParaRPr>
          </a:p>
          <a:p>
            <a:pPr marL="0" indent="0">
              <a:buNone/>
            </a:pPr>
            <a:endParaRPr lang="en-GB" sz="160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CAB9805-BE82-8F29-DE78-29C26693358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4871"/>
              </p:ext>
            </p:extLst>
          </p:nvPr>
        </p:nvGraphicFramePr>
        <p:xfrm>
          <a:off x="4122820" y="1288115"/>
          <a:ext cx="7859407" cy="4214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3561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9A591B-D264-4B18-ADA2-0C2F34D8A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7538" y="103909"/>
            <a:ext cx="10081299" cy="776720"/>
          </a:xfrm>
        </p:spPr>
        <p:txBody>
          <a:bodyPr/>
          <a:lstStyle/>
          <a:p>
            <a:r>
              <a:rPr lang="en-GB" sz="4000" b="1">
                <a:latin typeface="Arial"/>
                <a:cs typeface="Arial"/>
              </a:rPr>
              <a:t>Educational Psychology Advice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AAF7AF-F537-47ED-90F1-05DB4D858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25068" y="1124839"/>
            <a:ext cx="3357998" cy="4319645"/>
          </a:xfrm>
        </p:spPr>
        <p:txBody>
          <a:bodyPr/>
          <a:lstStyle/>
          <a:p>
            <a:endParaRPr lang="en-GB">
              <a:solidFill>
                <a:srgbClr val="FF0000"/>
              </a:solidFill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rial"/>
                <a:cs typeface="Arial"/>
              </a:rPr>
              <a:t>Demand in to HIEP for statutory needs assessments continues to increase. This resulted in a monthly BAU figure of 150 in Sept. 21, which later increased to 198  in April 22.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rial"/>
                <a:cs typeface="Arial"/>
              </a:rPr>
              <a:t>With adjustments to the schools' SLA, HIEP have been submitting  220-260 advice each month between Feb. 22 and  June 22. </a:t>
            </a:r>
            <a:endParaRPr lang="en-GB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>
                <a:latin typeface="Arial"/>
                <a:cs typeface="Arial"/>
              </a:rPr>
              <a:t>It is anticipated HIEP  will complete approx. 2,300 for the academic year 21/22. </a:t>
            </a:r>
            <a:endParaRPr lang="en-GB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/>
          </a:p>
        </p:txBody>
      </p:sp>
      <p:pic>
        <p:nvPicPr>
          <p:cNvPr id="6" name="Picture 3" descr="Chart, bar chart&#10;&#10;Description automatically generated">
            <a:extLst>
              <a:ext uri="{FF2B5EF4-FFF2-40B4-BE49-F238E27FC236}">
                <a16:creationId xmlns:a16="http://schemas.microsoft.com/office/drawing/2014/main" id="{45493F13-045B-1065-8FB0-AD9D09D68D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90443" y="1829112"/>
            <a:ext cx="5736833" cy="289585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84379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574D17E-BCB3-431B-8B88-B7F6B20E3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634" y="204614"/>
            <a:ext cx="11642551" cy="670550"/>
          </a:xfrm>
        </p:spPr>
        <p:txBody>
          <a:bodyPr/>
          <a:lstStyle/>
          <a:p>
            <a:r>
              <a:rPr lang="en-GB" sz="3200" b="1">
                <a:latin typeface="+mj-lt"/>
              </a:rPr>
              <a:t>High Needs, Performance &amp; Oversight Programme update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BE01F8-C166-4CB8-89CB-A2A2AB44F2AF}"/>
              </a:ext>
            </a:extLst>
          </p:cNvPr>
          <p:cNvSpPr txBox="1"/>
          <p:nvPr/>
        </p:nvSpPr>
        <p:spPr>
          <a:xfrm>
            <a:off x="416490" y="984177"/>
            <a:ext cx="115256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The High Needs, Performance and Oversight Board was launched in January 2022, with three programmes of work reporting into the Board. Each programme has a number of workstreams that seek to address incoming demand for EHCPs, alongside reducing the pressure on the high needs budget.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8B564F3-4AF1-4957-B375-00CF15DCB9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2499" y="2241056"/>
            <a:ext cx="8868834" cy="3781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646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574D17E-BCB3-431B-8B88-B7F6B20E3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491" y="64862"/>
            <a:ext cx="11295017" cy="855529"/>
          </a:xfrm>
        </p:spPr>
        <p:txBody>
          <a:bodyPr/>
          <a:lstStyle/>
          <a:p>
            <a:r>
              <a:rPr lang="en-GB" b="1">
                <a:latin typeface="+mj-lt"/>
              </a:rPr>
              <a:t>Workstream updates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CA7056-FFA1-4BE6-B4EC-811DB71DB162}"/>
              </a:ext>
            </a:extLst>
          </p:cNvPr>
          <p:cNvSpPr txBox="1"/>
          <p:nvPr/>
        </p:nvSpPr>
        <p:spPr>
          <a:xfrm>
            <a:off x="272794" y="799256"/>
            <a:ext cx="11295017" cy="5401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0070C0"/>
                </a:solidFill>
              </a:rPr>
              <a:t>Building Capacity – Sector Led SEN Improvement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dirty="0"/>
              <a:t>Adding strength to the overall work to improve SEN support across the system.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dirty="0"/>
              <a:t>26  Hampshire groups submitted an Expression of Interest, 13 of which were successful following scrutiny by the panel of LA officers and HT reps.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dirty="0"/>
              <a:t>Funded through the High Needs Block; a total on this initiative of £412k.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dirty="0"/>
              <a:t>Projects will start September 2022 and run through to end March 2024.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0070C0"/>
                </a:solidFill>
              </a:rPr>
              <a:t>Build Capacity - SEN Support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dirty="0">
                <a:effectLst/>
                <a:ea typeface="Times New Roman" panose="02020603050405020304" pitchFamily="18" charset="0"/>
              </a:rPr>
              <a:t>District and phase projects co-ordinated through School Improvement Managers continue; some are on-going from the previous financial year with ‘build-</a:t>
            </a:r>
            <a:r>
              <a:rPr lang="en-GB" sz="1600" dirty="0" err="1">
                <a:effectLst/>
                <a:ea typeface="Times New Roman" panose="02020603050405020304" pitchFamily="18" charset="0"/>
              </a:rPr>
              <a:t>ons</a:t>
            </a:r>
            <a:r>
              <a:rPr lang="en-GB" sz="1600" dirty="0">
                <a:effectLst/>
                <a:ea typeface="Times New Roman" panose="02020603050405020304" pitchFamily="18" charset="0"/>
              </a:rPr>
              <a:t>’, others are new, the majority of these are offered to all schools in the district/phase fully funded, some have target groups.</a:t>
            </a:r>
            <a:endParaRPr lang="en-GB" sz="1600" dirty="0">
              <a:effectLst/>
              <a:ea typeface="Calibri" panose="020F050202020403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dirty="0">
                <a:effectLst/>
                <a:ea typeface="Times New Roman" panose="02020603050405020304" pitchFamily="18" charset="0"/>
              </a:rPr>
              <a:t>Various networking and collaborative opportunities continue, for example SENCo networks and resourced provision networks/offers of support </a:t>
            </a:r>
            <a:r>
              <a:rPr lang="en-GB" sz="1600">
                <a:effectLst/>
                <a:ea typeface="Times New Roman" panose="02020603050405020304" pitchFamily="18" charset="0"/>
              </a:rPr>
              <a:t>and advice.</a:t>
            </a:r>
            <a:endParaRPr lang="en-GB" sz="1600" dirty="0">
              <a:effectLst/>
              <a:ea typeface="Times New Roman" panose="02020603050405020304" pitchFamily="18" charset="0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dirty="0">
                <a:effectLst/>
                <a:latin typeface="+mj-lt"/>
                <a:ea typeface="Calibri" panose="020F0502020204030204" pitchFamily="34" charset="0"/>
              </a:rPr>
              <a:t>Embedding the SEN Support Guidance remains a priority.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600" dirty="0">
                <a:latin typeface="+mj-lt"/>
                <a:ea typeface="Calibri" panose="020F0502020204030204" pitchFamily="34" charset="0"/>
              </a:rPr>
              <a:t>The LLPR process has a continued focus on this area and wider inclusion.</a:t>
            </a:r>
            <a:endParaRPr lang="en-GB" sz="1600" dirty="0">
              <a:effectLst/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3507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574D17E-BCB3-431B-8B88-B7F6B20E3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593" y="147989"/>
            <a:ext cx="11295017" cy="855529"/>
          </a:xfrm>
        </p:spPr>
        <p:txBody>
          <a:bodyPr/>
          <a:lstStyle/>
          <a:p>
            <a:r>
              <a:rPr lang="en-GB" b="1">
                <a:latin typeface="+mj-lt"/>
              </a:rPr>
              <a:t>Workstream updates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CA7056-FFA1-4BE6-B4EC-811DB71DB162}"/>
              </a:ext>
            </a:extLst>
          </p:cNvPr>
          <p:cNvSpPr txBox="1"/>
          <p:nvPr/>
        </p:nvSpPr>
        <p:spPr>
          <a:xfrm>
            <a:off x="400592" y="1366897"/>
            <a:ext cx="11295017" cy="46474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600"/>
              </a:spcAft>
            </a:pPr>
            <a:r>
              <a:rPr lang="en-GB" sz="2000" b="1" dirty="0">
                <a:solidFill>
                  <a:srgbClr val="0070C0"/>
                </a:solidFill>
                <a:latin typeface="+mj-lt"/>
              </a:rPr>
              <a:t>Preparing for Adulthood</a:t>
            </a:r>
          </a:p>
          <a:p>
            <a:pPr>
              <a:spcAft>
                <a:spcPts val="600"/>
              </a:spcAft>
            </a:pPr>
            <a:endParaRPr lang="en-GB" sz="1600" b="1" dirty="0">
              <a:latin typeface="+mj-lt"/>
            </a:endParaRPr>
          </a:p>
          <a:p>
            <a:pPr>
              <a:spcAft>
                <a:spcPts val="600"/>
              </a:spcAft>
            </a:pPr>
            <a:r>
              <a:rPr lang="en-GB" sz="1600" b="1" dirty="0">
                <a:solidFill>
                  <a:srgbClr val="0070C0"/>
                </a:solidFill>
                <a:latin typeface="+mj-lt"/>
              </a:rPr>
              <a:t>Post-16 Employability hubs</a:t>
            </a:r>
            <a:endParaRPr lang="en-GB" sz="1600" b="0" i="0" u="none" strike="noStrike" kern="1200" baseline="0" noProof="0" dirty="0">
              <a:solidFill>
                <a:srgbClr val="0070C0"/>
              </a:solidFill>
              <a:latin typeface="+mj-lt"/>
              <a:cs typeface="Arial"/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latin typeface="+mj-lt"/>
                <a:cs typeface="Arial"/>
              </a:rPr>
              <a:t>The Employability Hub model represents a 1+1+1 study programme, focused on employability and access to work placements, ending in an established pathway to employment, such as Supported Internships.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b="0" i="0" u="none" strike="noStrike" kern="1200" baseline="0" noProof="0" dirty="0">
                <a:latin typeface="+mj-lt"/>
                <a:cs typeface="Arial"/>
              </a:rPr>
              <a:t>There are currently 7 employability hubs. 84 learners currently active. 5 primary outcomes have been achieved (4 paid employment outcomes and 1 apprenticeship). 81% engagement in work experience.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b="0" i="0" dirty="0">
                <a:solidFill>
                  <a:srgbClr val="242424"/>
                </a:solidFill>
                <a:effectLst/>
                <a:latin typeface="+mj-lt"/>
              </a:rPr>
              <a:t>2 additional employability hubs are joining in 2022 (BCOT </a:t>
            </a:r>
            <a:r>
              <a:rPr lang="en-GB" sz="1600" b="0" i="0">
                <a:solidFill>
                  <a:srgbClr val="242424"/>
                </a:solidFill>
                <a:effectLst/>
                <a:latin typeface="+mj-lt"/>
              </a:rPr>
              <a:t>&amp; Fareham</a:t>
            </a:r>
            <a:r>
              <a:rPr lang="en-GB" sz="1600" b="0" i="0" dirty="0">
                <a:solidFill>
                  <a:srgbClr val="242424"/>
                </a:solidFill>
                <a:effectLst/>
                <a:latin typeface="+mj-lt"/>
              </a:rPr>
              <a:t>), bringing </a:t>
            </a:r>
            <a:r>
              <a:rPr lang="en-GB" sz="1600" dirty="0">
                <a:solidFill>
                  <a:srgbClr val="242424"/>
                </a:solidFill>
                <a:latin typeface="+mj-lt"/>
              </a:rPr>
              <a:t>the </a:t>
            </a:r>
            <a:r>
              <a:rPr lang="en-GB" sz="1600" b="0" i="0" dirty="0">
                <a:solidFill>
                  <a:srgbClr val="242424"/>
                </a:solidFill>
                <a:effectLst/>
                <a:latin typeface="+mj-lt"/>
              </a:rPr>
              <a:t>total Employability hubs up to </a:t>
            </a:r>
            <a:r>
              <a:rPr lang="en-GB" sz="1600" dirty="0">
                <a:solidFill>
                  <a:srgbClr val="242424"/>
                </a:solidFill>
                <a:latin typeface="+mj-lt"/>
              </a:rPr>
              <a:t>9</a:t>
            </a:r>
            <a:r>
              <a:rPr lang="en-GB" sz="1600" b="0" i="0" dirty="0">
                <a:solidFill>
                  <a:srgbClr val="242424"/>
                </a:solidFill>
                <a:effectLst/>
                <a:latin typeface="+mj-lt"/>
              </a:rPr>
              <a:t> across Hampshire.</a:t>
            </a:r>
          </a:p>
          <a:p>
            <a:pPr lvl="1">
              <a:spcAft>
                <a:spcPts val="600"/>
              </a:spcAft>
            </a:pPr>
            <a:endParaRPr lang="en-GB" sz="1600" b="0" i="0" u="none" strike="noStrike" kern="120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Calibri" charset="0"/>
              <a:cs typeface="Arial"/>
            </a:endParaRPr>
          </a:p>
          <a:p>
            <a:pPr>
              <a:spcAft>
                <a:spcPts val="600"/>
              </a:spcAft>
            </a:pPr>
            <a:r>
              <a:rPr lang="en-GB" sz="1600" b="1" dirty="0">
                <a:solidFill>
                  <a:srgbClr val="0070C0"/>
                </a:solidFill>
                <a:latin typeface="+mj-lt"/>
              </a:rPr>
              <a:t>Independence hubs</a:t>
            </a:r>
          </a:p>
          <a:p>
            <a:pPr marL="555625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latin typeface="+mj-lt"/>
              </a:rPr>
              <a:t>HSDC Alton opens in September 2022 with 8 spaces.</a:t>
            </a:r>
          </a:p>
          <a:p>
            <a:pPr marL="555625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latin typeface="+mj-lt"/>
              </a:rPr>
              <a:t>3 </a:t>
            </a:r>
            <a:r>
              <a:rPr lang="en-GB" sz="1600" i="0" u="none" strike="noStrike" kern="120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Calibri" charset="0"/>
                <a:cs typeface="Arial"/>
              </a:rPr>
              <a:t>additional hubs have been confirmed for 2023 openings (Farnborough College of Technology, Andover and Brockenhurst</a:t>
            </a:r>
            <a:r>
              <a:rPr lang="en-GB" sz="1600" b="0" i="0" u="none" strike="noStrike" kern="120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Calibri" charset="0"/>
                <a:cs typeface="Arial"/>
              </a:rPr>
              <a:t>).</a:t>
            </a:r>
            <a:r>
              <a:rPr lang="en-GB" sz="1600" b="0" i="0" dirty="0">
                <a:solidFill>
                  <a:srgbClr val="242424"/>
                </a:solidFill>
                <a:effectLst/>
                <a:latin typeface="+mj-lt"/>
              </a:rPr>
              <a:t> </a:t>
            </a:r>
            <a:endParaRPr lang="en-GB" sz="16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Calibri" charset="0"/>
              <a:cs typeface="Arial"/>
            </a:endParaRPr>
          </a:p>
          <a:p>
            <a:endParaRPr lang="en-GB" b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79420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574D17E-BCB3-431B-8B88-B7F6B20E3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593" y="147989"/>
            <a:ext cx="11295017" cy="855529"/>
          </a:xfrm>
        </p:spPr>
        <p:txBody>
          <a:bodyPr/>
          <a:lstStyle/>
          <a:p>
            <a:r>
              <a:rPr lang="en-GB" b="1">
                <a:latin typeface="+mj-lt"/>
              </a:rPr>
              <a:t>Workstream updates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CA7056-FFA1-4BE6-B4EC-811DB71DB162}"/>
              </a:ext>
            </a:extLst>
          </p:cNvPr>
          <p:cNvSpPr txBox="1"/>
          <p:nvPr/>
        </p:nvSpPr>
        <p:spPr>
          <a:xfrm>
            <a:off x="307753" y="1147452"/>
            <a:ext cx="11295017" cy="61401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b="1">
                <a:solidFill>
                  <a:srgbClr val="0070C0"/>
                </a:solidFill>
              </a:rPr>
              <a:t>Place Planning &amp; Commissioning</a:t>
            </a:r>
          </a:p>
          <a:p>
            <a:pPr marL="285750" indent="-285750">
              <a:spcBef>
                <a:spcPts val="600"/>
              </a:spcBef>
              <a:buClr>
                <a:srgbClr val="000000"/>
              </a:buClr>
              <a:buSzPts val="1200"/>
              <a:buFont typeface="Courier New" panose="02070309020205020404" pitchFamily="49" charset="0"/>
              <a:buChar char="o"/>
              <a:tabLst>
                <a:tab pos="450215" algn="l"/>
              </a:tabLst>
            </a:pPr>
            <a:r>
              <a:rPr lang="en-GB" sz="160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Place Planning strategy is being refreshed, for implementation from January 2023.</a:t>
            </a:r>
          </a:p>
          <a:p>
            <a:pPr marL="285750" indent="-285750">
              <a:spcBef>
                <a:spcPts val="600"/>
              </a:spcBef>
              <a:buClr>
                <a:srgbClr val="000000"/>
              </a:buClr>
              <a:buSzPts val="1200"/>
              <a:buFont typeface="Courier New" panose="02070309020205020404" pitchFamily="49" charset="0"/>
              <a:buChar char="o"/>
              <a:tabLst>
                <a:tab pos="450215" algn="l"/>
              </a:tabLst>
            </a:pPr>
            <a:r>
              <a:rPr lang="en-GB" sz="160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Proposal is being progressed to build a new all-through PD/SLD schools for 125 places, </a:t>
            </a:r>
            <a:r>
              <a:rPr lang="en-GB" sz="160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in a location along the M27/M3 corridor.</a:t>
            </a:r>
          </a:p>
          <a:p>
            <a:pPr marL="285750" indent="-285750">
              <a:spcBef>
                <a:spcPts val="600"/>
              </a:spcBef>
              <a:buClr>
                <a:srgbClr val="000000"/>
              </a:buClr>
              <a:buSzPts val="1200"/>
              <a:buFont typeface="Courier New" panose="02070309020205020404" pitchFamily="49" charset="0"/>
              <a:buChar char="o"/>
              <a:tabLst>
                <a:tab pos="450215" algn="l"/>
              </a:tabLst>
            </a:pPr>
            <a:r>
              <a:rPr lang="en-GB" sz="160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Additional places are being developed at Henry Tyndale, Norman Gate and Pinewood Schools for September 2022.</a:t>
            </a:r>
          </a:p>
          <a:p>
            <a:pPr marL="285750" indent="-285750">
              <a:spcBef>
                <a:spcPts val="600"/>
              </a:spcBef>
              <a:buClr>
                <a:srgbClr val="000000"/>
              </a:buClr>
              <a:buSzPts val="1200"/>
              <a:buFont typeface="Courier New" panose="02070309020205020404" pitchFamily="49" charset="0"/>
              <a:buChar char="o"/>
              <a:tabLst>
                <a:tab pos="450215" algn="l"/>
              </a:tabLst>
            </a:pPr>
            <a:r>
              <a:rPr lang="en-GB" sz="160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Commissioning frameworks for Discretionary Payments (September 2022) and Managed Educational Packages (September 2023) and underway and on track for planned go live dates.  </a:t>
            </a:r>
          </a:p>
          <a:p>
            <a:pPr marL="285750" indent="-285750">
              <a:spcBef>
                <a:spcPts val="600"/>
              </a:spcBef>
              <a:buClr>
                <a:srgbClr val="000000"/>
              </a:buClr>
              <a:buSzPts val="1200"/>
              <a:buFont typeface="Courier New" panose="02070309020205020404" pitchFamily="49" charset="0"/>
              <a:buChar char="o"/>
              <a:tabLst>
                <a:tab pos="450215" algn="l"/>
              </a:tabLst>
            </a:pPr>
            <a:r>
              <a:rPr lang="en-GB" sz="160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Approval has been granted to develop an in-house </a:t>
            </a:r>
            <a:r>
              <a:rPr lang="en-GB" sz="1600" err="1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SaLT</a:t>
            </a:r>
            <a:r>
              <a:rPr lang="en-GB" sz="1600">
                <a:solidFill>
                  <a:srgbClr val="00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resource, in response to demand and to reduce discretionary spend. It will be implemented from September 2022.</a:t>
            </a:r>
          </a:p>
          <a:p>
            <a:pPr>
              <a:spcBef>
                <a:spcPts val="600"/>
              </a:spcBef>
              <a:buClr>
                <a:srgbClr val="000000"/>
              </a:buClr>
              <a:buSzPts val="1200"/>
              <a:tabLst>
                <a:tab pos="450215" algn="l"/>
              </a:tabLst>
            </a:pPr>
            <a:endParaRPr lang="en-GB" sz="160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0" lvl="0" indent="0" algn="l">
              <a:buFont typeface="Arial" panose="020B0604020202020204" pitchFamily="34" charset="0"/>
              <a:buNone/>
            </a:pPr>
            <a:r>
              <a:rPr lang="en-GB" sz="1600" b="1" kern="1200">
                <a:solidFill>
                  <a:srgbClr val="0070C0"/>
                </a:solidFill>
                <a:effectLst/>
                <a:latin typeface="Arial"/>
                <a:cs typeface="Arial"/>
              </a:rPr>
              <a:t>Bring-back cost avoidance</a:t>
            </a:r>
          </a:p>
          <a:p>
            <a:pPr marL="0" lvl="0" indent="0" algn="l">
              <a:buFont typeface="Arial" panose="020B0604020202020204" pitchFamily="34" charset="0"/>
              <a:buNone/>
            </a:pPr>
            <a:endParaRPr lang="en-GB" sz="2000" kern="1200">
              <a:solidFill>
                <a:srgbClr val="0070C0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sz="1600" b="1" kern="1200">
                <a:solidFill>
                  <a:schemeClr val="dk1"/>
                </a:solidFill>
                <a:effectLst/>
                <a:latin typeface="Arial"/>
                <a:cs typeface="Arial"/>
              </a:rPr>
              <a:t>Hampshire: </a:t>
            </a:r>
            <a:r>
              <a:rPr lang="en-GB" sz="1600" kern="1200">
                <a:solidFill>
                  <a:schemeClr val="dk1"/>
                </a:solidFill>
                <a:effectLst/>
                <a:latin typeface="Arial"/>
                <a:cs typeface="Arial"/>
              </a:rPr>
              <a:t>389 children identified as a priority for both INMSS and SPI for review </a:t>
            </a:r>
            <a:r>
              <a:rPr lang="en-GB" sz="1600" b="1" kern="1200">
                <a:solidFill>
                  <a:srgbClr val="0070C0"/>
                </a:solidFill>
                <a:effectLst/>
                <a:latin typeface="Arial"/>
                <a:cs typeface="Arial"/>
              </a:rPr>
              <a:t>(increase of 14 from last month). </a:t>
            </a:r>
            <a:r>
              <a:rPr lang="en-GB" sz="1600" kern="1200">
                <a:solidFill>
                  <a:schemeClr val="dk1"/>
                </a:solidFill>
                <a:effectLst/>
                <a:latin typeface="Arial"/>
                <a:cs typeface="Arial"/>
              </a:rPr>
              <a:t>69 INMSS / SPI annual reviews have been completed to date (</a:t>
            </a:r>
            <a:r>
              <a:rPr lang="en-GB" sz="1600" b="1" kern="1200">
                <a:solidFill>
                  <a:srgbClr val="0070C0"/>
                </a:solidFill>
                <a:effectLst/>
                <a:latin typeface="Arial"/>
                <a:cs typeface="Arial"/>
              </a:rPr>
              <a:t>increase of 1 from last month</a:t>
            </a:r>
            <a:r>
              <a:rPr lang="en-GB" sz="1600" kern="1200">
                <a:solidFill>
                  <a:schemeClr val="dk1"/>
                </a:solidFill>
                <a:effectLst/>
                <a:latin typeface="Arial"/>
                <a:cs typeface="Arial"/>
              </a:rPr>
              <a:t>) giving a 2022/23 cost avoidance of £1,236,722 </a:t>
            </a:r>
            <a:r>
              <a:rPr lang="en-GB" sz="1600" b="1" kern="1200">
                <a:solidFill>
                  <a:srgbClr val="0070C0"/>
                </a:solidFill>
                <a:effectLst/>
                <a:latin typeface="Arial"/>
                <a:cs typeface="Arial"/>
              </a:rPr>
              <a:t>(no change from last month). </a:t>
            </a:r>
            <a:r>
              <a:rPr lang="en-US" sz="1600" kern="1200">
                <a:solidFill>
                  <a:schemeClr val="dk1"/>
                </a:solidFill>
                <a:effectLst/>
                <a:latin typeface="Arial"/>
                <a:cs typeface="Arial"/>
              </a:rPr>
              <a:t>18 placements have been identified as ceasing as a result of annual reviews.</a:t>
            </a:r>
          </a:p>
          <a:p>
            <a:pPr marL="285750" indent="-285750">
              <a:spcBef>
                <a:spcPts val="600"/>
              </a:spcBef>
              <a:buClr>
                <a:srgbClr val="000000"/>
              </a:buClr>
              <a:buSzPts val="1200"/>
              <a:buFont typeface="Courier New" panose="02070309020205020404" pitchFamily="49" charset="0"/>
              <a:buChar char="o"/>
              <a:tabLst>
                <a:tab pos="450215" algn="l"/>
              </a:tabLst>
            </a:pPr>
            <a:endParaRPr lang="en-GB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b="0" i="0" u="none" strike="noStrike" kern="1200" baseline="0" noProof="0">
              <a:solidFill>
                <a:srgbClr val="000000"/>
              </a:solidFill>
              <a:latin typeface="Arial"/>
              <a:ea typeface="Calibri" charset="0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>
              <a:cs typeface="Arial"/>
            </a:endParaRPr>
          </a:p>
          <a:p>
            <a:endParaRPr lang="en-GB" b="1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42967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574D17E-BCB3-431B-8B88-B7F6B20E3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593" y="147989"/>
            <a:ext cx="11295017" cy="855529"/>
          </a:xfrm>
        </p:spPr>
        <p:txBody>
          <a:bodyPr/>
          <a:lstStyle/>
          <a:p>
            <a:r>
              <a:rPr lang="en-GB" b="1">
                <a:latin typeface="+mj-lt"/>
              </a:rPr>
              <a:t>Workstream updates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CA7056-FFA1-4BE6-B4EC-811DB71DB162}"/>
              </a:ext>
            </a:extLst>
          </p:cNvPr>
          <p:cNvSpPr txBox="1"/>
          <p:nvPr/>
        </p:nvSpPr>
        <p:spPr>
          <a:xfrm>
            <a:off x="275902" y="1105888"/>
            <a:ext cx="11295017" cy="509370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b="1">
                <a:solidFill>
                  <a:srgbClr val="0070C0"/>
                </a:solidFill>
              </a:rPr>
              <a:t>Dynamic ECHP Support</a:t>
            </a:r>
          </a:p>
          <a:p>
            <a:pPr marL="285750" indent="-285750">
              <a:spcBef>
                <a:spcPts val="600"/>
              </a:spcBef>
              <a:buClr>
                <a:srgbClr val="000000"/>
              </a:buClr>
              <a:buSzPts val="1200"/>
              <a:buFont typeface="Courier New" panose="02070309020205020404" pitchFamily="49" charset="0"/>
              <a:buChar char="o"/>
              <a:tabLst>
                <a:tab pos="450215" algn="l"/>
              </a:tabLst>
            </a:pP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This initiative will increase the number of annual reviews that the local authority are involved with.</a:t>
            </a:r>
          </a:p>
          <a:p>
            <a:pPr marL="285750" indent="-285750">
              <a:spcBef>
                <a:spcPts val="600"/>
              </a:spcBef>
              <a:buClr>
                <a:srgbClr val="000000"/>
              </a:buClr>
              <a:buSzPts val="1200"/>
              <a:buFont typeface="Courier New" panose="02070309020205020404" pitchFamily="49" charset="0"/>
              <a:buChar char="o"/>
              <a:tabLst>
                <a:tab pos="450215" algn="l"/>
              </a:tabLst>
            </a:pP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The focus will on more dynamic support and placement choices that meet the changing needs of children and young people</a:t>
            </a:r>
          </a:p>
          <a:p>
            <a:pPr marL="285750" indent="-285750">
              <a:spcBef>
                <a:spcPts val="600"/>
              </a:spcBef>
              <a:buClr>
                <a:srgbClr val="000000"/>
              </a:buClr>
              <a:buSzPts val="1200"/>
              <a:buFont typeface="Courier New" panose="02070309020205020404" pitchFamily="49" charset="0"/>
              <a:buChar char="o"/>
              <a:tabLst>
                <a:tab pos="450215" algn="l"/>
              </a:tabLst>
            </a:pP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The aim is for children and young people to achieve improved outcomes and build their resilience to thrive in a mainstream environment.</a:t>
            </a:r>
          </a:p>
          <a:p>
            <a:pPr marL="285750" indent="-285750">
              <a:spcBef>
                <a:spcPts val="600"/>
              </a:spcBef>
              <a:buClr>
                <a:srgbClr val="000000"/>
              </a:buClr>
              <a:buSzPts val="1200"/>
              <a:buFont typeface="Courier New" panose="02070309020205020404" pitchFamily="49" charset="0"/>
              <a:buChar char="o"/>
              <a:tabLst>
                <a:tab pos="450215" algn="l"/>
              </a:tabLst>
            </a:pP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A sign of success will be more plans stepped down or ceased as EHCPs focus on increasing independence with aligned support.</a:t>
            </a:r>
          </a:p>
          <a:p>
            <a:pPr marL="285750" indent="-285750">
              <a:spcBef>
                <a:spcPts val="600"/>
              </a:spcBef>
              <a:buClr>
                <a:srgbClr val="000000"/>
              </a:buClr>
              <a:buSzPts val="1200"/>
              <a:buFont typeface="Courier New" panose="02070309020205020404" pitchFamily="49" charset="0"/>
              <a:buChar char="o"/>
              <a:tabLst>
                <a:tab pos="450215" algn="l"/>
              </a:tabLst>
            </a:pP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  <a:cs typeface="Arial"/>
              </a:rPr>
              <a:t>Work has been undertaken to review the current </a:t>
            </a:r>
            <a:r>
              <a:rPr lang="en-GB" sz="1800">
                <a:solidFill>
                  <a:schemeClr val="dk1"/>
                </a:solidFill>
                <a:latin typeface="+mn-lt"/>
                <a:cs typeface="+mn-cs"/>
              </a:rPr>
              <a:t>annual review position – next step is to agree which annual reviews to prioritise, before looking at the process and framework that sits around this.</a:t>
            </a:r>
          </a:p>
          <a:p>
            <a:pPr marL="285750" indent="-285750">
              <a:spcBef>
                <a:spcPts val="600"/>
              </a:spcBef>
              <a:buClr>
                <a:srgbClr val="000000"/>
              </a:buClr>
              <a:buSzPts val="1200"/>
              <a:buFont typeface="Courier New" panose="02070309020205020404" pitchFamily="49" charset="0"/>
              <a:buChar char="o"/>
              <a:tabLst>
                <a:tab pos="450215" algn="l"/>
              </a:tabLst>
            </a:pPr>
            <a:endParaRPr lang="en-GB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  <a:p>
            <a:pPr marL="285750" indent="-285750">
              <a:spcBef>
                <a:spcPts val="600"/>
              </a:spcBef>
              <a:buClr>
                <a:srgbClr val="000000"/>
              </a:buClr>
              <a:buSzPts val="1200"/>
              <a:buFont typeface="Courier New" panose="02070309020205020404" pitchFamily="49" charset="0"/>
              <a:buChar char="o"/>
              <a:tabLst>
                <a:tab pos="450215" algn="l"/>
              </a:tabLst>
            </a:pPr>
            <a:endParaRPr lang="en-GB">
              <a:solidFill>
                <a:schemeClr val="tx1">
                  <a:lumMod val="85000"/>
                  <a:lumOff val="15000"/>
                </a:schemeClr>
              </a:solidFill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800" b="0" i="0" u="none" strike="noStrike" kern="1200" baseline="0" noProof="0">
              <a:solidFill>
                <a:srgbClr val="000000"/>
              </a:solidFill>
              <a:latin typeface="Arial"/>
              <a:ea typeface="Calibri" charset="0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>
              <a:cs typeface="Arial"/>
            </a:endParaRPr>
          </a:p>
          <a:p>
            <a:endParaRPr lang="en-GB" b="1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33644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574D17E-BCB3-431B-8B88-B7F6B20E3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593" y="147989"/>
            <a:ext cx="11295017" cy="855529"/>
          </a:xfrm>
        </p:spPr>
        <p:txBody>
          <a:bodyPr/>
          <a:lstStyle/>
          <a:p>
            <a:r>
              <a:rPr lang="en-GB" b="1">
                <a:latin typeface="+mj-lt"/>
              </a:rPr>
              <a:t>Workstream updates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CA7056-FFA1-4BE6-B4EC-811DB71DB162}"/>
              </a:ext>
            </a:extLst>
          </p:cNvPr>
          <p:cNvSpPr txBox="1"/>
          <p:nvPr/>
        </p:nvSpPr>
        <p:spPr>
          <a:xfrm>
            <a:off x="259262" y="939634"/>
            <a:ext cx="11295017" cy="54784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600" b="1">
                <a:solidFill>
                  <a:srgbClr val="0070C0"/>
                </a:solidFill>
              </a:rPr>
              <a:t>Special Schools Funding Review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>
                <a:solidFill>
                  <a:srgbClr val="000000"/>
                </a:solidFill>
                <a:effectLst/>
                <a:latin typeface="+mj-lt"/>
              </a:rPr>
              <a:t>A review is underway of the existing funding model(s) and the factors affecting the variation in funding across in special schools and resourced provisions.</a:t>
            </a:r>
            <a:br>
              <a:rPr lang="en-GB" sz="1200" b="0" i="0">
                <a:solidFill>
                  <a:srgbClr val="000000"/>
                </a:solidFill>
                <a:effectLst/>
                <a:latin typeface="+mj-lt"/>
              </a:rPr>
            </a:br>
            <a:r>
              <a:rPr lang="en-GB" sz="1200" b="0" i="0">
                <a:solidFill>
                  <a:srgbClr val="000000"/>
                </a:solidFill>
                <a:effectLst/>
                <a:latin typeface="+mj-lt"/>
              </a:rPr>
              <a:t>​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>
                <a:solidFill>
                  <a:srgbClr val="000000"/>
                </a:solidFill>
                <a:effectLst/>
                <a:latin typeface="+mj-lt"/>
              </a:rPr>
              <a:t>The workstream will propose a standardised special school and resource provision funding framework to be implemented during 2023. 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endParaRPr lang="en-GB" sz="1200">
              <a:solidFill>
                <a:srgbClr val="000000"/>
              </a:solidFill>
              <a:latin typeface="+mj-lt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GB" sz="1200" b="0" i="0">
                <a:solidFill>
                  <a:srgbClr val="000000"/>
                </a:solidFill>
                <a:effectLst/>
                <a:latin typeface="+mj-lt"/>
              </a:rPr>
              <a:t>The timeline is:</a:t>
            </a:r>
            <a:br>
              <a:rPr lang="en-GB" sz="1200" b="0" i="0">
                <a:solidFill>
                  <a:srgbClr val="000000"/>
                </a:solidFill>
                <a:effectLst/>
                <a:latin typeface="+mj-lt"/>
              </a:rPr>
            </a:br>
            <a:endParaRPr lang="en-GB" sz="1200" b="0" i="0">
              <a:solidFill>
                <a:srgbClr val="000000"/>
              </a:solidFill>
              <a:effectLst/>
              <a:latin typeface="+mj-lt"/>
            </a:endParaRP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>
                <a:solidFill>
                  <a:srgbClr val="000000"/>
                </a:solidFill>
                <a:effectLst/>
              </a:rPr>
              <a:t>Review period April 2022 – October 2022</a:t>
            </a:r>
            <a:r>
              <a:rPr lang="en-GB" sz="1200" b="0" i="0">
                <a:solidFill>
                  <a:srgbClr val="000000"/>
                </a:solidFill>
                <a:effectLst/>
              </a:rPr>
              <a:t>​</a:t>
            </a:r>
            <a:br>
              <a:rPr lang="en-GB" sz="1200" b="0" i="0">
                <a:solidFill>
                  <a:srgbClr val="000000"/>
                </a:solidFill>
                <a:effectLst/>
              </a:rPr>
            </a:br>
            <a:r>
              <a:rPr lang="en-GB" sz="1200" b="0" i="0">
                <a:solidFill>
                  <a:srgbClr val="000000"/>
                </a:solidFill>
                <a:effectLst/>
              </a:rPr>
              <a:t>​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>
                <a:solidFill>
                  <a:srgbClr val="000000"/>
                </a:solidFill>
                <a:effectLst/>
              </a:rPr>
              <a:t>Framework development and testing October 2022 – August 2023</a:t>
            </a:r>
            <a:r>
              <a:rPr lang="en-GB" sz="1200" b="0" i="0">
                <a:solidFill>
                  <a:srgbClr val="000000"/>
                </a:solidFill>
                <a:effectLst/>
              </a:rPr>
              <a:t>​</a:t>
            </a:r>
            <a:br>
              <a:rPr lang="en-GB" sz="1200" b="0" i="0">
                <a:solidFill>
                  <a:srgbClr val="000000"/>
                </a:solidFill>
                <a:effectLst/>
              </a:rPr>
            </a:br>
            <a:r>
              <a:rPr lang="en-GB" sz="1200" b="0" i="0">
                <a:solidFill>
                  <a:srgbClr val="000000"/>
                </a:solidFill>
                <a:effectLst/>
              </a:rPr>
              <a:t>​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GB" sz="1200" b="0" i="0" u="none" strike="noStrike">
                <a:solidFill>
                  <a:srgbClr val="000000"/>
                </a:solidFill>
                <a:effectLst/>
              </a:rPr>
              <a:t>Implementation September 2023 </a:t>
            </a:r>
            <a:endParaRPr lang="en-GB" sz="1200" b="0" i="0">
              <a:solidFill>
                <a:srgbClr val="000000"/>
              </a:solidFill>
              <a:effectLst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endParaRPr lang="en-US" sz="1200" b="0" i="0">
              <a:solidFill>
                <a:srgbClr val="000000"/>
              </a:solidFill>
              <a:effectLst/>
              <a:latin typeface="+mj-lt"/>
            </a:endParaRPr>
          </a:p>
          <a:p>
            <a:pPr marL="285750" indent="-285750">
              <a:spcBef>
                <a:spcPts val="600"/>
              </a:spcBef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  <a:tabLst>
                <a:tab pos="450215" algn="l"/>
              </a:tabLst>
            </a:pP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/>
              </a:rPr>
              <a:t>Virtual information sessions have been held for all special schools and resource provisions.</a:t>
            </a:r>
          </a:p>
          <a:p>
            <a:pPr marL="285750" indent="-285750">
              <a:spcBef>
                <a:spcPts val="600"/>
              </a:spcBef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  <a:tabLst>
                <a:tab pos="450215" algn="l"/>
              </a:tabLst>
            </a:pP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/>
              </a:rPr>
              <a:t>More in-depth interviews are scheduled with schools over the summer.</a:t>
            </a:r>
          </a:p>
          <a:p>
            <a:pPr marL="285750" indent="-285750">
              <a:spcBef>
                <a:spcPts val="600"/>
              </a:spcBef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  <a:tabLst>
                <a:tab pos="450215" algn="l"/>
              </a:tabLst>
            </a:pPr>
            <a:endParaRPr lang="en-GB" sz="1200">
              <a:solidFill>
                <a:schemeClr val="tx1">
                  <a:lumMod val="85000"/>
                  <a:lumOff val="15000"/>
                </a:schemeClr>
              </a:solidFill>
              <a:latin typeface="+mj-lt"/>
              <a:cs typeface="Arial"/>
            </a:endParaRPr>
          </a:p>
          <a:p>
            <a:pPr>
              <a:lnSpc>
                <a:spcPct val="150000"/>
              </a:lnSpc>
            </a:pPr>
            <a:r>
              <a:rPr lang="en-GB" sz="1600" b="1">
                <a:solidFill>
                  <a:srgbClr val="0070C0"/>
                </a:solidFill>
                <a:latin typeface="+mj-lt"/>
              </a:rPr>
              <a:t>Review of outreach services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200"/>
              <a:t>A review of outreach services provided by special schools and Education is currently underway.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200"/>
              <a:t>Timeline: April – October 2022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200">
                <a:latin typeface="+mj-lt"/>
                <a:cs typeface="Calibri"/>
              </a:rPr>
              <a:t>Analysis of existing data is ongoing and interviews have been held with a wide range of provider Headteachers and Outreach Workers. 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200">
                <a:latin typeface="+mj-lt"/>
                <a:cs typeface="Calibri"/>
              </a:rPr>
              <a:t>Questionnaire for mainstream schools is being finalised and will go out shortly via HIAS.  </a:t>
            </a:r>
            <a:endParaRPr lang="en-GB" sz="1200" b="1">
              <a:cs typeface="Arial"/>
            </a:endParaRPr>
          </a:p>
          <a:p>
            <a:pPr marL="285750" indent="-285750">
              <a:spcBef>
                <a:spcPts val="600"/>
              </a:spcBef>
              <a:buClr>
                <a:srgbClr val="000000"/>
              </a:buClr>
              <a:buSzPts val="1200"/>
              <a:buFont typeface="Arial" panose="020B0604020202020204" pitchFamily="34" charset="0"/>
              <a:buChar char="•"/>
              <a:tabLst>
                <a:tab pos="450215" algn="l"/>
              </a:tabLst>
            </a:pPr>
            <a:endParaRPr lang="en-GB" sz="1200">
              <a:solidFill>
                <a:srgbClr val="000000"/>
              </a:solidFill>
              <a:latin typeface="+mj-lt"/>
              <a:cs typeface="Times New Roman" panose="02020603050405020304" pitchFamily="18" charset="0"/>
            </a:endParaRPr>
          </a:p>
          <a:p>
            <a:endParaRPr lang="en-GB" b="1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188937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F13A8-EF47-4C4A-A348-59C63BEF2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558" y="-118016"/>
            <a:ext cx="10515600" cy="1325563"/>
          </a:xfrm>
        </p:spPr>
        <p:txBody>
          <a:bodyPr/>
          <a:lstStyle/>
          <a:p>
            <a:r>
              <a:rPr lang="en-GB" b="1">
                <a:latin typeface="+mj-lt"/>
              </a:rPr>
              <a:t>High Needs Block Funding</a:t>
            </a:r>
          </a:p>
        </p:txBody>
      </p:sp>
      <p:graphicFrame>
        <p:nvGraphicFramePr>
          <p:cNvPr id="5" name="Table 2">
            <a:extLst>
              <a:ext uri="{FF2B5EF4-FFF2-40B4-BE49-F238E27FC236}">
                <a16:creationId xmlns:a16="http://schemas.microsoft.com/office/drawing/2014/main" id="{7BAE3B98-49C9-4437-AC20-4255CE0ACB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692962"/>
              </p:ext>
            </p:extLst>
          </p:nvPr>
        </p:nvGraphicFramePr>
        <p:xfrm>
          <a:off x="5860358" y="1770511"/>
          <a:ext cx="5775742" cy="1737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32117">
                  <a:extLst>
                    <a:ext uri="{9D8B030D-6E8A-4147-A177-3AD203B41FA5}">
                      <a16:colId xmlns:a16="http://schemas.microsoft.com/office/drawing/2014/main" val="3457924792"/>
                    </a:ext>
                  </a:extLst>
                </a:gridCol>
                <a:gridCol w="1501904">
                  <a:extLst>
                    <a:ext uri="{9D8B030D-6E8A-4147-A177-3AD203B41FA5}">
                      <a16:colId xmlns:a16="http://schemas.microsoft.com/office/drawing/2014/main" val="984699314"/>
                    </a:ext>
                  </a:extLst>
                </a:gridCol>
                <a:gridCol w="1461323">
                  <a:extLst>
                    <a:ext uri="{9D8B030D-6E8A-4147-A177-3AD203B41FA5}">
                      <a16:colId xmlns:a16="http://schemas.microsoft.com/office/drawing/2014/main" val="1434613299"/>
                    </a:ext>
                  </a:extLst>
                </a:gridCol>
                <a:gridCol w="1680398">
                  <a:extLst>
                    <a:ext uri="{9D8B030D-6E8A-4147-A177-3AD203B41FA5}">
                      <a16:colId xmlns:a16="http://schemas.microsoft.com/office/drawing/2014/main" val="2432956919"/>
                    </a:ext>
                  </a:extLst>
                </a:gridCol>
              </a:tblGrid>
              <a:tr h="493059">
                <a:tc>
                  <a:txBody>
                    <a:bodyPr/>
                    <a:lstStyle/>
                    <a:p>
                      <a:pPr algn="ctr"/>
                      <a:r>
                        <a:rPr lang="en-GB" sz="140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/>
                        <a:t>High Needs Allocation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/>
                        <a:t>Increase in Funding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/>
                        <a:t>In-year High Needs Pressure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6176461"/>
                  </a:ext>
                </a:extLst>
              </a:tr>
              <a:tr h="281748">
                <a:tc>
                  <a:txBody>
                    <a:bodyPr/>
                    <a:lstStyle/>
                    <a:p>
                      <a:pPr algn="r"/>
                      <a:r>
                        <a:rPr lang="en-GB" sz="1400"/>
                        <a:t>2019/20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/>
                        <a:t>£115.7m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/>
                        <a:t>£4.1m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/>
                        <a:t>£15.2m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102918"/>
                  </a:ext>
                </a:extLst>
              </a:tr>
              <a:tr h="281748">
                <a:tc>
                  <a:txBody>
                    <a:bodyPr/>
                    <a:lstStyle/>
                    <a:p>
                      <a:pPr algn="r"/>
                      <a:r>
                        <a:rPr lang="en-GB" sz="1400"/>
                        <a:t>2020/21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/>
                        <a:t>£135.1m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/>
                        <a:t>£19.4m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/>
                        <a:t>£15.8m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386983"/>
                  </a:ext>
                </a:extLst>
              </a:tr>
              <a:tr h="281748">
                <a:tc>
                  <a:txBody>
                    <a:bodyPr/>
                    <a:lstStyle/>
                    <a:p>
                      <a:pPr algn="r"/>
                      <a:r>
                        <a:rPr lang="en-GB" sz="1400"/>
                        <a:t>2021/22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/>
                        <a:t>£152.9m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/>
                        <a:t>£17.9m*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/>
                        <a:t>£27.7m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550996"/>
                  </a:ext>
                </a:extLst>
              </a:tr>
              <a:tr h="281748">
                <a:tc>
                  <a:txBody>
                    <a:bodyPr/>
                    <a:lstStyle/>
                    <a:p>
                      <a:pPr algn="r"/>
                      <a:r>
                        <a:rPr lang="en-GB" sz="1400"/>
                        <a:t>2022/23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/>
                        <a:t>£176.1m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/>
                        <a:t>£23.2m**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/>
                        <a:t>£28.3m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0460315"/>
                  </a:ext>
                </a:extLst>
              </a:tr>
            </a:tbl>
          </a:graphicData>
        </a:graphic>
      </p:graphicFrame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5F555249-E6D6-4B10-859C-7C4CE9E75EA3}"/>
              </a:ext>
            </a:extLst>
          </p:cNvPr>
          <p:cNvSpPr txBox="1">
            <a:spLocks/>
          </p:cNvSpPr>
          <p:nvPr/>
        </p:nvSpPr>
        <p:spPr>
          <a:xfrm>
            <a:off x="253558" y="1294961"/>
            <a:ext cx="5321031" cy="4612063"/>
          </a:xfrm>
          <a:prstGeom prst="rect">
            <a:avLst/>
          </a:prstGeom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/>
              <a:t>The High Needs Block DSG allocation has increased over the last three years however there continues to be a pressure each year due to increases in demand and complexity of needs.</a:t>
            </a:r>
            <a:endParaRPr lang="en-GB" sz="1600"/>
          </a:p>
          <a:p>
            <a:r>
              <a:rPr lang="en-GB" sz="1600"/>
              <a:t>The provisional allocation of High Needs Block funding for Hampshire for 2022/23 is £176.1m which equates to £999 per mainstream pupil</a:t>
            </a:r>
          </a:p>
          <a:p>
            <a:r>
              <a:rPr lang="en-GB" sz="1600"/>
              <a:t>The average level of funding per pupil in South East authorities is £1,201</a:t>
            </a:r>
          </a:p>
          <a:p>
            <a:r>
              <a:rPr lang="en-GB" sz="1600"/>
              <a:t>If Hampshire was funded at the South East local authorities average level, then we would receive an additional £35.5 million which would deliver a forecasted surplus budget.  </a:t>
            </a:r>
          </a:p>
          <a:p>
            <a:r>
              <a:rPr lang="en-GB" sz="1600"/>
              <a:t>It is recognised that Hampshire High Needs profile may not represent the average for the South East and if this is corrected for, we would be closer to a balanced funding position than a surplus.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1800"/>
          </a:p>
          <a:p>
            <a:pPr marL="0" indent="0">
              <a:buFont typeface="Arial" panose="020B0604020202020204" pitchFamily="34" charset="0"/>
              <a:buNone/>
            </a:pPr>
            <a:endParaRPr lang="en-GB" sz="1800"/>
          </a:p>
          <a:p>
            <a:pPr marL="0" indent="0">
              <a:buFont typeface="Arial" panose="020B0604020202020204" pitchFamily="34" charset="0"/>
              <a:buNone/>
            </a:pPr>
            <a:endParaRPr lang="en-GB" sz="1800"/>
          </a:p>
          <a:p>
            <a:pPr marL="0" indent="0">
              <a:buFont typeface="Arial" panose="020B0604020202020204" pitchFamily="34" charset="0"/>
              <a:buNone/>
            </a:pPr>
            <a:endParaRPr lang="en-GB" sz="1800"/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9C4EFAAF-3A9A-4606-BB4D-731BA0EA02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300009"/>
              </p:ext>
            </p:extLst>
          </p:nvPr>
        </p:nvGraphicFramePr>
        <p:xfrm>
          <a:off x="5789335" y="3613635"/>
          <a:ext cx="604854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156">
                  <a:extLst>
                    <a:ext uri="{9D8B030D-6E8A-4147-A177-3AD203B41FA5}">
                      <a16:colId xmlns:a16="http://schemas.microsoft.com/office/drawing/2014/main" val="3022682162"/>
                    </a:ext>
                  </a:extLst>
                </a:gridCol>
                <a:gridCol w="5632388">
                  <a:extLst>
                    <a:ext uri="{9D8B030D-6E8A-4147-A177-3AD203B41FA5}">
                      <a16:colId xmlns:a16="http://schemas.microsoft.com/office/drawing/2014/main" val="2536163345"/>
                    </a:ext>
                  </a:extLst>
                </a:gridCol>
              </a:tblGrid>
              <a:tr h="368212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*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1" kern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Includes £2.5m for baselining of Teachers Pay and Pension Grants included in DSG allocations going forwards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2616425"/>
                  </a:ext>
                </a:extLst>
              </a:tr>
              <a:tr h="368212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**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i="1">
                          <a:solidFill>
                            <a:schemeClr val="tx1"/>
                          </a:solidFill>
                        </a:rPr>
                        <a:t>Includes Supplementary Grant £2m</a:t>
                      </a:r>
                    </a:p>
                    <a:p>
                      <a:endParaRPr lang="en-GB" sz="1200" i="1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264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81432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8DD00-9E9C-45F5-946A-34FCA348E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999" y="48687"/>
            <a:ext cx="11120582" cy="916060"/>
          </a:xfrm>
        </p:spPr>
        <p:txBody>
          <a:bodyPr/>
          <a:lstStyle/>
          <a:p>
            <a:r>
              <a:rPr lang="en-GB" b="1" i="0">
                <a:solidFill>
                  <a:srgbClr val="39302A"/>
                </a:solidFill>
                <a:effectLst/>
                <a:latin typeface="+mj-lt"/>
              </a:rPr>
              <a:t>Delivering Better Value</a:t>
            </a:r>
            <a:endParaRPr lang="en-GB" b="1">
              <a:latin typeface="+mj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113343-8EDC-47CE-8CD8-DB0AFA372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7999" y="966447"/>
            <a:ext cx="10650781" cy="1613428"/>
          </a:xfrm>
        </p:spPr>
        <p:txBody>
          <a:bodyPr/>
          <a:lstStyle/>
          <a:p>
            <a:r>
              <a:rPr lang="en-US" sz="1600" b="0">
                <a:solidFill>
                  <a:srgbClr val="000000"/>
                </a:solidFill>
                <a:latin typeface="Arial"/>
                <a:cs typeface="Calibri"/>
              </a:rPr>
              <a:t>H</a:t>
            </a:r>
            <a:r>
              <a:rPr lang="en-US" sz="1600" b="0" i="0" u="none" strike="noStrike">
                <a:solidFill>
                  <a:srgbClr val="000000"/>
                </a:solidFill>
                <a:effectLst/>
                <a:latin typeface="Arial"/>
                <a:cs typeface="Calibri"/>
              </a:rPr>
              <a:t>ampshire’s DSG deficit has been identified as less severe than Local Authorities included within the Safety Valve Programme but stil</a:t>
            </a:r>
            <a:r>
              <a:rPr lang="en-US" sz="1600" b="0">
                <a:solidFill>
                  <a:srgbClr val="000000"/>
                </a:solidFill>
                <a:latin typeface="Arial"/>
                <a:cs typeface="Calibri"/>
              </a:rPr>
              <a:t>l </a:t>
            </a:r>
            <a:r>
              <a:rPr lang="en-US" sz="1600" b="0" i="0" u="none" strike="noStrike">
                <a:solidFill>
                  <a:srgbClr val="000000"/>
                </a:solidFill>
                <a:effectLst/>
                <a:latin typeface="Arial"/>
                <a:cs typeface="Calibri"/>
              </a:rPr>
              <a:t>substantial</a:t>
            </a:r>
            <a:r>
              <a:rPr lang="en-US" sz="1600" b="0">
                <a:solidFill>
                  <a:srgbClr val="000000"/>
                </a:solidFill>
                <a:latin typeface="Arial"/>
                <a:cs typeface="Calibri"/>
              </a:rPr>
              <a:t>.</a:t>
            </a:r>
            <a:endParaRPr lang="en-GB" sz="1600" b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1600" b="0">
                <a:solidFill>
                  <a:srgbClr val="000000"/>
                </a:solidFill>
                <a:latin typeface="Arial"/>
                <a:cs typeface="Calibri"/>
              </a:rPr>
              <a:t>Invited to take part in the first of </a:t>
            </a:r>
            <a:r>
              <a:rPr lang="en-GB" sz="1600" b="0" i="0" u="none" strike="noStrike">
                <a:solidFill>
                  <a:srgbClr val="000000"/>
                </a:solidFill>
                <a:effectLst/>
                <a:latin typeface="Arial"/>
                <a:cs typeface="Calibri"/>
              </a:rPr>
              <a:t>of three tranches of the </a:t>
            </a:r>
            <a:r>
              <a:rPr lang="en-US" sz="1600" b="0" i="0" u="none" strike="noStrike">
                <a:solidFill>
                  <a:srgbClr val="000000"/>
                </a:solidFill>
                <a:effectLst/>
                <a:latin typeface="Arial"/>
                <a:cs typeface="Calibri"/>
              </a:rPr>
              <a:t>Delivering Better Value (</a:t>
            </a:r>
            <a:r>
              <a:rPr lang="en-GB" sz="1600" b="0" i="0" u="none" strike="noStrike">
                <a:solidFill>
                  <a:srgbClr val="000000"/>
                </a:solidFill>
                <a:effectLst/>
                <a:latin typeface="Arial"/>
                <a:cs typeface="Calibri"/>
              </a:rPr>
              <a:t>DBV) </a:t>
            </a:r>
            <a:r>
              <a:rPr lang="en-US" sz="1600" b="0" i="0" u="none" strike="noStrike">
                <a:solidFill>
                  <a:srgbClr val="000000"/>
                </a:solidFill>
                <a:effectLst/>
                <a:latin typeface="Arial"/>
                <a:cs typeface="Calibri"/>
              </a:rPr>
              <a:t>programme</a:t>
            </a:r>
            <a:r>
              <a:rPr lang="en-US" sz="1600" b="0">
                <a:solidFill>
                  <a:srgbClr val="000000"/>
                </a:solidFill>
                <a:latin typeface="Arial"/>
                <a:cs typeface="Calibri"/>
              </a:rPr>
              <a:t>,</a:t>
            </a:r>
            <a:r>
              <a:rPr lang="en-US" sz="1600" b="0" i="0" u="none" strike="noStrike">
                <a:solidFill>
                  <a:srgbClr val="000000"/>
                </a:solidFill>
                <a:effectLst/>
                <a:latin typeface="Arial"/>
                <a:cs typeface="Calibri"/>
              </a:rPr>
              <a:t> </a:t>
            </a:r>
            <a:r>
              <a:rPr lang="en-US" sz="1600" b="0" i="0">
                <a:solidFill>
                  <a:srgbClr val="000000"/>
                </a:solidFill>
                <a:effectLst/>
                <a:latin typeface="Arial"/>
                <a:cs typeface="Calibri"/>
              </a:rPr>
              <a:t>aimed at securing sustainable management of local authorities’ high needs systems</a:t>
            </a:r>
            <a:r>
              <a:rPr lang="en-GB" sz="1600" b="0" i="0" u="none" strike="noStrike">
                <a:solidFill>
                  <a:srgbClr val="000000"/>
                </a:solidFill>
                <a:effectLst/>
                <a:latin typeface="Arial"/>
                <a:cs typeface="Calibri"/>
              </a:rPr>
              <a:t>.</a:t>
            </a:r>
            <a:r>
              <a:rPr lang="en-GB" sz="1600" b="0">
                <a:solidFill>
                  <a:srgbClr val="000000"/>
                </a:solidFill>
                <a:latin typeface="Arial"/>
                <a:cs typeface="Calibri"/>
              </a:rPr>
              <a:t> </a:t>
            </a:r>
            <a:endParaRPr lang="en-GB" sz="1600" b="0" i="0" u="none" strike="noStrike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/>
            <a:endParaRPr lang="en-GB" sz="800" b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 rtl="0" fontAlgn="base"/>
            <a:r>
              <a:rPr lang="en-GB" sz="1600" b="0">
                <a:solidFill>
                  <a:srgbClr val="000000"/>
                </a:solidFill>
                <a:latin typeface="Arial"/>
                <a:cs typeface="Calibri"/>
              </a:rPr>
              <a:t>The DBV programme consists of two phases with phase one commencing June 2022:</a:t>
            </a:r>
            <a:endParaRPr lang="en-GB" sz="1600" b="0" i="0" u="none" strike="noStrike">
              <a:solidFill>
                <a:srgbClr val="000000"/>
              </a:solidFill>
              <a:effectLst/>
              <a:latin typeface="Arial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D14CB-945E-411D-ACC1-68C933CD6C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7999" y="2807966"/>
            <a:ext cx="5993540" cy="3251871"/>
          </a:xfrm>
        </p:spPr>
        <p:txBody>
          <a:bodyPr/>
          <a:lstStyle/>
          <a:p>
            <a:pPr marL="0" indent="0" algn="l" rtl="0" fontAlgn="base">
              <a:buNone/>
            </a:pPr>
            <a:r>
              <a:rPr lang="en-GB" sz="1400" b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Phase 1: 6 months</a:t>
            </a:r>
            <a:r>
              <a:rPr lang="en-GB" sz="14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400">
                <a:latin typeface="Arial" panose="020B0604020202020204" pitchFamily="34" charset="0"/>
                <a:cs typeface="Times New Roman" panose="02020603050405020304" pitchFamily="18" charset="0"/>
              </a:rPr>
              <a:t>Local area stocktake (assessment of existing processes, plans, capability, relationships, etc.).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400">
                <a:latin typeface="Arial" panose="020B0604020202020204" pitchFamily="34" charset="0"/>
                <a:cs typeface="Times New Roman" panose="02020603050405020304" pitchFamily="18" charset="0"/>
              </a:rPr>
              <a:t>Facilitation of key stakeholder engagement for each authority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400">
                <a:latin typeface="Arial" panose="020B0604020202020204" pitchFamily="34" charset="0"/>
                <a:cs typeface="Times New Roman" panose="02020603050405020304" pitchFamily="18" charset="0"/>
              </a:rPr>
              <a:t>Data analysis and assurance.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400">
                <a:latin typeface="Arial" panose="020B0604020202020204" pitchFamily="34" charset="0"/>
                <a:cs typeface="Times New Roman" panose="02020603050405020304" pitchFamily="18" charset="0"/>
              </a:rPr>
              <a:t>Identification of root cause/underlying cost drivers and mitigating solutions/reforms.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400">
                <a:latin typeface="Arial" panose="020B0604020202020204" pitchFamily="34" charset="0"/>
                <a:cs typeface="Times New Roman" panose="02020603050405020304" pitchFamily="18" charset="0"/>
              </a:rPr>
              <a:t>Improvement plan including reform implementation critical path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4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quality assured DSG management plan.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4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DfE will provide a small grant to support data analysis and assurance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sz="14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DfE will agree with each LA critical elements of its action plan to be funded at the end of phase 1.</a:t>
            </a:r>
          </a:p>
          <a:p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531A7C-FBFE-4E74-9DE4-BF0FB4631D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2827" y="2807967"/>
            <a:ext cx="5200973" cy="3066360"/>
          </a:xfrm>
        </p:spPr>
        <p:txBody>
          <a:bodyPr/>
          <a:lstStyle/>
          <a:p>
            <a:pPr marL="457200" indent="0" hangingPunct="0">
              <a:spcAft>
                <a:spcPts val="1200"/>
              </a:spcAft>
              <a:buNone/>
              <a:tabLst>
                <a:tab pos="685800" algn="l"/>
                <a:tab pos="457200" algn="l"/>
              </a:tabLst>
            </a:pPr>
            <a:r>
              <a:rPr lang="en-GB" sz="1400" b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Phase 2: 18 months</a:t>
            </a:r>
            <a:endParaRPr lang="en-GB" sz="1400" b="1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171450" hangingPunct="0">
              <a:spcAft>
                <a:spcPts val="1200"/>
              </a:spcAft>
              <a:tabLst>
                <a:tab pos="685800" algn="l"/>
                <a:tab pos="457200" algn="l"/>
              </a:tabLst>
            </a:pPr>
            <a:r>
              <a:rPr lang="en-GB" sz="14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Implementation of action plans produced in phase 1, with critical elements funded through Section 14 grants.</a:t>
            </a:r>
          </a:p>
        </p:txBody>
      </p:sp>
    </p:spTree>
    <p:extLst>
      <p:ext uri="{BB962C8B-B14F-4D97-AF65-F5344CB8AC3E}">
        <p14:creationId xmlns:p14="http://schemas.microsoft.com/office/powerpoint/2010/main" val="1325632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574D17E-BCB3-431B-8B88-B7F6B20E3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710" y="0"/>
            <a:ext cx="10926683" cy="855529"/>
          </a:xfrm>
        </p:spPr>
        <p:txBody>
          <a:bodyPr/>
          <a:lstStyle/>
          <a:p>
            <a:r>
              <a:rPr lang="en-GB" b="1">
                <a:latin typeface="+mj-lt"/>
              </a:rPr>
              <a:t>Overview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BE01F8-C166-4CB8-89CB-A2A2AB44F2AF}"/>
              </a:ext>
            </a:extLst>
          </p:cNvPr>
          <p:cNvSpPr txBox="1"/>
          <p:nvPr/>
        </p:nvSpPr>
        <p:spPr>
          <a:xfrm>
            <a:off x="297710" y="1108868"/>
            <a:ext cx="115256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  <a:p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3991562-3D5D-71E4-7190-4177B2A83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251" y="998031"/>
            <a:ext cx="10515600" cy="4936044"/>
          </a:xfrm>
        </p:spPr>
        <p:txBody>
          <a:bodyPr/>
          <a:lstStyle/>
          <a:p>
            <a:r>
              <a:rPr lang="en-GB" sz="1800">
                <a:latin typeface="+mj-lt"/>
                <a:cs typeface="Calibri"/>
              </a:rPr>
              <a:t>£60m Deficit for Hampshire Dedicated Schools Grant (DSG) at year end 2021/22. </a:t>
            </a:r>
            <a:endParaRPr lang="en-GB" sz="1800">
              <a:latin typeface="+mj-lt"/>
            </a:endParaRPr>
          </a:p>
          <a:p>
            <a:r>
              <a:rPr lang="en-GB" sz="1800">
                <a:latin typeface="+mj-lt"/>
                <a:cs typeface="Calibri"/>
              </a:rPr>
              <a:t>Represents 5.4% of total DSG and 39% of High Needs Block.</a:t>
            </a:r>
            <a:endParaRPr lang="en-GB" sz="1800">
              <a:latin typeface="+mj-lt"/>
            </a:endParaRPr>
          </a:p>
          <a:p>
            <a:r>
              <a:rPr lang="en-GB" sz="1800">
                <a:latin typeface="+mj-lt"/>
                <a:cs typeface="Calibri"/>
              </a:rPr>
              <a:t>Hampshire remains one of the lower funded local authorities through the High Needs National Funding Formula.</a:t>
            </a:r>
            <a:endParaRPr lang="en-GB" sz="1800">
              <a:latin typeface="+mj-lt"/>
            </a:endParaRPr>
          </a:p>
          <a:p>
            <a:r>
              <a:rPr lang="en-GB" sz="1800">
                <a:latin typeface="+mj-lt"/>
                <a:cs typeface="Calibri"/>
              </a:rPr>
              <a:t>Between 1 September 2021 and 31 May 2022, there have been 2,213 requests for an EHC needs assessment, a 35.6% increase on the same period last year. </a:t>
            </a:r>
            <a:endParaRPr lang="en-GB" sz="1800">
              <a:latin typeface="+mj-lt"/>
            </a:endParaRPr>
          </a:p>
          <a:p>
            <a:r>
              <a:rPr lang="en-GB" sz="1800">
                <a:latin typeface="+mj-lt"/>
                <a:cs typeface="Calibri"/>
              </a:rPr>
              <a:t>There has been a steady rise in the number of EHCPs maintained within the local authority, with an increase of 23% between May 2021 and May 2022.  </a:t>
            </a:r>
            <a:endParaRPr lang="en-GB" sz="1800">
              <a:latin typeface="+mj-lt"/>
            </a:endParaRPr>
          </a:p>
          <a:p>
            <a:r>
              <a:rPr lang="en-GB" sz="1800">
                <a:latin typeface="+mj-lt"/>
                <a:cs typeface="Calibri"/>
              </a:rPr>
              <a:t>Forecasting models indicate that there could be 18,010 EHCPs maintained by Hampshire by 2025/26. This is a 41% growth from 2022. </a:t>
            </a:r>
            <a:endParaRPr lang="en-GB" sz="1800">
              <a:latin typeface="+mj-lt"/>
            </a:endParaRPr>
          </a:p>
          <a:p>
            <a:r>
              <a:rPr lang="en-GB" sz="1800">
                <a:latin typeface="+mj-lt"/>
                <a:cs typeface="Calibri"/>
              </a:rPr>
              <a:t>The age group with the biggest percentage increase is the under age 5 group, where the number of EHCPs has seen an increase from 474 to 716 (51.1%).</a:t>
            </a:r>
          </a:p>
          <a:p>
            <a:r>
              <a:rPr lang="en-GB" sz="1800">
                <a:latin typeface="+mj-lt"/>
                <a:cs typeface="Calibri"/>
              </a:rPr>
              <a:t>EHCPs have increased by 155% between January 2015 and January 2022. The national growth is 97%. </a:t>
            </a:r>
            <a:endParaRPr lang="en-GB" sz="1800">
              <a:latin typeface="+mj-lt"/>
            </a:endParaRPr>
          </a:p>
          <a:p>
            <a:r>
              <a:rPr lang="en-GB" sz="1800">
                <a:latin typeface="+mj-lt"/>
                <a:cs typeface="Calibri"/>
              </a:rPr>
              <a:t>A significant increase in Post 19 places additional pressure on the high needs budget and increased pressure for the SEN Service. </a:t>
            </a:r>
            <a:endParaRPr lang="en-GB" sz="1800">
              <a:latin typeface="+mj-lt"/>
            </a:endParaRP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6156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43BC4-1EE1-407B-B3A9-BA7E40B89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213" y="138163"/>
            <a:ext cx="10363200" cy="886691"/>
          </a:xfrm>
        </p:spPr>
        <p:txBody>
          <a:bodyPr/>
          <a:lstStyle/>
          <a:p>
            <a:r>
              <a:rPr lang="en-GB" b="1">
                <a:latin typeface="+mj-lt"/>
              </a:rPr>
              <a:t>DSG Medium Term Forecast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0A78682-D59F-4ABC-AC22-7D15D00C00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9793720"/>
              </p:ext>
            </p:extLst>
          </p:nvPr>
        </p:nvGraphicFramePr>
        <p:xfrm>
          <a:off x="648269" y="1024854"/>
          <a:ext cx="10425145" cy="4637396"/>
        </p:xfrm>
        <a:graphic>
          <a:graphicData uri="http://schemas.openxmlformats.org/drawingml/2006/table">
            <a:tbl>
              <a:tblPr/>
              <a:tblGrid>
                <a:gridCol w="3020211">
                  <a:extLst>
                    <a:ext uri="{9D8B030D-6E8A-4147-A177-3AD203B41FA5}">
                      <a16:colId xmlns:a16="http://schemas.microsoft.com/office/drawing/2014/main" val="683611937"/>
                    </a:ext>
                  </a:extLst>
                </a:gridCol>
                <a:gridCol w="709841">
                  <a:extLst>
                    <a:ext uri="{9D8B030D-6E8A-4147-A177-3AD203B41FA5}">
                      <a16:colId xmlns:a16="http://schemas.microsoft.com/office/drawing/2014/main" val="2634228379"/>
                    </a:ext>
                  </a:extLst>
                </a:gridCol>
                <a:gridCol w="709841">
                  <a:extLst>
                    <a:ext uri="{9D8B030D-6E8A-4147-A177-3AD203B41FA5}">
                      <a16:colId xmlns:a16="http://schemas.microsoft.com/office/drawing/2014/main" val="1375458168"/>
                    </a:ext>
                  </a:extLst>
                </a:gridCol>
                <a:gridCol w="855036">
                  <a:extLst>
                    <a:ext uri="{9D8B030D-6E8A-4147-A177-3AD203B41FA5}">
                      <a16:colId xmlns:a16="http://schemas.microsoft.com/office/drawing/2014/main" val="3938725106"/>
                    </a:ext>
                  </a:extLst>
                </a:gridCol>
                <a:gridCol w="855036">
                  <a:extLst>
                    <a:ext uri="{9D8B030D-6E8A-4147-A177-3AD203B41FA5}">
                      <a16:colId xmlns:a16="http://schemas.microsoft.com/office/drawing/2014/main" val="283676327"/>
                    </a:ext>
                  </a:extLst>
                </a:gridCol>
                <a:gridCol w="855036">
                  <a:extLst>
                    <a:ext uri="{9D8B030D-6E8A-4147-A177-3AD203B41FA5}">
                      <a16:colId xmlns:a16="http://schemas.microsoft.com/office/drawing/2014/main" val="2407229104"/>
                    </a:ext>
                  </a:extLst>
                </a:gridCol>
                <a:gridCol w="855036">
                  <a:extLst>
                    <a:ext uri="{9D8B030D-6E8A-4147-A177-3AD203B41FA5}">
                      <a16:colId xmlns:a16="http://schemas.microsoft.com/office/drawing/2014/main" val="2095631992"/>
                    </a:ext>
                  </a:extLst>
                </a:gridCol>
                <a:gridCol w="855036">
                  <a:extLst>
                    <a:ext uri="{9D8B030D-6E8A-4147-A177-3AD203B41FA5}">
                      <a16:colId xmlns:a16="http://schemas.microsoft.com/office/drawing/2014/main" val="992269267"/>
                    </a:ext>
                  </a:extLst>
                </a:gridCol>
                <a:gridCol w="855036">
                  <a:extLst>
                    <a:ext uri="{9D8B030D-6E8A-4147-A177-3AD203B41FA5}">
                      <a16:colId xmlns:a16="http://schemas.microsoft.com/office/drawing/2014/main" val="4174739137"/>
                    </a:ext>
                  </a:extLst>
                </a:gridCol>
                <a:gridCol w="855036">
                  <a:extLst>
                    <a:ext uri="{9D8B030D-6E8A-4147-A177-3AD203B41FA5}">
                      <a16:colId xmlns:a16="http://schemas.microsoft.com/office/drawing/2014/main" val="91377107"/>
                    </a:ext>
                  </a:extLst>
                </a:gridCol>
              </a:tblGrid>
              <a:tr h="252684"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2018/19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2019/20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2020/21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2021/22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2022/23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2023/24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2024/25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2025/26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2026/27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1225389"/>
                  </a:ext>
                </a:extLst>
              </a:tr>
              <a:tr h="252684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Actuals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Actuals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Actuals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Forecast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Forecast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Forecast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Forecast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Forecast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Forecast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627464"/>
                  </a:ext>
                </a:extLst>
              </a:tr>
              <a:tr h="2526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Total Expenditure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937.8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967.8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1,029.8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1,131.5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1,188.1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1,228.3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1,247.1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1,266.4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1,287.2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0713653"/>
                  </a:ext>
                </a:extLst>
              </a:tr>
              <a:tr h="2526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Total Income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928.5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958.8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1,017.1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1,106.9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1,159.8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1,192.2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1,196.5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1,201.1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1,205.8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177830"/>
                  </a:ext>
                </a:extLst>
              </a:tr>
              <a:tr h="2526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Net In-year Position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9.2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9.0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12.7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24.6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28.3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36.1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50.6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65.4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81.5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0096392"/>
                  </a:ext>
                </a:extLst>
              </a:tr>
              <a:tr h="28024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1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Of which: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501321"/>
                  </a:ext>
                </a:extLst>
              </a:tr>
              <a:tr h="2526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High Needs Block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10.5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15.2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15.8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27.7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28.3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36.1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50.6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65.4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81.5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966888"/>
                  </a:ext>
                </a:extLst>
              </a:tr>
              <a:tr h="2526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Other Blocks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1.3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6.2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3.1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        3.1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-  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6367358"/>
                  </a:ext>
                </a:extLst>
              </a:tr>
              <a:tr h="12807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8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2010815"/>
                  </a:ext>
                </a:extLst>
              </a:tr>
              <a:tr h="2526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Cumulative DSG Deficit Reserve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13.7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22.8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35.4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60.0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88.3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124.5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175.0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240.4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321.9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954128"/>
                  </a:ext>
                </a:extLst>
              </a:tr>
              <a:tr h="2526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Deficit as % of Funding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26.7%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6690312"/>
                  </a:ext>
                </a:extLst>
              </a:tr>
              <a:tr h="12807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8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8684375"/>
                  </a:ext>
                </a:extLst>
              </a:tr>
              <a:tr h="2526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Excluding the Impact of Savings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2083793"/>
                  </a:ext>
                </a:extLst>
              </a:tr>
              <a:tr h="2526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Net In-year Position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10.0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15.3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23.4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41.7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50.3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69.1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90.7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108.2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124.1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925780"/>
                  </a:ext>
                </a:extLst>
              </a:tr>
              <a:tr h="2526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4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Cumulative DSG Deficit Reserve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13.7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29.0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52.4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94.1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144.3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213.4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304.1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412.3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536.5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427238"/>
                  </a:ext>
                </a:extLst>
              </a:tr>
              <a:tr h="2526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Deficit as % of Funding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3.0%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5.2%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12.4%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17.9%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25.4%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34.3%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44.5%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6702326"/>
                  </a:ext>
                </a:extLst>
              </a:tr>
              <a:tr h="12807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8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347624"/>
                  </a:ext>
                </a:extLst>
              </a:tr>
              <a:tr h="25268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Savings / Cost Avoidance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0.8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6.3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10.7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17.1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21.9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33.0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40.1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42.9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42.7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289853"/>
                  </a:ext>
                </a:extLst>
              </a:tr>
              <a:tr h="252684">
                <a:tc>
                  <a:txBody>
                    <a:bodyPr/>
                    <a:lstStyle/>
                    <a:p>
                      <a:pPr algn="l" fontAlgn="b"/>
                      <a:endParaRPr lang="en-GB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Note</a:t>
                      </a:r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: Figures above represent £m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0959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25796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18081-A6EC-4CAB-91F0-DE3CAE666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520" y="85105"/>
            <a:ext cx="10363200" cy="928255"/>
          </a:xfrm>
        </p:spPr>
        <p:txBody>
          <a:bodyPr/>
          <a:lstStyle/>
          <a:p>
            <a:r>
              <a:rPr lang="en-GB" b="1">
                <a:latin typeface="+mj-lt"/>
              </a:rPr>
              <a:t>High Needs Workstreams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71934A4-EDF5-44CE-8F4C-A71E369189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653470"/>
              </p:ext>
            </p:extLst>
          </p:nvPr>
        </p:nvGraphicFramePr>
        <p:xfrm>
          <a:off x="598543" y="1013361"/>
          <a:ext cx="10309265" cy="5056614"/>
        </p:xfrm>
        <a:graphic>
          <a:graphicData uri="http://schemas.openxmlformats.org/drawingml/2006/table">
            <a:tbl>
              <a:tblPr lastCol="1"/>
              <a:tblGrid>
                <a:gridCol w="1370164">
                  <a:extLst>
                    <a:ext uri="{9D8B030D-6E8A-4147-A177-3AD203B41FA5}">
                      <a16:colId xmlns:a16="http://schemas.microsoft.com/office/drawing/2014/main" val="1878330836"/>
                    </a:ext>
                  </a:extLst>
                </a:gridCol>
                <a:gridCol w="2906437">
                  <a:extLst>
                    <a:ext uri="{9D8B030D-6E8A-4147-A177-3AD203B41FA5}">
                      <a16:colId xmlns:a16="http://schemas.microsoft.com/office/drawing/2014/main" val="212899121"/>
                    </a:ext>
                  </a:extLst>
                </a:gridCol>
                <a:gridCol w="670296">
                  <a:extLst>
                    <a:ext uri="{9D8B030D-6E8A-4147-A177-3AD203B41FA5}">
                      <a16:colId xmlns:a16="http://schemas.microsoft.com/office/drawing/2014/main" val="3770322998"/>
                    </a:ext>
                  </a:extLst>
                </a:gridCol>
                <a:gridCol w="670296">
                  <a:extLst>
                    <a:ext uri="{9D8B030D-6E8A-4147-A177-3AD203B41FA5}">
                      <a16:colId xmlns:a16="http://schemas.microsoft.com/office/drawing/2014/main" val="1822564387"/>
                    </a:ext>
                  </a:extLst>
                </a:gridCol>
                <a:gridCol w="670296">
                  <a:extLst>
                    <a:ext uri="{9D8B030D-6E8A-4147-A177-3AD203B41FA5}">
                      <a16:colId xmlns:a16="http://schemas.microsoft.com/office/drawing/2014/main" val="683123391"/>
                    </a:ext>
                  </a:extLst>
                </a:gridCol>
                <a:gridCol w="670296">
                  <a:extLst>
                    <a:ext uri="{9D8B030D-6E8A-4147-A177-3AD203B41FA5}">
                      <a16:colId xmlns:a16="http://schemas.microsoft.com/office/drawing/2014/main" val="1933674572"/>
                    </a:ext>
                  </a:extLst>
                </a:gridCol>
                <a:gridCol w="670296">
                  <a:extLst>
                    <a:ext uri="{9D8B030D-6E8A-4147-A177-3AD203B41FA5}">
                      <a16:colId xmlns:a16="http://schemas.microsoft.com/office/drawing/2014/main" val="1552862071"/>
                    </a:ext>
                  </a:extLst>
                </a:gridCol>
                <a:gridCol w="670296">
                  <a:extLst>
                    <a:ext uri="{9D8B030D-6E8A-4147-A177-3AD203B41FA5}">
                      <a16:colId xmlns:a16="http://schemas.microsoft.com/office/drawing/2014/main" val="1513507936"/>
                    </a:ext>
                  </a:extLst>
                </a:gridCol>
                <a:gridCol w="670296">
                  <a:extLst>
                    <a:ext uri="{9D8B030D-6E8A-4147-A177-3AD203B41FA5}">
                      <a16:colId xmlns:a16="http://schemas.microsoft.com/office/drawing/2014/main" val="1472406351"/>
                    </a:ext>
                  </a:extLst>
                </a:gridCol>
                <a:gridCol w="670296">
                  <a:extLst>
                    <a:ext uri="{9D8B030D-6E8A-4147-A177-3AD203B41FA5}">
                      <a16:colId xmlns:a16="http://schemas.microsoft.com/office/drawing/2014/main" val="1026009516"/>
                    </a:ext>
                  </a:extLst>
                </a:gridCol>
                <a:gridCol w="670296">
                  <a:extLst>
                    <a:ext uri="{9D8B030D-6E8A-4147-A177-3AD203B41FA5}">
                      <a16:colId xmlns:a16="http://schemas.microsoft.com/office/drawing/2014/main" val="2052992350"/>
                    </a:ext>
                  </a:extLst>
                </a:gridCol>
              </a:tblGrid>
              <a:tr h="179893"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" marR="4572" marT="457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" marR="4572" marT="4572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Breakdown of Savings (-) / Additional Costs (+)</a:t>
                      </a:r>
                    </a:p>
                  </a:txBody>
                  <a:tcPr marL="4572" marR="4572" marT="457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56629"/>
                  </a:ext>
                </a:extLst>
              </a:tr>
              <a:tr h="355397"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Workstream</a:t>
                      </a:r>
                    </a:p>
                  </a:txBody>
                  <a:tcPr marL="4572" marR="4572" marT="4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Projects Within the Workstream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2018/19</a:t>
                      </a:r>
                      <a:b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£'000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2019/20</a:t>
                      </a:r>
                      <a:b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£'000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2020/21</a:t>
                      </a:r>
                      <a:b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£'000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2021/22</a:t>
                      </a:r>
                      <a:b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£'000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2022/23</a:t>
                      </a:r>
                      <a:b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£'000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2023/24</a:t>
                      </a:r>
                      <a:b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£'000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2024/25</a:t>
                      </a:r>
                      <a:b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£'000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2025/26 £’000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2026/27</a:t>
                      </a:r>
                      <a:b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£'000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321220"/>
                  </a:ext>
                </a:extLst>
              </a:tr>
              <a:tr h="393211">
                <a:tc rowSpan="2"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Preparing for Adulthood</a:t>
                      </a:r>
                    </a:p>
                  </a:txBody>
                  <a:tcPr marL="4572" marR="4572" marT="4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SEND independence hubs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-93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-1,593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-3,362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-4,961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-4,961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4002580"/>
                  </a:ext>
                </a:extLst>
              </a:tr>
              <a:tr h="17989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Post-16 Employability Hubs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-281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-823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-1,995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-3,304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-3,304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-3,304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9107285"/>
                  </a:ext>
                </a:extLst>
              </a:tr>
              <a:tr h="355397">
                <a:tc rowSpan="7"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Place Planning and Commissioning</a:t>
                      </a:r>
                    </a:p>
                  </a:txBody>
                  <a:tcPr marL="4572" marR="4572" marT="4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Sufficiency strategy, including place planning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-2,480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-5,962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-10,881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-20,444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-28,755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-33,009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-34,332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-34,332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3502471"/>
                  </a:ext>
                </a:extLst>
              </a:tr>
              <a:tr h="4111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Reduce reliance on out of county placements through annual reviews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-669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-1,479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-1,840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-2,546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-3,022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-3,157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-3,138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-3,122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-3,130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7471631"/>
                  </a:ext>
                </a:extLst>
              </a:tr>
              <a:tr h="355397">
                <a:tc vMerge="1">
                  <a:txBody>
                    <a:bodyPr/>
                    <a:lstStyle/>
                    <a:p>
                      <a:pPr algn="l" fontAlgn="t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" marR="4572" marT="4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Improved procurement of independent placements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-94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-335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-551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-617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-617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-617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-617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3549508"/>
                  </a:ext>
                </a:extLst>
              </a:tr>
              <a:tr h="35539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Commission SEMH places from education centres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-385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-474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-599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-596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-594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-591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-588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-585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0263309"/>
                  </a:ext>
                </a:extLst>
              </a:tr>
              <a:tr h="275929">
                <a:tc vMerge="1">
                  <a:txBody>
                    <a:bodyPr/>
                    <a:lstStyle/>
                    <a:p>
                      <a:pPr algn="l" fontAlgn="t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" marR="4572" marT="4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Review of funding for Deaf Instructors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-22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-29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9558739"/>
                  </a:ext>
                </a:extLst>
              </a:tr>
              <a:tr h="35539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Review of places commissioned for education centres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-270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-460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-460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-460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-460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-460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-460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-460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414019"/>
                  </a:ext>
                </a:extLst>
              </a:tr>
              <a:tr h="275929">
                <a:tc vMerge="1">
                  <a:txBody>
                    <a:bodyPr/>
                    <a:lstStyle/>
                    <a:p>
                      <a:pPr algn="l" fontAlgn="t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" marR="4572" marT="457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Review of funding for nurture groups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-63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-63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-63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-63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-63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-63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-63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-63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6938114"/>
                  </a:ext>
                </a:extLst>
              </a:tr>
              <a:tr h="355397">
                <a:tc rowSpan="2"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en-US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High Needs Top-up Funding Review</a:t>
                      </a:r>
                      <a:endParaRPr lang="en-GB" sz="1200" b="0" i="0" u="none" strike="noStrike" kern="1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Cease the SEN support agreement (SENSA)</a:t>
                      </a:r>
                    </a:p>
                  </a:txBody>
                  <a:tcPr marL="4572" marR="4572" marT="4572" marB="0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-1,100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-1,100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-1,100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-1,100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-1,100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-1,100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-1,100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-1,100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7134019"/>
                  </a:ext>
                </a:extLst>
              </a:tr>
              <a:tr h="25887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Reduce Notional SEN top-up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-103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-33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-75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-75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-75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-75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-75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-75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4896191"/>
                  </a:ext>
                </a:extLst>
              </a:tr>
              <a:tr h="275929">
                <a:tc rowSpan="2">
                  <a:txBody>
                    <a:bodyPr/>
                    <a:lstStyle/>
                    <a:p>
                      <a:r>
                        <a:rPr lang="en-GB" sz="1200"/>
                        <a:t>Other</a:t>
                      </a:r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Review of Primary Behaviour Service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-159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-159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-159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-159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-159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-159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-159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8060395"/>
                  </a:ext>
                </a:extLst>
              </a:tr>
              <a:tr h="355397">
                <a:tc vMerge="1">
                  <a:txBody>
                    <a:bodyPr/>
                    <a:lstStyle/>
                    <a:p>
                      <a:endParaRPr lang="en-GB" sz="1200"/>
                    </a:p>
                  </a:txBody>
                  <a:tcPr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Review of Specialist Teacher Advisory Service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-113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-403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-552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-552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-609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-650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-650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-650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-650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4145398"/>
                  </a:ext>
                </a:extLst>
              </a:tr>
              <a:tr h="179893">
                <a:tc>
                  <a:txBody>
                    <a:bodyPr/>
                    <a:lstStyle/>
                    <a:p>
                      <a:pPr algn="l" fontAlgn="t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" marR="4572" marT="4572" marB="0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" marR="4572" marT="4572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-782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-6,283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-10,673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-17,075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-28,003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-39,218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-46,528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-49,431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49,436</a:t>
                      </a:r>
                    </a:p>
                  </a:txBody>
                  <a:tcPr marL="4572" marR="4572" marT="457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5903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9662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5E35BE8-7D44-4277-B276-631616DCA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084" y="285948"/>
            <a:ext cx="9076170" cy="441416"/>
          </a:xfrm>
        </p:spPr>
        <p:txBody>
          <a:bodyPr/>
          <a:lstStyle/>
          <a:p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Maintained EHC Plans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33E9E4-7D8C-4008-91E5-159DE8BC28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70923" y="1119882"/>
            <a:ext cx="5351719" cy="886472"/>
          </a:xfrm>
        </p:spPr>
        <p:txBody>
          <a:bodyPr/>
          <a:lstStyle/>
          <a:p>
            <a:pPr marL="0" indent="0">
              <a:buNone/>
            </a:pPr>
            <a:r>
              <a:rPr kumimoji="0" lang="en-GB" sz="1400" b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growth has continued to accelerate and as of the end of May 2022 Hampshire maintains 13,643 EHC Plans, an increase of 23% on the same period last year.</a:t>
            </a:r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BFDE1F5-CD19-4068-9769-3FD70CC91E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358" y="1119881"/>
            <a:ext cx="5972364" cy="38795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CD6E8D3-21EC-7D17-9C88-9185BC085BE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408" b="5255"/>
          <a:stretch/>
        </p:blipFill>
        <p:spPr>
          <a:xfrm>
            <a:off x="6570924" y="1935409"/>
            <a:ext cx="5138948" cy="215719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4DF6DCDA-6344-3743-2D31-922DF3821EC6}"/>
              </a:ext>
            </a:extLst>
          </p:cNvPr>
          <p:cNvSpPr txBox="1"/>
          <p:nvPr/>
        </p:nvSpPr>
        <p:spPr>
          <a:xfrm>
            <a:off x="302005" y="4999455"/>
            <a:ext cx="57061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Between the reforms taking effect in 2015 and 2022 there has been a 155% increase in the number of EHC Plans being maintained (as at January 2022).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E6CB1DB-3662-100A-91E3-B5BAA0FC1D45}"/>
              </a:ext>
            </a:extLst>
          </p:cNvPr>
          <p:cNvSpPr txBox="1"/>
          <p:nvPr/>
        </p:nvSpPr>
        <p:spPr>
          <a:xfrm>
            <a:off x="6570923" y="4260791"/>
            <a:ext cx="535171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14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age group with the biggest percentage increase is the under age 5 group, where the number of EHCPs has seen an increase from 474 to 716 (51.1%). </a:t>
            </a:r>
          </a:p>
        </p:txBody>
      </p:sp>
    </p:spTree>
    <p:extLst>
      <p:ext uri="{BB962C8B-B14F-4D97-AF65-F5344CB8AC3E}">
        <p14:creationId xmlns:p14="http://schemas.microsoft.com/office/powerpoint/2010/main" val="4028391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5E35BE8-7D44-4277-B276-631616DCA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5084" y="285948"/>
            <a:ext cx="9076170" cy="441416"/>
          </a:xfrm>
        </p:spPr>
        <p:txBody>
          <a:bodyPr/>
          <a:lstStyle/>
          <a:p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Forecast EHC Plans</a:t>
            </a:r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282D0E9-50C9-399F-4160-CD2CD674CBD0}"/>
              </a:ext>
            </a:extLst>
          </p:cNvPr>
          <p:cNvSpPr txBox="1"/>
          <p:nvPr/>
        </p:nvSpPr>
        <p:spPr>
          <a:xfrm>
            <a:off x="737191" y="1344371"/>
            <a:ext cx="99436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>
                <a:latin typeface="+mj-lt"/>
              </a:rPr>
              <a:t>Forecasting models indicate that there could be 18,010 EHCPs maintained by Hampshire by 2025/26. This is a 41% growth from 2022.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CE4CB7-8A26-9B61-BE4D-E8FDD001B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165" y="2424112"/>
            <a:ext cx="10010775" cy="200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925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5E35BE8-7D44-4277-B276-631616DCA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685" y="308263"/>
            <a:ext cx="9429333" cy="409359"/>
          </a:xfrm>
        </p:spPr>
        <p:txBody>
          <a:bodyPr/>
          <a:lstStyle/>
          <a:p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Requests for Assessment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33E9E4-7D8C-4008-91E5-159DE8BC28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7042" y="1716504"/>
            <a:ext cx="3585411" cy="4010527"/>
          </a:xfrm>
        </p:spPr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 2021 over 2,300 requests for EHC needs assessment were received,  averaging 199 requests per month.</a:t>
            </a:r>
          </a:p>
          <a:p>
            <a:pPr marL="228600" marR="0" lvl="0" indent="-22860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So far in 2022, over 1,300 requests have been received - averaging 266 requests per month.</a:t>
            </a:r>
            <a:endParaRPr lang="en-GB" sz="180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8CADF3F1-C5AF-4506-AA60-B1FF7D1818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7645001"/>
              </p:ext>
            </p:extLst>
          </p:nvPr>
        </p:nvGraphicFramePr>
        <p:xfrm>
          <a:off x="4141736" y="1716505"/>
          <a:ext cx="7158789" cy="4010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2253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5E35BE8-7D44-4277-B276-631616DCA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981" y="152987"/>
            <a:ext cx="10450664" cy="812755"/>
          </a:xfrm>
        </p:spPr>
        <p:txBody>
          <a:bodyPr/>
          <a:lstStyle/>
          <a:p>
            <a:r>
              <a:rPr lang="en-GB" b="1"/>
              <a:t>Issuing EHC Plans</a:t>
            </a:r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E20BB0-02F2-45EE-9821-4086645B65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19738" y="1469974"/>
            <a:ext cx="4240242" cy="3169725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In 2021, the Service issued 2,279 EHC Plans. So far in 2022, the Service has issued 1,076 EHC Plans.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Arial"/>
              </a:rPr>
              <a:t>From June 2021, the Service increased the volume of plans being issued and the average time to issue an EHCP has fallen.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1C02F3-957A-4320-914F-D653C7D1EA95}"/>
              </a:ext>
            </a:extLst>
          </p:cNvPr>
          <p:cNvSpPr txBox="1"/>
          <p:nvPr/>
        </p:nvSpPr>
        <p:spPr>
          <a:xfrm>
            <a:off x="774981" y="5233741"/>
            <a:ext cx="4971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0"/>
              <a:t>Data from Capita – excludes exceptions and those not valid for SEN 2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AB517C2-6207-C258-1577-00060719F6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079429"/>
              </p:ext>
            </p:extLst>
          </p:nvPr>
        </p:nvGraphicFramePr>
        <p:xfrm>
          <a:off x="774981" y="1469974"/>
          <a:ext cx="5794260" cy="3420600"/>
        </p:xfrm>
        <a:graphic>
          <a:graphicData uri="http://schemas.openxmlformats.org/drawingml/2006/table">
            <a:tbl>
              <a:tblPr/>
              <a:tblGrid>
                <a:gridCol w="722288">
                  <a:extLst>
                    <a:ext uri="{9D8B030D-6E8A-4147-A177-3AD203B41FA5}">
                      <a16:colId xmlns:a16="http://schemas.microsoft.com/office/drawing/2014/main" val="227763267"/>
                    </a:ext>
                  </a:extLst>
                </a:gridCol>
                <a:gridCol w="1087422">
                  <a:extLst>
                    <a:ext uri="{9D8B030D-6E8A-4147-A177-3AD203B41FA5}">
                      <a16:colId xmlns:a16="http://schemas.microsoft.com/office/drawing/2014/main" val="628022003"/>
                    </a:ext>
                  </a:extLst>
                </a:gridCol>
                <a:gridCol w="1087422">
                  <a:extLst>
                    <a:ext uri="{9D8B030D-6E8A-4147-A177-3AD203B41FA5}">
                      <a16:colId xmlns:a16="http://schemas.microsoft.com/office/drawing/2014/main" val="2567252933"/>
                    </a:ext>
                  </a:extLst>
                </a:gridCol>
                <a:gridCol w="722288">
                  <a:extLst>
                    <a:ext uri="{9D8B030D-6E8A-4147-A177-3AD203B41FA5}">
                      <a16:colId xmlns:a16="http://schemas.microsoft.com/office/drawing/2014/main" val="2415532737"/>
                    </a:ext>
                  </a:extLst>
                </a:gridCol>
                <a:gridCol w="1153364">
                  <a:extLst>
                    <a:ext uri="{9D8B030D-6E8A-4147-A177-3AD203B41FA5}">
                      <a16:colId xmlns:a16="http://schemas.microsoft.com/office/drawing/2014/main" val="1797612814"/>
                    </a:ext>
                  </a:extLst>
                </a:gridCol>
                <a:gridCol w="1021476">
                  <a:extLst>
                    <a:ext uri="{9D8B030D-6E8A-4147-A177-3AD203B41FA5}">
                      <a16:colId xmlns:a16="http://schemas.microsoft.com/office/drawing/2014/main" val="1203953437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Month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39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Number of  Plans Issued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39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Average time (Days)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39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Month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39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Number of  Plans Issued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39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Average time (Days)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39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4913707"/>
                  </a:ext>
                </a:extLst>
              </a:tr>
              <a:tr h="2430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Jan-21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Jan-22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5796440"/>
                  </a:ext>
                </a:extLst>
              </a:tr>
              <a:tr h="2430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Feb-21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Feb-22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0572034"/>
                  </a:ext>
                </a:extLst>
              </a:tr>
              <a:tr h="2430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Mar-21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152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356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Mar-22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226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813801"/>
                  </a:ext>
                </a:extLst>
              </a:tr>
              <a:tr h="2430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Apr-21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126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Apr-22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190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427666"/>
                  </a:ext>
                </a:extLst>
              </a:tr>
              <a:tr h="2430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May-21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132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May-22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293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241349"/>
                  </a:ext>
                </a:extLst>
              </a:tr>
              <a:tr h="2430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Jun-21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349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Jun-22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346678"/>
                  </a:ext>
                </a:extLst>
              </a:tr>
              <a:tr h="2430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Jul-21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267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Jul-22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861357"/>
                  </a:ext>
                </a:extLst>
              </a:tr>
              <a:tr h="2430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Aug-21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227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317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Aug-22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4415676"/>
                  </a:ext>
                </a:extLst>
              </a:tr>
              <a:tr h="2430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Sep-21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236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276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Sep-22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562769"/>
                  </a:ext>
                </a:extLst>
              </a:tr>
              <a:tr h="2430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Oct-21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248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277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Oct-22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4018201"/>
                  </a:ext>
                </a:extLst>
              </a:tr>
              <a:tr h="2430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Nov-21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269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Nov-22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200071"/>
                  </a:ext>
                </a:extLst>
              </a:tr>
              <a:tr h="2430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Dec-21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7730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1279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5E35BE8-7D44-4277-B276-631616DCA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981" y="152987"/>
            <a:ext cx="10450664" cy="812755"/>
          </a:xfrm>
        </p:spPr>
        <p:txBody>
          <a:bodyPr/>
          <a:lstStyle/>
          <a:p>
            <a:r>
              <a:rPr lang="en-GB" b="1"/>
              <a:t>Issuing EHC Plans</a:t>
            </a:r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67733DC-E745-2515-D087-CC92A91EAC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5111" y="1213811"/>
            <a:ext cx="6986489" cy="4812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488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99A591B-D264-4B18-ADA2-0C2F34D8A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244" y="1507"/>
            <a:ext cx="10363200" cy="1143000"/>
          </a:xfrm>
        </p:spPr>
        <p:txBody>
          <a:bodyPr/>
          <a:lstStyle/>
          <a:p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EHC Plan Timeliness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29EC92FE-8BEE-45AA-920C-7CACEC5580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905792"/>
            <a:ext cx="4391259" cy="2738398"/>
          </a:xfrm>
        </p:spPr>
        <p:txBody>
          <a:bodyPr anchor="ctr"/>
          <a:lstStyle/>
          <a:p>
            <a:r>
              <a:rPr lang="en-GB" sz="2000">
                <a:latin typeface="Arial"/>
                <a:cs typeface="Arial"/>
              </a:rPr>
              <a:t>The timeliness is improving in line with the recovery plan, with the aim of being in line with the national average by the end of this academic year.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097E92C-7AF3-9901-33AB-CC985FF50D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046741"/>
              </p:ext>
            </p:extLst>
          </p:nvPr>
        </p:nvGraphicFramePr>
        <p:xfrm>
          <a:off x="5834019" y="1905792"/>
          <a:ext cx="4391259" cy="2783572"/>
        </p:xfrm>
        <a:graphic>
          <a:graphicData uri="http://schemas.openxmlformats.org/drawingml/2006/table">
            <a:tbl>
              <a:tblPr/>
              <a:tblGrid>
                <a:gridCol w="1463753">
                  <a:extLst>
                    <a:ext uri="{9D8B030D-6E8A-4147-A177-3AD203B41FA5}">
                      <a16:colId xmlns:a16="http://schemas.microsoft.com/office/drawing/2014/main" val="2415532737"/>
                    </a:ext>
                  </a:extLst>
                </a:gridCol>
                <a:gridCol w="1463753">
                  <a:extLst>
                    <a:ext uri="{9D8B030D-6E8A-4147-A177-3AD203B41FA5}">
                      <a16:colId xmlns:a16="http://schemas.microsoft.com/office/drawing/2014/main" val="1797612814"/>
                    </a:ext>
                  </a:extLst>
                </a:gridCol>
                <a:gridCol w="1463753">
                  <a:extLst>
                    <a:ext uri="{9D8B030D-6E8A-4147-A177-3AD203B41FA5}">
                      <a16:colId xmlns:a16="http://schemas.microsoft.com/office/drawing/2014/main" val="1203953437"/>
                    </a:ext>
                  </a:extLst>
                </a:gridCol>
              </a:tblGrid>
              <a:tr h="69269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Month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39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% EHCPs Issue Within Timescale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39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Cumulative 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39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4913707"/>
                  </a:ext>
                </a:extLst>
              </a:tr>
              <a:tr h="502698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Jan-22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600" kern="1200">
                          <a:solidFill>
                            <a:schemeClr val="dk1"/>
                          </a:solidFill>
                          <a:latin typeface="+mn-lt"/>
                        </a:rPr>
                        <a:t>21%</a:t>
                      </a:r>
                      <a:endParaRPr lang="en-GB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600" kern="1200">
                          <a:solidFill>
                            <a:schemeClr val="dk1"/>
                          </a:solidFill>
                          <a:latin typeface="+mn-lt"/>
                        </a:rPr>
                        <a:t>21%</a:t>
                      </a:r>
                      <a:endParaRPr lang="en-GB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5796440"/>
                  </a:ext>
                </a:extLst>
              </a:tr>
              <a:tr h="38575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Feb-22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600" kern="1200">
                          <a:solidFill>
                            <a:schemeClr val="dk1"/>
                          </a:solidFill>
                          <a:latin typeface="+mn-lt"/>
                        </a:rPr>
                        <a:t>19%</a:t>
                      </a:r>
                      <a:endParaRPr lang="en-GB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600" kern="1200">
                          <a:solidFill>
                            <a:schemeClr val="dk1"/>
                          </a:solidFill>
                          <a:latin typeface="+mn-lt"/>
                        </a:rPr>
                        <a:t>20%</a:t>
                      </a:r>
                      <a:endParaRPr lang="en-GB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0572034"/>
                  </a:ext>
                </a:extLst>
              </a:tr>
              <a:tr h="38575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Mar-22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600" kern="1200">
                          <a:solidFill>
                            <a:schemeClr val="dk1"/>
                          </a:solidFill>
                          <a:latin typeface="+mn-lt"/>
                        </a:rPr>
                        <a:t>40%</a:t>
                      </a:r>
                      <a:endParaRPr lang="en-GB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600" kern="1200">
                          <a:solidFill>
                            <a:schemeClr val="dk1"/>
                          </a:solidFill>
                          <a:latin typeface="+mn-lt"/>
                        </a:rPr>
                        <a:t>27%</a:t>
                      </a:r>
                      <a:endParaRPr lang="en-GB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813801"/>
                  </a:ext>
                </a:extLst>
              </a:tr>
              <a:tr h="38575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Apr-22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600" kern="1200">
                          <a:solidFill>
                            <a:schemeClr val="dk1"/>
                          </a:solidFill>
                          <a:latin typeface="+mn-lt"/>
                        </a:rPr>
                        <a:t>57%</a:t>
                      </a:r>
                      <a:endParaRPr lang="en-GB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600" kern="1200">
                          <a:solidFill>
                            <a:schemeClr val="dk1"/>
                          </a:solidFill>
                          <a:latin typeface="+mn-lt"/>
                        </a:rPr>
                        <a:t>35%</a:t>
                      </a:r>
                      <a:endParaRPr lang="en-GB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427666"/>
                  </a:ext>
                </a:extLst>
              </a:tr>
              <a:tr h="38575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GB" sz="16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May-22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600" kern="1200">
                          <a:solidFill>
                            <a:schemeClr val="dk1"/>
                          </a:solidFill>
                          <a:latin typeface="+mn-lt"/>
                        </a:rPr>
                        <a:t>32%</a:t>
                      </a:r>
                      <a:endParaRPr lang="en-GB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600" kern="1200">
                          <a:solidFill>
                            <a:schemeClr val="dk1"/>
                          </a:solidFill>
                          <a:latin typeface="+mn-lt"/>
                        </a:rPr>
                        <a:t>34%</a:t>
                      </a:r>
                      <a:endParaRPr lang="en-GB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241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4848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5E35BE8-7D44-4277-B276-631616DCA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807" y="127991"/>
            <a:ext cx="10498588" cy="970800"/>
          </a:xfrm>
        </p:spPr>
        <p:txBody>
          <a:bodyPr/>
          <a:lstStyle/>
          <a:p>
            <a:r>
              <a:rPr lang="en-GB" b="1">
                <a:latin typeface="+mj-lt"/>
              </a:rPr>
              <a:t>EHC Assessment Timeliness </a:t>
            </a:r>
            <a:endParaRPr lang="en-GB">
              <a:latin typeface="+mj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33E9E4-7D8C-4008-91E5-159DE8BC28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50867" y="1531279"/>
            <a:ext cx="3611595" cy="1368331"/>
          </a:xfrm>
        </p:spPr>
        <p:txBody>
          <a:bodyPr/>
          <a:lstStyle/>
          <a:p>
            <a:pPr marL="0" indent="0">
              <a:buNone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‘Decision to Assess’ timeliness has increased by around 30 percentage points since last June and has remained between 89-94% over the last 8 months.</a:t>
            </a:r>
            <a:endParaRPr lang="en-GB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E20BB0-02F2-45EE-9821-4086645B65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50867" y="3707084"/>
            <a:ext cx="3977978" cy="1053332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‘Decision to Issue’ an EHC Plan timeliness has increased by </a:t>
            </a:r>
            <a:r>
              <a:rPr lang="en-GB" sz="16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 40 percentage points since last June and has been steadily increasing since</a:t>
            </a: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October 2021.</a:t>
            </a:r>
            <a:endParaRPr lang="en-GB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8698CCF-2649-A9CC-4699-8767FDC7B5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55" y="1531279"/>
            <a:ext cx="7778481" cy="174331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DBB74F1-17AA-5835-5036-178491E3FA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155" y="3707084"/>
            <a:ext cx="7778480" cy="174331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3045"/>
      </p:ext>
    </p:extLst>
  </p:cSld>
  <p:clrMapOvr>
    <a:masterClrMapping/>
  </p:clrMapOvr>
</p:sld>
</file>

<file path=ppt/theme/theme1.xml><?xml version="1.0" encoding="utf-8"?>
<a:theme xmlns:a="http://schemas.openxmlformats.org/drawingml/2006/main" name="White_PP_URL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White_PP_UR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White_PP_UR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_PP_UR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_PP_UR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_PP_UR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_PP_UR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_PP_UR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_PP_UR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oject_x0020_Tag5 xmlns="4524c3b1-0168-4671-9172-d6dfbf9dd5ea" xsi:nil="true"/>
    <Project_x0020_Tag1 xmlns="4524c3b1-0168-4671-9172-d6dfbf9dd5ea" xsi:nil="true"/>
    <Project_x0020_Tag4 xmlns="4524c3b1-0168-4671-9172-d6dfbf9dd5ea" xsi:nil="true"/>
    <Project_x0020_Number xmlns="4524c3b1-0168-4671-9172-d6dfbf9dd5ea" xsi:nil="true"/>
    <Project_x0020_Name xmlns="4524c3b1-0168-4671-9172-d6dfbf9dd5ea">Programme management</Project_x0020_Name>
    <Project_x0020_Tag10 xmlns="4524c3b1-0168-4671-9172-d6dfbf9dd5ea" xsi:nil="true"/>
    <Project_x0020_Tag7 xmlns="4524c3b1-0168-4671-9172-d6dfbf9dd5ea" xsi:nil="true"/>
    <Project_x0020_Tag3 xmlns="4524c3b1-0168-4671-9172-d6dfbf9dd5ea" xsi:nil="true"/>
    <Project_x0020_Tag6 xmlns="4524c3b1-0168-4671-9172-d6dfbf9dd5ea" xsi:nil="true"/>
    <Project_x0020_Tag9 xmlns="4524c3b1-0168-4671-9172-d6dfbf9dd5ea" xsi:nil="true"/>
    <Project_x0020_Tag2 xmlns="4524c3b1-0168-4671-9172-d6dfbf9dd5ea" xsi:nil="true"/>
    <Project_x0020_Tag8 xmlns="4524c3b1-0168-4671-9172-d6dfbf9dd5ea" xsi:nil="true"/>
    <SharedWithUsers xmlns="be25b4de-0968-422e-be61-263944b7e635">
      <UserInfo>
        <DisplayName>Pope, Brian</DisplayName>
        <AccountId>24</AccountId>
        <AccountType/>
      </UserInfo>
      <UserInfo>
        <DisplayName>Colville, Laura</DisplayName>
        <AccountId>20</AccountId>
        <AccountType/>
      </UserInfo>
      <UserInfo>
        <DisplayName>Minall, Andrew</DisplayName>
        <AccountId>22</AccountId>
        <AccountType/>
      </UserInfo>
      <UserInfo>
        <DisplayName>Howarth, Jayne</DisplayName>
        <AccountId>23</AccountId>
        <AccountType/>
      </UserInfo>
      <UserInfo>
        <DisplayName>Hodder, Annabel</DisplayName>
        <AccountId>136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120829348D924B81C3110093325376" ma:contentTypeVersion="21" ma:contentTypeDescription="Create a new document." ma:contentTypeScope="" ma:versionID="ff4fe13135ecfc6c3aa3ab574717c26f">
  <xsd:schema xmlns:xsd="http://www.w3.org/2001/XMLSchema" xmlns:xs="http://www.w3.org/2001/XMLSchema" xmlns:p="http://schemas.microsoft.com/office/2006/metadata/properties" xmlns:ns2="4524c3b1-0168-4671-9172-d6dfbf9dd5ea" xmlns:ns3="be25b4de-0968-422e-be61-263944b7e635" targetNamespace="http://schemas.microsoft.com/office/2006/metadata/properties" ma:root="true" ma:fieldsID="8ac62f77245e1bc4cc5a211dbe6c976c" ns2:_="" ns3:_="">
    <xsd:import namespace="4524c3b1-0168-4671-9172-d6dfbf9dd5ea"/>
    <xsd:import namespace="be25b4de-0968-422e-be61-263944b7e635"/>
    <xsd:element name="properties">
      <xsd:complexType>
        <xsd:sequence>
          <xsd:element name="documentManagement">
            <xsd:complexType>
              <xsd:all>
                <xsd:element ref="ns2:Project_x0020_Name"/>
                <xsd:element ref="ns2:Project_x0020_Number" minOccurs="0"/>
                <xsd:element ref="ns2:Project_x0020_Tag1" minOccurs="0"/>
                <xsd:element ref="ns2:Project_x0020_Tag10" minOccurs="0"/>
                <xsd:element ref="ns2:Project_x0020_Tag2" minOccurs="0"/>
                <xsd:element ref="ns2:Project_x0020_Tag3" minOccurs="0"/>
                <xsd:element ref="ns2:Project_x0020_Tag4" minOccurs="0"/>
                <xsd:element ref="ns2:Project_x0020_Tag5" minOccurs="0"/>
                <xsd:element ref="ns2:Project_x0020_Tag6" minOccurs="0"/>
                <xsd:element ref="ns2:Project_x0020_Tag7" minOccurs="0"/>
                <xsd:element ref="ns2:Project_x0020_Tag8" minOccurs="0"/>
                <xsd:element ref="ns2:Project_x0020_Tag9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24c3b1-0168-4671-9172-d6dfbf9dd5ea" elementFormDefault="qualified">
    <xsd:import namespace="http://schemas.microsoft.com/office/2006/documentManagement/types"/>
    <xsd:import namespace="http://schemas.microsoft.com/office/infopath/2007/PartnerControls"/>
    <xsd:element name="Project_x0020_Name" ma:index="8" ma:displayName="Programme" ma:format="Dropdown" ma:internalName="Project_x0020_Name">
      <xsd:simpleType>
        <xsd:restriction base="dms:Choice">
          <xsd:enumeration value="Right Support. Right Time"/>
          <xsd:enumeration value="Improve Outcomes, Control Costs"/>
          <xsd:enumeration value="Continuous  Improvement"/>
          <xsd:enumeration value="Programme management"/>
        </xsd:restriction>
      </xsd:simpleType>
    </xsd:element>
    <xsd:element name="Project_x0020_Number" ma:index="9" nillable="true" ma:displayName="Workstream" ma:format="Dropdown" ma:internalName="Project_x0020_Number">
      <xsd:simpleType>
        <xsd:restriction base="dms:Choice">
          <xsd:enumeration value="Focus on SEN support"/>
          <xsd:enumeration value="Build confidence"/>
          <xsd:enumeration value="Outreach"/>
          <xsd:enumeration value="Dynamic support"/>
          <xsd:enumeration value="Comms &amp; marketing"/>
          <xsd:enumeration value="Banding change implementation"/>
          <xsd:enumeration value="Preparing for adulthood"/>
          <xsd:enumeration value="Place Planning &amp; Commissioning"/>
          <xsd:enumeration value="Special schools funding review"/>
          <xsd:enumeration value="Panels / CPG review"/>
          <xsd:enumeration value="HIEP service transformation"/>
          <xsd:enumeration value="SEN performance management"/>
          <xsd:enumeration value="HIEP performance management"/>
          <xsd:enumeration value="SEN change management"/>
          <xsd:enumeration value="HIEP change management"/>
          <xsd:enumeration value="Continuous improvement"/>
          <xsd:enumeration value="IOW SEN demand &amp; capacity"/>
          <xsd:enumeration value="Finance"/>
        </xsd:restriction>
      </xsd:simpleType>
    </xsd:element>
    <xsd:element name="Project_x0020_Tag1" ma:index="10" nillable="true" ma:displayName="Project Tag1" ma:format="Dropdown" ma:internalName="Project_x0020_Tag1">
      <xsd:simpleType>
        <xsd:restriction base="dms:Text">
          <xsd:maxLength value="255"/>
        </xsd:restriction>
      </xsd:simpleType>
    </xsd:element>
    <xsd:element name="Project_x0020_Tag10" ma:index="11" nillable="true" ma:displayName="Project Tag10" ma:internalName="Project_x0020_Tag10">
      <xsd:simpleType>
        <xsd:restriction base="dms:Text">
          <xsd:maxLength value="255"/>
        </xsd:restriction>
      </xsd:simpleType>
    </xsd:element>
    <xsd:element name="Project_x0020_Tag2" ma:index="12" nillable="true" ma:displayName="Project Tag2" ma:internalName="Project_x0020_Tag2">
      <xsd:simpleType>
        <xsd:restriction base="dms:Text">
          <xsd:maxLength value="255"/>
        </xsd:restriction>
      </xsd:simpleType>
    </xsd:element>
    <xsd:element name="Project_x0020_Tag3" ma:index="13" nillable="true" ma:displayName="Project Tag3" ma:internalName="Project_x0020_Tag3">
      <xsd:simpleType>
        <xsd:restriction base="dms:Text">
          <xsd:maxLength value="255"/>
        </xsd:restriction>
      </xsd:simpleType>
    </xsd:element>
    <xsd:element name="Project_x0020_Tag4" ma:index="14" nillable="true" ma:displayName="Project Tag4" ma:internalName="Project_x0020_Tag4">
      <xsd:simpleType>
        <xsd:restriction base="dms:Text">
          <xsd:maxLength value="255"/>
        </xsd:restriction>
      </xsd:simpleType>
    </xsd:element>
    <xsd:element name="Project_x0020_Tag5" ma:index="15" nillable="true" ma:displayName="Project Tag5" ma:internalName="Project_x0020_Tag5">
      <xsd:simpleType>
        <xsd:restriction base="dms:Text">
          <xsd:maxLength value="255"/>
        </xsd:restriction>
      </xsd:simpleType>
    </xsd:element>
    <xsd:element name="Project_x0020_Tag6" ma:index="16" nillable="true" ma:displayName="Project Tag6" ma:internalName="Project_x0020_Tag6">
      <xsd:simpleType>
        <xsd:restriction base="dms:Text">
          <xsd:maxLength value="255"/>
        </xsd:restriction>
      </xsd:simpleType>
    </xsd:element>
    <xsd:element name="Project_x0020_Tag7" ma:index="17" nillable="true" ma:displayName="Project Tag7" ma:internalName="Project_x0020_Tag7">
      <xsd:simpleType>
        <xsd:restriction base="dms:Text">
          <xsd:maxLength value="255"/>
        </xsd:restriction>
      </xsd:simpleType>
    </xsd:element>
    <xsd:element name="Project_x0020_Tag8" ma:index="18" nillable="true" ma:displayName="Project Tag8" ma:internalName="Project_x0020_Tag8">
      <xsd:simpleType>
        <xsd:restriction base="dms:Text">
          <xsd:maxLength value="255"/>
        </xsd:restriction>
      </xsd:simpleType>
    </xsd:element>
    <xsd:element name="Project_x0020_Tag9" ma:index="19" nillable="true" ma:displayName="Project Tag9" ma:internalName="Project_x0020_Tag9">
      <xsd:simpleType>
        <xsd:restriction base="dms:Text">
          <xsd:maxLength value="255"/>
        </xsd:restriction>
      </xsd:simple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2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7" nillable="true" ma:displayName="Tags" ma:internalName="MediaServiceAutoTags" ma:readOnly="true">
      <xsd:simpleType>
        <xsd:restriction base="dms:Text"/>
      </xsd:simpleType>
    </xsd:element>
    <xsd:element name="MediaLengthInSeconds" ma:index="2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25b4de-0968-422e-be61-263944b7e635" elementFormDefault="qualified">
    <xsd:import namespace="http://schemas.microsoft.com/office/2006/documentManagement/types"/>
    <xsd:import namespace="http://schemas.microsoft.com/office/infopath/2007/PartnerControls"/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60D97A-7C39-4788-A4CF-8C6E9B78760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50F49AA-1347-45A6-872F-71DE98BB79EA}">
  <ds:schemaRefs>
    <ds:schemaRef ds:uri="http://schemas.openxmlformats.org/package/2006/metadata/core-properties"/>
    <ds:schemaRef ds:uri="4524c3b1-0168-4671-9172-d6dfbf9dd5ea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be25b4de-0968-422e-be61-263944b7e63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A7DE3DF-90EB-453F-8A6D-8BA56BEE8C61}">
  <ds:schemaRefs>
    <ds:schemaRef ds:uri="4524c3b1-0168-4671-9172-d6dfbf9dd5ea"/>
    <ds:schemaRef ds:uri="be25b4de-0968-422e-be61-263944b7e63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2762</Words>
  <Application>Microsoft Office PowerPoint</Application>
  <PresentationFormat>Widescreen</PresentationFormat>
  <Paragraphs>591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Courier New</vt:lpstr>
      <vt:lpstr>White_PP_URL</vt:lpstr>
      <vt:lpstr>Custom Design</vt:lpstr>
      <vt:lpstr>PowerPoint Presentation</vt:lpstr>
      <vt:lpstr>Overview</vt:lpstr>
      <vt:lpstr>Maintained EHC Plans</vt:lpstr>
      <vt:lpstr>Forecast EHC Plans</vt:lpstr>
      <vt:lpstr>Requests for Assessment</vt:lpstr>
      <vt:lpstr>Issuing EHC Plans</vt:lpstr>
      <vt:lpstr>Issuing EHC Plans</vt:lpstr>
      <vt:lpstr>EHC Plan Timeliness</vt:lpstr>
      <vt:lpstr>EHC Assessment Timeliness </vt:lpstr>
      <vt:lpstr>Work in progress and cases out of time</vt:lpstr>
      <vt:lpstr>Educational Psychology Advice</vt:lpstr>
      <vt:lpstr>High Needs, Performance &amp; Oversight Programme update</vt:lpstr>
      <vt:lpstr>Workstream updates</vt:lpstr>
      <vt:lpstr>Workstream updates</vt:lpstr>
      <vt:lpstr>Workstream updates</vt:lpstr>
      <vt:lpstr>Workstream updates</vt:lpstr>
      <vt:lpstr>Workstream updates</vt:lpstr>
      <vt:lpstr>High Needs Block Funding</vt:lpstr>
      <vt:lpstr>Delivering Better Value</vt:lpstr>
      <vt:lpstr>DSG Medium Term Forecast</vt:lpstr>
      <vt:lpstr>High Needs Workstreams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Needs, Performance and Oversight Board  Governance</dc:title>
  <dc:creator>Marlborough, Caroline</dc:creator>
  <cp:lastModifiedBy>Faithfull, Jo</cp:lastModifiedBy>
  <cp:revision>3</cp:revision>
  <dcterms:created xsi:type="dcterms:W3CDTF">2021-11-26T09:48:56Z</dcterms:created>
  <dcterms:modified xsi:type="dcterms:W3CDTF">2022-07-20T10:50:39Z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0x0101000A120829348D924B81C3110093325376</vt:lpwstr>
  </property>
</Properties>
</file>