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7"/>
    <p:sldMasterId id="2147483664" r:id="rId8"/>
  </p:sldMasterIdLst>
  <p:notesMasterIdLst>
    <p:notesMasterId r:id="rId24"/>
  </p:notesMasterIdLst>
  <p:sldIdLst>
    <p:sldId id="277" r:id="rId9"/>
    <p:sldId id="275" r:id="rId10"/>
    <p:sldId id="274" r:id="rId11"/>
    <p:sldId id="260" r:id="rId12"/>
    <p:sldId id="261" r:id="rId13"/>
    <p:sldId id="262" r:id="rId14"/>
    <p:sldId id="266" r:id="rId15"/>
    <p:sldId id="259" r:id="rId16"/>
    <p:sldId id="263" r:id="rId17"/>
    <p:sldId id="267" r:id="rId18"/>
    <p:sldId id="269" r:id="rId19"/>
    <p:sldId id="264" r:id="rId20"/>
    <p:sldId id="265" r:id="rId21"/>
    <p:sldId id="270" r:id="rId22"/>
    <p:sldId id="281" r:id="rId23"/>
  </p:sldIdLst>
  <p:sldSz cx="24382413" cy="1371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50" userDrawn="1">
          <p15:clr>
            <a:srgbClr val="A4A3A4"/>
          </p15:clr>
        </p15:guide>
        <p15:guide id="2" pos="853" userDrawn="1">
          <p15:clr>
            <a:srgbClr val="A4A3A4"/>
          </p15:clr>
        </p15:guide>
        <p15:guide id="3" pos="14483" userDrawn="1">
          <p15:clr>
            <a:srgbClr val="A4A3A4"/>
          </p15:clr>
        </p15:guide>
        <p15:guide id="4" orient="horz" pos="7767" userDrawn="1">
          <p15:clr>
            <a:srgbClr val="A4A3A4"/>
          </p15:clr>
        </p15:guide>
        <p15:guide id="5" pos="1556" userDrawn="1">
          <p15:clr>
            <a:srgbClr val="A4A3A4"/>
          </p15:clr>
        </p15:guide>
        <p15:guide id="6" pos="2032" userDrawn="1">
          <p15:clr>
            <a:srgbClr val="A4A3A4"/>
          </p15:clr>
        </p15:guide>
        <p15:guide id="7" pos="6727" userDrawn="1">
          <p15:clr>
            <a:srgbClr val="A4A3A4"/>
          </p15:clr>
        </p15:guide>
        <p15:guide id="8" pos="6296" userDrawn="1">
          <p15:clr>
            <a:srgbClr val="A4A3A4"/>
          </p15:clr>
        </p15:guide>
        <p15:guide id="9" pos="5548" userDrawn="1">
          <p15:clr>
            <a:srgbClr val="A4A3A4"/>
          </p15:clr>
        </p15:guide>
        <p15:guide id="10" pos="5117" userDrawn="1">
          <p15:clr>
            <a:srgbClr val="A4A3A4"/>
          </p15:clr>
        </p15:guide>
        <p15:guide id="11" pos="4346" userDrawn="1">
          <p15:clr>
            <a:srgbClr val="A4A3A4"/>
          </p15:clr>
        </p15:guide>
        <p15:guide id="12" pos="2758" userDrawn="1">
          <p15:clr>
            <a:srgbClr val="A4A3A4"/>
          </p15:clr>
        </p15:guide>
        <p15:guide id="13" pos="3212" userDrawn="1">
          <p15:clr>
            <a:srgbClr val="A4A3A4"/>
          </p15:clr>
        </p15:guide>
        <p15:guide id="14" pos="3915" userDrawn="1">
          <p15:clr>
            <a:srgbClr val="A4A3A4"/>
          </p15:clr>
        </p15:guide>
        <p15:guide id="15" pos="9789" userDrawn="1">
          <p15:clr>
            <a:srgbClr val="A4A3A4"/>
          </p15:clr>
        </p15:guide>
        <p15:guide id="16" pos="9063" userDrawn="1">
          <p15:clr>
            <a:srgbClr val="A4A3A4"/>
          </p15:clr>
        </p15:guide>
        <p15:guide id="17" pos="8632" userDrawn="1">
          <p15:clr>
            <a:srgbClr val="A4A3A4"/>
          </p15:clr>
        </p15:guide>
        <p15:guide id="18" pos="7453" userDrawn="1">
          <p15:clr>
            <a:srgbClr val="A4A3A4"/>
          </p15:clr>
        </p15:guide>
        <p15:guide id="19" pos="7884" userDrawn="1">
          <p15:clr>
            <a:srgbClr val="A4A3A4"/>
          </p15:clr>
        </p15:guide>
        <p15:guide id="20" pos="10242" userDrawn="1">
          <p15:clr>
            <a:srgbClr val="A4A3A4"/>
          </p15:clr>
        </p15:guide>
        <p15:guide id="21" pos="11399" userDrawn="1">
          <p15:clr>
            <a:srgbClr val="A4A3A4"/>
          </p15:clr>
        </p15:guide>
        <p15:guide id="22" pos="10968" userDrawn="1">
          <p15:clr>
            <a:srgbClr val="A4A3A4"/>
          </p15:clr>
        </p15:guide>
        <p15:guide id="23" pos="12125" userDrawn="1">
          <p15:clr>
            <a:srgbClr val="A4A3A4"/>
          </p15:clr>
        </p15:guide>
        <p15:guide id="24" pos="12556" userDrawn="1">
          <p15:clr>
            <a:srgbClr val="A4A3A4"/>
          </p15:clr>
        </p15:guide>
        <p15:guide id="25" pos="13327" userDrawn="1">
          <p15:clr>
            <a:srgbClr val="A4A3A4"/>
          </p15:clr>
        </p15:guide>
        <p15:guide id="26" pos="13758" userDrawn="1">
          <p15:clr>
            <a:srgbClr val="A4A3A4"/>
          </p15:clr>
        </p15:guide>
        <p15:guide id="27" orient="horz" pos="2165"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553BB17-2CC2-73C3-B820-5B9537101A31}" name="Ley, Helen" initials="LH" userId="S::cseipohl@hants.gov.uk::a43ae4ad-0e69-4ae1-a561-a5748eb82de0" providerId="AD"/>
  <p188:author id="{CEB6B637-7DF6-46DC-3376-DA021C6A4954}" name="Elliott, Poppy" initials="" userId="S::cscfsnee@hants.gov.uk::b866ad79-d12e-43fa-83b3-48db6d893761" providerId="AD"/>
  <p188:author id="{85FD4287-C9FD-8016-D9E0-6CC0ECC18239}" name="Smith, Natalie" initials="NS" userId="S::cseiwrns@hants.gov.uk::4ed8b6b1-e239-4997-8647-a20722120ec5" providerId="AD"/>
  <p188:author id="{EC1714A4-AE8D-8C54-48E3-48CD2E29C12E}" name="Tickner, Andy" initials="" userId="S::cshfpdat@hants.gov.uk::a19814a2-607f-4108-af89-ad120110952b" providerId="AD"/>
  <p188:author id="{7914C8AD-73F1-3C57-EA78-3A8BB6ABBCC2}" name="Johnson, Rachel" initials="RJ" userId="S::cseieerm@hants.gov.uk::f5ae751b-225d-439a-abb5-dae205f4c213" providerId="AD"/>
  <p188:author id="{4E0B75CF-47A5-3FDE-937D-A51523133652}" name="Steele, Emma" initials="SE" userId="S::cseihfes@hants.gov.uk::7817f5bb-1743-4a42-99b9-4256b85994d0" providerId="AD"/>
  <p188:author id="{43A311D9-036E-6B8D-236E-ABE3828CA2BC}" name="Minall, Andrew" initials="" userId="S::ctedam@hants.gov.uk::5d47cff1-c43e-40f5-940f-b4b98654e72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314C"/>
    <a:srgbClr val="E405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A34E38-C2A8-B41B-26BA-A592905FEE5F}" v="41" dt="2024-10-22T14:50:23.470"/>
    <p1510:client id="{AA033988-DC34-46C7-B690-B47DF387941D}" v="80" dt="2024-10-22T14:57:05.5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850"/>
        <p:guide pos="853"/>
        <p:guide pos="14483"/>
        <p:guide orient="horz" pos="7767"/>
        <p:guide pos="1556"/>
        <p:guide pos="2032"/>
        <p:guide pos="6727"/>
        <p:guide pos="6296"/>
        <p:guide pos="5548"/>
        <p:guide pos="5117"/>
        <p:guide pos="4346"/>
        <p:guide pos="2758"/>
        <p:guide pos="3212"/>
        <p:guide pos="3915"/>
        <p:guide pos="9789"/>
        <p:guide pos="9063"/>
        <p:guide pos="8632"/>
        <p:guide pos="7453"/>
        <p:guide pos="7884"/>
        <p:guide pos="10242"/>
        <p:guide pos="11399"/>
        <p:guide pos="10968"/>
        <p:guide pos="12125"/>
        <p:guide pos="12556"/>
        <p:guide pos="13327"/>
        <p:guide pos="13758"/>
        <p:guide orient="horz" pos="2165"/>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2.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1.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3.xml"/><Relationship Id="rId24" Type="http://schemas.openxmlformats.org/officeDocument/2006/relationships/notesMaster" Target="notesMasters/notesMaster1.xml"/><Relationship Id="rId5" Type="http://schemas.openxmlformats.org/officeDocument/2006/relationships/customXml" Target="../customXml/item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microsoft.com/office/2018/10/relationships/authors" Target="authors.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lackwell, Anita" userId="cf90cf5e-1b4e-4ce3-80a3-bd3b6eae6959" providerId="ADAL" clId="{38E7DAE1-EBC6-46C3-B1B8-175C0FF56AB8}"/>
    <pc:docChg chg="custSel modSld">
      <pc:chgData name="Blackwell, Anita" userId="cf90cf5e-1b4e-4ce3-80a3-bd3b6eae6959" providerId="ADAL" clId="{38E7DAE1-EBC6-46C3-B1B8-175C0FF56AB8}" dt="2024-10-07T08:40:44.150" v="25" actId="255"/>
      <pc:docMkLst>
        <pc:docMk/>
      </pc:docMkLst>
      <pc:sldChg chg="modSp mod">
        <pc:chgData name="Blackwell, Anita" userId="cf90cf5e-1b4e-4ce3-80a3-bd3b6eae6959" providerId="ADAL" clId="{38E7DAE1-EBC6-46C3-B1B8-175C0FF56AB8}" dt="2024-10-07T08:40:44.150" v="25" actId="255"/>
        <pc:sldMkLst>
          <pc:docMk/>
          <pc:sldMk cId="3451635287" sldId="281"/>
        </pc:sldMkLst>
        <pc:spChg chg="mod">
          <ac:chgData name="Blackwell, Anita" userId="cf90cf5e-1b4e-4ce3-80a3-bd3b6eae6959" providerId="ADAL" clId="{38E7DAE1-EBC6-46C3-B1B8-175C0FF56AB8}" dt="2024-10-07T08:40:44.150" v="25" actId="255"/>
          <ac:spMkLst>
            <pc:docMk/>
            <pc:sldMk cId="3451635287" sldId="281"/>
            <ac:spMk id="3" creationId="{E3D3BFD7-427D-BDE5-A0F6-811FE1B055D4}"/>
          </ac:spMkLst>
        </pc:spChg>
      </pc:sldChg>
    </pc:docChg>
  </pc:docChgLst>
  <pc:docChgLst>
    <pc:chgData name="Blackwell, Anita" userId="S::ediaftad@hants.gov.uk::cf90cf5e-1b4e-4ce3-80a3-bd3b6eae6959" providerId="AD" clId="Web-{51A461EB-9EF6-8952-A3D6-1B6B11C1510A}"/>
    <pc:docChg chg="modSld">
      <pc:chgData name="Blackwell, Anita" userId="S::ediaftad@hants.gov.uk::cf90cf5e-1b4e-4ce3-80a3-bd3b6eae6959" providerId="AD" clId="Web-{51A461EB-9EF6-8952-A3D6-1B6B11C1510A}" dt="2024-10-07T08:38:49.429" v="2" actId="20577"/>
      <pc:docMkLst>
        <pc:docMk/>
      </pc:docMkLst>
      <pc:sldChg chg="modSp">
        <pc:chgData name="Blackwell, Anita" userId="S::ediaftad@hants.gov.uk::cf90cf5e-1b4e-4ce3-80a3-bd3b6eae6959" providerId="AD" clId="Web-{51A461EB-9EF6-8952-A3D6-1B6B11C1510A}" dt="2024-10-07T08:38:49.429" v="2" actId="20577"/>
        <pc:sldMkLst>
          <pc:docMk/>
          <pc:sldMk cId="3451635287" sldId="281"/>
        </pc:sldMkLst>
        <pc:spChg chg="mod">
          <ac:chgData name="Blackwell, Anita" userId="S::ediaftad@hants.gov.uk::cf90cf5e-1b4e-4ce3-80a3-bd3b6eae6959" providerId="AD" clId="Web-{51A461EB-9EF6-8952-A3D6-1B6B11C1510A}" dt="2024-10-07T08:38:49.429" v="2" actId="20577"/>
          <ac:spMkLst>
            <pc:docMk/>
            <pc:sldMk cId="3451635287" sldId="281"/>
            <ac:spMk id="3" creationId="{E3D3BFD7-427D-BDE5-A0F6-811FE1B055D4}"/>
          </ac:spMkLst>
        </pc:spChg>
      </pc:sldChg>
    </pc:docChg>
  </pc:docChgLst>
  <pc:docChgLst>
    <pc:chgData name="Blackwell, Anita" userId="cf90cf5e-1b4e-4ce3-80a3-bd3b6eae6959" providerId="ADAL" clId="{AA033988-DC34-46C7-B690-B47DF387941D}"/>
    <pc:docChg chg="custSel delSld modSld">
      <pc:chgData name="Blackwell, Anita" userId="cf90cf5e-1b4e-4ce3-80a3-bd3b6eae6959" providerId="ADAL" clId="{AA033988-DC34-46C7-B690-B47DF387941D}" dt="2024-10-22T14:57:05.506" v="128" actId="20577"/>
      <pc:docMkLst>
        <pc:docMk/>
      </pc:docMkLst>
      <pc:sldChg chg="modSp mod">
        <pc:chgData name="Blackwell, Anita" userId="cf90cf5e-1b4e-4ce3-80a3-bd3b6eae6959" providerId="ADAL" clId="{AA033988-DC34-46C7-B690-B47DF387941D}" dt="2024-10-22T14:53:23.086" v="90" actId="20577"/>
        <pc:sldMkLst>
          <pc:docMk/>
          <pc:sldMk cId="2527394611" sldId="260"/>
        </pc:sldMkLst>
        <pc:spChg chg="mod">
          <ac:chgData name="Blackwell, Anita" userId="cf90cf5e-1b4e-4ce3-80a3-bd3b6eae6959" providerId="ADAL" clId="{AA033988-DC34-46C7-B690-B47DF387941D}" dt="2024-10-22T14:53:23.086" v="90" actId="20577"/>
          <ac:spMkLst>
            <pc:docMk/>
            <pc:sldMk cId="2527394611" sldId="260"/>
            <ac:spMk id="3" creationId="{E3D3BFD7-427D-BDE5-A0F6-811FE1B055D4}"/>
          </ac:spMkLst>
        </pc:spChg>
      </pc:sldChg>
      <pc:sldChg chg="modSp mod">
        <pc:chgData name="Blackwell, Anita" userId="cf90cf5e-1b4e-4ce3-80a3-bd3b6eae6959" providerId="ADAL" clId="{AA033988-DC34-46C7-B690-B47DF387941D}" dt="2024-10-22T14:55:28.151" v="122" actId="27636"/>
        <pc:sldMkLst>
          <pc:docMk/>
          <pc:sldMk cId="2543347588" sldId="261"/>
        </pc:sldMkLst>
        <pc:spChg chg="mod">
          <ac:chgData name="Blackwell, Anita" userId="cf90cf5e-1b4e-4ce3-80a3-bd3b6eae6959" providerId="ADAL" clId="{AA033988-DC34-46C7-B690-B47DF387941D}" dt="2024-10-22T14:55:28.151" v="122" actId="27636"/>
          <ac:spMkLst>
            <pc:docMk/>
            <pc:sldMk cId="2543347588" sldId="261"/>
            <ac:spMk id="3" creationId="{E3D3BFD7-427D-BDE5-A0F6-811FE1B055D4}"/>
          </ac:spMkLst>
        </pc:spChg>
      </pc:sldChg>
      <pc:sldChg chg="modSp mod">
        <pc:chgData name="Blackwell, Anita" userId="cf90cf5e-1b4e-4ce3-80a3-bd3b6eae6959" providerId="ADAL" clId="{AA033988-DC34-46C7-B690-B47DF387941D}" dt="2024-10-22T14:57:05.506" v="128" actId="20577"/>
        <pc:sldMkLst>
          <pc:docMk/>
          <pc:sldMk cId="3985864435" sldId="269"/>
        </pc:sldMkLst>
        <pc:spChg chg="mod">
          <ac:chgData name="Blackwell, Anita" userId="cf90cf5e-1b4e-4ce3-80a3-bd3b6eae6959" providerId="ADAL" clId="{AA033988-DC34-46C7-B690-B47DF387941D}" dt="2024-10-22T14:57:05.506" v="128" actId="20577"/>
          <ac:spMkLst>
            <pc:docMk/>
            <pc:sldMk cId="3985864435" sldId="269"/>
            <ac:spMk id="3" creationId="{E3D3BFD7-427D-BDE5-A0F6-811FE1B055D4}"/>
          </ac:spMkLst>
        </pc:spChg>
      </pc:sldChg>
      <pc:sldChg chg="modSp mod">
        <pc:chgData name="Blackwell, Anita" userId="cf90cf5e-1b4e-4ce3-80a3-bd3b6eae6959" providerId="ADAL" clId="{AA033988-DC34-46C7-B690-B47DF387941D}" dt="2024-10-22T14:52:39.825" v="58" actId="2710"/>
        <pc:sldMkLst>
          <pc:docMk/>
          <pc:sldMk cId="3757605105" sldId="275"/>
        </pc:sldMkLst>
        <pc:spChg chg="mod">
          <ac:chgData name="Blackwell, Anita" userId="cf90cf5e-1b4e-4ce3-80a3-bd3b6eae6959" providerId="ADAL" clId="{AA033988-DC34-46C7-B690-B47DF387941D}" dt="2024-10-22T14:52:39.825" v="58" actId="2710"/>
          <ac:spMkLst>
            <pc:docMk/>
            <pc:sldMk cId="3757605105" sldId="275"/>
            <ac:spMk id="7" creationId="{F017B8A3-C85A-1A2C-F629-0177863B822A}"/>
          </ac:spMkLst>
        </pc:spChg>
      </pc:sldChg>
      <pc:sldChg chg="addSp delSp modSp del mod">
        <pc:chgData name="Blackwell, Anita" userId="cf90cf5e-1b4e-4ce3-80a3-bd3b6eae6959" providerId="ADAL" clId="{AA033988-DC34-46C7-B690-B47DF387941D}" dt="2024-10-22T14:52:18.246" v="56" actId="2696"/>
        <pc:sldMkLst>
          <pc:docMk/>
          <pc:sldMk cId="763490849" sldId="282"/>
        </pc:sldMkLst>
        <pc:spChg chg="mod">
          <ac:chgData name="Blackwell, Anita" userId="cf90cf5e-1b4e-4ce3-80a3-bd3b6eae6959" providerId="ADAL" clId="{AA033988-DC34-46C7-B690-B47DF387941D}" dt="2024-10-22T14:52:02.258" v="55" actId="20577"/>
          <ac:spMkLst>
            <pc:docMk/>
            <pc:sldMk cId="763490849" sldId="282"/>
            <ac:spMk id="3" creationId="{F222D3EA-78BE-0C1E-ACAC-E548190B61B6}"/>
          </ac:spMkLst>
        </pc:spChg>
        <pc:graphicFrameChg chg="add del">
          <ac:chgData name="Blackwell, Anita" userId="cf90cf5e-1b4e-4ce3-80a3-bd3b6eae6959" providerId="ADAL" clId="{AA033988-DC34-46C7-B690-B47DF387941D}" dt="2024-10-22T14:51:00.855" v="1" actId="478"/>
          <ac:graphicFrameMkLst>
            <pc:docMk/>
            <pc:sldMk cId="763490849" sldId="282"/>
            <ac:graphicFrameMk id="4" creationId="{99C0D1E2-A89D-4498-F591-D8CFDF861BAB}"/>
          </ac:graphicFrameMkLst>
        </pc:graphicFrameChg>
      </pc:sldChg>
    </pc:docChg>
  </pc:docChgLst>
  <pc:docChgLst>
    <pc:chgData name="Blackwell, Anita" userId="S::ediaftad@hants.gov.uk::cf90cf5e-1b4e-4ce3-80a3-bd3b6eae6959" providerId="AD" clId="Web-{DC179FA4-2C46-427E-AF16-4EA49E26E01A}"/>
    <pc:docChg chg="modSld">
      <pc:chgData name="Blackwell, Anita" userId="S::ediaftad@hants.gov.uk::cf90cf5e-1b4e-4ce3-80a3-bd3b6eae6959" providerId="AD" clId="Web-{DC179FA4-2C46-427E-AF16-4EA49E26E01A}" dt="2024-10-07T08:36:58.391" v="2" actId="20577"/>
      <pc:docMkLst>
        <pc:docMk/>
      </pc:docMkLst>
      <pc:sldChg chg="modSp">
        <pc:chgData name="Blackwell, Anita" userId="S::ediaftad@hants.gov.uk::cf90cf5e-1b4e-4ce3-80a3-bd3b6eae6959" providerId="AD" clId="Web-{DC179FA4-2C46-427E-AF16-4EA49E26E01A}" dt="2024-10-07T08:36:58.391" v="2" actId="20577"/>
        <pc:sldMkLst>
          <pc:docMk/>
          <pc:sldMk cId="3451635287" sldId="281"/>
        </pc:sldMkLst>
        <pc:spChg chg="mod">
          <ac:chgData name="Blackwell, Anita" userId="S::ediaftad@hants.gov.uk::cf90cf5e-1b4e-4ce3-80a3-bd3b6eae6959" providerId="AD" clId="Web-{DC179FA4-2C46-427E-AF16-4EA49E26E01A}" dt="2024-10-07T08:36:58.391" v="2" actId="20577"/>
          <ac:spMkLst>
            <pc:docMk/>
            <pc:sldMk cId="3451635287" sldId="281"/>
            <ac:spMk id="3" creationId="{E3D3BFD7-427D-BDE5-A0F6-811FE1B055D4}"/>
          </ac:spMkLst>
        </pc:spChg>
      </pc:sldChg>
    </pc:docChg>
  </pc:docChgLst>
  <pc:docChgLst>
    <pc:chgData name="Blackwell, Anita" userId="S::ediaftad@hants.gov.uk::cf90cf5e-1b4e-4ce3-80a3-bd3b6eae6959" providerId="AD" clId="Web-{2DA34E38-C2A8-B41B-26BA-A592905FEE5F}"/>
    <pc:docChg chg="addSld modSld">
      <pc:chgData name="Blackwell, Anita" userId="S::ediaftad@hants.gov.uk::cf90cf5e-1b4e-4ce3-80a3-bd3b6eae6959" providerId="AD" clId="Web-{2DA34E38-C2A8-B41B-26BA-A592905FEE5F}" dt="2024-10-22T14:50:23.470" v="40" actId="20577"/>
      <pc:docMkLst>
        <pc:docMk/>
      </pc:docMkLst>
      <pc:sldChg chg="modSp">
        <pc:chgData name="Blackwell, Anita" userId="S::ediaftad@hants.gov.uk::cf90cf5e-1b4e-4ce3-80a3-bd3b6eae6959" providerId="AD" clId="Web-{2DA34E38-C2A8-B41B-26BA-A592905FEE5F}" dt="2024-10-22T14:49:51.828" v="36" actId="20577"/>
        <pc:sldMkLst>
          <pc:docMk/>
          <pc:sldMk cId="3757605105" sldId="275"/>
        </pc:sldMkLst>
        <pc:spChg chg="mod">
          <ac:chgData name="Blackwell, Anita" userId="S::ediaftad@hants.gov.uk::cf90cf5e-1b4e-4ce3-80a3-bd3b6eae6959" providerId="AD" clId="Web-{2DA34E38-C2A8-B41B-26BA-A592905FEE5F}" dt="2024-10-22T14:49:51.828" v="36" actId="20577"/>
          <ac:spMkLst>
            <pc:docMk/>
            <pc:sldMk cId="3757605105" sldId="275"/>
            <ac:spMk id="7" creationId="{F017B8A3-C85A-1A2C-F629-0177863B822A}"/>
          </ac:spMkLst>
        </pc:spChg>
      </pc:sldChg>
      <pc:sldChg chg="modSp new">
        <pc:chgData name="Blackwell, Anita" userId="S::ediaftad@hants.gov.uk::cf90cf5e-1b4e-4ce3-80a3-bd3b6eae6959" providerId="AD" clId="Web-{2DA34E38-C2A8-B41B-26BA-A592905FEE5F}" dt="2024-10-22T14:50:23.470" v="40" actId="20577"/>
        <pc:sldMkLst>
          <pc:docMk/>
          <pc:sldMk cId="763490849" sldId="282"/>
        </pc:sldMkLst>
        <pc:spChg chg="mod">
          <ac:chgData name="Blackwell, Anita" userId="S::ediaftad@hants.gov.uk::cf90cf5e-1b4e-4ce3-80a3-bd3b6eae6959" providerId="AD" clId="Web-{2DA34E38-C2A8-B41B-26BA-A592905FEE5F}" dt="2024-10-22T14:50:23.470" v="40" actId="20577"/>
          <ac:spMkLst>
            <pc:docMk/>
            <pc:sldMk cId="763490849" sldId="282"/>
            <ac:spMk id="3" creationId="{F222D3EA-78BE-0C1E-ACAC-E548190B61B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2BEEEF-15D3-4AD9-9AF6-885483465756}" type="datetimeFigureOut">
              <a:rPr lang="en-GB" smtClean="0"/>
              <a:t>22/10/2024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E9909D-26AA-4CB2-99BC-44A3BEE8C68D}" type="slidenum">
              <a:rPr lang="en-GB" smtClean="0"/>
              <a:t>‹#›</a:t>
            </a:fld>
            <a:endParaRPr lang="en-GB"/>
          </a:p>
        </p:txBody>
      </p:sp>
    </p:spTree>
    <p:extLst>
      <p:ext uri="{BB962C8B-B14F-4D97-AF65-F5344CB8AC3E}">
        <p14:creationId xmlns:p14="http://schemas.microsoft.com/office/powerpoint/2010/main" val="2114505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hants.sharepoint.com/sites/Acce10034/SitePages/Katie-Eason-%E2%80%93-Business-&amp;-Development-Restructure-and-Personal-Introduction.aspx"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0005">
              <a:spcAft>
                <a:spcPts val="0"/>
              </a:spcAft>
            </a:pPr>
            <a:r>
              <a:rPr lang="en-GB" b="1" i="0">
                <a:effectLst/>
                <a:latin typeface="Calibri" panose="020F0502020204030204" pitchFamily="34" charset="0"/>
                <a:ea typeface="Calibri" panose="020F0502020204030204" pitchFamily="34" charset="0"/>
                <a:cs typeface="Times New Roman" panose="02020603050405020304" pitchFamily="18" charset="0"/>
              </a:rPr>
              <a:t>5</a:t>
            </a:r>
            <a:r>
              <a:rPr lang="en-GB" i="0">
                <a:effectLst/>
                <a:latin typeface="Calibri" panose="020F0502020204030204" pitchFamily="34" charset="0"/>
                <a:ea typeface="Calibri" panose="020F0502020204030204" pitchFamily="34" charset="0"/>
                <a:cs typeface="Times New Roman" panose="02020603050405020304" pitchFamily="18" charset="0"/>
              </a:rPr>
              <a:t> minutes to allow for attendees to join</a:t>
            </a:r>
          </a:p>
          <a:p>
            <a:pPr marL="40005">
              <a:spcAft>
                <a:spcPts val="0"/>
              </a:spcAft>
            </a:pPr>
            <a:endParaRPr lang="en-GB" i="0">
              <a:effectLst/>
              <a:latin typeface="Calibri" panose="020F0502020204030204" pitchFamily="34" charset="0"/>
              <a:ea typeface="Calibri" panose="020F0502020204030204" pitchFamily="34" charset="0"/>
              <a:cs typeface="Times New Roman" panose="02020603050405020304" pitchFamily="18" charset="0"/>
            </a:endParaRPr>
          </a:p>
          <a:p>
            <a:pPr marL="40005">
              <a:spcAft>
                <a:spcPts val="0"/>
              </a:spcAft>
            </a:pPr>
            <a:r>
              <a:rPr lang="en-GB" i="0">
                <a:effectLst/>
                <a:latin typeface="Calibri" panose="020F0502020204030204" pitchFamily="34" charset="0"/>
                <a:ea typeface="Calibri" panose="020F0502020204030204" pitchFamily="34" charset="0"/>
                <a:cs typeface="Times New Roman" panose="02020603050405020304" pitchFamily="18" charset="0"/>
              </a:rPr>
              <a:t>Purpose: Welcome/Holding Slide. Encourage use of chat, introduction and engagement. </a:t>
            </a:r>
          </a:p>
          <a:p>
            <a:pPr marL="40005">
              <a:spcAft>
                <a:spcPts val="0"/>
              </a:spcAft>
            </a:pPr>
            <a:endParaRPr lang="en-GB" i="0">
              <a:effectLst/>
              <a:latin typeface="Calibri" panose="020F0502020204030204" pitchFamily="34" charset="0"/>
              <a:ea typeface="Calibri" panose="020F0502020204030204" pitchFamily="34" charset="0"/>
              <a:cs typeface="Times New Roman" panose="02020603050405020304" pitchFamily="18" charset="0"/>
            </a:endParaRPr>
          </a:p>
          <a:p>
            <a:pPr marL="40005">
              <a:spcAft>
                <a:spcPts val="0"/>
              </a:spcAft>
            </a:pPr>
            <a:r>
              <a:rPr lang="en-GB" i="0" err="1">
                <a:effectLst/>
                <a:latin typeface="Calibri" panose="020F0502020204030204" pitchFamily="34" charset="0"/>
                <a:ea typeface="Calibri" panose="020F0502020204030204" pitchFamily="34" charset="0"/>
                <a:cs typeface="Times New Roman" panose="02020603050405020304" pitchFamily="18" charset="0"/>
              </a:rPr>
              <a:t>Poss</a:t>
            </a:r>
            <a:r>
              <a:rPr lang="en-GB" i="0">
                <a:effectLst/>
                <a:latin typeface="Calibri" panose="020F0502020204030204" pitchFamily="34" charset="0"/>
                <a:ea typeface="Calibri" panose="020F0502020204030204" pitchFamily="34" charset="0"/>
                <a:cs typeface="Times New Roman" panose="02020603050405020304" pitchFamily="18" charset="0"/>
              </a:rPr>
              <a:t> update: </a:t>
            </a:r>
            <a:r>
              <a:rPr lang="en-GB">
                <a:hlinkClick r:id="rId3"/>
              </a:rPr>
              <a:t>Katie Eason – Business &amp; Development Restructure and Personal Introduction (sharepoint.com)</a:t>
            </a:r>
            <a:r>
              <a:rPr lang="en-GB" i="0">
                <a:effectLst/>
                <a:latin typeface="Calibri" panose="020F0502020204030204" pitchFamily="34" charset="0"/>
                <a:ea typeface="Calibri" panose="020F0502020204030204" pitchFamily="34" charset="0"/>
                <a:cs typeface="Times New Roman" panose="02020603050405020304" pitchFamily="18" charset="0"/>
              </a:rPr>
              <a:t>	</a:t>
            </a:r>
          </a:p>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0ACF3D-D25E-4DFE-B792-3E63E1827EB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9323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ne-column">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F09FFC12-0E90-0E0E-2E69-5FD8AC50C2B5}"/>
              </a:ext>
            </a:extLst>
          </p:cNvPr>
          <p:cNvSpPr>
            <a:spLocks noGrp="1"/>
          </p:cNvSpPr>
          <p:nvPr>
            <p:ph type="title"/>
          </p:nvPr>
        </p:nvSpPr>
        <p:spPr>
          <a:xfrm>
            <a:off x="1371601" y="730251"/>
            <a:ext cx="21334522" cy="2651126"/>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8" name="Content Placeholder 2">
            <a:extLst>
              <a:ext uri="{FF2B5EF4-FFF2-40B4-BE49-F238E27FC236}">
                <a16:creationId xmlns:a16="http://schemas.microsoft.com/office/drawing/2014/main" id="{C22CA918-D1D5-D6AF-D615-E480B5418626}"/>
              </a:ext>
            </a:extLst>
          </p:cNvPr>
          <p:cNvSpPr>
            <a:spLocks noGrp="1"/>
          </p:cNvSpPr>
          <p:nvPr>
            <p:ph idx="13" hasCustomPrompt="1"/>
          </p:nvPr>
        </p:nvSpPr>
        <p:spPr>
          <a:xfrm>
            <a:off x="1371601" y="4431892"/>
            <a:ext cx="21334521" cy="7873093"/>
          </a:xfrm>
          <a:prstGeom prst="rect">
            <a:avLst/>
          </a:prstGeom>
        </p:spPr>
        <p:txBody>
          <a:bodyPr>
            <a:noAutofit/>
          </a:bodyPr>
          <a:lstStyle>
            <a:lvl1pPr marL="0" indent="0">
              <a:buNone/>
              <a:defRPr sz="3600">
                <a:solidFill>
                  <a:srgbClr val="08314C"/>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a:defRPr sz="2000"/>
            </a:lvl6pPr>
            <a:lvl7pPr>
              <a:defRPr sz="2000"/>
            </a:lvl7pPr>
            <a:lvl8pPr>
              <a:defRPr sz="2000"/>
            </a:lvl8pPr>
            <a:lvl9pPr>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a:t>
            </a:r>
          </a:p>
        </p:txBody>
      </p:sp>
    </p:spTree>
    <p:extLst>
      <p:ext uri="{BB962C8B-B14F-4D97-AF65-F5344CB8AC3E}">
        <p14:creationId xmlns:p14="http://schemas.microsoft.com/office/powerpoint/2010/main" val="4021111606"/>
      </p:ext>
    </p:extLst>
  </p:cSld>
  <p:clrMapOvr>
    <a:masterClrMapping/>
  </p:clrMapOvr>
  <p:extLst>
    <p:ext uri="{DCECCB84-F9BA-43D5-87BE-67443E8EF086}">
      <p15:sldGuideLst xmlns:p15="http://schemas.microsoft.com/office/powerpoint/2012/main">
        <p15:guide id="1" orient="horz" pos="4320" userDrawn="1">
          <p15:clr>
            <a:srgbClr val="FBAE40"/>
          </p15:clr>
        </p15:guide>
        <p15:guide id="2" pos="7679"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column">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94B2C531-0FE1-23AB-282E-8A00F4733ABC}"/>
              </a:ext>
            </a:extLst>
          </p:cNvPr>
          <p:cNvSpPr>
            <a:spLocks noGrp="1"/>
          </p:cNvSpPr>
          <p:nvPr>
            <p:ph type="title"/>
          </p:nvPr>
        </p:nvSpPr>
        <p:spPr>
          <a:xfrm>
            <a:off x="1371601" y="730251"/>
            <a:ext cx="21334522" cy="2651126"/>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8" name="Content Placeholder 2">
            <a:extLst>
              <a:ext uri="{FF2B5EF4-FFF2-40B4-BE49-F238E27FC236}">
                <a16:creationId xmlns:a16="http://schemas.microsoft.com/office/drawing/2014/main" id="{8930ED8D-4BDE-196E-914C-62E1395EEA5E}"/>
              </a:ext>
            </a:extLst>
          </p:cNvPr>
          <p:cNvSpPr>
            <a:spLocks noGrp="1"/>
          </p:cNvSpPr>
          <p:nvPr>
            <p:ph idx="13" hasCustomPrompt="1"/>
          </p:nvPr>
        </p:nvSpPr>
        <p:spPr>
          <a:xfrm>
            <a:off x="1371601" y="4431892"/>
            <a:ext cx="21334521" cy="7873093"/>
          </a:xfrm>
          <a:prstGeom prst="rect">
            <a:avLst/>
          </a:prstGeom>
        </p:spPr>
        <p:txBody>
          <a:bodyPr numCol="2" spcCol="1944000">
            <a:noAutofit/>
          </a:bodyPr>
          <a:lstStyle>
            <a:lvl1pPr marL="0" indent="0">
              <a:buNone/>
              <a:defRPr sz="3600">
                <a:solidFill>
                  <a:srgbClr val="08314C"/>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a:defRPr sz="2000"/>
            </a:lvl6pPr>
            <a:lvl7pPr>
              <a:defRPr sz="2000"/>
            </a:lvl7pPr>
            <a:lvl8pPr>
              <a:defRPr sz="2000"/>
            </a:lvl8pPr>
            <a:lvl9pPr>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copy style in two columns of text. Body copy style in two columns of text. Body copy style in two columns of text. Body copy style in two columns of text. Body copy style in two columns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copy style in two columns of text. Body copy style in two columns of text. Body copy style in two columns of text. Body copy style in two columns of text. Body copy style in two columns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copy style in two columns of text. Body copy style in two columns of text. Body copy style in two columns of text. Body copy style in two columns of text. Body copy style in two columns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copy style in two columns of text. Body copy style in two columns of text. Body copy style in two columns of text. Body copy style in two columns of text. Body copy style in two columns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p>
        </p:txBody>
      </p:sp>
    </p:spTree>
    <p:extLst>
      <p:ext uri="{BB962C8B-B14F-4D97-AF65-F5344CB8AC3E}">
        <p14:creationId xmlns:p14="http://schemas.microsoft.com/office/powerpoint/2010/main" val="1446281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ree-column">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2197031A-F39D-DAB3-81EA-64DB980B0253}"/>
              </a:ext>
            </a:extLst>
          </p:cNvPr>
          <p:cNvSpPr>
            <a:spLocks noGrp="1"/>
          </p:cNvSpPr>
          <p:nvPr>
            <p:ph type="title"/>
          </p:nvPr>
        </p:nvSpPr>
        <p:spPr>
          <a:xfrm>
            <a:off x="1371601" y="730251"/>
            <a:ext cx="21334522" cy="2651126"/>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8" name="Content Placeholder 2">
            <a:extLst>
              <a:ext uri="{FF2B5EF4-FFF2-40B4-BE49-F238E27FC236}">
                <a16:creationId xmlns:a16="http://schemas.microsoft.com/office/drawing/2014/main" id="{53B659A6-DCB3-F617-8D9C-E4B57AF63E56}"/>
              </a:ext>
            </a:extLst>
          </p:cNvPr>
          <p:cNvSpPr>
            <a:spLocks noGrp="1"/>
          </p:cNvSpPr>
          <p:nvPr>
            <p:ph idx="13" hasCustomPrompt="1"/>
          </p:nvPr>
        </p:nvSpPr>
        <p:spPr>
          <a:xfrm>
            <a:off x="1371601" y="4431892"/>
            <a:ext cx="21334521" cy="7873093"/>
          </a:xfrm>
          <a:prstGeom prst="rect">
            <a:avLst/>
          </a:prstGeom>
        </p:spPr>
        <p:txBody>
          <a:bodyPr wrap="square" numCol="3" spcCol="1944000">
            <a:noAutofit/>
          </a:bodyPr>
          <a:lstStyle>
            <a:lvl1pPr marL="0" indent="0">
              <a:buNone/>
              <a:defRPr sz="3600">
                <a:solidFill>
                  <a:srgbClr val="08314C"/>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a:defRPr sz="2000"/>
            </a:lvl6pPr>
            <a:lvl7pPr>
              <a:defRPr sz="2000"/>
            </a:lvl7pPr>
            <a:lvl8pPr>
              <a:defRPr sz="2000"/>
            </a:lvl8pPr>
            <a:lvl9pPr>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copy style in three columns of text. Body copy style in three columns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copy style in three columns of text. Body copy style in three columns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copy style in three columns of text. Body copy style in three columns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copy style in three columns of text. Body copy style in three columns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copy style in three columns of text. Body copy style in three columns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copy style in three columns of text. Body copy style in three columns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copy style in three columns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p>
        </p:txBody>
      </p:sp>
    </p:spTree>
    <p:extLst>
      <p:ext uri="{BB962C8B-B14F-4D97-AF65-F5344CB8AC3E}">
        <p14:creationId xmlns:p14="http://schemas.microsoft.com/office/powerpoint/2010/main" val="3287400552"/>
      </p:ext>
    </p:extLst>
  </p:cSld>
  <p:clrMapOvr>
    <a:masterClrMapping/>
  </p:clrMapOvr>
  <p:extLst>
    <p:ext uri="{DCECCB84-F9BA-43D5-87BE-67443E8EF086}">
      <p15:sldGuideLst xmlns:p15="http://schemas.microsoft.com/office/powerpoint/2012/main">
        <p15:guide id="1" orient="horz" pos="4320" userDrawn="1">
          <p15:clr>
            <a:srgbClr val="FBAE40"/>
          </p15:clr>
        </p15:guide>
        <p15:guide id="2" pos="7679"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e-column">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F09FFC12-0E90-0E0E-2E69-5FD8AC50C2B5}"/>
              </a:ext>
            </a:extLst>
          </p:cNvPr>
          <p:cNvSpPr>
            <a:spLocks noGrp="1"/>
          </p:cNvSpPr>
          <p:nvPr>
            <p:ph type="title"/>
          </p:nvPr>
        </p:nvSpPr>
        <p:spPr>
          <a:xfrm>
            <a:off x="1371601" y="730251"/>
            <a:ext cx="21334522" cy="2651126"/>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8" name="Content Placeholder 2">
            <a:extLst>
              <a:ext uri="{FF2B5EF4-FFF2-40B4-BE49-F238E27FC236}">
                <a16:creationId xmlns:a16="http://schemas.microsoft.com/office/drawing/2014/main" id="{C22CA918-D1D5-D6AF-D615-E480B5418626}"/>
              </a:ext>
            </a:extLst>
          </p:cNvPr>
          <p:cNvSpPr>
            <a:spLocks noGrp="1"/>
          </p:cNvSpPr>
          <p:nvPr>
            <p:ph idx="13" hasCustomPrompt="1"/>
          </p:nvPr>
        </p:nvSpPr>
        <p:spPr>
          <a:xfrm>
            <a:off x="1371601" y="4431892"/>
            <a:ext cx="21334521" cy="7873093"/>
          </a:xfrm>
          <a:prstGeom prst="rect">
            <a:avLst/>
          </a:prstGeom>
        </p:spPr>
        <p:txBody>
          <a:bodyPr>
            <a:noAutofit/>
          </a:bodyPr>
          <a:lstStyle>
            <a:lvl1pPr marL="0" indent="0">
              <a:buNone/>
              <a:defRPr sz="3600">
                <a:solidFill>
                  <a:srgbClr val="08314C"/>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a:defRPr sz="2000"/>
            </a:lvl6pPr>
            <a:lvl7pPr>
              <a:defRPr sz="2000"/>
            </a:lvl7pPr>
            <a:lvl8pPr>
              <a:defRPr sz="2000"/>
            </a:lvl8pPr>
            <a:lvl9pPr>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a:t>
            </a:r>
          </a:p>
        </p:txBody>
      </p:sp>
    </p:spTree>
    <p:extLst>
      <p:ext uri="{BB962C8B-B14F-4D97-AF65-F5344CB8AC3E}">
        <p14:creationId xmlns:p14="http://schemas.microsoft.com/office/powerpoint/2010/main" val="585546744"/>
      </p:ext>
    </p:extLst>
  </p:cSld>
  <p:clrMapOvr>
    <a:masterClrMapping/>
  </p:clrMapOvr>
  <p:extLst>
    <p:ext uri="{DCECCB84-F9BA-43D5-87BE-67443E8EF086}">
      <p15:sldGuideLst xmlns:p15="http://schemas.microsoft.com/office/powerpoint/2012/main">
        <p15:guide id="1" orient="horz" pos="4320">
          <p15:clr>
            <a:srgbClr val="FBAE40"/>
          </p15:clr>
        </p15:guide>
        <p15:guide id="2" pos="7679">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column">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94B2C531-0FE1-23AB-282E-8A00F4733ABC}"/>
              </a:ext>
            </a:extLst>
          </p:cNvPr>
          <p:cNvSpPr>
            <a:spLocks noGrp="1"/>
          </p:cNvSpPr>
          <p:nvPr>
            <p:ph type="title"/>
          </p:nvPr>
        </p:nvSpPr>
        <p:spPr>
          <a:xfrm>
            <a:off x="1371601" y="730251"/>
            <a:ext cx="21334522" cy="2651126"/>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8" name="Content Placeholder 2">
            <a:extLst>
              <a:ext uri="{FF2B5EF4-FFF2-40B4-BE49-F238E27FC236}">
                <a16:creationId xmlns:a16="http://schemas.microsoft.com/office/drawing/2014/main" id="{8930ED8D-4BDE-196E-914C-62E1395EEA5E}"/>
              </a:ext>
            </a:extLst>
          </p:cNvPr>
          <p:cNvSpPr>
            <a:spLocks noGrp="1"/>
          </p:cNvSpPr>
          <p:nvPr>
            <p:ph idx="13" hasCustomPrompt="1"/>
          </p:nvPr>
        </p:nvSpPr>
        <p:spPr>
          <a:xfrm>
            <a:off x="1371601" y="4431892"/>
            <a:ext cx="21334521" cy="7873093"/>
          </a:xfrm>
          <a:prstGeom prst="rect">
            <a:avLst/>
          </a:prstGeom>
        </p:spPr>
        <p:txBody>
          <a:bodyPr numCol="2" spcCol="1944000">
            <a:noAutofit/>
          </a:bodyPr>
          <a:lstStyle>
            <a:lvl1pPr marL="0" indent="0">
              <a:buNone/>
              <a:defRPr sz="3600">
                <a:solidFill>
                  <a:srgbClr val="08314C"/>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a:defRPr sz="2000"/>
            </a:lvl6pPr>
            <a:lvl7pPr>
              <a:defRPr sz="2000"/>
            </a:lvl7pPr>
            <a:lvl8pPr>
              <a:defRPr sz="2000"/>
            </a:lvl8pPr>
            <a:lvl9pPr>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copy style in two columns of text. Body copy style in two columns of text. Body copy style in two columns of text. Body copy style in two columns of text. Body copy style in two columns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copy style in two columns of text. Body copy style in two columns of text. Body copy style in two columns of text. Body copy style in two columns of text. Body copy style in two columns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copy style in two columns of text. Body copy style in two columns of text. Body copy style in two columns of text. Body copy style in two columns of text. Body copy style in two columns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copy style in two columns of text. Body copy style in two columns of text. Body copy style in two columns of text. Body copy style in two columns of text. Body copy style in two columns of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p>
        </p:txBody>
      </p:sp>
    </p:spTree>
    <p:extLst>
      <p:ext uri="{BB962C8B-B14F-4D97-AF65-F5344CB8AC3E}">
        <p14:creationId xmlns:p14="http://schemas.microsoft.com/office/powerpoint/2010/main" val="36182282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6CAEB82-BA05-B409-C41D-B7EBDC79F7A2}"/>
              </a:ext>
            </a:extLst>
          </p:cNvPr>
          <p:cNvPicPr>
            <a:picLocks noChangeAspect="1"/>
          </p:cNvPicPr>
          <p:nvPr userDrawn="1"/>
        </p:nvPicPr>
        <p:blipFill>
          <a:blip r:embed="rId5"/>
          <a:srcRect/>
          <a:stretch/>
        </p:blipFill>
        <p:spPr>
          <a:xfrm>
            <a:off x="3" y="446"/>
            <a:ext cx="24383205" cy="13715553"/>
          </a:xfrm>
          <a:prstGeom prst="rect">
            <a:avLst/>
          </a:prstGeom>
        </p:spPr>
      </p:pic>
    </p:spTree>
    <p:extLst>
      <p:ext uri="{BB962C8B-B14F-4D97-AF65-F5344CB8AC3E}">
        <p14:creationId xmlns:p14="http://schemas.microsoft.com/office/powerpoint/2010/main" val="15659703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1828709" rtl="0" eaLnBrk="1" latinLnBrk="0" hangingPunct="1">
        <a:lnSpc>
          <a:spcPct val="90000"/>
        </a:lnSpc>
        <a:spcBef>
          <a:spcPct val="0"/>
        </a:spcBef>
        <a:buNone/>
        <a:defRPr sz="8800" b="1" kern="1200">
          <a:solidFill>
            <a:srgbClr val="08314C"/>
          </a:solidFill>
          <a:latin typeface="Arial" panose="020B0604020202020204" pitchFamily="34" charset="0"/>
          <a:ea typeface="+mj-ea"/>
          <a:cs typeface="Arial" panose="020B0604020202020204" pitchFamily="34" charset="0"/>
        </a:defRPr>
      </a:lvl1pPr>
    </p:titleStyle>
    <p:body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rgbClr val="08314C"/>
          </a:solidFill>
          <a:latin typeface="Arial" panose="020B0604020202020204" pitchFamily="34" charset="0"/>
          <a:ea typeface="+mn-ea"/>
          <a:cs typeface="Arial" panose="020B0604020202020204" pitchFamily="34" charset="0"/>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rgbClr val="08314C"/>
          </a:solidFill>
          <a:latin typeface="Arial" panose="020B0604020202020204" pitchFamily="34" charset="0"/>
          <a:ea typeface="+mn-ea"/>
          <a:cs typeface="Arial" panose="020B0604020202020204" pitchFamily="34" charset="0"/>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rgbClr val="08314C"/>
          </a:solidFill>
          <a:latin typeface="Arial" panose="020B0604020202020204" pitchFamily="34" charset="0"/>
          <a:ea typeface="+mn-ea"/>
          <a:cs typeface="Arial" panose="020B0604020202020204" pitchFamily="34" charset="0"/>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rgbClr val="08314C"/>
          </a:solidFill>
          <a:latin typeface="Arial" panose="020B0604020202020204" pitchFamily="34" charset="0"/>
          <a:ea typeface="+mn-ea"/>
          <a:cs typeface="Arial" panose="020B0604020202020204" pitchFamily="34" charset="0"/>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rgbClr val="08314C"/>
          </a:solidFill>
          <a:latin typeface="Arial" panose="020B0604020202020204" pitchFamily="34" charset="0"/>
          <a:ea typeface="+mn-ea"/>
          <a:cs typeface="Arial" panose="020B0604020202020204" pitchFamily="34" charset="0"/>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userDrawn="1">
          <p15:clr>
            <a:srgbClr val="F26B43"/>
          </p15:clr>
        </p15:guide>
        <p15:guide id="2" pos="767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6CAEB82-BA05-B409-C41D-B7EBDC79F7A2}"/>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3" y="446"/>
            <a:ext cx="24383205" cy="13715553"/>
          </a:xfrm>
          <a:prstGeom prst="rect">
            <a:avLst/>
          </a:prstGeom>
        </p:spPr>
      </p:pic>
    </p:spTree>
    <p:extLst>
      <p:ext uri="{BB962C8B-B14F-4D97-AF65-F5344CB8AC3E}">
        <p14:creationId xmlns:p14="http://schemas.microsoft.com/office/powerpoint/2010/main" val="4153462071"/>
      </p:ext>
    </p:extLst>
  </p:cSld>
  <p:clrMap bg1="lt1" tx1="dk1" bg2="lt2" tx2="dk2" accent1="accent1" accent2="accent2" accent3="accent3" accent4="accent4" accent5="accent5" accent6="accent6" hlink="hlink" folHlink="folHlink"/>
  <p:sldLayoutIdLst>
    <p:sldLayoutId id="2147483665" r:id="rId1"/>
    <p:sldLayoutId id="2147483666" r:id="rId2"/>
  </p:sldLayoutIdLst>
  <p:txStyles>
    <p:titleStyle>
      <a:lvl1pPr algn="l" defTabSz="1828709" rtl="0" eaLnBrk="1" latinLnBrk="0" hangingPunct="1">
        <a:lnSpc>
          <a:spcPct val="90000"/>
        </a:lnSpc>
        <a:spcBef>
          <a:spcPct val="0"/>
        </a:spcBef>
        <a:buNone/>
        <a:defRPr sz="8800" b="1" kern="1200">
          <a:solidFill>
            <a:srgbClr val="08314C"/>
          </a:solidFill>
          <a:latin typeface="Arial" panose="020B0604020202020204" pitchFamily="34" charset="0"/>
          <a:ea typeface="+mj-ea"/>
          <a:cs typeface="Arial" panose="020B0604020202020204" pitchFamily="34" charset="0"/>
        </a:defRPr>
      </a:lvl1pPr>
    </p:titleStyle>
    <p:body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rgbClr val="08314C"/>
          </a:solidFill>
          <a:latin typeface="Arial" panose="020B0604020202020204" pitchFamily="34" charset="0"/>
          <a:ea typeface="+mn-ea"/>
          <a:cs typeface="Arial" panose="020B0604020202020204" pitchFamily="34" charset="0"/>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rgbClr val="08314C"/>
          </a:solidFill>
          <a:latin typeface="Arial" panose="020B0604020202020204" pitchFamily="34" charset="0"/>
          <a:ea typeface="+mn-ea"/>
          <a:cs typeface="Arial" panose="020B0604020202020204" pitchFamily="34" charset="0"/>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rgbClr val="08314C"/>
          </a:solidFill>
          <a:latin typeface="Arial" panose="020B0604020202020204" pitchFamily="34" charset="0"/>
          <a:ea typeface="+mn-ea"/>
          <a:cs typeface="Arial" panose="020B0604020202020204" pitchFamily="34" charset="0"/>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rgbClr val="08314C"/>
          </a:solidFill>
          <a:latin typeface="Arial" panose="020B0604020202020204" pitchFamily="34" charset="0"/>
          <a:ea typeface="+mn-ea"/>
          <a:cs typeface="Arial" panose="020B0604020202020204" pitchFamily="34" charset="0"/>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rgbClr val="08314C"/>
          </a:solidFill>
          <a:latin typeface="Arial" panose="020B0604020202020204" pitchFamily="34" charset="0"/>
          <a:ea typeface="+mn-ea"/>
          <a:cs typeface="Arial" panose="020B0604020202020204" pitchFamily="34" charset="0"/>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p15:clr>
            <a:srgbClr val="F26B43"/>
          </p15:clr>
        </p15:guide>
        <p15:guide id="2" pos="767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tags" Target="../tags/tag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hyperlink" Target="https://www.f40.org.uk/" TargetMode="External"/><Relationship Id="rId1" Type="http://schemas.openxmlformats.org/officeDocument/2006/relationships/slideLayout" Target="../slideLayouts/slideLayout1.xml"/><Relationship Id="rId4" Type="http://schemas.openxmlformats.org/officeDocument/2006/relationships/image" Target="../media/image7.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B5793BC-ACA0-3F26-32CA-1CF9550528D7}"/>
              </a:ext>
            </a:extLst>
          </p:cNvPr>
          <p:cNvSpPr txBox="1"/>
          <p:nvPr/>
        </p:nvSpPr>
        <p:spPr>
          <a:xfrm>
            <a:off x="931789" y="841970"/>
            <a:ext cx="21674138" cy="5740033"/>
          </a:xfrm>
          <a:prstGeom prst="rect">
            <a:avLst/>
          </a:prstGeom>
          <a:noFill/>
        </p:spPr>
        <p:txBody>
          <a:bodyPr wrap="square" rtlCol="0">
            <a:spAutoFit/>
          </a:bodyPr>
          <a:lstStyle/>
          <a:p>
            <a:pPr marL="358775" marR="0" lvl="0" indent="3175" algn="l" defTabSz="457200" rtl="0" eaLnBrk="1" fontAlgn="auto" latinLnBrk="0" hangingPunct="1">
              <a:lnSpc>
                <a:spcPct val="150000"/>
              </a:lnSpc>
              <a:spcBef>
                <a:spcPts val="0"/>
              </a:spcBef>
              <a:spcAft>
                <a:spcPts val="0"/>
              </a:spcAft>
              <a:buClrTx/>
              <a:buSzTx/>
              <a:buFontTx/>
              <a:buNone/>
              <a:tabLst/>
              <a:defRPr/>
            </a:pPr>
            <a:r>
              <a:rPr kumimoji="0" lang="en-GB" altLang="en-US" sz="5400" b="1" i="0" u="none" strike="noStrike" kern="1200" cap="none" spc="0" normalizeH="0" baseline="0" noProof="0">
                <a:ln>
                  <a:noFill/>
                </a:ln>
                <a:solidFill>
                  <a:prstClr val="white"/>
                </a:solidFill>
                <a:effectLst/>
                <a:uLnTx/>
                <a:uFillTx/>
                <a:latin typeface="Arial"/>
                <a:ea typeface="+mn-ea"/>
                <a:cs typeface="Arial"/>
              </a:rPr>
              <a:t>Education &amp; Inclusion</a:t>
            </a:r>
          </a:p>
          <a:p>
            <a:pPr marL="358775" marR="0" lvl="0" indent="3175" algn="l" defTabSz="457200" rtl="0" eaLnBrk="1" fontAlgn="auto" latinLnBrk="0" hangingPunct="1">
              <a:spcBef>
                <a:spcPts val="0"/>
              </a:spcBef>
              <a:spcAft>
                <a:spcPts val="0"/>
              </a:spcAft>
              <a:buClrTx/>
              <a:buSzTx/>
              <a:buFontTx/>
              <a:buNone/>
              <a:tabLst/>
              <a:defRPr/>
            </a:pPr>
            <a:endParaRPr lang="en-GB" sz="5400" b="1">
              <a:solidFill>
                <a:prstClr val="white"/>
              </a:solidFill>
              <a:latin typeface="Arial"/>
              <a:cs typeface="Arial"/>
            </a:endParaRPr>
          </a:p>
          <a:p>
            <a:pPr marL="358775" marR="0" lvl="0" indent="3175" algn="l" defTabSz="457200" rtl="0" eaLnBrk="1" fontAlgn="auto" latinLnBrk="0" hangingPunct="1">
              <a:spcBef>
                <a:spcPts val="0"/>
              </a:spcBef>
              <a:spcAft>
                <a:spcPts val="0"/>
              </a:spcAft>
              <a:buClrTx/>
              <a:buSzTx/>
              <a:buFontTx/>
              <a:buNone/>
              <a:tabLst/>
              <a:defRPr/>
            </a:pPr>
            <a:r>
              <a:rPr kumimoji="0" lang="en-GB" sz="100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mn-cs"/>
              </a:rPr>
              <a:t>MP Briefing</a:t>
            </a:r>
          </a:p>
          <a:p>
            <a:pPr marL="358775" marR="0" lvl="0" indent="3175" algn="l" defTabSz="457200" rtl="0" eaLnBrk="1" fontAlgn="auto" latinLnBrk="0" hangingPunct="1">
              <a:spcBef>
                <a:spcPts val="0"/>
              </a:spcBef>
              <a:spcAft>
                <a:spcPts val="0"/>
              </a:spcAft>
              <a:buClrTx/>
              <a:buSzTx/>
              <a:buFontTx/>
              <a:buNone/>
              <a:tabLst/>
              <a:defRPr/>
            </a:pPr>
            <a:endParaRPr kumimoji="0" lang="en-US" sz="6600" b="1" i="0" u="none" strike="noStrike" kern="1200" cap="none" spc="0" normalizeH="0" baseline="0" noProof="0">
              <a:ln>
                <a:noFill/>
              </a:ln>
              <a:solidFill>
                <a:prstClr val="white"/>
              </a:solidFill>
              <a:effectLst/>
              <a:uLnTx/>
              <a:uFillTx/>
              <a:latin typeface="Calibri" panose="020F0502020204030204"/>
              <a:ea typeface="+mn-ea"/>
              <a:cs typeface="+mn-cs"/>
            </a:endParaRPr>
          </a:p>
          <a:p>
            <a:pPr marL="358775" marR="0" lvl="0" indent="3175" algn="l" defTabSz="457200" rtl="0" eaLnBrk="1" fontAlgn="auto" latinLnBrk="0" hangingPunct="1">
              <a:spcBef>
                <a:spcPts val="0"/>
              </a:spcBef>
              <a:spcAft>
                <a:spcPts val="0"/>
              </a:spcAft>
              <a:buClrTx/>
              <a:buSzTx/>
              <a:buFontTx/>
              <a:buNone/>
              <a:tabLst/>
              <a:defRPr/>
            </a:pPr>
            <a:r>
              <a:rPr kumimoji="0" lang="en-US" sz="6600" b="1" i="0" u="none" strike="noStrike" kern="1200" cap="none" spc="0" normalizeH="0" baseline="0" noProof="0">
                <a:ln>
                  <a:noFill/>
                </a:ln>
                <a:solidFill>
                  <a:prstClr val="white"/>
                </a:solidFill>
                <a:effectLst/>
                <a:uLnTx/>
                <a:uFillTx/>
                <a:latin typeface="Calibri" panose="020F0502020204030204"/>
                <a:ea typeface="+mn-ea"/>
                <a:cs typeface="+mn-cs"/>
              </a:rPr>
              <a:t>October 2024</a:t>
            </a:r>
          </a:p>
        </p:txBody>
      </p:sp>
      <p:sp>
        <p:nvSpPr>
          <p:cNvPr id="6" name="TextBox 5">
            <a:extLst>
              <a:ext uri="{FF2B5EF4-FFF2-40B4-BE49-F238E27FC236}">
                <a16:creationId xmlns:a16="http://schemas.microsoft.com/office/drawing/2014/main" id="{35B514BC-25A5-D910-7C12-BEE0D8B52206}"/>
              </a:ext>
            </a:extLst>
          </p:cNvPr>
          <p:cNvSpPr txBox="1"/>
          <p:nvPr/>
        </p:nvSpPr>
        <p:spPr>
          <a:xfrm>
            <a:off x="2532518" y="12171341"/>
            <a:ext cx="20246974" cy="461665"/>
          </a:xfrm>
          <a:prstGeom prst="rect">
            <a:avLst/>
          </a:prstGeom>
          <a:noFill/>
        </p:spPr>
        <p:txBody>
          <a:bodyPr wrap="square" lIns="91440" tIns="45720" rIns="91440" bIns="45720" rtlCol="0" anchor="t">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2060"/>
                </a:solidFill>
                <a:effectLst/>
                <a:uLnTx/>
                <a:uFillTx/>
                <a:latin typeface="Arial"/>
                <a:ea typeface="+mn-ea"/>
                <a:cs typeface="Arial"/>
              </a:rPr>
              <a:t>Updated for 19 09 24</a:t>
            </a:r>
          </a:p>
        </p:txBody>
      </p:sp>
      <p:pic>
        <p:nvPicPr>
          <p:cNvPr id="4" name="Picture 3">
            <a:extLst>
              <a:ext uri="{FF2B5EF4-FFF2-40B4-BE49-F238E27FC236}">
                <a16:creationId xmlns:a16="http://schemas.microsoft.com/office/drawing/2014/main" id="{9EBCC0DA-3E88-90EB-5B71-6CB632493789}"/>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6003964" y="3971833"/>
            <a:ext cx="7006056" cy="4999548"/>
          </a:xfrm>
          <a:prstGeom prst="rect">
            <a:avLst/>
          </a:prstGeom>
          <a:ln w="38100">
            <a:solidFill>
              <a:schemeClr val="bg1"/>
            </a:solidFill>
          </a:ln>
        </p:spPr>
      </p:pic>
      <p:pic>
        <p:nvPicPr>
          <p:cNvPr id="7" name="Picture 6" descr="Young girl blowing snowflakes">
            <a:extLst>
              <a:ext uri="{FF2B5EF4-FFF2-40B4-BE49-F238E27FC236}">
                <a16:creationId xmlns:a16="http://schemas.microsoft.com/office/drawing/2014/main" id="{C4E8AC1E-04AD-22C0-0E05-71FC21111E8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307613" y="5571813"/>
            <a:ext cx="7499321" cy="4999548"/>
          </a:xfrm>
          <a:prstGeom prst="rect">
            <a:avLst/>
          </a:prstGeom>
          <a:ln w="38100">
            <a:solidFill>
              <a:schemeClr val="bg1"/>
            </a:solidFill>
          </a:ln>
        </p:spPr>
      </p:pic>
    </p:spTree>
    <p:custDataLst>
      <p:tags r:id="rId1"/>
    </p:custDataLst>
    <p:extLst>
      <p:ext uri="{BB962C8B-B14F-4D97-AF65-F5344CB8AC3E}">
        <p14:creationId xmlns:p14="http://schemas.microsoft.com/office/powerpoint/2010/main" val="3451950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EAEC2-CCBF-DA16-4DF7-315B41246EA0}"/>
              </a:ext>
            </a:extLst>
          </p:cNvPr>
          <p:cNvSpPr>
            <a:spLocks noGrp="1"/>
          </p:cNvSpPr>
          <p:nvPr>
            <p:ph type="title"/>
          </p:nvPr>
        </p:nvSpPr>
        <p:spPr/>
        <p:txBody>
          <a:bodyPr>
            <a:normAutofit/>
          </a:bodyPr>
          <a:lstStyle/>
          <a:p>
            <a:r>
              <a:rPr lang="en-GB" sz="7200">
                <a:latin typeface="Arial"/>
                <a:cs typeface="Arial"/>
              </a:rPr>
              <a:t>The tribunal system </a:t>
            </a:r>
          </a:p>
        </p:txBody>
      </p:sp>
      <p:sp>
        <p:nvSpPr>
          <p:cNvPr id="3" name="Content Placeholder 2">
            <a:extLst>
              <a:ext uri="{FF2B5EF4-FFF2-40B4-BE49-F238E27FC236}">
                <a16:creationId xmlns:a16="http://schemas.microsoft.com/office/drawing/2014/main" id="{E3D3BFD7-427D-BDE5-A0F6-811FE1B055D4}"/>
              </a:ext>
            </a:extLst>
          </p:cNvPr>
          <p:cNvSpPr>
            <a:spLocks noGrp="1"/>
          </p:cNvSpPr>
          <p:nvPr>
            <p:ph idx="13"/>
          </p:nvPr>
        </p:nvSpPr>
        <p:spPr>
          <a:xfrm>
            <a:off x="1371601" y="2743200"/>
            <a:ext cx="22612349" cy="10242549"/>
          </a:xfrm>
        </p:spPr>
        <p:txBody>
          <a:bodyPr lIns="91440" tIns="45720" rIns="91440" bIns="45720" anchor="t">
            <a:noAutofit/>
          </a:bodyPr>
          <a:lstStyle/>
          <a:p>
            <a:r>
              <a:rPr lang="en-GB" sz="3000" b="1">
                <a:latin typeface="Arial"/>
                <a:cs typeface="Arial"/>
              </a:rPr>
              <a:t>Key Issues</a:t>
            </a:r>
          </a:p>
          <a:p>
            <a:pPr marL="571500" indent="-571500">
              <a:buFont typeface="Arial" panose="020B0604020202020204" pitchFamily="34" charset="0"/>
              <a:buChar char="•"/>
            </a:pPr>
            <a:r>
              <a:rPr lang="en-GB" sz="3000">
                <a:latin typeface="Arial"/>
                <a:cs typeface="Arial"/>
              </a:rPr>
              <a:t>The volume of appeals requesting specialist placement continues to rise at a rate exceeding our ability to develop provision</a:t>
            </a:r>
            <a:endParaRPr lang="en-GB" sz="3000"/>
          </a:p>
          <a:p>
            <a:pPr marL="571500" indent="-571500">
              <a:buChar char="•"/>
            </a:pPr>
            <a:r>
              <a:rPr lang="en-GB" sz="3000">
                <a:latin typeface="Arial"/>
                <a:cs typeface="Arial"/>
              </a:rPr>
              <a:t>There are national pressures on the Tribunal Service as whole, causing significant delays in hearings</a:t>
            </a:r>
            <a:endParaRPr lang="en-GB" sz="3000"/>
          </a:p>
          <a:p>
            <a:pPr marL="914400" lvl="1" indent="-457200">
              <a:buFont typeface="Arial" panose="020B0604020202020204" pitchFamily="34" charset="0"/>
              <a:buChar char="•"/>
            </a:pPr>
            <a:r>
              <a:rPr lang="en-GB" sz="2400">
                <a:latin typeface="Arial"/>
                <a:cs typeface="Arial"/>
              </a:rPr>
              <a:t>This should be a 12 week process and is currently - October 24 - 52 weeks. The LA has been subsequently required to manage additional processes, such as additional paperwork in the form of supplementary bundles, case review documentation and often additional pre-hearing meetings or dispute resolutions given the prolonged timeframe.  </a:t>
            </a:r>
            <a:endParaRPr lang="en-GB" sz="2400"/>
          </a:p>
          <a:p>
            <a:pPr marL="571500" indent="-571500">
              <a:buChar char="•"/>
            </a:pPr>
            <a:r>
              <a:rPr lang="en-GB" sz="3000">
                <a:latin typeface="Arial"/>
                <a:cs typeface="Arial"/>
              </a:rPr>
              <a:t>There is inequity in the system caused by the complexity of the process and varied access to legal support. The area with highest recorded Gross Domestic Product (GDP) in Hampshire has the highest number of tribunal appeals, whilst the area with the lowest recorded GDP has the lowest number of appeals registered.</a:t>
            </a:r>
            <a:endParaRPr lang="en-GB" sz="3000"/>
          </a:p>
          <a:p>
            <a:pPr marL="571500" indent="-571500">
              <a:buChar char="•"/>
            </a:pPr>
            <a:r>
              <a:rPr lang="en-GB" sz="3000">
                <a:latin typeface="Arial"/>
                <a:cs typeface="Arial"/>
              </a:rPr>
              <a:t>The lack of update to legislation has meant this remains centred around parental choice rather than well informed opinions of professionals, and with lack of focus in the process of provision being proportionate to level of need.</a:t>
            </a:r>
          </a:p>
          <a:p>
            <a:r>
              <a:rPr lang="en-GB" sz="3000" b="1">
                <a:latin typeface="Arial"/>
                <a:cs typeface="Arial"/>
              </a:rPr>
              <a:t>What are we doing in response to this?</a:t>
            </a:r>
            <a:endParaRPr lang="en-GB" sz="3000" b="1"/>
          </a:p>
          <a:p>
            <a:pPr marL="571500" indent="-571500">
              <a:buFont typeface="Arial" panose="020B0604020202020204" pitchFamily="34" charset="0"/>
              <a:buChar char="•"/>
            </a:pPr>
            <a:r>
              <a:rPr lang="en-GB" sz="3000">
                <a:latin typeface="Arial"/>
                <a:cs typeface="Arial"/>
              </a:rPr>
              <a:t>Strategic development of additional specialist school places, expanding special schools and building new provision attached to mainstream schools – subject to capital funding, resource, site and planning constraints</a:t>
            </a:r>
            <a:endParaRPr lang="en-GB" sz="3000"/>
          </a:p>
          <a:p>
            <a:pPr marL="571500" indent="-571500">
              <a:buFont typeface="Arial" panose="020B0604020202020204" pitchFamily="34" charset="0"/>
              <a:buChar char="•"/>
            </a:pPr>
            <a:r>
              <a:rPr lang="en-GB" sz="3000">
                <a:latin typeface="Arial"/>
                <a:cs typeface="Arial"/>
              </a:rPr>
              <a:t>We continue to lobby for reform to allow the legislation to reflect proportionate provision to level of need, and to ensure all children have access to necessary and fair levels of support, rather than parental choice and means to access legal services being at the forefront of securing specialist placements and high levels of support.</a:t>
            </a:r>
            <a:endParaRPr lang="en-GB" sz="3000"/>
          </a:p>
          <a:p>
            <a:r>
              <a:rPr lang="en-GB" sz="3000" b="1">
                <a:latin typeface="Arial"/>
                <a:cs typeface="Arial"/>
              </a:rPr>
              <a:t>How can our MP’s help with this issue?</a:t>
            </a:r>
            <a:endParaRPr lang="en-GB" sz="3000" b="1"/>
          </a:p>
          <a:p>
            <a:pPr marL="457200" indent="-457200">
              <a:buFont typeface="Arial" panose="020B0604020202020204" pitchFamily="34" charset="0"/>
              <a:buChar char="•"/>
            </a:pPr>
            <a:r>
              <a:rPr lang="en-GB" sz="3000">
                <a:latin typeface="Arial"/>
                <a:cs typeface="Arial"/>
              </a:rPr>
              <a:t>Push for fundamental review of policy and legislation for SEN. </a:t>
            </a:r>
            <a:endParaRPr lang="en-GB" sz="3000"/>
          </a:p>
          <a:p>
            <a:endParaRPr lang="en-GB" sz="2800"/>
          </a:p>
          <a:p>
            <a:pPr marL="571500" indent="-571500">
              <a:buFont typeface="Arial" panose="020B0604020202020204" pitchFamily="34" charset="0"/>
              <a:buChar char="•"/>
            </a:pPr>
            <a:endParaRPr lang="en-GB"/>
          </a:p>
        </p:txBody>
      </p:sp>
    </p:spTree>
    <p:extLst>
      <p:ext uri="{BB962C8B-B14F-4D97-AF65-F5344CB8AC3E}">
        <p14:creationId xmlns:p14="http://schemas.microsoft.com/office/powerpoint/2010/main" val="3887557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EAEC2-CCBF-DA16-4DF7-315B41246EA0}"/>
              </a:ext>
            </a:extLst>
          </p:cNvPr>
          <p:cNvSpPr>
            <a:spLocks noGrp="1"/>
          </p:cNvSpPr>
          <p:nvPr>
            <p:ph type="title"/>
          </p:nvPr>
        </p:nvSpPr>
        <p:spPr/>
        <p:txBody>
          <a:bodyPr>
            <a:normAutofit fontScale="90000"/>
          </a:bodyPr>
          <a:lstStyle/>
          <a:p>
            <a:r>
              <a:rPr lang="en-GB" sz="7200"/>
              <a:t>Admissions and issues with own admission authority schools and SEN / Behaviour challenge</a:t>
            </a:r>
          </a:p>
        </p:txBody>
      </p:sp>
      <p:sp>
        <p:nvSpPr>
          <p:cNvPr id="3" name="Content Placeholder 2">
            <a:extLst>
              <a:ext uri="{FF2B5EF4-FFF2-40B4-BE49-F238E27FC236}">
                <a16:creationId xmlns:a16="http://schemas.microsoft.com/office/drawing/2014/main" id="{E3D3BFD7-427D-BDE5-A0F6-811FE1B055D4}"/>
              </a:ext>
            </a:extLst>
          </p:cNvPr>
          <p:cNvSpPr>
            <a:spLocks noGrp="1"/>
          </p:cNvSpPr>
          <p:nvPr>
            <p:ph idx="13"/>
          </p:nvPr>
        </p:nvSpPr>
        <p:spPr>
          <a:xfrm>
            <a:off x="1371601" y="3086100"/>
            <a:ext cx="22745699" cy="10096500"/>
          </a:xfrm>
        </p:spPr>
        <p:txBody>
          <a:bodyPr>
            <a:noAutofit/>
          </a:bodyPr>
          <a:lstStyle/>
          <a:p>
            <a:r>
              <a:rPr lang="en-GB" sz="3200" b="1"/>
              <a:t>Key Issues</a:t>
            </a:r>
          </a:p>
          <a:p>
            <a:pPr marL="342900" indent="-342900">
              <a:buFont typeface="Arial" panose="020B0604020202020204" pitchFamily="34" charset="0"/>
              <a:buChar char="•"/>
            </a:pPr>
            <a:r>
              <a:rPr lang="en-GB" sz="2800">
                <a:latin typeface="Arial" panose="020B0604020202020204" pitchFamily="34" charset="0"/>
                <a:cs typeface="Arial" panose="020B0604020202020204" pitchFamily="34" charset="0"/>
              </a:rPr>
              <a:t>Different types of schools have different freedoms with regards to admissions arrangements. This can make it difficult for parents to understand and navigate arrangements e.g. one academy places siblings higher in their criteria than catchment. </a:t>
            </a:r>
            <a:r>
              <a:rPr lang="en-GB" sz="2800"/>
              <a:t>T</a:t>
            </a:r>
            <a:r>
              <a:rPr lang="en-GB" sz="2800">
                <a:latin typeface="Arial" panose="020B0604020202020204" pitchFamily="34" charset="0"/>
                <a:cs typeface="Arial" panose="020B0604020202020204" pitchFamily="34" charset="0"/>
              </a:rPr>
              <a:t>his means catchment children are more likely to miss out on a place in this area, than for a community / voluntary controlled school.</a:t>
            </a:r>
          </a:p>
          <a:p>
            <a:pPr marL="342900" indent="-342900">
              <a:buFont typeface="Arial" panose="020B0604020202020204" pitchFamily="34" charset="0"/>
              <a:buChar char="•"/>
            </a:pPr>
            <a:r>
              <a:rPr lang="en-GB" sz="2800">
                <a:latin typeface="Arial" panose="020B0604020202020204" pitchFamily="34" charset="0"/>
                <a:cs typeface="Arial" panose="020B0604020202020204" pitchFamily="34" charset="0"/>
              </a:rPr>
              <a:t>The LA cannot compel own admission authority schools to admit standard applications over </a:t>
            </a:r>
            <a:r>
              <a:rPr lang="en-GB" sz="2800"/>
              <a:t>Published Admissions Number (</a:t>
            </a:r>
            <a:r>
              <a:rPr lang="en-GB" sz="2800">
                <a:latin typeface="Arial" panose="020B0604020202020204" pitchFamily="34" charset="0"/>
                <a:cs typeface="Arial" panose="020B0604020202020204" pitchFamily="34" charset="0"/>
              </a:rPr>
              <a:t>PAN), nor can it compel them not to admit over PAN where there is surplus. This makes a coordinated LA response to these issues difficult.</a:t>
            </a:r>
          </a:p>
          <a:p>
            <a:pPr marL="342900" indent="-342900">
              <a:buFont typeface="Arial" panose="020B0604020202020204" pitchFamily="34" charset="0"/>
              <a:buChar char="•"/>
            </a:pPr>
            <a:r>
              <a:rPr lang="en-GB" sz="2800"/>
              <a:t>As high needs issues, particularly SEN and behaviour issues increase, it is becoming harder to persuade </a:t>
            </a:r>
            <a:r>
              <a:rPr lang="en-GB" sz="2800" u="sng"/>
              <a:t>all</a:t>
            </a:r>
            <a:r>
              <a:rPr lang="en-GB" sz="2800"/>
              <a:t> schools to admit these children, due to both funding and the high-profile nature of school performance. Schools also increasingly ‘cap’ in-year, giving no local capacity.</a:t>
            </a:r>
          </a:p>
          <a:p>
            <a:r>
              <a:rPr lang="en-GB" sz="2800" b="1"/>
              <a:t>What are we doing in response to this?</a:t>
            </a:r>
          </a:p>
          <a:p>
            <a:pPr marL="571500" indent="-571500">
              <a:buFont typeface="Arial" panose="020B0604020202020204" pitchFamily="34" charset="0"/>
              <a:buChar char="•"/>
            </a:pPr>
            <a:r>
              <a:rPr lang="en-GB" sz="2800"/>
              <a:t>Continue to work collaboratively with all school leaders (if possible) and advise own admission authority schools with their arrangements.</a:t>
            </a:r>
          </a:p>
          <a:p>
            <a:pPr marL="571500" indent="-571500">
              <a:buFont typeface="Arial" panose="020B0604020202020204" pitchFamily="34" charset="0"/>
              <a:buChar char="•"/>
            </a:pPr>
            <a:r>
              <a:rPr lang="en-GB" sz="2800"/>
              <a:t>Made the fair access process more explicit.</a:t>
            </a:r>
          </a:p>
          <a:p>
            <a:pPr marL="571500" indent="-571500">
              <a:buFont typeface="Arial" panose="020B0604020202020204" pitchFamily="34" charset="0"/>
              <a:buChar char="•"/>
            </a:pPr>
            <a:r>
              <a:rPr lang="en-GB" sz="2800"/>
              <a:t>Created a complex admissions panel to find place solutions for the hardest to place children.</a:t>
            </a:r>
          </a:p>
          <a:p>
            <a:r>
              <a:rPr lang="en-GB" sz="2800" b="1"/>
              <a:t>How can our MP’s help with this issue?</a:t>
            </a:r>
          </a:p>
          <a:p>
            <a:pPr marL="571500" indent="-571500">
              <a:buFont typeface="Arial" panose="020B0604020202020204" pitchFamily="34" charset="0"/>
              <a:buChar char="•"/>
            </a:pPr>
            <a:r>
              <a:rPr lang="en-GB" sz="2800"/>
              <a:t>The King’s Speech discussed </a:t>
            </a:r>
            <a:r>
              <a:rPr lang="en-GB" sz="2800">
                <a:effectLst/>
                <a:ea typeface="Aptos" panose="020B0004020202020204" pitchFamily="34" charset="0"/>
              </a:rPr>
              <a:t>‘giving local authorities greater powers to help them deliver their functions on school admissions and ensure admissions decisions account for the needs for communities’. This</a:t>
            </a:r>
            <a:r>
              <a:rPr lang="en-GB" sz="2800">
                <a:effectLst/>
                <a:ea typeface="Times New Roman" panose="02020603050405020304" pitchFamily="18" charset="0"/>
              </a:rPr>
              <a:t> needs powers and levers for an LA to compel admission to solve the issue of high needs children accessing places.</a:t>
            </a:r>
          </a:p>
          <a:p>
            <a:pPr marL="571500" indent="-571500">
              <a:buFont typeface="Arial" panose="020B0604020202020204" pitchFamily="34" charset="0"/>
              <a:buChar char="•"/>
            </a:pPr>
            <a:r>
              <a:rPr lang="en-GB" sz="2800">
                <a:ea typeface="Aptos" panose="020B0004020202020204" pitchFamily="34" charset="0"/>
              </a:rPr>
              <a:t>The LA needs more support around being able to compel own admission authority schools to increase PANs where there is a local sufficiency issue, or to not offer over where it will detrimentally affect another local school. Likewise, they need powers to prevent schools from capping in-year without LA agreement.</a:t>
            </a:r>
            <a:endParaRPr lang="en-GB" sz="2800">
              <a:effectLst/>
              <a:ea typeface="Aptos" panose="020B0004020202020204" pitchFamily="34" charset="0"/>
            </a:endParaRPr>
          </a:p>
          <a:p>
            <a:pPr marL="571500" indent="-571500">
              <a:buFont typeface="Arial" panose="020B0604020202020204" pitchFamily="34" charset="0"/>
              <a:buChar char="•"/>
            </a:pPr>
            <a:endParaRPr lang="en-GB"/>
          </a:p>
        </p:txBody>
      </p:sp>
    </p:spTree>
    <p:extLst>
      <p:ext uri="{BB962C8B-B14F-4D97-AF65-F5344CB8AC3E}">
        <p14:creationId xmlns:p14="http://schemas.microsoft.com/office/powerpoint/2010/main" val="3985864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EAEC2-CCBF-DA16-4DF7-315B41246EA0}"/>
              </a:ext>
            </a:extLst>
          </p:cNvPr>
          <p:cNvSpPr>
            <a:spLocks noGrp="1"/>
          </p:cNvSpPr>
          <p:nvPr>
            <p:ph type="title"/>
          </p:nvPr>
        </p:nvSpPr>
        <p:spPr/>
        <p:txBody>
          <a:bodyPr>
            <a:normAutofit/>
          </a:bodyPr>
          <a:lstStyle/>
          <a:p>
            <a:r>
              <a:rPr lang="en-GB" sz="7200"/>
              <a:t>Transport</a:t>
            </a:r>
          </a:p>
        </p:txBody>
      </p:sp>
      <p:sp>
        <p:nvSpPr>
          <p:cNvPr id="3" name="Content Placeholder 2">
            <a:extLst>
              <a:ext uri="{FF2B5EF4-FFF2-40B4-BE49-F238E27FC236}">
                <a16:creationId xmlns:a16="http://schemas.microsoft.com/office/drawing/2014/main" id="{E3D3BFD7-427D-BDE5-A0F6-811FE1B055D4}"/>
              </a:ext>
            </a:extLst>
          </p:cNvPr>
          <p:cNvSpPr>
            <a:spLocks noGrp="1"/>
          </p:cNvSpPr>
          <p:nvPr>
            <p:ph idx="13"/>
          </p:nvPr>
        </p:nvSpPr>
        <p:spPr>
          <a:xfrm>
            <a:off x="1371601" y="2743200"/>
            <a:ext cx="21334521" cy="9561785"/>
          </a:xfrm>
        </p:spPr>
        <p:txBody>
          <a:bodyPr lIns="91440" tIns="45720" rIns="91440" bIns="45720" anchor="t">
            <a:noAutofit/>
          </a:bodyPr>
          <a:lstStyle/>
          <a:p>
            <a:r>
              <a:rPr lang="en-GB" b="1">
                <a:latin typeface="Arial"/>
                <a:cs typeface="Arial"/>
              </a:rPr>
              <a:t>Key Issues</a:t>
            </a:r>
          </a:p>
          <a:p>
            <a:r>
              <a:rPr lang="en-GB" sz="3200">
                <a:latin typeface="Arial"/>
                <a:cs typeface="Arial"/>
              </a:rPr>
              <a:t>Increased numbers of students with an EHCP leads to increased numbers on School Transport</a:t>
            </a:r>
            <a:endParaRPr lang="en-GB" sz="3200"/>
          </a:p>
          <a:p>
            <a:pPr marL="571500" indent="-571500">
              <a:buFont typeface="Arial" panose="020B0604020202020204" pitchFamily="34" charset="0"/>
              <a:buChar char="•"/>
            </a:pPr>
            <a:r>
              <a:rPr lang="en-GB" sz="3200">
                <a:latin typeface="Arial"/>
                <a:cs typeface="Arial"/>
              </a:rPr>
              <a:t>30% increase in the last 3 years</a:t>
            </a:r>
            <a:endParaRPr lang="en-GB" sz="3200"/>
          </a:p>
          <a:p>
            <a:pPr marL="571500" indent="-571500">
              <a:buFont typeface="Arial" panose="020B0604020202020204" pitchFamily="34" charset="0"/>
              <a:buChar char="•"/>
            </a:pPr>
            <a:r>
              <a:rPr lang="en-GB" sz="3200">
                <a:latin typeface="Arial"/>
                <a:cs typeface="Arial"/>
              </a:rPr>
              <a:t>The number of additional local placements has not kept up, so students are travelling further</a:t>
            </a:r>
            <a:endParaRPr lang="en-GB" sz="3200"/>
          </a:p>
          <a:p>
            <a:pPr marL="1028700" lvl="1" indent="-571500">
              <a:buFont typeface="Courier New" panose="020B0604020202020204" pitchFamily="34" charset="0"/>
              <a:buChar char="o"/>
            </a:pPr>
            <a:r>
              <a:rPr lang="en-GB">
                <a:latin typeface="Arial"/>
                <a:cs typeface="Arial"/>
              </a:rPr>
              <a:t>Therefore, students are more stressed by the longer journey to school</a:t>
            </a:r>
            <a:endParaRPr lang="en-GB"/>
          </a:p>
          <a:p>
            <a:pPr marL="1028700" lvl="1" indent="-571500">
              <a:buFont typeface="Courier New" panose="020B0604020202020204" pitchFamily="34" charset="0"/>
              <a:buChar char="o"/>
            </a:pPr>
            <a:r>
              <a:rPr lang="en-GB">
                <a:latin typeface="Arial"/>
                <a:cs typeface="Arial"/>
              </a:rPr>
              <a:t>Longer journeys are more expensive, and there is less scope for students to share a vehicle</a:t>
            </a:r>
            <a:endParaRPr lang="en-GB"/>
          </a:p>
          <a:p>
            <a:pPr marL="571500" indent="-571500">
              <a:buFont typeface="Arial" panose="020B0604020202020204" pitchFamily="34" charset="0"/>
              <a:buChar char="•"/>
            </a:pPr>
            <a:r>
              <a:rPr lang="en-GB" sz="3200">
                <a:latin typeface="Arial"/>
                <a:cs typeface="Arial"/>
              </a:rPr>
              <a:t>This affects the cost of the service – huge increases in cost</a:t>
            </a:r>
          </a:p>
          <a:p>
            <a:r>
              <a:rPr lang="en-GB" sz="3200">
                <a:latin typeface="Arial"/>
                <a:cs typeface="Arial"/>
              </a:rPr>
              <a:t>Statutory School Transport must be free by law – free transport provided to families that could afford to pay</a:t>
            </a:r>
          </a:p>
          <a:p>
            <a:r>
              <a:rPr lang="en-GB" b="1">
                <a:latin typeface="Arial"/>
                <a:cs typeface="Arial"/>
              </a:rPr>
              <a:t>What are we doing in response to this?</a:t>
            </a:r>
          </a:p>
          <a:p>
            <a:pPr marL="571500" indent="-571500">
              <a:buFont typeface="Arial" panose="020B0604020202020204" pitchFamily="34" charset="0"/>
              <a:buChar char="•"/>
            </a:pPr>
            <a:r>
              <a:rPr lang="en-GB" sz="3200">
                <a:latin typeface="Arial"/>
                <a:cs typeface="Arial"/>
              </a:rPr>
              <a:t>Constant work to reduce costs focussing on "solo" journeys and efficiency </a:t>
            </a:r>
            <a:endParaRPr lang="en-GB" sz="3200"/>
          </a:p>
          <a:p>
            <a:pPr marL="571500" indent="-571500">
              <a:buChar char="•"/>
            </a:pPr>
            <a:r>
              <a:rPr lang="en-GB" sz="3200">
                <a:latin typeface="Arial"/>
                <a:cs typeface="Arial"/>
              </a:rPr>
              <a:t>Personal Transport Budgets – a very flexible offer in Hampshire offers choice and reduces cost</a:t>
            </a:r>
            <a:endParaRPr lang="en-GB" sz="3200"/>
          </a:p>
          <a:p>
            <a:r>
              <a:rPr lang="en-GB" b="1">
                <a:latin typeface="Arial"/>
                <a:cs typeface="Arial"/>
              </a:rPr>
              <a:t>How can our MP’s help with this issue?</a:t>
            </a:r>
          </a:p>
          <a:p>
            <a:r>
              <a:rPr lang="en-GB" sz="3200">
                <a:latin typeface="Arial"/>
                <a:cs typeface="Arial"/>
              </a:rPr>
              <a:t>Push for fundamental review of policy and legislation for School Transport</a:t>
            </a:r>
            <a:endParaRPr lang="en-GB">
              <a:latin typeface="Arial"/>
              <a:cs typeface="Arial"/>
            </a:endParaRPr>
          </a:p>
          <a:p>
            <a:pPr marL="571500" indent="-571500">
              <a:buFont typeface="Arial" panose="020B0604020202020204" pitchFamily="34" charset="0"/>
              <a:buChar char="•"/>
            </a:pPr>
            <a:r>
              <a:rPr lang="en-GB" sz="3200">
                <a:latin typeface="Arial"/>
                <a:cs typeface="Arial"/>
              </a:rPr>
              <a:t>Local decision making to allow LAs to tailor policy to local needs</a:t>
            </a:r>
          </a:p>
          <a:p>
            <a:pPr marL="571500" indent="-571500">
              <a:buFont typeface="Arial" panose="020B0604020202020204" pitchFamily="34" charset="0"/>
              <a:buChar char="•"/>
            </a:pPr>
            <a:r>
              <a:rPr lang="en-GB" sz="3200">
                <a:latin typeface="Arial"/>
                <a:cs typeface="Arial"/>
              </a:rPr>
              <a:t>To allow means testing of School Transport </a:t>
            </a:r>
          </a:p>
        </p:txBody>
      </p:sp>
    </p:spTree>
    <p:extLst>
      <p:ext uri="{BB962C8B-B14F-4D97-AF65-F5344CB8AC3E}">
        <p14:creationId xmlns:p14="http://schemas.microsoft.com/office/powerpoint/2010/main" val="31650789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EAEC2-CCBF-DA16-4DF7-315B41246EA0}"/>
              </a:ext>
            </a:extLst>
          </p:cNvPr>
          <p:cNvSpPr>
            <a:spLocks noGrp="1"/>
          </p:cNvSpPr>
          <p:nvPr>
            <p:ph type="title"/>
          </p:nvPr>
        </p:nvSpPr>
        <p:spPr/>
        <p:txBody>
          <a:bodyPr>
            <a:normAutofit/>
          </a:bodyPr>
          <a:lstStyle/>
          <a:p>
            <a:r>
              <a:rPr lang="en-GB" sz="7200"/>
              <a:t>Free School Meals (FSM) funding</a:t>
            </a:r>
          </a:p>
        </p:txBody>
      </p:sp>
      <p:sp>
        <p:nvSpPr>
          <p:cNvPr id="3" name="Content Placeholder 2">
            <a:extLst>
              <a:ext uri="{FF2B5EF4-FFF2-40B4-BE49-F238E27FC236}">
                <a16:creationId xmlns:a16="http://schemas.microsoft.com/office/drawing/2014/main" id="{E3D3BFD7-427D-BDE5-A0F6-811FE1B055D4}"/>
              </a:ext>
            </a:extLst>
          </p:cNvPr>
          <p:cNvSpPr>
            <a:spLocks noGrp="1"/>
          </p:cNvSpPr>
          <p:nvPr>
            <p:ph idx="13"/>
          </p:nvPr>
        </p:nvSpPr>
        <p:spPr>
          <a:xfrm>
            <a:off x="1371601" y="2705100"/>
            <a:ext cx="21334521" cy="9599885"/>
          </a:xfrm>
        </p:spPr>
        <p:txBody>
          <a:bodyPr lIns="91440" tIns="45720" rIns="91440" bIns="45720" anchor="t">
            <a:normAutofit fontScale="92500" lnSpcReduction="10000"/>
          </a:bodyPr>
          <a:lstStyle/>
          <a:p>
            <a:r>
              <a:rPr lang="en-GB" b="1">
                <a:latin typeface="Arial"/>
                <a:cs typeface="Arial"/>
              </a:rPr>
              <a:t>Key Issues</a:t>
            </a:r>
          </a:p>
          <a:p>
            <a:pPr marL="571500" indent="-571500">
              <a:buChar char="•"/>
            </a:pPr>
            <a:r>
              <a:rPr lang="en-GB">
                <a:latin typeface="Arial"/>
                <a:cs typeface="Arial"/>
              </a:rPr>
              <a:t>FSM funding is £2.58 per meal and (Universal Infant) UIFSM funding is £2.53 per meal </a:t>
            </a:r>
            <a:endParaRPr lang="en-GB"/>
          </a:p>
          <a:p>
            <a:pPr marL="571500" indent="-571500">
              <a:buChar char="•"/>
            </a:pPr>
            <a:r>
              <a:rPr lang="en-GB">
                <a:latin typeface="Arial"/>
                <a:cs typeface="Arial"/>
              </a:rPr>
              <a:t>UIFSM started in September 2014 funded at £2.30 per meal </a:t>
            </a:r>
            <a:endParaRPr lang="en-GB"/>
          </a:p>
          <a:p>
            <a:pPr marL="571500" indent="-571500">
              <a:buChar char="•"/>
            </a:pPr>
            <a:r>
              <a:rPr lang="en-GB">
                <a:latin typeface="Arial"/>
                <a:cs typeface="Arial"/>
              </a:rPr>
              <a:t>In 10 years, school meal funding has increased by </a:t>
            </a:r>
            <a:r>
              <a:rPr lang="en-GB" b="1">
                <a:latin typeface="Arial"/>
                <a:cs typeface="Arial"/>
              </a:rPr>
              <a:t>10%</a:t>
            </a:r>
          </a:p>
          <a:p>
            <a:pPr marL="571500" indent="-571500">
              <a:buChar char="•"/>
            </a:pPr>
            <a:r>
              <a:rPr lang="en-GB">
                <a:latin typeface="Arial"/>
                <a:cs typeface="Arial"/>
              </a:rPr>
              <a:t>In the same period NLW has increased by </a:t>
            </a:r>
            <a:r>
              <a:rPr lang="en-GB" b="1">
                <a:latin typeface="Arial"/>
                <a:cs typeface="Arial"/>
              </a:rPr>
              <a:t>71%</a:t>
            </a:r>
            <a:r>
              <a:rPr lang="en-GB">
                <a:latin typeface="Arial"/>
                <a:cs typeface="Arial"/>
              </a:rPr>
              <a:t> </a:t>
            </a:r>
          </a:p>
          <a:p>
            <a:pPr marL="571500" indent="-571500">
              <a:buChar char="•"/>
            </a:pPr>
            <a:r>
              <a:rPr lang="en-GB">
                <a:latin typeface="Arial"/>
                <a:cs typeface="Arial"/>
              </a:rPr>
              <a:t>Food inflation to September 2023 is </a:t>
            </a:r>
            <a:r>
              <a:rPr lang="en-GB" b="1">
                <a:latin typeface="Arial"/>
                <a:cs typeface="Arial"/>
              </a:rPr>
              <a:t>27%</a:t>
            </a:r>
            <a:r>
              <a:rPr lang="en-GB">
                <a:latin typeface="Arial"/>
                <a:cs typeface="Arial"/>
              </a:rPr>
              <a:t> compared to 2014</a:t>
            </a:r>
            <a:endParaRPr lang="en-GB"/>
          </a:p>
          <a:p>
            <a:pPr marL="571500" indent="-571500">
              <a:buChar char="•"/>
            </a:pPr>
            <a:r>
              <a:rPr lang="en-GB">
                <a:latin typeface="Arial"/>
                <a:cs typeface="Arial"/>
              </a:rPr>
              <a:t>In-house Education Service's cost per meal is £3.20 from September ‘24</a:t>
            </a:r>
          </a:p>
          <a:p>
            <a:pPr marL="571500" indent="-571500">
              <a:buChar char="•"/>
            </a:pPr>
            <a:r>
              <a:rPr lang="en-GB" i="1">
                <a:latin typeface="Arial"/>
                <a:cs typeface="Arial"/>
              </a:rPr>
              <a:t>This obviously impacts schools with more deprived cohorts disproportionately</a:t>
            </a:r>
            <a:endParaRPr lang="en-GB" i="1"/>
          </a:p>
          <a:p>
            <a:r>
              <a:rPr lang="en-GB" b="1">
                <a:latin typeface="Arial"/>
                <a:cs typeface="Arial"/>
              </a:rPr>
              <a:t>What are we doing in response to this?</a:t>
            </a:r>
          </a:p>
          <a:p>
            <a:pPr marL="571500" indent="-571500">
              <a:buChar char="•"/>
            </a:pPr>
            <a:r>
              <a:rPr lang="en-GB">
                <a:latin typeface="Arial"/>
                <a:cs typeface="Arial"/>
              </a:rPr>
              <a:t>Regular lobbying of Government to increase the funding</a:t>
            </a:r>
            <a:endParaRPr lang="en-GB"/>
          </a:p>
          <a:p>
            <a:pPr marL="571500" indent="-571500">
              <a:buChar char="•"/>
            </a:pPr>
            <a:r>
              <a:rPr lang="en-GB">
                <a:latin typeface="Arial"/>
                <a:cs typeface="Arial"/>
              </a:rPr>
              <a:t>Further lobbying planned later this term</a:t>
            </a:r>
            <a:endParaRPr lang="en-GB"/>
          </a:p>
          <a:p>
            <a:pPr marL="571500" indent="-571500">
              <a:buChar char="•"/>
            </a:pPr>
            <a:r>
              <a:rPr lang="en-GB">
                <a:latin typeface="Arial"/>
                <a:cs typeface="Arial"/>
              </a:rPr>
              <a:t>Consulting with schools about alternative options, including outsourcing, to obtain lower prices, but market prices are still likely to be above funding level</a:t>
            </a:r>
            <a:endParaRPr lang="en-GB"/>
          </a:p>
          <a:p>
            <a:r>
              <a:rPr lang="en-GB" b="1">
                <a:latin typeface="Arial"/>
                <a:cs typeface="Arial"/>
              </a:rPr>
              <a:t>How can our MP’s help with this issue?</a:t>
            </a:r>
          </a:p>
          <a:p>
            <a:pPr marL="571500" indent="-571500">
              <a:buChar char="•"/>
            </a:pPr>
            <a:r>
              <a:rPr lang="en-GB">
                <a:latin typeface="Arial"/>
                <a:cs typeface="Arial"/>
              </a:rPr>
              <a:t>Support us in lobbying for increased funding to take account of wage and cost inflation.</a:t>
            </a:r>
            <a:endParaRPr lang="en-GB"/>
          </a:p>
          <a:p>
            <a:pPr marL="571500" indent="-571500">
              <a:buFont typeface="Arial" panose="020B0604020202020204" pitchFamily="34" charset="0"/>
              <a:buChar char="•"/>
            </a:pPr>
            <a:endParaRPr lang="en-GB"/>
          </a:p>
        </p:txBody>
      </p:sp>
    </p:spTree>
    <p:extLst>
      <p:ext uri="{BB962C8B-B14F-4D97-AF65-F5344CB8AC3E}">
        <p14:creationId xmlns:p14="http://schemas.microsoft.com/office/powerpoint/2010/main" val="27632827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EAEC2-CCBF-DA16-4DF7-315B41246EA0}"/>
              </a:ext>
            </a:extLst>
          </p:cNvPr>
          <p:cNvSpPr>
            <a:spLocks noGrp="1"/>
          </p:cNvSpPr>
          <p:nvPr>
            <p:ph type="title"/>
          </p:nvPr>
        </p:nvSpPr>
        <p:spPr/>
        <p:txBody>
          <a:bodyPr>
            <a:normAutofit/>
          </a:bodyPr>
          <a:lstStyle/>
          <a:p>
            <a:r>
              <a:rPr lang="en-GB" sz="7200">
                <a:latin typeface="Arial"/>
                <a:cs typeface="Arial"/>
              </a:rPr>
              <a:t>Academisation - Ofsted Grade 4</a:t>
            </a:r>
            <a:endParaRPr lang="en-GB" sz="7200"/>
          </a:p>
        </p:txBody>
      </p:sp>
      <p:sp>
        <p:nvSpPr>
          <p:cNvPr id="3" name="Content Placeholder 2">
            <a:extLst>
              <a:ext uri="{FF2B5EF4-FFF2-40B4-BE49-F238E27FC236}">
                <a16:creationId xmlns:a16="http://schemas.microsoft.com/office/drawing/2014/main" id="{E3D3BFD7-427D-BDE5-A0F6-811FE1B055D4}"/>
              </a:ext>
            </a:extLst>
          </p:cNvPr>
          <p:cNvSpPr>
            <a:spLocks noGrp="1"/>
          </p:cNvSpPr>
          <p:nvPr>
            <p:ph idx="13"/>
          </p:nvPr>
        </p:nvSpPr>
        <p:spPr>
          <a:xfrm>
            <a:off x="1371601" y="2743200"/>
            <a:ext cx="21334521" cy="9561785"/>
          </a:xfrm>
        </p:spPr>
        <p:txBody>
          <a:bodyPr lIns="91440" tIns="45720" rIns="91440" bIns="45720" anchor="t">
            <a:normAutofit fontScale="92500" lnSpcReduction="10000"/>
          </a:bodyPr>
          <a:lstStyle/>
          <a:p>
            <a:r>
              <a:rPr lang="en-GB" sz="3200" b="1">
                <a:latin typeface="Arial"/>
                <a:cs typeface="Arial"/>
              </a:rPr>
              <a:t>Key Issues</a:t>
            </a:r>
          </a:p>
          <a:p>
            <a:pPr marL="571500" indent="-571500">
              <a:buFont typeface="Arial" panose="020B0604020202020204" pitchFamily="34" charset="0"/>
              <a:buChar char="•"/>
            </a:pPr>
            <a:r>
              <a:rPr lang="en-GB" sz="3200">
                <a:latin typeface="Arial"/>
                <a:cs typeface="Arial"/>
              </a:rPr>
              <a:t>Academisation can take up to two years; until conversion it remains the LA's responsibility.  School leaders and the community can feel challenged by this protracted period, and it can arrest their single focus on improving. </a:t>
            </a:r>
          </a:p>
          <a:p>
            <a:pPr marL="571500" indent="-571500">
              <a:buFont typeface="Arial" panose="020B0604020202020204" pitchFamily="34" charset="0"/>
              <a:buChar char="•"/>
            </a:pPr>
            <a:r>
              <a:rPr lang="en-GB" sz="3200">
                <a:latin typeface="Arial"/>
                <a:cs typeface="Arial"/>
              </a:rPr>
              <a:t>Finding a Trust can be difficult; sometimes the Trusts withdraw after due diligence, particularly if there are budget issues. This leaves schools in limbo and securing leadership can be difficult.</a:t>
            </a:r>
          </a:p>
          <a:p>
            <a:pPr marL="571500" indent="-571500">
              <a:buFont typeface="Arial" panose="020B0604020202020204" pitchFamily="34" charset="0"/>
              <a:buChar char="•"/>
            </a:pPr>
            <a:r>
              <a:rPr lang="en-GB" sz="3200">
                <a:latin typeface="Arial"/>
                <a:cs typeface="Arial"/>
              </a:rPr>
              <a:t>The attainment of academies in a number of Hampshire academies is extremely poor but as they are not inadequate the DfE does not have a robust intervention mechanism, so there are few/no levers for improvement</a:t>
            </a:r>
          </a:p>
          <a:p>
            <a:pPr marL="571500" indent="-571500">
              <a:buFont typeface="Arial" panose="020B0604020202020204" pitchFamily="34" charset="0"/>
              <a:buChar char="•"/>
            </a:pPr>
            <a:r>
              <a:rPr lang="en-GB" sz="3200">
                <a:latin typeface="Arial"/>
                <a:cs typeface="Arial"/>
              </a:rPr>
              <a:t>Several academies have high levels of suspensions and exclusions with the LA having limited means to challenge Trusts to act</a:t>
            </a:r>
          </a:p>
          <a:p>
            <a:r>
              <a:rPr lang="en-GB" sz="3200" b="1">
                <a:latin typeface="Arial"/>
                <a:cs typeface="Arial"/>
              </a:rPr>
              <a:t>What are we doing in response to this?</a:t>
            </a:r>
          </a:p>
          <a:p>
            <a:pPr marL="571500" indent="-571500">
              <a:buFont typeface="Arial" panose="020B0604020202020204" pitchFamily="34" charset="0"/>
              <a:buChar char="•"/>
            </a:pPr>
            <a:r>
              <a:rPr lang="en-GB" sz="3200">
                <a:latin typeface="Arial"/>
                <a:cs typeface="Arial"/>
              </a:rPr>
              <a:t>We continue to work with schools through the academisation process, working closely with the Trust once identified. This includes a full package of LA support, accountability meetings and headship recruitment</a:t>
            </a:r>
          </a:p>
          <a:p>
            <a:pPr marL="571500" indent="-571500">
              <a:buFont typeface="Arial" panose="020B0604020202020204" pitchFamily="34" charset="0"/>
              <a:buChar char="•"/>
            </a:pPr>
            <a:r>
              <a:rPr lang="en-GB" sz="3200">
                <a:latin typeface="Arial"/>
                <a:cs typeface="Arial"/>
              </a:rPr>
              <a:t>We raise the issues with the DfE</a:t>
            </a:r>
          </a:p>
          <a:p>
            <a:pPr marL="571500" indent="-571500">
              <a:buFont typeface="Arial" panose="020B0604020202020204" pitchFamily="34" charset="0"/>
              <a:buChar char="•"/>
            </a:pPr>
            <a:r>
              <a:rPr lang="en-GB" sz="3200">
                <a:latin typeface="Arial"/>
                <a:cs typeface="Arial"/>
              </a:rPr>
              <a:t>School improvement managers meet with academies to challenge suspensions and attainment</a:t>
            </a:r>
          </a:p>
          <a:p>
            <a:r>
              <a:rPr lang="en-GB" sz="3200" b="1">
                <a:latin typeface="Arial"/>
                <a:cs typeface="Arial"/>
              </a:rPr>
              <a:t>How can our MPs help with this issue?</a:t>
            </a:r>
            <a:endParaRPr lang="en-US" sz="3200" b="1">
              <a:solidFill>
                <a:srgbClr val="000000"/>
              </a:solidFill>
              <a:latin typeface="Arial"/>
              <a:cs typeface="Arial"/>
            </a:endParaRPr>
          </a:p>
          <a:p>
            <a:pPr marL="571500" indent="-571500">
              <a:buFont typeface="Arial,Sans-Serif"/>
              <a:buChar char="•"/>
            </a:pPr>
            <a:r>
              <a:rPr lang="en-GB" sz="3200">
                <a:latin typeface="Arial"/>
                <a:cs typeface="Arial"/>
              </a:rPr>
              <a:t>Some of the schools would be better served by staying with the LA; traction and improvements are being made and the school is on course to strengthen</a:t>
            </a:r>
            <a:endParaRPr lang="en-US" sz="3200">
              <a:solidFill>
                <a:srgbClr val="000000"/>
              </a:solidFill>
              <a:latin typeface="Arial"/>
              <a:cs typeface="Arial"/>
            </a:endParaRPr>
          </a:p>
          <a:p>
            <a:pPr marL="571500" indent="-571500">
              <a:buFont typeface="Arial,Sans-Serif"/>
              <a:buChar char="•"/>
            </a:pPr>
            <a:r>
              <a:rPr lang="en-GB" sz="3200">
                <a:latin typeface="Arial"/>
                <a:cs typeface="Arial"/>
              </a:rPr>
              <a:t>Challenge Trusts to be inclusive and representative and responsive to their community</a:t>
            </a:r>
          </a:p>
          <a:p>
            <a:pPr marL="571500" indent="-571500">
              <a:buFont typeface="Arial" panose="020B0604020202020204" pitchFamily="34" charset="0"/>
              <a:buChar char="•"/>
            </a:pPr>
            <a:endParaRPr lang="en-GB" sz="3200">
              <a:latin typeface="Arial"/>
              <a:cs typeface="Arial"/>
            </a:endParaRPr>
          </a:p>
          <a:p>
            <a:pPr marL="571500" indent="-571500">
              <a:buChar char="•"/>
            </a:pPr>
            <a:endParaRPr lang="en-GB" sz="3200">
              <a:latin typeface="Arial"/>
              <a:cs typeface="Arial"/>
            </a:endParaRPr>
          </a:p>
        </p:txBody>
      </p:sp>
    </p:spTree>
    <p:extLst>
      <p:ext uri="{BB962C8B-B14F-4D97-AF65-F5344CB8AC3E}">
        <p14:creationId xmlns:p14="http://schemas.microsoft.com/office/powerpoint/2010/main" val="40775387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EAEC2-CCBF-DA16-4DF7-315B41246EA0}"/>
              </a:ext>
            </a:extLst>
          </p:cNvPr>
          <p:cNvSpPr>
            <a:spLocks noGrp="1"/>
          </p:cNvSpPr>
          <p:nvPr>
            <p:ph type="title"/>
          </p:nvPr>
        </p:nvSpPr>
        <p:spPr>
          <a:xfrm>
            <a:off x="1371601" y="730251"/>
            <a:ext cx="21334522" cy="1884394"/>
          </a:xfrm>
        </p:spPr>
        <p:txBody>
          <a:bodyPr>
            <a:normAutofit/>
          </a:bodyPr>
          <a:lstStyle/>
          <a:p>
            <a:r>
              <a:rPr lang="en-GB" sz="6600">
                <a:latin typeface="Arial"/>
                <a:cs typeface="Arial"/>
              </a:rPr>
              <a:t>Childcare Market Changes</a:t>
            </a:r>
          </a:p>
        </p:txBody>
      </p:sp>
      <p:sp>
        <p:nvSpPr>
          <p:cNvPr id="3" name="Content Placeholder 2">
            <a:extLst>
              <a:ext uri="{FF2B5EF4-FFF2-40B4-BE49-F238E27FC236}">
                <a16:creationId xmlns:a16="http://schemas.microsoft.com/office/drawing/2014/main" id="{E3D3BFD7-427D-BDE5-A0F6-811FE1B055D4}"/>
              </a:ext>
            </a:extLst>
          </p:cNvPr>
          <p:cNvSpPr>
            <a:spLocks noGrp="1"/>
          </p:cNvSpPr>
          <p:nvPr>
            <p:ph idx="13"/>
          </p:nvPr>
        </p:nvSpPr>
        <p:spPr>
          <a:xfrm>
            <a:off x="1371601" y="2174290"/>
            <a:ext cx="22749073" cy="10589210"/>
          </a:xfrm>
        </p:spPr>
        <p:txBody>
          <a:bodyPr lIns="91440" tIns="45720" rIns="91440" bIns="45720" anchor="t">
            <a:normAutofit fontScale="92500" lnSpcReduction="10000"/>
          </a:bodyPr>
          <a:lstStyle/>
          <a:p>
            <a:pPr>
              <a:lnSpc>
                <a:spcPct val="100000"/>
              </a:lnSpc>
              <a:spcBef>
                <a:spcPts val="600"/>
              </a:spcBef>
            </a:pPr>
            <a:r>
              <a:rPr lang="en-GB" sz="2800" b="1">
                <a:latin typeface="Arial"/>
                <a:cs typeface="Arial"/>
              </a:rPr>
              <a:t>The childcare market in Hampshire has generally responded well to the expansion of the Early Years Entitlements.</a:t>
            </a:r>
          </a:p>
          <a:p>
            <a:pPr>
              <a:lnSpc>
                <a:spcPct val="100000"/>
              </a:lnSpc>
              <a:spcBef>
                <a:spcPts val="600"/>
              </a:spcBef>
            </a:pPr>
            <a:endParaRPr lang="en-US" sz="2800"/>
          </a:p>
          <a:p>
            <a:pPr>
              <a:lnSpc>
                <a:spcPct val="100000"/>
              </a:lnSpc>
              <a:spcBef>
                <a:spcPts val="600"/>
              </a:spcBef>
            </a:pPr>
            <a:r>
              <a:rPr lang="en-GB" sz="2800" b="1">
                <a:latin typeface="Arial"/>
                <a:cs typeface="Arial"/>
              </a:rPr>
              <a:t>Key Issue</a:t>
            </a:r>
          </a:p>
          <a:p>
            <a:pPr marL="457200" indent="-457200">
              <a:lnSpc>
                <a:spcPct val="100000"/>
              </a:lnSpc>
              <a:spcBef>
                <a:spcPts val="600"/>
              </a:spcBef>
              <a:buFont typeface="Arial" panose="020B0604020202020204" pitchFamily="34" charset="0"/>
              <a:buChar char="•"/>
            </a:pPr>
            <a:r>
              <a:rPr lang="en-GB" sz="2800">
                <a:latin typeface="Arial"/>
                <a:cs typeface="Arial"/>
              </a:rPr>
              <a:t>Concerns re disadvantaged 2-years-olds being squeezed out of provision - reduction of 6% in take-up from spring 2024 to summer 2024</a:t>
            </a:r>
            <a:endParaRPr lang="en-GB" sz="2800"/>
          </a:p>
          <a:p>
            <a:pPr>
              <a:lnSpc>
                <a:spcPct val="100000"/>
              </a:lnSpc>
              <a:spcBef>
                <a:spcPts val="600"/>
              </a:spcBef>
            </a:pPr>
            <a:r>
              <a:rPr lang="en-GB" sz="2800" b="1">
                <a:latin typeface="Arial"/>
                <a:cs typeface="Arial"/>
              </a:rPr>
              <a:t>What are we doing in response to this?</a:t>
            </a:r>
          </a:p>
          <a:p>
            <a:pPr marL="457200" indent="-457200">
              <a:lnSpc>
                <a:spcPct val="100000"/>
              </a:lnSpc>
              <a:spcBef>
                <a:spcPts val="600"/>
              </a:spcBef>
              <a:buFont typeface="Arial" panose="020B0604020202020204" pitchFamily="34" charset="0"/>
              <a:buChar char="•"/>
            </a:pPr>
            <a:r>
              <a:rPr lang="en-GB" sz="2800">
                <a:latin typeface="Arial"/>
                <a:cs typeface="Arial"/>
              </a:rPr>
              <a:t>Incentivising the funding rate for disadvantaged 2-year-olds - additional £1.46 per hour (19% increase)</a:t>
            </a:r>
            <a:endParaRPr lang="en-GB" sz="2800" b="1">
              <a:latin typeface="Arial"/>
              <a:cs typeface="Arial"/>
            </a:endParaRPr>
          </a:p>
          <a:p>
            <a:pPr>
              <a:lnSpc>
                <a:spcPct val="100000"/>
              </a:lnSpc>
              <a:spcBef>
                <a:spcPts val="600"/>
              </a:spcBef>
            </a:pPr>
            <a:r>
              <a:rPr lang="en-GB" sz="2800" b="1">
                <a:latin typeface="Arial"/>
                <a:cs typeface="Arial"/>
              </a:rPr>
              <a:t>How can our MPs help with this?</a:t>
            </a:r>
            <a:endParaRPr lang="en-GB" sz="2800">
              <a:solidFill>
                <a:srgbClr val="000000"/>
              </a:solidFill>
              <a:latin typeface="Arial"/>
              <a:cs typeface="Arial"/>
            </a:endParaRPr>
          </a:p>
          <a:p>
            <a:pPr marL="457200" indent="-457200">
              <a:lnSpc>
                <a:spcPct val="100000"/>
              </a:lnSpc>
              <a:spcBef>
                <a:spcPts val="600"/>
              </a:spcBef>
              <a:buFont typeface="Arial" panose="020B0604020202020204" pitchFamily="34" charset="0"/>
              <a:buChar char="•"/>
            </a:pPr>
            <a:r>
              <a:rPr lang="en-GB" sz="2800">
                <a:latin typeface="Arial"/>
                <a:cs typeface="Arial"/>
              </a:rPr>
              <a:t>Lobby for increase in the base rate</a:t>
            </a:r>
          </a:p>
          <a:p>
            <a:pPr marL="457200" indent="-457200">
              <a:lnSpc>
                <a:spcPct val="100000"/>
              </a:lnSpc>
              <a:spcBef>
                <a:spcPts val="600"/>
              </a:spcBef>
              <a:buFont typeface="Arial" panose="020B0604020202020204" pitchFamily="34" charset="0"/>
              <a:buChar char="•"/>
            </a:pPr>
            <a:endParaRPr lang="en-GB" sz="1400">
              <a:latin typeface="Arial"/>
              <a:cs typeface="Arial"/>
            </a:endParaRPr>
          </a:p>
          <a:p>
            <a:pPr>
              <a:lnSpc>
                <a:spcPct val="100000"/>
              </a:lnSpc>
              <a:spcBef>
                <a:spcPts val="600"/>
              </a:spcBef>
            </a:pPr>
            <a:r>
              <a:rPr lang="en-GB" sz="2800" b="1">
                <a:latin typeface="Arial"/>
                <a:cs typeface="Arial"/>
              </a:rPr>
              <a:t>Key Issue</a:t>
            </a:r>
            <a:endParaRPr lang="en-US" sz="2800">
              <a:solidFill>
                <a:srgbClr val="000000"/>
              </a:solidFill>
              <a:latin typeface="Arial"/>
              <a:cs typeface="Arial"/>
            </a:endParaRPr>
          </a:p>
          <a:p>
            <a:pPr marL="457200" indent="-457200">
              <a:lnSpc>
                <a:spcPct val="100000"/>
              </a:lnSpc>
              <a:spcBef>
                <a:spcPts val="600"/>
              </a:spcBef>
              <a:buFont typeface="Arial" panose="020B0604020202020204" pitchFamily="34" charset="0"/>
              <a:buChar char="•"/>
            </a:pPr>
            <a:r>
              <a:rPr lang="en-GB" sz="2800">
                <a:latin typeface="Arial"/>
                <a:cs typeface="Arial"/>
              </a:rPr>
              <a:t>Funding rate for 3-and 4-year-olds not meeting providers delivery costs</a:t>
            </a:r>
          </a:p>
          <a:p>
            <a:pPr>
              <a:lnSpc>
                <a:spcPct val="100000"/>
              </a:lnSpc>
              <a:spcBef>
                <a:spcPts val="600"/>
              </a:spcBef>
            </a:pPr>
            <a:r>
              <a:rPr lang="en-GB" sz="2800" b="1">
                <a:latin typeface="Arial"/>
                <a:cs typeface="Arial"/>
              </a:rPr>
              <a:t>What are we doing in response to this?</a:t>
            </a:r>
            <a:endParaRPr lang="en-US" sz="2800">
              <a:solidFill>
                <a:srgbClr val="000000"/>
              </a:solidFill>
              <a:latin typeface="Arial"/>
              <a:cs typeface="Arial"/>
            </a:endParaRPr>
          </a:p>
          <a:p>
            <a:pPr marL="457200" indent="-457200">
              <a:lnSpc>
                <a:spcPct val="100000"/>
              </a:lnSpc>
              <a:spcBef>
                <a:spcPts val="600"/>
              </a:spcBef>
              <a:buFont typeface="Arial" panose="020B0604020202020204" pitchFamily="34" charset="0"/>
              <a:buChar char="•"/>
            </a:pPr>
            <a:r>
              <a:rPr lang="en-GB" sz="2800">
                <a:latin typeface="Arial"/>
                <a:cs typeface="Arial"/>
              </a:rPr>
              <a:t>Business surgeries with providers to maximise their efficiency whilst maintaining high quality provision</a:t>
            </a:r>
          </a:p>
          <a:p>
            <a:pPr>
              <a:lnSpc>
                <a:spcPct val="100000"/>
              </a:lnSpc>
              <a:spcBef>
                <a:spcPts val="600"/>
              </a:spcBef>
            </a:pPr>
            <a:r>
              <a:rPr lang="en-GB" sz="2800" b="1">
                <a:latin typeface="Arial"/>
                <a:cs typeface="Arial"/>
              </a:rPr>
              <a:t>How can our MPs help with this?</a:t>
            </a:r>
            <a:endParaRPr lang="en-GB" sz="2800">
              <a:solidFill>
                <a:srgbClr val="000000"/>
              </a:solidFill>
              <a:latin typeface="Arial"/>
              <a:cs typeface="Arial"/>
            </a:endParaRPr>
          </a:p>
          <a:p>
            <a:pPr marL="457200" indent="-457200">
              <a:lnSpc>
                <a:spcPct val="100000"/>
              </a:lnSpc>
              <a:spcBef>
                <a:spcPts val="600"/>
              </a:spcBef>
              <a:buFont typeface="Arial" panose="020B0604020202020204" pitchFamily="34" charset="0"/>
              <a:buChar char="•"/>
            </a:pPr>
            <a:r>
              <a:rPr lang="en-GB" sz="2800">
                <a:latin typeface="Arial"/>
                <a:cs typeface="Arial"/>
              </a:rPr>
              <a:t>Lobby for increase to funding the base rate</a:t>
            </a:r>
            <a:r>
              <a:rPr lang="en-GB" sz="2800" b="1">
                <a:latin typeface="Arial"/>
                <a:cs typeface="Arial"/>
              </a:rPr>
              <a:t> </a:t>
            </a:r>
          </a:p>
          <a:p>
            <a:pPr marL="457200" indent="-457200">
              <a:lnSpc>
                <a:spcPct val="100000"/>
              </a:lnSpc>
              <a:spcBef>
                <a:spcPts val="600"/>
              </a:spcBef>
              <a:buFont typeface="Arial" panose="020B0604020202020204" pitchFamily="34" charset="0"/>
              <a:buChar char="•"/>
            </a:pPr>
            <a:endParaRPr lang="en-GB" sz="1400" b="1">
              <a:latin typeface="Arial"/>
              <a:cs typeface="Arial"/>
            </a:endParaRPr>
          </a:p>
          <a:p>
            <a:pPr>
              <a:lnSpc>
                <a:spcPct val="100000"/>
              </a:lnSpc>
              <a:spcBef>
                <a:spcPts val="600"/>
              </a:spcBef>
            </a:pPr>
            <a:r>
              <a:rPr lang="en-GB" sz="2800" b="1">
                <a:latin typeface="Arial"/>
                <a:cs typeface="Arial"/>
              </a:rPr>
              <a:t>Key Issue</a:t>
            </a:r>
            <a:endParaRPr lang="en-US" sz="2800">
              <a:solidFill>
                <a:srgbClr val="000000"/>
              </a:solidFill>
              <a:latin typeface="Arial"/>
              <a:cs typeface="Arial"/>
            </a:endParaRPr>
          </a:p>
          <a:p>
            <a:pPr marL="457200" indent="-457200">
              <a:lnSpc>
                <a:spcPct val="100000"/>
              </a:lnSpc>
              <a:spcBef>
                <a:spcPts val="600"/>
              </a:spcBef>
              <a:buFont typeface="Arial" panose="020B0604020202020204" pitchFamily="34" charset="0"/>
              <a:buChar char="•"/>
            </a:pPr>
            <a:r>
              <a:rPr lang="en-GB" sz="2800">
                <a:latin typeface="Arial"/>
                <a:cs typeface="Arial"/>
              </a:rPr>
              <a:t>Recruitment and retention of early years workforce.  Currently 600 unfilled positions in Hampshire and predicted to require an additional 1500 staff by 2027</a:t>
            </a:r>
          </a:p>
          <a:p>
            <a:pPr>
              <a:lnSpc>
                <a:spcPct val="100000"/>
              </a:lnSpc>
              <a:spcBef>
                <a:spcPts val="600"/>
              </a:spcBef>
            </a:pPr>
            <a:r>
              <a:rPr lang="en-GB" sz="2800" b="1">
                <a:latin typeface="Arial"/>
                <a:cs typeface="Arial"/>
              </a:rPr>
              <a:t>What are we doing in response to this?</a:t>
            </a:r>
            <a:endParaRPr lang="en-US" sz="2800">
              <a:solidFill>
                <a:srgbClr val="000000"/>
              </a:solidFill>
              <a:latin typeface="Arial"/>
              <a:cs typeface="Arial"/>
            </a:endParaRPr>
          </a:p>
          <a:p>
            <a:pPr marL="457200" indent="-457200">
              <a:lnSpc>
                <a:spcPct val="100000"/>
              </a:lnSpc>
              <a:spcBef>
                <a:spcPts val="600"/>
              </a:spcBef>
              <a:buFont typeface="Arial" panose="020B0604020202020204" pitchFamily="34" charset="0"/>
              <a:buChar char="•"/>
            </a:pPr>
            <a:r>
              <a:rPr lang="en-GB" sz="2800">
                <a:latin typeface="Arial"/>
                <a:cs typeface="Arial"/>
              </a:rPr>
              <a:t>Local strategy and working with neighbouring authorities.  Innovative programmes such as Early Years Bootcamps</a:t>
            </a:r>
          </a:p>
          <a:p>
            <a:pPr>
              <a:lnSpc>
                <a:spcPct val="100000"/>
              </a:lnSpc>
              <a:spcBef>
                <a:spcPts val="600"/>
              </a:spcBef>
            </a:pPr>
            <a:r>
              <a:rPr lang="en-GB" sz="2800" b="1">
                <a:latin typeface="Arial"/>
                <a:cs typeface="Arial"/>
              </a:rPr>
              <a:t>How can our MPs help with this?</a:t>
            </a:r>
            <a:endParaRPr lang="en-GB" sz="2800">
              <a:solidFill>
                <a:srgbClr val="000000"/>
              </a:solidFill>
              <a:latin typeface="Arial"/>
              <a:cs typeface="Arial"/>
            </a:endParaRPr>
          </a:p>
          <a:p>
            <a:pPr marL="457200" indent="-457200">
              <a:lnSpc>
                <a:spcPct val="100000"/>
              </a:lnSpc>
              <a:spcBef>
                <a:spcPts val="600"/>
              </a:spcBef>
              <a:buFont typeface="Arial" panose="020B0604020202020204" pitchFamily="34" charset="0"/>
              <a:buChar char="•"/>
            </a:pPr>
            <a:r>
              <a:rPr lang="en-GB" sz="2800">
                <a:latin typeface="Arial"/>
                <a:cs typeface="Arial"/>
              </a:rPr>
              <a:t>Lobby for a national strategy to boost professional recognition of the early years workforce moving the sector away from low pay, low recognition career paths.</a:t>
            </a:r>
            <a:endParaRPr lang="en-GB" sz="2800" b="1">
              <a:latin typeface="Arial"/>
              <a:cs typeface="Arial"/>
            </a:endParaRPr>
          </a:p>
        </p:txBody>
      </p:sp>
    </p:spTree>
    <p:extLst>
      <p:ext uri="{BB962C8B-B14F-4D97-AF65-F5344CB8AC3E}">
        <p14:creationId xmlns:p14="http://schemas.microsoft.com/office/powerpoint/2010/main" val="3451635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EAEC2-CCBF-DA16-4DF7-315B41246EA0}"/>
              </a:ext>
            </a:extLst>
          </p:cNvPr>
          <p:cNvSpPr>
            <a:spLocks noGrp="1"/>
          </p:cNvSpPr>
          <p:nvPr>
            <p:ph type="title"/>
          </p:nvPr>
        </p:nvSpPr>
        <p:spPr/>
        <p:txBody>
          <a:bodyPr/>
          <a:lstStyle/>
          <a:p>
            <a:r>
              <a:rPr lang="en-GB"/>
              <a:t>Introduction</a:t>
            </a:r>
          </a:p>
        </p:txBody>
      </p:sp>
      <p:sp>
        <p:nvSpPr>
          <p:cNvPr id="7" name="Content Placeholder 6">
            <a:extLst>
              <a:ext uri="{FF2B5EF4-FFF2-40B4-BE49-F238E27FC236}">
                <a16:creationId xmlns:a16="http://schemas.microsoft.com/office/drawing/2014/main" id="{F017B8A3-C85A-1A2C-F629-0177863B822A}"/>
              </a:ext>
            </a:extLst>
          </p:cNvPr>
          <p:cNvSpPr>
            <a:spLocks noGrp="1"/>
          </p:cNvSpPr>
          <p:nvPr>
            <p:ph idx="13"/>
          </p:nvPr>
        </p:nvSpPr>
        <p:spPr>
          <a:xfrm>
            <a:off x="1371601" y="2762250"/>
            <a:ext cx="22517099" cy="10223499"/>
          </a:xfrm>
        </p:spPr>
        <p:txBody>
          <a:bodyPr lIns="91440" tIns="45720" rIns="91440" bIns="45720" anchor="t">
            <a:normAutofit fontScale="77500" lnSpcReduction="20000"/>
          </a:bodyPr>
          <a:lstStyle/>
          <a:p>
            <a:pPr marL="346075" indent="-346075">
              <a:lnSpc>
                <a:spcPct val="150000"/>
              </a:lnSpc>
              <a:spcBef>
                <a:spcPct val="0"/>
              </a:spcBef>
              <a:spcAft>
                <a:spcPts val="1200"/>
              </a:spcAft>
            </a:pPr>
            <a:r>
              <a:rPr lang="en-GB" sz="4000" b="1">
                <a:latin typeface="Arial"/>
                <a:cs typeface="Arial"/>
              </a:rPr>
              <a:t>Early Years, Primary, Secondary and Special Schools </a:t>
            </a:r>
            <a:endParaRPr lang="en-US" sz="4000">
              <a:latin typeface="Arial"/>
              <a:cs typeface="Arial"/>
            </a:endParaRPr>
          </a:p>
          <a:p>
            <a:pPr marL="521970" indent="-521970">
              <a:spcBef>
                <a:spcPct val="0"/>
              </a:spcBef>
              <a:spcAft>
                <a:spcPts val="1800"/>
              </a:spcAft>
              <a:buFont typeface="Arial,Sans-Serif"/>
              <a:buChar char="•"/>
            </a:pPr>
            <a:r>
              <a:rPr lang="en-GB" sz="3600">
                <a:latin typeface="Arial"/>
                <a:cs typeface="Arial"/>
              </a:rPr>
              <a:t>531 schools  (457 maintained schools &amp; 74 academies)</a:t>
            </a:r>
            <a:endParaRPr lang="en-US" sz="3600">
              <a:latin typeface="Arial"/>
              <a:cs typeface="Arial"/>
            </a:endParaRPr>
          </a:p>
          <a:p>
            <a:pPr marL="521970" indent="-521970">
              <a:spcBef>
                <a:spcPct val="0"/>
              </a:spcBef>
              <a:spcAft>
                <a:spcPts val="1800"/>
              </a:spcAft>
              <a:buFont typeface="Arial,Sans-Serif"/>
              <a:buChar char="•"/>
            </a:pPr>
            <a:r>
              <a:rPr lang="en-GB" sz="3600">
                <a:latin typeface="Arial"/>
                <a:cs typeface="Arial"/>
              </a:rPr>
              <a:t>127 languages spoken in schools </a:t>
            </a:r>
            <a:endParaRPr lang="en-US" sz="3600">
              <a:latin typeface="Arial"/>
              <a:cs typeface="Arial"/>
            </a:endParaRPr>
          </a:p>
          <a:p>
            <a:pPr marL="521970" indent="-521970">
              <a:lnSpc>
                <a:spcPct val="120000"/>
              </a:lnSpc>
              <a:spcBef>
                <a:spcPct val="0"/>
              </a:spcBef>
              <a:spcAft>
                <a:spcPts val="1800"/>
              </a:spcAft>
              <a:buFont typeface="Arial,Sans-Serif"/>
              <a:buChar char="•"/>
            </a:pPr>
            <a:r>
              <a:rPr lang="en-GB" sz="3600">
                <a:latin typeface="Arial"/>
                <a:cs typeface="Arial"/>
              </a:rPr>
              <a:t>Approximately one fifth of children and young people of school age are ‘disadvantaged’ in Hampshire compared to approximately one quarter nationally</a:t>
            </a:r>
          </a:p>
          <a:p>
            <a:pPr marL="346075" indent="-346075">
              <a:lnSpc>
                <a:spcPct val="150000"/>
              </a:lnSpc>
              <a:spcBef>
                <a:spcPct val="0"/>
              </a:spcBef>
              <a:spcAft>
                <a:spcPts val="1200"/>
              </a:spcAft>
            </a:pPr>
            <a:r>
              <a:rPr lang="en-GB" sz="4000" b="1">
                <a:latin typeface="Arial"/>
                <a:cs typeface="Arial"/>
              </a:rPr>
              <a:t>Index</a:t>
            </a:r>
          </a:p>
          <a:p>
            <a:pPr marL="521970" indent="-521970">
              <a:spcBef>
                <a:spcPct val="0"/>
              </a:spcBef>
              <a:spcAft>
                <a:spcPts val="1800"/>
              </a:spcAft>
              <a:buFont typeface="Arial,Sans-Serif"/>
              <a:buChar char="•"/>
            </a:pPr>
            <a:r>
              <a:rPr lang="en-GB" sz="3600">
                <a:latin typeface="Arial"/>
                <a:cs typeface="Arial"/>
              </a:rPr>
              <a:t>Unequal Education Funding</a:t>
            </a:r>
          </a:p>
          <a:p>
            <a:pPr marL="521970" indent="-521970">
              <a:spcBef>
                <a:spcPct val="0"/>
              </a:spcBef>
              <a:spcAft>
                <a:spcPts val="1800"/>
              </a:spcAft>
              <a:buFont typeface="Arial,Sans-Serif"/>
              <a:buChar char="•"/>
            </a:pPr>
            <a:r>
              <a:rPr lang="en-GB" sz="3600">
                <a:latin typeface="Arial"/>
                <a:cs typeface="Arial"/>
              </a:rPr>
              <a:t>Funding for children with </a:t>
            </a:r>
            <a:r>
              <a:rPr lang="en-GB">
                <a:latin typeface="Arial"/>
                <a:cs typeface="Arial"/>
              </a:rPr>
              <a:t>Education Health and Care (EHC) </a:t>
            </a:r>
            <a:r>
              <a:rPr lang="en-GB" sz="3600">
                <a:latin typeface="Arial"/>
                <a:cs typeface="Arial"/>
              </a:rPr>
              <a:t>Plans</a:t>
            </a:r>
          </a:p>
          <a:p>
            <a:pPr marL="521970" indent="-521970">
              <a:spcBef>
                <a:spcPct val="0"/>
              </a:spcBef>
              <a:spcAft>
                <a:spcPts val="1800"/>
              </a:spcAft>
              <a:buFont typeface="Arial,Sans-Serif"/>
              <a:buChar char="•"/>
            </a:pPr>
            <a:r>
              <a:rPr lang="en-GB" sz="3600">
                <a:latin typeface="Arial"/>
                <a:cs typeface="Arial"/>
              </a:rPr>
              <a:t>No investment in prevention &amp; the consequences to that including driving requests for EHC plans</a:t>
            </a:r>
          </a:p>
          <a:p>
            <a:pPr marL="521970" indent="-521970">
              <a:spcBef>
                <a:spcPct val="0"/>
              </a:spcBef>
              <a:spcAft>
                <a:spcPts val="1800"/>
              </a:spcAft>
              <a:buFont typeface="Arial,Sans-Serif"/>
              <a:buChar char="•"/>
            </a:pPr>
            <a:r>
              <a:rPr lang="en-GB" sz="3600">
                <a:latin typeface="Arial"/>
                <a:cs typeface="Arial"/>
              </a:rPr>
              <a:t>Attendance – key issues</a:t>
            </a:r>
          </a:p>
          <a:p>
            <a:pPr marL="521970" indent="-521970">
              <a:spcBef>
                <a:spcPct val="0"/>
              </a:spcBef>
              <a:spcAft>
                <a:spcPts val="1800"/>
              </a:spcAft>
              <a:buFont typeface="Arial,Sans-Serif"/>
              <a:buChar char="•"/>
            </a:pPr>
            <a:r>
              <a:rPr lang="en-GB" sz="3600">
                <a:latin typeface="Arial"/>
                <a:cs typeface="Arial"/>
              </a:rPr>
              <a:t>Statutory Override</a:t>
            </a:r>
          </a:p>
          <a:p>
            <a:pPr marL="521970" indent="-521970">
              <a:spcBef>
                <a:spcPct val="0"/>
              </a:spcBef>
              <a:spcAft>
                <a:spcPts val="1800"/>
              </a:spcAft>
              <a:buFont typeface="Arial,Sans-Serif"/>
              <a:buChar char="•"/>
            </a:pPr>
            <a:r>
              <a:rPr lang="en-GB" sz="3600">
                <a:latin typeface="Arial"/>
                <a:cs typeface="Arial"/>
              </a:rPr>
              <a:t>Independent non maintained special schools (INMSS) &amp; Alternative provision (AP)</a:t>
            </a:r>
          </a:p>
          <a:p>
            <a:pPr marL="521970" indent="-521970">
              <a:spcBef>
                <a:spcPct val="0"/>
              </a:spcBef>
              <a:spcAft>
                <a:spcPts val="1800"/>
              </a:spcAft>
              <a:buFont typeface="Arial,Sans-Serif"/>
              <a:buChar char="•"/>
            </a:pPr>
            <a:r>
              <a:rPr lang="en-GB" sz="3600">
                <a:latin typeface="Arial"/>
                <a:cs typeface="Arial"/>
              </a:rPr>
              <a:t>The tribunal system </a:t>
            </a:r>
          </a:p>
          <a:p>
            <a:pPr marL="521970" indent="-521970">
              <a:spcBef>
                <a:spcPct val="0"/>
              </a:spcBef>
              <a:spcAft>
                <a:spcPts val="1800"/>
              </a:spcAft>
              <a:buFont typeface="Arial,Sans-Serif"/>
              <a:buChar char="•"/>
            </a:pPr>
            <a:r>
              <a:rPr lang="en-GB" sz="3600">
                <a:latin typeface="Arial"/>
                <a:cs typeface="Arial"/>
              </a:rPr>
              <a:t>Admissions and issues with own admission authority schools and SEN / Behaviour challenge</a:t>
            </a:r>
          </a:p>
          <a:p>
            <a:pPr marL="521970" indent="-521970">
              <a:spcBef>
                <a:spcPct val="0"/>
              </a:spcBef>
              <a:spcAft>
                <a:spcPts val="1800"/>
              </a:spcAft>
              <a:buFont typeface="Arial,Sans-Serif"/>
              <a:buChar char="•"/>
            </a:pPr>
            <a:r>
              <a:rPr lang="en-GB" sz="3600">
                <a:latin typeface="Arial"/>
                <a:cs typeface="Arial"/>
              </a:rPr>
              <a:t>Transport</a:t>
            </a:r>
          </a:p>
          <a:p>
            <a:pPr marL="521970" indent="-521970">
              <a:spcBef>
                <a:spcPct val="0"/>
              </a:spcBef>
              <a:spcAft>
                <a:spcPts val="1800"/>
              </a:spcAft>
              <a:buFont typeface="Arial,Sans-Serif"/>
              <a:buChar char="•"/>
            </a:pPr>
            <a:r>
              <a:rPr lang="en-GB" sz="3600">
                <a:latin typeface="Arial"/>
                <a:cs typeface="Arial"/>
              </a:rPr>
              <a:t>Free School Meals (FSM) funding</a:t>
            </a:r>
          </a:p>
          <a:p>
            <a:pPr marL="521970" indent="-521970">
              <a:spcBef>
                <a:spcPct val="0"/>
              </a:spcBef>
              <a:spcAft>
                <a:spcPts val="1800"/>
              </a:spcAft>
              <a:buFont typeface="Arial,Sans-Serif"/>
              <a:buChar char="•"/>
            </a:pPr>
            <a:r>
              <a:rPr lang="en-GB" sz="3600">
                <a:latin typeface="Arial"/>
                <a:cs typeface="Arial"/>
              </a:rPr>
              <a:t>Academisation - Ofsted Grade 4</a:t>
            </a:r>
          </a:p>
          <a:p>
            <a:pPr marL="521970" indent="-521970">
              <a:spcBef>
                <a:spcPct val="0"/>
              </a:spcBef>
              <a:spcAft>
                <a:spcPts val="1800"/>
              </a:spcAft>
              <a:buFont typeface="Arial,Sans-Serif"/>
              <a:buChar char="•"/>
            </a:pPr>
            <a:r>
              <a:rPr lang="en-GB" sz="3600">
                <a:latin typeface="Arial"/>
                <a:cs typeface="Arial"/>
              </a:rPr>
              <a:t>Childcare Market Changes</a:t>
            </a:r>
            <a:endParaRPr lang="en-GB"/>
          </a:p>
        </p:txBody>
      </p:sp>
    </p:spTree>
    <p:extLst>
      <p:ext uri="{BB962C8B-B14F-4D97-AF65-F5344CB8AC3E}">
        <p14:creationId xmlns:p14="http://schemas.microsoft.com/office/powerpoint/2010/main" val="3757605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EAEC2-CCBF-DA16-4DF7-315B41246EA0}"/>
              </a:ext>
            </a:extLst>
          </p:cNvPr>
          <p:cNvSpPr>
            <a:spLocks noGrp="1"/>
          </p:cNvSpPr>
          <p:nvPr>
            <p:ph type="title"/>
          </p:nvPr>
        </p:nvSpPr>
        <p:spPr>
          <a:xfrm>
            <a:off x="1371601" y="730251"/>
            <a:ext cx="21334522" cy="2651126"/>
          </a:xfrm>
        </p:spPr>
        <p:txBody>
          <a:bodyPr>
            <a:normAutofit/>
          </a:bodyPr>
          <a:lstStyle/>
          <a:p>
            <a:r>
              <a:rPr lang="en-GB"/>
              <a:t>Unequal Education Funding</a:t>
            </a:r>
          </a:p>
        </p:txBody>
      </p:sp>
      <p:sp>
        <p:nvSpPr>
          <p:cNvPr id="3" name="Content Placeholder 2">
            <a:extLst>
              <a:ext uri="{FF2B5EF4-FFF2-40B4-BE49-F238E27FC236}">
                <a16:creationId xmlns:a16="http://schemas.microsoft.com/office/drawing/2014/main" id="{E3D3BFD7-427D-BDE5-A0F6-811FE1B055D4}"/>
              </a:ext>
            </a:extLst>
          </p:cNvPr>
          <p:cNvSpPr>
            <a:spLocks noGrp="1"/>
          </p:cNvSpPr>
          <p:nvPr>
            <p:ph idx="13"/>
          </p:nvPr>
        </p:nvSpPr>
        <p:spPr>
          <a:xfrm>
            <a:off x="1371601" y="2913320"/>
            <a:ext cx="14396358" cy="9391394"/>
          </a:xfrm>
        </p:spPr>
        <p:txBody>
          <a:bodyPr lIns="91440" tIns="45720" rIns="91440" bIns="45720" anchor="t">
            <a:noAutofit/>
          </a:bodyPr>
          <a:lstStyle/>
          <a:p>
            <a:r>
              <a:rPr lang="en-GB" sz="3200" b="1">
                <a:latin typeface="Arial"/>
                <a:cs typeface="Arial"/>
              </a:rPr>
              <a:t>Key Issues</a:t>
            </a:r>
          </a:p>
          <a:p>
            <a:pPr marL="457200" indent="-457200">
              <a:buFont typeface="Arial" panose="020B0604020202020204" pitchFamily="34" charset="0"/>
              <a:buChar char="•"/>
            </a:pPr>
            <a:r>
              <a:rPr lang="en-GB" sz="3200">
                <a:latin typeface="Arial"/>
                <a:cs typeface="Arial"/>
              </a:rPr>
              <a:t>Inequitable distribution of funding </a:t>
            </a:r>
          </a:p>
          <a:p>
            <a:pPr marL="457200" indent="-457200">
              <a:buFont typeface="Arial" panose="020B0604020202020204" pitchFamily="34" charset="0"/>
              <a:buChar char="•"/>
            </a:pPr>
            <a:r>
              <a:rPr lang="en-GB" sz="3200">
                <a:latin typeface="Arial"/>
                <a:cs typeface="Arial"/>
              </a:rPr>
              <a:t>Insufficient quantum of funding – Increased demand, complexity, inflation and the impact of falling pupil numbers has meant funding has not kept pace impacting on schools and the wider system of Special Educational Needs</a:t>
            </a:r>
          </a:p>
          <a:p>
            <a:r>
              <a:rPr lang="en-GB" sz="3200" b="1">
                <a:latin typeface="Arial"/>
                <a:cs typeface="Arial"/>
              </a:rPr>
              <a:t>What are we doing in response to this?</a:t>
            </a:r>
          </a:p>
          <a:p>
            <a:pPr marL="457200" indent="-457200">
              <a:buFont typeface="Arial" panose="020B0604020202020204" pitchFamily="34" charset="0"/>
              <a:buChar char="•"/>
            </a:pPr>
            <a:r>
              <a:rPr lang="en-GB" sz="3200">
                <a:latin typeface="Arial"/>
                <a:cs typeface="Arial"/>
              </a:rPr>
              <a:t>Lobbying government to seek fairer funding for Hampshire children directly</a:t>
            </a:r>
          </a:p>
          <a:p>
            <a:pPr marL="457200" indent="-457200">
              <a:buFont typeface="Arial" panose="020B0604020202020204" pitchFamily="34" charset="0"/>
              <a:buChar char="•"/>
            </a:pPr>
            <a:r>
              <a:rPr lang="en-GB" sz="3200">
                <a:latin typeface="Arial"/>
                <a:cs typeface="Arial"/>
              </a:rPr>
              <a:t>Working closely as part of the </a:t>
            </a:r>
            <a:r>
              <a:rPr lang="en-GB" sz="3200">
                <a:latin typeface="Arial"/>
                <a:cs typeface="Arial"/>
                <a:hlinkClick r:id="rId2"/>
              </a:rPr>
              <a:t>f40</a:t>
            </a:r>
            <a:r>
              <a:rPr lang="en-GB" sz="3200">
                <a:latin typeface="Arial"/>
                <a:cs typeface="Arial"/>
              </a:rPr>
              <a:t> group - a cross-party local authority campaign group with the aim of securing fairer funding for schools and special educational needs and disabilities (SEND). </a:t>
            </a:r>
          </a:p>
          <a:p>
            <a:r>
              <a:rPr lang="en-GB" sz="3200" b="1">
                <a:latin typeface="Arial"/>
                <a:cs typeface="Arial"/>
              </a:rPr>
              <a:t>How can our MP’s help with this issue?</a:t>
            </a:r>
          </a:p>
          <a:p>
            <a:pPr marL="457200" indent="-457200">
              <a:buFont typeface="Arial" panose="020B0604020202020204" pitchFamily="34" charset="0"/>
              <a:buChar char="•"/>
            </a:pPr>
            <a:r>
              <a:rPr lang="en-GB" sz="3200">
                <a:latin typeface="Arial"/>
                <a:cs typeface="Arial"/>
              </a:rPr>
              <a:t>Find out more – Discuss further with officers or the f40 who have a range of information available online and provide regular briefings to MPs </a:t>
            </a:r>
            <a:r>
              <a:rPr lang="en-GB" sz="3200" b="1" i="1">
                <a:latin typeface="Arial"/>
                <a:cs typeface="Arial"/>
              </a:rPr>
              <a:t>(next briefing 15th October – invite shared)</a:t>
            </a:r>
          </a:p>
          <a:p>
            <a:pPr marL="457200" indent="-457200">
              <a:buFont typeface="Arial" panose="020B0604020202020204" pitchFamily="34" charset="0"/>
              <a:buChar char="•"/>
            </a:pPr>
            <a:r>
              <a:rPr lang="en-GB" sz="3200">
                <a:latin typeface="Arial"/>
                <a:cs typeface="Arial"/>
              </a:rPr>
              <a:t>Raise questions and advocate for change – f40 can support with materials and suggested questions</a:t>
            </a:r>
          </a:p>
        </p:txBody>
      </p:sp>
      <p:pic>
        <p:nvPicPr>
          <p:cNvPr id="5" name="Picture 4">
            <a:extLst>
              <a:ext uri="{FF2B5EF4-FFF2-40B4-BE49-F238E27FC236}">
                <a16:creationId xmlns:a16="http://schemas.microsoft.com/office/drawing/2014/main" id="{9A3558AA-8DFE-6734-0044-83E36870F708}"/>
              </a:ext>
            </a:extLst>
          </p:cNvPr>
          <p:cNvPicPr>
            <a:picLocks noChangeAspect="1"/>
          </p:cNvPicPr>
          <p:nvPr/>
        </p:nvPicPr>
        <p:blipFill rotWithShape="1">
          <a:blip r:embed="rId3">
            <a:extLst>
              <a:ext uri="{28A0092B-C50C-407E-A947-70E740481C1C}">
                <a14:useLocalDpi xmlns:a14="http://schemas.microsoft.com/office/drawing/2010/main" val="0"/>
              </a:ext>
            </a:extLst>
          </a:blip>
          <a:srcRect b="25553"/>
          <a:stretch/>
        </p:blipFill>
        <p:spPr>
          <a:xfrm>
            <a:off x="15276504" y="3374957"/>
            <a:ext cx="9561575" cy="4004038"/>
          </a:xfrm>
          <a:prstGeom prst="rect">
            <a:avLst/>
          </a:prstGeom>
        </p:spPr>
      </p:pic>
      <p:sp>
        <p:nvSpPr>
          <p:cNvPr id="6" name="Arrow: Down 5">
            <a:extLst>
              <a:ext uri="{FF2B5EF4-FFF2-40B4-BE49-F238E27FC236}">
                <a16:creationId xmlns:a16="http://schemas.microsoft.com/office/drawing/2014/main" id="{9F1BAE3D-B66E-CB11-5ACF-B206ED90BC1D}"/>
              </a:ext>
            </a:extLst>
          </p:cNvPr>
          <p:cNvSpPr/>
          <p:nvPr/>
        </p:nvSpPr>
        <p:spPr>
          <a:xfrm>
            <a:off x="16749092" y="5119446"/>
            <a:ext cx="81643" cy="88718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C723083D-D0B7-1EA7-8544-D63270AAA0E6}"/>
              </a:ext>
            </a:extLst>
          </p:cNvPr>
          <p:cNvSpPr txBox="1"/>
          <p:nvPr/>
        </p:nvSpPr>
        <p:spPr>
          <a:xfrm>
            <a:off x="15502270" y="2913319"/>
            <a:ext cx="8420986" cy="400110"/>
          </a:xfrm>
          <a:prstGeom prst="rect">
            <a:avLst/>
          </a:prstGeom>
          <a:noFill/>
        </p:spPr>
        <p:txBody>
          <a:bodyPr wrap="square" rtlCol="0">
            <a:spAutoFit/>
          </a:bodyPr>
          <a:lstStyle/>
          <a:p>
            <a:r>
              <a:rPr lang="en-GB" sz="2000" b="1">
                <a:latin typeface="Arial" panose="020B0604020202020204" pitchFamily="34" charset="0"/>
                <a:cs typeface="Arial" panose="020B0604020202020204" pitchFamily="34" charset="0"/>
              </a:rPr>
              <a:t>Variation of Gross DSG funding per mainstream pupil by LA 2024-25</a:t>
            </a:r>
          </a:p>
        </p:txBody>
      </p:sp>
      <p:pic>
        <p:nvPicPr>
          <p:cNvPr id="8" name="Picture 7">
            <a:extLst>
              <a:ext uri="{FF2B5EF4-FFF2-40B4-BE49-F238E27FC236}">
                <a16:creationId xmlns:a16="http://schemas.microsoft.com/office/drawing/2014/main" id="{73DF230B-4F53-4A30-DAFE-2C4E320E2E94}"/>
              </a:ext>
            </a:extLst>
          </p:cNvPr>
          <p:cNvPicPr>
            <a:picLocks noChangeAspect="1"/>
          </p:cNvPicPr>
          <p:nvPr/>
        </p:nvPicPr>
        <p:blipFill rotWithShape="1">
          <a:blip r:embed="rId4">
            <a:extLst>
              <a:ext uri="{28A0092B-C50C-407E-A947-70E740481C1C}">
                <a14:useLocalDpi xmlns:a14="http://schemas.microsoft.com/office/drawing/2010/main" val="0"/>
              </a:ext>
            </a:extLst>
          </a:blip>
          <a:srcRect b="19132"/>
          <a:stretch/>
        </p:blipFill>
        <p:spPr>
          <a:xfrm>
            <a:off x="15276504" y="8219266"/>
            <a:ext cx="9183175" cy="4178297"/>
          </a:xfrm>
          <a:prstGeom prst="rect">
            <a:avLst/>
          </a:prstGeom>
        </p:spPr>
      </p:pic>
      <p:sp>
        <p:nvSpPr>
          <p:cNvPr id="9" name="Arrow: Down 8">
            <a:extLst>
              <a:ext uri="{FF2B5EF4-FFF2-40B4-BE49-F238E27FC236}">
                <a16:creationId xmlns:a16="http://schemas.microsoft.com/office/drawing/2014/main" id="{463881A8-91F7-4729-79B5-6F5E95674B81}"/>
              </a:ext>
            </a:extLst>
          </p:cNvPr>
          <p:cNvSpPr/>
          <p:nvPr/>
        </p:nvSpPr>
        <p:spPr>
          <a:xfrm>
            <a:off x="17630686" y="10116847"/>
            <a:ext cx="81643" cy="88718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8CA3C01E-EEC8-DFB3-F03C-9D9ADB572913}"/>
              </a:ext>
            </a:extLst>
          </p:cNvPr>
          <p:cNvSpPr txBox="1"/>
          <p:nvPr/>
        </p:nvSpPr>
        <p:spPr>
          <a:xfrm>
            <a:off x="15657597" y="7797151"/>
            <a:ext cx="8802081" cy="400110"/>
          </a:xfrm>
          <a:prstGeom prst="rect">
            <a:avLst/>
          </a:prstGeom>
          <a:noFill/>
        </p:spPr>
        <p:txBody>
          <a:bodyPr wrap="square" rtlCol="0">
            <a:spAutoFit/>
          </a:bodyPr>
          <a:lstStyle/>
          <a:p>
            <a:r>
              <a:rPr lang="en-GB" sz="2000" b="1">
                <a:latin typeface="Arial" panose="020B0604020202020204" pitchFamily="34" charset="0"/>
                <a:cs typeface="Arial" panose="020B0604020202020204" pitchFamily="34" charset="0"/>
              </a:rPr>
              <a:t>Variation of High Needs funding per mainstream pupil by LA 2024-25</a:t>
            </a:r>
          </a:p>
        </p:txBody>
      </p:sp>
    </p:spTree>
    <p:extLst>
      <p:ext uri="{BB962C8B-B14F-4D97-AF65-F5344CB8AC3E}">
        <p14:creationId xmlns:p14="http://schemas.microsoft.com/office/powerpoint/2010/main" val="92773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EAEC2-CCBF-DA16-4DF7-315B41246EA0}"/>
              </a:ext>
            </a:extLst>
          </p:cNvPr>
          <p:cNvSpPr>
            <a:spLocks noGrp="1"/>
          </p:cNvSpPr>
          <p:nvPr>
            <p:ph type="title"/>
          </p:nvPr>
        </p:nvSpPr>
        <p:spPr/>
        <p:txBody>
          <a:bodyPr/>
          <a:lstStyle/>
          <a:p>
            <a:r>
              <a:rPr lang="en-GB">
                <a:latin typeface="Arial"/>
                <a:cs typeface="Arial"/>
              </a:rPr>
              <a:t>Funding for children with EHC Plans</a:t>
            </a:r>
            <a:endParaRPr lang="en-GB"/>
          </a:p>
        </p:txBody>
      </p:sp>
      <p:sp>
        <p:nvSpPr>
          <p:cNvPr id="3" name="Content Placeholder 2">
            <a:extLst>
              <a:ext uri="{FF2B5EF4-FFF2-40B4-BE49-F238E27FC236}">
                <a16:creationId xmlns:a16="http://schemas.microsoft.com/office/drawing/2014/main" id="{E3D3BFD7-427D-BDE5-A0F6-811FE1B055D4}"/>
              </a:ext>
            </a:extLst>
          </p:cNvPr>
          <p:cNvSpPr>
            <a:spLocks noGrp="1"/>
          </p:cNvSpPr>
          <p:nvPr>
            <p:ph idx="13"/>
          </p:nvPr>
        </p:nvSpPr>
        <p:spPr>
          <a:xfrm>
            <a:off x="1371601" y="3140014"/>
            <a:ext cx="21334521" cy="9164971"/>
          </a:xfrm>
        </p:spPr>
        <p:txBody>
          <a:bodyPr lIns="91440" tIns="45720" rIns="91440" bIns="45720" anchor="t">
            <a:noAutofit/>
          </a:bodyPr>
          <a:lstStyle/>
          <a:p>
            <a:r>
              <a:rPr lang="en-GB" b="1">
                <a:latin typeface="Arial"/>
                <a:cs typeface="Arial"/>
              </a:rPr>
              <a:t>Key Issues</a:t>
            </a:r>
          </a:p>
          <a:p>
            <a:pPr marL="571500" indent="-571500">
              <a:buFont typeface="Arial" panose="020B0604020202020204" pitchFamily="34" charset="0"/>
              <a:buChar char="•"/>
            </a:pPr>
            <a:r>
              <a:rPr lang="en-GB">
                <a:latin typeface="Arial"/>
                <a:cs typeface="Arial"/>
              </a:rPr>
              <a:t>For every child with an Education Care and Health (EHC) Plan there is a notional £6,000 that a school contributes towards the provision from their core budget. This means the more children with EHCPs a school has the higher the financial contribution, and this causes significant pressures on the budgets of schools willing to take more children with EHC Plans. This creates a perverse incentive not to take children with EHCPs, and is reflected in often seen situations where two schools in one area will have very different numbers of children with EHCPs on their roles. </a:t>
            </a:r>
            <a:r>
              <a:rPr lang="en-GB" i="1">
                <a:latin typeface="Arial"/>
                <a:cs typeface="Arial"/>
              </a:rPr>
              <a:t>Disproportionately impacts disadvantage.</a:t>
            </a:r>
            <a:endParaRPr lang="en-GB" i="1"/>
          </a:p>
          <a:p>
            <a:r>
              <a:rPr lang="en-GB" b="1">
                <a:latin typeface="Arial"/>
                <a:cs typeface="Arial"/>
              </a:rPr>
              <a:t>What are we doing in response to this?</a:t>
            </a:r>
          </a:p>
          <a:p>
            <a:pPr marL="571500" indent="-571500">
              <a:buFont typeface="Arial" panose="020B0604020202020204" pitchFamily="34" charset="0"/>
              <a:buChar char="•"/>
            </a:pPr>
            <a:r>
              <a:rPr lang="en-GB">
                <a:latin typeface="Arial"/>
                <a:cs typeface="Arial"/>
              </a:rPr>
              <a:t>Additional funding is provided to schools with a disproportionate number of EHCPs to cap the contribution they have to make from their core budget (approx. 10% of schools).</a:t>
            </a:r>
            <a:endParaRPr lang="en-GB"/>
          </a:p>
          <a:p>
            <a:pPr marL="571500" indent="-571500">
              <a:buFont typeface="Arial" panose="020B0604020202020204" pitchFamily="34" charset="0"/>
              <a:buChar char="•"/>
            </a:pPr>
            <a:r>
              <a:rPr lang="en-GB">
                <a:latin typeface="Arial"/>
                <a:cs typeface="Arial"/>
              </a:rPr>
              <a:t>Working with clusters to encourage inclusive practice, through bringing headteachers together to commit to consistent messaging and admissions.</a:t>
            </a:r>
            <a:endParaRPr lang="en-GB"/>
          </a:p>
          <a:p>
            <a:r>
              <a:rPr lang="en-GB" b="1">
                <a:latin typeface="Arial"/>
                <a:cs typeface="Arial"/>
              </a:rPr>
              <a:t>How can our MP's help with this issue?</a:t>
            </a:r>
          </a:p>
          <a:p>
            <a:pPr marL="571500" indent="-571500">
              <a:buFont typeface="Arial" panose="020B0604020202020204" pitchFamily="34" charset="0"/>
              <a:buChar char="•"/>
            </a:pPr>
            <a:r>
              <a:rPr lang="en-GB">
                <a:latin typeface="Arial"/>
                <a:cs typeface="Arial"/>
              </a:rPr>
              <a:t>Support reform to funding and accountability frameworks to incentivise inclusive practice.</a:t>
            </a:r>
            <a:endParaRPr lang="en-GB"/>
          </a:p>
        </p:txBody>
      </p:sp>
    </p:spTree>
    <p:extLst>
      <p:ext uri="{BB962C8B-B14F-4D97-AF65-F5344CB8AC3E}">
        <p14:creationId xmlns:p14="http://schemas.microsoft.com/office/powerpoint/2010/main" val="2527394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EAEC2-CCBF-DA16-4DF7-315B41246EA0}"/>
              </a:ext>
            </a:extLst>
          </p:cNvPr>
          <p:cNvSpPr>
            <a:spLocks noGrp="1"/>
          </p:cNvSpPr>
          <p:nvPr>
            <p:ph type="title"/>
          </p:nvPr>
        </p:nvSpPr>
        <p:spPr/>
        <p:txBody>
          <a:bodyPr>
            <a:noAutofit/>
          </a:bodyPr>
          <a:lstStyle/>
          <a:p>
            <a:r>
              <a:rPr lang="en-GB" sz="6800"/>
              <a:t>No investment in prevention &amp; the consequences to that including driving requests for EHC plans</a:t>
            </a:r>
          </a:p>
        </p:txBody>
      </p:sp>
      <p:sp>
        <p:nvSpPr>
          <p:cNvPr id="3" name="Content Placeholder 2">
            <a:extLst>
              <a:ext uri="{FF2B5EF4-FFF2-40B4-BE49-F238E27FC236}">
                <a16:creationId xmlns:a16="http://schemas.microsoft.com/office/drawing/2014/main" id="{E3D3BFD7-427D-BDE5-A0F6-811FE1B055D4}"/>
              </a:ext>
            </a:extLst>
          </p:cNvPr>
          <p:cNvSpPr>
            <a:spLocks noGrp="1"/>
          </p:cNvSpPr>
          <p:nvPr>
            <p:ph idx="13"/>
          </p:nvPr>
        </p:nvSpPr>
        <p:spPr>
          <a:xfrm>
            <a:off x="1371601" y="3381377"/>
            <a:ext cx="22669499" cy="9604371"/>
          </a:xfrm>
        </p:spPr>
        <p:txBody>
          <a:bodyPr lIns="91440" tIns="45720" rIns="91440" bIns="45720" anchor="t">
            <a:normAutofit lnSpcReduction="10000"/>
          </a:bodyPr>
          <a:lstStyle/>
          <a:p>
            <a:r>
              <a:rPr lang="en-GB" b="1">
                <a:latin typeface="Arial"/>
                <a:cs typeface="Arial"/>
              </a:rPr>
              <a:t>Key Issues</a:t>
            </a:r>
          </a:p>
          <a:p>
            <a:pPr marL="571500" indent="-571500">
              <a:buFont typeface="Arial" panose="020B0604020202020204" pitchFamily="34" charset="0"/>
              <a:buChar char="•"/>
            </a:pPr>
            <a:r>
              <a:rPr lang="en-GB" sz="2800">
                <a:latin typeface="Arial"/>
                <a:cs typeface="Arial"/>
              </a:rPr>
              <a:t>The current cohorts have changed from those previously with more complex or comorbidity of needs meaning the approaches used previously may be less impactful</a:t>
            </a:r>
          </a:p>
          <a:p>
            <a:pPr marL="571500" indent="-571500">
              <a:buFont typeface="Arial" panose="020B0604020202020204" pitchFamily="34" charset="0"/>
              <a:buChar char="•"/>
            </a:pPr>
            <a:r>
              <a:rPr lang="en-GB" sz="2800">
                <a:latin typeface="Arial"/>
                <a:cs typeface="Arial"/>
              </a:rPr>
              <a:t>School’s application of ordinarily available provision (this is the SEN support that should be available for all children as routine) varies greatly</a:t>
            </a:r>
          </a:p>
          <a:p>
            <a:pPr marL="571500" indent="-571500">
              <a:buFont typeface="Arial" panose="020B0604020202020204" pitchFamily="34" charset="0"/>
              <a:buChar char="•"/>
            </a:pPr>
            <a:r>
              <a:rPr lang="en-GB" sz="2800">
                <a:latin typeface="Arial"/>
                <a:cs typeface="Arial"/>
              </a:rPr>
              <a:t>Schools cannot access additional funding for additional adults or interventions without children having an EHCP, so they and parents may see this as the only solution if additional support is required, especially considering the current pressures on school finances </a:t>
            </a:r>
          </a:p>
          <a:p>
            <a:pPr marL="571500" indent="-571500">
              <a:buFont typeface="Arial" panose="020B0604020202020204" pitchFamily="34" charset="0"/>
              <a:buChar char="•"/>
            </a:pPr>
            <a:r>
              <a:rPr lang="en-GB" sz="2800">
                <a:latin typeface="Arial"/>
                <a:cs typeface="Arial"/>
              </a:rPr>
              <a:t>Access to specialists is challenging and having an EHC assessment and plan can expedite this</a:t>
            </a:r>
          </a:p>
          <a:p>
            <a:r>
              <a:rPr lang="en-GB" b="1">
                <a:latin typeface="Arial"/>
                <a:cs typeface="Arial"/>
              </a:rPr>
              <a:t>What are we doing in response to this?</a:t>
            </a:r>
          </a:p>
          <a:p>
            <a:pPr marL="571500" indent="-571500">
              <a:buFont typeface="Arial" panose="020B0604020202020204" pitchFamily="34" charset="0"/>
              <a:buChar char="•"/>
            </a:pPr>
            <a:r>
              <a:rPr lang="en-GB" sz="2800">
                <a:latin typeface="Arial"/>
                <a:cs typeface="Arial"/>
              </a:rPr>
              <a:t>Robust early intervention offer through the Transforming SEND (TSEND) work – support line, person centred planning training, e-learning modules on complex needs, signposting and resources within the toolkit – this is all available at no cost to Hampshire schools</a:t>
            </a:r>
          </a:p>
          <a:p>
            <a:pPr marL="571500" indent="-571500">
              <a:buFont typeface="Arial" panose="020B0604020202020204" pitchFamily="34" charset="0"/>
              <a:buChar char="•"/>
            </a:pPr>
            <a:r>
              <a:rPr lang="en-GB" sz="2800">
                <a:latin typeface="Arial"/>
                <a:cs typeface="Arial"/>
              </a:rPr>
              <a:t>Refreshed Special Educational Needs Co-ordinators (SENCo) networks, redrafting of ordinarily available provision to have a more practical focus, teaching and learning offer focused on embedding ordinarily available provision, development of a SENCo programme and a Hampshire Inclusion and SEND accreditation for schools to work towards – all are dependent on school uptake and engagement with offers</a:t>
            </a:r>
          </a:p>
          <a:p>
            <a:r>
              <a:rPr lang="en-GB" b="1">
                <a:latin typeface="Arial"/>
                <a:cs typeface="Arial"/>
              </a:rPr>
              <a:t>How can our MP's help with this issue?</a:t>
            </a:r>
          </a:p>
          <a:p>
            <a:pPr marL="571500" indent="-571500">
              <a:buFont typeface="Arial" panose="020B0604020202020204" pitchFamily="34" charset="0"/>
              <a:buChar char="•"/>
            </a:pPr>
            <a:r>
              <a:rPr lang="en-GB" sz="2800">
                <a:latin typeface="Arial"/>
                <a:cs typeface="Arial"/>
              </a:rPr>
              <a:t>Advocate for different funding for SEN which is not determined by plans</a:t>
            </a:r>
          </a:p>
          <a:p>
            <a:pPr marL="571500" indent="-571500">
              <a:buFont typeface="Arial" panose="020B0604020202020204" pitchFamily="34" charset="0"/>
              <a:buChar char="•"/>
            </a:pPr>
            <a:r>
              <a:rPr lang="en-GB" sz="2800">
                <a:latin typeface="Arial"/>
                <a:cs typeface="Arial"/>
              </a:rPr>
              <a:t>Recognise that schools may need to be creative in approach to truly meet the needs of the current cohort</a:t>
            </a:r>
          </a:p>
          <a:p>
            <a:pPr marL="571500" indent="-571500">
              <a:buFont typeface="Arial" panose="020B0604020202020204" pitchFamily="34" charset="0"/>
              <a:buChar char="•"/>
            </a:pPr>
            <a:endParaRPr lang="en-GB" b="1"/>
          </a:p>
          <a:p>
            <a:pPr marL="571500" indent="-571500">
              <a:buFont typeface="Arial" panose="020B0604020202020204" pitchFamily="34" charset="0"/>
              <a:buChar char="•"/>
            </a:pPr>
            <a:endParaRPr lang="en-GB"/>
          </a:p>
        </p:txBody>
      </p:sp>
    </p:spTree>
    <p:extLst>
      <p:ext uri="{BB962C8B-B14F-4D97-AF65-F5344CB8AC3E}">
        <p14:creationId xmlns:p14="http://schemas.microsoft.com/office/powerpoint/2010/main" val="2543347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EAEC2-CCBF-DA16-4DF7-315B41246EA0}"/>
              </a:ext>
            </a:extLst>
          </p:cNvPr>
          <p:cNvSpPr>
            <a:spLocks noGrp="1"/>
          </p:cNvSpPr>
          <p:nvPr>
            <p:ph type="title"/>
          </p:nvPr>
        </p:nvSpPr>
        <p:spPr>
          <a:xfrm>
            <a:off x="1371601" y="219889"/>
            <a:ext cx="21639212" cy="2651126"/>
          </a:xfrm>
        </p:spPr>
        <p:txBody>
          <a:bodyPr>
            <a:normAutofit/>
          </a:bodyPr>
          <a:lstStyle/>
          <a:p>
            <a:r>
              <a:rPr lang="en-GB" sz="6400"/>
              <a:t>Accountability/curriculum and its impact on inclusion</a:t>
            </a:r>
          </a:p>
        </p:txBody>
      </p:sp>
      <p:sp>
        <p:nvSpPr>
          <p:cNvPr id="3" name="Content Placeholder 2">
            <a:extLst>
              <a:ext uri="{FF2B5EF4-FFF2-40B4-BE49-F238E27FC236}">
                <a16:creationId xmlns:a16="http://schemas.microsoft.com/office/drawing/2014/main" id="{E3D3BFD7-427D-BDE5-A0F6-811FE1B055D4}"/>
              </a:ext>
            </a:extLst>
          </p:cNvPr>
          <p:cNvSpPr>
            <a:spLocks noGrp="1"/>
          </p:cNvSpPr>
          <p:nvPr>
            <p:ph idx="13"/>
          </p:nvPr>
        </p:nvSpPr>
        <p:spPr>
          <a:xfrm>
            <a:off x="1371601" y="2320556"/>
            <a:ext cx="22555199" cy="10077450"/>
          </a:xfrm>
        </p:spPr>
        <p:txBody>
          <a:bodyPr lIns="91440" tIns="45720" rIns="91440" bIns="45720" anchor="t">
            <a:noAutofit/>
          </a:bodyPr>
          <a:lstStyle/>
          <a:p>
            <a:r>
              <a:rPr lang="en-GB" sz="2800" b="1">
                <a:latin typeface="Arial"/>
                <a:cs typeface="Arial"/>
              </a:rPr>
              <a:t>Key Issues</a:t>
            </a:r>
          </a:p>
          <a:p>
            <a:pPr marL="571500" indent="-571500">
              <a:buFont typeface="Arial" panose="020B0604020202020204" pitchFamily="34" charset="0"/>
              <a:buChar char="•"/>
            </a:pPr>
            <a:r>
              <a:rPr lang="en-GB" sz="2800">
                <a:latin typeface="Arial"/>
                <a:cs typeface="Arial"/>
              </a:rPr>
              <a:t>Ofsted system of accountability is focused on standards; whilst clearly this covers pupil outcomes, the notion of standards needs to be wide. This can become lost in the pursuit of a narrow view of strength.</a:t>
            </a:r>
          </a:p>
          <a:p>
            <a:pPr marL="571500" indent="-571500">
              <a:buFont typeface="Arial" panose="020B0604020202020204" pitchFamily="34" charset="0"/>
              <a:buChar char="•"/>
            </a:pPr>
            <a:r>
              <a:rPr lang="en-GB" sz="2800">
                <a:latin typeface="Arial"/>
                <a:cs typeface="Arial"/>
              </a:rPr>
              <a:t>Schools in areas of high deprivation less likely to achieve a positive Ofsted outcome - this is recognised by current government as needing consideration</a:t>
            </a:r>
            <a:endParaRPr lang="en-GB" sz="2800"/>
          </a:p>
          <a:p>
            <a:pPr marL="571500" indent="-571500">
              <a:buFont typeface="Arial" panose="020B0604020202020204" pitchFamily="34" charset="0"/>
              <a:buChar char="•"/>
            </a:pPr>
            <a:r>
              <a:rPr lang="en-GB" sz="2800">
                <a:latin typeface="Arial"/>
                <a:cs typeface="Arial"/>
              </a:rPr>
              <a:t>The last government promoted the English Baccalaureate (EBacc) as an ambition for all schools- this excludes a number of practical and vocational subjects, which may prevent pupils having an appropriately matched curriculum</a:t>
            </a:r>
          </a:p>
          <a:p>
            <a:pPr marL="571500" indent="-571500">
              <a:buFont typeface="Arial" panose="020B0604020202020204" pitchFamily="34" charset="0"/>
              <a:buChar char="•"/>
            </a:pPr>
            <a:r>
              <a:rPr lang="en-GB" sz="2800">
                <a:latin typeface="Arial"/>
                <a:cs typeface="Arial"/>
              </a:rPr>
              <a:t>Defunding of BTECs and lack of level 1 post-16 courses, but vocational and technical skills pathways promoted (to meet local need)</a:t>
            </a:r>
          </a:p>
          <a:p>
            <a:r>
              <a:rPr lang="en-GB" sz="2800">
                <a:latin typeface="Arial"/>
                <a:cs typeface="Arial"/>
              </a:rPr>
              <a:t>All of these element might be considered as disincentive to take children with additional needs who may need a different curriculum in order to engage and thrive.</a:t>
            </a:r>
          </a:p>
          <a:p>
            <a:r>
              <a:rPr lang="en-GB" sz="2800" b="1">
                <a:latin typeface="Arial"/>
                <a:cs typeface="Arial"/>
              </a:rPr>
              <a:t>What are we doing in response to this?</a:t>
            </a:r>
          </a:p>
          <a:p>
            <a:pPr marL="571500" indent="-571500">
              <a:buFont typeface="Arial" panose="020B0604020202020204" pitchFamily="34" charset="0"/>
              <a:buChar char="•"/>
            </a:pPr>
            <a:r>
              <a:rPr lang="en-GB" sz="2800"/>
              <a:t>Challenging schools to be inclusive</a:t>
            </a:r>
          </a:p>
          <a:p>
            <a:pPr marL="571500" indent="-571500">
              <a:buFont typeface="Arial" panose="020B0604020202020204" pitchFamily="34" charset="0"/>
              <a:buChar char="•"/>
            </a:pPr>
            <a:r>
              <a:rPr lang="en-GB" sz="2800"/>
              <a:t>Training and supporting schools to meet all children’s needs</a:t>
            </a:r>
          </a:p>
          <a:p>
            <a:pPr marL="571500" indent="-571500">
              <a:buFont typeface="Arial" panose="020B0604020202020204" pitchFamily="34" charset="0"/>
              <a:buChar char="•"/>
            </a:pPr>
            <a:r>
              <a:rPr lang="en-GB" sz="2800"/>
              <a:t>Supporting schools to adapt their curriculum to meet the needs of all pupils, and working with them on effective presentation of this to support with Ofsted inspections</a:t>
            </a:r>
          </a:p>
          <a:p>
            <a:r>
              <a:rPr lang="en-GB" sz="2800" b="1">
                <a:latin typeface="Arial"/>
                <a:cs typeface="Arial"/>
              </a:rPr>
              <a:t>How can our MP’s help with this issue?</a:t>
            </a:r>
            <a:endParaRPr lang="en-US" sz="2800" b="1">
              <a:solidFill>
                <a:srgbClr val="000000"/>
              </a:solidFill>
              <a:latin typeface="Arial"/>
              <a:cs typeface="Arial"/>
            </a:endParaRPr>
          </a:p>
          <a:p>
            <a:pPr marL="571500" indent="-571500">
              <a:buFont typeface="Arial,Sans-Serif"/>
              <a:buChar char="•"/>
            </a:pPr>
            <a:r>
              <a:rPr lang="en-GB" sz="2800">
                <a:latin typeface="Arial"/>
                <a:cs typeface="Arial"/>
              </a:rPr>
              <a:t>Recognise that schools' curriculums needs to serve the pupils in their community rather than an externally prescribed model</a:t>
            </a:r>
          </a:p>
          <a:p>
            <a:pPr marL="571500" indent="-571500">
              <a:buFont typeface="Arial,Sans-Serif"/>
              <a:buChar char="•"/>
            </a:pPr>
            <a:r>
              <a:rPr lang="en-GB" sz="2800">
                <a:latin typeface="Arial"/>
                <a:cs typeface="Arial"/>
              </a:rPr>
              <a:t>Encourage Ofsted to look at the provision in place in the school as well as standards rather than relying on the outcomes from the outset</a:t>
            </a:r>
          </a:p>
          <a:p>
            <a:pPr marL="571500" indent="-571500">
              <a:buFont typeface="Arial,Sans-Serif"/>
              <a:buChar char="•"/>
            </a:pPr>
            <a:r>
              <a:rPr lang="en-GB" sz="2800">
                <a:latin typeface="Arial"/>
                <a:cs typeface="Arial"/>
              </a:rPr>
              <a:t>Support the national curriculum review that will start shortly and take place through 2025</a:t>
            </a:r>
          </a:p>
          <a:p>
            <a:pPr marL="571500" indent="-571500">
              <a:buFont typeface="Arial" panose="020B0604020202020204" pitchFamily="34" charset="0"/>
              <a:buChar char="•"/>
            </a:pPr>
            <a:endParaRPr lang="en-GB" sz="2800"/>
          </a:p>
          <a:p>
            <a:endParaRPr lang="en-GB" sz="2800">
              <a:latin typeface="Arial"/>
              <a:cs typeface="Arial"/>
            </a:endParaRPr>
          </a:p>
        </p:txBody>
      </p:sp>
    </p:spTree>
    <p:extLst>
      <p:ext uri="{BB962C8B-B14F-4D97-AF65-F5344CB8AC3E}">
        <p14:creationId xmlns:p14="http://schemas.microsoft.com/office/powerpoint/2010/main" val="36734225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EAEC2-CCBF-DA16-4DF7-315B41246EA0}"/>
              </a:ext>
            </a:extLst>
          </p:cNvPr>
          <p:cNvSpPr>
            <a:spLocks noGrp="1"/>
          </p:cNvSpPr>
          <p:nvPr>
            <p:ph type="title"/>
          </p:nvPr>
        </p:nvSpPr>
        <p:spPr>
          <a:xfrm>
            <a:off x="1371601" y="425303"/>
            <a:ext cx="21334522" cy="1318438"/>
          </a:xfrm>
        </p:spPr>
        <p:txBody>
          <a:bodyPr>
            <a:normAutofit/>
          </a:bodyPr>
          <a:lstStyle/>
          <a:p>
            <a:r>
              <a:rPr lang="en-GB" sz="7200">
                <a:latin typeface="Arial"/>
                <a:cs typeface="Arial"/>
              </a:rPr>
              <a:t>Attendance – key issues</a:t>
            </a:r>
          </a:p>
        </p:txBody>
      </p:sp>
      <p:sp>
        <p:nvSpPr>
          <p:cNvPr id="3" name="Content Placeholder 2">
            <a:extLst>
              <a:ext uri="{FF2B5EF4-FFF2-40B4-BE49-F238E27FC236}">
                <a16:creationId xmlns:a16="http://schemas.microsoft.com/office/drawing/2014/main" id="{E3D3BFD7-427D-BDE5-A0F6-811FE1B055D4}"/>
              </a:ext>
            </a:extLst>
          </p:cNvPr>
          <p:cNvSpPr>
            <a:spLocks noGrp="1"/>
          </p:cNvSpPr>
          <p:nvPr>
            <p:ph idx="13"/>
          </p:nvPr>
        </p:nvSpPr>
        <p:spPr>
          <a:xfrm>
            <a:off x="1371601" y="1743741"/>
            <a:ext cx="22859999" cy="11376836"/>
          </a:xfrm>
        </p:spPr>
        <p:txBody>
          <a:bodyPr lIns="91440" tIns="45720" rIns="91440" bIns="45720" anchor="t">
            <a:noAutofit/>
          </a:bodyPr>
          <a:lstStyle/>
          <a:p>
            <a:pPr>
              <a:spcBef>
                <a:spcPts val="1800"/>
              </a:spcBef>
            </a:pPr>
            <a:r>
              <a:rPr lang="en-GB" sz="2700" b="1">
                <a:latin typeface="Arial"/>
                <a:cs typeface="Arial"/>
              </a:rPr>
              <a:t>Key Issues</a:t>
            </a:r>
          </a:p>
          <a:p>
            <a:pPr marL="571500" indent="-571500">
              <a:spcBef>
                <a:spcPts val="1800"/>
              </a:spcBef>
              <a:buFont typeface="Arial" panose="020B0604020202020204" pitchFamily="34" charset="0"/>
              <a:buChar char="•"/>
            </a:pPr>
            <a:r>
              <a:rPr lang="en-GB" sz="2700">
                <a:latin typeface="Arial"/>
                <a:cs typeface="Arial"/>
              </a:rPr>
              <a:t>Absence nationally remains stubbornly high at on average double the rates of pre-pandemic</a:t>
            </a:r>
          </a:p>
          <a:p>
            <a:pPr marL="571500" indent="-571500">
              <a:spcBef>
                <a:spcPts val="1800"/>
              </a:spcBef>
              <a:buFont typeface="Arial" panose="020B0604020202020204" pitchFamily="34" charset="0"/>
              <a:buChar char="•"/>
            </a:pPr>
            <a:r>
              <a:rPr lang="en-GB" sz="2700">
                <a:latin typeface="Arial"/>
                <a:cs typeface="Arial"/>
              </a:rPr>
              <a:t>New statutory burdens from the new statutory attendance guidance, no extra resource as no increase in funding</a:t>
            </a:r>
            <a:endParaRPr lang="en-GB" sz="2700"/>
          </a:p>
          <a:p>
            <a:pPr marL="571500" indent="-571500">
              <a:spcBef>
                <a:spcPts val="1800"/>
              </a:spcBef>
              <a:buChar char="•"/>
            </a:pPr>
            <a:r>
              <a:rPr lang="en-GB" sz="2700">
                <a:latin typeface="Arial"/>
                <a:cs typeface="Arial"/>
              </a:rPr>
              <a:t>Statutory requirement for support and officer involvement for children who need joint monitoring from LA – those who are 50% of less and those who have 15 or more days absence through illness – and there is an expectation that the LA funds places for these children in some cases</a:t>
            </a:r>
            <a:endParaRPr lang="en-GB" sz="2700"/>
          </a:p>
          <a:p>
            <a:pPr marL="571500" indent="-571500">
              <a:spcBef>
                <a:spcPts val="1800"/>
              </a:spcBef>
              <a:buChar char="•"/>
            </a:pPr>
            <a:r>
              <a:rPr lang="en-GB" sz="2700">
                <a:latin typeface="Arial"/>
                <a:cs typeface="Arial"/>
              </a:rPr>
              <a:t>Changes to attendance coding – with the removal of authorised online tuition coding, so this now counts as absence</a:t>
            </a:r>
          </a:p>
          <a:p>
            <a:pPr marL="571500" indent="-571500">
              <a:spcBef>
                <a:spcPts val="1800"/>
              </a:spcBef>
              <a:buChar char="•"/>
            </a:pPr>
            <a:r>
              <a:rPr lang="en-GB" sz="2700">
                <a:latin typeface="Arial"/>
                <a:cs typeface="Arial"/>
              </a:rPr>
              <a:t>Young people aged 16-18 not in education, employment, or training (NEET) increasing from 500 to 1200 since 2019, no extra resource</a:t>
            </a:r>
            <a:endParaRPr lang="en-GB" sz="2700"/>
          </a:p>
          <a:p>
            <a:pPr>
              <a:spcBef>
                <a:spcPts val="1800"/>
              </a:spcBef>
            </a:pPr>
            <a:r>
              <a:rPr lang="en-GB" sz="2700" b="1">
                <a:latin typeface="Arial"/>
                <a:cs typeface="Arial"/>
              </a:rPr>
              <a:t>What are we doing in response to this?</a:t>
            </a:r>
          </a:p>
          <a:p>
            <a:pPr marL="571500" indent="-571500">
              <a:spcBef>
                <a:spcPts val="1800"/>
              </a:spcBef>
              <a:buFont typeface="Arial" panose="020B0604020202020204" pitchFamily="34" charset="0"/>
              <a:buChar char="•"/>
            </a:pPr>
            <a:r>
              <a:rPr lang="en-GB" sz="2700">
                <a:latin typeface="Arial"/>
                <a:cs typeface="Arial"/>
              </a:rPr>
              <a:t>Inclusion &amp; Education Engagement (I&amp;EE) board has created and set up the I&amp;EE Hubs to work with schools to share and develop best practice  and strengthen the multi-agency approach </a:t>
            </a:r>
            <a:endParaRPr lang="en-GB" sz="2700"/>
          </a:p>
          <a:p>
            <a:pPr marL="571500" indent="-571500">
              <a:spcBef>
                <a:spcPts val="1800"/>
              </a:spcBef>
              <a:buFont typeface="Arial" panose="020B0604020202020204" pitchFamily="34" charset="0"/>
              <a:buChar char="•"/>
            </a:pPr>
            <a:r>
              <a:rPr lang="en-GB" sz="2700">
                <a:latin typeface="Arial"/>
                <a:cs typeface="Arial"/>
              </a:rPr>
              <a:t>Online offer being developed to enable schools to access self service</a:t>
            </a:r>
            <a:endParaRPr lang="en-GB" sz="2700"/>
          </a:p>
          <a:p>
            <a:pPr marL="571500" indent="-571500">
              <a:spcBef>
                <a:spcPts val="1800"/>
              </a:spcBef>
              <a:buFont typeface="Arial" panose="020B0604020202020204" pitchFamily="34" charset="0"/>
              <a:buChar char="•"/>
            </a:pPr>
            <a:r>
              <a:rPr lang="en-GB" sz="2700">
                <a:latin typeface="Arial"/>
                <a:cs typeface="Arial"/>
              </a:rPr>
              <a:t>School attendance support team has been established using existing resource and is working across the system </a:t>
            </a:r>
            <a:endParaRPr lang="en-GB" sz="2700"/>
          </a:p>
          <a:p>
            <a:pPr marL="571500" indent="-571500">
              <a:spcBef>
                <a:spcPts val="1800"/>
              </a:spcBef>
              <a:buChar char="•"/>
            </a:pPr>
            <a:r>
              <a:rPr lang="en-GB" sz="2700">
                <a:latin typeface="Arial"/>
                <a:cs typeface="Arial"/>
              </a:rPr>
              <a:t>Complex Admissions Panel has been created to work with the most vulnerable children/YP who have no school place</a:t>
            </a:r>
          </a:p>
          <a:p>
            <a:pPr marL="571500" indent="-571500">
              <a:spcBef>
                <a:spcPts val="1800"/>
              </a:spcBef>
              <a:buChar char="•"/>
            </a:pPr>
            <a:r>
              <a:rPr lang="en-GB" sz="2700">
                <a:latin typeface="Arial"/>
                <a:cs typeface="Arial"/>
              </a:rPr>
              <a:t>Interlink with Public Health and Hampshire GP's around working together on attendance and expectations </a:t>
            </a:r>
            <a:endParaRPr lang="en-GB" sz="2700"/>
          </a:p>
          <a:p>
            <a:pPr marL="571500" indent="-571500">
              <a:spcBef>
                <a:spcPts val="1800"/>
              </a:spcBef>
              <a:buChar char="•"/>
            </a:pPr>
            <a:r>
              <a:rPr lang="en-GB" sz="2700">
                <a:latin typeface="Arial"/>
                <a:cs typeface="Arial"/>
              </a:rPr>
              <a:t>Clarity sought with the DfE around coding for Online learning</a:t>
            </a:r>
          </a:p>
          <a:p>
            <a:pPr marL="571500" indent="-571500">
              <a:spcBef>
                <a:spcPts val="1800"/>
              </a:spcBef>
              <a:buChar char="•"/>
            </a:pPr>
            <a:r>
              <a:rPr lang="en-GB" sz="2700">
                <a:latin typeface="Arial"/>
                <a:cs typeface="Arial"/>
              </a:rPr>
              <a:t>NEET triage process to ensure support for most vulnerable young people, with new digital resources established</a:t>
            </a:r>
            <a:endParaRPr lang="en-GB" sz="2700"/>
          </a:p>
          <a:p>
            <a:pPr>
              <a:spcBef>
                <a:spcPts val="1800"/>
              </a:spcBef>
            </a:pPr>
            <a:r>
              <a:rPr lang="en-GB" sz="2700" b="1">
                <a:latin typeface="Arial"/>
                <a:cs typeface="Arial"/>
              </a:rPr>
              <a:t>How can our MP’s help with this issue?</a:t>
            </a:r>
          </a:p>
          <a:p>
            <a:pPr marL="571500" indent="-571500">
              <a:spcBef>
                <a:spcPts val="1800"/>
              </a:spcBef>
              <a:buChar char="•"/>
            </a:pPr>
            <a:r>
              <a:rPr lang="en-GB" sz="2700">
                <a:latin typeface="Arial"/>
                <a:cs typeface="Arial"/>
              </a:rPr>
              <a:t>Parental attitudes to school attendance Post Covid are a self-imposed limiter, work around the importance of school attendance is needed </a:t>
            </a:r>
          </a:p>
          <a:p>
            <a:pPr marL="571500" indent="-571500">
              <a:spcBef>
                <a:spcPts val="1800"/>
              </a:spcBef>
              <a:buChar char="•"/>
            </a:pPr>
            <a:r>
              <a:rPr lang="en-GB" sz="2700">
                <a:latin typeface="Arial"/>
                <a:cs typeface="Arial"/>
              </a:rPr>
              <a:t>Lobbying central government around the funding required to allow LA's to fulfil their statutory duties and have the much-needed impact on school attendance and NEET</a:t>
            </a:r>
            <a:endParaRPr lang="en-GB" sz="2700"/>
          </a:p>
          <a:p>
            <a:pPr marL="571500" indent="-571500">
              <a:buChar char="•"/>
            </a:pPr>
            <a:endParaRPr lang="en-GB" sz="2700"/>
          </a:p>
        </p:txBody>
      </p:sp>
    </p:spTree>
    <p:extLst>
      <p:ext uri="{BB962C8B-B14F-4D97-AF65-F5344CB8AC3E}">
        <p14:creationId xmlns:p14="http://schemas.microsoft.com/office/powerpoint/2010/main" val="2602369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EAEC2-CCBF-DA16-4DF7-315B41246EA0}"/>
              </a:ext>
            </a:extLst>
          </p:cNvPr>
          <p:cNvSpPr>
            <a:spLocks noGrp="1"/>
          </p:cNvSpPr>
          <p:nvPr>
            <p:ph type="title"/>
          </p:nvPr>
        </p:nvSpPr>
        <p:spPr/>
        <p:txBody>
          <a:bodyPr/>
          <a:lstStyle/>
          <a:p>
            <a:r>
              <a:rPr lang="en-GB">
                <a:latin typeface="Arial"/>
                <a:cs typeface="Arial"/>
              </a:rPr>
              <a:t>Statutory Override</a:t>
            </a:r>
          </a:p>
        </p:txBody>
      </p:sp>
      <p:sp>
        <p:nvSpPr>
          <p:cNvPr id="3" name="Content Placeholder 2">
            <a:extLst>
              <a:ext uri="{FF2B5EF4-FFF2-40B4-BE49-F238E27FC236}">
                <a16:creationId xmlns:a16="http://schemas.microsoft.com/office/drawing/2014/main" id="{E3D3BFD7-427D-BDE5-A0F6-811FE1B055D4}"/>
              </a:ext>
            </a:extLst>
          </p:cNvPr>
          <p:cNvSpPr>
            <a:spLocks noGrp="1"/>
          </p:cNvSpPr>
          <p:nvPr>
            <p:ph idx="13"/>
          </p:nvPr>
        </p:nvSpPr>
        <p:spPr>
          <a:xfrm>
            <a:off x="1371601" y="3140014"/>
            <a:ext cx="21334521" cy="9845735"/>
          </a:xfrm>
        </p:spPr>
        <p:txBody>
          <a:bodyPr lIns="91440" tIns="45720" rIns="91440" bIns="45720" anchor="t">
            <a:noAutofit/>
          </a:bodyPr>
          <a:lstStyle/>
          <a:p>
            <a:r>
              <a:rPr lang="en-GB" b="1">
                <a:latin typeface="Arial"/>
                <a:cs typeface="Arial"/>
              </a:rPr>
              <a:t>Key Issues</a:t>
            </a:r>
          </a:p>
          <a:p>
            <a:pPr marL="571500" indent="-571500">
              <a:buFont typeface="Arial" panose="020B0604020202020204" pitchFamily="34" charset="0"/>
              <a:buChar char="•"/>
            </a:pPr>
            <a:r>
              <a:rPr lang="en-GB">
                <a:latin typeface="Arial"/>
                <a:cs typeface="Arial"/>
              </a:rPr>
              <a:t>Increasing local authority deficits relating to Special Educational Needs as demands and expectations set out in government policy exceeding funding provided.</a:t>
            </a:r>
          </a:p>
          <a:p>
            <a:pPr marL="571500" indent="-571500">
              <a:buFont typeface="Arial" panose="020B0604020202020204" pitchFamily="34" charset="0"/>
              <a:buChar char="•"/>
            </a:pPr>
            <a:r>
              <a:rPr lang="en-GB">
                <a:latin typeface="Arial"/>
                <a:cs typeface="Arial"/>
              </a:rPr>
              <a:t>Hampshire would not be able to close the ongoing annual deficit in future years, meaning that the cumulative deficit will continue to rise without Government intervention.</a:t>
            </a:r>
          </a:p>
          <a:p>
            <a:pPr marL="571500" indent="-571500">
              <a:buFont typeface="Arial" panose="020B0604020202020204" pitchFamily="34" charset="0"/>
              <a:buChar char="•"/>
            </a:pPr>
            <a:r>
              <a:rPr lang="en-GB">
                <a:latin typeface="Arial"/>
                <a:cs typeface="Arial"/>
              </a:rPr>
              <a:t>Statutory override allowing us to carry forward the deficit ends on 31 March 2026 and at this stage there is no national solution to this problem. Any suggestion that ongoing in year deficits or the cumulative deficit must be made good by the local authority will put the Council in the position of issuing a Section 114 notice and starting discussions with Government. </a:t>
            </a:r>
          </a:p>
          <a:p>
            <a:r>
              <a:rPr lang="en-GB" b="1">
                <a:latin typeface="Arial"/>
                <a:cs typeface="Arial"/>
              </a:rPr>
              <a:t>What are we doing in response to this?</a:t>
            </a:r>
          </a:p>
          <a:p>
            <a:pPr marL="571500" indent="-571500">
              <a:buFont typeface="Arial" panose="020B0604020202020204" pitchFamily="34" charset="0"/>
              <a:buChar char="•"/>
            </a:pPr>
            <a:r>
              <a:rPr lang="en-GB">
                <a:latin typeface="Arial"/>
                <a:cs typeface="Arial"/>
              </a:rPr>
              <a:t>Lobbying Government directly and through key partners including f40, Local Government Association and County Council Network.</a:t>
            </a:r>
          </a:p>
          <a:p>
            <a:r>
              <a:rPr lang="en-GB" b="1">
                <a:latin typeface="Arial"/>
                <a:cs typeface="Arial"/>
              </a:rPr>
              <a:t>How can our MP's help with this issue?</a:t>
            </a:r>
          </a:p>
          <a:p>
            <a:pPr marL="571500" indent="-571500">
              <a:buFont typeface="Arial" panose="020B0604020202020204" pitchFamily="34" charset="0"/>
              <a:buChar char="•"/>
            </a:pPr>
            <a:r>
              <a:rPr lang="en-GB">
                <a:latin typeface="Arial"/>
                <a:cs typeface="Arial"/>
              </a:rPr>
              <a:t>Advocate for changes to the SEND system to ensure long term sustainability where the policy aspirations align with the resources provided to deliver. </a:t>
            </a:r>
          </a:p>
        </p:txBody>
      </p:sp>
    </p:spTree>
    <p:extLst>
      <p:ext uri="{BB962C8B-B14F-4D97-AF65-F5344CB8AC3E}">
        <p14:creationId xmlns:p14="http://schemas.microsoft.com/office/powerpoint/2010/main" val="39563709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EAEC2-CCBF-DA16-4DF7-315B41246EA0}"/>
              </a:ext>
            </a:extLst>
          </p:cNvPr>
          <p:cNvSpPr>
            <a:spLocks noGrp="1"/>
          </p:cNvSpPr>
          <p:nvPr>
            <p:ph type="title"/>
          </p:nvPr>
        </p:nvSpPr>
        <p:spPr>
          <a:xfrm>
            <a:off x="1371600" y="730251"/>
            <a:ext cx="22517099" cy="2651126"/>
          </a:xfrm>
        </p:spPr>
        <p:txBody>
          <a:bodyPr>
            <a:noAutofit/>
          </a:bodyPr>
          <a:lstStyle/>
          <a:p>
            <a:r>
              <a:rPr lang="en-GB" sz="6800"/>
              <a:t>Independent non maintained special schools (INMSS)</a:t>
            </a:r>
            <a:br>
              <a:rPr lang="en-GB" sz="6800"/>
            </a:br>
            <a:r>
              <a:rPr lang="en-GB" sz="6800"/>
              <a:t>Alternative provision (AP)</a:t>
            </a:r>
          </a:p>
        </p:txBody>
      </p:sp>
      <p:sp>
        <p:nvSpPr>
          <p:cNvPr id="3" name="Content Placeholder 2">
            <a:extLst>
              <a:ext uri="{FF2B5EF4-FFF2-40B4-BE49-F238E27FC236}">
                <a16:creationId xmlns:a16="http://schemas.microsoft.com/office/drawing/2014/main" id="{E3D3BFD7-427D-BDE5-A0F6-811FE1B055D4}"/>
              </a:ext>
            </a:extLst>
          </p:cNvPr>
          <p:cNvSpPr>
            <a:spLocks noGrp="1"/>
          </p:cNvSpPr>
          <p:nvPr>
            <p:ph idx="13"/>
          </p:nvPr>
        </p:nvSpPr>
        <p:spPr>
          <a:xfrm>
            <a:off x="1371601" y="3381378"/>
            <a:ext cx="21334521" cy="8923608"/>
          </a:xfrm>
        </p:spPr>
        <p:txBody>
          <a:bodyPr lIns="91440" tIns="45720" rIns="91440" bIns="45720" anchor="t">
            <a:noAutofit/>
          </a:bodyPr>
          <a:lstStyle/>
          <a:p>
            <a:r>
              <a:rPr lang="en-GB" b="1"/>
              <a:t>Key Issues</a:t>
            </a:r>
          </a:p>
          <a:p>
            <a:pPr marL="571500" indent="-571500">
              <a:buFont typeface="Arial" panose="020B0604020202020204" pitchFamily="34" charset="0"/>
              <a:buChar char="•"/>
            </a:pPr>
            <a:r>
              <a:rPr lang="en-GB" sz="2800">
                <a:latin typeface="Arial"/>
                <a:cs typeface="Arial"/>
              </a:rPr>
              <a:t>Rising demand for specialist placements has led to a lack of spaces, so children have to be placed in INMSS and unregistered AP which is not regulated. </a:t>
            </a:r>
          </a:p>
          <a:p>
            <a:pPr marL="571500" indent="-571500">
              <a:buFont typeface="Arial" panose="020B0604020202020204" pitchFamily="34" charset="0"/>
              <a:buChar char="•"/>
            </a:pPr>
            <a:r>
              <a:rPr lang="en-GB" sz="2800">
                <a:latin typeface="Arial"/>
                <a:cs typeface="Arial"/>
              </a:rPr>
              <a:t>The current tribunal system gives parents greater power to request INMSS or AP placements</a:t>
            </a:r>
          </a:p>
          <a:p>
            <a:pPr marL="571500" indent="-571500">
              <a:buFont typeface="Arial" panose="020B0604020202020204" pitchFamily="34" charset="0"/>
              <a:buChar char="•"/>
            </a:pPr>
            <a:r>
              <a:rPr lang="en-GB" sz="2800">
                <a:latin typeface="Arial"/>
                <a:cs typeface="Arial"/>
              </a:rPr>
              <a:t>INMSS places are high cost and currently there are some large provider companies which own multiple placements and make large profits that go to shareholders. The average cost of an INMSS placement is £70,000 compared to on average £25,000 for maintained special school.</a:t>
            </a:r>
            <a:endParaRPr lang="en-GB" sz="2800"/>
          </a:p>
          <a:p>
            <a:r>
              <a:rPr lang="en-GB" b="1"/>
              <a:t>What are we doing in response to this?</a:t>
            </a:r>
          </a:p>
          <a:p>
            <a:pPr marL="571500" indent="-571500">
              <a:buFont typeface="Arial" panose="020B0604020202020204" pitchFamily="34" charset="0"/>
              <a:buChar char="•"/>
            </a:pPr>
            <a:r>
              <a:rPr lang="en-GB" sz="2800">
                <a:latin typeface="Arial"/>
                <a:cs typeface="Arial"/>
              </a:rPr>
              <a:t>Sufficiency work is continuing at pace focused on building additional places to both meet rising need and to bring back some of the current INMSS and AP placements in use</a:t>
            </a:r>
          </a:p>
          <a:p>
            <a:pPr marL="571500" indent="-571500">
              <a:buFont typeface="Arial" panose="020B0604020202020204" pitchFamily="34" charset="0"/>
              <a:buChar char="•"/>
            </a:pPr>
            <a:r>
              <a:rPr lang="en-GB" sz="2800">
                <a:latin typeface="Arial"/>
                <a:cs typeface="Arial"/>
              </a:rPr>
              <a:t>HCC commission block deals with larger providers to ensure the best value for money is secured</a:t>
            </a:r>
          </a:p>
          <a:p>
            <a:pPr marL="571500" indent="-571500">
              <a:buFont typeface="Arial" panose="020B0604020202020204" pitchFamily="34" charset="0"/>
              <a:buChar char="•"/>
            </a:pPr>
            <a:r>
              <a:rPr lang="en-GB" sz="2800">
                <a:latin typeface="Arial"/>
                <a:cs typeface="Arial"/>
              </a:rPr>
              <a:t>HCC are working with our mainstream and special schools to be more able to meet a wider range of complex needs</a:t>
            </a:r>
            <a:endParaRPr lang="en-GB" sz="2800"/>
          </a:p>
          <a:p>
            <a:r>
              <a:rPr lang="en-GB" b="1"/>
              <a:t>How can our MP’s help with this issue?</a:t>
            </a:r>
          </a:p>
          <a:p>
            <a:pPr marL="571500" indent="-571500">
              <a:buFont typeface="Arial" panose="020B0604020202020204" pitchFamily="34" charset="0"/>
              <a:buChar char="•"/>
            </a:pPr>
            <a:r>
              <a:rPr lang="en-GB" sz="2800">
                <a:latin typeface="Arial"/>
                <a:cs typeface="Arial"/>
              </a:rPr>
              <a:t>Lobby changes to legislation so that authorities are able to establish new schools which are authority maintained</a:t>
            </a:r>
          </a:p>
          <a:p>
            <a:pPr marL="571500" indent="-571500">
              <a:buFont typeface="Arial" panose="020B0604020202020204" pitchFamily="34" charset="0"/>
              <a:buChar char="•"/>
            </a:pPr>
            <a:r>
              <a:rPr lang="en-GB" sz="2800"/>
              <a:t>Lobby companies benefitting from this gap, to generate a more equitable and cost steady system</a:t>
            </a:r>
          </a:p>
          <a:p>
            <a:pPr marL="571500" indent="-571500">
              <a:buFont typeface="Arial" panose="020B0604020202020204" pitchFamily="34" charset="0"/>
              <a:buChar char="•"/>
            </a:pPr>
            <a:r>
              <a:rPr lang="en-GB" sz="2800"/>
              <a:t>Push for a review of the current tribunal system</a:t>
            </a:r>
          </a:p>
          <a:p>
            <a:pPr marL="571500" indent="-571500">
              <a:buFont typeface="Arial" panose="020B0604020202020204" pitchFamily="34" charset="0"/>
              <a:buChar char="•"/>
            </a:pPr>
            <a:endParaRPr lang="en-GB"/>
          </a:p>
        </p:txBody>
      </p:sp>
    </p:spTree>
    <p:extLst>
      <p:ext uri="{BB962C8B-B14F-4D97-AF65-F5344CB8AC3E}">
        <p14:creationId xmlns:p14="http://schemas.microsoft.com/office/powerpoint/2010/main" val="195906718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ct:contentTypeSchema xmlns:ct="http://schemas.microsoft.com/office/2006/metadata/contentType" xmlns:ma="http://schemas.microsoft.com/office/2006/metadata/properties/metaAttributes" ct:_="" ma:_="" ma:contentTypeName="Education and Inclusion" ma:contentTypeID="0x0101004E1B537BC2B2AD43A5AF5311D732D3AA97009515FB85D769944CAF8089CB1EB6D4CA" ma:contentTypeVersion="23" ma:contentTypeDescription="" ma:contentTypeScope="" ma:versionID="b4e20a30dd07603b6e6065df2aca3666">
  <xsd:schema xmlns:xsd="http://www.w3.org/2001/XMLSchema" xmlns:xs="http://www.w3.org/2001/XMLSchema" xmlns:p="http://schemas.microsoft.com/office/2006/metadata/properties" xmlns:ns1="http://schemas.microsoft.com/sharepoint/v3" xmlns:ns2="c5dbf80e-f509-45f6-9fe5-406e3eefabbb" xmlns:ns3="3962768f-e103-4aec-a335-87e561b2b3bf" targetNamespace="http://schemas.microsoft.com/office/2006/metadata/properties" ma:root="true" ma:fieldsID="d56bb53044e5f15fdccdcba98f6d4575" ns1:_="" ns2:_="" ns3:_="">
    <xsd:import namespace="http://schemas.microsoft.com/sharepoint/v3"/>
    <xsd:import namespace="c5dbf80e-f509-45f6-9fe5-406e3eefabbb"/>
    <xsd:import namespace="3962768f-e103-4aec-a335-87e561b2b3bf"/>
    <xsd:element name="properties">
      <xsd:complexType>
        <xsd:sequence>
          <xsd:element name="documentManagement">
            <xsd:complexType>
              <xsd:all>
                <xsd:element ref="ns2:hc632fe273cb498aa970207d30c3b1d8" minOccurs="0"/>
                <xsd:element ref="ns2:TaxCatchAll" minOccurs="0"/>
                <xsd:element ref="ns2:TaxCatchAllLabel" minOccurs="0"/>
                <xsd:element ref="ns2:Item_x0020_ID" minOccurs="0"/>
                <xsd:element ref="ns2:Active_x0020_Document" minOccurs="0"/>
                <xsd:element ref="ns1:_dlc_Exempt" minOccurs="0"/>
                <xsd:element ref="ns1:_dlc_ExpireDateSaved" minOccurs="0"/>
                <xsd:element ref="ns1:_dlc_ExpireDate" minOccurs="0"/>
                <xsd:element ref="ns2:f8525ee3932e4ad9843cf3b91fb03df5" minOccurs="0"/>
                <xsd:element ref="ns2:cf18ccb67a8c47b4a12d68c41e3eb221"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14" nillable="true" ma:displayName="Exempt from Policy" ma:hidden="true" ma:internalName="_dlc_Exempt" ma:readOnly="true">
      <xsd:simpleType>
        <xsd:restriction base="dms:Unknown"/>
      </xsd:simpleType>
    </xsd:element>
    <xsd:element name="_dlc_ExpireDateSaved" ma:index="15" nillable="true" ma:displayName="Original Expiration Date" ma:hidden="true" ma:internalName="_dlc_ExpireDateSaved" ma:readOnly="true">
      <xsd:simpleType>
        <xsd:restriction base="dms:DateTime"/>
      </xsd:simpleType>
    </xsd:element>
    <xsd:element name="_dlc_ExpireDate" ma:index="16" nillable="true" ma:displayName="Expiration Date" ma:hidden="true" ma:internalName="_dlc_ExpireDat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c5dbf80e-f509-45f6-9fe5-406e3eefabbb" elementFormDefault="qualified">
    <xsd:import namespace="http://schemas.microsoft.com/office/2006/documentManagement/types"/>
    <xsd:import namespace="http://schemas.microsoft.com/office/infopath/2007/PartnerControls"/>
    <xsd:element name="hc632fe273cb498aa970207d30c3b1d8" ma:index="8" nillable="true" ma:taxonomy="true" ma:internalName="hc632fe273cb498aa970207d30c3b1d8" ma:taxonomyFieldName="Document_x0020_Type" ma:displayName="Document Type" ma:indexed="true" ma:default="" ma:fieldId="{1c632fe2-73cb-498a-a970-207d30c3b1d8}" ma:sspId="3c5dbf34-c73a-430c-9290-9174ad787734" ma:termSetId="b599ea14-30b5-458d-8ef2-998774c2af30"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9195fd8b-a212-414c-a65f-b7cbc3a52786}" ma:internalName="TaxCatchAll" ma:showField="CatchAllData" ma:web="3962768f-e103-4aec-a335-87e561b2b3bf">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9195fd8b-a212-414c-a65f-b7cbc3a52786}" ma:internalName="TaxCatchAllLabel" ma:readOnly="true" ma:showField="CatchAllDataLabel" ma:web="3962768f-e103-4aec-a335-87e561b2b3bf">
      <xsd:complexType>
        <xsd:complexContent>
          <xsd:extension base="dms:MultiChoiceLookup">
            <xsd:sequence>
              <xsd:element name="Value" type="dms:Lookup" maxOccurs="unbounded" minOccurs="0" nillable="true"/>
            </xsd:sequence>
          </xsd:extension>
        </xsd:complexContent>
      </xsd:complexType>
    </xsd:element>
    <xsd:element name="Item_x0020_ID" ma:index="12" nillable="true" ma:displayName="Item ID" ma:internalName="Item_x0020_ID">
      <xsd:simpleType>
        <xsd:restriction base="dms:Text">
          <xsd:maxLength value="255"/>
        </xsd:restriction>
      </xsd:simpleType>
    </xsd:element>
    <xsd:element name="Active_x0020_Document" ma:index="13" nillable="true" ma:displayName="Active Document" ma:default="1" ma:internalName="Active_x0020_Document">
      <xsd:simpleType>
        <xsd:restriction base="dms:Boolean"/>
      </xsd:simpleType>
    </xsd:element>
    <xsd:element name="f8525ee3932e4ad9843cf3b91fb03df5" ma:index="17" ma:taxonomy="true" ma:internalName="f8525ee3932e4ad9843cf3b91fb03df5" ma:taxonomyFieldName="Education_x0020_and_x0020_Inclusion" ma:displayName="Education and Inclusion" ma:readOnly="false" ma:default="" ma:fieldId="{f8525ee3-932e-4ad9-843c-f3b91fb03df5}" ma:sspId="3c5dbf34-c73a-430c-9290-9174ad787734" ma:termSetId="64a1d5f9-b3f5-4024-9a26-662de4f1fc7a" ma:anchorId="00000000-0000-0000-0000-000000000000" ma:open="false" ma:isKeyword="false">
      <xsd:complexType>
        <xsd:sequence>
          <xsd:element ref="pc:Terms" minOccurs="0" maxOccurs="1"/>
        </xsd:sequence>
      </xsd:complexType>
    </xsd:element>
    <xsd:element name="cf18ccb67a8c47b4a12d68c41e3eb221" ma:index="19" nillable="true" ma:taxonomy="true" ma:internalName="cf18ccb67a8c47b4a12d68c41e3eb221" ma:taxonomyFieldName="Schools" ma:displayName="Schools" ma:default="" ma:fieldId="{cf18ccb6-7a8c-47b4-a12d-68c41e3eb221}" ma:sspId="3c5dbf34-c73a-430c-9290-9174ad787734" ma:termSetId="79767edf-74f4-4f98-8450-f3c58a891fe6"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962768f-e103-4aec-a335-87e561b2b3bf" elementFormDefault="qualified">
    <xsd:import namespace="http://schemas.microsoft.com/office/2006/documentManagement/types"/>
    <xsd:import namespace="http://schemas.microsoft.com/office/infopath/2007/PartnerControls"/>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Item_x0020_ID xmlns="c5dbf80e-f509-45f6-9fe5-406e3eefabbb" xsi:nil="true"/>
    <Active_x0020_Document xmlns="c5dbf80e-f509-45f6-9fe5-406e3eefabbb">true</Active_x0020_Document>
    <cf18ccb67a8c47b4a12d68c41e3eb221 xmlns="c5dbf80e-f509-45f6-9fe5-406e3eefabbb">
      <Terms xmlns="http://schemas.microsoft.com/office/infopath/2007/PartnerControls"/>
    </cf18ccb67a8c47b4a12d68c41e3eb221>
    <TaxCatchAll xmlns="c5dbf80e-f509-45f6-9fe5-406e3eefabbb">
      <Value>50</Value>
    </TaxCatchAll>
    <hc632fe273cb498aa970207d30c3b1d8 xmlns="c5dbf80e-f509-45f6-9fe5-406e3eefabbb">
      <Terms xmlns="http://schemas.microsoft.com/office/infopath/2007/PartnerControls"/>
    </hc632fe273cb498aa970207d30c3b1d8>
    <f8525ee3932e4ad9843cf3b91fb03df5 xmlns="c5dbf80e-f509-45f6-9fe5-406e3eefabbb">
      <Terms xmlns="http://schemas.microsoft.com/office/infopath/2007/PartnerControls">
        <TermInfo xmlns="http://schemas.microsoft.com/office/infopath/2007/PartnerControls">
          <TermName xmlns="http://schemas.microsoft.com/office/infopath/2007/PartnerControls">Strategy</TermName>
          <TermId xmlns="http://schemas.microsoft.com/office/infopath/2007/PartnerControls">9c196844-2794-40cb-bc9b-5f8a413ebef2</TermId>
        </TermInfo>
      </Terms>
    </f8525ee3932e4ad9843cf3b91fb03df5>
    <_dlc_ExpireDateSaved xmlns="http://schemas.microsoft.com/sharepoint/v3" xsi:nil="true"/>
    <_dlc_ExpireDate xmlns="http://schemas.microsoft.com/sharepoint/v3">2026-10-22T14:57:08+00:00</_dlc_ExpireDate>
    <_dlc_DocId xmlns="3962768f-e103-4aec-a335-87e561b2b3bf">EIBMTDOCID-1438910045-40907</_dlc_DocId>
    <_dlc_DocIdUrl xmlns="3962768f-e103-4aec-a335-87e561b2b3bf">
      <Url>https://hants.sharepoint.com/sites/EIBMT/_layouts/15/DocIdRedir.aspx?ID=EIBMTDOCID-1438910045-40907</Url>
      <Description>EIBMTDOCID-1438910045-40907</Description>
    </_dlc_DocIdUrl>
  </documentManagement>
</p:properties>
</file>

<file path=customXml/item3.xml><?xml version="1.0" encoding="utf-8"?>
<?mso-contentType ?>
<spe:Receivers xmlns:spe="http://schemas.microsoft.com/sharepoint/events">
  <Receiver>
    <Name>Microsoft.Office.RecordsManagement.PolicyFeatures.ExpirationEventReceiver</Name>
    <Synchronization>Synchronous</Synchronization>
    <Type>10001</Type>
    <SequenceNumber>101</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10002</Type>
    <SequenceNumber>102</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10004</Type>
    <SequenceNumber>103</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10006</Type>
    <SequenceNumber>104</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10009</Type>
    <SequenceNumber>105</SequenceNumber>
    <Url/>
    <Assembly>Microsoft.Office.Policy, Version=16.0.0.0, Culture=neutral, PublicKeyToken=71e9bce111e9429c</Assembly>
    <Class>Microsoft.Office.RecordsManagement.Internal.UpdateExpireDate</Class>
    <Data/>
    <Filter/>
  </Receiver>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mso-contentType ?>
<SharedContentType xmlns="Microsoft.SharePoint.Taxonomy.ContentTypeSync" SourceId="3c5dbf34-c73a-430c-9290-9174ad787734" ContentTypeId="0x0101004E1B537BC2B2AD43A5AF5311D732D3AA97" PreviousValue="false"/>
</file>

<file path=customXml/item6.xml><?xml version="1.0" encoding="utf-8"?>
<?mso-contentType ?>
<p:Policy xmlns:p="office.server.policy" id="" local="true">
  <p:Name>HCC Default Document</p:Name>
  <p:Description/>
  <p:Statement/>
  <p:PolicyItems>
    <p:PolicyItem featureId="Microsoft.Office.RecordsManagement.PolicyFeatures.Expiration" staticId="0x0101004E1B537BC2B2AD43A5AF5311D732D3AA|1208973698" UniqueId="7962c2ff-e67b-4a9b-a32b-eab0d2d90b59">
      <p:Name>Retention</p:Name>
      <p:Description>Automatic scheduling of content for processing, and performing a retention action on content that has reached its due date.</p:Description>
      <p:CustomData>
        <Schedules nextStageId="2">
          <Schedule type="Default">
            <stages>
              <data stageId="1">
                <formula id="Microsoft.Office.RecordsManagement.PolicyFeatures.Expiration.Formula.BuiltIn">
                  <number>2</number>
                  <property>Modified</property>
                  <propertyId>28cf69c5-fa48-462a-b5cd-27b6f9d2bd5f</propertyId>
                  <period>years</period>
                </formula>
                <action type="action" id="Microsoft.Office.RecordsManagement.PolicyFeatures.Expiration.Action.MoveToRecycleBin"/>
              </data>
            </stages>
          </Schedule>
        </Schedules>
      </p:CustomData>
    </p:PolicyItem>
  </p:PolicyItems>
</p:Policy>
</file>

<file path=customXml/itemProps1.xml><?xml version="1.0" encoding="utf-8"?>
<ds:datastoreItem xmlns:ds="http://schemas.openxmlformats.org/officeDocument/2006/customXml" ds:itemID="{A62F77EE-1B06-4BA3-B121-42020B01CB27}">
  <ds:schemaRefs>
    <ds:schemaRef ds:uri="3962768f-e103-4aec-a335-87e561b2b3bf"/>
    <ds:schemaRef ds:uri="c5dbf80e-f509-45f6-9fe5-406e3eefabb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D154B67-28CD-4416-A8CA-1B6E1B0FC999}">
  <ds:schemaRefs>
    <ds:schemaRef ds:uri="3962768f-e103-4aec-a335-87e561b2b3bf"/>
    <ds:schemaRef ds:uri="c5dbf80e-f509-45f6-9fe5-406e3eefabb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30D0B404-C4ED-450C-9B42-18B49D366D30}">
  <ds:schemaRefs>
    <ds:schemaRef ds:uri="http://schemas.microsoft.com/sharepoint/events"/>
  </ds:schemaRefs>
</ds:datastoreItem>
</file>

<file path=customXml/itemProps4.xml><?xml version="1.0" encoding="utf-8"?>
<ds:datastoreItem xmlns:ds="http://schemas.openxmlformats.org/officeDocument/2006/customXml" ds:itemID="{EAC118E8-5797-4132-9939-863C75255866}">
  <ds:schemaRefs>
    <ds:schemaRef ds:uri="http://schemas.microsoft.com/sharepoint/v3/contenttype/forms"/>
  </ds:schemaRefs>
</ds:datastoreItem>
</file>

<file path=customXml/itemProps5.xml><?xml version="1.0" encoding="utf-8"?>
<ds:datastoreItem xmlns:ds="http://schemas.openxmlformats.org/officeDocument/2006/customXml" ds:itemID="{ACD6522D-6621-4E8F-9FA3-EF487BAFED03}">
  <ds:schemaRefs>
    <ds:schemaRef ds:uri="Microsoft.SharePoint.Taxonomy.ContentTypeSync"/>
  </ds:schemaRefs>
</ds:datastoreItem>
</file>

<file path=customXml/itemProps6.xml><?xml version="1.0" encoding="utf-8"?>
<ds:datastoreItem xmlns:ds="http://schemas.openxmlformats.org/officeDocument/2006/customXml" ds:itemID="{AA5F8DE7-967A-4185-93EF-061B4E05E0FA}">
  <ds:schemaRefs>
    <ds:schemaRef ds:uri="office.server.policy"/>
  </ds:schemaRefs>
</ds:datastoreItem>
</file>

<file path=docProps/app.xml><?xml version="1.0" encoding="utf-8"?>
<Properties xmlns="http://schemas.openxmlformats.org/officeDocument/2006/extended-properties" xmlns:vt="http://schemas.openxmlformats.org/officeDocument/2006/docPropsVTypes">
  <Template>Office Theme 2013 - 2022</Template>
  <Application>Microsoft Office PowerPoint</Application>
  <PresentationFormat>Custom</PresentationFormat>
  <Slides>15</Slides>
  <Notes>1</Notes>
  <HiddenSlides>0</HiddenSlide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Office Theme</vt:lpstr>
      <vt:lpstr>1_Office Theme</vt:lpstr>
      <vt:lpstr>PowerPoint Presentation</vt:lpstr>
      <vt:lpstr>Introduction</vt:lpstr>
      <vt:lpstr>Unequal Education Funding</vt:lpstr>
      <vt:lpstr>Funding for children with EHC Plans</vt:lpstr>
      <vt:lpstr>No investment in prevention &amp; the consequences to that including driving requests for EHC plans</vt:lpstr>
      <vt:lpstr>Accountability/curriculum and its impact on inclusion</vt:lpstr>
      <vt:lpstr>Attendance – key issues</vt:lpstr>
      <vt:lpstr>Statutory Override</vt:lpstr>
      <vt:lpstr>Independent non maintained special schools (INMSS) Alternative provision (AP)</vt:lpstr>
      <vt:lpstr>The tribunal system </vt:lpstr>
      <vt:lpstr>Admissions and issues with own admission authority schools and SEN / Behaviour challenge</vt:lpstr>
      <vt:lpstr>Transport</vt:lpstr>
      <vt:lpstr>Free School Meals (FSM) funding</vt:lpstr>
      <vt:lpstr>Academisation - Ofsted Grade 4</vt:lpstr>
      <vt:lpstr>Childcare Market Changes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Holland, Nicholas</dc:creator>
  <cp:revision>1</cp:revision>
  <dcterms:created xsi:type="dcterms:W3CDTF">2023-04-27T13:13:25Z</dcterms:created>
  <dcterms:modified xsi:type="dcterms:W3CDTF">2024-10-22T14:57:06Z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0x0101004E1B537BC2B2AD43A5AF5311D732D3AA97009515FB85D769944CAF8089CB1EB6D4CA</vt:lpwstr>
  </property>
  <property fmtid="{D5CDD505-2E9C-101B-9397-08002B2CF9AE}" pid="3" name="_dlc_DocIdItemGuid">
    <vt:lpwstr>a6e3a67d-7e71-44b3-bbe3-a9caf9204bcf</vt:lpwstr>
  </property>
  <property fmtid="{D5CDD505-2E9C-101B-9397-08002B2CF9AE}" pid="4" name="MediaServiceImageTags">
    <vt:lpwstr/>
  </property>
  <property fmtid="{D5CDD505-2E9C-101B-9397-08002B2CF9AE}" pid="5" name="_dlc_policyId">
    <vt:lpwstr>0x0101004E1B537BC2B2AD43A5AF5311D732D3AA|1208973698</vt:lpwstr>
  </property>
  <property fmtid="{D5CDD505-2E9C-101B-9397-08002B2CF9AE}" pid="6" name="ItemRetentionFormula">
    <vt:lpwstr>&lt;formula id="Microsoft.Office.RecordsManagement.PolicyFeatures.Expiration.Formula.BuiltIn"&gt;&lt;number&gt;2&lt;/number&gt;&lt;property&gt;Modified&lt;/property&gt;&lt;propertyId&gt;28cf69c5-fa48-462a-b5cd-27b6f9d2bd5f&lt;/propertyId&gt;&lt;period&gt;years&lt;/period&gt;&lt;/formula&gt;</vt:lpwstr>
  </property>
  <property fmtid="{D5CDD505-2E9C-101B-9397-08002B2CF9AE}" pid="7" name="School Number &amp; Name">
    <vt:lpwstr/>
  </property>
  <property fmtid="{D5CDD505-2E9C-101B-9397-08002B2CF9AE}" pid="8" name="Schools">
    <vt:lpwstr/>
  </property>
  <property fmtid="{D5CDD505-2E9C-101B-9397-08002B2CF9AE}" pid="9" name="Calendar_x0020_Year">
    <vt:lpwstr/>
  </property>
  <property fmtid="{D5CDD505-2E9C-101B-9397-08002B2CF9AE}" pid="10" name="CSD_x0020_Director">
    <vt:lpwstr/>
  </property>
  <property fmtid="{D5CDD505-2E9C-101B-9397-08002B2CF9AE}" pid="11" name="CSD Director">
    <vt:lpwstr/>
  </property>
  <property fmtid="{D5CDD505-2E9C-101B-9397-08002B2CF9AE}" pid="12" name="j62f77b6372d4d31815658479387a95c">
    <vt:lpwstr/>
  </property>
  <property fmtid="{D5CDD505-2E9C-101B-9397-08002B2CF9AE}" pid="13" name="ha522058ed844dfb932bbaa131464425">
    <vt:lpwstr/>
  </property>
  <property fmtid="{D5CDD505-2E9C-101B-9397-08002B2CF9AE}" pid="14" name="Document Type">
    <vt:lpwstr/>
  </property>
  <property fmtid="{D5CDD505-2E9C-101B-9397-08002B2CF9AE}" pid="15" name="e173c0be6714460d8a3570019ffaff4c">
    <vt:lpwstr/>
  </property>
  <property fmtid="{D5CDD505-2E9C-101B-9397-08002B2CF9AE}" pid="16" name="School_x0020_Number_x0020__x0026__x0020_Name">
    <vt:lpwstr/>
  </property>
  <property fmtid="{D5CDD505-2E9C-101B-9397-08002B2CF9AE}" pid="17" name="bb3aa47ebf1a448dac0ecc5996e92adc">
    <vt:lpwstr/>
  </property>
  <property fmtid="{D5CDD505-2E9C-101B-9397-08002B2CF9AE}" pid="18" name="lcf76f155ced4ddcb4097134ff3c332f">
    <vt:lpwstr/>
  </property>
  <property fmtid="{D5CDD505-2E9C-101B-9397-08002B2CF9AE}" pid="19" name="CSD Groups and Meetings">
    <vt:lpwstr/>
  </property>
  <property fmtid="{D5CDD505-2E9C-101B-9397-08002B2CF9AE}" pid="20" name="Calendar Year">
    <vt:lpwstr/>
  </property>
  <property fmtid="{D5CDD505-2E9C-101B-9397-08002B2CF9AE}" pid="21" name="CSD_x0020_Groups_x0020_and_x0020_Meetings">
    <vt:lpwstr/>
  </property>
  <property fmtid="{D5CDD505-2E9C-101B-9397-08002B2CF9AE}" pid="22" name="Education and Inclusion">
    <vt:lpwstr>50;#Strategy|9c196844-2794-40cb-bc9b-5f8a413ebef2</vt:lpwstr>
  </property>
</Properties>
</file>