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57" r:id="rId2"/>
    <p:sldId id="259" r:id="rId3"/>
    <p:sldId id="260" r:id="rId4"/>
    <p:sldId id="263" r:id="rId5"/>
    <p:sldId id="264" r:id="rId6"/>
    <p:sldId id="271" r:id="rId7"/>
    <p:sldId id="267" r:id="rId8"/>
    <p:sldId id="265" r:id="rId9"/>
    <p:sldId id="266" r:id="rId10"/>
    <p:sldId id="268" r:id="rId11"/>
    <p:sldId id="270" r:id="rId12"/>
    <p:sldId id="269" r:id="rId13"/>
  </p:sldIdLst>
  <p:sldSz cx="9144000" cy="6858000" type="screen4x3"/>
  <p:notesSz cx="7102475"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94747" autoAdjust="0"/>
  </p:normalViewPr>
  <p:slideViewPr>
    <p:cSldViewPr>
      <p:cViewPr varScale="1">
        <p:scale>
          <a:sx n="103" d="100"/>
          <a:sy n="103" d="100"/>
        </p:scale>
        <p:origin x="-210"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68" d="100"/>
          <a:sy n="68" d="100"/>
        </p:scale>
        <p:origin x="-2244" y="-114"/>
      </p:cViewPr>
      <p:guideLst>
        <p:guide orient="horz" pos="3223"/>
        <p:guide pos="223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51117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4022725" y="0"/>
            <a:ext cx="3078163" cy="511175"/>
          </a:xfrm>
          <a:prstGeom prst="rect">
            <a:avLst/>
          </a:prstGeom>
        </p:spPr>
        <p:txBody>
          <a:bodyPr vert="horz" lIns="91440" tIns="45720" rIns="91440" bIns="45720" rtlCol="0"/>
          <a:lstStyle>
            <a:lvl1pPr algn="r">
              <a:defRPr sz="1200"/>
            </a:lvl1pPr>
          </a:lstStyle>
          <a:p>
            <a:fld id="{33952516-F3B0-448C-A53D-4235710A7A92}" type="datetimeFigureOut">
              <a:rPr lang="en-GB" smtClean="0"/>
              <a:t>12/12/2016</a:t>
            </a:fld>
            <a:endParaRPr lang="en-GB"/>
          </a:p>
        </p:txBody>
      </p:sp>
      <p:sp>
        <p:nvSpPr>
          <p:cNvPr id="4" name="Footer Placeholder 3"/>
          <p:cNvSpPr>
            <a:spLocks noGrp="1"/>
          </p:cNvSpPr>
          <p:nvPr>
            <p:ph type="ftr" sz="quarter" idx="2"/>
          </p:nvPr>
        </p:nvSpPr>
        <p:spPr>
          <a:xfrm>
            <a:off x="0" y="9721850"/>
            <a:ext cx="3078163" cy="51117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4022725" y="9721850"/>
            <a:ext cx="3078163" cy="511175"/>
          </a:xfrm>
          <a:prstGeom prst="rect">
            <a:avLst/>
          </a:prstGeom>
        </p:spPr>
        <p:txBody>
          <a:bodyPr vert="horz" lIns="91440" tIns="45720" rIns="91440" bIns="45720" rtlCol="0" anchor="b"/>
          <a:lstStyle>
            <a:lvl1pPr algn="r">
              <a:defRPr sz="1200"/>
            </a:lvl1pPr>
          </a:lstStyle>
          <a:p>
            <a:fld id="{552AFB23-EBB9-4A25-A620-26D9B7B944B2}" type="slidenum">
              <a:rPr lang="en-GB" smtClean="0"/>
              <a:t>‹#›</a:t>
            </a:fld>
            <a:endParaRPr lang="en-GB"/>
          </a:p>
        </p:txBody>
      </p:sp>
    </p:spTree>
    <p:extLst>
      <p:ext uri="{BB962C8B-B14F-4D97-AF65-F5344CB8AC3E}">
        <p14:creationId xmlns:p14="http://schemas.microsoft.com/office/powerpoint/2010/main" val="4079833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51117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4022725" y="0"/>
            <a:ext cx="3078163" cy="511175"/>
          </a:xfrm>
          <a:prstGeom prst="rect">
            <a:avLst/>
          </a:prstGeom>
        </p:spPr>
        <p:txBody>
          <a:bodyPr vert="horz" lIns="91440" tIns="45720" rIns="91440" bIns="45720" rtlCol="0"/>
          <a:lstStyle>
            <a:lvl1pPr algn="r">
              <a:defRPr sz="1200"/>
            </a:lvl1pPr>
          </a:lstStyle>
          <a:p>
            <a:fld id="{E25118A7-E0DA-4F61-994A-99213ABBEA3F}" type="datetimeFigureOut">
              <a:rPr lang="en-GB" smtClean="0"/>
              <a:t>12/12/2016</a:t>
            </a:fld>
            <a:endParaRPr lang="en-GB"/>
          </a:p>
        </p:txBody>
      </p:sp>
      <p:sp>
        <p:nvSpPr>
          <p:cNvPr id="4" name="Slide Image Placeholder 3"/>
          <p:cNvSpPr>
            <a:spLocks noGrp="1" noRot="1" noChangeAspect="1"/>
          </p:cNvSpPr>
          <p:nvPr>
            <p:ph type="sldImg" idx="2"/>
          </p:nvPr>
        </p:nvSpPr>
        <p:spPr>
          <a:xfrm>
            <a:off x="993775" y="768350"/>
            <a:ext cx="5114925" cy="3836988"/>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709613" y="4860925"/>
            <a:ext cx="5683250" cy="4605338"/>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721850"/>
            <a:ext cx="3078163" cy="51117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4022725" y="9721850"/>
            <a:ext cx="3078163" cy="511175"/>
          </a:xfrm>
          <a:prstGeom prst="rect">
            <a:avLst/>
          </a:prstGeom>
        </p:spPr>
        <p:txBody>
          <a:bodyPr vert="horz" lIns="91440" tIns="45720" rIns="91440" bIns="45720" rtlCol="0" anchor="b"/>
          <a:lstStyle>
            <a:lvl1pPr algn="r">
              <a:defRPr sz="1200"/>
            </a:lvl1pPr>
          </a:lstStyle>
          <a:p>
            <a:fld id="{26772EB6-3975-4D52-80ED-BFAA1A69427F}" type="slidenum">
              <a:rPr lang="en-GB" smtClean="0"/>
              <a:t>‹#›</a:t>
            </a:fld>
            <a:endParaRPr lang="en-GB"/>
          </a:p>
        </p:txBody>
      </p:sp>
    </p:spTree>
    <p:extLst>
      <p:ext uri="{BB962C8B-B14F-4D97-AF65-F5344CB8AC3E}">
        <p14:creationId xmlns:p14="http://schemas.microsoft.com/office/powerpoint/2010/main" val="1000585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latin typeface="Arial" panose="020B0604020202020204" pitchFamily="34" charset="0"/>
                <a:cs typeface="Arial" panose="020B0604020202020204" pitchFamily="34" charset="0"/>
              </a:defRPr>
            </a:lvl1pPr>
          </a:lstStyle>
          <a:p>
            <a:r>
              <a:rPr lang="en-US" smtClean="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spTree>
    <p:extLst>
      <p:ext uri="{BB962C8B-B14F-4D97-AF65-F5344CB8AC3E}">
        <p14:creationId xmlns:p14="http://schemas.microsoft.com/office/powerpoint/2010/main" val="56143537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smtClean="0"/>
              <a:t>Click to edit Master title style</a:t>
            </a:r>
            <a:endParaRPr lang="en-GB" dirty="0"/>
          </a:p>
        </p:txBody>
      </p:sp>
      <p:sp>
        <p:nvSpPr>
          <p:cNvPr id="3" name="Content Placeholder 2"/>
          <p:cNvSpPr>
            <a:spLocks noGrp="1"/>
          </p:cNvSpPr>
          <p:nvPr>
            <p:ph idx="1"/>
          </p:nvPr>
        </p:nvSpPr>
        <p:spPr>
          <a:xfrm>
            <a:off x="457200" y="1916831"/>
            <a:ext cx="8229600" cy="4032449"/>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45281472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200995"/>
            <a:ext cx="7772400" cy="1362075"/>
          </a:xfrm>
        </p:spPr>
        <p:txBody>
          <a:bodyPr anchor="t"/>
          <a:lstStyle>
            <a:lvl1pPr algn="l">
              <a:defRPr sz="4000" b="1" cap="all">
                <a:latin typeface="Arial" panose="020B0604020202020204" pitchFamily="34" charset="0"/>
                <a:cs typeface="Arial" panose="020B0604020202020204" pitchFamily="34" charset="0"/>
              </a:defRPr>
            </a:lvl1pPr>
          </a:lstStyle>
          <a:p>
            <a:r>
              <a:rPr lang="en-US" smtClean="0"/>
              <a:t>Click to edit Master title style</a:t>
            </a:r>
            <a:endParaRPr lang="en-GB" dirty="0"/>
          </a:p>
        </p:txBody>
      </p:sp>
      <p:sp>
        <p:nvSpPr>
          <p:cNvPr id="3" name="Text Placeholder 2"/>
          <p:cNvSpPr>
            <a:spLocks noGrp="1"/>
          </p:cNvSpPr>
          <p:nvPr>
            <p:ph type="body" idx="1"/>
          </p:nvPr>
        </p:nvSpPr>
        <p:spPr>
          <a:xfrm>
            <a:off x="722313" y="1700808"/>
            <a:ext cx="7772400" cy="1500187"/>
          </a:xfrm>
        </p:spPr>
        <p:txBody>
          <a:bodyPr anchor="b"/>
          <a:lstStyle>
            <a:lvl1pPr marL="0" indent="0">
              <a:buNone/>
              <a:defRPr sz="2000">
                <a:solidFill>
                  <a:schemeClr val="tx1">
                    <a:tint val="75000"/>
                  </a:schemeClr>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133986483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smtClean="0"/>
              <a:t>Click to edit Master title style</a:t>
            </a:r>
            <a:endParaRPr lang="en-GB" dirty="0"/>
          </a:p>
        </p:txBody>
      </p:sp>
      <p:sp>
        <p:nvSpPr>
          <p:cNvPr id="3" name="Content Placeholder 2"/>
          <p:cNvSpPr>
            <a:spLocks noGrp="1"/>
          </p:cNvSpPr>
          <p:nvPr>
            <p:ph sz="half" idx="1"/>
          </p:nvPr>
        </p:nvSpPr>
        <p:spPr>
          <a:xfrm>
            <a:off x="457200" y="1916832"/>
            <a:ext cx="4038600" cy="4032448"/>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4648200" y="1916832"/>
            <a:ext cx="4038600" cy="4032448"/>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912943973"/>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smtClean="0"/>
              <a:t>Click to edit Master title style</a:t>
            </a:r>
            <a:endParaRPr lang="en-GB" dirty="0"/>
          </a:p>
        </p:txBody>
      </p:sp>
      <p:sp>
        <p:nvSpPr>
          <p:cNvPr id="3" name="Text Placeholder 2"/>
          <p:cNvSpPr>
            <a:spLocks noGrp="1"/>
          </p:cNvSpPr>
          <p:nvPr>
            <p:ph type="body" idx="1"/>
          </p:nvPr>
        </p:nvSpPr>
        <p:spPr>
          <a:xfrm>
            <a:off x="457200" y="1700808"/>
            <a:ext cx="4040188" cy="63976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348880"/>
            <a:ext cx="4040188" cy="3600400"/>
          </a:xfrm>
        </p:spPr>
        <p:txBody>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Text Placeholder 4"/>
          <p:cNvSpPr>
            <a:spLocks noGrp="1"/>
          </p:cNvSpPr>
          <p:nvPr>
            <p:ph type="body" sz="quarter" idx="3"/>
          </p:nvPr>
        </p:nvSpPr>
        <p:spPr>
          <a:xfrm>
            <a:off x="4645025" y="1709118"/>
            <a:ext cx="4041775" cy="639762"/>
          </a:xfrm>
        </p:spPr>
        <p:txBody>
          <a:bodyPr anchor="b"/>
          <a:lstStyle>
            <a:lvl1pPr marL="0" indent="0">
              <a:buNone/>
              <a:defRPr sz="2400" b="1" baseline="0">
                <a:latin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348880"/>
            <a:ext cx="4041775" cy="3600400"/>
          </a:xfrm>
        </p:spPr>
        <p:txBody>
          <a:bodyPr/>
          <a:lstStyle>
            <a:lvl1pPr>
              <a:defRPr sz="2400" baseline="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94101929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smtClean="0"/>
              <a:t>Click to edit Master title style</a:t>
            </a:r>
            <a:endParaRPr lang="en-GB" dirty="0"/>
          </a:p>
        </p:txBody>
      </p:sp>
    </p:spTree>
    <p:extLst>
      <p:ext uri="{BB962C8B-B14F-4D97-AF65-F5344CB8AC3E}">
        <p14:creationId xmlns:p14="http://schemas.microsoft.com/office/powerpoint/2010/main" val="3365276060"/>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987921135"/>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atin typeface="Arial" panose="020B0604020202020204" pitchFamily="34" charset="0"/>
                <a:cs typeface="Arial" panose="020B0604020202020204" pitchFamily="34" charset="0"/>
              </a:defRPr>
            </a:lvl1pPr>
          </a:lstStyle>
          <a:p>
            <a:r>
              <a:rPr lang="en-US" smtClean="0"/>
              <a:t>Click to edit Master title style</a:t>
            </a:r>
            <a:endParaRPr lang="en-GB" dirty="0"/>
          </a:p>
        </p:txBody>
      </p:sp>
      <p:sp>
        <p:nvSpPr>
          <p:cNvPr id="3" name="Content Placeholder 2"/>
          <p:cNvSpPr>
            <a:spLocks noGrp="1"/>
          </p:cNvSpPr>
          <p:nvPr>
            <p:ph idx="1"/>
          </p:nvPr>
        </p:nvSpPr>
        <p:spPr>
          <a:xfrm>
            <a:off x="3575050" y="1916831"/>
            <a:ext cx="5111750" cy="4032449"/>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Text Placeholder 3"/>
          <p:cNvSpPr>
            <a:spLocks noGrp="1"/>
          </p:cNvSpPr>
          <p:nvPr>
            <p:ph type="body" sz="half" idx="2"/>
          </p:nvPr>
        </p:nvSpPr>
        <p:spPr>
          <a:xfrm>
            <a:off x="457200" y="1916832"/>
            <a:ext cx="3008313" cy="4030555"/>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Tree>
    <p:extLst>
      <p:ext uri="{BB962C8B-B14F-4D97-AF65-F5344CB8AC3E}">
        <p14:creationId xmlns:p14="http://schemas.microsoft.com/office/powerpoint/2010/main" val="397927793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3752" y="4800600"/>
            <a:ext cx="5486400" cy="566738"/>
          </a:xfrm>
        </p:spPr>
        <p:txBody>
          <a:bodyPr anchor="b"/>
          <a:lstStyle>
            <a:lvl1pPr algn="l">
              <a:defRPr sz="2000" b="1" baseline="0">
                <a:latin typeface="Arial" panose="020B0604020202020204" pitchFamily="34" charset="0"/>
              </a:defRPr>
            </a:lvl1pPr>
          </a:lstStyle>
          <a:p>
            <a:r>
              <a:rPr lang="en-US" smtClean="0"/>
              <a:t>Click to edit Master title style</a:t>
            </a:r>
            <a:endParaRPr lang="en-GB" dirty="0"/>
          </a:p>
        </p:txBody>
      </p:sp>
      <p:sp>
        <p:nvSpPr>
          <p:cNvPr id="3" name="Picture Placeholder 2"/>
          <p:cNvSpPr>
            <a:spLocks noGrp="1"/>
          </p:cNvSpPr>
          <p:nvPr>
            <p:ph type="pic" idx="1"/>
          </p:nvPr>
        </p:nvSpPr>
        <p:spPr>
          <a:xfrm>
            <a:off x="453752" y="612775"/>
            <a:ext cx="5486400" cy="4114800"/>
          </a:xfrm>
        </p:spPr>
        <p:txBody>
          <a:bodyPr/>
          <a:lstStyle>
            <a:lvl1pPr marL="0" indent="0">
              <a:buNone/>
              <a:defRPr sz="32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dirty="0"/>
          </a:p>
        </p:txBody>
      </p:sp>
      <p:sp>
        <p:nvSpPr>
          <p:cNvPr id="4" name="Text Placeholder 3"/>
          <p:cNvSpPr>
            <a:spLocks noGrp="1"/>
          </p:cNvSpPr>
          <p:nvPr>
            <p:ph type="body" sz="half" idx="2"/>
          </p:nvPr>
        </p:nvSpPr>
        <p:spPr>
          <a:xfrm>
            <a:off x="453752" y="5367338"/>
            <a:ext cx="5486400" cy="509934"/>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72553875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tif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1" y="274638"/>
            <a:ext cx="6131024" cy="1143000"/>
          </a:xfrm>
          <a:prstGeom prst="rect">
            <a:avLst/>
          </a:prstGeom>
        </p:spPr>
        <p:txBody>
          <a:bodyPr vert="horz" lIns="91440" tIns="45720" rIns="91440" bIns="45720" rtlCol="0" anchor="ctr">
            <a:no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457200" y="1916831"/>
            <a:ext cx="8229600" cy="4032449"/>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pic>
        <p:nvPicPr>
          <p:cNvPr id="8" name="Picture 2"/>
          <p:cNvPicPr>
            <a:picLocks noChangeAspect="1" noChangeArrowheads="1"/>
          </p:cNvPicPr>
          <p:nvPr/>
        </p:nvPicPr>
        <p:blipFill rotWithShape="1">
          <a:blip r:embed="rId11" cstate="print">
            <a:extLst>
              <a:ext uri="{28A0092B-C50C-407E-A947-70E740481C1C}">
                <a14:useLocalDpi xmlns:a14="http://schemas.microsoft.com/office/drawing/2010/main" val="0"/>
              </a:ext>
            </a:extLst>
          </a:blip>
          <a:srcRect r="81208" b="43192"/>
          <a:stretch/>
        </p:blipFill>
        <p:spPr bwMode="auto">
          <a:xfrm>
            <a:off x="7436139" y="4653135"/>
            <a:ext cx="1888389" cy="221858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2"/>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6912480" y="260648"/>
            <a:ext cx="1980000" cy="76951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 name="Picture 3"/>
          <p:cNvPicPr>
            <a:picLocks/>
          </p:cNvPicPr>
          <p:nvPr userDrawn="1"/>
        </p:nvPicPr>
        <p:blipFill>
          <a:blip r:embed="rId13" cstate="print">
            <a:extLst>
              <a:ext uri="{28A0092B-C50C-407E-A947-70E740481C1C}">
                <a14:useLocalDpi xmlns:a14="http://schemas.microsoft.com/office/drawing/2010/main" val="0"/>
              </a:ext>
            </a:extLst>
          </a:blip>
          <a:stretch>
            <a:fillRect/>
          </a:stretch>
        </p:blipFill>
        <p:spPr>
          <a:xfrm>
            <a:off x="396000" y="6062400"/>
            <a:ext cx="1911600" cy="507600"/>
          </a:xfrm>
          <a:prstGeom prst="rect">
            <a:avLst/>
          </a:prstGeom>
        </p:spPr>
      </p:pic>
    </p:spTree>
    <p:extLst>
      <p:ext uri="{BB962C8B-B14F-4D97-AF65-F5344CB8AC3E}">
        <p14:creationId xmlns:p14="http://schemas.microsoft.com/office/powerpoint/2010/main" val="24869790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iming>
    <p:tnLst>
      <p:par>
        <p:cTn id="1" dur="indefinite" restart="never" nodeType="tmRoot"/>
      </p:par>
    </p:tnLst>
  </p:timing>
  <p:txStyles>
    <p:titleStyle>
      <a:lvl1pPr algn="l" defTabSz="914400" rtl="0" eaLnBrk="1" latinLnBrk="0" hangingPunct="1">
        <a:spcBef>
          <a:spcPct val="0"/>
        </a:spcBef>
        <a:buNone/>
        <a:defRPr sz="3200"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School Improvement</a:t>
            </a:r>
            <a:endParaRPr lang="en-GB" dirty="0"/>
          </a:p>
        </p:txBody>
      </p:sp>
      <p:sp>
        <p:nvSpPr>
          <p:cNvPr id="3" name="Subtitle 2"/>
          <p:cNvSpPr>
            <a:spLocks noGrp="1"/>
          </p:cNvSpPr>
          <p:nvPr>
            <p:ph type="subTitle" idx="1"/>
          </p:nvPr>
        </p:nvSpPr>
        <p:spPr/>
        <p:txBody>
          <a:bodyPr/>
          <a:lstStyle/>
          <a:p>
            <a:endParaRPr lang="en-GB"/>
          </a:p>
        </p:txBody>
      </p:sp>
    </p:spTree>
    <p:extLst>
      <p:ext uri="{BB962C8B-B14F-4D97-AF65-F5344CB8AC3E}">
        <p14:creationId xmlns:p14="http://schemas.microsoft.com/office/powerpoint/2010/main" val="19487054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Effective support is based on:</a:t>
            </a:r>
            <a:endParaRPr lang="en-GB" dirty="0"/>
          </a:p>
        </p:txBody>
      </p:sp>
      <p:sp>
        <p:nvSpPr>
          <p:cNvPr id="3" name="Content Placeholder 2"/>
          <p:cNvSpPr>
            <a:spLocks noGrp="1"/>
          </p:cNvSpPr>
          <p:nvPr>
            <p:ph idx="1"/>
          </p:nvPr>
        </p:nvSpPr>
        <p:spPr/>
        <p:txBody>
          <a:bodyPr>
            <a:normAutofit lnSpcReduction="10000"/>
          </a:bodyPr>
          <a:lstStyle/>
          <a:p>
            <a:r>
              <a:rPr lang="en-GB" dirty="0" smtClean="0"/>
              <a:t>“Teaching” the school the key things that will help it improve</a:t>
            </a:r>
          </a:p>
          <a:p>
            <a:r>
              <a:rPr lang="en-GB" dirty="0" smtClean="0"/>
              <a:t>Supporting the school in implementing them</a:t>
            </a:r>
          </a:p>
          <a:p>
            <a:r>
              <a:rPr lang="en-GB" dirty="0" smtClean="0"/>
              <a:t>Checking that these things are indeed being done</a:t>
            </a:r>
          </a:p>
          <a:p>
            <a:r>
              <a:rPr lang="en-GB" dirty="0" smtClean="0"/>
              <a:t>Checking for impact over time</a:t>
            </a:r>
          </a:p>
          <a:p>
            <a:r>
              <a:rPr lang="en-GB" dirty="0" smtClean="0"/>
              <a:t>Modifying approaches and activities in light of the above</a:t>
            </a:r>
          </a:p>
          <a:p>
            <a:r>
              <a:rPr lang="en-GB" dirty="0" smtClean="0"/>
              <a:t>Using the right people </a:t>
            </a:r>
            <a:endParaRPr lang="en-GB" dirty="0"/>
          </a:p>
        </p:txBody>
      </p:sp>
    </p:spTree>
    <p:extLst>
      <p:ext uri="{BB962C8B-B14F-4D97-AF65-F5344CB8AC3E}">
        <p14:creationId xmlns:p14="http://schemas.microsoft.com/office/powerpoint/2010/main" val="39307490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normAutofit/>
          </a:bodyPr>
          <a:lstStyle/>
          <a:p>
            <a:pPr marL="0" indent="0">
              <a:buNone/>
            </a:pPr>
            <a:r>
              <a:rPr lang="en-GB" dirty="0" smtClean="0"/>
              <a:t>Approximately 40 of the high and medium priority schools have been inspected through 2016. 25 of them improved so that they are now good, 5 schools slipped, the others secured good.</a:t>
            </a:r>
          </a:p>
        </p:txBody>
      </p:sp>
    </p:spTree>
    <p:extLst>
      <p:ext uri="{BB962C8B-B14F-4D97-AF65-F5344CB8AC3E}">
        <p14:creationId xmlns:p14="http://schemas.microsoft.com/office/powerpoint/2010/main" val="26475923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“Targeted” offer </a:t>
            </a:r>
            <a:endParaRPr lang="en-GB" dirty="0"/>
          </a:p>
        </p:txBody>
      </p:sp>
      <p:sp>
        <p:nvSpPr>
          <p:cNvPr id="3" name="Content Placeholder 2"/>
          <p:cNvSpPr>
            <a:spLocks noGrp="1"/>
          </p:cNvSpPr>
          <p:nvPr>
            <p:ph idx="1"/>
          </p:nvPr>
        </p:nvSpPr>
        <p:spPr/>
        <p:txBody>
          <a:bodyPr/>
          <a:lstStyle/>
          <a:p>
            <a:pPr marL="0" indent="0">
              <a:buNone/>
            </a:pPr>
            <a:r>
              <a:rPr lang="en-GB" dirty="0" smtClean="0"/>
              <a:t>This plays an important role in helping schools stay good and developing to become outstanding.</a:t>
            </a:r>
          </a:p>
          <a:p>
            <a:pPr marL="0" indent="0">
              <a:buNone/>
            </a:pPr>
            <a:endParaRPr lang="en-GB" dirty="0"/>
          </a:p>
          <a:p>
            <a:r>
              <a:rPr lang="en-GB" dirty="0" smtClean="0"/>
              <a:t>Groups of schools working together on a common issue or theme</a:t>
            </a:r>
          </a:p>
          <a:p>
            <a:r>
              <a:rPr lang="en-GB" dirty="0" smtClean="0"/>
              <a:t>Good practice reviews</a:t>
            </a:r>
          </a:p>
          <a:p>
            <a:r>
              <a:rPr lang="en-GB" dirty="0" smtClean="0"/>
              <a:t>Bespoke training for groups of schools</a:t>
            </a:r>
          </a:p>
          <a:p>
            <a:pPr marL="0" indent="0">
              <a:buNone/>
            </a:pPr>
            <a:endParaRPr lang="en-GB" dirty="0"/>
          </a:p>
        </p:txBody>
      </p:sp>
    </p:spTree>
    <p:extLst>
      <p:ext uri="{BB962C8B-B14F-4D97-AF65-F5344CB8AC3E}">
        <p14:creationId xmlns:p14="http://schemas.microsoft.com/office/powerpoint/2010/main" val="15572787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6" name="Content Placeholder 5"/>
          <p:cNvSpPr>
            <a:spLocks noGrp="1"/>
          </p:cNvSpPr>
          <p:nvPr>
            <p:ph idx="1"/>
          </p:nvPr>
        </p:nvSpPr>
        <p:spPr/>
        <p:txBody>
          <a:bodyPr/>
          <a:lstStyle/>
          <a:p>
            <a:pPr marL="0" indent="0">
              <a:buNone/>
            </a:pPr>
            <a:r>
              <a:rPr lang="en-GB" dirty="0" smtClean="0"/>
              <a:t>Schools are self-governing organisations, responsible for securing good standards and performance</a:t>
            </a:r>
            <a:endParaRPr lang="en-GB" dirty="0"/>
          </a:p>
        </p:txBody>
      </p:sp>
    </p:spTree>
    <p:extLst>
      <p:ext uri="{BB962C8B-B14F-4D97-AF65-F5344CB8AC3E}">
        <p14:creationId xmlns:p14="http://schemas.microsoft.com/office/powerpoint/2010/main" val="8002026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a:bodyPr>
          <a:lstStyle/>
          <a:p>
            <a:pPr marL="0" indent="0">
              <a:buNone/>
            </a:pPr>
            <a:r>
              <a:rPr lang="en-GB" dirty="0" smtClean="0"/>
              <a:t>The local authority's statutory powers around school improvement consist of:</a:t>
            </a:r>
          </a:p>
          <a:p>
            <a:pPr marL="0" indent="0">
              <a:buNone/>
            </a:pPr>
            <a:r>
              <a:rPr lang="en-GB" dirty="0" smtClean="0"/>
              <a:t>a. serving a Warning </a:t>
            </a:r>
            <a:r>
              <a:rPr lang="en-GB" dirty="0"/>
              <a:t>N</a:t>
            </a:r>
            <a:r>
              <a:rPr lang="en-GB" dirty="0" smtClean="0"/>
              <a:t>otice if performance is consistently low, to the governing body</a:t>
            </a:r>
          </a:p>
          <a:p>
            <a:pPr marL="0" indent="0">
              <a:buNone/>
            </a:pPr>
            <a:r>
              <a:rPr lang="en-GB" dirty="0"/>
              <a:t>b</a:t>
            </a:r>
            <a:r>
              <a:rPr lang="en-GB" dirty="0" smtClean="0"/>
              <a:t>. If the school fails to comply then additional governors can be appointed, or the governing body replaced with an interim executive board (IEB).</a:t>
            </a:r>
          </a:p>
          <a:p>
            <a:pPr marL="0" indent="0">
              <a:buNone/>
            </a:pPr>
            <a:endParaRPr lang="en-GB" dirty="0"/>
          </a:p>
          <a:p>
            <a:pPr marL="0" indent="0">
              <a:buNone/>
            </a:pPr>
            <a:endParaRPr lang="en-GB" dirty="0"/>
          </a:p>
        </p:txBody>
      </p:sp>
    </p:spTree>
    <p:extLst>
      <p:ext uri="{BB962C8B-B14F-4D97-AF65-F5344CB8AC3E}">
        <p14:creationId xmlns:p14="http://schemas.microsoft.com/office/powerpoint/2010/main" val="18279032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lnSpcReduction="10000"/>
          </a:bodyPr>
          <a:lstStyle/>
          <a:p>
            <a:pPr marL="0" indent="0">
              <a:buNone/>
            </a:pPr>
            <a:r>
              <a:rPr lang="en-GB" dirty="0" smtClean="0"/>
              <a:t>So how does the local authority work with schools to secure good performance and help good schools become outstanding?</a:t>
            </a:r>
          </a:p>
          <a:p>
            <a:pPr marL="0" indent="0">
              <a:buNone/>
            </a:pPr>
            <a:endParaRPr lang="en-GB" dirty="0"/>
          </a:p>
          <a:p>
            <a:pPr marL="0" indent="0">
              <a:buNone/>
            </a:pPr>
            <a:r>
              <a:rPr lang="en-GB" dirty="0" smtClean="0"/>
              <a:t>There are three elements:</a:t>
            </a:r>
          </a:p>
          <a:p>
            <a:pPr marL="514350" indent="-514350">
              <a:buAutoNum type="arabicPeriod"/>
            </a:pPr>
            <a:r>
              <a:rPr lang="en-GB" dirty="0" smtClean="0"/>
              <a:t>The leadership and learning partner review (LLPR) process</a:t>
            </a:r>
          </a:p>
          <a:p>
            <a:pPr marL="514350" indent="-514350">
              <a:buAutoNum type="arabicPeriod"/>
            </a:pPr>
            <a:r>
              <a:rPr lang="en-GB" dirty="0" smtClean="0"/>
              <a:t>The “targeted offer”</a:t>
            </a:r>
          </a:p>
          <a:p>
            <a:pPr marL="514350" indent="-514350">
              <a:buAutoNum type="arabicPeriod"/>
            </a:pPr>
            <a:r>
              <a:rPr lang="en-GB" dirty="0" smtClean="0"/>
              <a:t>The general offer</a:t>
            </a:r>
            <a:endParaRPr lang="en-GB" dirty="0"/>
          </a:p>
        </p:txBody>
      </p:sp>
    </p:spTree>
    <p:extLst>
      <p:ext uri="{BB962C8B-B14F-4D97-AF65-F5344CB8AC3E}">
        <p14:creationId xmlns:p14="http://schemas.microsoft.com/office/powerpoint/2010/main" val="42948302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LLPR process</a:t>
            </a:r>
            <a:endParaRPr lang="en-GB" dirty="0"/>
          </a:p>
        </p:txBody>
      </p:sp>
      <p:sp>
        <p:nvSpPr>
          <p:cNvPr id="3" name="Content Placeholder 2"/>
          <p:cNvSpPr>
            <a:spLocks noGrp="1"/>
          </p:cNvSpPr>
          <p:nvPr>
            <p:ph idx="1"/>
          </p:nvPr>
        </p:nvSpPr>
        <p:spPr/>
        <p:txBody>
          <a:bodyPr>
            <a:normAutofit fontScale="92500" lnSpcReduction="20000"/>
          </a:bodyPr>
          <a:lstStyle/>
          <a:p>
            <a:pPr marL="514350" indent="-514350">
              <a:buAutoNum type="arabicPeriod"/>
            </a:pPr>
            <a:r>
              <a:rPr lang="en-GB" dirty="0" smtClean="0"/>
              <a:t>A risk assessment of all schools on the basis of their performance.</a:t>
            </a:r>
          </a:p>
          <a:p>
            <a:pPr marL="514350" indent="-514350">
              <a:buAutoNum type="arabicPeriod"/>
            </a:pPr>
            <a:r>
              <a:rPr lang="en-GB" dirty="0" smtClean="0"/>
              <a:t>Immediate action in cases of significant underperformance.</a:t>
            </a:r>
          </a:p>
          <a:p>
            <a:pPr marL="514350" indent="-514350">
              <a:buAutoNum type="arabicPeriod"/>
            </a:pPr>
            <a:r>
              <a:rPr lang="en-GB" dirty="0" smtClean="0"/>
              <a:t>The LLP annual visit to discuss “risks” and either high, medium or low prioritisation for LA support</a:t>
            </a:r>
          </a:p>
          <a:p>
            <a:pPr marL="514350" indent="-514350">
              <a:buAutoNum type="arabicPeriod"/>
            </a:pPr>
            <a:r>
              <a:rPr lang="en-GB" dirty="0" smtClean="0"/>
              <a:t>A bespoke support package in high and medium priority schools</a:t>
            </a:r>
          </a:p>
          <a:p>
            <a:pPr marL="514350" indent="-514350">
              <a:buAutoNum type="arabicPeriod"/>
            </a:pPr>
            <a:r>
              <a:rPr lang="en-GB" dirty="0" smtClean="0"/>
              <a:t>Monitoring of the impact of support</a:t>
            </a:r>
          </a:p>
          <a:p>
            <a:pPr marL="514350" indent="-514350">
              <a:buAutoNum type="arabicPeriod"/>
            </a:pPr>
            <a:r>
              <a:rPr lang="en-GB" dirty="0" smtClean="0"/>
              <a:t>Involvement of the governing body </a:t>
            </a:r>
          </a:p>
          <a:p>
            <a:pPr marL="514350" indent="-514350">
              <a:buAutoNum type="arabicPeriod"/>
            </a:pPr>
            <a:endParaRPr lang="en-GB" dirty="0"/>
          </a:p>
        </p:txBody>
      </p:sp>
    </p:spTree>
    <p:extLst>
      <p:ext uri="{BB962C8B-B14F-4D97-AF65-F5344CB8AC3E}">
        <p14:creationId xmlns:p14="http://schemas.microsoft.com/office/powerpoint/2010/main" val="23812173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lstStyle/>
          <a:p>
            <a:pPr marL="0" indent="0">
              <a:buNone/>
            </a:pPr>
            <a:r>
              <a:rPr lang="en-GB" dirty="0" smtClean="0"/>
              <a:t>In any one year there will be approximately 10 to 15 high priority schools and 60 to 70 medium priority schools.</a:t>
            </a:r>
            <a:endParaRPr lang="en-GB" dirty="0"/>
          </a:p>
        </p:txBody>
      </p:sp>
    </p:spTree>
    <p:extLst>
      <p:ext uri="{BB962C8B-B14F-4D97-AF65-F5344CB8AC3E}">
        <p14:creationId xmlns:p14="http://schemas.microsoft.com/office/powerpoint/2010/main" val="8920730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are the key features of a school “at risk”?</a:t>
            </a:r>
            <a:endParaRPr lang="en-GB" dirty="0"/>
          </a:p>
        </p:txBody>
      </p:sp>
      <p:sp>
        <p:nvSpPr>
          <p:cNvPr id="3" name="Content Placeholder 2"/>
          <p:cNvSpPr>
            <a:spLocks noGrp="1"/>
          </p:cNvSpPr>
          <p:nvPr>
            <p:ph idx="1"/>
          </p:nvPr>
        </p:nvSpPr>
        <p:spPr/>
        <p:txBody>
          <a:bodyPr/>
          <a:lstStyle/>
          <a:p>
            <a:endParaRPr lang="en-GB"/>
          </a:p>
        </p:txBody>
      </p:sp>
    </p:spTree>
    <p:extLst>
      <p:ext uri="{BB962C8B-B14F-4D97-AF65-F5344CB8AC3E}">
        <p14:creationId xmlns:p14="http://schemas.microsoft.com/office/powerpoint/2010/main" val="25343017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Schools that stay satisfactory</a:t>
            </a:r>
            <a:endParaRPr lang="en-GB" dirty="0"/>
          </a:p>
        </p:txBody>
      </p:sp>
      <p:sp>
        <p:nvSpPr>
          <p:cNvPr id="3" name="Content Placeholder 2"/>
          <p:cNvSpPr>
            <a:spLocks noGrp="1"/>
          </p:cNvSpPr>
          <p:nvPr>
            <p:ph idx="1"/>
          </p:nvPr>
        </p:nvSpPr>
        <p:spPr/>
        <p:txBody>
          <a:bodyPr>
            <a:normAutofit fontScale="92500" lnSpcReduction="10000"/>
          </a:bodyPr>
          <a:lstStyle/>
          <a:p>
            <a:pPr marL="0" indent="0">
              <a:buNone/>
            </a:pPr>
            <a:r>
              <a:rPr lang="en-GB" dirty="0" smtClean="0"/>
              <a:t>“The most common factor appears to be that individual teachers have an inexpert understanding of the links between assessment, planning and improvement”.</a:t>
            </a:r>
          </a:p>
          <a:p>
            <a:pPr marL="0" indent="0">
              <a:buNone/>
            </a:pPr>
            <a:endParaRPr lang="en-GB" dirty="0"/>
          </a:p>
          <a:p>
            <a:pPr marL="0" indent="0">
              <a:buNone/>
            </a:pPr>
            <a:r>
              <a:rPr lang="en-GB" dirty="0" smtClean="0"/>
              <a:t>This means expectations are incorrect, pupils are inappropriately challenged and whilst they might progress, the rate will be haphazard.</a:t>
            </a:r>
          </a:p>
          <a:p>
            <a:pPr marL="0" indent="0">
              <a:buNone/>
            </a:pPr>
            <a:endParaRPr lang="en-GB" dirty="0"/>
          </a:p>
          <a:p>
            <a:pPr marL="0" indent="0">
              <a:buNone/>
            </a:pPr>
            <a:r>
              <a:rPr lang="en-GB" dirty="0" smtClean="0"/>
              <a:t>It also holds back attempts to improve the quality of teaching.</a:t>
            </a:r>
            <a:endParaRPr lang="en-GB" dirty="0"/>
          </a:p>
        </p:txBody>
      </p:sp>
    </p:spTree>
    <p:extLst>
      <p:ext uri="{BB962C8B-B14F-4D97-AF65-F5344CB8AC3E}">
        <p14:creationId xmlns:p14="http://schemas.microsoft.com/office/powerpoint/2010/main" val="4370498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Schools that stay satisfactory</a:t>
            </a:r>
            <a:endParaRPr lang="en-GB" dirty="0"/>
          </a:p>
        </p:txBody>
      </p:sp>
      <p:sp>
        <p:nvSpPr>
          <p:cNvPr id="3" name="Content Placeholder 2"/>
          <p:cNvSpPr>
            <a:spLocks noGrp="1"/>
          </p:cNvSpPr>
          <p:nvPr>
            <p:ph idx="1"/>
          </p:nvPr>
        </p:nvSpPr>
        <p:spPr/>
        <p:txBody>
          <a:bodyPr>
            <a:normAutofit fontScale="92500" lnSpcReduction="10000"/>
          </a:bodyPr>
          <a:lstStyle/>
          <a:p>
            <a:pPr marL="0" indent="0">
              <a:buNone/>
            </a:pPr>
            <a:r>
              <a:rPr lang="en-GB" sz="2000" dirty="0" smtClean="0"/>
              <a:t>“These findings underline previous findings about the ability of some schools to manage the impact of their circumstances, including leadership change and staff turbulence whilst also striving to sustain improvement. None of the circumstances mentioned above necessarily prevent a school from improving….For example, all schools face issues of staff retention and turbulence but many manage this so that it does not impinge on achievement.”</a:t>
            </a:r>
          </a:p>
          <a:p>
            <a:pPr marL="0" indent="0">
              <a:buNone/>
            </a:pPr>
            <a:endParaRPr lang="en-GB" sz="2000" dirty="0"/>
          </a:p>
          <a:p>
            <a:pPr marL="0" indent="0">
              <a:buNone/>
            </a:pPr>
            <a:r>
              <a:rPr lang="en-GB" sz="2000" dirty="0" smtClean="0"/>
              <a:t>“As well as appearing to struggle with their circumstances, the clearest characteristic of these schools is that they </a:t>
            </a:r>
            <a:r>
              <a:rPr lang="en-GB" sz="2000" dirty="0"/>
              <a:t>lack the management capacity to do enough of the basic things consistently </a:t>
            </a:r>
            <a:r>
              <a:rPr lang="en-GB" sz="2000" dirty="0" smtClean="0"/>
              <a:t>well.”</a:t>
            </a:r>
          </a:p>
          <a:p>
            <a:pPr marL="0" indent="0">
              <a:buNone/>
            </a:pPr>
            <a:endParaRPr lang="en-GB" sz="2000" dirty="0"/>
          </a:p>
          <a:p>
            <a:pPr marL="0" indent="0">
              <a:buNone/>
            </a:pPr>
            <a:r>
              <a:rPr lang="en-GB" sz="2000" dirty="0" smtClean="0"/>
              <a:t>“Senior </a:t>
            </a:r>
            <a:r>
              <a:rPr lang="en-GB" sz="2000" dirty="0"/>
              <a:t>leaders do not ensure consistency through accurate monitoring leading to appropriate professional </a:t>
            </a:r>
            <a:r>
              <a:rPr lang="en-GB" sz="2000" dirty="0" smtClean="0"/>
              <a:t>development”</a:t>
            </a:r>
            <a:endParaRPr lang="en-GB" sz="2000" dirty="0"/>
          </a:p>
          <a:p>
            <a:pPr marL="0" indent="0">
              <a:buNone/>
            </a:pPr>
            <a:endParaRPr lang="en-GB" sz="2000" dirty="0"/>
          </a:p>
          <a:p>
            <a:pPr marL="0" indent="0">
              <a:buNone/>
            </a:pPr>
            <a:endParaRPr lang="en-GB" sz="2000" dirty="0"/>
          </a:p>
        </p:txBody>
      </p:sp>
    </p:spTree>
    <p:extLst>
      <p:ext uri="{BB962C8B-B14F-4D97-AF65-F5344CB8AC3E}">
        <p14:creationId xmlns:p14="http://schemas.microsoft.com/office/powerpoint/2010/main" val="1450144104"/>
      </p:ext>
    </p:extLst>
  </p:cSld>
  <p:clrMapOvr>
    <a:masterClrMapping/>
  </p:clrMapOvr>
</p:sld>
</file>

<file path=ppt/theme/theme1.xml><?xml version="1.0" encoding="utf-8"?>
<a:theme xmlns:a="http://schemas.openxmlformats.org/drawingml/2006/main" name="HIAS PowerPoin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HIAS PowerPoint template</Template>
  <TotalTime>139</TotalTime>
  <Words>524</Words>
  <Application>Microsoft Office PowerPoint</Application>
  <PresentationFormat>On-screen Show (4:3)</PresentationFormat>
  <Paragraphs>46</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HIAS PowerPoint template</vt:lpstr>
      <vt:lpstr>School Improvement</vt:lpstr>
      <vt:lpstr>PowerPoint Presentation</vt:lpstr>
      <vt:lpstr>PowerPoint Presentation</vt:lpstr>
      <vt:lpstr>PowerPoint Presentation</vt:lpstr>
      <vt:lpstr>LLPR process</vt:lpstr>
      <vt:lpstr>PowerPoint Presentation</vt:lpstr>
      <vt:lpstr>What are the key features of a school “at risk”?</vt:lpstr>
      <vt:lpstr>Schools that stay satisfactory</vt:lpstr>
      <vt:lpstr>Schools that stay satisfactory</vt:lpstr>
      <vt:lpstr>Effective support is based on:</vt:lpstr>
      <vt:lpstr>PowerPoint Presentation</vt:lpstr>
      <vt:lpstr>“Targeted” offer </vt:lpstr>
    </vt:vector>
  </TitlesOfParts>
  <Company>Hampshire County Council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cseiiarm</dc:creator>
  <cp:lastModifiedBy>cxcdam</cp:lastModifiedBy>
  <cp:revision>22</cp:revision>
  <dcterms:created xsi:type="dcterms:W3CDTF">2013-12-20T14:21:04Z</dcterms:created>
  <dcterms:modified xsi:type="dcterms:W3CDTF">2016-12-12T09:29:39Z</dcterms:modified>
</cp:coreProperties>
</file>