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78" r:id="rId2"/>
    <p:sldId id="279" r:id="rId3"/>
    <p:sldId id="295" r:id="rId4"/>
    <p:sldId id="285" r:id="rId5"/>
    <p:sldId id="296" r:id="rId6"/>
    <p:sldId id="299" r:id="rId7"/>
    <p:sldId id="287" r:id="rId8"/>
    <p:sldId id="288" r:id="rId9"/>
    <p:sldId id="300" r:id="rId10"/>
    <p:sldId id="263" r:id="rId11"/>
    <p:sldId id="275" r:id="rId12"/>
    <p:sldId id="264" r:id="rId13"/>
    <p:sldId id="265" r:id="rId14"/>
    <p:sldId id="266" r:id="rId15"/>
    <p:sldId id="269" r:id="rId16"/>
    <p:sldId id="270" r:id="rId17"/>
    <p:sldId id="271" r:id="rId18"/>
    <p:sldId id="273" r:id="rId19"/>
    <p:sldId id="274" r:id="rId20"/>
    <p:sldId id="302" r:id="rId21"/>
    <p:sldId id="276" r:id="rId22"/>
    <p:sldId id="303" r:id="rId23"/>
    <p:sldId id="30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A0DC7D-0363-48A4-B9E7-430833BF1BF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DF8AE0-FA29-499F-BEDE-3B596A30BBB6}">
      <dgm:prSet phldrT="[Text]" custT="1"/>
      <dgm:spPr/>
      <dgm:t>
        <a:bodyPr/>
        <a:lstStyle/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dirty="0" smtClean="0"/>
            <a:t>2015 FLOOR STANDARD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dirty="0" smtClean="0"/>
            <a:t>Less than 65% L4+ RWM &amp; less than median progress in </a:t>
          </a:r>
          <a:r>
            <a:rPr lang="en-GB" sz="1400" b="1" dirty="0" smtClean="0"/>
            <a:t>ALL </a:t>
          </a:r>
          <a:r>
            <a:rPr lang="en-GB" sz="1400" dirty="0" smtClean="0"/>
            <a:t>subjects 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dirty="0"/>
        </a:p>
      </dgm:t>
    </dgm:pt>
    <dgm:pt modelId="{232A0F96-5DBB-40B3-827B-E5B943DBC357}" type="parTrans" cxnId="{2C499BBA-5FA5-449A-9430-84B693EC6DCB}">
      <dgm:prSet/>
      <dgm:spPr/>
      <dgm:t>
        <a:bodyPr/>
        <a:lstStyle/>
        <a:p>
          <a:endParaRPr lang="en-GB"/>
        </a:p>
      </dgm:t>
    </dgm:pt>
    <dgm:pt modelId="{A3143DCF-67AD-46D4-99D2-D1B5B6B4DDD0}" type="sibTrans" cxnId="{2C499BBA-5FA5-449A-9430-84B693EC6DCB}">
      <dgm:prSet/>
      <dgm:spPr/>
      <dgm:t>
        <a:bodyPr/>
        <a:lstStyle/>
        <a:p>
          <a:endParaRPr lang="en-GB"/>
        </a:p>
      </dgm:t>
    </dgm:pt>
    <dgm:pt modelId="{F824F0F3-8620-4C89-BB4C-B990D845D6DD}">
      <dgm:prSet phldrT="[Text]" custT="1"/>
      <dgm:spPr/>
      <dgm:t>
        <a:bodyPr/>
        <a:lstStyle/>
        <a:p>
          <a:r>
            <a:rPr lang="en-GB" sz="1600" b="1" dirty="0" smtClean="0"/>
            <a:t>2016 FLOOR STANDARD</a:t>
          </a:r>
        </a:p>
        <a:p>
          <a:r>
            <a:rPr lang="en-GB" sz="1050" dirty="0" smtClean="0"/>
            <a:t>Less than 65% ‘national standard’ </a:t>
          </a:r>
        </a:p>
        <a:p>
          <a:r>
            <a:rPr lang="en-GB" sz="1050" dirty="0" smtClean="0"/>
            <a:t>&amp; less than  progress measure in </a:t>
          </a:r>
          <a:r>
            <a:rPr lang="en-GB" sz="1050" b="1" dirty="0" smtClean="0"/>
            <a:t>ONE </a:t>
          </a:r>
          <a:r>
            <a:rPr lang="en-GB" sz="1050" dirty="0" smtClean="0"/>
            <a:t>subject </a:t>
          </a:r>
        </a:p>
        <a:p>
          <a:endParaRPr lang="en-GB" sz="1050" b="1" dirty="0" smtClean="0"/>
        </a:p>
        <a:p>
          <a:r>
            <a:rPr lang="en-GB" sz="1050" b="1" dirty="0" smtClean="0"/>
            <a:t>COASTING </a:t>
          </a:r>
        </a:p>
        <a:p>
          <a:r>
            <a:rPr lang="en-GB" sz="1050" dirty="0" smtClean="0"/>
            <a:t>Less than 85% in 2014 and 2015 &amp; less than ‘average’ progress plus below ‘coasting level ‘ in 2016</a:t>
          </a:r>
        </a:p>
      </dgm:t>
    </dgm:pt>
    <dgm:pt modelId="{675431BB-6176-40B9-8D33-7D5EC8203230}" type="parTrans" cxnId="{E853A767-676F-491B-A75A-91DBAE3F0496}">
      <dgm:prSet/>
      <dgm:spPr/>
      <dgm:t>
        <a:bodyPr/>
        <a:lstStyle/>
        <a:p>
          <a:endParaRPr lang="en-GB"/>
        </a:p>
      </dgm:t>
    </dgm:pt>
    <dgm:pt modelId="{B8896E38-DBDB-48A4-A720-ECBBE9139511}" type="sibTrans" cxnId="{E853A767-676F-491B-A75A-91DBAE3F0496}">
      <dgm:prSet/>
      <dgm:spPr/>
      <dgm:t>
        <a:bodyPr/>
        <a:lstStyle/>
        <a:p>
          <a:endParaRPr lang="en-GB"/>
        </a:p>
      </dgm:t>
    </dgm:pt>
    <dgm:pt modelId="{152EF8BE-2301-4677-A569-974DB8512036}">
      <dgm:prSet phldrT="[Text]" custT="1"/>
      <dgm:spPr/>
      <dgm:t>
        <a:bodyPr/>
        <a:lstStyle/>
        <a:p>
          <a:r>
            <a:rPr lang="en-GB" sz="1400" b="1" dirty="0" smtClean="0"/>
            <a:t>2017 FLOOR STANDARD</a:t>
          </a:r>
        </a:p>
        <a:p>
          <a:r>
            <a:rPr lang="en-GB" sz="1400" dirty="0" smtClean="0"/>
            <a:t>Not published</a:t>
          </a:r>
        </a:p>
        <a:p>
          <a:r>
            <a:rPr lang="en-GB" sz="1400" dirty="0" smtClean="0"/>
            <a:t> </a:t>
          </a:r>
        </a:p>
        <a:p>
          <a:r>
            <a:rPr lang="en-GB" sz="1400" b="1" dirty="0" smtClean="0"/>
            <a:t>COASTING</a:t>
          </a:r>
          <a:r>
            <a:rPr lang="en-GB" sz="1400" dirty="0" smtClean="0"/>
            <a:t> </a:t>
          </a:r>
        </a:p>
        <a:p>
          <a:r>
            <a:rPr lang="en-GB" sz="1400" dirty="0" smtClean="0"/>
            <a:t>Less than 85% in 2015 &amp; less than ‘average’ progress plus below ‘coasting level ‘ in 2016 and 2017 </a:t>
          </a:r>
          <a:endParaRPr lang="en-GB" sz="1400" dirty="0"/>
        </a:p>
      </dgm:t>
    </dgm:pt>
    <dgm:pt modelId="{3C7B3325-3FD3-4110-9FDB-A92C1B890F13}" type="parTrans" cxnId="{B9B6B1B2-C0B5-4219-BB82-33FA949F9D65}">
      <dgm:prSet/>
      <dgm:spPr/>
      <dgm:t>
        <a:bodyPr/>
        <a:lstStyle/>
        <a:p>
          <a:endParaRPr lang="en-GB"/>
        </a:p>
      </dgm:t>
    </dgm:pt>
    <dgm:pt modelId="{29605F7E-2F31-4E3C-A887-E7C4D7DB4841}" type="sibTrans" cxnId="{B9B6B1B2-C0B5-4219-BB82-33FA949F9D65}">
      <dgm:prSet/>
      <dgm:spPr/>
      <dgm:t>
        <a:bodyPr/>
        <a:lstStyle/>
        <a:p>
          <a:endParaRPr lang="en-GB"/>
        </a:p>
      </dgm:t>
    </dgm:pt>
    <dgm:pt modelId="{8F4D4FFA-77DC-4E7B-A644-38D6D195BC2B}">
      <dgm:prSet custT="1"/>
      <dgm:spPr/>
      <dgm:t>
        <a:bodyPr/>
        <a:lstStyle/>
        <a:p>
          <a:r>
            <a:rPr lang="en-GB" sz="1400" b="1" dirty="0" smtClean="0"/>
            <a:t>2018 FLOOR STANDARD </a:t>
          </a:r>
        </a:p>
        <a:p>
          <a:r>
            <a:rPr lang="en-GB" sz="1400" dirty="0" smtClean="0"/>
            <a:t>Not published </a:t>
          </a:r>
        </a:p>
        <a:p>
          <a:endParaRPr lang="en-GB" sz="1400" dirty="0" smtClean="0"/>
        </a:p>
        <a:p>
          <a:r>
            <a:rPr lang="en-GB" sz="1400" b="1" dirty="0" smtClean="0"/>
            <a:t>COASTING </a:t>
          </a:r>
        </a:p>
        <a:p>
          <a:r>
            <a:rPr lang="en-GB" sz="1400" dirty="0" smtClean="0"/>
            <a:t>Below ‘coasting level ‘ in 2016, 2017 and 2018 </a:t>
          </a:r>
        </a:p>
        <a:p>
          <a:endParaRPr lang="en-GB" dirty="0"/>
        </a:p>
      </dgm:t>
    </dgm:pt>
    <dgm:pt modelId="{8D0FA802-C6AF-43C0-A1C6-062E680D20C8}" type="parTrans" cxnId="{15625715-BE8F-46AD-952E-9FF9C034F425}">
      <dgm:prSet/>
      <dgm:spPr/>
      <dgm:t>
        <a:bodyPr/>
        <a:lstStyle/>
        <a:p>
          <a:endParaRPr lang="en-GB"/>
        </a:p>
      </dgm:t>
    </dgm:pt>
    <dgm:pt modelId="{0035B842-247D-4D0D-A0C6-6E37189DB2D0}" type="sibTrans" cxnId="{15625715-BE8F-46AD-952E-9FF9C034F425}">
      <dgm:prSet/>
      <dgm:spPr/>
      <dgm:t>
        <a:bodyPr/>
        <a:lstStyle/>
        <a:p>
          <a:endParaRPr lang="en-GB"/>
        </a:p>
      </dgm:t>
    </dgm:pt>
    <dgm:pt modelId="{8033815F-7504-48FE-9359-E3648488DEE5}" type="pres">
      <dgm:prSet presAssocID="{91A0DC7D-0363-48A4-B9E7-430833BF1BF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C688915-9B04-4028-B772-04C78D859F18}" type="pres">
      <dgm:prSet presAssocID="{C6DF8AE0-FA29-499F-BEDE-3B596A30BBB6}" presName="node" presStyleLbl="node1" presStyleIdx="0" presStyleCnt="4" custScaleX="11025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190406-85C8-4367-BCC9-B416C179B3E6}" type="pres">
      <dgm:prSet presAssocID="{A3143DCF-67AD-46D4-99D2-D1B5B6B4DDD0}" presName="sibTrans" presStyleCnt="0"/>
      <dgm:spPr/>
    </dgm:pt>
    <dgm:pt modelId="{10BF724F-14A6-4C78-988F-7A5F74F5431B}" type="pres">
      <dgm:prSet presAssocID="{F824F0F3-8620-4C89-BB4C-B990D845D6DD}" presName="node" presStyleLbl="node1" presStyleIdx="1" presStyleCnt="4" custScaleX="11575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01E87F-C085-4DFB-BBD8-195DC4C17C94}" type="pres">
      <dgm:prSet presAssocID="{B8896E38-DBDB-48A4-A720-ECBBE9139511}" presName="sibTrans" presStyleCnt="0"/>
      <dgm:spPr/>
    </dgm:pt>
    <dgm:pt modelId="{5C440E72-796C-4509-8FF0-F6E6F1776357}" type="pres">
      <dgm:prSet presAssocID="{152EF8BE-2301-4677-A569-974DB8512036}" presName="node" presStyleLbl="node1" presStyleIdx="2" presStyleCnt="4" custScaleX="12545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063D359-2103-46D0-8441-88BED7592133}" type="pres">
      <dgm:prSet presAssocID="{29605F7E-2F31-4E3C-A887-E7C4D7DB4841}" presName="sibTrans" presStyleCnt="0"/>
      <dgm:spPr/>
    </dgm:pt>
    <dgm:pt modelId="{47B44B95-AF48-403A-8948-E111BB2541FB}" type="pres">
      <dgm:prSet presAssocID="{8F4D4FFA-77DC-4E7B-A644-38D6D195BC2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DF2FAE2-3635-49DE-9056-84061E9496BA}" type="presOf" srcId="{91A0DC7D-0363-48A4-B9E7-430833BF1BF0}" destId="{8033815F-7504-48FE-9359-E3648488DEE5}" srcOrd="0" destOrd="0" presId="urn:microsoft.com/office/officeart/2005/8/layout/hList6"/>
    <dgm:cxn modelId="{E853A767-676F-491B-A75A-91DBAE3F0496}" srcId="{91A0DC7D-0363-48A4-B9E7-430833BF1BF0}" destId="{F824F0F3-8620-4C89-BB4C-B990D845D6DD}" srcOrd="1" destOrd="0" parTransId="{675431BB-6176-40B9-8D33-7D5EC8203230}" sibTransId="{B8896E38-DBDB-48A4-A720-ECBBE9139511}"/>
    <dgm:cxn modelId="{B9B6B1B2-C0B5-4219-BB82-33FA949F9D65}" srcId="{91A0DC7D-0363-48A4-B9E7-430833BF1BF0}" destId="{152EF8BE-2301-4677-A569-974DB8512036}" srcOrd="2" destOrd="0" parTransId="{3C7B3325-3FD3-4110-9FDB-A92C1B890F13}" sibTransId="{29605F7E-2F31-4E3C-A887-E7C4D7DB4841}"/>
    <dgm:cxn modelId="{56343EC2-D0B7-433F-8933-D98E091B81CE}" type="presOf" srcId="{F824F0F3-8620-4C89-BB4C-B990D845D6DD}" destId="{10BF724F-14A6-4C78-988F-7A5F74F5431B}" srcOrd="0" destOrd="0" presId="urn:microsoft.com/office/officeart/2005/8/layout/hList6"/>
    <dgm:cxn modelId="{706510A0-6822-47CD-9493-7C856DA745CD}" type="presOf" srcId="{8F4D4FFA-77DC-4E7B-A644-38D6D195BC2B}" destId="{47B44B95-AF48-403A-8948-E111BB2541FB}" srcOrd="0" destOrd="0" presId="urn:microsoft.com/office/officeart/2005/8/layout/hList6"/>
    <dgm:cxn modelId="{B5E3CA6C-232C-45AD-8034-41827F68ADB1}" type="presOf" srcId="{152EF8BE-2301-4677-A569-974DB8512036}" destId="{5C440E72-796C-4509-8FF0-F6E6F1776357}" srcOrd="0" destOrd="0" presId="urn:microsoft.com/office/officeart/2005/8/layout/hList6"/>
    <dgm:cxn modelId="{15625715-BE8F-46AD-952E-9FF9C034F425}" srcId="{91A0DC7D-0363-48A4-B9E7-430833BF1BF0}" destId="{8F4D4FFA-77DC-4E7B-A644-38D6D195BC2B}" srcOrd="3" destOrd="0" parTransId="{8D0FA802-C6AF-43C0-A1C6-062E680D20C8}" sibTransId="{0035B842-247D-4D0D-A0C6-6E37189DB2D0}"/>
    <dgm:cxn modelId="{2C499BBA-5FA5-449A-9430-84B693EC6DCB}" srcId="{91A0DC7D-0363-48A4-B9E7-430833BF1BF0}" destId="{C6DF8AE0-FA29-499F-BEDE-3B596A30BBB6}" srcOrd="0" destOrd="0" parTransId="{232A0F96-5DBB-40B3-827B-E5B943DBC357}" sibTransId="{A3143DCF-67AD-46D4-99D2-D1B5B6B4DDD0}"/>
    <dgm:cxn modelId="{2C7865EB-EB57-4E5F-B425-868AE13E76B1}" type="presOf" srcId="{C6DF8AE0-FA29-499F-BEDE-3B596A30BBB6}" destId="{4C688915-9B04-4028-B772-04C78D859F18}" srcOrd="0" destOrd="0" presId="urn:microsoft.com/office/officeart/2005/8/layout/hList6"/>
    <dgm:cxn modelId="{32CC9530-4CD7-4EAC-BAC6-4D945B3C9EB6}" type="presParOf" srcId="{8033815F-7504-48FE-9359-E3648488DEE5}" destId="{4C688915-9B04-4028-B772-04C78D859F18}" srcOrd="0" destOrd="0" presId="urn:microsoft.com/office/officeart/2005/8/layout/hList6"/>
    <dgm:cxn modelId="{64B9DCB3-F761-4A30-8BDE-7F7B8DFA30C3}" type="presParOf" srcId="{8033815F-7504-48FE-9359-E3648488DEE5}" destId="{4B190406-85C8-4367-BCC9-B416C179B3E6}" srcOrd="1" destOrd="0" presId="urn:microsoft.com/office/officeart/2005/8/layout/hList6"/>
    <dgm:cxn modelId="{7C44FB7F-1D0B-4259-9D35-844635BDADE9}" type="presParOf" srcId="{8033815F-7504-48FE-9359-E3648488DEE5}" destId="{10BF724F-14A6-4C78-988F-7A5F74F5431B}" srcOrd="2" destOrd="0" presId="urn:microsoft.com/office/officeart/2005/8/layout/hList6"/>
    <dgm:cxn modelId="{F7C84F76-A0E8-4278-B008-6E7ED42B5E6D}" type="presParOf" srcId="{8033815F-7504-48FE-9359-E3648488DEE5}" destId="{8701E87F-C085-4DFB-BBD8-195DC4C17C94}" srcOrd="3" destOrd="0" presId="urn:microsoft.com/office/officeart/2005/8/layout/hList6"/>
    <dgm:cxn modelId="{62AFDB5F-E094-4CB5-8EDF-CCCA614B427E}" type="presParOf" srcId="{8033815F-7504-48FE-9359-E3648488DEE5}" destId="{5C440E72-796C-4509-8FF0-F6E6F1776357}" srcOrd="4" destOrd="0" presId="urn:microsoft.com/office/officeart/2005/8/layout/hList6"/>
    <dgm:cxn modelId="{AB07DC3B-40DF-45AE-91AA-61F5C5DA3BA1}" type="presParOf" srcId="{8033815F-7504-48FE-9359-E3648488DEE5}" destId="{E063D359-2103-46D0-8441-88BED7592133}" srcOrd="5" destOrd="0" presId="urn:microsoft.com/office/officeart/2005/8/layout/hList6"/>
    <dgm:cxn modelId="{07EB98F8-A9E7-46A2-A031-439FB766B195}" type="presParOf" srcId="{8033815F-7504-48FE-9359-E3648488DEE5}" destId="{47B44B95-AF48-403A-8948-E111BB2541FB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88915-9B04-4028-B772-04C78D859F18}">
      <dsp:nvSpPr>
        <dsp:cNvPr id="0" name=""/>
        <dsp:cNvSpPr/>
      </dsp:nvSpPr>
      <dsp:spPr>
        <a:xfrm rot="16200000">
          <a:off x="-989281" y="990088"/>
          <a:ext cx="3705085" cy="172490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2015 FLOOR STANDARD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kern="1200" dirty="0" smtClean="0"/>
            <a:t>Less than 65% L4+ RWM &amp; less than median progress in </a:t>
          </a:r>
          <a:r>
            <a:rPr lang="en-GB" sz="1400" b="1" kern="1200" dirty="0" smtClean="0"/>
            <a:t>ALL </a:t>
          </a:r>
          <a:r>
            <a:rPr lang="en-GB" sz="1400" kern="1200" dirty="0" smtClean="0"/>
            <a:t>subjects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 dirty="0"/>
        </a:p>
      </dsp:txBody>
      <dsp:txXfrm rot="5400000">
        <a:off x="807" y="741017"/>
        <a:ext cx="1724908" cy="2223051"/>
      </dsp:txXfrm>
    </dsp:sp>
    <dsp:sp modelId="{10BF724F-14A6-4C78-988F-7A5F74F5431B}">
      <dsp:nvSpPr>
        <dsp:cNvPr id="0" name=""/>
        <dsp:cNvSpPr/>
      </dsp:nvSpPr>
      <dsp:spPr>
        <a:xfrm rot="16200000">
          <a:off x="896025" y="947025"/>
          <a:ext cx="3705085" cy="181103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2016 FLOOR STANDARD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50" kern="1200" dirty="0" smtClean="0"/>
            <a:t>Less than 65% ‘national standard’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50" kern="1200" dirty="0" smtClean="0"/>
            <a:t>&amp; less than  progress measure in </a:t>
          </a:r>
          <a:r>
            <a:rPr lang="en-GB" sz="1050" b="1" kern="1200" dirty="0" smtClean="0"/>
            <a:t>ONE </a:t>
          </a:r>
          <a:r>
            <a:rPr lang="en-GB" sz="1050" kern="1200" dirty="0" smtClean="0"/>
            <a:t>subject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50" b="1" kern="1200" dirty="0" smtClean="0"/>
            <a:t>COASTING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50" kern="1200" dirty="0" smtClean="0"/>
            <a:t>Less than 85% in 2014 and 2015 &amp; less than ‘average’ progress plus below ‘coasting level ‘ in 2016</a:t>
          </a:r>
        </a:p>
      </dsp:txBody>
      <dsp:txXfrm rot="5400000">
        <a:off x="1843051" y="741016"/>
        <a:ext cx="1811033" cy="2223051"/>
      </dsp:txXfrm>
    </dsp:sp>
    <dsp:sp modelId="{5C440E72-796C-4509-8FF0-F6E6F1776357}">
      <dsp:nvSpPr>
        <dsp:cNvPr id="0" name=""/>
        <dsp:cNvSpPr/>
      </dsp:nvSpPr>
      <dsp:spPr>
        <a:xfrm rot="16200000">
          <a:off x="2900265" y="871155"/>
          <a:ext cx="3705085" cy="196277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2017 FLOOR STANDARD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Not published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COASTING</a:t>
          </a:r>
          <a:r>
            <a:rPr lang="en-GB" sz="140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Less than 85% in 2015 &amp; less than ‘average’ progress plus below ‘coasting level ‘ in 2016 and 2017 </a:t>
          </a:r>
          <a:endParaRPr lang="en-GB" sz="1400" kern="1200" dirty="0"/>
        </a:p>
      </dsp:txBody>
      <dsp:txXfrm rot="5400000">
        <a:off x="3771421" y="741016"/>
        <a:ext cx="1962773" cy="2223051"/>
      </dsp:txXfrm>
    </dsp:sp>
    <dsp:sp modelId="{47B44B95-AF48-403A-8948-E111BB2541FB}">
      <dsp:nvSpPr>
        <dsp:cNvPr id="0" name=""/>
        <dsp:cNvSpPr/>
      </dsp:nvSpPr>
      <dsp:spPr>
        <a:xfrm rot="16200000">
          <a:off x="4781232" y="1070299"/>
          <a:ext cx="3705085" cy="156448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2018 FLOOR STANDARD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Not published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COASTING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Below ‘coasting level ‘ in 2016, 2017 and 2018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kern="1200" dirty="0"/>
        </a:p>
      </dsp:txBody>
      <dsp:txXfrm rot="5400000">
        <a:off x="5851531" y="741017"/>
        <a:ext cx="1564486" cy="2223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C7349-9A85-4BC5-BC5F-B4B119EC29FB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B93C2-6F22-4EB9-B064-767CA91ED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2613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6511F-48EA-4552-9647-9CF7725BFA07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5075F-2DC2-47AE-ACBD-8929DDD67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395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54E5D-AEC1-4C75-9DF0-47730FB2C404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602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9160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69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69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729" algn="ctr">
              <a:spcBef>
                <a:spcPts val="0"/>
              </a:spcBef>
              <a:buSzTx/>
              <a:buNone/>
              <a:defRPr sz="2200"/>
            </a:lvl2pPr>
            <a:lvl3pPr marL="0" indent="321457" algn="ctr">
              <a:spcBef>
                <a:spcPts val="0"/>
              </a:spcBef>
              <a:buSzTx/>
              <a:buNone/>
              <a:defRPr sz="2200"/>
            </a:lvl3pPr>
            <a:lvl4pPr marL="0" indent="482186" algn="ctr">
              <a:spcBef>
                <a:spcPts val="0"/>
              </a:spcBef>
              <a:buSzTx/>
              <a:buNone/>
              <a:defRPr sz="2200"/>
            </a:lvl4pPr>
            <a:lvl5pPr marL="0" indent="642915" algn="ctr">
              <a:spcBef>
                <a:spcPts val="0"/>
              </a:spcBef>
              <a:buSzTx/>
              <a:buNone/>
              <a:defRPr sz="2200"/>
            </a:lvl5pPr>
          </a:lstStyle>
          <a:p>
            <a:pPr lvl="0">
              <a:defRPr sz="1800"/>
            </a:pPr>
            <a:r>
              <a:rPr sz="2200"/>
              <a:t>Body Level One</a:t>
            </a:r>
          </a:p>
          <a:p>
            <a:pPr lvl="1">
              <a:defRPr sz="1800"/>
            </a:pPr>
            <a:r>
              <a:rPr sz="2200"/>
              <a:t>Body Level Two</a:t>
            </a:r>
          </a:p>
          <a:p>
            <a:pPr lvl="2">
              <a:defRPr sz="1800"/>
            </a:pPr>
            <a:r>
              <a:rPr sz="2200"/>
              <a:t>Body Level Three</a:t>
            </a:r>
          </a:p>
          <a:p>
            <a:pPr lvl="3">
              <a:defRPr sz="1800"/>
            </a:pPr>
            <a:r>
              <a:rPr sz="2200"/>
              <a:t>Body Level Four</a:t>
            </a:r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71289799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9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7887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3736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45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1652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64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84785"/>
            <a:ext cx="5111750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84784"/>
            <a:ext cx="3008313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955" y="188640"/>
            <a:ext cx="2340000" cy="100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586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955" y="188640"/>
            <a:ext cx="2340000" cy="100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34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6077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youtube.com/watch?v=4IAEgFMSGDY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FSMorCLA=0&amp;Grouping=&amp;ViewPupilDataAllowed=False&amp;DataSetDesc=Validated&amp;rs:ParameterLanguage=" TargetMode="External"/><Relationship Id="rId2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FSMorCLA=1&amp;Grouping=&amp;ViewPupilDataAllowed=False&amp;DataSetDesc=Validated&amp;rs:ParameterLanguage=" TargetMode="External"/><Relationship Id="rId4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senf=K&amp;Grouping=&amp;ViewPupilDataAllowed=False&amp;DataSetDesc=Validated&amp;rs:ParameterLanguage=" TargetMode="External"/><Relationship Id="rId4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senf=N&amp;Grouping=&amp;ViewPupilDataAllowed=False&amp;DataSetDesc=Validated&amp;rs:ParameterLanguage=" TargetMode="External"/><Relationship Id="rId6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lang1st=OTH,lang1st=OTB&amp;Grouping=&amp;ViewPupilDataAllowed=False&amp;DataSetDesc=Validated&amp;rs:ParameterLanguage=" TargetMode="External"/><Relationship Id="rId6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PLASCPriorAtt=-1&amp;Grouping=&amp;ViewPupilDataAllowed=False&amp;DataSetDesc=Validated&amp;rs:ParameterLanguage=" TargetMode="External"/><Relationship Id="rId8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PUPILKS4.PriorAttEng=-1&amp;Grouping=&amp;ViewPupilDataAllowed=False&amp;DataSetDesc=Validated&amp;rs:ParameterLanguage=" TargetMode="External"/><Relationship Id="rId8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PUPILKS4.PriorAttEng=0&amp;Grouping=&amp;ViewPupilDataAllowed=False&amp;DataSetDesc=Validated&amp;rs:ParameterLanguage=" TargetMode="External"/><Relationship Id="rId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&amp;Grouping=&amp;ViewPupilDataAllowed=False&amp;DataSetDesc=Validated&amp;rs:ParameterLanguage=" TargetMode="External"/><Relationship Id="rId1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gender=f&amp;Grouping=&amp;ViewPupilDataAllowed=False&amp;DataSetDesc=Validated&amp;rs:ParameterLanguage=" TargetMode="External"/><Relationship Id="rId2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fsm6=1&amp;Grouping=&amp;ViewPupilDataAllowed=False&amp;DataSetDesc=Validated&amp;rs:ParameterLanguage=" TargetMode="External"/><Relationship Id="rId10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PUPILKS4.PriorAttMat=1&amp;Grouping=&amp;ViewPupilDataAllowed=False&amp;DataSetDesc=Validated&amp;rs:ParameterLanguage=" TargetMode="External"/><Relationship Id="rId1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gender=m&amp;Grouping=&amp;ViewPupilDataAllowed=False&amp;DataSetDesc=Validated&amp;rs:ParameterLanguage=" TargetMode="External"/><Relationship Id="rId2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FSMorCLA=0&amp;Grouping=&amp;ViewPupilDataAllowed=False&amp;DataSetDesc=Validated&amp;rs:ParameterLanguage=" TargetMode="External"/><Relationship Id="rId3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LkAfterE=1&amp;Grouping=&amp;ViewPupilDataAllowed=False&amp;DataSetDesc=Validated&amp;rs:ParameterLanguage=" TargetMode="External"/><Relationship Id="rId3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senf=E&amp;Grouping=&amp;ViewPupilDataAllowed=False&amp;DataSetDesc=Validated&amp;rs:ParameterLanguage=" TargetMode="External"/><Relationship Id="rId4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senf=E&amp;Grouping=&amp;ViewPupilDataAllowed=False&amp;DataSetDesc=Validated&amp;rs:ParameterLanguage=" TargetMode="External"/><Relationship Id="rId4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senf=K&amp;Grouping=&amp;ViewPupilDataAllowed=False&amp;DataSetDesc=Validated&amp;rs:ParameterLanguage=" TargetMode="External"/><Relationship Id="rId5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NewMobile=0&amp;Grouping=&amp;ViewPupilDataAllowed=False&amp;DataSetDesc=Validated&amp;rs:ParameterLanguage=" TargetMode="External"/><Relationship Id="rId5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lang1st=ENG,lang1st=ENB&amp;Grouping=&amp;ViewPupilDataAllowed=False&amp;DataSetDesc=Validated&amp;rs:ParameterLanguage=" TargetMode="External"/><Relationship Id="rId6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lang1st=OTH,lang1st=OTB&amp;Grouping=&amp;ViewPupilDataAllowed=False&amp;DataSetDesc=Validated&amp;rs:ParameterLanguage=" TargetMode="External"/><Relationship Id="rId7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PLASCPriorAtt=0&amp;Grouping=&amp;ViewPupilDataAllowed=False&amp;DataSetDesc=Validated&amp;rs:ParameterLanguage=" TargetMode="External"/><Relationship Id="rId7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PLASCPriorAtt=1&amp;Grouping=&amp;ViewPupilDataAllowed=False&amp;DataSetDesc=Validated&amp;rs:ParameterLanguage=" TargetMode="External"/><Relationship Id="rId8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PUPILKS4.PriorAttEng=0&amp;Grouping=&amp;ViewPupilDataAllowed=False&amp;DataSetDesc=Validated&amp;rs:ParameterLanguage=" TargetMode="External"/><Relationship Id="rId10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PUPILKS4.PriorAttMat=0&amp;Grouping=&amp;ViewPupilDataAllowed=False&amp;DataSetDesc=Validated&amp;rs:ParameterLanguage=" TargetMode="External"/><Relationship Id="rId11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PUPILKS4.PriorAttMat=1&amp;Grouping=&amp;ViewPupilDataAllowed=False&amp;DataSetDesc=Validated&amp;rs:ParameterLanguage=" TargetMode="External"/><Relationship Id="rId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&amp;Grouping=&amp;ViewPupilDataAllowed=False&amp;DataSetDesc=Validated&amp;rs:ParameterLanguage=" TargetMode="External"/><Relationship Id="rId6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lang1st=ENG,lang1st=ENB&amp;Grouping=&amp;ViewPupilDataAllowed=False&amp;DataSetDesc=Validated&amp;rs:ParameterLanguage=" TargetMode="External"/><Relationship Id="rId8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PUPILKS4.PriorAttEng=-1&amp;Grouping=&amp;ViewPupilDataAllowed=False&amp;DataSetDesc=Validated&amp;rs:ParameterLanguage=" TargetMode="External"/><Relationship Id="rId9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PUPILKS4.PriorAttEng=0&amp;Grouping=&amp;ViewPupilDataAllowed=False&amp;DataSetDesc=Validated&amp;rs:ParameterLanguage=" TargetMode="External"/><Relationship Id="rId9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PUPILKS4.PriorAttEng=1&amp;Grouping=&amp;ViewPupilDataAllowed=False&amp;DataSetDesc=Validated&amp;rs:ParameterLanguage=" TargetMode="External"/><Relationship Id="rId1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FSMorCLA=1&amp;Grouping=&amp;ViewPupilDataAllowed=False&amp;DataSetDesc=Validated&amp;rs:ParameterLanguage=" TargetMode="External"/><Relationship Id="rId1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gender=f&amp;Grouping=&amp;ViewPupilDataAllowed=False&amp;DataSetDesc=Validated&amp;rs:ParameterLanguage=" TargetMode="External"/><Relationship Id="rId2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FSMorCLA=0&amp;Grouping=&amp;ViewPupilDataAllowed=False&amp;DataSetDesc=Validated&amp;rs:ParameterLanguage=" TargetMode="External"/><Relationship Id="rId2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fsm6=1&amp;Grouping=&amp;ViewPupilDataAllowed=False&amp;DataSetDesc=Validated&amp;rs:ParameterLanguage=" TargetMode="External"/><Relationship Id="rId3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fsm6=1&amp;Grouping=&amp;ViewPupilDataAllowed=False&amp;DataSetDesc=Validated&amp;rs:ParameterLanguage=" TargetMode="External"/><Relationship Id="rId3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LkAfterE=1&amp;Grouping=&amp;ViewPupilDataAllowed=False&amp;DataSetDesc=Validated&amp;rs:ParameterLanguage=" TargetMode="External"/><Relationship Id="rId4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senf=K&amp;Grouping=&amp;ViewPupilDataAllowed=False&amp;DataSetDesc=Validated&amp;rs:ParameterLanguage=" TargetMode="External"/><Relationship Id="rId4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senf=N&amp;Grouping=&amp;ViewPupilDataAllowed=False&amp;DataSetDesc=Validated&amp;rs:ParameterLanguage=" TargetMode="External"/><Relationship Id="rId5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NewMobile=0&amp;Grouping=&amp;ViewPupilDataAllowed=False&amp;DataSetDesc=Validated&amp;rs:ParameterLanguage=" TargetMode="External"/><Relationship Id="rId6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lang1st=OTH,lang1st=OTB&amp;Grouping=&amp;ViewPupilDataAllowed=False&amp;DataSetDesc=Validated&amp;rs:ParameterLanguage=" TargetMode="External"/><Relationship Id="rId6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PLASCPriorAtt=-1&amp;Grouping=&amp;ViewPupilDataAllowed=False&amp;DataSetDesc=Validated&amp;rs:ParameterLanguage=" TargetMode="External"/><Relationship Id="rId7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PLASCPriorAtt=1&amp;Grouping=&amp;ViewPupilDataAllowed=False&amp;DataSetDesc=Validated&amp;rs:ParameterLanguage=" TargetMode="External"/><Relationship Id="rId10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PUPILKS4.PriorAttMat=-1&amp;Grouping=&amp;ViewPupilDataAllowed=False&amp;DataSetDesc=Validated&amp;rs:ParameterLanguage=" TargetMode="External"/><Relationship Id="rId10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PUPILKS4.PriorAttMat=0&amp;Grouping=&amp;ViewPupilDataAllowed=False&amp;DataSetDesc=Validated&amp;rs:ParameterLanguage=" TargetMode="External"/><Relationship Id="rId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gender=m&amp;Grouping=&amp;ViewPupilDataAllowed=False&amp;DataSetDesc=Validated&amp;rs:ParameterLanguage=" TargetMode="External"/><Relationship Id="rId5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senf=N&amp;Grouping=&amp;ViewPupilDataAllowed=False&amp;DataSetDesc=Validated&amp;rs:ParameterLanguage=" TargetMode="External"/><Relationship Id="rId7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PLASCPriorAtt=0&amp;Grouping=&amp;ViewPupilDataAllowed=False&amp;DataSetDesc=Validated&amp;rs:ParameterLanguage=" TargetMode="External"/><Relationship Id="rId8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PLASCPriorAtt=1&amp;Grouping=&amp;ViewPupilDataAllowed=False&amp;DataSetDesc=Validated&amp;rs:ParameterLanguage=" TargetMode="External"/><Relationship Id="rId8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PUPILKS4.PriorAttEng=-1&amp;Grouping=&amp;ViewPupilDataAllowed=False&amp;DataSetDesc=Validated&amp;rs:ParameterLanguage=" TargetMode="External"/><Relationship Id="rId9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PUPILKS4.PriorAttEng=1&amp;Grouping=&amp;ViewPupilDataAllowed=False&amp;DataSetDesc=Validated&amp;rs:ParameterLanguage=" TargetMode="External"/><Relationship Id="rId9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PUPILKS4.PriorAttMat=-1&amp;Grouping=&amp;ViewPupilDataAllowed=False&amp;DataSetDesc=Validated&amp;rs:ParameterLanguage=" TargetMode="External"/><Relationship Id="rId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&amp;Grouping=&amp;ViewPupilDataAllowed=False&amp;DataSetDesc=Validated&amp;rs:ParameterLanguage=" TargetMode="External"/><Relationship Id="rId1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gender=f&amp;Grouping=&amp;ViewPupilDataAllowed=False&amp;DataSetDesc=Validated&amp;rs:ParameterLanguage=" TargetMode="External"/><Relationship Id="rId1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FSMorCLA=1&amp;Grouping=&amp;ViewPupilDataAllowed=False&amp;DataSetDesc=Validated&amp;rs:ParameterLanguage=" TargetMode="External"/><Relationship Id="rId2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FSMorCLA=0&amp;Grouping=&amp;ViewPupilDataAllowed=False&amp;DataSetDesc=Validated&amp;rs:ParameterLanguage=" TargetMode="External"/><Relationship Id="rId3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LkAfterE=1&amp;Grouping=&amp;ViewPupilDataAllowed=False&amp;DataSetDesc=Validated&amp;rs:ParameterLanguage=" TargetMode="External"/><Relationship Id="rId3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senf=E&amp;Grouping=&amp;ViewPupilDataAllowed=False&amp;DataSetDesc=Validated&amp;rs:ParameterLanguage=" TargetMode="External"/><Relationship Id="rId4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senf=K&amp;Grouping=&amp;ViewPupilDataAllowed=False&amp;DataSetDesc=Validated&amp;rs:ParameterLanguage=" TargetMode="External"/><Relationship Id="rId5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lang1st=ENG,lang1st=ENB&amp;Grouping=&amp;ViewPupilDataAllowed=False&amp;DataSetDesc=Validated&amp;rs:ParameterLanguage=" TargetMode="External"/><Relationship Id="rId6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PLASCPriorAtt=-1&amp;Grouping=&amp;ViewPupilDataAllowed=False&amp;DataSetDesc=Validated&amp;rs:ParameterLanguage=" TargetMode="External"/><Relationship Id="rId10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PUPILKS4.PriorAttMat=0&amp;Grouping=&amp;ViewPupilDataAllowed=False&amp;DataSetDesc=Validated&amp;rs:ParameterLanguage=" TargetMode="External"/><Relationship Id="rId10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PUPILKS4.PriorAttMat=1&amp;Grouping=&amp;ViewPupilDataAllowed=False&amp;DataSetDesc=Validated&amp;rs:ParameterLanguage=" TargetMode="External"/><Relationship Id="rId2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FSMorCLA=1&amp;Grouping=&amp;ViewPupilDataAllowed=False&amp;DataSetDesc=Validated&amp;rs:ParameterLanguage=" TargetMode="External"/><Relationship Id="rId4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senf=E&amp;Grouping=&amp;ViewPupilDataAllowed=False&amp;DataSetDesc=Validated&amp;rs:ParameterLanguage=" TargetMode="External"/><Relationship Id="rId5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NewMobile=0&amp;Grouping=&amp;ViewPupilDataAllowed=False&amp;DataSetDesc=Validated&amp;rs:ParameterLanguage=" TargetMode="External"/><Relationship Id="rId6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lang1st=OTH,lang1st=OTB&amp;Grouping=&amp;ViewPupilDataAllowed=False&amp;DataSetDesc=Validated&amp;rs:ParameterLanguage=" TargetMode="External"/><Relationship Id="rId7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PLASCPriorAtt=-1&amp;Grouping=&amp;ViewPupilDataAllowed=False&amp;DataSetDesc=Validated&amp;rs:ParameterLanguage=" TargetMode="External"/><Relationship Id="rId7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PLASCPriorAtt=0&amp;Grouping=&amp;ViewPupilDataAllowed=False&amp;DataSetDesc=Validated&amp;rs:ParameterLanguage=" TargetMode="External"/><Relationship Id="rId8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PUPILKS4.PriorAttEng=-1&amp;Grouping=&amp;ViewPupilDataAllowed=False&amp;DataSetDesc=Validated&amp;rs:ParameterLanguage=" TargetMode="External"/><Relationship Id="rId8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PUPILKS4.PriorAttEng=0&amp;Grouping=&amp;ViewPupilDataAllowed=False&amp;DataSetDesc=Validated&amp;rs:ParameterLanguage=" TargetMode="External"/><Relationship Id="rId9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PUPILKS4.PriorAttEng=0&amp;Grouping=&amp;ViewPupilDataAllowed=False&amp;DataSetDesc=Validated&amp;rs:ParameterLanguage=" TargetMode="External"/><Relationship Id="rId9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PUPILKS4.PriorAttEng=1&amp;Grouping=&amp;ViewPupilDataAllowed=False&amp;DataSetDesc=Validated&amp;rs:ParameterLanguage=" TargetMode="External"/><Relationship Id="rId11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PUPILKS4.PriorAttMat=1&amp;Grouping=&amp;ViewPupilDataAllowed=False&amp;DataSetDesc=Validated&amp;rs:ParameterLanguage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&amp;Grouping=&amp;ViewPupilDataAllowed=False&amp;DataSetDesc=Validated&amp;rs:ParameterLanguage=" TargetMode="External"/><Relationship Id="rId1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gender=f&amp;Grouping=&amp;ViewPupilDataAllowed=False&amp;DataSetDesc=Validated&amp;rs:ParameterLanguage=" TargetMode="External"/><Relationship Id="rId2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FSMorCLA=0&amp;Grouping=&amp;ViewPupilDataAllowed=False&amp;DataSetDesc=Validated&amp;rs:ParameterLanguage=" TargetMode="External"/><Relationship Id="rId2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fsm6=1&amp;Grouping=&amp;ViewPupilDataAllowed=False&amp;DataSetDesc=Validated&amp;rs:ParameterLanguage=" TargetMode="External"/><Relationship Id="rId3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LkAfterE=1&amp;Grouping=&amp;ViewPupilDataAllowed=False&amp;DataSetDesc=Validated&amp;rs:ParameterLanguage=" TargetMode="External"/><Relationship Id="rId4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senf=N&amp;Grouping=&amp;ViewPupilDataAllowed=False&amp;DataSetDesc=Validated&amp;rs:ParameterLanguage=" TargetMode="External"/><Relationship Id="rId5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lang1st=ENG,lang1st=ENB&amp;Grouping=&amp;ViewPupilDataAllowed=False&amp;DataSetDesc=Validated&amp;rs:ParameterLanguage=" TargetMode="External"/><Relationship Id="rId10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PUPILKS4.PriorAttMat=0&amp;Grouping=&amp;ViewPupilDataAllowed=False&amp;DataSetDesc=Validated&amp;rs:ParameterLanguage=" TargetMode="External"/><Relationship Id="rId1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gender=m&amp;Grouping=&amp;ViewPupilDataAllowed=False&amp;DataSetDesc=Validated&amp;rs:ParameterLanguage=" TargetMode="External"/><Relationship Id="rId3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fsm6=1&amp;Grouping=&amp;ViewPupilDataAllowed=False&amp;DataSetDesc=Validated&amp;rs:ParameterLanguage=" TargetMode="External"/><Relationship Id="rId4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senf=K&amp;Grouping=&amp;ViewPupilDataAllowed=False&amp;DataSetDesc=Validated&amp;rs:ParameterLanguage=" TargetMode="External"/><Relationship Id="rId5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NewMobile=0&amp;Grouping=&amp;ViewPupilDataAllowed=False&amp;DataSetDesc=Validated&amp;rs:ParameterLanguage=" TargetMode="External"/><Relationship Id="rId6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lang1st=ENG,lang1st=ENB&amp;Grouping=&amp;ViewPupilDataAllowed=False&amp;DataSetDesc=Validated&amp;rs:ParameterLanguage=" TargetMode="External"/><Relationship Id="rId6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lang1st=OTH,lang1st=OTB&amp;Grouping=&amp;ViewPupilDataAllowed=False&amp;DataSetDesc=Validated&amp;rs:ParameterLanguage=" TargetMode="External"/><Relationship Id="rId7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PLASCPriorAtt=0&amp;Grouping=&amp;ViewPupilDataAllowed=False&amp;DataSetDesc=Validated&amp;rs:ParameterLanguage=" TargetMode="External"/><Relationship Id="rId7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PLASCPriorAtt=1&amp;Grouping=&amp;ViewPupilDataAllowed=False&amp;DataSetDesc=Validated&amp;rs:ParameterLanguage=" TargetMode="External"/><Relationship Id="rId8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PLASCPriorAtt=1&amp;Grouping=&amp;ViewPupilDataAllowed=False&amp;DataSetDesc=Validated&amp;rs:ParameterLanguage=" TargetMode="External"/><Relationship Id="rId8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PUPILKS4.PriorAttEng=-1&amp;Grouping=&amp;ViewPupilDataAllowed=False&amp;DataSetDesc=Validated&amp;rs:ParameterLanguage=" TargetMode="External"/><Relationship Id="rId9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PUPILKS4.PriorAttEng=1&amp;Grouping=&amp;ViewPupilDataAllowed=False&amp;DataSetDesc=Validated&amp;rs:ParameterLanguage=" TargetMode="External"/><Relationship Id="rId9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PUPILKS4.PriorAttMat=-1&amp;Grouping=&amp;ViewPupilDataAllowed=False&amp;DataSetDesc=Validated&amp;rs:ParameterLanguage=" TargetMode="External"/><Relationship Id="rId10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PUPILKS4.PriorAttMat=-1&amp;Grouping=&amp;ViewPupilDataAllowed=False&amp;DataSetDesc=Validated&amp;rs:ParameterLanguage=" TargetMode="External"/><Relationship Id="rId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&amp;Grouping=&amp;ViewPupilDataAllowed=False&amp;DataSetDesc=Validated&amp;rs:ParameterLanguage=" TargetMode="External"/><Relationship Id="rId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gender=m&amp;Grouping=&amp;ViewPupilDataAllowed=False&amp;DataSetDesc=Validated&amp;rs:ParameterLanguage=" TargetMode="External"/><Relationship Id="rId13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gender=f&amp;Grouping=&amp;ViewPupilDataAllowed=False&amp;DataSetDesc=Validated&amp;rs:ParameterLanguage=" TargetMode="External"/><Relationship Id="rId18" Type="http://schemas.openxmlformats.org/officeDocument/2006/relationships/hyperlink" Target="http://172.18.43.25/ReportServer?/RAISEOnline/KS4.P8Sct&amp;SchoolID=116432&amp;DataYear=2015&amp;IsAmended=False&amp;ProgressOrAttainmentMeasure=P8Eng&amp;PriorAttainmentMeasure=CVAP2APS&amp;Filtering=FSMorCLA=1&amp;Grouping=&amp;ViewPupilDataAllowed=False&amp;DataSetDesc=Validated&amp;rs:ParameterLanguage=" TargetMode="External"/><Relationship Id="rId3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senf=E&amp;Grouping=&amp;ViewPupilDataAllowed=False&amp;DataSetDesc=Validated&amp;rs:ParameterLanguage=" TargetMode="External"/><Relationship Id="rId109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PUPILKS4.PriorAttMat=1&amp;Grouping=&amp;ViewPupilDataAllowed=False&amp;DataSetDesc=Validated&amp;rs:ParameterLanguage=" TargetMode="External"/><Relationship Id="rId3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LkAfterE=1&amp;Grouping=&amp;ViewPupilDataAllowed=False&amp;DataSetDesc=Validated&amp;rs:ParameterLanguage=" TargetMode="External"/><Relationship Id="rId50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senf=N&amp;Grouping=&amp;ViewPupilDataAllowed=False&amp;DataSetDesc=Validated&amp;rs:ParameterLanguage=" TargetMode="External"/><Relationship Id="rId55" Type="http://schemas.openxmlformats.org/officeDocument/2006/relationships/hyperlink" Target="http://172.18.43.25/ReportServer?/RAISEOnline/KS4.P8Sct&amp;SchoolID=116432&amp;DataYear=2015&amp;IsAmended=False&amp;ProgressOrAttainmentMeasure=P8Ebac&amp;PriorAttainmentMeasure=CVAP2APS&amp;Filtering=NewMobile=0&amp;Grouping=&amp;ViewPupilDataAllowed=False&amp;DataSetDesc=Validated&amp;rs:ParameterLanguage=" TargetMode="External"/><Relationship Id="rId76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PLASCPriorAtt=0&amp;Grouping=&amp;ViewPupilDataAllowed=False&amp;DataSetDesc=Validated&amp;rs:ParameterLanguage=" TargetMode="External"/><Relationship Id="rId9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PUPILKS4.PriorAttMat=-1&amp;Grouping=&amp;ViewPupilDataAllowed=False&amp;DataSetDesc=Validated&amp;rs:ParameterLanguage=" TargetMode="External"/><Relationship Id="rId104" Type="http://schemas.openxmlformats.org/officeDocument/2006/relationships/hyperlink" Target="http://172.18.43.25/ReportServer?/RAISEOnline/KS4.P8Sct&amp;SchoolID=116432&amp;DataYear=2015&amp;IsAmended=False&amp;ProgressOrAttainmentMeasure=P8Mat&amp;PriorAttainmentMeasure=CVAP2APS&amp;Filtering=PUPILKS4.PriorAttMat=0&amp;Grouping=&amp;ViewPupilDataAllowed=False&amp;DataSetDesc=Validated&amp;rs:ParameterLanguage=" TargetMode="External"/><Relationship Id="rId7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gender=m&amp;Grouping=&amp;ViewPupilDataAllowed=False&amp;DataSetDesc=Validated&amp;rs:ParameterLanguage=" TargetMode="External"/><Relationship Id="rId71" Type="http://schemas.openxmlformats.org/officeDocument/2006/relationships/hyperlink" Target="http://172.18.43.25/ReportServer?/RAISEOnline/KS4.P8Sct&amp;SchoolID=116432&amp;DataYear=2015&amp;IsAmended=False&amp;ProgressOrAttainmentMeasure=P8Open&amp;PriorAttainmentMeasure=CVAP2APS&amp;Filtering=PLASCPriorAtt=-1&amp;Grouping=&amp;ViewPupilDataAllowed=False&amp;DataSetDesc=Validated&amp;rs:ParameterLanguage=" TargetMode="External"/><Relationship Id="rId92" Type="http://schemas.openxmlformats.org/officeDocument/2006/relationships/hyperlink" Target="http://172.18.43.25/ReportServer?/RAISEOnline/KS4.P8Sct&amp;SchoolID=116432&amp;DataYear=2015&amp;IsAmended=False&amp;ProgressOrAttainmentMeasure=P8Score&amp;PriorAttainmentMeasure=CVAP2APS&amp;Filtering=PUPILKS4.PriorAttEng=1&amp;Grouping=&amp;ViewPupilDataAllowed=False&amp;DataSetDesc=Validated&amp;rs:ParameterLanguage=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AlaN-KH1Pc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Statutory Performance Measures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EAP</a:t>
            </a:r>
          </a:p>
          <a:p>
            <a:r>
              <a:rPr lang="en-GB" dirty="0" smtClean="0"/>
              <a:t>5th October 2016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021288"/>
            <a:ext cx="228530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23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0" y="5870651"/>
            <a:ext cx="32670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9" y="188642"/>
            <a:ext cx="8424862" cy="647701"/>
          </a:xfrm>
        </p:spPr>
        <p:txBody>
          <a:bodyPr/>
          <a:lstStyle/>
          <a:p>
            <a:pPr algn="l" eaLnBrk="1" hangingPunct="1"/>
            <a:r>
              <a:rPr lang="en-GB" altLang="en-US" sz="2800" b="1" dirty="0" smtClean="0"/>
              <a:t>Secondary – Year on year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51396" y="1052736"/>
            <a:ext cx="7560963" cy="648072"/>
            <a:chOff x="251396" y="1052736"/>
            <a:chExt cx="7560963" cy="648072"/>
          </a:xfrm>
        </p:grpSpPr>
        <p:sp>
          <p:nvSpPr>
            <p:cNvPr id="685065" name="Text Box 9"/>
            <p:cNvSpPr txBox="1">
              <a:spLocks noChangeArrowheads="1"/>
            </p:cNvSpPr>
            <p:nvPr/>
          </p:nvSpPr>
          <p:spPr bwMode="auto">
            <a:xfrm>
              <a:off x="251396" y="1052736"/>
              <a:ext cx="1368276" cy="646331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2015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 (Year 12)</a:t>
              </a:r>
              <a:endParaRPr lang="en-GB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2123604" y="1052736"/>
              <a:ext cx="1872332" cy="646331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KS2                levels</a:t>
              </a: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5508104" y="1054477"/>
              <a:ext cx="2304255" cy="646331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Current KS4</a:t>
              </a:r>
              <a:r>
                <a:rPr lang="en-GB" altLang="en-US" dirty="0">
                  <a:solidFill>
                    <a:prstClr val="black"/>
                  </a:solidFill>
                </a:rPr>
                <a:t> 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            5 A*-C EM</a:t>
              </a:r>
              <a:endParaRPr lang="en-GB" altLang="en-US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2" name="Right Arrow 1"/>
            <p:cNvSpPr/>
            <p:nvPr/>
          </p:nvSpPr>
          <p:spPr>
            <a:xfrm>
              <a:off x="1691680" y="1196752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4211960" y="1196752"/>
              <a:ext cx="108012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63680" y="1844824"/>
            <a:ext cx="7548680" cy="648072"/>
            <a:chOff x="251396" y="1052736"/>
            <a:chExt cx="7548680" cy="648072"/>
          </a:xfrm>
        </p:grpSpPr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251396" y="1052736"/>
              <a:ext cx="1368276" cy="646331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2016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 (Year 11)</a:t>
              </a:r>
              <a:endParaRPr lang="en-GB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2123603" y="1052736"/>
              <a:ext cx="1860049" cy="646331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>
                  <a:solidFill>
                    <a:prstClr val="black"/>
                  </a:solidFill>
                </a:rPr>
                <a:t>KS2                levels</a:t>
              </a:r>
            </a:p>
          </p:txBody>
        </p: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5495821" y="1054477"/>
              <a:ext cx="2304255" cy="646331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Current KS4</a:t>
              </a:r>
              <a:r>
                <a:rPr lang="en-GB" altLang="en-US" dirty="0">
                  <a:solidFill>
                    <a:prstClr val="black"/>
                  </a:solidFill>
                </a:rPr>
                <a:t> 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Progress 8</a:t>
              </a:r>
              <a:endParaRPr lang="en-GB" altLang="en-US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24" name="Right Arrow 23"/>
            <p:cNvSpPr/>
            <p:nvPr/>
          </p:nvSpPr>
          <p:spPr>
            <a:xfrm>
              <a:off x="1691680" y="1196752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63681" y="2636913"/>
            <a:ext cx="7548681" cy="648072"/>
            <a:chOff x="251396" y="1052736"/>
            <a:chExt cx="7548681" cy="648072"/>
          </a:xfrm>
        </p:grpSpPr>
        <p:sp>
          <p:nvSpPr>
            <p:cNvPr id="28" name="Text Box 9"/>
            <p:cNvSpPr txBox="1">
              <a:spLocks noChangeArrowheads="1"/>
            </p:cNvSpPr>
            <p:nvPr/>
          </p:nvSpPr>
          <p:spPr bwMode="auto">
            <a:xfrm>
              <a:off x="251396" y="1052736"/>
              <a:ext cx="1368276" cy="646331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2017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 (Year 10)</a:t>
              </a:r>
              <a:endParaRPr lang="en-GB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29" name="Text Box 9"/>
            <p:cNvSpPr txBox="1">
              <a:spLocks noChangeArrowheads="1"/>
            </p:cNvSpPr>
            <p:nvPr/>
          </p:nvSpPr>
          <p:spPr bwMode="auto">
            <a:xfrm>
              <a:off x="2123604" y="1052736"/>
              <a:ext cx="1860048" cy="646331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>
                  <a:solidFill>
                    <a:prstClr val="black"/>
                  </a:solidFill>
                </a:rPr>
                <a:t>KS2                levels</a:t>
              </a:r>
            </a:p>
          </p:txBody>
        </p:sp>
        <p:sp>
          <p:nvSpPr>
            <p:cNvPr id="31" name="Text Box 9"/>
            <p:cNvSpPr txBox="1">
              <a:spLocks noChangeArrowheads="1"/>
            </p:cNvSpPr>
            <p:nvPr/>
          </p:nvSpPr>
          <p:spPr bwMode="auto">
            <a:xfrm>
              <a:off x="5495821" y="1054477"/>
              <a:ext cx="2304256" cy="646331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New E&amp;M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     Progress 8</a:t>
              </a:r>
              <a:endParaRPr lang="en-GB" altLang="en-US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32" name="Right Arrow 31"/>
            <p:cNvSpPr/>
            <p:nvPr/>
          </p:nvSpPr>
          <p:spPr>
            <a:xfrm>
              <a:off x="1691680" y="1196752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63681" y="3430742"/>
            <a:ext cx="7548681" cy="648072"/>
            <a:chOff x="251396" y="1052736"/>
            <a:chExt cx="7548681" cy="648072"/>
          </a:xfrm>
        </p:grpSpPr>
        <p:sp>
          <p:nvSpPr>
            <p:cNvPr id="36" name="Text Box 9"/>
            <p:cNvSpPr txBox="1">
              <a:spLocks noChangeArrowheads="1"/>
            </p:cNvSpPr>
            <p:nvPr/>
          </p:nvSpPr>
          <p:spPr bwMode="auto">
            <a:xfrm>
              <a:off x="251396" y="1052736"/>
              <a:ext cx="1368276" cy="646331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2018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 (Year 9)</a:t>
              </a:r>
              <a:endParaRPr lang="en-GB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37" name="Text Box 9"/>
            <p:cNvSpPr txBox="1">
              <a:spLocks noChangeArrowheads="1"/>
            </p:cNvSpPr>
            <p:nvPr/>
          </p:nvSpPr>
          <p:spPr bwMode="auto">
            <a:xfrm>
              <a:off x="2123604" y="1052736"/>
              <a:ext cx="1860048" cy="646331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>
                  <a:solidFill>
                    <a:prstClr val="black"/>
                  </a:solidFill>
                </a:rPr>
                <a:t>KS2                </a:t>
              </a:r>
              <a:r>
                <a:rPr lang="en-GB" altLang="en-US" b="1" dirty="0" smtClean="0">
                  <a:solidFill>
                    <a:prstClr val="black"/>
                  </a:solidFill>
                </a:rPr>
                <a:t>levels</a:t>
              </a:r>
              <a:endParaRPr lang="en-GB" alt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39" name="Text Box 9"/>
            <p:cNvSpPr txBox="1">
              <a:spLocks noChangeArrowheads="1"/>
            </p:cNvSpPr>
            <p:nvPr/>
          </p:nvSpPr>
          <p:spPr bwMode="auto">
            <a:xfrm>
              <a:off x="5495821" y="1054477"/>
              <a:ext cx="2304256" cy="646331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More new GCSEs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Progress 8</a:t>
              </a:r>
              <a:endParaRPr lang="en-GB" altLang="en-US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40" name="Right Arrow 39"/>
            <p:cNvSpPr/>
            <p:nvPr/>
          </p:nvSpPr>
          <p:spPr>
            <a:xfrm>
              <a:off x="1691680" y="1196752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63680" y="5013176"/>
            <a:ext cx="7548680" cy="648072"/>
            <a:chOff x="251396" y="1052736"/>
            <a:chExt cx="7548680" cy="648072"/>
          </a:xfrm>
        </p:grpSpPr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251396" y="1052736"/>
              <a:ext cx="1368276" cy="646331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2021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 (Year 6)</a:t>
              </a:r>
              <a:endParaRPr lang="en-GB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5" name="Text Box 9"/>
            <p:cNvSpPr txBox="1">
              <a:spLocks noChangeArrowheads="1"/>
            </p:cNvSpPr>
            <p:nvPr/>
          </p:nvSpPr>
          <p:spPr bwMode="auto">
            <a:xfrm>
              <a:off x="2123604" y="1052736"/>
              <a:ext cx="1860048" cy="646331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New KS2</a:t>
              </a:r>
              <a:r>
                <a:rPr lang="en-GB" altLang="en-US" dirty="0">
                  <a:solidFill>
                    <a:prstClr val="black"/>
                  </a:solidFill>
                </a:rPr>
                <a:t> 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     Std. Score</a:t>
              </a:r>
              <a:endParaRPr lang="en-GB" altLang="en-US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47" name="Text Box 9"/>
            <p:cNvSpPr txBox="1">
              <a:spLocks noChangeArrowheads="1"/>
            </p:cNvSpPr>
            <p:nvPr/>
          </p:nvSpPr>
          <p:spPr bwMode="auto">
            <a:xfrm>
              <a:off x="5495821" y="1054477"/>
              <a:ext cx="2304255" cy="646331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>
                  <a:solidFill>
                    <a:prstClr val="black"/>
                  </a:solidFill>
                </a:rPr>
                <a:t>Final new GCSEs</a:t>
              </a:r>
              <a:r>
                <a:rPr lang="en-GB" altLang="en-US" dirty="0">
                  <a:solidFill>
                    <a:prstClr val="black"/>
                  </a:solidFill>
                </a:rPr>
                <a:t>  Progress 8</a:t>
              </a:r>
              <a:endParaRPr lang="en-GB" alt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48" name="Right Arrow 47"/>
            <p:cNvSpPr/>
            <p:nvPr/>
          </p:nvSpPr>
          <p:spPr>
            <a:xfrm>
              <a:off x="1691680" y="1196752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70212" y="4228584"/>
            <a:ext cx="7542148" cy="648072"/>
            <a:chOff x="251396" y="1052736"/>
            <a:chExt cx="7542148" cy="648072"/>
          </a:xfrm>
        </p:grpSpPr>
        <p:sp>
          <p:nvSpPr>
            <p:cNvPr id="52" name="Text Box 9"/>
            <p:cNvSpPr txBox="1">
              <a:spLocks noChangeArrowheads="1"/>
            </p:cNvSpPr>
            <p:nvPr/>
          </p:nvSpPr>
          <p:spPr bwMode="auto">
            <a:xfrm>
              <a:off x="251396" y="1052736"/>
              <a:ext cx="1368276" cy="646331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2019-20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   (Year 7/8)</a:t>
              </a:r>
              <a:endParaRPr lang="en-GB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Text Box 9"/>
            <p:cNvSpPr txBox="1">
              <a:spLocks noChangeArrowheads="1"/>
            </p:cNvSpPr>
            <p:nvPr/>
          </p:nvSpPr>
          <p:spPr bwMode="auto">
            <a:xfrm>
              <a:off x="5489289" y="1054477"/>
              <a:ext cx="2304255" cy="646331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altLang="en-US" b="1" dirty="0" smtClean="0">
                  <a:solidFill>
                    <a:prstClr val="black"/>
                  </a:solidFill>
                </a:rPr>
                <a:t>Final new GCSEs</a:t>
              </a:r>
              <a:r>
                <a:rPr lang="en-GB" altLang="en-US" dirty="0" smtClean="0">
                  <a:solidFill>
                    <a:prstClr val="black"/>
                  </a:solidFill>
                </a:rPr>
                <a:t>  Progress 8</a:t>
              </a:r>
              <a:endParaRPr lang="en-GB" altLang="en-US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56" name="Right Arrow 55"/>
            <p:cNvSpPr/>
            <p:nvPr/>
          </p:nvSpPr>
          <p:spPr>
            <a:xfrm>
              <a:off x="1691680" y="1196752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59" name="Right Arrow 58"/>
          <p:cNvSpPr/>
          <p:nvPr/>
        </p:nvSpPr>
        <p:spPr>
          <a:xfrm>
            <a:off x="4211960" y="2025714"/>
            <a:ext cx="108012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0" name="Right Arrow 59"/>
          <p:cNvSpPr/>
          <p:nvPr/>
        </p:nvSpPr>
        <p:spPr>
          <a:xfrm>
            <a:off x="4211960" y="2816061"/>
            <a:ext cx="108012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1" name="Right Arrow 60"/>
          <p:cNvSpPr/>
          <p:nvPr/>
        </p:nvSpPr>
        <p:spPr>
          <a:xfrm>
            <a:off x="4211960" y="3574757"/>
            <a:ext cx="108012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2" name="Right Arrow 61"/>
          <p:cNvSpPr/>
          <p:nvPr/>
        </p:nvSpPr>
        <p:spPr>
          <a:xfrm>
            <a:off x="4211960" y="4387747"/>
            <a:ext cx="108012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3" name="Right Arrow 62"/>
          <p:cNvSpPr/>
          <p:nvPr/>
        </p:nvSpPr>
        <p:spPr>
          <a:xfrm>
            <a:off x="4211960" y="5157192"/>
            <a:ext cx="108012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2123604" y="4193419"/>
            <a:ext cx="1860048" cy="646331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altLang="en-US" b="1" dirty="0">
                <a:solidFill>
                  <a:prstClr val="black"/>
                </a:solidFill>
              </a:rPr>
              <a:t>KS2                </a:t>
            </a:r>
            <a:r>
              <a:rPr lang="en-GB" altLang="en-US" b="1" dirty="0" smtClean="0">
                <a:solidFill>
                  <a:prstClr val="black"/>
                </a:solidFill>
              </a:rPr>
              <a:t>levels</a:t>
            </a:r>
            <a:endParaRPr lang="en-GB" alt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45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6336704" cy="685800"/>
          </a:xfrm>
        </p:spPr>
        <p:txBody>
          <a:bodyPr/>
          <a:lstStyle/>
          <a:p>
            <a:pPr algn="l"/>
            <a:r>
              <a:rPr lang="en-GB" sz="2800" dirty="0" smtClean="0"/>
              <a:t>An approximate translation of old to new grades: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GB" sz="18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GB" dirty="0"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395256"/>
              </p:ext>
            </p:extLst>
          </p:nvPr>
        </p:nvGraphicFramePr>
        <p:xfrm>
          <a:off x="611560" y="1412776"/>
          <a:ext cx="5784470" cy="41010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2235"/>
                <a:gridCol w="2892235"/>
              </a:tblGrid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NEW GRADES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 smtClean="0">
                          <a:effectLst/>
                        </a:rPr>
                        <a:t>OLD GRADES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Grade 9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effectLst/>
                        </a:rPr>
                        <a:t>A*a/A*b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Grade 8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A*c/Aa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Grade 7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Ab/Ac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Grade 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Ba/Bb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Grade 5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Bc/Ca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Grade 4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Cb/Cc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Grade 3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Da/Db/Dc/Ea/Eb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Grade 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Ec/Fa/Fb/Fc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Grade 1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Ga/Gb/Gc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Grade 0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U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55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Working towards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5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4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fE_Prog_8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2" y="908720"/>
            <a:ext cx="380841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DfE headline accountability measures</a:t>
            </a:r>
            <a:br>
              <a:rPr lang="en-US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23928" y="1600201"/>
            <a:ext cx="4762872" cy="434908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Progress across a modified best 8 subjects</a:t>
            </a:r>
          </a:p>
          <a:p>
            <a:r>
              <a:rPr lang="en-US" dirty="0" smtClean="0"/>
              <a:t>Attainment across the same 8 subjects</a:t>
            </a:r>
          </a:p>
          <a:p>
            <a:r>
              <a:rPr lang="en-US" dirty="0" smtClean="0"/>
              <a:t>Percentage of pupils achieving a C grade in English and mathematics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EBacc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4294967295"/>
          </p:nvPr>
        </p:nvSpPr>
        <p:spPr>
          <a:xfrm>
            <a:off x="0" y="1484313"/>
            <a:ext cx="3008313" cy="4462462"/>
          </a:xfrm>
        </p:spPr>
        <p:txBody>
          <a:bodyPr/>
          <a:lstStyle/>
          <a:p>
            <a:r>
              <a:rPr lang="en-GB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270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19668" r="26208" b="16443"/>
          <a:stretch/>
        </p:blipFill>
        <p:spPr bwMode="auto">
          <a:xfrm>
            <a:off x="251520" y="620688"/>
            <a:ext cx="7624311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641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9" t="19301" r="29308" b="17830"/>
          <a:stretch/>
        </p:blipFill>
        <p:spPr bwMode="auto">
          <a:xfrm>
            <a:off x="539552" y="908720"/>
            <a:ext cx="7234590" cy="4598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98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25152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altLang="en-US" sz="4000" b="1" dirty="0" smtClean="0">
                <a:solidFill>
                  <a:schemeClr val="tx1"/>
                </a:solidFill>
              </a:rPr>
              <a:t>Attainment 8: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132" y="1124744"/>
            <a:ext cx="6048375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65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Shape 188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7400"/>
            </a:lvl1pPr>
          </a:lstStyle>
          <a:p>
            <a:pPr algn="l"/>
            <a:r>
              <a:rPr sz="2800" b="1" dirty="0"/>
              <a:t>Estimated Attainment 8 scores</a:t>
            </a:r>
          </a:p>
        </p:txBody>
      </p:sp>
      <p:sp>
        <p:nvSpPr>
          <p:cNvPr id="1888" name="Shape 1888"/>
          <p:cNvSpPr>
            <a:spLocks noGrp="1"/>
          </p:cNvSpPr>
          <p:nvPr>
            <p:ph idx="1"/>
          </p:nvPr>
        </p:nvSpPr>
        <p:spPr>
          <a:xfrm>
            <a:off x="251519" y="1589693"/>
            <a:ext cx="8263831" cy="4647619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523009" indent="-389659">
              <a:defRPr sz="7600"/>
            </a:pPr>
            <a:r>
              <a:rPr dirty="0"/>
              <a:t>The minimum grades each pupil requires to achieve a positive Progress 8 score (also known as their ‘estimated grade’) will </a:t>
            </a:r>
            <a:r>
              <a:rPr b="1" dirty="0"/>
              <a:t>not be known in advance</a:t>
            </a:r>
            <a:r>
              <a:rPr dirty="0"/>
              <a:t>. </a:t>
            </a:r>
            <a:endParaRPr lang="en-GB" dirty="0" smtClean="0"/>
          </a:p>
          <a:p>
            <a:pPr marL="523009" indent="-389659">
              <a:defRPr sz="7600"/>
            </a:pPr>
            <a:endParaRPr dirty="0"/>
          </a:p>
          <a:p>
            <a:pPr marL="523009" indent="-389659">
              <a:defRPr sz="7600"/>
            </a:pPr>
            <a:r>
              <a:rPr dirty="0"/>
              <a:t>This is because each pupil’s results are compared to other pupils </a:t>
            </a:r>
            <a:r>
              <a:rPr i="1" dirty="0"/>
              <a:t>with the same prior attainment</a:t>
            </a:r>
            <a:r>
              <a:rPr dirty="0"/>
              <a:t> </a:t>
            </a:r>
            <a:r>
              <a:rPr i="1" dirty="0"/>
              <a:t>within the same cohort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54219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/>
        </p:nvSpPr>
        <p:spPr>
          <a:xfrm>
            <a:off x="457200" y="207963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altLang="en-US" b="1" dirty="0" smtClean="0"/>
              <a:t> Results for Gillian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56606"/>
            <a:ext cx="7128792" cy="569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86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179512" y="0"/>
            <a:ext cx="8229600" cy="1143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altLang="en-US" sz="3600" b="1" dirty="0" smtClean="0">
                <a:solidFill>
                  <a:schemeClr val="tx1"/>
                </a:solidFill>
              </a:rPr>
              <a:t>Progress 8: What is it?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67846"/>
            <a:ext cx="7528942" cy="4979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/>
        </p:nvSpPr>
        <p:spPr>
          <a:xfrm>
            <a:off x="164628" y="887272"/>
            <a:ext cx="8229600" cy="9591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altLang="en-US" sz="3600" dirty="0" smtClean="0"/>
              <a:t>Remember Gillian?</a:t>
            </a:r>
          </a:p>
          <a:p>
            <a:pPr marL="0" indent="0">
              <a:buFontTx/>
              <a:buNone/>
            </a:pPr>
            <a:r>
              <a:rPr lang="en-GB" altLang="en-US" sz="2800" dirty="0" smtClean="0"/>
              <a:t>Attainment 8 = 65	KS2 fine level = 5.1</a:t>
            </a:r>
          </a:p>
          <a:p>
            <a:pPr marL="0" indent="0">
              <a:buFontTx/>
              <a:buNone/>
            </a:pPr>
            <a:endParaRPr lang="en-GB" altLang="en-US" sz="4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34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17" y="1628800"/>
            <a:ext cx="8636793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>
            <a:spLocks noGrp="1"/>
          </p:cNvSpPr>
          <p:nvPr/>
        </p:nvSpPr>
        <p:spPr>
          <a:xfrm>
            <a:off x="296069" y="33265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altLang="en-US" sz="3600" dirty="0" smtClean="0"/>
              <a:t>Remember Gillian?</a:t>
            </a:r>
          </a:p>
          <a:p>
            <a:pPr marL="0" indent="0">
              <a:buFontTx/>
              <a:buNone/>
            </a:pPr>
            <a:r>
              <a:rPr lang="en-GB" altLang="en-US" sz="2800" dirty="0" smtClean="0"/>
              <a:t>Attainment 8 = 65	KS2 fine level = 5.1</a:t>
            </a:r>
          </a:p>
          <a:p>
            <a:pPr marL="0" indent="0">
              <a:buFontTx/>
              <a:buNone/>
            </a:pPr>
            <a:endParaRPr lang="en-GB" altLang="en-US" sz="4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05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/>
              <a:t>Reforms to Assessment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896545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Statutory Assessment</a:t>
            </a:r>
          </a:p>
          <a:p>
            <a:pPr lvl="1"/>
            <a:r>
              <a:rPr lang="en-GB" dirty="0" smtClean="0"/>
              <a:t>EYFS baseline assessments introduced </a:t>
            </a:r>
            <a:r>
              <a:rPr lang="en-GB" dirty="0"/>
              <a:t>and abandoned following comparability study</a:t>
            </a:r>
            <a:endParaRPr lang="en-GB" dirty="0" smtClean="0"/>
          </a:p>
          <a:p>
            <a:pPr lvl="1"/>
            <a:r>
              <a:rPr lang="en-GB" dirty="0" smtClean="0"/>
              <a:t>EYFS Profile abandoned for 2017, now re-instated</a:t>
            </a:r>
            <a:endParaRPr lang="en-GB" dirty="0"/>
          </a:p>
          <a:p>
            <a:pPr lvl="1"/>
            <a:r>
              <a:rPr lang="en-GB" dirty="0" smtClean="0"/>
              <a:t>KS1 </a:t>
            </a:r>
            <a:r>
              <a:rPr lang="en-GB" dirty="0"/>
              <a:t>and KS2 new national curriculum tests with outcomes </a:t>
            </a:r>
            <a:r>
              <a:rPr lang="en-GB" dirty="0" smtClean="0"/>
              <a:t>in the </a:t>
            </a:r>
            <a:r>
              <a:rPr lang="en-GB" dirty="0"/>
              <a:t>form of scaled </a:t>
            </a:r>
            <a:r>
              <a:rPr lang="en-GB" dirty="0" smtClean="0"/>
              <a:t>scores</a:t>
            </a:r>
          </a:p>
          <a:p>
            <a:pPr lvl="1"/>
            <a:r>
              <a:rPr lang="en-GB" dirty="0" smtClean="0"/>
              <a:t>Teacher </a:t>
            </a:r>
            <a:r>
              <a:rPr lang="en-GB" dirty="0"/>
              <a:t>assessment at KS1 and KS2 using the </a:t>
            </a:r>
            <a:r>
              <a:rPr lang="en-GB" dirty="0" smtClean="0"/>
              <a:t>interim frameworks </a:t>
            </a:r>
            <a:r>
              <a:rPr lang="en-GB" dirty="0"/>
              <a:t>for teacher </a:t>
            </a:r>
            <a:r>
              <a:rPr lang="en-GB" dirty="0" smtClean="0"/>
              <a:t>assessment, repeatedly changed</a:t>
            </a:r>
          </a:p>
          <a:p>
            <a:pPr lvl="1"/>
            <a:r>
              <a:rPr lang="en-GB" dirty="0" smtClean="0"/>
              <a:t>Resits </a:t>
            </a:r>
            <a:r>
              <a:rPr lang="en-GB" dirty="0"/>
              <a:t>in Year 7 for pupils who don’t achieve the </a:t>
            </a:r>
            <a:r>
              <a:rPr lang="en-GB" dirty="0" smtClean="0"/>
              <a:t>expected standard </a:t>
            </a:r>
            <a:r>
              <a:rPr lang="en-GB" dirty="0"/>
              <a:t>at the end of </a:t>
            </a:r>
            <a:r>
              <a:rPr lang="en-GB" dirty="0" smtClean="0"/>
              <a:t>KS2, now postponed (Dec 2017?)</a:t>
            </a:r>
          </a:p>
          <a:p>
            <a:pPr lvl="1"/>
            <a:r>
              <a:rPr lang="en-GB" dirty="0" smtClean="0"/>
              <a:t>Review </a:t>
            </a:r>
            <a:r>
              <a:rPr lang="en-GB" dirty="0"/>
              <a:t>of assessment for pupils working below the standard </a:t>
            </a:r>
            <a:r>
              <a:rPr lang="en-GB" dirty="0" smtClean="0"/>
              <a:t>of the tests, delayed</a:t>
            </a:r>
          </a:p>
          <a:p>
            <a:pPr lvl="1"/>
            <a:r>
              <a:rPr lang="en-GB" dirty="0" smtClean="0"/>
              <a:t>Phonics </a:t>
            </a:r>
            <a:r>
              <a:rPr lang="en-GB" dirty="0"/>
              <a:t>screening </a:t>
            </a:r>
            <a:r>
              <a:rPr lang="en-GB" dirty="0" smtClean="0"/>
              <a:t>check: trial for Year 3</a:t>
            </a:r>
            <a:endParaRPr lang="en-GB" dirty="0"/>
          </a:p>
          <a:p>
            <a:r>
              <a:rPr lang="en-GB" dirty="0"/>
              <a:t>Classroom </a:t>
            </a:r>
            <a:r>
              <a:rPr lang="en-GB" dirty="0" smtClean="0"/>
              <a:t>Assessment</a:t>
            </a:r>
          </a:p>
          <a:p>
            <a:pPr lvl="1"/>
            <a:r>
              <a:rPr lang="en-GB" dirty="0" smtClean="0"/>
              <a:t>Determined </a:t>
            </a:r>
            <a:r>
              <a:rPr lang="en-GB" dirty="0"/>
              <a:t>by the school in line with their </a:t>
            </a:r>
            <a:r>
              <a:rPr lang="en-GB" dirty="0" smtClean="0"/>
              <a:t>curriculum</a:t>
            </a:r>
          </a:p>
          <a:p>
            <a:pPr lvl="1"/>
            <a:endParaRPr lang="en-GB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4" y="5877272"/>
            <a:ext cx="1541054" cy="901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021288"/>
            <a:ext cx="228530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186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DFE “a fairer measure” of school’s performance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7682158" cy="6046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www.youtube.com/watch?v=4IAEgFMSGDY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7682158" cy="4321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58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RAISE Progress 8 2015 example</a:t>
            </a:r>
            <a:br>
              <a:rPr lang="en-GB" dirty="0" smtClean="0"/>
            </a:br>
            <a:r>
              <a:rPr lang="en-GB" sz="1200" dirty="0" smtClean="0"/>
              <a:t>(cohort numbers removed to preserve anonymity)</a:t>
            </a:r>
            <a:endParaRPr lang="en-GB" sz="1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588339"/>
              </p:ext>
            </p:extLst>
          </p:nvPr>
        </p:nvGraphicFramePr>
        <p:xfrm>
          <a:off x="1043608" y="1268760"/>
          <a:ext cx="5751514" cy="4608504"/>
        </p:xfrm>
        <a:graphic>
          <a:graphicData uri="http://schemas.openxmlformats.org/drawingml/2006/table">
            <a:tbl>
              <a:tblPr/>
              <a:tblGrid>
                <a:gridCol w="1568849"/>
                <a:gridCol w="414625"/>
                <a:gridCol w="56030"/>
                <a:gridCol w="697578"/>
                <a:gridCol w="56030"/>
                <a:gridCol w="697578"/>
                <a:gridCol w="56030"/>
                <a:gridCol w="697578"/>
                <a:gridCol w="56030"/>
                <a:gridCol w="697578"/>
                <a:gridCol w="56030"/>
                <a:gridCol w="697578"/>
              </a:tblGrid>
              <a:tr h="379128">
                <a:tc>
                  <a:txBody>
                    <a:bodyPr/>
                    <a:lstStyle/>
                    <a:p>
                      <a:pPr algn="l" rtl="0" fontAlgn="ctr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Progress 8</a:t>
                      </a:r>
                    </a:p>
                  </a:txBody>
                  <a:tcPr marL="8425" marR="8425" marT="84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English</a:t>
                      </a:r>
                      <a:b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</a:b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element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Mathematics</a:t>
                      </a:r>
                      <a:b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</a:b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element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EBacc</a:t>
                      </a:r>
                      <a:b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</a:b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element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Open</a:t>
                      </a:r>
                      <a:b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</a:b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element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9602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Cohort</a:t>
                      </a:r>
                    </a:p>
                  </a:txBody>
                  <a:tcPr marL="8425" marR="8425" marT="84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all pupils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1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"/>
                        </a:rPr>
                        <a:t>-0.34</a:t>
                      </a:r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"/>
                        </a:rPr>
                        <a:t>-0.46</a:t>
                      </a:r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"/>
                        </a:rPr>
                        <a:t>-0.18</a:t>
                      </a:r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"/>
                        </a:rPr>
                        <a:t>-0.37</a:t>
                      </a:r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"/>
                        </a:rPr>
                        <a:t>-0.32</a:t>
                      </a:r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male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"/>
                        </a:rPr>
                        <a:t>-0.35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"/>
                        </a:rPr>
                        <a:t>-0.59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"/>
                        </a:rPr>
                        <a:t>0.04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"/>
                        </a:rPr>
                        <a:t>-0.30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1"/>
                        </a:rPr>
                        <a:t>-0.51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female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2"/>
                        </a:rPr>
                        <a:t>-0.32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3"/>
                        </a:rPr>
                        <a:t>-0.35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4"/>
                        </a:rPr>
                        <a:t>-0.38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5"/>
                        </a:rPr>
                        <a:t>-0.43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6"/>
                        </a:rPr>
                        <a:t>-0.15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disadvantaged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7"/>
                        </a:rPr>
                        <a:t>-0.78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8"/>
                        </a:rPr>
                        <a:t>-0.87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9"/>
                        </a:rPr>
                        <a:t>-0.39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0"/>
                        </a:rPr>
                        <a:t>-1.02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1"/>
                        </a:rPr>
                        <a:t>-0.76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other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2"/>
                        </a:rPr>
                        <a:t>-0.18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3"/>
                        </a:rPr>
                        <a:t>-0.31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4"/>
                        </a:rPr>
                        <a:t>-0.11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5"/>
                        </a:rPr>
                        <a:t>-0.14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6"/>
                        </a:rPr>
                        <a:t>-0.16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Free School Meals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7"/>
                        </a:rPr>
                        <a:t>-0.70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8"/>
                        </a:rPr>
                        <a:t>-0.83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29"/>
                        </a:rPr>
                        <a:t>-0.31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0"/>
                        </a:rPr>
                        <a:t>-0.92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1"/>
                        </a:rPr>
                        <a:t>-0.67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Children Looked After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2"/>
                        </a:rPr>
                        <a:t>-1.25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3"/>
                        </a:rPr>
                        <a:t>-0.83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4"/>
                        </a:rPr>
                        <a:t>-1.47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5"/>
                        </a:rPr>
                        <a:t>-1.64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6"/>
                        </a:rPr>
                        <a:t>-0.99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52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SEN with statement or EHC plan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7"/>
                        </a:rPr>
                        <a:t>0.92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8"/>
                        </a:rPr>
                        <a:t>1.66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39"/>
                        </a:rPr>
                        <a:t>0.76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0"/>
                        </a:rPr>
                        <a:t>0.51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1"/>
                        </a:rPr>
                        <a:t>0.95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SEN support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2"/>
                        </a:rPr>
                        <a:t>-0.03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3"/>
                        </a:rPr>
                        <a:t>-0.18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4"/>
                        </a:rPr>
                        <a:t>0.39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5"/>
                        </a:rPr>
                        <a:t>-0.29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6"/>
                        </a:rPr>
                        <a:t>0.05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no SEN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7"/>
                        </a:rPr>
                        <a:t>-0.40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8"/>
                        </a:rPr>
                        <a:t>-0.53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49"/>
                        </a:rPr>
                        <a:t>-0.29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0"/>
                        </a:rPr>
                        <a:t>-0.39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1"/>
                        </a:rPr>
                        <a:t>-0.39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on roll in years 10 &amp; 11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2"/>
                        </a:rPr>
                        <a:t>-0.33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3"/>
                        </a:rPr>
                        <a:t>-0.47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4"/>
                        </a:rPr>
                        <a:t>-0.19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5"/>
                        </a:rPr>
                        <a:t>-0.35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6"/>
                        </a:rPr>
                        <a:t>-0.30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English first language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7"/>
                        </a:rPr>
                        <a:t>-0.44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8"/>
                        </a:rPr>
                        <a:t>-0.54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59"/>
                        </a:rPr>
                        <a:t>-0.26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0"/>
                        </a:rPr>
                        <a:t>-0.53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1"/>
                        </a:rPr>
                        <a:t>-0.41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English additional language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2"/>
                        </a:rPr>
                        <a:t>0.72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3"/>
                        </a:rPr>
                        <a:t>0.32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4"/>
                        </a:rPr>
                        <a:t>0.55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5"/>
                        </a:rPr>
                        <a:t>1.22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6"/>
                        </a:rPr>
                        <a:t>0.61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Prior Attainment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low overall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7"/>
                        </a:rPr>
                        <a:t>-0.17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8"/>
                        </a:rPr>
                        <a:t>-0.24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69"/>
                        </a:rPr>
                        <a:t>0.25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0"/>
                        </a:rPr>
                        <a:t>-0.26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1"/>
                        </a:rPr>
                        <a:t>-0.32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middle overall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2"/>
                        </a:rPr>
                        <a:t>-0.41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3"/>
                        </a:rPr>
                        <a:t>-0.54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4"/>
                        </a:rPr>
                        <a:t>-0.45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5"/>
                        </a:rPr>
                        <a:t>-0.30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6"/>
                        </a:rPr>
                        <a:t>-0.41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high overall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7"/>
                        </a:rPr>
                        <a:t>-0.35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8"/>
                        </a:rPr>
                        <a:t>-0.50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79"/>
                        </a:rPr>
                        <a:t>-0.10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0"/>
                        </a:rPr>
                        <a:t>-0.56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1"/>
                        </a:rPr>
                        <a:t>-0.19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English low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2"/>
                        </a:rPr>
                        <a:t>-0.35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3"/>
                        </a:rPr>
                        <a:t>-0.39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4"/>
                        </a:rPr>
                        <a:t>0.18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5"/>
                        </a:rPr>
                        <a:t>-0.53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6"/>
                        </a:rPr>
                        <a:t>-0.52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English middle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7"/>
                        </a:rPr>
                        <a:t>-0.21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8"/>
                        </a:rPr>
                        <a:t>-0.41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89"/>
                        </a:rPr>
                        <a:t>-0.20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0"/>
                        </a:rPr>
                        <a:t>0.02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1"/>
                        </a:rPr>
                        <a:t>-0.30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English high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2"/>
                        </a:rPr>
                        <a:t>-0.46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3"/>
                        </a:rPr>
                        <a:t>-0.55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4"/>
                        </a:rPr>
                        <a:t>-0.37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5"/>
                        </a:rPr>
                        <a:t>-0.70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6"/>
                        </a:rPr>
                        <a:t>-0.24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mathematics low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7"/>
                        </a:rPr>
                        <a:t>-0.18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8"/>
                        </a:rPr>
                        <a:t>-0.13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99"/>
                        </a:rPr>
                        <a:t>-0.12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0"/>
                        </a:rPr>
                        <a:t>0.03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1"/>
                        </a:rPr>
                        <a:t>-0.46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mathematics middle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2"/>
                        </a:rPr>
                        <a:t>-0.36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3"/>
                        </a:rPr>
                        <a:t>-0.51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4"/>
                        </a:rPr>
                        <a:t>-0.30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5"/>
                        </a:rPr>
                        <a:t>-0.37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6"/>
                        </a:rPr>
                        <a:t>-0.29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1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mathematics high</a:t>
                      </a: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 dirty="0">
                        <a:solidFill>
                          <a:schemeClr val="accent1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7"/>
                        </a:rPr>
                        <a:t>-0.39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8"/>
                        </a:rPr>
                        <a:t>-0.58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09"/>
                        </a:rPr>
                        <a:t>-0.02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10"/>
                        </a:rPr>
                        <a:t>-0.61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/>
                          <a:hlinkClick r:id="rId111"/>
                        </a:rPr>
                        <a:t>-0.29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425" marR="8425" marT="84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350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Volatility in progress 8 “estimate”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655501"/>
              </p:ext>
            </p:extLst>
          </p:nvPr>
        </p:nvGraphicFramePr>
        <p:xfrm>
          <a:off x="323528" y="1124744"/>
          <a:ext cx="4176464" cy="4841217"/>
        </p:xfrm>
        <a:graphic>
          <a:graphicData uri="http://schemas.openxmlformats.org/drawingml/2006/table">
            <a:tbl>
              <a:tblPr/>
              <a:tblGrid>
                <a:gridCol w="1035763"/>
                <a:gridCol w="1035763"/>
                <a:gridCol w="1052469"/>
                <a:gridCol w="1052469"/>
              </a:tblGrid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Key stage 2 fine level 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2015 A8 estimates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2016 Attainment 8 estimate 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Difference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17.79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19.87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2.08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2.5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19.39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21.05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1.66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2.8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20.38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22.31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1.93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2.9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21.88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24.39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2.51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23.37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25.2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3.1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23.91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26.21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3.2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24.42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27.46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3.04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3.3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26.15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29.08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2.93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3.4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27.71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29.95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2.24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3.5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28.58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31.29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2.71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3.6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30.24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32.96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2.72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3.7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32.11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34.39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2.28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3.8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33.63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35.91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2.28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3.9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35.27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37.8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2.53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36.48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39.15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4.1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38.8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40.78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1.98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4.2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40.62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42.52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4.3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42.55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44.31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1.76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4.4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44.49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46.07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4.5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45.87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47.7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4.6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48.5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49.82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56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4.7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50.71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51.71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4.8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52.76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53.78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4.9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55.03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55.72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56.16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57.56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5.1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59.32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59.8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0.48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5.2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61.51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61.9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5.3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63.92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64.02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5.4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66.31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66.4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0.09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5.5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65.67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68.67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5.6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71.61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71.37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-0.24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5.7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74.18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73.75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-0.43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5.8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76.28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75.95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-0.33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716016" y="1105867"/>
            <a:ext cx="38164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26th September secondary </a:t>
            </a:r>
            <a:r>
              <a:rPr lang="en-GB" dirty="0"/>
              <a:t>schools </a:t>
            </a:r>
            <a:r>
              <a:rPr lang="en-GB" dirty="0" smtClean="0"/>
              <a:t>data checking exercise included </a:t>
            </a:r>
            <a:r>
              <a:rPr lang="en-GB" dirty="0"/>
              <a:t>2016 progress &amp; attainment 8 scores</a:t>
            </a:r>
            <a:r>
              <a:rPr lang="en-GB" dirty="0" smtClean="0"/>
              <a:t>.</a:t>
            </a:r>
          </a:p>
          <a:p>
            <a:r>
              <a:rPr lang="en-GB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P8 </a:t>
            </a:r>
            <a:r>
              <a:rPr lang="en-GB" b="1" dirty="0"/>
              <a:t>scores have shifted a </a:t>
            </a:r>
            <a:r>
              <a:rPr lang="en-GB" b="1" dirty="0" smtClean="0"/>
              <a:t>lot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</a:t>
            </a:r>
            <a:r>
              <a:rPr lang="en-GB" dirty="0" smtClean="0"/>
              <a:t>any </a:t>
            </a:r>
            <a:r>
              <a:rPr lang="en-GB" dirty="0"/>
              <a:t>schools that published P8 figures without the caveat that they were against 2015 figures</a:t>
            </a:r>
            <a:r>
              <a:rPr lang="en-GB" dirty="0" smtClean="0"/>
              <a:t>, will now show lower P8 figures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</a:t>
            </a:r>
            <a:r>
              <a:rPr lang="en-GB" dirty="0" smtClean="0"/>
              <a:t>omparisons </a:t>
            </a:r>
            <a:r>
              <a:rPr lang="en-GB" dirty="0"/>
              <a:t>of the 2015 and 2016 </a:t>
            </a:r>
            <a:r>
              <a:rPr lang="en-GB" dirty="0" smtClean="0"/>
              <a:t>show biggest </a:t>
            </a:r>
            <a:r>
              <a:rPr lang="en-GB" dirty="0"/>
              <a:t>changes have been with the pupils whose ks2 fine point score was between </a:t>
            </a:r>
            <a:r>
              <a:rPr lang="en-GB" dirty="0" smtClean="0"/>
              <a:t>L3 </a:t>
            </a:r>
            <a:r>
              <a:rPr lang="en-GB" dirty="0"/>
              <a:t>&amp; </a:t>
            </a:r>
            <a:r>
              <a:rPr lang="en-GB" dirty="0" smtClean="0"/>
              <a:t>L4 with very little change at L5+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075380"/>
              </p:ext>
            </p:extLst>
          </p:nvPr>
        </p:nvGraphicFramePr>
        <p:xfrm>
          <a:off x="2627784" y="6093296"/>
          <a:ext cx="4968552" cy="648072"/>
        </p:xfrm>
        <a:graphic>
          <a:graphicData uri="http://schemas.openxmlformats.org/drawingml/2006/table">
            <a:tbl>
              <a:tblPr/>
              <a:tblGrid>
                <a:gridCol w="1232201"/>
                <a:gridCol w="1232201"/>
                <a:gridCol w="1252075"/>
                <a:gridCol w="1252075"/>
              </a:tblGrid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4246" marR="4246" marT="4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36.48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39.15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2.67</a:t>
                      </a:r>
                    </a:p>
                  </a:txBody>
                  <a:tcPr marL="4246" marR="4246" marT="424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1125870" y="3613921"/>
            <a:ext cx="2808312" cy="241199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228137" y="3356992"/>
            <a:ext cx="4392488" cy="288032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87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KS4 floor standards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349080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In 2016, a school or college will be below the secondary floor standard if its Progress 8 score is below -0.5, unless the confidence interval suggests that the school’s underlying performance may not be below average (the upper band of its confidence interval is above 0).</a:t>
            </a:r>
          </a:p>
          <a:p>
            <a:endParaRPr lang="en-GB" dirty="0"/>
          </a:p>
          <a:p>
            <a:r>
              <a:rPr lang="en-GB" dirty="0" smtClean="0"/>
              <a:t>A progress 8 score of -0.5 indicates that the average achievement of a school’s pupils is half a grade worse per subject than other pupils with the same prior attainment.</a:t>
            </a:r>
          </a:p>
          <a:p>
            <a:endParaRPr lang="en-GB" dirty="0"/>
          </a:p>
          <a:p>
            <a:r>
              <a:rPr lang="en-GB" dirty="0" smtClean="0"/>
              <a:t>Progress &amp; attainment 8 data </a:t>
            </a:r>
            <a:r>
              <a:rPr lang="en-GB" smtClean="0"/>
              <a:t>for schools will </a:t>
            </a:r>
            <a:r>
              <a:rPr lang="en-GB" dirty="0" smtClean="0"/>
              <a:t>be released this October.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934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EYFS statutory performance 2016</a:t>
            </a:r>
            <a:r>
              <a:rPr lang="en-GB" dirty="0" smtClean="0"/>
              <a:t> (checked but </a:t>
            </a:r>
            <a:r>
              <a:rPr lang="en-GB" dirty="0" err="1" smtClean="0"/>
              <a:t>unvalidated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504055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Assessed using EYFS profile (as previously)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557437"/>
              </p:ext>
            </p:extLst>
          </p:nvPr>
        </p:nvGraphicFramePr>
        <p:xfrm>
          <a:off x="467544" y="1988841"/>
          <a:ext cx="7560840" cy="3966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5328592"/>
              </a:tblGrid>
              <a:tr h="39552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633676">
                <a:tc>
                  <a:txBody>
                    <a:bodyPr/>
                    <a:lstStyle/>
                    <a:p>
                      <a:r>
                        <a:rPr lang="en-GB" dirty="0" smtClean="0"/>
                        <a:t>GLD - Good Level of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 further 2%</a:t>
                      </a:r>
                      <a:r>
                        <a:rPr lang="en-GB" baseline="0" dirty="0" smtClean="0"/>
                        <a:t> increase on 2016 to 75%.</a:t>
                      </a:r>
                      <a:endParaRPr lang="en-GB" dirty="0"/>
                    </a:p>
                  </a:txBody>
                  <a:tcPr/>
                </a:tc>
              </a:tr>
              <a:tr h="395527">
                <a:tc>
                  <a:txBody>
                    <a:bodyPr/>
                    <a:lstStyle/>
                    <a:p>
                      <a:r>
                        <a:rPr lang="en-GB" dirty="0" smtClean="0"/>
                        <a:t>GLD - FSM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 4% increase on 2016 to 53%</a:t>
                      </a:r>
                      <a:endParaRPr lang="en-GB" dirty="0"/>
                    </a:p>
                  </a:txBody>
                  <a:tcPr/>
                </a:tc>
              </a:tr>
              <a:tr h="9752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Gap for lowest attaining 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The gap has reduced year on year for this group of children and is 23% for 2016, down from 24.8% in 2015</a:t>
                      </a:r>
                    </a:p>
                  </a:txBody>
                  <a:tcPr/>
                </a:tc>
              </a:tr>
              <a:tr h="1560437">
                <a:tc>
                  <a:txBody>
                    <a:bodyPr/>
                    <a:lstStyle/>
                    <a:p>
                      <a:r>
                        <a:rPr lang="en-GB" dirty="0" smtClean="0"/>
                        <a:t>Gap for pupils living at in the 30% most deprived LSOAs nationally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Achievement has increased in 2016 in both Average Point Score (32.9 compared with 32.6 in 2015) and GLD (62.9% compared with 60.2% in 2015) for the most deprived group of children by home address.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30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282154"/>
          </a:xfrm>
        </p:spPr>
        <p:txBody>
          <a:bodyPr/>
          <a:lstStyle/>
          <a:p>
            <a:pPr algn="l"/>
            <a:r>
              <a:rPr lang="en-GB" b="1" dirty="0"/>
              <a:t>The Interim baseline for progress: Interim Frameworks for Teacher Assessment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sz="2900" dirty="0" smtClean="0"/>
              <a:t>For </a:t>
            </a:r>
            <a:r>
              <a:rPr lang="en-GB" sz="2900" dirty="0"/>
              <a:t>English reading, writing and mathematics at KS1 and for writing at KS2, there are </a:t>
            </a:r>
            <a:r>
              <a:rPr lang="en-GB" sz="2900" b="1" dirty="0"/>
              <a:t>3 standards</a:t>
            </a:r>
            <a:r>
              <a:rPr lang="en-GB" sz="2900" dirty="0"/>
              <a:t>: </a:t>
            </a:r>
          </a:p>
          <a:p>
            <a:pPr lvl="1"/>
            <a:r>
              <a:rPr lang="en-GB" sz="2900" dirty="0" smtClean="0"/>
              <a:t>Working </a:t>
            </a:r>
            <a:r>
              <a:rPr lang="en-GB" sz="2900" dirty="0"/>
              <a:t>towards the expected standard </a:t>
            </a:r>
          </a:p>
          <a:p>
            <a:pPr lvl="1"/>
            <a:r>
              <a:rPr lang="en-GB" sz="2900" dirty="0" smtClean="0"/>
              <a:t>Working </a:t>
            </a:r>
            <a:r>
              <a:rPr lang="en-GB" sz="2900" dirty="0"/>
              <a:t>at the expected standard </a:t>
            </a:r>
          </a:p>
          <a:p>
            <a:pPr lvl="1"/>
            <a:r>
              <a:rPr lang="en-GB" sz="2900" dirty="0" smtClean="0"/>
              <a:t>Working </a:t>
            </a:r>
            <a:r>
              <a:rPr lang="en-GB" sz="2900" dirty="0"/>
              <a:t>at greater depth within the expected </a:t>
            </a:r>
            <a:r>
              <a:rPr lang="en-GB" sz="2900" dirty="0" smtClean="0"/>
              <a:t>standard</a:t>
            </a:r>
            <a:br>
              <a:rPr lang="en-GB" sz="2900" dirty="0" smtClean="0"/>
            </a:br>
            <a:endParaRPr lang="en-GB" sz="2900" dirty="0"/>
          </a:p>
          <a:p>
            <a:r>
              <a:rPr lang="en-GB" sz="2900" dirty="0" smtClean="0"/>
              <a:t>For </a:t>
            </a:r>
            <a:r>
              <a:rPr lang="en-GB" sz="2900" dirty="0"/>
              <a:t>English reading and mathematics at KS2 and for science, there is </a:t>
            </a:r>
            <a:r>
              <a:rPr lang="en-GB" sz="2900" b="1" dirty="0"/>
              <a:t>one standard</a:t>
            </a:r>
            <a:r>
              <a:rPr lang="en-GB" sz="2900" dirty="0"/>
              <a:t> (working at the expected standard</a:t>
            </a:r>
            <a:r>
              <a:rPr lang="en-GB" sz="2900" dirty="0" smtClean="0"/>
              <a:t>)</a:t>
            </a:r>
            <a:br>
              <a:rPr lang="en-GB" sz="2900" dirty="0" smtClean="0"/>
            </a:br>
            <a:endParaRPr lang="en-GB" sz="2900" dirty="0"/>
          </a:p>
          <a:p>
            <a:r>
              <a:rPr lang="en-GB" sz="2900" dirty="0" smtClean="0"/>
              <a:t>Each </a:t>
            </a:r>
            <a:r>
              <a:rPr lang="en-GB" sz="2900" dirty="0"/>
              <a:t>of the 3 standards within the framework contains a number of </a:t>
            </a:r>
            <a:r>
              <a:rPr lang="en-GB" sz="2900" b="1" dirty="0"/>
              <a:t>‘pupil can’ </a:t>
            </a:r>
            <a:r>
              <a:rPr lang="en-GB" sz="2900" dirty="0" smtClean="0"/>
              <a:t>statements</a:t>
            </a:r>
            <a:br>
              <a:rPr lang="en-GB" sz="2900" dirty="0" smtClean="0"/>
            </a:br>
            <a:r>
              <a:rPr lang="en-GB" sz="2900" dirty="0" smtClean="0"/>
              <a:t> </a:t>
            </a:r>
            <a:endParaRPr lang="en-GB" sz="2900" dirty="0"/>
          </a:p>
          <a:p>
            <a:r>
              <a:rPr lang="en-GB" sz="2900" dirty="0"/>
              <a:t>T</a:t>
            </a:r>
            <a:r>
              <a:rPr lang="en-GB" sz="2900" dirty="0" smtClean="0"/>
              <a:t>eachers </a:t>
            </a:r>
            <a:r>
              <a:rPr lang="en-GB" sz="2900" dirty="0"/>
              <a:t>will need to have evidence that a pupil demonstrates attainment of </a:t>
            </a:r>
            <a:r>
              <a:rPr lang="en-GB" sz="2900" b="1" dirty="0"/>
              <a:t>all of the statements </a:t>
            </a:r>
            <a:r>
              <a:rPr lang="en-GB" sz="2900" dirty="0"/>
              <a:t>within </a:t>
            </a:r>
            <a:r>
              <a:rPr lang="en-GB" sz="2900" b="1" dirty="0"/>
              <a:t>that standard </a:t>
            </a:r>
            <a:r>
              <a:rPr lang="en-GB" sz="2900" dirty="0"/>
              <a:t>and all the statements in the </a:t>
            </a:r>
            <a:r>
              <a:rPr lang="en-GB" sz="2900" b="1" dirty="0"/>
              <a:t>preceding standard(s). </a:t>
            </a:r>
          </a:p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373216"/>
            <a:ext cx="2279650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63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KS1 attainment</a:t>
            </a:r>
            <a:endParaRPr lang="en-GB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992619"/>
              </p:ext>
            </p:extLst>
          </p:nvPr>
        </p:nvGraphicFramePr>
        <p:xfrm>
          <a:off x="323528" y="1124744"/>
          <a:ext cx="836327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345"/>
                <a:gridCol w="1483076"/>
                <a:gridCol w="1483076"/>
                <a:gridCol w="3824775"/>
              </a:tblGrid>
              <a:tr h="54006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2015 RWM 2C+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2015 RWM</a:t>
                      </a:r>
                    </a:p>
                    <a:p>
                      <a:r>
                        <a:rPr lang="en-GB" sz="1600" dirty="0" smtClean="0"/>
                        <a:t>2B+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2016</a:t>
                      </a:r>
                      <a:r>
                        <a:rPr lang="en-GB" sz="1600" baseline="0" dirty="0" smtClean="0"/>
                        <a:t> RWM</a:t>
                      </a:r>
                    </a:p>
                    <a:p>
                      <a:r>
                        <a:rPr lang="en-GB" sz="1600" baseline="0" dirty="0" smtClean="0"/>
                        <a:t>EXP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89.8%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74.9%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aseline="0" dirty="0" smtClean="0"/>
                        <a:t>65.8%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No comparison with either previous</a:t>
                      </a:r>
                      <a:r>
                        <a:rPr lang="en-GB" sz="1600" baseline="0" dirty="0" smtClean="0"/>
                        <a:t> or predicted expectations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731521"/>
              </p:ext>
            </p:extLst>
          </p:nvPr>
        </p:nvGraphicFramePr>
        <p:xfrm>
          <a:off x="323528" y="2420888"/>
          <a:ext cx="8352929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03"/>
                <a:gridCol w="1824203"/>
                <a:gridCol w="4704523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2015 RWM</a:t>
                      </a:r>
                    </a:p>
                    <a:p>
                      <a:r>
                        <a:rPr lang="en-GB" sz="1600" dirty="0" smtClean="0"/>
                        <a:t>3+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2016</a:t>
                      </a:r>
                      <a:r>
                        <a:rPr lang="en-GB" sz="1600" baseline="0" dirty="0" smtClean="0"/>
                        <a:t> RWM</a:t>
                      </a:r>
                    </a:p>
                    <a:p>
                      <a:r>
                        <a:rPr lang="en-GB" sz="1600" baseline="0" dirty="0" smtClean="0"/>
                        <a:t>GDS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15.2%</a:t>
                      </a:r>
                    </a:p>
                    <a:p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aseline="0" dirty="0" smtClean="0"/>
                        <a:t>9.4%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Little</a:t>
                      </a:r>
                      <a:r>
                        <a:rPr lang="en-GB" sz="1600" baseline="0" dirty="0" smtClean="0"/>
                        <a:t> correlation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33141"/>
              </p:ext>
            </p:extLst>
          </p:nvPr>
        </p:nvGraphicFramePr>
        <p:xfrm>
          <a:off x="323528" y="3645024"/>
          <a:ext cx="792088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174"/>
                <a:gridCol w="1566174"/>
                <a:gridCol w="1476165"/>
                <a:gridCol w="1656184"/>
                <a:gridCol w="1656184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EXP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Reading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Writing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Mathematics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Science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Hampshire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88%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National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82%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Difference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+6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+5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+4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+6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615544"/>
              </p:ext>
            </p:extLst>
          </p:nvPr>
        </p:nvGraphicFramePr>
        <p:xfrm>
          <a:off x="323528" y="5229200"/>
          <a:ext cx="626469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174"/>
                <a:gridCol w="1566174"/>
                <a:gridCol w="1476164"/>
                <a:gridCol w="1656184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GDS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Reading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Writing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Mathematics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Hampshire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18%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National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18%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Difference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+5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=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=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81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562074"/>
          </a:xfrm>
        </p:spPr>
        <p:txBody>
          <a:bodyPr/>
          <a:lstStyle/>
          <a:p>
            <a:pPr algn="l"/>
            <a:r>
              <a:rPr lang="en-GB" b="1" dirty="0" smtClean="0"/>
              <a:t>KS2 attainment (provisional)</a:t>
            </a:r>
            <a:endParaRPr lang="en-GB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707291"/>
              </p:ext>
            </p:extLst>
          </p:nvPr>
        </p:nvGraphicFramePr>
        <p:xfrm>
          <a:off x="323528" y="908720"/>
          <a:ext cx="856895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1134864"/>
                <a:gridCol w="1248374"/>
                <a:gridCol w="1248374"/>
                <a:gridCol w="3425172"/>
              </a:tblGrid>
              <a:tr h="54006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Expected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2015 RWM 4C+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2015 RWM</a:t>
                      </a:r>
                    </a:p>
                    <a:p>
                      <a:r>
                        <a:rPr lang="en-GB" sz="1600" dirty="0" smtClean="0"/>
                        <a:t>4B+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2016</a:t>
                      </a:r>
                      <a:r>
                        <a:rPr lang="en-GB" sz="1600" baseline="0" dirty="0" smtClean="0"/>
                        <a:t> RWM</a:t>
                      </a:r>
                    </a:p>
                    <a:p>
                      <a:r>
                        <a:rPr lang="en-GB" sz="1600" baseline="0" dirty="0" smtClean="0"/>
                        <a:t>EXP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National</a:t>
                      </a:r>
                    </a:p>
                    <a:p>
                      <a:r>
                        <a:rPr lang="en-GB" sz="1600" dirty="0" smtClean="0"/>
                        <a:t>Hampshire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80%</a:t>
                      </a:r>
                    </a:p>
                    <a:p>
                      <a:r>
                        <a:rPr lang="en-GB" sz="1600" dirty="0" smtClean="0"/>
                        <a:t>83% (+3)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69</a:t>
                      </a:r>
                    </a:p>
                    <a:p>
                      <a:r>
                        <a:rPr lang="en-GB" sz="1600" dirty="0" smtClean="0"/>
                        <a:t>73 (+4)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aseline="0" dirty="0" smtClean="0"/>
                        <a:t>52%</a:t>
                      </a:r>
                    </a:p>
                    <a:p>
                      <a:r>
                        <a:rPr lang="en-GB" sz="1600" dirty="0" smtClean="0"/>
                        <a:t>57% (+5)</a:t>
                      </a:r>
                      <a:endParaRPr lang="en-GB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No comparison with either previous</a:t>
                      </a:r>
                      <a:r>
                        <a:rPr lang="en-GB" sz="1600" baseline="0" dirty="0" smtClean="0"/>
                        <a:t> or predicted expectations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267567"/>
              </p:ext>
            </p:extLst>
          </p:nvPr>
        </p:nvGraphicFramePr>
        <p:xfrm>
          <a:off x="323528" y="2348880"/>
          <a:ext cx="856895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7223"/>
                <a:gridCol w="1497223"/>
                <a:gridCol w="1497223"/>
                <a:gridCol w="4077283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Deeper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2015 RWM</a:t>
                      </a:r>
                    </a:p>
                    <a:p>
                      <a:r>
                        <a:rPr lang="en-GB" sz="1600" dirty="0" smtClean="0"/>
                        <a:t>5+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2016</a:t>
                      </a:r>
                      <a:r>
                        <a:rPr lang="en-GB" sz="1600" baseline="0" dirty="0" smtClean="0"/>
                        <a:t> RWM</a:t>
                      </a:r>
                    </a:p>
                    <a:p>
                      <a:r>
                        <a:rPr lang="en-GB" sz="1600" baseline="0" dirty="0" smtClean="0"/>
                        <a:t>GDS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National</a:t>
                      </a:r>
                    </a:p>
                    <a:p>
                      <a:r>
                        <a:rPr lang="en-GB" sz="1600" dirty="0" smtClean="0"/>
                        <a:t>Hampshire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24</a:t>
                      </a:r>
                    </a:p>
                    <a:p>
                      <a:r>
                        <a:rPr lang="en-GB" sz="1600" dirty="0" smtClean="0"/>
                        <a:t>27 (+3)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aseline="0" dirty="0" smtClean="0"/>
                        <a:t>5%</a:t>
                      </a:r>
                    </a:p>
                    <a:p>
                      <a:r>
                        <a:rPr lang="en-GB" sz="1600" baseline="0" dirty="0" smtClean="0"/>
                        <a:t>7% (+2)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Little</a:t>
                      </a:r>
                      <a:r>
                        <a:rPr lang="en-GB" sz="1600" baseline="0" dirty="0" smtClean="0"/>
                        <a:t> correlation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16344"/>
              </p:ext>
            </p:extLst>
          </p:nvPr>
        </p:nvGraphicFramePr>
        <p:xfrm>
          <a:off x="323528" y="3645024"/>
          <a:ext cx="856895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512168"/>
                <a:gridCol w="1512168"/>
                <a:gridCol w="1656184"/>
                <a:gridCol w="2304256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EXP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Reading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Writing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Mathematics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GPS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Hampshire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78%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71%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74%	(23% GDS)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National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72%	(22% GDS)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Difference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+5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+5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+2             +1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26206"/>
              </p:ext>
            </p:extLst>
          </p:nvPr>
        </p:nvGraphicFramePr>
        <p:xfrm>
          <a:off x="323528" y="5229200"/>
          <a:ext cx="626469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174"/>
                <a:gridCol w="1566174"/>
                <a:gridCol w="1476164"/>
                <a:gridCol w="1656184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GDS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Reading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Writing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Mathematics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Hampshire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17%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National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19%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17%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Difference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+4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+6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=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74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National Tests: KS2 summative progress measure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6309320"/>
            <a:ext cx="5904656" cy="4032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www.youtube.com/watch?v=AlaN-KH1Pcg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302374" cy="4705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94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xfrm>
            <a:off x="467544" y="620688"/>
            <a:ext cx="7358063" cy="1368153"/>
          </a:xfrm>
          <a:prstGeom prst="rect">
            <a:avLst/>
          </a:prstGeom>
        </p:spPr>
        <p:txBody>
          <a:bodyPr>
            <a:normAutofit/>
          </a:bodyPr>
          <a:lstStyle>
            <a:lvl1pPr defTabSz="490727">
              <a:defRPr sz="6719"/>
            </a:lvl1pPr>
          </a:lstStyle>
          <a:p>
            <a:pPr algn="l">
              <a:defRPr sz="1800"/>
            </a:pPr>
            <a:r>
              <a:rPr lang="en-GB" sz="3200" b="1" dirty="0" smtClean="0"/>
              <a:t>Floor standards / Coasting </a:t>
            </a:r>
            <a:r>
              <a:rPr lang="en-GB" sz="3200" b="1" dirty="0"/>
              <a:t>schools </a:t>
            </a:r>
            <a:r>
              <a:rPr lang="en-GB" sz="3200" b="1" dirty="0" smtClean="0"/>
              <a:t>(Primary) </a:t>
            </a:r>
            <a:endParaRPr sz="47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25941871"/>
              </p:ext>
            </p:extLst>
          </p:nvPr>
        </p:nvGraphicFramePr>
        <p:xfrm>
          <a:off x="683568" y="2132856"/>
          <a:ext cx="7416824" cy="3705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021288"/>
            <a:ext cx="228530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42590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KS2 Floor standards definition</a:t>
            </a:r>
            <a:endParaRPr lang="en-GB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196752"/>
            <a:ext cx="8301608" cy="388843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In Key Stage 2 tests in 2016, primary schools will be above the floor standard </a:t>
            </a:r>
            <a:r>
              <a:rPr lang="en-GB" dirty="0" smtClean="0"/>
              <a:t>if:</a:t>
            </a:r>
          </a:p>
          <a:p>
            <a:r>
              <a:rPr lang="en-GB" dirty="0" smtClean="0"/>
              <a:t>at </a:t>
            </a:r>
            <a:r>
              <a:rPr lang="en-GB" dirty="0"/>
              <a:t>least 65% of pupils meet the expected standard in English reading, English writing and mathematics </a:t>
            </a:r>
            <a:r>
              <a:rPr lang="en-GB" dirty="0" smtClean="0"/>
              <a:t>or </a:t>
            </a:r>
          </a:p>
          <a:p>
            <a:r>
              <a:rPr lang="en-GB" dirty="0" smtClean="0"/>
              <a:t>the </a:t>
            </a:r>
            <a:r>
              <a:rPr lang="en-GB" dirty="0"/>
              <a:t>school achieves sufficient progress scores in all three subjects. </a:t>
            </a:r>
            <a:r>
              <a:rPr lang="en-GB" dirty="0" smtClean="0"/>
              <a:t>At </a:t>
            </a:r>
            <a:r>
              <a:rPr lang="en-GB" dirty="0"/>
              <a:t>least </a:t>
            </a:r>
            <a:r>
              <a:rPr lang="en-GB" dirty="0" smtClean="0"/>
              <a:t>  </a:t>
            </a:r>
            <a:r>
              <a:rPr lang="en-GB" b="1" dirty="0" smtClean="0"/>
              <a:t>-</a:t>
            </a:r>
            <a:r>
              <a:rPr lang="en-GB" b="1" dirty="0"/>
              <a:t>5</a:t>
            </a:r>
            <a:r>
              <a:rPr lang="en-GB" dirty="0"/>
              <a:t> in English reading, </a:t>
            </a:r>
            <a:r>
              <a:rPr lang="en-GB" b="1" dirty="0"/>
              <a:t>-5 </a:t>
            </a:r>
            <a:r>
              <a:rPr lang="en-GB" dirty="0"/>
              <a:t>in mathematics and </a:t>
            </a:r>
            <a:r>
              <a:rPr lang="en-GB" b="1" dirty="0"/>
              <a:t>-7 </a:t>
            </a:r>
            <a:r>
              <a:rPr lang="en-GB" dirty="0"/>
              <a:t>in English </a:t>
            </a:r>
            <a:r>
              <a:rPr lang="en-GB" dirty="0" smtClean="0"/>
              <a:t>writing.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To </a:t>
            </a:r>
            <a:r>
              <a:rPr lang="en-GB" dirty="0"/>
              <a:t>be above the floor, the school needs to meet </a:t>
            </a:r>
            <a:r>
              <a:rPr lang="en-GB" b="1" dirty="0"/>
              <a:t>either</a:t>
            </a:r>
            <a:r>
              <a:rPr lang="en-GB" dirty="0"/>
              <a:t> the attainment </a:t>
            </a:r>
            <a:r>
              <a:rPr lang="en-GB" b="1" dirty="0"/>
              <a:t>or all </a:t>
            </a:r>
            <a:r>
              <a:rPr lang="en-GB" dirty="0"/>
              <a:t>of the progress </a:t>
            </a:r>
            <a:r>
              <a:rPr lang="en-GB" dirty="0" smtClean="0"/>
              <a:t>element.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NB If </a:t>
            </a:r>
            <a:r>
              <a:rPr lang="en-GB" dirty="0"/>
              <a:t>the school has </a:t>
            </a:r>
            <a:r>
              <a:rPr lang="en-GB" b="1" dirty="0"/>
              <a:t>one progress score </a:t>
            </a:r>
            <a:r>
              <a:rPr lang="en-GB" dirty="0"/>
              <a:t>that is less than sufficient in </a:t>
            </a:r>
            <a:r>
              <a:rPr lang="en-GB" b="1" dirty="0"/>
              <a:t>one subject</a:t>
            </a:r>
            <a:r>
              <a:rPr lang="en-GB" dirty="0"/>
              <a:t>, the school will only be below the floor if the progress score for that subject is </a:t>
            </a:r>
            <a:r>
              <a:rPr lang="en-GB" b="1" dirty="0"/>
              <a:t>significantly below average </a:t>
            </a:r>
            <a:r>
              <a:rPr lang="en-GB" dirty="0" smtClean="0"/>
              <a:t>– e.g. the </a:t>
            </a:r>
            <a:r>
              <a:rPr lang="en-GB" dirty="0"/>
              <a:t>upper band of its confidence interval is below zero.										</a:t>
            </a:r>
          </a:p>
          <a:p>
            <a:endParaRPr lang="en-GB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373261"/>
              </p:ext>
            </p:extLst>
          </p:nvPr>
        </p:nvGraphicFramePr>
        <p:xfrm>
          <a:off x="395536" y="4653136"/>
          <a:ext cx="820891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242758"/>
                <a:gridCol w="1486096"/>
                <a:gridCol w="1627630"/>
                <a:gridCol w="2052228"/>
              </a:tblGrid>
              <a:tr h="24482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EXP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Reading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Writing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Mathematics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RWM attainment</a:t>
                      </a:r>
                      <a:endParaRPr lang="en-GB" sz="1600" dirty="0"/>
                    </a:p>
                  </a:txBody>
                  <a:tcPr/>
                </a:tc>
              </a:tr>
              <a:tr h="24482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Hampshire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+0.52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57%</a:t>
                      </a:r>
                    </a:p>
                  </a:txBody>
                  <a:tcPr/>
                </a:tc>
              </a:tr>
              <a:tr h="24482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National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0?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0?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52%</a:t>
                      </a:r>
                    </a:p>
                  </a:txBody>
                  <a:tcPr/>
                </a:tc>
              </a:tr>
              <a:tr h="24482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Floor</a:t>
                      </a:r>
                      <a:r>
                        <a:rPr lang="en-GB" sz="1600" baseline="0" dirty="0" smtClean="0"/>
                        <a:t> target 2016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-5.0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-7.0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-5.0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65%</a:t>
                      </a:r>
                      <a:endParaRPr lang="en-GB" sz="1600" dirty="0"/>
                    </a:p>
                  </a:txBody>
                  <a:tcPr/>
                </a:tc>
              </a:tr>
              <a:tr h="24482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Coasting target</a:t>
                      </a:r>
                    </a:p>
                    <a:p>
                      <a:r>
                        <a:rPr lang="en-GB" sz="1600" dirty="0" smtClean="0"/>
                        <a:t>2016</a:t>
                      </a:r>
                      <a:endParaRPr lang="en-GB" sz="16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GB" sz="1600" dirty="0" smtClean="0"/>
                        <a:t>Less than 85% in 2014 and 2015 &amp; less than ‘average’ progress plus below ‘coasting level ‘ in 2016</a:t>
                      </a:r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956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</TotalTime>
  <Words>1707</Words>
  <Application>Microsoft Office PowerPoint</Application>
  <PresentationFormat>On-screen Show (4:3)</PresentationFormat>
  <Paragraphs>577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HIAS PowerPoint template</vt:lpstr>
      <vt:lpstr>Statutory Performance Measures</vt:lpstr>
      <vt:lpstr>Reforms to Assessment </vt:lpstr>
      <vt:lpstr>EYFS statutory performance 2016 (checked but unvalidated)</vt:lpstr>
      <vt:lpstr>The Interim baseline for progress: Interim Frameworks for Teacher Assessment  </vt:lpstr>
      <vt:lpstr>KS1 attainment</vt:lpstr>
      <vt:lpstr>KS2 attainment (provisional)</vt:lpstr>
      <vt:lpstr>National Tests: KS2 summative progress measure</vt:lpstr>
      <vt:lpstr>Floor standards / Coasting schools (Primary) </vt:lpstr>
      <vt:lpstr>KS2 Floor standards definition</vt:lpstr>
      <vt:lpstr>Secondary – Year on year</vt:lpstr>
      <vt:lpstr>An approximate translation of old to new grades:</vt:lpstr>
      <vt:lpstr>New DfE headline accountability measures </vt:lpstr>
      <vt:lpstr>PowerPoint Presentation</vt:lpstr>
      <vt:lpstr>PowerPoint Presentation</vt:lpstr>
      <vt:lpstr>PowerPoint Presentation</vt:lpstr>
      <vt:lpstr>Estimated Attainment 8 scores</vt:lpstr>
      <vt:lpstr>PowerPoint Presentation</vt:lpstr>
      <vt:lpstr>PowerPoint Presentation</vt:lpstr>
      <vt:lpstr>PowerPoint Presentation</vt:lpstr>
      <vt:lpstr>DFE “a fairer measure” of school’s performance</vt:lpstr>
      <vt:lpstr>RAISE Progress 8 2015 example (cohort numbers removed to preserve anonymity)</vt:lpstr>
      <vt:lpstr>Volatility in progress 8 “estimate”</vt:lpstr>
      <vt:lpstr>KS4 floor standards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RAISEonline Changes</dc:title>
  <dc:creator>cseihwbm</dc:creator>
  <cp:lastModifiedBy>cxcdam</cp:lastModifiedBy>
  <cp:revision>43</cp:revision>
  <cp:lastPrinted>2016-10-05T07:30:02Z</cp:lastPrinted>
  <dcterms:created xsi:type="dcterms:W3CDTF">2015-12-07T15:01:38Z</dcterms:created>
  <dcterms:modified xsi:type="dcterms:W3CDTF">2016-10-05T07:30:11Z</dcterms:modified>
</cp:coreProperties>
</file>