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1" r:id="rId3"/>
    <p:sldId id="257" r:id="rId4"/>
    <p:sldId id="258" r:id="rId5"/>
    <p:sldId id="259" r:id="rId6"/>
    <p:sldId id="263" r:id="rId7"/>
    <p:sldId id="266" r:id="rId8"/>
    <p:sldId id="260" r:id="rId9"/>
    <p:sldId id="267" r:id="rId10"/>
    <p:sldId id="265" r:id="rId11"/>
    <p:sldId id="264" r:id="rId12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taylor\Downloads\Key%20Sales%20for%20AW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taylor\Downloads\Key%20Sales%20for%20AW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tx>
        <c:rich>
          <a:bodyPr/>
          <a:lstStyle/>
          <a:p>
            <a:pPr>
              <a:defRPr/>
            </a:pPr>
            <a:r>
              <a:rPr lang="en-US"/>
              <a:t>Bluestar - Cumulative Number of Key Cards Issued </a:t>
            </a:r>
          </a:p>
          <a:p>
            <a:pPr>
              <a:defRPr/>
            </a:pPr>
            <a:r>
              <a:rPr lang="en-US"/>
              <a:t>2012-13</a:t>
            </a:r>
          </a:p>
          <a:p>
            <a:pPr>
              <a:defRPr/>
            </a:pPr>
            <a:endParaRPr lang="en-US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'Key Cards'!$B$1</c:f>
              <c:strCache>
                <c:ptCount val="1"/>
                <c:pt idx="0">
                  <c:v>Cumulative Number of Key Cards in Circulation Feb 2012 - Jan 2013</c:v>
                </c:pt>
              </c:strCache>
            </c:strRef>
          </c:tx>
          <c:marker>
            <c:symbol val="none"/>
          </c:marker>
          <c:cat>
            <c:strRef>
              <c:f>'Key Cards'!$A$2:$A$13</c:f>
              <c:strCache>
                <c:ptCount val="12"/>
                <c:pt idx="0">
                  <c:v>P8</c:v>
                </c:pt>
                <c:pt idx="1">
                  <c:v>P9</c:v>
                </c:pt>
                <c:pt idx="2">
                  <c:v>P10</c:v>
                </c:pt>
                <c:pt idx="3">
                  <c:v>P11</c:v>
                </c:pt>
                <c:pt idx="4">
                  <c:v>P12</c:v>
                </c:pt>
                <c:pt idx="5">
                  <c:v>P1</c:v>
                </c:pt>
                <c:pt idx="6">
                  <c:v>P2</c:v>
                </c:pt>
                <c:pt idx="7">
                  <c:v>P3</c:v>
                </c:pt>
                <c:pt idx="8">
                  <c:v>P4</c:v>
                </c:pt>
                <c:pt idx="9">
                  <c:v>P5</c:v>
                </c:pt>
                <c:pt idx="10">
                  <c:v>P6</c:v>
                </c:pt>
                <c:pt idx="11">
                  <c:v>P7</c:v>
                </c:pt>
              </c:strCache>
            </c:strRef>
          </c:cat>
          <c:val>
            <c:numRef>
              <c:f>'Key Cards'!$B$2:$B$13</c:f>
              <c:numCache>
                <c:formatCode>General</c:formatCode>
                <c:ptCount val="12"/>
                <c:pt idx="0">
                  <c:v>894</c:v>
                </c:pt>
                <c:pt idx="1">
                  <c:v>1652</c:v>
                </c:pt>
                <c:pt idx="2">
                  <c:v>2103</c:v>
                </c:pt>
                <c:pt idx="3">
                  <c:v>2449</c:v>
                </c:pt>
                <c:pt idx="4">
                  <c:v>2769</c:v>
                </c:pt>
                <c:pt idx="5">
                  <c:v>3021</c:v>
                </c:pt>
                <c:pt idx="6">
                  <c:v>3276</c:v>
                </c:pt>
                <c:pt idx="7">
                  <c:v>3792</c:v>
                </c:pt>
                <c:pt idx="8">
                  <c:v>4143</c:v>
                </c:pt>
                <c:pt idx="9">
                  <c:v>4418</c:v>
                </c:pt>
                <c:pt idx="10">
                  <c:v>4656</c:v>
                </c:pt>
                <c:pt idx="11">
                  <c:v>4910</c:v>
                </c:pt>
              </c:numCache>
            </c:numRef>
          </c:val>
        </c:ser>
        <c:marker val="1"/>
        <c:axId val="37990400"/>
        <c:axId val="37992704"/>
      </c:lineChart>
      <c:catAx>
        <c:axId val="37990400"/>
        <c:scaling>
          <c:orientation val="minMax"/>
        </c:scaling>
        <c:axPos val="b"/>
        <c:tickLblPos val="nextTo"/>
        <c:crossAx val="37992704"/>
        <c:crosses val="autoZero"/>
        <c:auto val="1"/>
        <c:lblAlgn val="ctr"/>
        <c:lblOffset val="100"/>
      </c:catAx>
      <c:valAx>
        <c:axId val="37992704"/>
        <c:scaling>
          <c:orientation val="minMax"/>
        </c:scaling>
        <c:axPos val="l"/>
        <c:majorGridlines/>
        <c:numFmt formatCode="General" sourceLinked="1"/>
        <c:tickLblPos val="nextTo"/>
        <c:crossAx val="3799040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tx>
        <c:rich>
          <a:bodyPr/>
          <a:lstStyle/>
          <a:p>
            <a:pPr>
              <a:defRPr/>
            </a:pPr>
            <a:r>
              <a:rPr lang="en-GB"/>
              <a:t>Bluestar 2012-13 Key Card Usage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'Key Usage'!$A$2</c:f>
              <c:strCache>
                <c:ptCount val="1"/>
                <c:pt idx="0">
                  <c:v>No of Trips by Key card</c:v>
                </c:pt>
              </c:strCache>
            </c:strRef>
          </c:tx>
          <c:cat>
            <c:strRef>
              <c:f>'Key Usage'!$B$1:$M$1</c:f>
              <c:strCache>
                <c:ptCount val="12"/>
                <c:pt idx="0">
                  <c:v>February</c:v>
                </c:pt>
                <c:pt idx="1">
                  <c:v>March</c:v>
                </c:pt>
                <c:pt idx="2">
                  <c:v>April</c:v>
                </c:pt>
                <c:pt idx="3">
                  <c:v>May</c:v>
                </c:pt>
                <c:pt idx="4">
                  <c:v>June</c:v>
                </c:pt>
                <c:pt idx="5">
                  <c:v>July</c:v>
                </c:pt>
                <c:pt idx="6">
                  <c:v>August</c:v>
                </c:pt>
                <c:pt idx="7">
                  <c:v>September</c:v>
                </c:pt>
                <c:pt idx="8">
                  <c:v>October</c:v>
                </c:pt>
                <c:pt idx="9">
                  <c:v>November</c:v>
                </c:pt>
                <c:pt idx="10">
                  <c:v>December</c:v>
                </c:pt>
                <c:pt idx="11">
                  <c:v>January</c:v>
                </c:pt>
              </c:strCache>
            </c:strRef>
          </c:cat>
          <c:val>
            <c:numRef>
              <c:f>'Key Usage'!$B$2:$M$2</c:f>
              <c:numCache>
                <c:formatCode>General</c:formatCode>
                <c:ptCount val="12"/>
                <c:pt idx="0">
                  <c:v>9208</c:v>
                </c:pt>
                <c:pt idx="1">
                  <c:v>38655</c:v>
                </c:pt>
                <c:pt idx="2">
                  <c:v>39524</c:v>
                </c:pt>
                <c:pt idx="3">
                  <c:v>50696</c:v>
                </c:pt>
                <c:pt idx="4">
                  <c:v>57742</c:v>
                </c:pt>
                <c:pt idx="5">
                  <c:v>46028</c:v>
                </c:pt>
                <c:pt idx="6">
                  <c:v>42270</c:v>
                </c:pt>
                <c:pt idx="7">
                  <c:v>58525</c:v>
                </c:pt>
                <c:pt idx="8">
                  <c:v>58420</c:v>
                </c:pt>
                <c:pt idx="9">
                  <c:v>57990</c:v>
                </c:pt>
                <c:pt idx="10">
                  <c:v>61952</c:v>
                </c:pt>
                <c:pt idx="11">
                  <c:v>48006</c:v>
                </c:pt>
              </c:numCache>
            </c:numRef>
          </c:val>
        </c:ser>
        <c:axId val="64760448"/>
        <c:axId val="69098496"/>
      </c:barChart>
      <c:catAx>
        <c:axId val="64760448"/>
        <c:scaling>
          <c:orientation val="minMax"/>
        </c:scaling>
        <c:axPos val="b"/>
        <c:tickLblPos val="nextTo"/>
        <c:crossAx val="69098496"/>
        <c:crosses val="autoZero"/>
        <c:auto val="1"/>
        <c:lblAlgn val="ctr"/>
        <c:lblOffset val="100"/>
      </c:catAx>
      <c:valAx>
        <c:axId val="69098496"/>
        <c:scaling>
          <c:orientation val="minMax"/>
        </c:scaling>
        <c:axPos val="l"/>
        <c:majorGridlines/>
        <c:numFmt formatCode="General" sourceLinked="1"/>
        <c:tickLblPos val="nextTo"/>
        <c:crossAx val="6476044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3AF2A-41A2-408F-9A41-0679DF2D1859}" type="datetimeFigureOut">
              <a:rPr lang="en-GB" smtClean="0"/>
              <a:t>04/02/2013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4EC173-9639-4938-BAEE-A8226447811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C8E9-E709-4EAB-898F-669C37B4AA83}" type="datetimeFigureOut">
              <a:rPr lang="en-GB" smtClean="0"/>
              <a:t>04/02/2013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08E12-FDFB-4ABC-8ACC-29C4A8D61BC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C8E9-E709-4EAB-898F-669C37B4AA83}" type="datetimeFigureOut">
              <a:rPr lang="en-GB" smtClean="0"/>
              <a:t>04/02/2013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08E12-FDFB-4ABC-8ACC-29C4A8D61BC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C8E9-E709-4EAB-898F-669C37B4AA83}" type="datetimeFigureOut">
              <a:rPr lang="en-GB" smtClean="0"/>
              <a:t>04/02/2013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08E12-FDFB-4ABC-8ACC-29C4A8D61BC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C8E9-E709-4EAB-898F-669C37B4AA83}" type="datetimeFigureOut">
              <a:rPr lang="en-GB" smtClean="0"/>
              <a:t>04/02/2013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08E12-FDFB-4ABC-8ACC-29C4A8D61BC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C8E9-E709-4EAB-898F-669C37B4AA83}" type="datetimeFigureOut">
              <a:rPr lang="en-GB" smtClean="0"/>
              <a:t>04/02/2013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08E12-FDFB-4ABC-8ACC-29C4A8D61BC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C8E9-E709-4EAB-898F-669C37B4AA83}" type="datetimeFigureOut">
              <a:rPr lang="en-GB" smtClean="0"/>
              <a:t>04/02/2013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08E12-FDFB-4ABC-8ACC-29C4A8D61BC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C8E9-E709-4EAB-898F-669C37B4AA83}" type="datetimeFigureOut">
              <a:rPr lang="en-GB" smtClean="0"/>
              <a:t>04/02/2013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08E12-FDFB-4ABC-8ACC-29C4A8D61BC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C8E9-E709-4EAB-898F-669C37B4AA83}" type="datetimeFigureOut">
              <a:rPr lang="en-GB" smtClean="0"/>
              <a:t>04/02/2013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08E12-FDFB-4ABC-8ACC-29C4A8D61BC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C8E9-E709-4EAB-898F-669C37B4AA83}" type="datetimeFigureOut">
              <a:rPr lang="en-GB" smtClean="0"/>
              <a:t>04/02/2013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08E12-FDFB-4ABC-8ACC-29C4A8D61BC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C8E9-E709-4EAB-898F-669C37B4AA83}" type="datetimeFigureOut">
              <a:rPr lang="en-GB" smtClean="0"/>
              <a:t>04/02/2013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08E12-FDFB-4ABC-8ACC-29C4A8D61BC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C8E9-E709-4EAB-898F-669C37B4AA83}" type="datetimeFigureOut">
              <a:rPr lang="en-GB" smtClean="0"/>
              <a:t>04/02/2013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08E12-FDFB-4ABC-8ACC-29C4A8D61BC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C8E9-E709-4EAB-898F-669C37B4AA83}" type="datetimeFigureOut">
              <a:rPr lang="en-GB" smtClean="0"/>
              <a:t>04/02/2013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08E12-FDFB-4ABC-8ACC-29C4A8D61BC4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51520" y="1196752"/>
            <a:ext cx="849694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 smtClean="0">
                <a:solidFill>
                  <a:schemeClr val="tx2"/>
                </a:solidFill>
                <a:latin typeface="Neo Sans" pitchFamily="34" charset="0"/>
              </a:rPr>
              <a:t>SHBOA </a:t>
            </a:r>
          </a:p>
          <a:p>
            <a:pPr algn="ctr"/>
            <a:endParaRPr lang="en-GB" sz="2000" b="1" dirty="0" smtClean="0">
              <a:solidFill>
                <a:schemeClr val="tx2"/>
              </a:solidFill>
              <a:latin typeface="Neo Sans" pitchFamily="34" charset="0"/>
            </a:endParaRPr>
          </a:p>
          <a:p>
            <a:pPr algn="ctr"/>
            <a:r>
              <a:rPr lang="en-GB" sz="6000" b="1" dirty="0" smtClean="0">
                <a:solidFill>
                  <a:schemeClr val="tx2"/>
                </a:solidFill>
                <a:latin typeface="Neo Sans" pitchFamily="34" charset="0"/>
              </a:rPr>
              <a:t>PROJECT DELIVERY</a:t>
            </a:r>
            <a:endParaRPr lang="en-GB" sz="6000" dirty="0" smtClean="0">
              <a:solidFill>
                <a:schemeClr val="tx2"/>
              </a:solidFill>
              <a:latin typeface="Neo Sans" pitchFamily="34" charset="0"/>
            </a:endParaRPr>
          </a:p>
        </p:txBody>
      </p:sp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445224"/>
            <a:ext cx="1979712" cy="1200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51520" y="188640"/>
            <a:ext cx="144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b="1" dirty="0" smtClean="0">
                <a:solidFill>
                  <a:schemeClr val="tx2"/>
                </a:solidFill>
                <a:latin typeface="Neo Sans" pitchFamily="34" charset="0"/>
              </a:rPr>
              <a:t> </a:t>
            </a:r>
            <a:endParaRPr lang="en-GB" sz="7200" dirty="0" smtClean="0">
              <a:solidFill>
                <a:schemeClr val="tx2"/>
              </a:solidFill>
              <a:latin typeface="Neo Sans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03648" y="246221"/>
            <a:ext cx="5832648" cy="615553"/>
          </a:xfrm>
          <a:prstGeom prst="rect">
            <a:avLst/>
          </a:prstGeom>
          <a:noFill/>
        </p:spPr>
        <p:txBody>
          <a:bodyPr vert="horz" wrap="square" tIns="0" bIns="0" rtlCol="0" anchor="ctr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tx2"/>
                </a:solidFill>
                <a:latin typeface="Neo Sans" pitchFamily="34" charset="0"/>
              </a:rPr>
              <a:t>New Buses</a:t>
            </a:r>
            <a:endParaRPr lang="en-GB" sz="7200" dirty="0" smtClean="0">
              <a:solidFill>
                <a:schemeClr val="tx2"/>
              </a:solidFill>
              <a:latin typeface="Neo Sans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520" y="1412776"/>
            <a:ext cx="8568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>
              <a:buFont typeface="Wingdings" pitchFamily="2" charset="2"/>
              <a:buChar char="Ø"/>
            </a:pPr>
            <a:r>
              <a:rPr lang="en-GB" sz="3200" dirty="0" smtClean="0"/>
              <a:t>24 new buses in 2012 and 32 ordered for rollout in 2013</a:t>
            </a:r>
            <a:endParaRPr lang="en-GB" sz="3200" dirty="0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657603"/>
            <a:ext cx="1979712" cy="1200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51520" y="188640"/>
            <a:ext cx="144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b="1" dirty="0" smtClean="0">
                <a:solidFill>
                  <a:schemeClr val="tx2"/>
                </a:solidFill>
                <a:latin typeface="Neo Sans" pitchFamily="34" charset="0"/>
              </a:rPr>
              <a:t> </a:t>
            </a:r>
            <a:endParaRPr lang="en-GB" sz="7200" dirty="0" smtClean="0">
              <a:solidFill>
                <a:schemeClr val="tx2"/>
              </a:solidFill>
              <a:latin typeface="Neo Sans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03648" y="246221"/>
            <a:ext cx="5832648" cy="615553"/>
          </a:xfrm>
          <a:prstGeom prst="rect">
            <a:avLst/>
          </a:prstGeom>
          <a:noFill/>
        </p:spPr>
        <p:txBody>
          <a:bodyPr vert="horz" wrap="square" tIns="0" bIns="0" rtlCol="0" anchor="ctr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tx2"/>
                </a:solidFill>
                <a:latin typeface="Neo Sans" pitchFamily="34" charset="0"/>
              </a:rPr>
              <a:t>New Jobs</a:t>
            </a:r>
            <a:endParaRPr lang="en-GB" sz="7200" dirty="0" smtClean="0">
              <a:solidFill>
                <a:schemeClr val="tx2"/>
              </a:solidFill>
              <a:latin typeface="Neo Sans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91680" y="1700808"/>
            <a:ext cx="57606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</a:rPr>
              <a:t>Drivers			53</a:t>
            </a:r>
          </a:p>
          <a:p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</a:rPr>
              <a:t>Engineers			  6</a:t>
            </a:r>
          </a:p>
          <a:p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</a:rPr>
              <a:t>Other Various		  7</a:t>
            </a: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5589241"/>
            <a:ext cx="1979712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51520" y="476672"/>
            <a:ext cx="849694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 smtClean="0">
                <a:solidFill>
                  <a:schemeClr val="tx2"/>
                </a:solidFill>
                <a:latin typeface="Neo Sans" pitchFamily="34" charset="0"/>
              </a:rPr>
              <a:t>Phil </a:t>
            </a:r>
            <a:r>
              <a:rPr lang="en-GB" sz="6600" b="1" dirty="0" err="1" smtClean="0">
                <a:solidFill>
                  <a:schemeClr val="tx2"/>
                </a:solidFill>
                <a:latin typeface="Neo Sans" pitchFamily="34" charset="0"/>
              </a:rPr>
              <a:t>Stockley</a:t>
            </a:r>
            <a:endParaRPr lang="en-GB" sz="6600" b="1" dirty="0" smtClean="0">
              <a:solidFill>
                <a:schemeClr val="tx2"/>
              </a:solidFill>
              <a:latin typeface="Neo Sans" pitchFamily="34" charset="0"/>
            </a:endParaRPr>
          </a:p>
          <a:p>
            <a:r>
              <a:rPr lang="en-GB" sz="5400" b="1" dirty="0" smtClean="0">
                <a:solidFill>
                  <a:schemeClr val="tx2"/>
                </a:solidFill>
                <a:latin typeface="Neo Sans" pitchFamily="34" charset="0"/>
              </a:rPr>
              <a:t>MD Black Velvet Travel</a:t>
            </a:r>
          </a:p>
          <a:p>
            <a:endParaRPr lang="en-GB" sz="5400" b="1" dirty="0">
              <a:solidFill>
                <a:schemeClr val="tx2"/>
              </a:solidFill>
              <a:latin typeface="Neo Sans" pitchFamily="34" charset="0"/>
            </a:endParaRPr>
          </a:p>
          <a:p>
            <a:r>
              <a:rPr lang="en-GB" sz="6600" b="1" dirty="0" smtClean="0">
                <a:solidFill>
                  <a:schemeClr val="tx2"/>
                </a:solidFill>
                <a:latin typeface="Neo Sans" pitchFamily="34" charset="0"/>
              </a:rPr>
              <a:t>Andrew Wickham</a:t>
            </a:r>
          </a:p>
          <a:p>
            <a:r>
              <a:rPr lang="en-GB" sz="5400" b="1" dirty="0" smtClean="0">
                <a:solidFill>
                  <a:schemeClr val="tx2"/>
                </a:solidFill>
                <a:latin typeface="Neo Sans" pitchFamily="34" charset="0"/>
              </a:rPr>
              <a:t>MD Go South Coast</a:t>
            </a:r>
            <a:endParaRPr lang="en-GB" sz="5400" dirty="0" smtClean="0">
              <a:solidFill>
                <a:schemeClr val="tx2"/>
              </a:solidFill>
              <a:latin typeface="Neo Sans" pitchFamily="34" charset="0"/>
            </a:endParaRPr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5517232"/>
            <a:ext cx="1979712" cy="1200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395536" y="1052736"/>
          <a:ext cx="8352928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872208"/>
                <a:gridCol w="2088232"/>
                <a:gridCol w="2088232"/>
              </a:tblGrid>
              <a:tr h="504055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Project Component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Planned Delivery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Committed</a:t>
                      </a:r>
                      <a:r>
                        <a:rPr lang="en-GB" baseline="0" dirty="0" smtClean="0"/>
                        <a:t> Delivery to Date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Delivery to Date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395536" y="1700808"/>
          <a:ext cx="8352928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872208"/>
                <a:gridCol w="2088232"/>
                <a:gridCol w="2088232"/>
              </a:tblGrid>
              <a:tr h="360040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Wi-Fi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500 Buses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571 Buses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461 Buses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395536" y="2060848"/>
          <a:ext cx="8352928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872208"/>
                <a:gridCol w="2088232"/>
                <a:gridCol w="2088232"/>
              </a:tblGrid>
              <a:tr h="360040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Bus Refurbishment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141 Buses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137 Buses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10 Buses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395536" y="2420888"/>
          <a:ext cx="8352928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872208"/>
                <a:gridCol w="2088232"/>
                <a:gridCol w="2088232"/>
              </a:tblGrid>
              <a:tr h="360040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Next Stop Audio-Visual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Announcement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500 Buses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138 Buses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18 Buses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395536" y="2996952"/>
          <a:ext cx="8352928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872208"/>
                <a:gridCol w="2088232"/>
                <a:gridCol w="2088232"/>
              </a:tblGrid>
              <a:tr h="360040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Internal LED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Lighting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500 Buses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481 Buses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88 Buses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395536" y="3356992"/>
          <a:ext cx="8352928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872208"/>
                <a:gridCol w="2088232"/>
                <a:gridCol w="2088232"/>
              </a:tblGrid>
              <a:tr h="360040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Apprenticeships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At least 16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395536" y="3645024"/>
          <a:ext cx="8352928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872208"/>
                <a:gridCol w="2088232"/>
                <a:gridCol w="2088232"/>
              </a:tblGrid>
              <a:tr h="360040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Marketing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Solent Travel Card Marketing of “The Bus”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 algn="l">
                        <a:buFont typeface="Arial" pitchFamily="34" charset="0"/>
                        <a:buChar char="•"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Refresh of Solent Travel Card Literature and Website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395536" y="4653136"/>
          <a:ext cx="835292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872208"/>
                <a:gridCol w="2088232"/>
                <a:gridCol w="2088232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Customer Service Charter</a:t>
                      </a:r>
                    </a:p>
                    <a:p>
                      <a:pPr algn="l"/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2013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 algn="l">
                        <a:buFont typeface="Arial" pitchFamily="34" charset="0"/>
                        <a:buChar char="•"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Drafted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by First for comment by other operators </a:t>
                      </a: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395536" y="5445224"/>
          <a:ext cx="8352928" cy="3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872208"/>
                <a:gridCol w="2088232"/>
                <a:gridCol w="2088232"/>
              </a:tblGrid>
              <a:tr h="360040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err="1" smtClean="0">
                          <a:solidFill>
                            <a:schemeClr val="tx1"/>
                          </a:solidFill>
                        </a:rPr>
                        <a:t>Brockhurs</a:t>
                      </a:r>
                      <a:r>
                        <a:rPr lang="en-GB" sz="1600" b="0" baseline="0" dirty="0" err="1" smtClean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</a:rPr>
                        <a:t> Roundabout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2012-2014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2013-2014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683568" y="188640"/>
            <a:ext cx="72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chemeClr val="tx2"/>
                </a:solidFill>
                <a:latin typeface="Neo Sans" pitchFamily="34" charset="0"/>
              </a:rPr>
              <a:t>Project Delivery Update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5657603"/>
            <a:ext cx="1979712" cy="1200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779912" y="-243408"/>
            <a:ext cx="144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err="1" smtClean="0">
                <a:solidFill>
                  <a:schemeClr val="tx2"/>
                </a:solidFill>
                <a:latin typeface="Neo Sans" pitchFamily="34" charset="0"/>
              </a:rPr>
              <a:t>WiFi</a:t>
            </a:r>
            <a:r>
              <a:rPr lang="en-GB" sz="7200" b="1" dirty="0" smtClean="0">
                <a:solidFill>
                  <a:schemeClr val="tx2"/>
                </a:solidFill>
                <a:latin typeface="Neo Sans" pitchFamily="34" charset="0"/>
              </a:rPr>
              <a:t> </a:t>
            </a:r>
            <a:endParaRPr lang="en-GB" sz="7200" dirty="0" smtClean="0">
              <a:solidFill>
                <a:schemeClr val="tx2"/>
              </a:solidFill>
              <a:latin typeface="Neo Sans" pitchFamily="34" charset="0"/>
            </a:endParaRPr>
          </a:p>
        </p:txBody>
      </p:sp>
      <p:pic>
        <p:nvPicPr>
          <p:cNvPr id="19" name="Picture 18"/>
          <p:cNvPicPr/>
          <p:nvPr/>
        </p:nvPicPr>
        <p:blipFill>
          <a:blip r:embed="rId2" cstate="print"/>
          <a:srcRect t="8940" r="28000" b="15959"/>
          <a:stretch>
            <a:fillRect/>
          </a:stretch>
        </p:blipFill>
        <p:spPr bwMode="auto">
          <a:xfrm>
            <a:off x="683568" y="908720"/>
            <a:ext cx="7560840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657603"/>
            <a:ext cx="1979712" cy="1200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707904" y="-315416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err="1" smtClean="0">
                <a:solidFill>
                  <a:schemeClr val="tx2"/>
                </a:solidFill>
                <a:latin typeface="Neo Sans" pitchFamily="34" charset="0"/>
              </a:rPr>
              <a:t>WiFi</a:t>
            </a:r>
            <a:r>
              <a:rPr lang="en-GB" sz="4000" b="1" dirty="0" smtClean="0">
                <a:solidFill>
                  <a:schemeClr val="tx2"/>
                </a:solidFill>
                <a:latin typeface="Neo Sans" pitchFamily="34" charset="0"/>
              </a:rPr>
              <a:t> cont.</a:t>
            </a:r>
            <a:r>
              <a:rPr lang="en-GB" sz="7200" b="1" dirty="0" smtClean="0">
                <a:solidFill>
                  <a:schemeClr val="tx2"/>
                </a:solidFill>
                <a:latin typeface="Neo Sans" pitchFamily="34" charset="0"/>
              </a:rPr>
              <a:t> </a:t>
            </a:r>
            <a:endParaRPr lang="en-GB" sz="7200" dirty="0" smtClean="0">
              <a:solidFill>
                <a:schemeClr val="tx2"/>
              </a:solidFill>
              <a:latin typeface="Neo Sans" pitchFamily="34" charset="0"/>
            </a:endParaRPr>
          </a:p>
        </p:txBody>
      </p:sp>
      <p:pic>
        <p:nvPicPr>
          <p:cNvPr id="12" name="Picture 11"/>
          <p:cNvPicPr/>
          <p:nvPr/>
        </p:nvPicPr>
        <p:blipFill>
          <a:blip r:embed="rId2" cstate="print"/>
          <a:srcRect t="8940" r="27358" b="16709"/>
          <a:stretch>
            <a:fillRect/>
          </a:stretch>
        </p:blipFill>
        <p:spPr bwMode="auto">
          <a:xfrm>
            <a:off x="683568" y="692696"/>
            <a:ext cx="7632848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657603"/>
            <a:ext cx="1979712" cy="1200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51520" y="188640"/>
            <a:ext cx="144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b="1" dirty="0" smtClean="0">
                <a:solidFill>
                  <a:schemeClr val="tx2"/>
                </a:solidFill>
                <a:latin typeface="Neo Sans" pitchFamily="34" charset="0"/>
              </a:rPr>
              <a:t> </a:t>
            </a:r>
            <a:endParaRPr lang="en-GB" sz="7200" dirty="0" smtClean="0">
              <a:solidFill>
                <a:schemeClr val="tx2"/>
              </a:solidFill>
              <a:latin typeface="Neo Sans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03648" y="246221"/>
            <a:ext cx="5832648" cy="615553"/>
          </a:xfrm>
          <a:prstGeom prst="rect">
            <a:avLst/>
          </a:prstGeom>
          <a:noFill/>
        </p:spPr>
        <p:txBody>
          <a:bodyPr vert="horz" wrap="square" tIns="0" bIns="0" rtlCol="0" anchor="ctr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tx2"/>
                </a:solidFill>
                <a:latin typeface="Neo Sans" pitchFamily="34" charset="0"/>
              </a:rPr>
              <a:t>Next Stop Audio-Visual</a:t>
            </a:r>
            <a:endParaRPr lang="en-GB" sz="7200" dirty="0" smtClean="0">
              <a:solidFill>
                <a:schemeClr val="tx2"/>
              </a:solidFill>
              <a:latin typeface="Neo Sans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520" y="1196752"/>
            <a:ext cx="85689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Accomplishments</a:t>
            </a:r>
            <a:endParaRPr lang="en-GB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indent="-457200">
              <a:buFont typeface="Wingdings" pitchFamily="2" charset="2"/>
              <a:buChar char="Ø"/>
            </a:pPr>
            <a:endParaRPr lang="en-GB" dirty="0" smtClean="0"/>
          </a:p>
          <a:p>
            <a:pPr lvl="1" indent="-457200">
              <a:buFont typeface="Wingdings" pitchFamily="2" charset="2"/>
              <a:buChar char="Ø"/>
            </a:pPr>
            <a:r>
              <a:rPr lang="en-GB" dirty="0" smtClean="0"/>
              <a:t>18 buses fitted</a:t>
            </a:r>
          </a:p>
          <a:p>
            <a:pPr lvl="1" indent="-457200">
              <a:buFont typeface="Wingdings" pitchFamily="2" charset="2"/>
              <a:buChar char="Ø"/>
            </a:pPr>
            <a:r>
              <a:rPr lang="en-GB" dirty="0" smtClean="0"/>
              <a:t>Velvet the first company outside London to be 100% fitted</a:t>
            </a:r>
          </a:p>
          <a:p>
            <a:pPr lvl="1" indent="-457200">
              <a:buFont typeface="Wingdings" pitchFamily="2" charset="2"/>
              <a:buChar char="Ø"/>
            </a:pPr>
            <a:r>
              <a:rPr lang="en-GB" dirty="0" smtClean="0"/>
              <a:t>Capital cost of £48k </a:t>
            </a:r>
          </a:p>
          <a:p>
            <a:pPr lvl="1" indent="-457200">
              <a:buFont typeface="Wingdings" pitchFamily="2" charset="2"/>
              <a:buChar char="Ø"/>
            </a:pPr>
            <a:r>
              <a:rPr lang="en-GB" dirty="0" smtClean="0"/>
              <a:t>Routes being “switched on” progressively as the quality of stop data permits</a:t>
            </a:r>
          </a:p>
          <a:p>
            <a:pPr lvl="1" indent="-457200">
              <a:buFont typeface="Wingdings" pitchFamily="2" charset="2"/>
              <a:buChar char="Ø"/>
            </a:pPr>
            <a:endParaRPr lang="en-GB" dirty="0"/>
          </a:p>
          <a:p>
            <a:pPr lvl="1" indent="-457200">
              <a:buFont typeface="Wingdings" pitchFamily="2" charset="2"/>
              <a:buChar char="Ø"/>
            </a:pPr>
            <a:endParaRPr lang="en-GB" dirty="0" smtClean="0"/>
          </a:p>
          <a:p>
            <a:pPr lvl="1" indent="-457200"/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Positives</a:t>
            </a:r>
          </a:p>
          <a:p>
            <a:pPr lvl="1" indent="-457200">
              <a:buFont typeface="Wingdings" pitchFamily="2" charset="2"/>
              <a:buChar char="Ø"/>
            </a:pPr>
            <a:endParaRPr lang="en-GB" dirty="0" smtClean="0"/>
          </a:p>
          <a:p>
            <a:pPr lvl="1" indent="-457200">
              <a:buFont typeface="Wingdings" pitchFamily="2" charset="2"/>
              <a:buChar char="Ø"/>
            </a:pPr>
            <a:r>
              <a:rPr lang="en-GB" dirty="0" smtClean="0"/>
              <a:t>Feedback positive</a:t>
            </a:r>
          </a:p>
          <a:p>
            <a:pPr lvl="1" indent="-457200">
              <a:buFont typeface="Wingdings" pitchFamily="2" charset="2"/>
              <a:buChar char="Ø"/>
            </a:pPr>
            <a:r>
              <a:rPr lang="en-GB" dirty="0" smtClean="0"/>
              <a:t>Unprompted positive comments from customers secure in the knowledge they will not miss their stop</a:t>
            </a:r>
          </a:p>
          <a:p>
            <a:pPr lvl="1" indent="-457200">
              <a:buFont typeface="Wingdings" pitchFamily="2" charset="2"/>
              <a:buChar char="Ø"/>
            </a:pPr>
            <a:r>
              <a:rPr lang="en-GB" dirty="0" smtClean="0"/>
              <a:t>Drivers initial scepticism has been overturned as it is hardly noticeable in the background</a:t>
            </a:r>
          </a:p>
          <a:p>
            <a:pPr lvl="1" indent="-457200">
              <a:buFont typeface="Wingdings" pitchFamily="2" charset="2"/>
              <a:buChar char="Ø"/>
            </a:pPr>
            <a:endParaRPr lang="en-GB" dirty="0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5657603"/>
            <a:ext cx="1979712" cy="1200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51520" y="188640"/>
            <a:ext cx="144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b="1" dirty="0" smtClean="0">
                <a:solidFill>
                  <a:schemeClr val="tx2"/>
                </a:solidFill>
                <a:latin typeface="Neo Sans" pitchFamily="34" charset="0"/>
              </a:rPr>
              <a:t> </a:t>
            </a:r>
            <a:endParaRPr lang="en-GB" sz="7200" dirty="0" smtClean="0">
              <a:solidFill>
                <a:schemeClr val="tx2"/>
              </a:solidFill>
              <a:latin typeface="Neo Sans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27584" y="246221"/>
            <a:ext cx="7632848" cy="615553"/>
          </a:xfrm>
          <a:prstGeom prst="rect">
            <a:avLst/>
          </a:prstGeom>
          <a:noFill/>
        </p:spPr>
        <p:txBody>
          <a:bodyPr vert="horz" wrap="square" tIns="0" bIns="0" rtlCol="0" anchor="ctr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tx2"/>
                </a:solidFill>
                <a:latin typeface="Neo Sans" pitchFamily="34" charset="0"/>
              </a:rPr>
              <a:t>Next Stop Audio-Visual cont.</a:t>
            </a:r>
            <a:endParaRPr lang="en-GB" sz="7200" dirty="0" smtClean="0">
              <a:solidFill>
                <a:schemeClr val="tx2"/>
              </a:solidFill>
              <a:latin typeface="Neo Sans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520" y="1196752"/>
            <a:ext cx="856895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/>
            <a:endParaRPr lang="en-GB" dirty="0" smtClean="0"/>
          </a:p>
          <a:p>
            <a:pPr lvl="1" indent="-457200"/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Drawbacks</a:t>
            </a:r>
          </a:p>
          <a:p>
            <a:pPr lvl="1" indent="-457200">
              <a:buFont typeface="Wingdings" pitchFamily="2" charset="2"/>
              <a:buChar char="Ø"/>
            </a:pPr>
            <a:endParaRPr lang="en-GB" dirty="0" smtClean="0"/>
          </a:p>
          <a:p>
            <a:pPr lvl="1" indent="-457200">
              <a:buFont typeface="Wingdings" pitchFamily="2" charset="2"/>
              <a:buChar char="Ø"/>
            </a:pPr>
            <a:r>
              <a:rPr lang="en-GB" dirty="0" smtClean="0"/>
              <a:t>Technology still at the early stage and underdeveloped</a:t>
            </a:r>
          </a:p>
          <a:p>
            <a:pPr lvl="1" indent="-457200">
              <a:buFont typeface="Wingdings" pitchFamily="2" charset="2"/>
              <a:buChar char="Ø"/>
            </a:pPr>
            <a:r>
              <a:rPr lang="en-GB" dirty="0" smtClean="0"/>
              <a:t>Considerable man hours have been spent on the system at the detriment of other projects</a:t>
            </a:r>
          </a:p>
          <a:p>
            <a:pPr lvl="1" indent="-457200">
              <a:buFont typeface="Wingdings" pitchFamily="2" charset="2"/>
              <a:buChar char="Ø"/>
            </a:pPr>
            <a:r>
              <a:rPr lang="en-GB" dirty="0" smtClean="0"/>
              <a:t>Even thou all the stops are theoretically geo-coded, the quality of the stop data is not as it could be</a:t>
            </a:r>
          </a:p>
          <a:p>
            <a:pPr lvl="1" indent="-457200">
              <a:buFont typeface="Wingdings" pitchFamily="2" charset="2"/>
              <a:buChar char="Ø"/>
            </a:pPr>
            <a:endParaRPr lang="en-GB" dirty="0" smtClean="0"/>
          </a:p>
          <a:p>
            <a:pPr lvl="1" indent="-457200">
              <a:buFont typeface="Wingdings" pitchFamily="2" charset="2"/>
              <a:buChar char="Ø"/>
            </a:pPr>
            <a:endParaRPr lang="en-GB" dirty="0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657603"/>
            <a:ext cx="1979712" cy="1200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51520" y="188640"/>
            <a:ext cx="144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b="1" dirty="0" smtClean="0">
                <a:solidFill>
                  <a:schemeClr val="tx2"/>
                </a:solidFill>
                <a:latin typeface="Neo Sans" pitchFamily="34" charset="0"/>
              </a:rPr>
              <a:t> </a:t>
            </a:r>
            <a:endParaRPr lang="en-GB" sz="7200" dirty="0" smtClean="0">
              <a:solidFill>
                <a:schemeClr val="tx2"/>
              </a:solidFill>
              <a:latin typeface="Neo Sans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03648" y="0"/>
            <a:ext cx="5832648" cy="1107996"/>
          </a:xfrm>
          <a:prstGeom prst="rect">
            <a:avLst/>
          </a:prstGeom>
          <a:noFill/>
        </p:spPr>
        <p:txBody>
          <a:bodyPr vert="horz" wrap="square" tIns="0" bIns="0" rtlCol="0" anchor="ctr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tx2"/>
                </a:solidFill>
                <a:latin typeface="Neo Sans" pitchFamily="34" charset="0"/>
              </a:rPr>
              <a:t>Smart Card Progress</a:t>
            </a:r>
            <a:r>
              <a:rPr lang="en-GB" sz="7200" b="1" dirty="0" smtClean="0">
                <a:solidFill>
                  <a:schemeClr val="tx2"/>
                </a:solidFill>
                <a:latin typeface="Neo Sans" pitchFamily="34" charset="0"/>
              </a:rPr>
              <a:t> </a:t>
            </a:r>
            <a:endParaRPr lang="en-GB" sz="7200" dirty="0" smtClean="0">
              <a:solidFill>
                <a:schemeClr val="tx2"/>
              </a:solidFill>
              <a:latin typeface="Neo Sans" pitchFamily="34" charset="0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5657603"/>
            <a:ext cx="1979712" cy="1200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Chart 14"/>
          <p:cNvGraphicFramePr/>
          <p:nvPr/>
        </p:nvGraphicFramePr>
        <p:xfrm>
          <a:off x="899592" y="1196752"/>
          <a:ext cx="763284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51520" y="188640"/>
            <a:ext cx="144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b="1" dirty="0" smtClean="0">
                <a:solidFill>
                  <a:schemeClr val="tx2"/>
                </a:solidFill>
                <a:latin typeface="Neo Sans" pitchFamily="34" charset="0"/>
              </a:rPr>
              <a:t> </a:t>
            </a:r>
            <a:endParaRPr lang="en-GB" sz="7200" dirty="0" smtClean="0">
              <a:solidFill>
                <a:schemeClr val="tx2"/>
              </a:solidFill>
              <a:latin typeface="Neo Sans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03648" y="0"/>
            <a:ext cx="6984776" cy="1107996"/>
          </a:xfrm>
          <a:prstGeom prst="rect">
            <a:avLst/>
          </a:prstGeom>
          <a:noFill/>
        </p:spPr>
        <p:txBody>
          <a:bodyPr vert="horz" wrap="square" tIns="0" bIns="0" rtlCol="0" anchor="ctr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tx2"/>
                </a:solidFill>
                <a:latin typeface="Neo Sans" pitchFamily="34" charset="0"/>
              </a:rPr>
              <a:t>Smart Card Progress cont.</a:t>
            </a:r>
            <a:r>
              <a:rPr lang="en-GB" sz="7200" b="1" dirty="0" smtClean="0">
                <a:solidFill>
                  <a:schemeClr val="tx2"/>
                </a:solidFill>
                <a:latin typeface="Neo Sans" pitchFamily="34" charset="0"/>
              </a:rPr>
              <a:t> </a:t>
            </a:r>
            <a:endParaRPr lang="en-GB" sz="7200" dirty="0" smtClean="0">
              <a:solidFill>
                <a:schemeClr val="tx2"/>
              </a:solidFill>
              <a:latin typeface="Neo Sans" pitchFamily="34" charset="0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5657603"/>
            <a:ext cx="1979712" cy="1200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hart 5"/>
          <p:cNvGraphicFramePr/>
          <p:nvPr/>
        </p:nvGraphicFramePr>
        <p:xfrm>
          <a:off x="755576" y="1268760"/>
          <a:ext cx="7704855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1434</TotalTime>
  <Words>274</Words>
  <Application>Microsoft Office PowerPoint</Application>
  <PresentationFormat>On-screen Show (4:3)</PresentationFormat>
  <Paragraphs>87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44</cp:revision>
  <dcterms:created xsi:type="dcterms:W3CDTF">2013-02-04T11:19:39Z</dcterms:created>
  <dcterms:modified xsi:type="dcterms:W3CDTF">2013-02-05T11:14:04Z</dcterms:modified>
</cp:coreProperties>
</file>