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5"/>
    <p:sldMasterId id="2147483698" r:id="rId6"/>
    <p:sldMasterId id="2147483702" r:id="rId7"/>
    <p:sldMasterId id="2147483717" r:id="rId8"/>
  </p:sldMasterIdLst>
  <p:notesMasterIdLst>
    <p:notesMasterId r:id="rId27"/>
  </p:notesMasterIdLst>
  <p:handoutMasterIdLst>
    <p:handoutMasterId r:id="rId28"/>
  </p:handoutMasterIdLst>
  <p:sldIdLst>
    <p:sldId id="256" r:id="rId9"/>
    <p:sldId id="469" r:id="rId10"/>
    <p:sldId id="4846" r:id="rId11"/>
    <p:sldId id="470" r:id="rId12"/>
    <p:sldId id="4857" r:id="rId13"/>
    <p:sldId id="4850" r:id="rId14"/>
    <p:sldId id="4851" r:id="rId15"/>
    <p:sldId id="4858" r:id="rId16"/>
    <p:sldId id="4847" r:id="rId17"/>
    <p:sldId id="4852" r:id="rId18"/>
    <p:sldId id="4853" r:id="rId19"/>
    <p:sldId id="4848" r:id="rId20"/>
    <p:sldId id="4849" r:id="rId21"/>
    <p:sldId id="4859" r:id="rId22"/>
    <p:sldId id="4854" r:id="rId23"/>
    <p:sldId id="4855" r:id="rId24"/>
    <p:sldId id="4860" r:id="rId25"/>
    <p:sldId id="4856" r:id="rId26"/>
  </p:sldIdLst>
  <p:sldSz cx="12192000" cy="6858000"/>
  <p:notesSz cx="6623050" cy="981075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09A23-F33A-F26F-4F02-ED6D7AE05D21}" name="Hughes, Katharine" initials="HK" userId="S::cxpukhg@hants.gov.uk::ed95a5a4-531a-488f-850d-1172bf948c09" providerId="AD"/>
  <p188:author id="{6BC9AB5A-4BF9-A777-1C46-B61FC9AF8600}" name="Foley, Dave" initials="FD" userId="S::cxpudf@hants.gov.uk::f9ce6f74-92e2-4b98-9421-679de338b5af" providerId="AD"/>
  <p188:author id="{C7CF4274-7167-6DAD-E533-70BFE1E78043}" name="Perkins, Antonia" initials="PA" userId="S::cxcesap@hants.gov.uk::58495294-0e9d-4782-9a70-79aa760be7fe" providerId="AD"/>
  <p188:author id="{658957A7-625C-DDCA-FB71-6339BAA06FB7}" name="Lloyd, Nikki" initials="NL" userId="S::cxpunly@hants.gov.uk::590526e2-2759-4985-a93c-4e3cf36491fb" providerId="AD"/>
  <p188:author id="{F34985E1-24CF-B7F4-D03A-23E98A6D1163}" name="Clifford, Phoebe" initials="CP" userId="S::cxpupcl@hants.gov.uk::c85bdd65-1392-423f-8287-e1d9d3ba33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0000"/>
    <a:srgbClr val="FFD966"/>
    <a:srgbClr val="FFB7B7"/>
    <a:srgbClr val="D9D9D9"/>
    <a:srgbClr val="C6E0B4"/>
    <a:srgbClr val="89C064"/>
    <a:srgbClr val="8A0000"/>
    <a:srgbClr val="FF9F9F"/>
    <a:srgbClr val="EEF7E9"/>
    <a:srgbClr val="FF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26CA1-0D75-4310-BA58-8D0A19045770}" v="75" dt="2025-09-02T12:33:02.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F9_BB346F7.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2F7_49522FFE.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2F2_2E24D00D.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2F3_FD4D744B.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2EF_1810463E.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2F4_4B93E0BF.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2F5_DC178C8A.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2F0_3A9BB4AE.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2F1_9428E8FF.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2F6_7566B29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Nova Light" panose="020B0304020202020204" pitchFamily="34" charset="0"/>
                <a:ea typeface="+mn-ea"/>
                <a:cs typeface="+mn-cs"/>
              </a:defRPr>
            </a:pPr>
            <a:r>
              <a:rPr lang="en-US" sz="1200" b="1"/>
              <a:t>Proportion of respondents</a:t>
            </a:r>
            <a:r>
              <a:rPr lang="en-US" sz="1200" b="1" baseline="0"/>
              <a:t> who identified ‘very’ or ‘quite’ strongly with…</a:t>
            </a:r>
            <a:endParaRPr lang="en-US"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Quite or very strongly</c:v>
                </c:pt>
              </c:strCache>
            </c:strRef>
          </c:tx>
          <c:spPr>
            <a:solidFill>
              <a:srgbClr val="8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neighbourhood immediately surrounding their home (base: 385)</c:v>
                </c:pt>
                <c:pt idx="1">
                  <c:v>Hampshire (base: 390)</c:v>
                </c:pt>
                <c:pt idx="2">
                  <c:v>Their local district or unitary authority (base: 334)</c:v>
                </c:pt>
                <c:pt idx="3">
                  <c:v>Their closest large town or city (base: 386)</c:v>
                </c:pt>
              </c:strCache>
            </c:strRef>
          </c:cat>
          <c:val>
            <c:numRef>
              <c:f>Sheet1!$B$2:$B$5</c:f>
              <c:numCache>
                <c:formatCode>0%</c:formatCode>
                <c:ptCount val="4"/>
                <c:pt idx="0">
                  <c:v>0.73</c:v>
                </c:pt>
                <c:pt idx="1">
                  <c:v>0.68</c:v>
                </c:pt>
                <c:pt idx="2">
                  <c:v>0.65</c:v>
                </c:pt>
                <c:pt idx="3">
                  <c:v>0.62</c:v>
                </c:pt>
              </c:numCache>
            </c:numRef>
          </c:val>
          <c:extLst>
            <c:ext xmlns:c16="http://schemas.microsoft.com/office/drawing/2014/chart" uri="{C3380CC4-5D6E-409C-BE32-E72D297353CC}">
              <c16:uniqueId val="{00000000-B58D-4906-BEB1-391C84A19E68}"/>
            </c:ext>
          </c:extLst>
        </c:ser>
        <c:dLbls>
          <c:showLegendKey val="0"/>
          <c:showVal val="0"/>
          <c:showCatName val="0"/>
          <c:showSerName val="0"/>
          <c:showPercent val="0"/>
          <c:showBubbleSize val="0"/>
        </c:dLbls>
        <c:gapWidth val="30"/>
        <c:axId val="340240624"/>
        <c:axId val="340247824"/>
      </c:barChart>
      <c:catAx>
        <c:axId val="340240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crossAx val="340247824"/>
        <c:crosses val="autoZero"/>
        <c:auto val="1"/>
        <c:lblAlgn val="ctr"/>
        <c:lblOffset val="100"/>
        <c:noMultiLvlLbl val="0"/>
      </c:catAx>
      <c:valAx>
        <c:axId val="340247824"/>
        <c:scaling>
          <c:orientation val="minMax"/>
          <c:min val="0"/>
        </c:scaling>
        <c:delete val="1"/>
        <c:axPos val="t"/>
        <c:numFmt formatCode="0%" sourceLinked="1"/>
        <c:majorTickMark val="out"/>
        <c:minorTickMark val="none"/>
        <c:tickLblPos val="nextTo"/>
        <c:crossAx val="340240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i="0" u="none" strike="noStrike" baseline="0"/>
              <a:t>On a scale of 0 (least) to 10 (most) how important do you feel each of the following are when making a new local council? (Mean average scores shown)</a:t>
            </a:r>
            <a:endParaRPr lang="en-US" sz="1400" b="1"/>
          </a:p>
        </c:rich>
      </c:tx>
      <c:layout>
        <c:manualLayout>
          <c:xMode val="edge"/>
          <c:yMode val="edge"/>
          <c:x val="0.10258183111195614"/>
          <c:y val="2.10971904928639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51538875740093726"/>
          <c:y val="0.16135694368805348"/>
          <c:w val="0.45744506043162919"/>
          <c:h val="0.81940821481214077"/>
        </c:manualLayout>
      </c:layout>
      <c:barChart>
        <c:barDir val="bar"/>
        <c:grouping val="clustered"/>
        <c:varyColors val="0"/>
        <c:ser>
          <c:idx val="0"/>
          <c:order val="0"/>
          <c:tx>
            <c:strRef>
              <c:f>Sheet1!$B$1</c:f>
              <c:strCache>
                <c:ptCount val="1"/>
                <c:pt idx="0">
                  <c:v>Quite or very strongly</c:v>
                </c:pt>
              </c:strCache>
            </c:strRef>
          </c:tx>
          <c:spPr>
            <a:solidFill>
              <a:srgbClr val="8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That it works effectively with other organisations (such as police, NHS, other councils etc) in the local area (base: 398)</c:v>
                </c:pt>
                <c:pt idx="1">
                  <c:v>That it gives good services to the people who need them most (base: 399)</c:v>
                </c:pt>
                <c:pt idx="2">
                  <c:v>That it has enough money and uses it well (base: 399)</c:v>
                </c:pt>
                <c:pt idx="3">
                  <c:v>That there is minimal disruption to essential services while the new council is being created (base: 398)</c:v>
                </c:pt>
                <c:pt idx="4">
                  <c:v>That it has a clear sense of identity and connection to the area it covers (base: 398)</c:v>
                </c:pt>
              </c:strCache>
            </c:strRef>
          </c:cat>
          <c:val>
            <c:numRef>
              <c:f>Sheet1!$B$2:$B$6</c:f>
              <c:numCache>
                <c:formatCode>0.0</c:formatCode>
                <c:ptCount val="5"/>
                <c:pt idx="0">
                  <c:v>7.641</c:v>
                </c:pt>
                <c:pt idx="1">
                  <c:v>7.2629999999999999</c:v>
                </c:pt>
                <c:pt idx="2">
                  <c:v>7.0149999999999997</c:v>
                </c:pt>
                <c:pt idx="3">
                  <c:v>6.673</c:v>
                </c:pt>
                <c:pt idx="4">
                  <c:v>6.2839999999999998</c:v>
                </c:pt>
              </c:numCache>
            </c:numRef>
          </c:val>
          <c:extLst>
            <c:ext xmlns:c16="http://schemas.microsoft.com/office/drawing/2014/chart" uri="{C3380CC4-5D6E-409C-BE32-E72D297353CC}">
              <c16:uniqueId val="{00000000-7003-409A-9DBF-2748A3DB4AD5}"/>
            </c:ext>
          </c:extLst>
        </c:ser>
        <c:dLbls>
          <c:showLegendKey val="0"/>
          <c:showVal val="0"/>
          <c:showCatName val="0"/>
          <c:showSerName val="0"/>
          <c:showPercent val="0"/>
          <c:showBubbleSize val="0"/>
        </c:dLbls>
        <c:gapWidth val="30"/>
        <c:axId val="340240624"/>
        <c:axId val="340247824"/>
      </c:barChart>
      <c:catAx>
        <c:axId val="340240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crossAx val="340247824"/>
        <c:crosses val="autoZero"/>
        <c:auto val="1"/>
        <c:lblAlgn val="ctr"/>
        <c:lblOffset val="100"/>
        <c:noMultiLvlLbl val="0"/>
      </c:catAx>
      <c:valAx>
        <c:axId val="340247824"/>
        <c:scaling>
          <c:orientation val="minMax"/>
          <c:min val="0"/>
        </c:scaling>
        <c:delete val="1"/>
        <c:axPos val="t"/>
        <c:numFmt formatCode="0.0" sourceLinked="1"/>
        <c:majorTickMark val="out"/>
        <c:minorTickMark val="none"/>
        <c:tickLblPos val="nextTo"/>
        <c:crossAx val="340240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i="0" u="none" strike="noStrike" baseline="0"/>
              <a:t>What does ‘local identity’ mean to you? </a:t>
            </a:r>
          </a:p>
          <a:p>
            <a:pPr>
              <a:defRPr sz="1400" b="1"/>
            </a:pPr>
            <a:r>
              <a:rPr lang="en-GB" sz="1000" b="1" i="0" u="none" strike="noStrike" baseline="0"/>
              <a:t>(multi code, base: 197 comments, coded using automated text recognition)</a:t>
            </a:r>
            <a:endParaRPr lang="en-US" sz="10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Local identity</c:v>
                </c:pt>
              </c:strCache>
            </c:strRef>
          </c:tx>
          <c:spPr>
            <a:solidFill>
              <a:srgbClr val="8A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Local community</c:v>
                </c:pt>
                <c:pt idx="1">
                  <c:v>The people in the area</c:v>
                </c:pt>
                <c:pt idx="2">
                  <c:v>Geographical location</c:v>
                </c:pt>
                <c:pt idx="3">
                  <c:v>Inclusion for different people</c:v>
                </c:pt>
                <c:pt idx="4">
                  <c:v>Personal identity</c:v>
                </c:pt>
                <c:pt idx="5">
                  <c:v>Political institutions</c:v>
                </c:pt>
                <c:pt idx="6">
                  <c:v>The 'atmosphere' of the area</c:v>
                </c:pt>
                <c:pt idx="7">
                  <c:v>Cultures in the area</c:v>
                </c:pt>
                <c:pt idx="8">
                  <c:v>Neighbourhood</c:v>
                </c:pt>
                <c:pt idx="9">
                  <c:v>Unique things about the area</c:v>
                </c:pt>
                <c:pt idx="10">
                  <c:v>Local history</c:v>
                </c:pt>
                <c:pt idx="11">
                  <c:v>Friends</c:v>
                </c:pt>
                <c:pt idx="12">
                  <c:v>Connections with other local people</c:v>
                </c:pt>
                <c:pt idx="13">
                  <c:v>Local services</c:v>
                </c:pt>
                <c:pt idx="14">
                  <c:v>Family</c:v>
                </c:pt>
                <c:pt idx="15">
                  <c:v>The views of people from other areas</c:v>
                </c:pt>
                <c:pt idx="16">
                  <c:v>Political views</c:v>
                </c:pt>
                <c:pt idx="17">
                  <c:v>Local events and activities</c:v>
                </c:pt>
                <c:pt idx="18">
                  <c:v>Characteristics of the hyper-local area</c:v>
                </c:pt>
                <c:pt idx="19">
                  <c:v>The safety of the area</c:v>
                </c:pt>
                <c:pt idx="20">
                  <c:v>Local natural environment and biodiversity</c:v>
                </c:pt>
                <c:pt idx="21">
                  <c:v>The appearance of the area</c:v>
                </c:pt>
                <c:pt idx="22">
                  <c:v>Not sure</c:v>
                </c:pt>
                <c:pt idx="23">
                  <c:v>Nothing</c:v>
                </c:pt>
              </c:strCache>
            </c:strRef>
          </c:cat>
          <c:val>
            <c:numRef>
              <c:f>Sheet1!$B$2:$B$25</c:f>
              <c:numCache>
                <c:formatCode>0.00%</c:formatCode>
                <c:ptCount val="24"/>
                <c:pt idx="0">
                  <c:v>0.25900000000000001</c:v>
                </c:pt>
                <c:pt idx="1">
                  <c:v>0.22800000000000001</c:v>
                </c:pt>
                <c:pt idx="2">
                  <c:v>0.127</c:v>
                </c:pt>
                <c:pt idx="3">
                  <c:v>9.0999999999999998E-2</c:v>
                </c:pt>
                <c:pt idx="4">
                  <c:v>8.1000000000000003E-2</c:v>
                </c:pt>
                <c:pt idx="5">
                  <c:v>7.5999999999999998E-2</c:v>
                </c:pt>
                <c:pt idx="6">
                  <c:v>6.6000000000000003E-2</c:v>
                </c:pt>
                <c:pt idx="7">
                  <c:v>5.6000000000000001E-2</c:v>
                </c:pt>
                <c:pt idx="8">
                  <c:v>4.5999999999999999E-2</c:v>
                </c:pt>
                <c:pt idx="9">
                  <c:v>4.1000000000000002E-2</c:v>
                </c:pt>
                <c:pt idx="10">
                  <c:v>0.03</c:v>
                </c:pt>
                <c:pt idx="11">
                  <c:v>2.5000000000000001E-2</c:v>
                </c:pt>
                <c:pt idx="12">
                  <c:v>0.02</c:v>
                </c:pt>
                <c:pt idx="13">
                  <c:v>0.02</c:v>
                </c:pt>
                <c:pt idx="14">
                  <c:v>1.4999999999999999E-2</c:v>
                </c:pt>
                <c:pt idx="15">
                  <c:v>0.01</c:v>
                </c:pt>
                <c:pt idx="16">
                  <c:v>0.01</c:v>
                </c:pt>
                <c:pt idx="17">
                  <c:v>5.0000000000000001E-3</c:v>
                </c:pt>
                <c:pt idx="18">
                  <c:v>5.0000000000000001E-3</c:v>
                </c:pt>
                <c:pt idx="19">
                  <c:v>5.0000000000000001E-3</c:v>
                </c:pt>
                <c:pt idx="20">
                  <c:v>5.0000000000000001E-3</c:v>
                </c:pt>
                <c:pt idx="21">
                  <c:v>5.0000000000000001E-3</c:v>
                </c:pt>
                <c:pt idx="22">
                  <c:v>0.112</c:v>
                </c:pt>
                <c:pt idx="23">
                  <c:v>0.03</c:v>
                </c:pt>
              </c:numCache>
            </c:numRef>
          </c:val>
          <c:extLst>
            <c:ext xmlns:c16="http://schemas.microsoft.com/office/drawing/2014/chart" uri="{C3380CC4-5D6E-409C-BE32-E72D297353CC}">
              <c16:uniqueId val="{00000000-9CF4-4DC1-A4D6-01091D1DA426}"/>
            </c:ext>
          </c:extLst>
        </c:ser>
        <c:dLbls>
          <c:showLegendKey val="0"/>
          <c:showVal val="0"/>
          <c:showCatName val="0"/>
          <c:showSerName val="0"/>
          <c:showPercent val="0"/>
          <c:showBubbleSize val="0"/>
        </c:dLbls>
        <c:gapWidth val="30"/>
        <c:axId val="340240624"/>
        <c:axId val="340247824"/>
      </c:barChart>
      <c:catAx>
        <c:axId val="340240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crossAx val="340247824"/>
        <c:crosses val="autoZero"/>
        <c:auto val="1"/>
        <c:lblAlgn val="ctr"/>
        <c:lblOffset val="100"/>
        <c:noMultiLvlLbl val="0"/>
      </c:catAx>
      <c:valAx>
        <c:axId val="340247824"/>
        <c:scaling>
          <c:orientation val="minMax"/>
          <c:min val="0"/>
        </c:scaling>
        <c:delete val="1"/>
        <c:axPos val="t"/>
        <c:numFmt formatCode="0.00%" sourceLinked="1"/>
        <c:majorTickMark val="out"/>
        <c:minorTickMark val="none"/>
        <c:tickLblPos val="nextTo"/>
        <c:crossAx val="340240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i="0" u="none" strike="noStrike" baseline="0"/>
              <a:t>What is there in your local area that helps people feel like they are part of a community? </a:t>
            </a:r>
            <a:r>
              <a:rPr lang="en-GB" sz="1000" b="1" i="0" u="none" strike="noStrike" baseline="0"/>
              <a:t>(multi code, base: 210 comments, coded using automated text recognition)</a:t>
            </a:r>
            <a:endParaRPr lang="en-US" sz="10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5828398843308954"/>
          <c:y val="0.11666899515235642"/>
          <c:w val="0.52049441311418831"/>
          <c:h val="0.86180977188246211"/>
        </c:manualLayout>
      </c:layout>
      <c:barChart>
        <c:barDir val="bar"/>
        <c:grouping val="clustered"/>
        <c:varyColors val="0"/>
        <c:ser>
          <c:idx val="0"/>
          <c:order val="0"/>
          <c:tx>
            <c:strRef>
              <c:f>Sheet1!$B$1</c:f>
              <c:strCache>
                <c:ptCount val="1"/>
                <c:pt idx="0">
                  <c:v>Local identity</c:v>
                </c:pt>
              </c:strCache>
            </c:strRef>
          </c:tx>
          <c:spPr>
            <a:solidFill>
              <a:srgbClr val="8A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Outdoor spaces and biodiversity</c:v>
                </c:pt>
                <c:pt idx="1">
                  <c:v>Local events and festivals</c:v>
                </c:pt>
                <c:pt idx="2">
                  <c:v>Other local residents</c:v>
                </c:pt>
                <c:pt idx="3">
                  <c:v>Clubs (non-specific type)</c:v>
                </c:pt>
                <c:pt idx="4">
                  <c:v>Schools and education settings</c:v>
                </c:pt>
                <c:pt idx="5">
                  <c:v>Businesses in the area</c:v>
                </c:pt>
                <c:pt idx="6">
                  <c:v>Community centres</c:v>
                </c:pt>
                <c:pt idx="7">
                  <c:v>Local places of worship</c:v>
                </c:pt>
                <c:pt idx="8">
                  <c:v>Sports clubs and groups</c:v>
                </c:pt>
                <c:pt idx="9">
                  <c:v>Pubs, restaurants, and cafes</c:v>
                </c:pt>
                <c:pt idx="10">
                  <c:v>Sporting and recreational facilities</c:v>
                </c:pt>
                <c:pt idx="11">
                  <c:v>Local public services</c:v>
                </c:pt>
                <c:pt idx="12">
                  <c:v>Town centres</c:v>
                </c:pt>
                <c:pt idx="13">
                  <c:v>Friends</c:v>
                </c:pt>
                <c:pt idx="14">
                  <c:v>Personal feelings of attachment to the area</c:v>
                </c:pt>
                <c:pt idx="15">
                  <c:v>Local charity and voluntary groups</c:v>
                </c:pt>
                <c:pt idx="16">
                  <c:v>Neighbours</c:v>
                </c:pt>
                <c:pt idx="17">
                  <c:v>Activity clubs and groups (such as scouts, and guides)</c:v>
                </c:pt>
                <c:pt idx="18">
                  <c:v>Village and church halls</c:v>
                </c:pt>
                <c:pt idx="19">
                  <c:v>Local elected representatives</c:v>
                </c:pt>
                <c:pt idx="20">
                  <c:v>Parish or Town councils</c:v>
                </c:pt>
                <c:pt idx="21">
                  <c:v>Military connections</c:v>
                </c:pt>
                <c:pt idx="22">
                  <c:v>Not sure</c:v>
                </c:pt>
                <c:pt idx="23">
                  <c:v>Nothing</c:v>
                </c:pt>
              </c:strCache>
            </c:strRef>
          </c:cat>
          <c:val>
            <c:numRef>
              <c:f>Sheet1!$B$2:$B$25</c:f>
              <c:numCache>
                <c:formatCode>0.00%</c:formatCode>
                <c:ptCount val="24"/>
                <c:pt idx="0">
                  <c:v>0.16700000000000001</c:v>
                </c:pt>
                <c:pt idx="1">
                  <c:v>0.16700000000000001</c:v>
                </c:pt>
                <c:pt idx="2">
                  <c:v>0.13300000000000001</c:v>
                </c:pt>
                <c:pt idx="3">
                  <c:v>0.124</c:v>
                </c:pt>
                <c:pt idx="4">
                  <c:v>0.1</c:v>
                </c:pt>
                <c:pt idx="5">
                  <c:v>9.5000000000000001E-2</c:v>
                </c:pt>
                <c:pt idx="6">
                  <c:v>9.5000000000000001E-2</c:v>
                </c:pt>
                <c:pt idx="7">
                  <c:v>8.1000000000000003E-2</c:v>
                </c:pt>
                <c:pt idx="8">
                  <c:v>7.0999999999999994E-2</c:v>
                </c:pt>
                <c:pt idx="9">
                  <c:v>6.2E-2</c:v>
                </c:pt>
                <c:pt idx="10">
                  <c:v>5.1999999999999998E-2</c:v>
                </c:pt>
                <c:pt idx="11">
                  <c:v>4.8000000000000001E-2</c:v>
                </c:pt>
                <c:pt idx="12">
                  <c:v>3.7999999999999999E-2</c:v>
                </c:pt>
                <c:pt idx="13">
                  <c:v>3.3000000000000002E-2</c:v>
                </c:pt>
                <c:pt idx="14">
                  <c:v>3.3000000000000002E-2</c:v>
                </c:pt>
                <c:pt idx="15">
                  <c:v>2.4E-2</c:v>
                </c:pt>
                <c:pt idx="16">
                  <c:v>1.9E-2</c:v>
                </c:pt>
                <c:pt idx="17">
                  <c:v>1.4E-2</c:v>
                </c:pt>
                <c:pt idx="18">
                  <c:v>1.4E-2</c:v>
                </c:pt>
                <c:pt idx="19">
                  <c:v>0.01</c:v>
                </c:pt>
                <c:pt idx="20">
                  <c:v>5.0000000000000001E-3</c:v>
                </c:pt>
                <c:pt idx="21">
                  <c:v>5.0000000000000001E-3</c:v>
                </c:pt>
                <c:pt idx="22">
                  <c:v>8.5999999999999993E-2</c:v>
                </c:pt>
                <c:pt idx="23">
                  <c:v>8.1000000000000003E-2</c:v>
                </c:pt>
              </c:numCache>
            </c:numRef>
          </c:val>
          <c:extLst>
            <c:ext xmlns:c16="http://schemas.microsoft.com/office/drawing/2014/chart" uri="{C3380CC4-5D6E-409C-BE32-E72D297353CC}">
              <c16:uniqueId val="{00000000-9144-4B2D-B46C-15D2E8AFACE0}"/>
            </c:ext>
          </c:extLst>
        </c:ser>
        <c:dLbls>
          <c:showLegendKey val="0"/>
          <c:showVal val="0"/>
          <c:showCatName val="0"/>
          <c:showSerName val="0"/>
          <c:showPercent val="0"/>
          <c:showBubbleSize val="0"/>
        </c:dLbls>
        <c:gapWidth val="30"/>
        <c:axId val="340240624"/>
        <c:axId val="340247824"/>
      </c:barChart>
      <c:catAx>
        <c:axId val="340240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Light" panose="020B0304020202020204" pitchFamily="34" charset="0"/>
                <a:ea typeface="+mn-ea"/>
                <a:cs typeface="+mn-cs"/>
              </a:defRPr>
            </a:pPr>
            <a:endParaRPr lang="en-US"/>
          </a:p>
        </c:txPr>
        <c:crossAx val="340247824"/>
        <c:crosses val="autoZero"/>
        <c:auto val="1"/>
        <c:lblAlgn val="ctr"/>
        <c:lblOffset val="100"/>
        <c:noMultiLvlLbl val="0"/>
      </c:catAx>
      <c:valAx>
        <c:axId val="340247824"/>
        <c:scaling>
          <c:orientation val="minMax"/>
          <c:min val="0"/>
        </c:scaling>
        <c:delete val="1"/>
        <c:axPos val="t"/>
        <c:numFmt formatCode="0.00%" sourceLinked="1"/>
        <c:majorTickMark val="out"/>
        <c:minorTickMark val="none"/>
        <c:tickLblPos val="nextTo"/>
        <c:crossAx val="340240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a:t>Before receiving this survey, were you aware of plans for Local Government Reorganisation in Hampshire and the Solent? </a:t>
            </a:r>
            <a:r>
              <a:rPr lang="en-GB" sz="1000" b="1"/>
              <a:t>(Base: 398)</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89C064"/>
              </a:solidFill>
              <a:ln w="19050">
                <a:solidFill>
                  <a:schemeClr val="lt1"/>
                </a:solidFill>
              </a:ln>
              <a:effectLst/>
            </c:spPr>
            <c:extLst>
              <c:ext xmlns:c16="http://schemas.microsoft.com/office/drawing/2014/chart" uri="{C3380CC4-5D6E-409C-BE32-E72D297353CC}">
                <c16:uniqueId val="{00000001-ABF6-4025-849D-91C75F87A0FE}"/>
              </c:ext>
            </c:extLst>
          </c:dPt>
          <c:dPt>
            <c:idx val="1"/>
            <c:bubble3D val="0"/>
            <c:spPr>
              <a:solidFill>
                <a:srgbClr val="C6E0B4"/>
              </a:solidFill>
              <a:ln w="19050">
                <a:solidFill>
                  <a:schemeClr val="lt1"/>
                </a:solidFill>
              </a:ln>
              <a:effectLst/>
            </c:spPr>
            <c:extLst>
              <c:ext xmlns:c16="http://schemas.microsoft.com/office/drawing/2014/chart" uri="{C3380CC4-5D6E-409C-BE32-E72D297353CC}">
                <c16:uniqueId val="{00000002-ABF6-4025-849D-91C75F87A0FE}"/>
              </c:ext>
            </c:extLst>
          </c:dPt>
          <c:dPt>
            <c:idx val="2"/>
            <c:bubble3D val="0"/>
            <c:spPr>
              <a:solidFill>
                <a:srgbClr val="FFD966"/>
              </a:solidFill>
              <a:ln w="19050">
                <a:solidFill>
                  <a:schemeClr val="lt1"/>
                </a:solidFill>
              </a:ln>
              <a:effectLst/>
            </c:spPr>
            <c:extLst>
              <c:ext xmlns:c16="http://schemas.microsoft.com/office/drawing/2014/chart" uri="{C3380CC4-5D6E-409C-BE32-E72D297353CC}">
                <c16:uniqueId val="{00000003-ABF6-4025-849D-91C75F87A0FE}"/>
              </c:ext>
            </c:extLst>
          </c:dPt>
          <c:dPt>
            <c:idx val="3"/>
            <c:bubble3D val="0"/>
            <c:spPr>
              <a:solidFill>
                <a:srgbClr val="FFB7B7"/>
              </a:solidFill>
              <a:ln w="19050">
                <a:solidFill>
                  <a:schemeClr val="lt1"/>
                </a:solidFill>
              </a:ln>
              <a:effectLst/>
            </c:spPr>
            <c:extLst>
              <c:ext xmlns:c16="http://schemas.microsoft.com/office/drawing/2014/chart" uri="{C3380CC4-5D6E-409C-BE32-E72D297353CC}">
                <c16:uniqueId val="{00000004-ABF6-4025-849D-91C75F87A0F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I was aware and am confident I broadly understand what it’s all about</c:v>
                </c:pt>
                <c:pt idx="1">
                  <c:v>Yes, I was aware but don’t feel I need to know more at this stage</c:v>
                </c:pt>
                <c:pt idx="2">
                  <c:v>Yes, I was aware but feel I need more information</c:v>
                </c:pt>
                <c:pt idx="3">
                  <c:v>No, I wasn’t aware</c:v>
                </c:pt>
              </c:strCache>
            </c:strRef>
          </c:cat>
          <c:val>
            <c:numRef>
              <c:f>Sheet1!$B$2:$B$5</c:f>
              <c:numCache>
                <c:formatCode>0%</c:formatCode>
                <c:ptCount val="4"/>
                <c:pt idx="0">
                  <c:v>0.06</c:v>
                </c:pt>
                <c:pt idx="1">
                  <c:v>7.0000000000000007E-2</c:v>
                </c:pt>
                <c:pt idx="2">
                  <c:v>0.08</c:v>
                </c:pt>
                <c:pt idx="3">
                  <c:v>0.79</c:v>
                </c:pt>
              </c:numCache>
            </c:numRef>
          </c:val>
          <c:extLst>
            <c:ext xmlns:c16="http://schemas.microsoft.com/office/drawing/2014/chart" uri="{C3380CC4-5D6E-409C-BE32-E72D297353CC}">
              <c16:uniqueId val="{00000000-ABF6-4025-849D-91C75F87A0F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i="0" u="none" strike="noStrike" baseline="0">
                <a:solidFill>
                  <a:schemeClr val="tx1"/>
                </a:solidFill>
              </a:rPr>
              <a:t>Do you feel that Local Government Reorganisation would change how you feel about your community or local area?</a:t>
            </a:r>
            <a:r>
              <a:rPr lang="en-GB" sz="1400" b="1">
                <a:solidFill>
                  <a:schemeClr val="tx1"/>
                </a:solidFill>
              </a:rPr>
              <a:t> (Base: 402)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C6E0B4"/>
              </a:solidFill>
              <a:ln w="19050">
                <a:solidFill>
                  <a:schemeClr val="lt1"/>
                </a:solidFill>
              </a:ln>
              <a:effectLst/>
            </c:spPr>
            <c:extLst>
              <c:ext xmlns:c16="http://schemas.microsoft.com/office/drawing/2014/chart" uri="{C3380CC4-5D6E-409C-BE32-E72D297353CC}">
                <c16:uniqueId val="{00000001-F6F0-4C87-AE7F-DE278FAD1E4D}"/>
              </c:ext>
            </c:extLst>
          </c:dPt>
          <c:dPt>
            <c:idx val="1"/>
            <c:bubble3D val="0"/>
            <c:spPr>
              <a:solidFill>
                <a:srgbClr val="FFD966"/>
              </a:solidFill>
              <a:ln w="19050">
                <a:solidFill>
                  <a:schemeClr val="lt1"/>
                </a:solidFill>
              </a:ln>
              <a:effectLst/>
            </c:spPr>
            <c:extLst>
              <c:ext xmlns:c16="http://schemas.microsoft.com/office/drawing/2014/chart" uri="{C3380CC4-5D6E-409C-BE32-E72D297353CC}">
                <c16:uniqueId val="{00000003-F6F0-4C87-AE7F-DE278FAD1E4D}"/>
              </c:ext>
            </c:extLst>
          </c:dPt>
          <c:dPt>
            <c:idx val="2"/>
            <c:bubble3D val="0"/>
            <c:spPr>
              <a:solidFill>
                <a:srgbClr val="FFB7B7"/>
              </a:solidFill>
              <a:ln w="19050">
                <a:solidFill>
                  <a:schemeClr val="lt1"/>
                </a:solidFill>
              </a:ln>
              <a:effectLst/>
            </c:spPr>
            <c:extLst>
              <c:ext xmlns:c16="http://schemas.microsoft.com/office/drawing/2014/chart" uri="{C3380CC4-5D6E-409C-BE32-E72D297353CC}">
                <c16:uniqueId val="{00000005-F6F0-4C87-AE7F-DE278FAD1E4D}"/>
              </c:ext>
            </c:extLst>
          </c:dPt>
          <c:dPt>
            <c:idx val="3"/>
            <c:bubble3D val="0"/>
            <c:spPr>
              <a:solidFill>
                <a:srgbClr val="D9D9D9"/>
              </a:solidFill>
              <a:ln w="19050">
                <a:solidFill>
                  <a:schemeClr val="lt1"/>
                </a:solidFill>
              </a:ln>
              <a:effectLst/>
            </c:spPr>
            <c:extLst>
              <c:ext xmlns:c16="http://schemas.microsoft.com/office/drawing/2014/chart" uri="{C3380CC4-5D6E-409C-BE32-E72D297353CC}">
                <c16:uniqueId val="{00000007-F6F0-4C87-AE7F-DE278FAD1E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positively</c:v>
                </c:pt>
                <c:pt idx="1">
                  <c:v>No</c:v>
                </c:pt>
                <c:pt idx="2">
                  <c:v>Yes, negatively</c:v>
                </c:pt>
                <c:pt idx="3">
                  <c:v>Don't know</c:v>
                </c:pt>
              </c:strCache>
            </c:strRef>
          </c:cat>
          <c:val>
            <c:numRef>
              <c:f>Sheet1!$B$2:$B$5</c:f>
              <c:numCache>
                <c:formatCode>0%</c:formatCode>
                <c:ptCount val="4"/>
                <c:pt idx="0">
                  <c:v>0.16</c:v>
                </c:pt>
                <c:pt idx="1">
                  <c:v>0.14000000000000001</c:v>
                </c:pt>
                <c:pt idx="2">
                  <c:v>0.06</c:v>
                </c:pt>
                <c:pt idx="3">
                  <c:v>0.64</c:v>
                </c:pt>
              </c:numCache>
            </c:numRef>
          </c:val>
          <c:extLst>
            <c:ext xmlns:c16="http://schemas.microsoft.com/office/drawing/2014/chart" uri="{C3380CC4-5D6E-409C-BE32-E72D297353CC}">
              <c16:uniqueId val="{00000008-F6F0-4C87-AE7F-DE278FAD1E4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i="0" u="none" strike="noStrike" baseline="0"/>
              <a:t>Overall, what would you like Local Government Reorganisation to achieve?</a:t>
            </a:r>
          </a:p>
          <a:p>
            <a:pPr>
              <a:defRPr sz="1400" b="1"/>
            </a:pPr>
            <a:r>
              <a:rPr lang="en-GB" sz="1000" b="1" i="0" u="none" strike="noStrike" baseline="0"/>
              <a:t>(multi code, base: 201 comments, coded using automated text recognition)</a:t>
            </a:r>
            <a:endParaRPr lang="en-US" sz="10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5828398843308954"/>
          <c:y val="0.11666899515235642"/>
          <c:w val="0.52049441311418831"/>
          <c:h val="0.86180977188246211"/>
        </c:manualLayout>
      </c:layout>
      <c:barChart>
        <c:barDir val="bar"/>
        <c:grouping val="clustered"/>
        <c:varyColors val="0"/>
        <c:ser>
          <c:idx val="0"/>
          <c:order val="0"/>
          <c:tx>
            <c:strRef>
              <c:f>Sheet1!$B$1</c:f>
              <c:strCache>
                <c:ptCount val="1"/>
                <c:pt idx="0">
                  <c:v>Local identity</c:v>
                </c:pt>
              </c:strCache>
            </c:strRef>
          </c:tx>
          <c:spPr>
            <a:solidFill>
              <a:srgbClr val="8A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Investment or improvement in local area and priorities</c:v>
                </c:pt>
                <c:pt idx="1">
                  <c:v>Investment or improvement in leisure and recreational facilities</c:v>
                </c:pt>
                <c:pt idx="2">
                  <c:v>Investment or improvement in community safety</c:v>
                </c:pt>
                <c:pt idx="3">
                  <c:v>Investment or improvement in green initiatives</c:v>
                </c:pt>
                <c:pt idx="4">
                  <c:v>Investment or improvement in highways</c:v>
                </c:pt>
                <c:pt idx="5">
                  <c:v>Investment or improvement in shopping facilities</c:v>
                </c:pt>
                <c:pt idx="6">
                  <c:v>More efficient public services</c:v>
                </c:pt>
                <c:pt idx="7">
                  <c:v>Investment or improvement in schools and education</c:v>
                </c:pt>
                <c:pt idx="8">
                  <c:v>Improved community cohesion</c:v>
                </c:pt>
                <c:pt idx="9">
                  <c:v>Investment or improvement in outdoor spaces</c:v>
                </c:pt>
                <c:pt idx="10">
                  <c:v>Investment or improvement in support for people with health issues or disabilities</c:v>
                </c:pt>
                <c:pt idx="11">
                  <c:v>More local participation in politics</c:v>
                </c:pt>
                <c:pt idx="12">
                  <c:v>Better quality of life</c:v>
                </c:pt>
                <c:pt idx="13">
                  <c:v>Investment or improvement in active travel</c:v>
                </c:pt>
                <c:pt idx="14">
                  <c:v>Investment or improvement in public transport</c:v>
                </c:pt>
                <c:pt idx="15">
                  <c:v>Investment or improvement in local housing</c:v>
                </c:pt>
                <c:pt idx="16">
                  <c:v>Investment or improvement in waste services</c:v>
                </c:pt>
                <c:pt idx="17">
                  <c:v>Investment or improvement in support for people in poverty</c:v>
                </c:pt>
                <c:pt idx="18">
                  <c:v>Investment or improvement in local events</c:v>
                </c:pt>
                <c:pt idx="19">
                  <c:v>Improved equality</c:v>
                </c:pt>
                <c:pt idx="20">
                  <c:v>More accessible information for the public from local government</c:v>
                </c:pt>
                <c:pt idx="21">
                  <c:v>Lower Council Tax bills</c:v>
                </c:pt>
                <c:pt idx="22">
                  <c:v>Unique local identity</c:v>
                </c:pt>
                <c:pt idx="23">
                  <c:v>People-focused services</c:v>
                </c:pt>
                <c:pt idx="24">
                  <c:v>Better looking areas</c:v>
                </c:pt>
                <c:pt idx="25">
                  <c:v>Investment or improvement in accessibility of places and services</c:v>
                </c:pt>
                <c:pt idx="26">
                  <c:v>Strong leadership</c:v>
                </c:pt>
                <c:pt idx="27">
                  <c:v>Investment or improvement in digital infrastructure</c:v>
                </c:pt>
                <c:pt idx="28">
                  <c:v>Not sure</c:v>
                </c:pt>
                <c:pt idx="29">
                  <c:v>Nothing in particular</c:v>
                </c:pt>
              </c:strCache>
            </c:strRef>
          </c:cat>
          <c:val>
            <c:numRef>
              <c:f>Sheet1!$B$2:$B$31</c:f>
              <c:numCache>
                <c:formatCode>0%</c:formatCode>
                <c:ptCount val="30"/>
                <c:pt idx="0">
                  <c:v>0.219</c:v>
                </c:pt>
                <c:pt idx="1">
                  <c:v>0.129</c:v>
                </c:pt>
                <c:pt idx="2">
                  <c:v>0.1</c:v>
                </c:pt>
                <c:pt idx="3">
                  <c:v>9.5000000000000001E-2</c:v>
                </c:pt>
                <c:pt idx="4">
                  <c:v>0.09</c:v>
                </c:pt>
                <c:pt idx="5">
                  <c:v>7.4999999999999997E-2</c:v>
                </c:pt>
                <c:pt idx="6">
                  <c:v>6.5000000000000002E-2</c:v>
                </c:pt>
                <c:pt idx="7">
                  <c:v>6.5000000000000002E-2</c:v>
                </c:pt>
                <c:pt idx="8">
                  <c:v>0.05</c:v>
                </c:pt>
                <c:pt idx="9">
                  <c:v>4.4999999999999998E-2</c:v>
                </c:pt>
                <c:pt idx="10">
                  <c:v>0.04</c:v>
                </c:pt>
                <c:pt idx="11">
                  <c:v>3.5000000000000003E-2</c:v>
                </c:pt>
                <c:pt idx="12">
                  <c:v>3.5000000000000003E-2</c:v>
                </c:pt>
                <c:pt idx="13">
                  <c:v>3.5000000000000003E-2</c:v>
                </c:pt>
                <c:pt idx="14">
                  <c:v>3.5000000000000003E-2</c:v>
                </c:pt>
                <c:pt idx="15">
                  <c:v>3.5000000000000003E-2</c:v>
                </c:pt>
                <c:pt idx="16">
                  <c:v>2.5000000000000001E-2</c:v>
                </c:pt>
                <c:pt idx="17">
                  <c:v>2.5000000000000001E-2</c:v>
                </c:pt>
                <c:pt idx="18">
                  <c:v>0.02</c:v>
                </c:pt>
                <c:pt idx="19">
                  <c:v>1.4999999999999999E-2</c:v>
                </c:pt>
                <c:pt idx="20">
                  <c:v>0.01</c:v>
                </c:pt>
                <c:pt idx="21">
                  <c:v>0.01</c:v>
                </c:pt>
                <c:pt idx="22">
                  <c:v>0.01</c:v>
                </c:pt>
                <c:pt idx="23">
                  <c:v>0.01</c:v>
                </c:pt>
                <c:pt idx="24">
                  <c:v>0.01</c:v>
                </c:pt>
                <c:pt idx="25">
                  <c:v>0.01</c:v>
                </c:pt>
                <c:pt idx="26">
                  <c:v>5.0000000000000001E-3</c:v>
                </c:pt>
                <c:pt idx="27">
                  <c:v>5.0000000000000001E-3</c:v>
                </c:pt>
                <c:pt idx="28">
                  <c:v>0.19400000000000001</c:v>
                </c:pt>
                <c:pt idx="29">
                  <c:v>0.05</c:v>
                </c:pt>
              </c:numCache>
            </c:numRef>
          </c:val>
          <c:extLst>
            <c:ext xmlns:c16="http://schemas.microsoft.com/office/drawing/2014/chart" uri="{C3380CC4-5D6E-409C-BE32-E72D297353CC}">
              <c16:uniqueId val="{00000000-AAA0-49A6-874E-EFC1D280911E}"/>
            </c:ext>
          </c:extLst>
        </c:ser>
        <c:dLbls>
          <c:showLegendKey val="0"/>
          <c:showVal val="0"/>
          <c:showCatName val="0"/>
          <c:showSerName val="0"/>
          <c:showPercent val="0"/>
          <c:showBubbleSize val="0"/>
        </c:dLbls>
        <c:gapWidth val="30"/>
        <c:axId val="340240624"/>
        <c:axId val="340247824"/>
      </c:barChart>
      <c:catAx>
        <c:axId val="340240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mn-cs"/>
              </a:defRPr>
            </a:pPr>
            <a:endParaRPr lang="en-US"/>
          </a:p>
        </c:txPr>
        <c:crossAx val="340247824"/>
        <c:crosses val="autoZero"/>
        <c:auto val="1"/>
        <c:lblAlgn val="ctr"/>
        <c:lblOffset val="100"/>
        <c:noMultiLvlLbl val="0"/>
      </c:catAx>
      <c:valAx>
        <c:axId val="340247824"/>
        <c:scaling>
          <c:orientation val="minMax"/>
          <c:min val="0"/>
        </c:scaling>
        <c:delete val="1"/>
        <c:axPos val="t"/>
        <c:numFmt formatCode="0%" sourceLinked="1"/>
        <c:majorTickMark val="out"/>
        <c:minorTickMark val="none"/>
        <c:tickLblPos val="nextTo"/>
        <c:crossAx val="340240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i="0" u="none" strike="noStrike" baseline="0"/>
              <a:t>What, if any, good things do you think could happen because of Local Government Reorganisation? </a:t>
            </a:r>
            <a:r>
              <a:rPr lang="en-GB" sz="1000" b="1" i="0" u="none" strike="noStrike" baseline="0"/>
              <a:t>(multi code, base: 154 comments, coded using automated text recognition)</a:t>
            </a:r>
            <a:endParaRPr lang="en-US" sz="10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5828398843308954"/>
          <c:y val="0.11666899515235642"/>
          <c:w val="0.52049441311418831"/>
          <c:h val="0.86180977188246211"/>
        </c:manualLayout>
      </c:layout>
      <c:barChart>
        <c:barDir val="bar"/>
        <c:grouping val="clustered"/>
        <c:varyColors val="0"/>
        <c:ser>
          <c:idx val="0"/>
          <c:order val="0"/>
          <c:tx>
            <c:strRef>
              <c:f>Sheet1!$B$1</c:f>
              <c:strCache>
                <c:ptCount val="1"/>
                <c:pt idx="0">
                  <c:v>Local identity</c:v>
                </c:pt>
              </c:strCache>
            </c:strRef>
          </c:tx>
          <c:spPr>
            <a:solidFill>
              <a:srgbClr val="8A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More efficient council operations and services</c:v>
                </c:pt>
                <c:pt idx="1">
                  <c:v>Better engagement with, and participation of, residents</c:v>
                </c:pt>
                <c:pt idx="2">
                  <c:v>Investment in recreational facilities</c:v>
                </c:pt>
                <c:pt idx="3">
                  <c:v>Local community benefits</c:v>
                </c:pt>
                <c:pt idx="4">
                  <c:v>Improved highways infrastructure</c:v>
                </c:pt>
                <c:pt idx="5">
                  <c:v>New housing</c:v>
                </c:pt>
                <c:pt idx="6">
                  <c:v>Improved support for schools and education</c:v>
                </c:pt>
                <c:pt idx="7">
                  <c:v>Local or innovative solutions to issues</c:v>
                </c:pt>
                <c:pt idx="8">
                  <c:v>General improvements of facilities and public realm</c:v>
                </c:pt>
                <c:pt idx="9">
                  <c:v>Greater support for the environment</c:v>
                </c:pt>
                <c:pt idx="10">
                  <c:v>More support for vulnerable people</c:v>
                </c:pt>
                <c:pt idx="11">
                  <c:v>More consistent services and policies across a wider area</c:v>
                </c:pt>
                <c:pt idx="12">
                  <c:v>Enabling strategic solutions to issues</c:v>
                </c:pt>
                <c:pt idx="13">
                  <c:v>Investment in recreational events</c:v>
                </c:pt>
                <c:pt idx="14">
                  <c:v>Economic benefits</c:v>
                </c:pt>
                <c:pt idx="15">
                  <c:v>Safer areas and communities</c:v>
                </c:pt>
                <c:pt idx="16">
                  <c:v>Simpler contact and access to services</c:v>
                </c:pt>
                <c:pt idx="17">
                  <c:v>Increased funding for council services</c:v>
                </c:pt>
                <c:pt idx="18">
                  <c:v>Reduced homelessness</c:v>
                </c:pt>
                <c:pt idx="19">
                  <c:v>Improved support for health services and outcomes</c:v>
                </c:pt>
                <c:pt idx="20">
                  <c:v>Opportunity for new priorities</c:v>
                </c:pt>
                <c:pt idx="21">
                  <c:v>More facilities for young people</c:v>
                </c:pt>
                <c:pt idx="22">
                  <c:v>Improved public transport</c:v>
                </c:pt>
                <c:pt idx="23">
                  <c:v>Improved waste services</c:v>
                </c:pt>
                <c:pt idx="24">
                  <c:v>Improved joint working between councils and other partners</c:v>
                </c:pt>
                <c:pt idx="25">
                  <c:v>More accountable leadership</c:v>
                </c:pt>
                <c:pt idx="26">
                  <c:v>Support for older people</c:v>
                </c:pt>
                <c:pt idx="27">
                  <c:v>Support with the cost of living</c:v>
                </c:pt>
                <c:pt idx="28">
                  <c:v>Not sure</c:v>
                </c:pt>
                <c:pt idx="29">
                  <c:v>Nothing</c:v>
                </c:pt>
              </c:strCache>
            </c:strRef>
          </c:cat>
          <c:val>
            <c:numRef>
              <c:f>Sheet1!$B$2:$B$31</c:f>
              <c:numCache>
                <c:formatCode>0%</c:formatCode>
                <c:ptCount val="30"/>
                <c:pt idx="0">
                  <c:v>0.13600000000000001</c:v>
                </c:pt>
                <c:pt idx="1">
                  <c:v>7.8E-2</c:v>
                </c:pt>
                <c:pt idx="2">
                  <c:v>7.0999999999999994E-2</c:v>
                </c:pt>
                <c:pt idx="3">
                  <c:v>6.5000000000000002E-2</c:v>
                </c:pt>
                <c:pt idx="4">
                  <c:v>6.5000000000000002E-2</c:v>
                </c:pt>
                <c:pt idx="5">
                  <c:v>6.5000000000000002E-2</c:v>
                </c:pt>
                <c:pt idx="6">
                  <c:v>5.8000000000000003E-2</c:v>
                </c:pt>
                <c:pt idx="7">
                  <c:v>5.8000000000000003E-2</c:v>
                </c:pt>
                <c:pt idx="8">
                  <c:v>3.9E-2</c:v>
                </c:pt>
                <c:pt idx="9">
                  <c:v>3.9E-2</c:v>
                </c:pt>
                <c:pt idx="10">
                  <c:v>3.2000000000000001E-2</c:v>
                </c:pt>
                <c:pt idx="11">
                  <c:v>3.2000000000000001E-2</c:v>
                </c:pt>
                <c:pt idx="12">
                  <c:v>2.5999999999999999E-2</c:v>
                </c:pt>
                <c:pt idx="13">
                  <c:v>1.9E-2</c:v>
                </c:pt>
                <c:pt idx="14">
                  <c:v>1.9E-2</c:v>
                </c:pt>
                <c:pt idx="15">
                  <c:v>1.9E-2</c:v>
                </c:pt>
                <c:pt idx="16">
                  <c:v>1.9E-2</c:v>
                </c:pt>
                <c:pt idx="17">
                  <c:v>1.2999999999999999E-2</c:v>
                </c:pt>
                <c:pt idx="18">
                  <c:v>1.2999999999999999E-2</c:v>
                </c:pt>
                <c:pt idx="19">
                  <c:v>6.0000000000000001E-3</c:v>
                </c:pt>
                <c:pt idx="20">
                  <c:v>6.0000000000000001E-3</c:v>
                </c:pt>
                <c:pt idx="21">
                  <c:v>6.0000000000000001E-3</c:v>
                </c:pt>
                <c:pt idx="22">
                  <c:v>6.0000000000000001E-3</c:v>
                </c:pt>
                <c:pt idx="23">
                  <c:v>6.0000000000000001E-3</c:v>
                </c:pt>
                <c:pt idx="24">
                  <c:v>6.0000000000000001E-3</c:v>
                </c:pt>
                <c:pt idx="25">
                  <c:v>6.0000000000000001E-3</c:v>
                </c:pt>
                <c:pt idx="26">
                  <c:v>6.0000000000000001E-3</c:v>
                </c:pt>
                <c:pt idx="27">
                  <c:v>6.0000000000000001E-3</c:v>
                </c:pt>
                <c:pt idx="28">
                  <c:v>0.26</c:v>
                </c:pt>
                <c:pt idx="29">
                  <c:v>4.4999999999999998E-2</c:v>
                </c:pt>
              </c:numCache>
            </c:numRef>
          </c:val>
          <c:extLst>
            <c:ext xmlns:c16="http://schemas.microsoft.com/office/drawing/2014/chart" uri="{C3380CC4-5D6E-409C-BE32-E72D297353CC}">
              <c16:uniqueId val="{00000000-56DF-4F16-876D-E336307482CE}"/>
            </c:ext>
          </c:extLst>
        </c:ser>
        <c:dLbls>
          <c:showLegendKey val="0"/>
          <c:showVal val="0"/>
          <c:showCatName val="0"/>
          <c:showSerName val="0"/>
          <c:showPercent val="0"/>
          <c:showBubbleSize val="0"/>
        </c:dLbls>
        <c:gapWidth val="30"/>
        <c:axId val="340240624"/>
        <c:axId val="340247824"/>
      </c:barChart>
      <c:catAx>
        <c:axId val="340240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mn-cs"/>
              </a:defRPr>
            </a:pPr>
            <a:endParaRPr lang="en-US"/>
          </a:p>
        </c:txPr>
        <c:crossAx val="340247824"/>
        <c:crosses val="autoZero"/>
        <c:auto val="1"/>
        <c:lblAlgn val="ctr"/>
        <c:lblOffset val="100"/>
        <c:noMultiLvlLbl val="0"/>
      </c:catAx>
      <c:valAx>
        <c:axId val="340247824"/>
        <c:scaling>
          <c:orientation val="minMax"/>
          <c:min val="0"/>
        </c:scaling>
        <c:delete val="1"/>
        <c:axPos val="t"/>
        <c:numFmt formatCode="0%" sourceLinked="1"/>
        <c:majorTickMark val="out"/>
        <c:minorTickMark val="none"/>
        <c:tickLblPos val="nextTo"/>
        <c:crossAx val="340240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i="0" u="none" strike="noStrike" baseline="0"/>
              <a:t>What, if anything, worries you about Local Government Reorganisation? </a:t>
            </a:r>
          </a:p>
          <a:p>
            <a:pPr>
              <a:defRPr sz="1400" b="1"/>
            </a:pPr>
            <a:r>
              <a:rPr lang="en-GB" sz="1000" b="1" i="0" u="none" strike="noStrike" baseline="0"/>
              <a:t>(multi code, base: 156 comments, coded using automated text recognition)</a:t>
            </a:r>
            <a:endParaRPr lang="en-US" sz="10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5828398843308954"/>
          <c:y val="0.11666899515235642"/>
          <c:w val="0.52049441311418831"/>
          <c:h val="0.86180977188246211"/>
        </c:manualLayout>
      </c:layout>
      <c:barChart>
        <c:barDir val="bar"/>
        <c:grouping val="clustered"/>
        <c:varyColors val="0"/>
        <c:ser>
          <c:idx val="0"/>
          <c:order val="0"/>
          <c:tx>
            <c:strRef>
              <c:f>Sheet1!$B$1</c:f>
              <c:strCache>
                <c:ptCount val="1"/>
                <c:pt idx="0">
                  <c:v>Local identity</c:v>
                </c:pt>
              </c:strCache>
            </c:strRef>
          </c:tx>
          <c:spPr>
            <a:solidFill>
              <a:srgbClr val="8A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Less focus on local issues</c:v>
                </c:pt>
                <c:pt idx="1">
                  <c:v>Reduced service quality</c:v>
                </c:pt>
                <c:pt idx="2">
                  <c:v>Impacts of increased population size</c:v>
                </c:pt>
                <c:pt idx="3">
                  <c:v>Less equitable services or resources</c:v>
                </c:pt>
                <c:pt idx="4">
                  <c:v>Reduced capacity or access to services</c:v>
                </c:pt>
                <c:pt idx="5">
                  <c:v>Less power for local areas or communities</c:v>
                </c:pt>
                <c:pt idx="6">
                  <c:v>Reduced trust in local council or negative public opinion</c:v>
                </c:pt>
                <c:pt idx="7">
                  <c:v>Potential waste of money</c:v>
                </c:pt>
                <c:pt idx="8">
                  <c:v>Impacts on the environment</c:v>
                </c:pt>
                <c:pt idx="9">
                  <c:v>Impacts on schools</c:v>
                </c:pt>
                <c:pt idx="10">
                  <c:v>Poorer community safety</c:v>
                </c:pt>
                <c:pt idx="11">
                  <c:v>Central government influence on local area</c:v>
                </c:pt>
                <c:pt idx="12">
                  <c:v>Reduced accountability for services</c:v>
                </c:pt>
                <c:pt idx="13">
                  <c:v>Impacts of further changes to councils</c:v>
                </c:pt>
                <c:pt idx="14">
                  <c:v>Impacts on recreational facilities</c:v>
                </c:pt>
                <c:pt idx="15">
                  <c:v>Impacts on highways</c:v>
                </c:pt>
                <c:pt idx="16">
                  <c:v>Impacts on people with health or disability issues</c:v>
                </c:pt>
                <c:pt idx="17">
                  <c:v>Less engaged residents</c:v>
                </c:pt>
                <c:pt idx="18">
                  <c:v>Impacts on local area or neighbourhood</c:v>
                </c:pt>
                <c:pt idx="19">
                  <c:v>Poorer economic outcomes</c:v>
                </c:pt>
                <c:pt idx="20">
                  <c:v>Impacts on young people</c:v>
                </c:pt>
                <c:pt idx="21">
                  <c:v>Impact on areas' local character or identity</c:v>
                </c:pt>
                <c:pt idx="22">
                  <c:v>Disruption during reorganisation</c:v>
                </c:pt>
                <c:pt idx="23">
                  <c:v>Impacts on traffic</c:v>
                </c:pt>
                <c:pt idx="24">
                  <c:v>Impacts on housing</c:v>
                </c:pt>
                <c:pt idx="25">
                  <c:v>Increased Council Tax</c:v>
                </c:pt>
                <c:pt idx="26">
                  <c:v>Not sure</c:v>
                </c:pt>
                <c:pt idx="27">
                  <c:v>Nothing</c:v>
                </c:pt>
              </c:strCache>
            </c:strRef>
          </c:cat>
          <c:val>
            <c:numRef>
              <c:f>Sheet1!$B$2:$B$29</c:f>
              <c:numCache>
                <c:formatCode>0%</c:formatCode>
                <c:ptCount val="28"/>
                <c:pt idx="0">
                  <c:v>9.6000000000000002E-2</c:v>
                </c:pt>
                <c:pt idx="1">
                  <c:v>7.0999999999999994E-2</c:v>
                </c:pt>
                <c:pt idx="2">
                  <c:v>5.0999999999999997E-2</c:v>
                </c:pt>
                <c:pt idx="3">
                  <c:v>3.7999999999999999E-2</c:v>
                </c:pt>
                <c:pt idx="4">
                  <c:v>3.7999999999999999E-2</c:v>
                </c:pt>
                <c:pt idx="5">
                  <c:v>3.2000000000000001E-2</c:v>
                </c:pt>
                <c:pt idx="6">
                  <c:v>3.2000000000000001E-2</c:v>
                </c:pt>
                <c:pt idx="7">
                  <c:v>3.2000000000000001E-2</c:v>
                </c:pt>
                <c:pt idx="8">
                  <c:v>3.2000000000000001E-2</c:v>
                </c:pt>
                <c:pt idx="9">
                  <c:v>2.5999999999999999E-2</c:v>
                </c:pt>
                <c:pt idx="10">
                  <c:v>2.5999999999999999E-2</c:v>
                </c:pt>
                <c:pt idx="11">
                  <c:v>2.5999999999999999E-2</c:v>
                </c:pt>
                <c:pt idx="12">
                  <c:v>2.5999999999999999E-2</c:v>
                </c:pt>
                <c:pt idx="13">
                  <c:v>2.5999999999999999E-2</c:v>
                </c:pt>
                <c:pt idx="14">
                  <c:v>1.9E-2</c:v>
                </c:pt>
                <c:pt idx="15">
                  <c:v>1.9E-2</c:v>
                </c:pt>
                <c:pt idx="16">
                  <c:v>1.9E-2</c:v>
                </c:pt>
                <c:pt idx="17">
                  <c:v>1.9E-2</c:v>
                </c:pt>
                <c:pt idx="18">
                  <c:v>1.9E-2</c:v>
                </c:pt>
                <c:pt idx="19">
                  <c:v>1.2999999999999999E-2</c:v>
                </c:pt>
                <c:pt idx="20">
                  <c:v>1.2999999999999999E-2</c:v>
                </c:pt>
                <c:pt idx="21">
                  <c:v>1.2999999999999999E-2</c:v>
                </c:pt>
                <c:pt idx="22">
                  <c:v>1.2999999999999999E-2</c:v>
                </c:pt>
                <c:pt idx="23">
                  <c:v>6.0000000000000001E-3</c:v>
                </c:pt>
                <c:pt idx="24">
                  <c:v>6.0000000000000001E-3</c:v>
                </c:pt>
                <c:pt idx="25">
                  <c:v>6.0000000000000001E-3</c:v>
                </c:pt>
                <c:pt idx="26">
                  <c:v>0.16700000000000001</c:v>
                </c:pt>
                <c:pt idx="27">
                  <c:v>0.24399999999999999</c:v>
                </c:pt>
              </c:numCache>
            </c:numRef>
          </c:val>
          <c:extLst>
            <c:ext xmlns:c16="http://schemas.microsoft.com/office/drawing/2014/chart" uri="{C3380CC4-5D6E-409C-BE32-E72D297353CC}">
              <c16:uniqueId val="{00000000-7844-4A32-A438-33B67229FF4F}"/>
            </c:ext>
          </c:extLst>
        </c:ser>
        <c:dLbls>
          <c:showLegendKey val="0"/>
          <c:showVal val="0"/>
          <c:showCatName val="0"/>
          <c:showSerName val="0"/>
          <c:showPercent val="0"/>
          <c:showBubbleSize val="0"/>
        </c:dLbls>
        <c:gapWidth val="30"/>
        <c:axId val="340240624"/>
        <c:axId val="340247824"/>
      </c:barChart>
      <c:catAx>
        <c:axId val="340240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Arial Nova Light" panose="020B0304020202020204" pitchFamily="34" charset="0"/>
                <a:ea typeface="+mn-ea"/>
                <a:cs typeface="+mn-cs"/>
              </a:defRPr>
            </a:pPr>
            <a:endParaRPr lang="en-US"/>
          </a:p>
        </c:txPr>
        <c:crossAx val="340247824"/>
        <c:crosses val="autoZero"/>
        <c:auto val="1"/>
        <c:lblAlgn val="ctr"/>
        <c:lblOffset val="100"/>
        <c:noMultiLvlLbl val="0"/>
      </c:catAx>
      <c:valAx>
        <c:axId val="340247824"/>
        <c:scaling>
          <c:orientation val="minMax"/>
          <c:min val="0"/>
        </c:scaling>
        <c:delete val="1"/>
        <c:axPos val="t"/>
        <c:numFmt formatCode="0%" sourceLinked="1"/>
        <c:majorTickMark val="out"/>
        <c:minorTickMark val="none"/>
        <c:tickLblPos val="nextTo"/>
        <c:crossAx val="340240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i="0" u="none" strike="noStrike" baseline="0"/>
              <a:t>On a scale of 0 (least) to 10 (most) how important is it to you that: (Mean average scores shown)</a:t>
            </a:r>
            <a:endParaRPr lang="en-US" sz="1400" b="1"/>
          </a:p>
        </c:rich>
      </c:tx>
      <c:layout>
        <c:manualLayout>
          <c:xMode val="edge"/>
          <c:yMode val="edge"/>
          <c:x val="0.10258183111195614"/>
          <c:y val="2.10971904928639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51538875740093726"/>
          <c:y val="0.11678306764449893"/>
          <c:w val="0.45744506043162919"/>
          <c:h val="0.87090769706669535"/>
        </c:manualLayout>
      </c:layout>
      <c:barChart>
        <c:barDir val="bar"/>
        <c:grouping val="clustered"/>
        <c:varyColors val="0"/>
        <c:ser>
          <c:idx val="0"/>
          <c:order val="0"/>
          <c:tx>
            <c:strRef>
              <c:f>Sheet1!$B$1</c:f>
              <c:strCache>
                <c:ptCount val="1"/>
                <c:pt idx="0">
                  <c:v>Quite or very strongly</c:v>
                </c:pt>
              </c:strCache>
            </c:strRef>
          </c:tx>
          <c:spPr>
            <a:solidFill>
              <a:srgbClr val="8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Council services are run well (Base: 400)</c:v>
                </c:pt>
                <c:pt idx="1">
                  <c:v>Your council understands local problems and needs (Base: 400)</c:v>
                </c:pt>
                <c:pt idx="2">
                  <c:v>Councillors provide a strong voice for your community (Base: 398)</c:v>
                </c:pt>
                <c:pt idx="3">
                  <c:v>Council services are available near to where you live (Base: 396)</c:v>
                </c:pt>
                <c:pt idx="4">
                  <c:v>You can have your say on council decisions (Base: 399)</c:v>
                </c:pt>
                <c:pt idx="5">
                  <c:v>Council offices are near to where you live (Base: 396)</c:v>
                </c:pt>
              </c:strCache>
            </c:strRef>
          </c:cat>
          <c:val>
            <c:numRef>
              <c:f>Sheet1!$B$2:$B$7</c:f>
              <c:numCache>
                <c:formatCode>0.0</c:formatCode>
                <c:ptCount val="6"/>
                <c:pt idx="0">
                  <c:v>7</c:v>
                </c:pt>
                <c:pt idx="1">
                  <c:v>6.9</c:v>
                </c:pt>
                <c:pt idx="2">
                  <c:v>6.3</c:v>
                </c:pt>
                <c:pt idx="3">
                  <c:v>5.8</c:v>
                </c:pt>
                <c:pt idx="4">
                  <c:v>5.7</c:v>
                </c:pt>
                <c:pt idx="5">
                  <c:v>4.7</c:v>
                </c:pt>
              </c:numCache>
            </c:numRef>
          </c:val>
          <c:extLst>
            <c:ext xmlns:c16="http://schemas.microsoft.com/office/drawing/2014/chart" uri="{C3380CC4-5D6E-409C-BE32-E72D297353CC}">
              <c16:uniqueId val="{00000000-3E01-456F-8823-6D685FD0D5DE}"/>
            </c:ext>
          </c:extLst>
        </c:ser>
        <c:dLbls>
          <c:showLegendKey val="0"/>
          <c:showVal val="0"/>
          <c:showCatName val="0"/>
          <c:showSerName val="0"/>
          <c:showPercent val="0"/>
          <c:showBubbleSize val="0"/>
        </c:dLbls>
        <c:gapWidth val="30"/>
        <c:axId val="340240624"/>
        <c:axId val="340247824"/>
      </c:barChart>
      <c:catAx>
        <c:axId val="340240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crossAx val="340247824"/>
        <c:crosses val="autoZero"/>
        <c:auto val="1"/>
        <c:lblAlgn val="ctr"/>
        <c:lblOffset val="100"/>
        <c:noMultiLvlLbl val="0"/>
      </c:catAx>
      <c:valAx>
        <c:axId val="340247824"/>
        <c:scaling>
          <c:orientation val="minMax"/>
          <c:min val="0"/>
        </c:scaling>
        <c:delete val="1"/>
        <c:axPos val="t"/>
        <c:numFmt formatCode="0.0" sourceLinked="1"/>
        <c:majorTickMark val="out"/>
        <c:minorTickMark val="none"/>
        <c:tickLblPos val="nextTo"/>
        <c:crossAx val="340240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0B0DE6-C062-4A8F-BAC7-8FA2ADFDC40E}"/>
              </a:ext>
            </a:extLst>
          </p:cNvPr>
          <p:cNvSpPr>
            <a:spLocks noGrp="1" noChangeArrowheads="1"/>
          </p:cNvSpPr>
          <p:nvPr>
            <p:ph type="hdr" sz="quarter"/>
          </p:nvPr>
        </p:nvSpPr>
        <p:spPr bwMode="auto">
          <a:xfrm>
            <a:off x="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099" name="Rectangle 3">
            <a:extLst>
              <a:ext uri="{FF2B5EF4-FFF2-40B4-BE49-F238E27FC236}">
                <a16:creationId xmlns:a16="http://schemas.microsoft.com/office/drawing/2014/main" id="{1FBE824B-F64A-4648-8ADA-D9854B2460B2}"/>
              </a:ext>
            </a:extLst>
          </p:cNvPr>
          <p:cNvSpPr>
            <a:spLocks noGrp="1" noChangeArrowheads="1"/>
          </p:cNvSpPr>
          <p:nvPr>
            <p:ph type="dt" sz="quarter" idx="1"/>
          </p:nvPr>
        </p:nvSpPr>
        <p:spPr bwMode="auto">
          <a:xfrm>
            <a:off x="375285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en-US"/>
          </a:p>
        </p:txBody>
      </p:sp>
      <p:sp>
        <p:nvSpPr>
          <p:cNvPr id="4100" name="Rectangle 4">
            <a:extLst>
              <a:ext uri="{FF2B5EF4-FFF2-40B4-BE49-F238E27FC236}">
                <a16:creationId xmlns:a16="http://schemas.microsoft.com/office/drawing/2014/main" id="{A676F842-BA96-4EAE-ADB4-11CFA5D642A9}"/>
              </a:ext>
            </a:extLst>
          </p:cNvPr>
          <p:cNvSpPr>
            <a:spLocks noGrp="1" noChangeArrowheads="1"/>
          </p:cNvSpPr>
          <p:nvPr>
            <p:ph type="ftr" sz="quarter" idx="2"/>
          </p:nvPr>
        </p:nvSpPr>
        <p:spPr bwMode="auto">
          <a:xfrm>
            <a:off x="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101" name="Rectangle 5">
            <a:extLst>
              <a:ext uri="{FF2B5EF4-FFF2-40B4-BE49-F238E27FC236}">
                <a16:creationId xmlns:a16="http://schemas.microsoft.com/office/drawing/2014/main" id="{D160D536-000A-4533-9884-9196D1888897}"/>
              </a:ext>
            </a:extLst>
          </p:cNvPr>
          <p:cNvSpPr>
            <a:spLocks noGrp="1" noChangeArrowheads="1"/>
          </p:cNvSpPr>
          <p:nvPr>
            <p:ph type="sldNum" sz="quarter" idx="3"/>
          </p:nvPr>
        </p:nvSpPr>
        <p:spPr bwMode="auto">
          <a:xfrm>
            <a:off x="375285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1A72D63A-0002-4DDA-8715-FF4088AE1389}"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02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51263" y="0"/>
            <a:ext cx="2870200" cy="492125"/>
          </a:xfrm>
          <a:prstGeom prst="rect">
            <a:avLst/>
          </a:prstGeom>
        </p:spPr>
        <p:txBody>
          <a:bodyPr vert="horz" lIns="91440" tIns="45720" rIns="91440" bIns="45720" rtlCol="0"/>
          <a:lstStyle>
            <a:lvl1pPr algn="r">
              <a:defRPr sz="1200"/>
            </a:lvl1pPr>
          </a:lstStyle>
          <a:p>
            <a:fld id="{068F8011-E555-4038-8B34-56F5971B7049}" type="datetimeFigureOut">
              <a:rPr lang="en-GB" smtClean="0"/>
              <a:t>05/09/2025</a:t>
            </a:fld>
            <a:endParaRPr lang="en-GB"/>
          </a:p>
        </p:txBody>
      </p:sp>
      <p:sp>
        <p:nvSpPr>
          <p:cNvPr id="4" name="Slide Image Placeholder 3"/>
          <p:cNvSpPr>
            <a:spLocks noGrp="1" noRot="1" noChangeAspect="1"/>
          </p:cNvSpPr>
          <p:nvPr>
            <p:ph type="sldImg" idx="2"/>
          </p:nvPr>
        </p:nvSpPr>
        <p:spPr>
          <a:xfrm>
            <a:off x="369888" y="1227138"/>
            <a:ext cx="5883275" cy="3309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1988" y="4721225"/>
            <a:ext cx="5299075" cy="38639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8625"/>
            <a:ext cx="2870200"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51263" y="9318625"/>
            <a:ext cx="2870200" cy="492125"/>
          </a:xfrm>
          <a:prstGeom prst="rect">
            <a:avLst/>
          </a:prstGeom>
        </p:spPr>
        <p:txBody>
          <a:bodyPr vert="horz" lIns="91440" tIns="45720" rIns="91440" bIns="45720" rtlCol="0" anchor="b"/>
          <a:lstStyle>
            <a:lvl1pPr algn="r">
              <a:defRPr sz="1200"/>
            </a:lvl1pPr>
          </a:lstStyle>
          <a:p>
            <a:fld id="{568BB050-D6A5-4A85-9276-619497FC25B3}" type="slidenum">
              <a:rPr lang="en-GB" smtClean="0"/>
              <a:t>‹#›</a:t>
            </a:fld>
            <a:endParaRPr lang="en-GB"/>
          </a:p>
        </p:txBody>
      </p:sp>
    </p:spTree>
    <p:extLst>
      <p:ext uri="{BB962C8B-B14F-4D97-AF65-F5344CB8AC3E}">
        <p14:creationId xmlns:p14="http://schemas.microsoft.com/office/powerpoint/2010/main" val="11697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68BB050-D6A5-4A85-9276-619497FC25B3}" type="slidenum">
              <a:rPr lang="en-GB" smtClean="0"/>
              <a:t>13</a:t>
            </a:fld>
            <a:endParaRPr lang="en-GB"/>
          </a:p>
        </p:txBody>
      </p:sp>
    </p:spTree>
    <p:extLst>
      <p:ext uri="{BB962C8B-B14F-4D97-AF65-F5344CB8AC3E}">
        <p14:creationId xmlns:p14="http://schemas.microsoft.com/office/powerpoint/2010/main" val="366854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24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5350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95215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45621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21416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75488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93611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hasCustomPrompt="1"/>
          </p:nvPr>
        </p:nvSpPr>
        <p:spPr>
          <a:xfrm>
            <a:off x="685845" y="365129"/>
            <a:ext cx="10820355" cy="760938"/>
          </a:xfrm>
          <a:prstGeom prst="rect">
            <a:avLst/>
          </a:prstGeom>
        </p:spPr>
        <p:txBody>
          <a:bodyPr vert="horz" lIns="91440" tIns="45720" rIns="91440" bIns="45720" rtlCol="0" anchor="b">
            <a:normAutofit/>
          </a:bodyPr>
          <a:lstStyle>
            <a:lvl1pPr>
              <a:defRPr sz="1600" b="1">
                <a:latin typeface="Arial" panose="020B0604020202020204" pitchFamily="34" charset="0"/>
                <a:cs typeface="Arial" panose="020B0604020202020204" pitchFamily="34" charset="0"/>
              </a:defRPr>
            </a:lvl1pPr>
          </a:lstStyle>
          <a:p>
            <a:r>
              <a:rPr lang="en-GB"/>
              <a:t>Blank with title</a:t>
            </a:r>
            <a:endParaRPr lang="en-US"/>
          </a:p>
        </p:txBody>
      </p:sp>
    </p:spTree>
    <p:extLst>
      <p:ext uri="{BB962C8B-B14F-4D97-AF65-F5344CB8AC3E}">
        <p14:creationId xmlns:p14="http://schemas.microsoft.com/office/powerpoint/2010/main" val="1867627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457" y="365125"/>
            <a:ext cx="10789085" cy="686779"/>
          </a:xfrm>
          <a:prstGeom prst="rect">
            <a:avLst/>
          </a:prstGeom>
        </p:spPr>
        <p:txBody>
          <a:bodyPr anchor="b"/>
          <a:lstStyle>
            <a:lvl1pPr>
              <a:defRPr b="1"/>
            </a:lvl1pPr>
          </a:lstStyle>
          <a:p>
            <a:r>
              <a:rPr lang="en-US"/>
              <a:t>Click to edit Master title style</a:t>
            </a:r>
          </a:p>
        </p:txBody>
      </p:sp>
      <p:cxnSp>
        <p:nvCxnSpPr>
          <p:cNvPr id="7" name="Straight Connector 6">
            <a:extLst>
              <a:ext uri="{FF2B5EF4-FFF2-40B4-BE49-F238E27FC236}">
                <a16:creationId xmlns:a16="http://schemas.microsoft.com/office/drawing/2014/main" id="{AE43141E-EE2D-E5F4-CE64-2E849C91CE71}"/>
              </a:ext>
            </a:extLst>
          </p:cNvPr>
          <p:cNvCxnSpPr/>
          <p:nvPr userDrawn="1"/>
        </p:nvCxnSpPr>
        <p:spPr>
          <a:xfrm>
            <a:off x="701458" y="1113780"/>
            <a:ext cx="10789085" cy="0"/>
          </a:xfrm>
          <a:prstGeom prst="line">
            <a:avLst/>
          </a:prstGeom>
          <a:ln w="25400">
            <a:solidFill>
              <a:srgbClr val="08324B"/>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3740D7-2907-F6F1-EA8D-9EE2EEA492CE}"/>
              </a:ext>
            </a:extLst>
          </p:cNvPr>
          <p:cNvSpPr/>
          <p:nvPr userDrawn="1"/>
        </p:nvSpPr>
        <p:spPr>
          <a:xfrm>
            <a:off x="10677167" y="6325173"/>
            <a:ext cx="1326911" cy="343755"/>
          </a:xfrm>
          <a:prstGeom prst="rect">
            <a:avLst/>
          </a:prstGeom>
          <a:solidFill>
            <a:srgbClr val="08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052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457" y="365125"/>
            <a:ext cx="10789085" cy="686779"/>
          </a:xfrm>
          <a:prstGeom prst="rect">
            <a:avLst/>
          </a:prstGeom>
        </p:spPr>
        <p:txBody>
          <a:bodyPr anchor="b"/>
          <a:lstStyle>
            <a:lvl1pPr>
              <a:defRPr b="1"/>
            </a:lvl1pPr>
          </a:lstStyle>
          <a:p>
            <a:r>
              <a:rPr lang="en-US"/>
              <a:t>Click to edit Master title style</a:t>
            </a:r>
          </a:p>
        </p:txBody>
      </p:sp>
      <p:sp>
        <p:nvSpPr>
          <p:cNvPr id="3" name="Content Placeholder 2"/>
          <p:cNvSpPr>
            <a:spLocks noGrp="1"/>
          </p:cNvSpPr>
          <p:nvPr>
            <p:ph idx="1"/>
          </p:nvPr>
        </p:nvSpPr>
        <p:spPr>
          <a:xfrm>
            <a:off x="701457" y="1464417"/>
            <a:ext cx="5197453" cy="42798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E43141E-EE2D-E5F4-CE64-2E849C91CE71}"/>
              </a:ext>
            </a:extLst>
          </p:cNvPr>
          <p:cNvCxnSpPr/>
          <p:nvPr userDrawn="1"/>
        </p:nvCxnSpPr>
        <p:spPr>
          <a:xfrm>
            <a:off x="701458" y="1113780"/>
            <a:ext cx="10789085" cy="0"/>
          </a:xfrm>
          <a:prstGeom prst="line">
            <a:avLst/>
          </a:prstGeom>
          <a:ln w="25400">
            <a:solidFill>
              <a:srgbClr val="08324B"/>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3740D7-2907-F6F1-EA8D-9EE2EEA492CE}"/>
              </a:ext>
            </a:extLst>
          </p:cNvPr>
          <p:cNvSpPr/>
          <p:nvPr userDrawn="1"/>
        </p:nvSpPr>
        <p:spPr>
          <a:xfrm>
            <a:off x="10677167" y="6325173"/>
            <a:ext cx="1326911" cy="343755"/>
          </a:xfrm>
          <a:prstGeom prst="rect">
            <a:avLst/>
          </a:prstGeom>
          <a:solidFill>
            <a:srgbClr val="08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960FF538-3B51-C8E8-380D-E0F649B30102}"/>
              </a:ext>
            </a:extLst>
          </p:cNvPr>
          <p:cNvSpPr>
            <a:spLocks noGrp="1"/>
          </p:cNvSpPr>
          <p:nvPr>
            <p:ph idx="10"/>
          </p:nvPr>
        </p:nvSpPr>
        <p:spPr>
          <a:xfrm>
            <a:off x="6293089" y="1464416"/>
            <a:ext cx="5197453" cy="42798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9D8344E3-FCCE-D1E8-C36A-78EFEDBAB259}"/>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810786384"/>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508ED1C-93B8-F765-F5A1-D739AA88F0CD}"/>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ADD64CD5-C2D6-E5D4-A5CB-6F75488A3D1B}"/>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6289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EAA7BA0-EF08-30D8-085A-B34682ECC82F}"/>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01DE3926-4D74-F006-40D7-61E10545FC24}"/>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5401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18706411"/>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20415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41989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38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9/5/2025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824526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ED0C5B-1C38-E43D-ADF2-50274C6A9B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5"/>
          <a:srcRect/>
          <a:stretch/>
        </p:blipFill>
        <p:spPr>
          <a:xfrm>
            <a:off x="2" y="223"/>
            <a:ext cx="12192396" cy="6857776"/>
          </a:xfrm>
          <a:prstGeom prst="rect">
            <a:avLst/>
          </a:prstGeom>
        </p:spPr>
      </p:pic>
    </p:spTree>
    <p:extLst>
      <p:ext uri="{BB962C8B-B14F-4D97-AF65-F5344CB8AC3E}">
        <p14:creationId xmlns:p14="http://schemas.microsoft.com/office/powerpoint/2010/main" val="10709468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13"/>
          <a:srcRect/>
          <a:stretch/>
        </p:blipFill>
        <p:spPr>
          <a:xfrm>
            <a:off x="2" y="223"/>
            <a:ext cx="12192396" cy="6857777"/>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956832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Gill Sans MT" panose="020B0502020104020203" pitchFamily="34" charset="77"/>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Gill Sans MT" panose="020B0502020104020203" pitchFamily="34" charset="77"/>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Gill Sans MT" panose="020B0502020104020203" pitchFamily="34" charset="77"/>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DB0CF-E9CB-8EA9-AE13-196C1249CBE9}"/>
              </a:ext>
            </a:extLst>
          </p:cNvPr>
          <p:cNvPicPr>
            <a:picLocks noChangeAspect="1"/>
          </p:cNvPicPr>
          <p:nvPr userDrawn="1"/>
        </p:nvPicPr>
        <p:blipFill>
          <a:blip r:embed="rId5"/>
          <a:srcRect/>
          <a:stretch/>
        </p:blipFill>
        <p:spPr>
          <a:xfrm>
            <a:off x="-396" y="3700"/>
            <a:ext cx="12192396" cy="6857776"/>
          </a:xfrm>
          <a:prstGeom prst="rect">
            <a:avLst/>
          </a:prstGeom>
        </p:spPr>
      </p:pic>
      <p:sp>
        <p:nvSpPr>
          <p:cNvPr id="2" name="Title Placeholder 1"/>
          <p:cNvSpPr>
            <a:spLocks noGrp="1"/>
          </p:cNvSpPr>
          <p:nvPr>
            <p:ph type="title"/>
          </p:nvPr>
        </p:nvSpPr>
        <p:spPr>
          <a:xfrm>
            <a:off x="677333" y="365125"/>
            <a:ext cx="10820400" cy="71913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77332" y="1422400"/>
            <a:ext cx="10820399"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EF51B72-712F-3CBD-1A91-E1360DC76D06}"/>
              </a:ext>
            </a:extLst>
          </p:cNvPr>
          <p:cNvCxnSpPr>
            <a:cxnSpLocks/>
          </p:cNvCxnSpPr>
          <p:nvPr userDrawn="1"/>
        </p:nvCxnSpPr>
        <p:spPr>
          <a:xfrm>
            <a:off x="685845" y="1193800"/>
            <a:ext cx="10820355" cy="0"/>
          </a:xfrm>
          <a:prstGeom prst="line">
            <a:avLst/>
          </a:prstGeom>
          <a:ln w="15875">
            <a:solidFill>
              <a:srgbClr val="08324B"/>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4573B477-9298-626B-3043-A07E227FDE4F}"/>
              </a:ext>
            </a:extLst>
          </p:cNvPr>
          <p:cNvSpPr/>
          <p:nvPr userDrawn="1"/>
        </p:nvSpPr>
        <p:spPr>
          <a:xfrm>
            <a:off x="548640" y="6315891"/>
            <a:ext cx="11194869" cy="372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0573572"/>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Lst>
  <p:txStyles>
    <p:titleStyle>
      <a:lvl1pPr algn="l" defTabSz="914400" rtl="0" eaLnBrk="1" latinLnBrk="0" hangingPunct="1">
        <a:lnSpc>
          <a:spcPct val="90000"/>
        </a:lnSpc>
        <a:spcBef>
          <a:spcPct val="0"/>
        </a:spcBef>
        <a:buNone/>
        <a:defRPr sz="1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C018FD-6680-37B7-CB18-E3EE1A2BF9BE}"/>
              </a:ext>
            </a:extLst>
          </p:cNvPr>
          <p:cNvSpPr>
            <a:spLocks noGrp="1" noChangeArrowheads="1"/>
          </p:cNvSpPr>
          <p:nvPr>
            <p:ph type="title"/>
          </p:nvPr>
        </p:nvSpPr>
        <p:spPr>
          <a:xfrm>
            <a:off x="599570" y="2039890"/>
            <a:ext cx="10992859" cy="1325563"/>
          </a:xfrm>
        </p:spPr>
        <p:txBody>
          <a:bodyPr>
            <a:normAutofit fontScale="90000"/>
          </a:bodyPr>
          <a:lstStyle/>
          <a:p>
            <a:r>
              <a:rPr lang="en-GB" sz="3600" b="1">
                <a:solidFill>
                  <a:schemeClr val="bg1"/>
                </a:solidFill>
                <a:latin typeface="Arial Nova Light" panose="020B0304020202020204" pitchFamily="34" charset="0"/>
                <a:cs typeface="Arial"/>
              </a:rPr>
              <a:t>Local Government Reorganisation</a:t>
            </a:r>
            <a:br>
              <a:rPr lang="en-GB" sz="3600" b="1">
                <a:solidFill>
                  <a:schemeClr val="bg1"/>
                </a:solidFill>
                <a:latin typeface="Arial Nova Light" panose="020B0304020202020204" pitchFamily="34" charset="0"/>
                <a:cs typeface="Arial"/>
              </a:rPr>
            </a:br>
            <a:br>
              <a:rPr lang="en-GB" sz="3600" b="1">
                <a:solidFill>
                  <a:schemeClr val="bg1"/>
                </a:solidFill>
                <a:latin typeface="Arial Nova Light" panose="020B0304020202020204" pitchFamily="34" charset="0"/>
                <a:cs typeface="Arial"/>
              </a:rPr>
            </a:br>
            <a:r>
              <a:rPr lang="en-GB" sz="3600" b="1">
                <a:solidFill>
                  <a:schemeClr val="bg1"/>
                </a:solidFill>
                <a:latin typeface="Arial Nova Light" panose="020B0304020202020204" pitchFamily="34" charset="0"/>
                <a:cs typeface="Arial"/>
              </a:rPr>
              <a:t>Year 10 and Year 12 Student Survey</a:t>
            </a:r>
            <a:r>
              <a:rPr lang="en-GB" sz="3600">
                <a:solidFill>
                  <a:schemeClr val="bg1"/>
                </a:solidFill>
                <a:latin typeface="Arial Nova Light" panose="020B0304020202020204" pitchFamily="34" charset="0"/>
                <a:cs typeface="Arial"/>
              </a:rPr>
              <a:t> </a:t>
            </a:r>
            <a:r>
              <a:rPr lang="en-GB" sz="3600" b="1">
                <a:solidFill>
                  <a:schemeClr val="bg1"/>
                </a:solidFill>
                <a:latin typeface="Arial Nova Light" panose="020B0304020202020204" pitchFamily="34" charset="0"/>
                <a:cs typeface="Arial"/>
              </a:rPr>
              <a:t>Insight Report</a:t>
            </a:r>
            <a:endParaRPr lang="en-US" altLang="en-US" sz="3600">
              <a:solidFill>
                <a:schemeClr val="bg1"/>
              </a:solidFill>
              <a:latin typeface="Arial Nova Light" panose="020B0304020202020204" pitchFamily="34" charset="0"/>
            </a:endParaRPr>
          </a:p>
        </p:txBody>
      </p:sp>
      <p:sp>
        <p:nvSpPr>
          <p:cNvPr id="5" name="TextBox 4">
            <a:extLst>
              <a:ext uri="{FF2B5EF4-FFF2-40B4-BE49-F238E27FC236}">
                <a16:creationId xmlns:a16="http://schemas.microsoft.com/office/drawing/2014/main" id="{E7B5C0D1-F6AC-6013-C328-09EB2A839B0E}"/>
              </a:ext>
            </a:extLst>
          </p:cNvPr>
          <p:cNvSpPr txBox="1"/>
          <p:nvPr/>
        </p:nvSpPr>
        <p:spPr>
          <a:xfrm>
            <a:off x="599570" y="4468044"/>
            <a:ext cx="29748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chemeClr val="bg1"/>
                </a:solidFill>
                <a:latin typeface="Arial Nova Light" panose="020B0304020202020204" pitchFamily="34" charset="0"/>
                <a:cs typeface="Arial"/>
              </a:rPr>
              <a:t>August 2025</a:t>
            </a:r>
          </a:p>
        </p:txBody>
      </p:sp>
    </p:spTree>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B9ED8-8997-805D-A2FB-AEA6D00E837A}"/>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E611A9F-115B-4664-CDFC-F55BD3FC63B3}"/>
              </a:ext>
              <a:ext uri="{C183D7F6-B498-43B3-948B-1728B52AA6E4}">
                <adec:decorative xmlns:adec="http://schemas.microsoft.com/office/drawing/2017/decorative" val="1"/>
              </a:ext>
            </a:extLst>
          </p:cNvPr>
          <p:cNvCxnSpPr>
            <a:cxnSpLocks/>
          </p:cNvCxnSpPr>
          <p:nvPr/>
        </p:nvCxnSpPr>
        <p:spPr>
          <a:xfrm>
            <a:off x="4476102" y="3454832"/>
            <a:ext cx="1619898" cy="9525"/>
          </a:xfrm>
          <a:prstGeom prst="line">
            <a:avLst/>
          </a:prstGeom>
          <a:ln>
            <a:solidFill>
              <a:srgbClr val="FFD9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225C54A-958A-3328-5E34-A13DAB722BDB}"/>
              </a:ext>
              <a:ext uri="{C183D7F6-B498-43B3-948B-1728B52AA6E4}">
                <adec:decorative xmlns:adec="http://schemas.microsoft.com/office/drawing/2017/decorative" val="1"/>
              </a:ext>
            </a:extLst>
          </p:cNvPr>
          <p:cNvCxnSpPr>
            <a:cxnSpLocks/>
          </p:cNvCxnSpPr>
          <p:nvPr/>
        </p:nvCxnSpPr>
        <p:spPr>
          <a:xfrm>
            <a:off x="4333228" y="5662612"/>
            <a:ext cx="1619898" cy="9525"/>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612C83-38AC-F928-FFCF-DEE353F02E3E}"/>
              </a:ext>
              <a:ext uri="{C183D7F6-B498-43B3-948B-1728B52AA6E4}">
                <adec:decorative xmlns:adec="http://schemas.microsoft.com/office/drawing/2017/decorative" val="1"/>
              </a:ext>
            </a:extLst>
          </p:cNvPr>
          <p:cNvCxnSpPr>
            <a:cxnSpLocks/>
          </p:cNvCxnSpPr>
          <p:nvPr/>
        </p:nvCxnSpPr>
        <p:spPr>
          <a:xfrm>
            <a:off x="4714551" y="4957762"/>
            <a:ext cx="1619898" cy="9525"/>
          </a:xfrm>
          <a:prstGeom prst="line">
            <a:avLst/>
          </a:prstGeom>
          <a:ln>
            <a:solidFill>
              <a:srgbClr val="FFB7B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436DCD-3735-CB06-CB78-6AABBC6B9F1B}"/>
              </a:ext>
              <a:ext uri="{C183D7F6-B498-43B3-948B-1728B52AA6E4}">
                <adec:decorative xmlns:adec="http://schemas.microsoft.com/office/drawing/2017/decorative" val="1"/>
              </a:ext>
            </a:extLst>
          </p:cNvPr>
          <p:cNvCxnSpPr>
            <a:cxnSpLocks/>
          </p:cNvCxnSpPr>
          <p:nvPr/>
        </p:nvCxnSpPr>
        <p:spPr>
          <a:xfrm>
            <a:off x="3933825" y="2386012"/>
            <a:ext cx="2019301" cy="0"/>
          </a:xfrm>
          <a:prstGeom prst="line">
            <a:avLst/>
          </a:prstGeom>
          <a:ln>
            <a:solidFill>
              <a:srgbClr val="C6E0B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39A57E-45F7-7C13-AC4E-03E3D1DA3892}"/>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Expected impacts of LGR</a:t>
            </a:r>
            <a:r>
              <a:rPr lang="en-GB" sz="1600">
                <a:solidFill>
                  <a:srgbClr val="08324B"/>
                </a:solidFill>
                <a:latin typeface="Arial Nova Light" panose="020B0304020202020204" pitchFamily="34" charset="0"/>
                <a:cs typeface="Arial" panose="020B0604020202020204" pitchFamily="34" charset="0"/>
              </a:rPr>
              <a:t> – Most young people who responded did not know how LGR may impact their feelings about their area and local community, but those with a view were more likely to expect a positive rather than negative impact. </a:t>
            </a:r>
            <a:br>
              <a:rPr lang="en-GB" sz="1600">
                <a:solidFill>
                  <a:srgbClr val="08324B"/>
                </a:solidFill>
                <a:latin typeface="Arial Nova Light" panose="020B0304020202020204" pitchFamily="34" charset="0"/>
                <a:cs typeface="Arial" panose="020B0604020202020204" pitchFamily="34" charset="0"/>
              </a:rPr>
            </a:br>
            <a:r>
              <a:rPr lang="en-GB" sz="1600">
                <a:solidFill>
                  <a:srgbClr val="08324B"/>
                </a:solidFill>
                <a:latin typeface="Arial Nova Light" panose="020B0304020202020204" pitchFamily="34" charset="0"/>
                <a:cs typeface="Arial" panose="020B0604020202020204" pitchFamily="34" charset="0"/>
              </a:rPr>
              <a:t>Their comments suggest that these views were often shaped by respondents’ general attitudes to change</a:t>
            </a:r>
          </a:p>
        </p:txBody>
      </p:sp>
      <p:cxnSp>
        <p:nvCxnSpPr>
          <p:cNvPr id="7" name="Straight Connector 6">
            <a:extLst>
              <a:ext uri="{FF2B5EF4-FFF2-40B4-BE49-F238E27FC236}">
                <a16:creationId xmlns:a16="http://schemas.microsoft.com/office/drawing/2014/main" id="{CCFE9AA9-C94B-0EB4-F65C-A46FBFF3C3F9}"/>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Chart 3" descr="Pie chart of responses to the question &quot;Do you feel that Local Government Reorganisation would change how you feel about your community or local area?&quot;">
            <a:extLst>
              <a:ext uri="{FF2B5EF4-FFF2-40B4-BE49-F238E27FC236}">
                <a16:creationId xmlns:a16="http://schemas.microsoft.com/office/drawing/2014/main" id="{F2BB67EE-3933-4D96-636F-975039245EA8}"/>
              </a:ext>
            </a:extLst>
          </p:cNvPr>
          <p:cNvGraphicFramePr/>
          <p:nvPr>
            <p:extLst>
              <p:ext uri="{D42A27DB-BD31-4B8C-83A1-F6EECF244321}">
                <p14:modId xmlns:p14="http://schemas.microsoft.com/office/powerpoint/2010/main" val="3643309446"/>
              </p:ext>
            </p:extLst>
          </p:nvPr>
        </p:nvGraphicFramePr>
        <p:xfrm>
          <a:off x="707232" y="1219202"/>
          <a:ext cx="4817268" cy="5200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975DF155-D7B4-2EED-E084-EA82C1B8FF2E}"/>
              </a:ext>
            </a:extLst>
          </p:cNvPr>
          <p:cNvGraphicFramePr>
            <a:graphicFrameLocks noGrp="1"/>
          </p:cNvGraphicFramePr>
          <p:nvPr>
            <p:extLst>
              <p:ext uri="{D42A27DB-BD31-4B8C-83A1-F6EECF244321}">
                <p14:modId xmlns:p14="http://schemas.microsoft.com/office/powerpoint/2010/main" val="1519703195"/>
              </p:ext>
            </p:extLst>
          </p:nvPr>
        </p:nvGraphicFramePr>
        <p:xfrm>
          <a:off x="5953126" y="1310390"/>
          <a:ext cx="5653088" cy="4882898"/>
        </p:xfrm>
        <a:graphic>
          <a:graphicData uri="http://schemas.openxmlformats.org/drawingml/2006/table">
            <a:tbl>
              <a:tblPr firstRow="1" bandRow="1">
                <a:tableStyleId>{5C22544A-7EE6-4342-B048-85BDC9FD1C3A}</a:tableStyleId>
              </a:tblPr>
              <a:tblGrid>
                <a:gridCol w="5653088">
                  <a:extLst>
                    <a:ext uri="{9D8B030D-6E8A-4147-A177-3AD203B41FA5}">
                      <a16:colId xmlns:a16="http://schemas.microsoft.com/office/drawing/2014/main" val="3029836980"/>
                    </a:ext>
                  </a:extLst>
                </a:gridCol>
              </a:tblGrid>
              <a:tr h="499360">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1">
                          <a:solidFill>
                            <a:schemeClr val="tx1"/>
                          </a:solidFill>
                          <a:latin typeface="Arial Nova Light"/>
                        </a:rPr>
                        <a:t>Why is that? </a:t>
                      </a:r>
                      <a:r>
                        <a:rPr lang="en-GB" sz="1000" b="1">
                          <a:solidFill>
                            <a:schemeClr val="tx1"/>
                          </a:solidFill>
                          <a:latin typeface="Arial Nova Light"/>
                        </a:rPr>
                        <a:t>(multi code, base: 29, 19*, 11*, 98, comments coded using automated text recognition, most common themes shown)</a:t>
                      </a:r>
                    </a:p>
                  </a:txBody>
                  <a:tcPr anchor="b">
                    <a:noFill/>
                  </a:tcPr>
                </a:tc>
                <a:extLst>
                  <a:ext uri="{0D108BD9-81ED-4DB2-BD59-A6C34878D82A}">
                    <a16:rowId xmlns:a16="http://schemas.microsoft.com/office/drawing/2014/main" val="75048917"/>
                  </a:ext>
                </a:extLst>
              </a:tr>
              <a:tr h="1094489">
                <a:tc>
                  <a:txBody>
                    <a:bodyPr/>
                    <a:lstStyle/>
                    <a:p>
                      <a:pPr>
                        <a:spcAft>
                          <a:spcPts val="1200"/>
                        </a:spcAft>
                      </a:pPr>
                      <a:r>
                        <a:rPr lang="en-GB" sz="1400">
                          <a:solidFill>
                            <a:schemeClr val="tx1"/>
                          </a:solidFill>
                          <a:latin typeface="Arial Nova Light" panose="020B0304020202020204" pitchFamily="34" charset="0"/>
                        </a:rPr>
                        <a:t>General positive attitude towards change (31%)</a:t>
                      </a:r>
                    </a:p>
                    <a:p>
                      <a:pPr>
                        <a:spcAft>
                          <a:spcPts val="1200"/>
                        </a:spcAft>
                      </a:pPr>
                      <a:r>
                        <a:rPr lang="en-GB" sz="1400">
                          <a:solidFill>
                            <a:schemeClr val="tx1"/>
                          </a:solidFill>
                          <a:latin typeface="Arial Nova Light" panose="020B0304020202020204" pitchFamily="34" charset="0"/>
                        </a:rPr>
                        <a:t>Level of trust in, or attitudes around, people making the changes (17%)</a:t>
                      </a:r>
                    </a:p>
                    <a:p>
                      <a:pPr>
                        <a:spcAft>
                          <a:spcPts val="1200"/>
                        </a:spcAft>
                      </a:pPr>
                      <a:r>
                        <a:rPr lang="en-GB" sz="1400">
                          <a:solidFill>
                            <a:schemeClr val="tx1"/>
                          </a:solidFill>
                          <a:latin typeface="Arial Nova Light" panose="020B0304020202020204" pitchFamily="34" charset="0"/>
                        </a:rPr>
                        <a:t>Not sure (10%)</a:t>
                      </a:r>
                    </a:p>
                  </a:txBody>
                  <a:tcPr anchor="ctr">
                    <a:solidFill>
                      <a:srgbClr val="C6E0B4"/>
                    </a:solidFill>
                  </a:tcPr>
                </a:tc>
                <a:extLst>
                  <a:ext uri="{0D108BD9-81ED-4DB2-BD59-A6C34878D82A}">
                    <a16:rowId xmlns:a16="http://schemas.microsoft.com/office/drawing/2014/main" val="2085105012"/>
                  </a:ext>
                </a:extLst>
              </a:tr>
              <a:tr h="1094489">
                <a:tc>
                  <a:txBody>
                    <a:bodyPr/>
                    <a:lstStyle/>
                    <a:p>
                      <a:pPr>
                        <a:spcAft>
                          <a:spcPts val="400"/>
                        </a:spcAft>
                      </a:pPr>
                      <a:r>
                        <a:rPr lang="en-GB" sz="1400">
                          <a:solidFill>
                            <a:schemeClr val="tx1"/>
                          </a:solidFill>
                          <a:latin typeface="Arial Nova Light" panose="020B0304020202020204" pitchFamily="34" charset="0"/>
                        </a:rPr>
                        <a:t>Not sure (32%)</a:t>
                      </a:r>
                    </a:p>
                    <a:p>
                      <a:pPr>
                        <a:spcAft>
                          <a:spcPts val="400"/>
                        </a:spcAft>
                      </a:pPr>
                      <a:r>
                        <a:rPr lang="en-GB" sz="1400">
                          <a:solidFill>
                            <a:schemeClr val="tx1"/>
                          </a:solidFill>
                          <a:latin typeface="Arial Nova Light" panose="020B0304020202020204" pitchFamily="34" charset="0"/>
                        </a:rPr>
                        <a:t>General apathy around LGR (21%)</a:t>
                      </a:r>
                    </a:p>
                    <a:p>
                      <a:pPr marL="0" marR="0" lvl="0" indent="0" algn="l" defTabSz="914355" rtl="0" eaLnBrk="1" fontAlgn="auto" latinLnBrk="0" hangingPunct="1">
                        <a:lnSpc>
                          <a:spcPct val="100000"/>
                        </a:lnSpc>
                        <a:spcBef>
                          <a:spcPts val="0"/>
                        </a:spcBef>
                        <a:spcAft>
                          <a:spcPts val="400"/>
                        </a:spcAft>
                        <a:buClrTx/>
                        <a:buSzTx/>
                        <a:buFontTx/>
                        <a:buNone/>
                        <a:tabLst/>
                        <a:defRPr/>
                      </a:pPr>
                      <a:r>
                        <a:rPr lang="en-GB" sz="1400">
                          <a:solidFill>
                            <a:schemeClr val="tx1"/>
                          </a:solidFill>
                          <a:latin typeface="Arial Nova Light" panose="020B0304020202020204" pitchFamily="34" charset="0"/>
                        </a:rPr>
                        <a:t>Expectations around the impact on ability to deal with local needs (16%)</a:t>
                      </a:r>
                    </a:p>
                    <a:p>
                      <a:pPr marL="0" marR="0" lvl="0" indent="0" algn="l" defTabSz="914355" rtl="0" eaLnBrk="1" fontAlgn="auto" latinLnBrk="0" hangingPunct="1">
                        <a:lnSpc>
                          <a:spcPct val="100000"/>
                        </a:lnSpc>
                        <a:spcBef>
                          <a:spcPts val="0"/>
                        </a:spcBef>
                        <a:spcAft>
                          <a:spcPts val="400"/>
                        </a:spcAft>
                        <a:buClrTx/>
                        <a:buSzTx/>
                        <a:buFontTx/>
                        <a:buNone/>
                        <a:tabLst/>
                        <a:defRPr/>
                      </a:pPr>
                      <a:r>
                        <a:rPr lang="en-GB" sz="1400">
                          <a:solidFill>
                            <a:schemeClr val="tx1"/>
                          </a:solidFill>
                          <a:latin typeface="Arial Nova Light" panose="020B0304020202020204" pitchFamily="34" charset="0"/>
                        </a:rPr>
                        <a:t>General attitude to change not being overly positive or negative (16%)</a:t>
                      </a:r>
                    </a:p>
                  </a:txBody>
                  <a:tcPr anchor="ctr">
                    <a:solidFill>
                      <a:srgbClr val="FFD966"/>
                    </a:solidFill>
                  </a:tcPr>
                </a:tc>
                <a:extLst>
                  <a:ext uri="{0D108BD9-81ED-4DB2-BD59-A6C34878D82A}">
                    <a16:rowId xmlns:a16="http://schemas.microsoft.com/office/drawing/2014/main" val="3114430539"/>
                  </a:ext>
                </a:extLst>
              </a:tr>
              <a:tr h="1094489">
                <a:tc>
                  <a:txBody>
                    <a:bodyPr/>
                    <a:lstStyle/>
                    <a:p>
                      <a:pPr marL="0" marR="0" lvl="0" indent="0" algn="l" defTabSz="914355" rtl="0" eaLnBrk="1" fontAlgn="auto" latinLnBrk="0" hangingPunct="1">
                        <a:lnSpc>
                          <a:spcPct val="100000"/>
                        </a:lnSpc>
                        <a:spcBef>
                          <a:spcPts val="0"/>
                        </a:spcBef>
                        <a:spcAft>
                          <a:spcPts val="400"/>
                        </a:spcAft>
                        <a:buClrTx/>
                        <a:buSzTx/>
                        <a:buFontTx/>
                        <a:buNone/>
                        <a:tabLst/>
                        <a:defRPr/>
                      </a:pPr>
                      <a:r>
                        <a:rPr lang="en-GB" sz="1400">
                          <a:solidFill>
                            <a:schemeClr val="tx1"/>
                          </a:solidFill>
                          <a:latin typeface="Arial Nova Light" panose="020B0304020202020204" pitchFamily="34" charset="0"/>
                        </a:rPr>
                        <a:t>General negative attitude towards change (18%)</a:t>
                      </a:r>
                    </a:p>
                    <a:p>
                      <a:pPr marL="0" marR="0" lvl="0" indent="0" algn="l" defTabSz="914355" rtl="0" eaLnBrk="1" fontAlgn="auto" latinLnBrk="0" hangingPunct="1">
                        <a:lnSpc>
                          <a:spcPct val="100000"/>
                        </a:lnSpc>
                        <a:spcBef>
                          <a:spcPts val="0"/>
                        </a:spcBef>
                        <a:spcAft>
                          <a:spcPts val="400"/>
                        </a:spcAft>
                        <a:buClrTx/>
                        <a:buSzTx/>
                        <a:buFontTx/>
                        <a:buNone/>
                        <a:tabLst/>
                        <a:defRPr/>
                      </a:pPr>
                      <a:r>
                        <a:rPr lang="en-GB" sz="1400">
                          <a:solidFill>
                            <a:schemeClr val="tx1"/>
                          </a:solidFill>
                          <a:latin typeface="Arial Nova Light" panose="020B0304020202020204" pitchFamily="34" charset="0"/>
                        </a:rPr>
                        <a:t>Level of trust in, or attitudes around, people making the changes (18%)</a:t>
                      </a:r>
                    </a:p>
                    <a:p>
                      <a:pPr>
                        <a:spcAft>
                          <a:spcPts val="400"/>
                        </a:spcAft>
                      </a:pPr>
                      <a:r>
                        <a:rPr lang="en-GB" sz="1400">
                          <a:solidFill>
                            <a:schemeClr val="tx1"/>
                          </a:solidFill>
                          <a:latin typeface="Arial Nova Light" panose="020B0304020202020204" pitchFamily="34" charset="0"/>
                        </a:rPr>
                        <a:t>Anticipated impacts of merging local authorities (18%)</a:t>
                      </a:r>
                    </a:p>
                    <a:p>
                      <a:pPr>
                        <a:spcAft>
                          <a:spcPts val="400"/>
                        </a:spcAft>
                      </a:pPr>
                      <a:r>
                        <a:rPr lang="en-GB" sz="1400">
                          <a:solidFill>
                            <a:schemeClr val="tx1"/>
                          </a:solidFill>
                          <a:latin typeface="Arial Nova Light" panose="020B0304020202020204" pitchFamily="34" charset="0"/>
                        </a:rPr>
                        <a:t>Expectations of ability to have a say in local decisions (18%)</a:t>
                      </a:r>
                    </a:p>
                  </a:txBody>
                  <a:tcPr anchor="ctr">
                    <a:solidFill>
                      <a:srgbClr val="FFB7B7"/>
                    </a:solidFill>
                  </a:tcPr>
                </a:tc>
                <a:extLst>
                  <a:ext uri="{0D108BD9-81ED-4DB2-BD59-A6C34878D82A}">
                    <a16:rowId xmlns:a16="http://schemas.microsoft.com/office/drawing/2014/main" val="3644467098"/>
                  </a:ext>
                </a:extLst>
              </a:tr>
              <a:tr h="1094489">
                <a:tc>
                  <a:txBody>
                    <a:bodyPr/>
                    <a:lstStyle/>
                    <a:p>
                      <a:pPr>
                        <a:spcAft>
                          <a:spcPts val="1200"/>
                        </a:spcAft>
                      </a:pPr>
                      <a:r>
                        <a:rPr lang="en-GB" sz="1400">
                          <a:solidFill>
                            <a:schemeClr val="tx1"/>
                          </a:solidFill>
                          <a:latin typeface="Arial Nova Light" panose="020B0304020202020204" pitchFamily="34" charset="0"/>
                        </a:rPr>
                        <a:t>Not sure (58%)</a:t>
                      </a:r>
                    </a:p>
                    <a:p>
                      <a:pPr>
                        <a:spcAft>
                          <a:spcPts val="1200"/>
                        </a:spcAft>
                      </a:pPr>
                      <a:r>
                        <a:rPr lang="en-GB" sz="1400">
                          <a:solidFill>
                            <a:schemeClr val="tx1"/>
                          </a:solidFill>
                          <a:latin typeface="Arial Nova Light" panose="020B0304020202020204" pitchFamily="34" charset="0"/>
                        </a:rPr>
                        <a:t>Does not feel they know enough about LGR (21%)</a:t>
                      </a:r>
                    </a:p>
                    <a:p>
                      <a:pPr marL="0" marR="0" lvl="0" indent="0" algn="l" defTabSz="914355" rtl="0" eaLnBrk="1" fontAlgn="auto" latinLnBrk="0" hangingPunct="1">
                        <a:lnSpc>
                          <a:spcPct val="100000"/>
                        </a:lnSpc>
                        <a:spcBef>
                          <a:spcPts val="0"/>
                        </a:spcBef>
                        <a:spcAft>
                          <a:spcPts val="1200"/>
                        </a:spcAft>
                        <a:buClrTx/>
                        <a:buSzTx/>
                        <a:buFontTx/>
                        <a:buNone/>
                        <a:tabLst/>
                        <a:defRPr/>
                      </a:pPr>
                      <a:r>
                        <a:rPr lang="en-GB" sz="1400">
                          <a:solidFill>
                            <a:schemeClr val="tx1"/>
                          </a:solidFill>
                          <a:latin typeface="Arial Nova Light" panose="020B0304020202020204" pitchFamily="34" charset="0"/>
                        </a:rPr>
                        <a:t>General attitude towards change (18%)</a:t>
                      </a:r>
                    </a:p>
                  </a:txBody>
                  <a:tcPr anchor="ctr">
                    <a:solidFill>
                      <a:srgbClr val="D9D9D9"/>
                    </a:solidFill>
                  </a:tcPr>
                </a:tc>
                <a:extLst>
                  <a:ext uri="{0D108BD9-81ED-4DB2-BD59-A6C34878D82A}">
                    <a16:rowId xmlns:a16="http://schemas.microsoft.com/office/drawing/2014/main" val="3338025344"/>
                  </a:ext>
                </a:extLst>
              </a:tr>
            </a:tbl>
          </a:graphicData>
        </a:graphic>
      </p:graphicFrame>
      <p:sp>
        <p:nvSpPr>
          <p:cNvPr id="3" name="TextBox 2">
            <a:extLst>
              <a:ext uri="{FF2B5EF4-FFF2-40B4-BE49-F238E27FC236}">
                <a16:creationId xmlns:a16="http://schemas.microsoft.com/office/drawing/2014/main" id="{A3386C8E-CDC1-C2D6-8FC2-79D4D968F5EE}"/>
              </a:ext>
            </a:extLst>
          </p:cNvPr>
          <p:cNvSpPr txBox="1"/>
          <p:nvPr/>
        </p:nvSpPr>
        <p:spPr>
          <a:xfrm>
            <a:off x="585787" y="6565466"/>
            <a:ext cx="2694709" cy="246221"/>
          </a:xfrm>
          <a:prstGeom prst="rect">
            <a:avLst/>
          </a:prstGeom>
          <a:noFill/>
        </p:spPr>
        <p:txBody>
          <a:bodyPr wrap="square" rtlCol="0">
            <a:spAutoFit/>
          </a:bodyPr>
          <a:lstStyle/>
          <a:p>
            <a:r>
              <a:rPr lang="en-GB" sz="1000" i="1">
                <a:latin typeface="Arial Nova Light" panose="020B0304020202020204" pitchFamily="34" charset="0"/>
              </a:rPr>
              <a:t>* Sample size below 20 for this group</a:t>
            </a:r>
          </a:p>
        </p:txBody>
      </p:sp>
    </p:spTree>
    <p:extLst>
      <p:ext uri="{BB962C8B-B14F-4D97-AF65-F5344CB8AC3E}">
        <p14:creationId xmlns:p14="http://schemas.microsoft.com/office/powerpoint/2010/main" val="126798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3A09-0424-6743-84AD-8B4294679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BF359-4807-56FC-992D-585CD88C63EC}"/>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What young people want LGR to achieve</a:t>
            </a:r>
            <a:r>
              <a:rPr lang="en-GB" sz="1600">
                <a:solidFill>
                  <a:srgbClr val="08324B"/>
                </a:solidFill>
                <a:latin typeface="Arial Nova Light" panose="020B0304020202020204" pitchFamily="34" charset="0"/>
                <a:cs typeface="Arial" panose="020B0604020202020204" pitchFamily="34" charset="0"/>
              </a:rPr>
              <a:t> – Respondents most commonly hoped that LGR would increase investment and improvement in the local area and local priorities, with specific mentions of recreational facilities, community safety, and environmental initiatives</a:t>
            </a:r>
          </a:p>
        </p:txBody>
      </p:sp>
      <p:cxnSp>
        <p:nvCxnSpPr>
          <p:cNvPr id="7" name="Straight Connector 6">
            <a:extLst>
              <a:ext uri="{FF2B5EF4-FFF2-40B4-BE49-F238E27FC236}">
                <a16:creationId xmlns:a16="http://schemas.microsoft.com/office/drawing/2014/main" id="{5B167529-99D3-A039-AD7B-22D01275C23E}"/>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Chart 3" descr="Bar chart of responses to the question &quot;Overall, what would you like Local Government Reorganisation to achieve?&quot;">
            <a:extLst>
              <a:ext uri="{FF2B5EF4-FFF2-40B4-BE49-F238E27FC236}">
                <a16:creationId xmlns:a16="http://schemas.microsoft.com/office/drawing/2014/main" id="{C72C500F-F942-D032-B98E-B415A43B3965}"/>
              </a:ext>
            </a:extLst>
          </p:cNvPr>
          <p:cNvGraphicFramePr/>
          <p:nvPr>
            <p:extLst>
              <p:ext uri="{D42A27DB-BD31-4B8C-83A1-F6EECF244321}">
                <p14:modId xmlns:p14="http://schemas.microsoft.com/office/powerpoint/2010/main" val="702925550"/>
              </p:ext>
            </p:extLst>
          </p:nvPr>
        </p:nvGraphicFramePr>
        <p:xfrm>
          <a:off x="104285" y="1182830"/>
          <a:ext cx="9001615" cy="53110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4467CEB-D714-D5DB-3F7D-97EC1AE923FA}"/>
              </a:ext>
            </a:extLst>
          </p:cNvPr>
          <p:cNvSpPr txBox="1"/>
          <p:nvPr/>
        </p:nvSpPr>
        <p:spPr>
          <a:xfrm>
            <a:off x="9906491" y="1627533"/>
            <a:ext cx="1828800"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 would like it to be able to look after our local area better”</a:t>
            </a:r>
          </a:p>
        </p:txBody>
      </p:sp>
      <p:sp>
        <p:nvSpPr>
          <p:cNvPr id="9" name="TextBox 8">
            <a:extLst>
              <a:ext uri="{FF2B5EF4-FFF2-40B4-BE49-F238E27FC236}">
                <a16:creationId xmlns:a16="http://schemas.microsoft.com/office/drawing/2014/main" id="{7188DF1E-5B0B-AAB2-FB40-572A0A551A1D}"/>
              </a:ext>
            </a:extLst>
          </p:cNvPr>
          <p:cNvSpPr txBox="1"/>
          <p:nvPr/>
        </p:nvSpPr>
        <p:spPr>
          <a:xfrm>
            <a:off x="7029450" y="2273864"/>
            <a:ext cx="3219305" cy="830997"/>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“Local amenities, parks, wildlife areas, upkeep of roads, more focus on developing Alton town centre to encourage more businesses to come here”</a:t>
            </a:r>
          </a:p>
        </p:txBody>
      </p:sp>
      <p:sp>
        <p:nvSpPr>
          <p:cNvPr id="11" name="TextBox 10">
            <a:extLst>
              <a:ext uri="{FF2B5EF4-FFF2-40B4-BE49-F238E27FC236}">
                <a16:creationId xmlns:a16="http://schemas.microsoft.com/office/drawing/2014/main" id="{566B9C0D-24FD-431E-EEAD-537EFE52660F}"/>
              </a:ext>
            </a:extLst>
          </p:cNvPr>
          <p:cNvSpPr txBox="1"/>
          <p:nvPr/>
        </p:nvSpPr>
        <p:spPr>
          <a:xfrm>
            <a:off x="10353674" y="2460488"/>
            <a:ext cx="1495425" cy="457748"/>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“…focusing on my area’s local needs”</a:t>
            </a:r>
          </a:p>
        </p:txBody>
      </p:sp>
      <p:sp>
        <p:nvSpPr>
          <p:cNvPr id="13" name="TextBox 12">
            <a:extLst>
              <a:ext uri="{FF2B5EF4-FFF2-40B4-BE49-F238E27FC236}">
                <a16:creationId xmlns:a16="http://schemas.microsoft.com/office/drawing/2014/main" id="{D1E34EB9-338E-18AD-6518-0794D7EF3CD1}"/>
              </a:ext>
            </a:extLst>
          </p:cNvPr>
          <p:cNvSpPr txBox="1"/>
          <p:nvPr/>
        </p:nvSpPr>
        <p:spPr>
          <a:xfrm>
            <a:off x="6224587" y="3221253"/>
            <a:ext cx="1609725" cy="830997"/>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“To have people know what is really going on in the area that they live in”</a:t>
            </a:r>
          </a:p>
        </p:txBody>
      </p:sp>
      <p:sp>
        <p:nvSpPr>
          <p:cNvPr id="15" name="TextBox 14">
            <a:extLst>
              <a:ext uri="{FF2B5EF4-FFF2-40B4-BE49-F238E27FC236}">
                <a16:creationId xmlns:a16="http://schemas.microsoft.com/office/drawing/2014/main" id="{AE0AC165-37CB-0D9F-B092-34546C17B302}"/>
              </a:ext>
            </a:extLst>
          </p:cNvPr>
          <p:cNvSpPr txBox="1"/>
          <p:nvPr/>
        </p:nvSpPr>
        <p:spPr>
          <a:xfrm>
            <a:off x="8243887" y="3293434"/>
            <a:ext cx="3219305"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“To understand the issues that local people face and that they take on board people’s complaints and try to fix them”</a:t>
            </a:r>
          </a:p>
        </p:txBody>
      </p:sp>
      <p:sp>
        <p:nvSpPr>
          <p:cNvPr id="17" name="TextBox 16">
            <a:extLst>
              <a:ext uri="{FF2B5EF4-FFF2-40B4-BE49-F238E27FC236}">
                <a16:creationId xmlns:a16="http://schemas.microsoft.com/office/drawing/2014/main" id="{6DF98C07-7414-5CC7-3B2D-217B268A23F9}"/>
              </a:ext>
            </a:extLst>
          </p:cNvPr>
          <p:cNvSpPr txBox="1"/>
          <p:nvPr/>
        </p:nvSpPr>
        <p:spPr>
          <a:xfrm>
            <a:off x="5719762" y="4185081"/>
            <a:ext cx="2114550"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“Build more parks and add bikes like Lime bikes”</a:t>
            </a:r>
          </a:p>
        </p:txBody>
      </p:sp>
      <p:sp>
        <p:nvSpPr>
          <p:cNvPr id="19" name="TextBox 18">
            <a:extLst>
              <a:ext uri="{FF2B5EF4-FFF2-40B4-BE49-F238E27FC236}">
                <a16:creationId xmlns:a16="http://schemas.microsoft.com/office/drawing/2014/main" id="{10C9259B-E96E-6D2C-F982-26975AE5838C}"/>
              </a:ext>
            </a:extLst>
          </p:cNvPr>
          <p:cNvSpPr txBox="1"/>
          <p:nvPr/>
        </p:nvSpPr>
        <p:spPr>
          <a:xfrm>
            <a:off x="7915766" y="4156603"/>
            <a:ext cx="1990725"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“More leisure for young people and a safer neighbourhood”</a:t>
            </a:r>
          </a:p>
        </p:txBody>
      </p:sp>
      <p:sp>
        <p:nvSpPr>
          <p:cNvPr id="21" name="TextBox 20">
            <a:extLst>
              <a:ext uri="{FF2B5EF4-FFF2-40B4-BE49-F238E27FC236}">
                <a16:creationId xmlns:a16="http://schemas.microsoft.com/office/drawing/2014/main" id="{78D0CCFF-1D15-D260-3076-4FB7DCCE5FBF}"/>
              </a:ext>
            </a:extLst>
          </p:cNvPr>
          <p:cNvSpPr txBox="1"/>
          <p:nvPr/>
        </p:nvSpPr>
        <p:spPr>
          <a:xfrm>
            <a:off x="9987945" y="4314963"/>
            <a:ext cx="1866900" cy="1569660"/>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“Need more activities for teenagers and young children and sort out paths for when children have to walk home so they don’t come home muddy from walking in the mud and rain”</a:t>
            </a:r>
          </a:p>
        </p:txBody>
      </p:sp>
      <p:sp>
        <p:nvSpPr>
          <p:cNvPr id="23" name="TextBox 22">
            <a:extLst>
              <a:ext uri="{FF2B5EF4-FFF2-40B4-BE49-F238E27FC236}">
                <a16:creationId xmlns:a16="http://schemas.microsoft.com/office/drawing/2014/main" id="{B4FB54A1-6278-8B60-7F5F-C00E2B28CEC9}"/>
              </a:ext>
            </a:extLst>
          </p:cNvPr>
          <p:cNvSpPr txBox="1"/>
          <p:nvPr/>
        </p:nvSpPr>
        <p:spPr>
          <a:xfrm>
            <a:off x="5334635" y="4786218"/>
            <a:ext cx="1152526" cy="1015663"/>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“…develop my local and borough into a safer and better place”</a:t>
            </a:r>
          </a:p>
        </p:txBody>
      </p:sp>
      <p:sp>
        <p:nvSpPr>
          <p:cNvPr id="25" name="TextBox 24">
            <a:extLst>
              <a:ext uri="{FF2B5EF4-FFF2-40B4-BE49-F238E27FC236}">
                <a16:creationId xmlns:a16="http://schemas.microsoft.com/office/drawing/2014/main" id="{B7358523-976A-41B7-A5F7-C28B4F8B121E}"/>
              </a:ext>
            </a:extLst>
          </p:cNvPr>
          <p:cNvSpPr txBox="1"/>
          <p:nvPr/>
        </p:nvSpPr>
        <p:spPr>
          <a:xfrm>
            <a:off x="6503829" y="4919326"/>
            <a:ext cx="3219305"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“Building a stronger community and encouraging further development into facilities where teenagers can socialise safely”</a:t>
            </a:r>
          </a:p>
        </p:txBody>
      </p:sp>
      <p:sp>
        <p:nvSpPr>
          <p:cNvPr id="27" name="TextBox 26">
            <a:extLst>
              <a:ext uri="{FF2B5EF4-FFF2-40B4-BE49-F238E27FC236}">
                <a16:creationId xmlns:a16="http://schemas.microsoft.com/office/drawing/2014/main" id="{BEDBA815-A134-ECB6-124B-8EE9863DCEA9}"/>
              </a:ext>
            </a:extLst>
          </p:cNvPr>
          <p:cNvSpPr txBox="1"/>
          <p:nvPr/>
        </p:nvSpPr>
        <p:spPr>
          <a:xfrm>
            <a:off x="7467600" y="5682049"/>
            <a:ext cx="1866900" cy="276999"/>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“Be more eco friendly”</a:t>
            </a:r>
          </a:p>
        </p:txBody>
      </p:sp>
    </p:spTree>
    <p:extLst>
      <p:ext uri="{BB962C8B-B14F-4D97-AF65-F5344CB8AC3E}">
        <p14:creationId xmlns:p14="http://schemas.microsoft.com/office/powerpoint/2010/main" val="369253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F74D4-F747-78EB-76A7-C6BAAEB0B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BF6DE-247D-EEDC-8646-477CE3FD27BA}"/>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Perceived benefits of LGR</a:t>
            </a:r>
            <a:r>
              <a:rPr lang="en-GB" sz="1600">
                <a:solidFill>
                  <a:srgbClr val="08324B"/>
                </a:solidFill>
                <a:latin typeface="Arial Nova Light" panose="020B0304020202020204" pitchFamily="34" charset="0"/>
                <a:cs typeface="Arial" panose="020B0604020202020204" pitchFamily="34" charset="0"/>
              </a:rPr>
              <a:t> – Respondents most frequently suggested that LGR could make councils and their services more efficient, improve engagement with local residents, and improve local recreational facilities, as well as improving the community and providing improvements to highways</a:t>
            </a:r>
          </a:p>
        </p:txBody>
      </p:sp>
      <p:cxnSp>
        <p:nvCxnSpPr>
          <p:cNvPr id="7" name="Straight Connector 6">
            <a:extLst>
              <a:ext uri="{FF2B5EF4-FFF2-40B4-BE49-F238E27FC236}">
                <a16:creationId xmlns:a16="http://schemas.microsoft.com/office/drawing/2014/main" id="{F58EBD43-43A6-0EB1-229B-846DB0DC4B81}"/>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Chart 3" descr="Bar chart of responses to the question &quot;What, if any, good things do you think could happen because of Local Government Reorganisation?&quot;">
            <a:extLst>
              <a:ext uri="{FF2B5EF4-FFF2-40B4-BE49-F238E27FC236}">
                <a16:creationId xmlns:a16="http://schemas.microsoft.com/office/drawing/2014/main" id="{DD317432-3EF1-0955-38FB-CE5426CD767F}"/>
              </a:ext>
            </a:extLst>
          </p:cNvPr>
          <p:cNvGraphicFramePr/>
          <p:nvPr>
            <p:extLst>
              <p:ext uri="{D42A27DB-BD31-4B8C-83A1-F6EECF244321}">
                <p14:modId xmlns:p14="http://schemas.microsoft.com/office/powerpoint/2010/main" val="2163618532"/>
              </p:ext>
            </p:extLst>
          </p:nvPr>
        </p:nvGraphicFramePr>
        <p:xfrm>
          <a:off x="-548261" y="1151037"/>
          <a:ext cx="9001615" cy="53110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286BD0B-EB9D-984B-9A6C-BDBEBB762A54}"/>
              </a:ext>
            </a:extLst>
          </p:cNvPr>
          <p:cNvSpPr txBox="1"/>
          <p:nvPr/>
        </p:nvSpPr>
        <p:spPr>
          <a:xfrm>
            <a:off x="9906491" y="1310391"/>
            <a:ext cx="1828800" cy="1015663"/>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“Council reorganisation could ,if done well, lead to a more streamlined one, hopefully leading to economic growth”</a:t>
            </a:r>
          </a:p>
        </p:txBody>
      </p:sp>
      <p:sp>
        <p:nvSpPr>
          <p:cNvPr id="8" name="TextBox 7">
            <a:extLst>
              <a:ext uri="{FF2B5EF4-FFF2-40B4-BE49-F238E27FC236}">
                <a16:creationId xmlns:a16="http://schemas.microsoft.com/office/drawing/2014/main" id="{7A93E469-66BD-FDF1-554B-8F68CDA285A2}"/>
              </a:ext>
            </a:extLst>
          </p:cNvPr>
          <p:cNvSpPr txBox="1"/>
          <p:nvPr/>
        </p:nvSpPr>
        <p:spPr>
          <a:xfrm>
            <a:off x="8115299" y="2456743"/>
            <a:ext cx="3629516" cy="1200329"/>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“It could lead to more efficient services and better use of public funds. Having fewer layers of government might make decision-making quicker and more consistent across the region. It might also improve accountability and make it easier for residents to understand who is responsible for what”</a:t>
            </a:r>
          </a:p>
        </p:txBody>
      </p:sp>
      <p:sp>
        <p:nvSpPr>
          <p:cNvPr id="9" name="TextBox 8">
            <a:extLst>
              <a:ext uri="{FF2B5EF4-FFF2-40B4-BE49-F238E27FC236}">
                <a16:creationId xmlns:a16="http://schemas.microsoft.com/office/drawing/2014/main" id="{AD41CB2A-BC35-572A-8BF1-D500C6F7E056}"/>
              </a:ext>
            </a:extLst>
          </p:cNvPr>
          <p:cNvSpPr txBox="1"/>
          <p:nvPr/>
        </p:nvSpPr>
        <p:spPr>
          <a:xfrm>
            <a:off x="7905923" y="1818222"/>
            <a:ext cx="1828800"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“cost savings, better efficiency for residents”</a:t>
            </a:r>
          </a:p>
        </p:txBody>
      </p:sp>
      <p:sp>
        <p:nvSpPr>
          <p:cNvPr id="10" name="TextBox 9">
            <a:extLst>
              <a:ext uri="{FF2B5EF4-FFF2-40B4-BE49-F238E27FC236}">
                <a16:creationId xmlns:a16="http://schemas.microsoft.com/office/drawing/2014/main" id="{B88651F4-A925-6F26-220E-EEDEDE71A087}"/>
              </a:ext>
            </a:extLst>
          </p:cNvPr>
          <p:cNvSpPr txBox="1"/>
          <p:nvPr/>
        </p:nvSpPr>
        <p:spPr>
          <a:xfrm>
            <a:off x="6077238" y="2421559"/>
            <a:ext cx="1962640" cy="138499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“It could mean that local people will be listened to more about what they want changed about their local area and what they want done for it to become better and be fixed”</a:t>
            </a:r>
          </a:p>
        </p:txBody>
      </p:sp>
      <p:sp>
        <p:nvSpPr>
          <p:cNvPr id="11" name="TextBox 10">
            <a:extLst>
              <a:ext uri="{FF2B5EF4-FFF2-40B4-BE49-F238E27FC236}">
                <a16:creationId xmlns:a16="http://schemas.microsoft.com/office/drawing/2014/main" id="{740948E9-8076-82B7-5A1E-A1781B28A1DE}"/>
              </a:ext>
            </a:extLst>
          </p:cNvPr>
          <p:cNvSpPr txBox="1"/>
          <p:nvPr/>
        </p:nvSpPr>
        <p:spPr>
          <a:xfrm>
            <a:off x="8239454" y="3922946"/>
            <a:ext cx="3381201"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“It could allow for increased unity as more people get a say in how things are run in their areas”</a:t>
            </a:r>
          </a:p>
        </p:txBody>
      </p:sp>
      <p:sp>
        <p:nvSpPr>
          <p:cNvPr id="12" name="TextBox 11">
            <a:extLst>
              <a:ext uri="{FF2B5EF4-FFF2-40B4-BE49-F238E27FC236}">
                <a16:creationId xmlns:a16="http://schemas.microsoft.com/office/drawing/2014/main" id="{92B44B92-6193-E957-CAAB-7B95D8775AA3}"/>
              </a:ext>
            </a:extLst>
          </p:cNvPr>
          <p:cNvSpPr txBox="1"/>
          <p:nvPr/>
        </p:nvSpPr>
        <p:spPr>
          <a:xfrm>
            <a:off x="8663231" y="4580121"/>
            <a:ext cx="2533649" cy="830997"/>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“Better public transport and better path maintenance, local libraries being kept open, more police and services, better road maintenance”</a:t>
            </a:r>
          </a:p>
        </p:txBody>
      </p:sp>
      <p:sp>
        <p:nvSpPr>
          <p:cNvPr id="13" name="TextBox 12">
            <a:extLst>
              <a:ext uri="{FF2B5EF4-FFF2-40B4-BE49-F238E27FC236}">
                <a16:creationId xmlns:a16="http://schemas.microsoft.com/office/drawing/2014/main" id="{50E5CC60-767A-E4D0-6A40-C91B9EB430D8}"/>
              </a:ext>
            </a:extLst>
          </p:cNvPr>
          <p:cNvSpPr txBox="1"/>
          <p:nvPr/>
        </p:nvSpPr>
        <p:spPr>
          <a:xfrm>
            <a:off x="5710770" y="5331823"/>
            <a:ext cx="1828800" cy="276999"/>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“More bike parks”</a:t>
            </a:r>
          </a:p>
        </p:txBody>
      </p:sp>
      <p:sp>
        <p:nvSpPr>
          <p:cNvPr id="14" name="TextBox 13">
            <a:extLst>
              <a:ext uri="{FF2B5EF4-FFF2-40B4-BE49-F238E27FC236}">
                <a16:creationId xmlns:a16="http://schemas.microsoft.com/office/drawing/2014/main" id="{31F2FF73-AFD5-AB18-0408-C3F3A61BF2EC}"/>
              </a:ext>
            </a:extLst>
          </p:cNvPr>
          <p:cNvSpPr txBox="1"/>
          <p:nvPr/>
        </p:nvSpPr>
        <p:spPr>
          <a:xfrm>
            <a:off x="5390658" y="3922946"/>
            <a:ext cx="2724641" cy="1200329"/>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“People know who to contact for local issues, instead of having to research between different councils/government and have issues "bounced around" different departments instead of getting solved”</a:t>
            </a:r>
          </a:p>
        </p:txBody>
      </p:sp>
      <p:sp>
        <p:nvSpPr>
          <p:cNvPr id="16" name="TextBox 15">
            <a:extLst>
              <a:ext uri="{FF2B5EF4-FFF2-40B4-BE49-F238E27FC236}">
                <a16:creationId xmlns:a16="http://schemas.microsoft.com/office/drawing/2014/main" id="{15C78DDE-E6BB-0012-8A10-9D2150EAC969}"/>
              </a:ext>
            </a:extLst>
          </p:cNvPr>
          <p:cNvSpPr txBox="1"/>
          <p:nvPr/>
        </p:nvSpPr>
        <p:spPr>
          <a:xfrm>
            <a:off x="7478569" y="5529526"/>
            <a:ext cx="3381200" cy="276999"/>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“Different perspectives to benefit the community”</a:t>
            </a:r>
          </a:p>
        </p:txBody>
      </p:sp>
    </p:spTree>
    <p:extLst>
      <p:ext uri="{BB962C8B-B14F-4D97-AF65-F5344CB8AC3E}">
        <p14:creationId xmlns:p14="http://schemas.microsoft.com/office/powerpoint/2010/main" val="98328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B26BE-E458-BAB8-4757-D4A07C503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8940C-7230-7B18-A5E8-43F26760831B}"/>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Perceived risks of LGR</a:t>
            </a:r>
            <a:r>
              <a:rPr lang="en-GB" sz="1600">
                <a:solidFill>
                  <a:srgbClr val="08324B"/>
                </a:solidFill>
                <a:latin typeface="Arial Nova Light" panose="020B0304020202020204" pitchFamily="34" charset="0"/>
                <a:cs typeface="Arial" panose="020B0604020202020204" pitchFamily="34" charset="0"/>
              </a:rPr>
              <a:t> – While around a quarter felt that the changes would not have a negative impact, there were some concerns that changes could lead to reduced focus on local issues and reductions in service quality, and that the larger populations of </a:t>
            </a:r>
            <a:r>
              <a:rPr lang="en-GB" sz="1600" err="1">
                <a:solidFill>
                  <a:srgbClr val="08324B"/>
                </a:solidFill>
                <a:latin typeface="Arial Nova Light" panose="020B0304020202020204" pitchFamily="34" charset="0"/>
                <a:cs typeface="Arial" panose="020B0604020202020204" pitchFamily="34" charset="0"/>
              </a:rPr>
              <a:t>unitaries</a:t>
            </a:r>
            <a:r>
              <a:rPr lang="en-GB" sz="1600">
                <a:solidFill>
                  <a:srgbClr val="08324B"/>
                </a:solidFill>
                <a:latin typeface="Arial Nova Light" panose="020B0304020202020204" pitchFamily="34" charset="0"/>
                <a:cs typeface="Arial" panose="020B0604020202020204" pitchFamily="34" charset="0"/>
              </a:rPr>
              <a:t> (compared with existing district or borough councils) could impact on councils and their services</a:t>
            </a:r>
          </a:p>
        </p:txBody>
      </p:sp>
      <p:cxnSp>
        <p:nvCxnSpPr>
          <p:cNvPr id="7" name="Straight Connector 6">
            <a:extLst>
              <a:ext uri="{FF2B5EF4-FFF2-40B4-BE49-F238E27FC236}">
                <a16:creationId xmlns:a16="http://schemas.microsoft.com/office/drawing/2014/main" id="{E4552494-A1EA-A94C-E034-26DA24DFB140}"/>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Chart 3" descr="Bar chart of responses to the question &quot;What, if anything, worries you about Local Government Reorganisation?&quot;">
            <a:extLst>
              <a:ext uri="{FF2B5EF4-FFF2-40B4-BE49-F238E27FC236}">
                <a16:creationId xmlns:a16="http://schemas.microsoft.com/office/drawing/2014/main" id="{28CF2839-4221-5F39-ACDF-1C5B67AC6DDF}"/>
              </a:ext>
            </a:extLst>
          </p:cNvPr>
          <p:cNvGraphicFramePr/>
          <p:nvPr>
            <p:extLst>
              <p:ext uri="{D42A27DB-BD31-4B8C-83A1-F6EECF244321}">
                <p14:modId xmlns:p14="http://schemas.microsoft.com/office/powerpoint/2010/main" val="1924411355"/>
              </p:ext>
            </p:extLst>
          </p:nvPr>
        </p:nvGraphicFramePr>
        <p:xfrm>
          <a:off x="-451117" y="1168596"/>
          <a:ext cx="9001615" cy="53110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A59637A-4ACC-662F-B004-47E7FE80E320}"/>
              </a:ext>
            </a:extLst>
          </p:cNvPr>
          <p:cNvSpPr txBox="1"/>
          <p:nvPr/>
        </p:nvSpPr>
        <p:spPr>
          <a:xfrm>
            <a:off x="7558292" y="1657061"/>
            <a:ext cx="4281774" cy="1015663"/>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“Less actions will be taken to look after an area that has more specific needs as it will be more general. For example, some smaller areas are more at risk of unemployment and with local government reorganisation, these areas may struggle more if the majority of the area does not suffer with unemployment”</a:t>
            </a:r>
          </a:p>
        </p:txBody>
      </p:sp>
      <p:sp>
        <p:nvSpPr>
          <p:cNvPr id="6" name="TextBox 5">
            <a:extLst>
              <a:ext uri="{FF2B5EF4-FFF2-40B4-BE49-F238E27FC236}">
                <a16:creationId xmlns:a16="http://schemas.microsoft.com/office/drawing/2014/main" id="{D25F80F4-AB29-8B5F-9220-51CED5C09241}"/>
              </a:ext>
            </a:extLst>
          </p:cNvPr>
          <p:cNvSpPr txBox="1"/>
          <p:nvPr/>
        </p:nvSpPr>
        <p:spPr>
          <a:xfrm>
            <a:off x="7812857" y="5386485"/>
            <a:ext cx="3772641"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“My borough council has been, in my experience, a good one. </a:t>
            </a:r>
            <a:r>
              <a:rPr lang="en-GB" sz="1200" i="1" err="1">
                <a:solidFill>
                  <a:srgbClr val="D60000"/>
                </a:solidFill>
                <a:latin typeface="Arial Nova Light" panose="020B0304020202020204" pitchFamily="34" charset="0"/>
              </a:rPr>
              <a:t>i</a:t>
            </a:r>
            <a:r>
              <a:rPr lang="en-GB" sz="1200" i="1">
                <a:solidFill>
                  <a:srgbClr val="D60000"/>
                </a:solidFill>
                <a:latin typeface="Arial Nova Light" panose="020B0304020202020204" pitchFamily="34" charset="0"/>
              </a:rPr>
              <a:t> worry that in restructuring, a new local council may become overloaded and therefore worse”</a:t>
            </a:r>
          </a:p>
        </p:txBody>
      </p:sp>
      <p:sp>
        <p:nvSpPr>
          <p:cNvPr id="8" name="TextBox 7">
            <a:extLst>
              <a:ext uri="{FF2B5EF4-FFF2-40B4-BE49-F238E27FC236}">
                <a16:creationId xmlns:a16="http://schemas.microsoft.com/office/drawing/2014/main" id="{EB7F28EA-8755-A589-BAB2-BC92792A0D2A}"/>
              </a:ext>
            </a:extLst>
          </p:cNvPr>
          <p:cNvSpPr txBox="1"/>
          <p:nvPr/>
        </p:nvSpPr>
        <p:spPr>
          <a:xfrm>
            <a:off x="7334579" y="3473242"/>
            <a:ext cx="1828800"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“It causes everything to be messed up”</a:t>
            </a:r>
          </a:p>
        </p:txBody>
      </p:sp>
      <p:sp>
        <p:nvSpPr>
          <p:cNvPr id="9" name="TextBox 8">
            <a:extLst>
              <a:ext uri="{FF2B5EF4-FFF2-40B4-BE49-F238E27FC236}">
                <a16:creationId xmlns:a16="http://schemas.microsoft.com/office/drawing/2014/main" id="{B40AEB08-58C6-9228-5C08-2E1CD88CCE05}"/>
              </a:ext>
            </a:extLst>
          </p:cNvPr>
          <p:cNvSpPr txBox="1"/>
          <p:nvPr/>
        </p:nvSpPr>
        <p:spPr>
          <a:xfrm>
            <a:off x="5200161" y="3223949"/>
            <a:ext cx="1962640" cy="1200329"/>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“Less care for individuals, people get lost in the system, service quality decreases as there is a larger area to put schemes into place”</a:t>
            </a:r>
          </a:p>
        </p:txBody>
      </p:sp>
      <p:sp>
        <p:nvSpPr>
          <p:cNvPr id="10" name="TextBox 9">
            <a:extLst>
              <a:ext uri="{FF2B5EF4-FFF2-40B4-BE49-F238E27FC236}">
                <a16:creationId xmlns:a16="http://schemas.microsoft.com/office/drawing/2014/main" id="{8C95DA47-8808-0076-1D1D-C1F530937F03}"/>
              </a:ext>
            </a:extLst>
          </p:cNvPr>
          <p:cNvSpPr txBox="1"/>
          <p:nvPr/>
        </p:nvSpPr>
        <p:spPr>
          <a:xfrm>
            <a:off x="5742638" y="2162120"/>
            <a:ext cx="1815654" cy="830997"/>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“Lack of local nuance and focus on smaller issues within communities”</a:t>
            </a:r>
          </a:p>
        </p:txBody>
      </p:sp>
      <p:sp>
        <p:nvSpPr>
          <p:cNvPr id="11" name="TextBox 10">
            <a:extLst>
              <a:ext uri="{FF2B5EF4-FFF2-40B4-BE49-F238E27FC236}">
                <a16:creationId xmlns:a16="http://schemas.microsoft.com/office/drawing/2014/main" id="{B77F32F4-8351-04CB-B857-4035E3AF084B}"/>
              </a:ext>
            </a:extLst>
          </p:cNvPr>
          <p:cNvSpPr txBox="1"/>
          <p:nvPr/>
        </p:nvSpPr>
        <p:spPr>
          <a:xfrm>
            <a:off x="7162801" y="2762284"/>
            <a:ext cx="4191244"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 worry that some local areas could lose their voice if decision-making becomes more centralised”</a:t>
            </a:r>
          </a:p>
        </p:txBody>
      </p:sp>
      <p:sp>
        <p:nvSpPr>
          <p:cNvPr id="12" name="TextBox 11">
            <a:extLst>
              <a:ext uri="{FF2B5EF4-FFF2-40B4-BE49-F238E27FC236}">
                <a16:creationId xmlns:a16="http://schemas.microsoft.com/office/drawing/2014/main" id="{4102C24A-476C-910D-1E41-7998E3113E66}"/>
              </a:ext>
            </a:extLst>
          </p:cNvPr>
          <p:cNvSpPr txBox="1"/>
          <p:nvPr/>
        </p:nvSpPr>
        <p:spPr>
          <a:xfrm>
            <a:off x="5040559" y="5322754"/>
            <a:ext cx="2648887"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“Areas with less people might receive less aid or might be forgotten”</a:t>
            </a:r>
          </a:p>
        </p:txBody>
      </p:sp>
      <p:sp>
        <p:nvSpPr>
          <p:cNvPr id="13" name="TextBox 12">
            <a:extLst>
              <a:ext uri="{FF2B5EF4-FFF2-40B4-BE49-F238E27FC236}">
                <a16:creationId xmlns:a16="http://schemas.microsoft.com/office/drawing/2014/main" id="{F067D68A-F9A5-0536-EB5D-0F34D28C6BF0}"/>
              </a:ext>
            </a:extLst>
          </p:cNvPr>
          <p:cNvSpPr txBox="1"/>
          <p:nvPr/>
        </p:nvSpPr>
        <p:spPr>
          <a:xfrm>
            <a:off x="7689446" y="4124303"/>
            <a:ext cx="4019465" cy="1015663"/>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“Looking after a greater number of people means less attentiveness. A larger number = decline in quality of care for the geographical area, not to mention complaints being overlooked, 'smaller' issues not being responded to as they have, quite literally, 'bigger' things to worry about”</a:t>
            </a:r>
          </a:p>
        </p:txBody>
      </p:sp>
      <p:sp>
        <p:nvSpPr>
          <p:cNvPr id="14" name="TextBox 13">
            <a:extLst>
              <a:ext uri="{FF2B5EF4-FFF2-40B4-BE49-F238E27FC236}">
                <a16:creationId xmlns:a16="http://schemas.microsoft.com/office/drawing/2014/main" id="{6C464E4B-B04F-FABC-ACEB-38C7470EBBF8}"/>
              </a:ext>
            </a:extLst>
          </p:cNvPr>
          <p:cNvSpPr txBox="1"/>
          <p:nvPr/>
        </p:nvSpPr>
        <p:spPr>
          <a:xfrm>
            <a:off x="5725775" y="4491176"/>
            <a:ext cx="1506470"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“Perhaps too many people covered under one council”</a:t>
            </a:r>
          </a:p>
        </p:txBody>
      </p:sp>
      <p:sp>
        <p:nvSpPr>
          <p:cNvPr id="15" name="TextBox 14">
            <a:extLst>
              <a:ext uri="{FF2B5EF4-FFF2-40B4-BE49-F238E27FC236}">
                <a16:creationId xmlns:a16="http://schemas.microsoft.com/office/drawing/2014/main" id="{EBFC9051-CD27-692C-9800-9F9D481CF485}"/>
              </a:ext>
            </a:extLst>
          </p:cNvPr>
          <p:cNvSpPr txBox="1"/>
          <p:nvPr/>
        </p:nvSpPr>
        <p:spPr>
          <a:xfrm>
            <a:off x="9458325" y="3473241"/>
            <a:ext cx="2028825"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“Might not always be effective and costs more”</a:t>
            </a:r>
          </a:p>
        </p:txBody>
      </p:sp>
    </p:spTree>
    <p:extLst>
      <p:ext uri="{BB962C8B-B14F-4D97-AF65-F5344CB8AC3E}">
        <p14:creationId xmlns:p14="http://schemas.microsoft.com/office/powerpoint/2010/main" val="248570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A1FC-3BD3-C551-C3D2-C79512BFC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66AF7-26DF-911F-A75A-ACD6CDCD4CFA}"/>
              </a:ext>
            </a:extLst>
          </p:cNvPr>
          <p:cNvSpPr>
            <a:spLocks noGrp="1"/>
          </p:cNvSpPr>
          <p:nvPr>
            <p:ph type="title" idx="4294967295"/>
          </p:nvPr>
        </p:nvSpPr>
        <p:spPr>
          <a:xfrm>
            <a:off x="585787" y="-15086"/>
            <a:ext cx="10910598" cy="6873086"/>
          </a:xfrm>
        </p:spPr>
        <p:txBody>
          <a:bodyPr>
            <a:normAutofit/>
          </a:bodyPr>
          <a:lstStyle/>
          <a:p>
            <a:pPr algn="ctr"/>
            <a:r>
              <a:rPr lang="en-GB" sz="2000" b="1">
                <a:solidFill>
                  <a:srgbClr val="08324B"/>
                </a:solidFill>
                <a:latin typeface="Arial Nova Light" panose="020B0304020202020204" pitchFamily="34" charset="0"/>
                <a:cs typeface="Arial" panose="020B0604020202020204" pitchFamily="34" charset="0"/>
              </a:rPr>
              <a:t>Considerations when designing a new Council</a:t>
            </a:r>
          </a:p>
        </p:txBody>
      </p:sp>
    </p:spTree>
    <p:extLst>
      <p:ext uri="{BB962C8B-B14F-4D97-AF65-F5344CB8AC3E}">
        <p14:creationId xmlns:p14="http://schemas.microsoft.com/office/powerpoint/2010/main" val="105823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E17E-C0F1-3F9F-8E15-359F65687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DF5B7-82FA-44EE-2272-D6F32E97B9A4}"/>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Importance of different features and duties of a council</a:t>
            </a:r>
            <a:r>
              <a:rPr lang="en-GB" sz="1600">
                <a:solidFill>
                  <a:srgbClr val="08324B"/>
                </a:solidFill>
                <a:latin typeface="Arial Nova Light" panose="020B0304020202020204" pitchFamily="34" charset="0"/>
                <a:cs typeface="Arial" panose="020B0604020202020204" pitchFamily="34" charset="0"/>
              </a:rPr>
              <a:t> – Respondents tended to feel that service quality and awareness of local needs were the most important responsibilities for a council, with engagement opportunities and locations of services and offices seen as less important</a:t>
            </a:r>
          </a:p>
        </p:txBody>
      </p:sp>
      <p:graphicFrame>
        <p:nvGraphicFramePr>
          <p:cNvPr id="5" name="Table 4">
            <a:extLst>
              <a:ext uri="{FF2B5EF4-FFF2-40B4-BE49-F238E27FC236}">
                <a16:creationId xmlns:a16="http://schemas.microsoft.com/office/drawing/2014/main" id="{15BD97D9-80A7-3EF1-BEA3-9FEB804B56C6}"/>
              </a:ext>
            </a:extLst>
          </p:cNvPr>
          <p:cNvGraphicFramePr>
            <a:graphicFrameLocks noGrp="1"/>
          </p:cNvGraphicFramePr>
          <p:nvPr>
            <p:extLst>
              <p:ext uri="{D42A27DB-BD31-4B8C-83A1-F6EECF244321}">
                <p14:modId xmlns:p14="http://schemas.microsoft.com/office/powerpoint/2010/main" val="3113237231"/>
              </p:ext>
            </p:extLst>
          </p:nvPr>
        </p:nvGraphicFramePr>
        <p:xfrm>
          <a:off x="2467627" y="1500274"/>
          <a:ext cx="9280179" cy="4901166"/>
        </p:xfrm>
        <a:graphic>
          <a:graphicData uri="http://schemas.openxmlformats.org/drawingml/2006/table">
            <a:tbl>
              <a:tblPr firstRow="1" bandRow="1">
                <a:tableStyleId>{5C22544A-7EE6-4342-B048-85BDC9FD1C3A}</a:tableStyleId>
              </a:tblPr>
              <a:tblGrid>
                <a:gridCol w="3093393">
                  <a:extLst>
                    <a:ext uri="{9D8B030D-6E8A-4147-A177-3AD203B41FA5}">
                      <a16:colId xmlns:a16="http://schemas.microsoft.com/office/drawing/2014/main" val="3593804507"/>
                    </a:ext>
                  </a:extLst>
                </a:gridCol>
                <a:gridCol w="3093393">
                  <a:extLst>
                    <a:ext uri="{9D8B030D-6E8A-4147-A177-3AD203B41FA5}">
                      <a16:colId xmlns:a16="http://schemas.microsoft.com/office/drawing/2014/main" val="2962547807"/>
                    </a:ext>
                  </a:extLst>
                </a:gridCol>
                <a:gridCol w="3093393">
                  <a:extLst>
                    <a:ext uri="{9D8B030D-6E8A-4147-A177-3AD203B41FA5}">
                      <a16:colId xmlns:a16="http://schemas.microsoft.com/office/drawing/2014/main" val="2270074902"/>
                    </a:ext>
                  </a:extLst>
                </a:gridCol>
              </a:tblGrid>
              <a:tr h="324427">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B w="12700" cap="flat" cmpd="sng" algn="ctr">
                      <a:solidFill>
                        <a:srgbClr val="FFF3F3"/>
                      </a:solidFill>
                      <a:prstDash val="solid"/>
                      <a:round/>
                      <a:headEnd type="none" w="med" len="med"/>
                      <a:tailEnd type="none" w="med" len="med"/>
                    </a:lnB>
                    <a:noFill/>
                  </a:tcPr>
                </a:tc>
                <a:tc>
                  <a:txBody>
                    <a:bodyPr/>
                    <a:lstStyle/>
                    <a:p>
                      <a:pPr algn="ctr"/>
                      <a:r>
                        <a:rPr lang="en-GB" sz="1200">
                          <a:solidFill>
                            <a:schemeClr val="tx1"/>
                          </a:solidFill>
                          <a:latin typeface="Arial Nova Light" panose="020B0304020202020204" pitchFamily="34" charset="0"/>
                        </a:rPr>
                        <a:t>Higher amongst</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B w="12700" cap="flat" cmpd="sng" algn="ctr">
                      <a:solidFill>
                        <a:srgbClr val="FFF3F3"/>
                      </a:solidFill>
                      <a:prstDash val="solid"/>
                      <a:round/>
                      <a:headEnd type="none" w="med" len="med"/>
                      <a:tailEnd type="none" w="med" len="med"/>
                    </a:lnB>
                    <a:noFill/>
                  </a:tcPr>
                </a:tc>
                <a:tc>
                  <a:txBody>
                    <a:bodyPr/>
                    <a:lstStyle/>
                    <a:p>
                      <a:pPr algn="ctr"/>
                      <a:r>
                        <a:rPr lang="en-GB" sz="1200">
                          <a:solidFill>
                            <a:schemeClr val="tx1"/>
                          </a:solidFill>
                          <a:latin typeface="Arial Nova Light" panose="020B0304020202020204" pitchFamily="34" charset="0"/>
                        </a:rPr>
                        <a:t>Lower amongst</a:t>
                      </a:r>
                    </a:p>
                  </a:txBody>
                  <a:tcPr anchor="ctr">
                    <a:lnL w="12700" cap="flat" cmpd="sng" algn="ctr">
                      <a:solidFill>
                        <a:srgbClr val="FFF3F3"/>
                      </a:solidFill>
                      <a:prstDash val="solid"/>
                      <a:round/>
                      <a:headEnd type="none" w="med" len="med"/>
                      <a:tailEnd type="none" w="med" len="med"/>
                    </a:lnL>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3587579651"/>
                  </a:ext>
                </a:extLst>
              </a:tr>
              <a:tr h="771743">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New Forest residents (9.0)*</a:t>
                      </a:r>
                    </a:p>
                    <a:p>
                      <a:pPr algn="ctr">
                        <a:spcAft>
                          <a:spcPts val="300"/>
                        </a:spcAft>
                      </a:pPr>
                      <a:r>
                        <a:rPr lang="en-GB" sz="1200">
                          <a:solidFill>
                            <a:schemeClr val="tx1"/>
                          </a:solidFill>
                          <a:latin typeface="Arial Nova Light" panose="020B0304020202020204" pitchFamily="34" charset="0"/>
                        </a:rPr>
                        <a:t>Year 12 students (8.7)</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(4.0)*</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Portsmouth residents (4.9)*</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2421663979"/>
                  </a:ext>
                </a:extLst>
              </a:tr>
              <a:tr h="756356">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Year 12 students (8.6)</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New Forest residents (8.6)*</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(4.9)*</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Portsmouth residents (5.6)*</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3608308403"/>
                  </a:ext>
                </a:extLst>
              </a:tr>
              <a:tr h="756356">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Year 12 students (7.6)</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New Forest residents (7.4)*</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Hart residents (7.2)*</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(4.4)*</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Portsmouth residents (5.2)*</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682787138"/>
                  </a:ext>
                </a:extLst>
              </a:tr>
              <a:tr h="756355">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New Forest residents (8.7)*</a:t>
                      </a:r>
                    </a:p>
                    <a:p>
                      <a:pPr algn="ctr">
                        <a:spcAft>
                          <a:spcPts val="300"/>
                        </a:spcAft>
                      </a:pPr>
                      <a:r>
                        <a:rPr lang="en-GB" sz="1200">
                          <a:solidFill>
                            <a:schemeClr val="tx1"/>
                          </a:solidFill>
                          <a:latin typeface="Arial Nova Light" panose="020B0304020202020204" pitchFamily="34" charset="0"/>
                        </a:rPr>
                        <a:t>Year 12 students (7.0)</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Portsmouth residents (4.6)*</a:t>
                      </a:r>
                    </a:p>
                    <a:p>
                      <a:pPr algn="ctr">
                        <a:spcAft>
                          <a:spcPts val="300"/>
                        </a:spcAft>
                      </a:pPr>
                      <a:r>
                        <a:rPr lang="en-GB" sz="1200">
                          <a:solidFill>
                            <a:schemeClr val="tx1"/>
                          </a:solidFill>
                          <a:latin typeface="Arial Nova Light" panose="020B0304020202020204" pitchFamily="34" charset="0"/>
                        </a:rPr>
                        <a:t>Basingstoke &amp; Deane residents (5.0)*</a:t>
                      </a:r>
                    </a:p>
                    <a:p>
                      <a:pPr algn="ctr">
                        <a:spcAft>
                          <a:spcPts val="300"/>
                        </a:spcAft>
                      </a:pPr>
                      <a:r>
                        <a:rPr lang="en-GB" sz="1200">
                          <a:solidFill>
                            <a:schemeClr val="tx1"/>
                          </a:solidFill>
                          <a:latin typeface="Arial Nova Light" panose="020B0304020202020204" pitchFamily="34" charset="0"/>
                        </a:rPr>
                        <a:t>Non-binary gender respondents (5.0)*</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1676981916"/>
                  </a:ext>
                </a:extLst>
              </a:tr>
              <a:tr h="778933">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New Forest residents (7.9)*</a:t>
                      </a:r>
                    </a:p>
                    <a:p>
                      <a:pPr algn="ctr">
                        <a:spcAft>
                          <a:spcPts val="300"/>
                        </a:spcAft>
                      </a:pPr>
                      <a:r>
                        <a:rPr lang="en-GB" sz="1200">
                          <a:solidFill>
                            <a:schemeClr val="tx1"/>
                          </a:solidFill>
                          <a:latin typeface="Arial Nova Light" panose="020B0304020202020204" pitchFamily="34" charset="0"/>
                        </a:rPr>
                        <a:t>Year 12 students (7.5)</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(3.6)*</a:t>
                      </a:r>
                    </a:p>
                    <a:p>
                      <a:pPr algn="ctr">
                        <a:spcAft>
                          <a:spcPts val="300"/>
                        </a:spcAft>
                      </a:pPr>
                      <a:r>
                        <a:rPr lang="en-GB" sz="1200">
                          <a:solidFill>
                            <a:schemeClr val="tx1"/>
                          </a:solidFill>
                          <a:latin typeface="Arial Nova Light" panose="020B0304020202020204" pitchFamily="34" charset="0"/>
                        </a:rPr>
                        <a:t>Respondents living outside Hampshire and the Solent (3.9)*</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3386809799"/>
                  </a:ext>
                </a:extLst>
              </a:tr>
              <a:tr h="756996">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Eastleigh residents (5.3)</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Respondents who had lived under five years in Hampshire and the Solent (5.1)</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noFill/>
                  </a:tcPr>
                </a:tc>
                <a:tc>
                  <a:txBody>
                    <a:bodyPr/>
                    <a:lstStyle/>
                    <a:p>
                      <a:pPr algn="ctr">
                        <a:spcAft>
                          <a:spcPts val="300"/>
                        </a:spcAft>
                      </a:pPr>
                      <a:r>
                        <a:rPr lang="en-GB" sz="1200">
                          <a:solidFill>
                            <a:schemeClr val="tx1"/>
                          </a:solidFill>
                          <a:latin typeface="Arial Nova Light" panose="020B0304020202020204" pitchFamily="34" charset="0"/>
                        </a:rPr>
                        <a:t>Hart residents (3.8)*</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(3.8)*</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noFill/>
                  </a:tcPr>
                </a:tc>
                <a:extLst>
                  <a:ext uri="{0D108BD9-81ED-4DB2-BD59-A6C34878D82A}">
                    <a16:rowId xmlns:a16="http://schemas.microsoft.com/office/drawing/2014/main" val="1488692445"/>
                  </a:ext>
                </a:extLst>
              </a:tr>
            </a:tbl>
          </a:graphicData>
        </a:graphic>
      </p:graphicFrame>
      <p:cxnSp>
        <p:nvCxnSpPr>
          <p:cNvPr id="7" name="Straight Connector 6">
            <a:extLst>
              <a:ext uri="{FF2B5EF4-FFF2-40B4-BE49-F238E27FC236}">
                <a16:creationId xmlns:a16="http://schemas.microsoft.com/office/drawing/2014/main" id="{08B38615-946B-5D0A-DD0B-A99EFC96C1C6}"/>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Chart 3" descr="Bar chart of responses to the question &quot;On a scale of 0 (least) to 10 (most) how important is it to you that:&quot;">
            <a:extLst>
              <a:ext uri="{FF2B5EF4-FFF2-40B4-BE49-F238E27FC236}">
                <a16:creationId xmlns:a16="http://schemas.microsoft.com/office/drawing/2014/main" id="{11F47D72-EF2A-3542-0F0C-B1690826C21B}"/>
              </a:ext>
            </a:extLst>
          </p:cNvPr>
          <p:cNvGraphicFramePr/>
          <p:nvPr>
            <p:extLst>
              <p:ext uri="{D42A27DB-BD31-4B8C-83A1-F6EECF244321}">
                <p14:modId xmlns:p14="http://schemas.microsoft.com/office/powerpoint/2010/main" val="4048608359"/>
              </p:ext>
            </p:extLst>
          </p:nvPr>
        </p:nvGraphicFramePr>
        <p:xfrm>
          <a:off x="456711" y="1186036"/>
          <a:ext cx="5469955" cy="52937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37AF16B-166B-B07D-CFC7-0A78143EC97A}"/>
              </a:ext>
            </a:extLst>
          </p:cNvPr>
          <p:cNvSpPr txBox="1"/>
          <p:nvPr/>
        </p:nvSpPr>
        <p:spPr>
          <a:xfrm>
            <a:off x="585787" y="6531198"/>
            <a:ext cx="2694709" cy="246221"/>
          </a:xfrm>
          <a:prstGeom prst="rect">
            <a:avLst/>
          </a:prstGeom>
          <a:noFill/>
        </p:spPr>
        <p:txBody>
          <a:bodyPr wrap="square" rtlCol="0">
            <a:spAutoFit/>
          </a:bodyPr>
          <a:lstStyle/>
          <a:p>
            <a:r>
              <a:rPr lang="en-GB" sz="1000" i="1">
                <a:latin typeface="Arial Nova Light" panose="020B0304020202020204" pitchFamily="34" charset="0"/>
              </a:rPr>
              <a:t>* Sample size below 20 for this group</a:t>
            </a:r>
          </a:p>
        </p:txBody>
      </p:sp>
    </p:spTree>
    <p:extLst>
      <p:ext uri="{BB962C8B-B14F-4D97-AF65-F5344CB8AC3E}">
        <p14:creationId xmlns:p14="http://schemas.microsoft.com/office/powerpoint/2010/main" val="196966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AFB3B-FD54-0649-BA4B-AED3DCF26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43679-00A4-DE99-FA18-C1F12ED27CC2}"/>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Most important aspects when designing a new council</a:t>
            </a:r>
            <a:r>
              <a:rPr lang="en-GB" sz="1600">
                <a:solidFill>
                  <a:srgbClr val="08324B"/>
                </a:solidFill>
                <a:latin typeface="Arial Nova Light" panose="020B0304020202020204" pitchFamily="34" charset="0"/>
                <a:cs typeface="Arial" panose="020B0604020202020204" pitchFamily="34" charset="0"/>
              </a:rPr>
              <a:t> – Although the spread of average scores was relatively small, it appears that respondents felt the new councils should be set up with a focus on joint working and delivering services to those who most need them</a:t>
            </a:r>
          </a:p>
        </p:txBody>
      </p:sp>
      <p:cxnSp>
        <p:nvCxnSpPr>
          <p:cNvPr id="7" name="Straight Connector 6">
            <a:extLst>
              <a:ext uri="{FF2B5EF4-FFF2-40B4-BE49-F238E27FC236}">
                <a16:creationId xmlns:a16="http://schemas.microsoft.com/office/drawing/2014/main" id="{903EEA4E-3519-5FB7-6FF4-5C7CE86995AF}"/>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190B24C3-4109-A6DA-65C4-131790523221}"/>
              </a:ext>
            </a:extLst>
          </p:cNvPr>
          <p:cNvGraphicFramePr>
            <a:graphicFrameLocks noGrp="1"/>
          </p:cNvGraphicFramePr>
          <p:nvPr>
            <p:extLst>
              <p:ext uri="{D42A27DB-BD31-4B8C-83A1-F6EECF244321}">
                <p14:modId xmlns:p14="http://schemas.microsoft.com/office/powerpoint/2010/main" val="3627904121"/>
              </p:ext>
            </p:extLst>
          </p:nvPr>
        </p:nvGraphicFramePr>
        <p:xfrm>
          <a:off x="2467627" y="1648178"/>
          <a:ext cx="9280179" cy="4752623"/>
        </p:xfrm>
        <a:graphic>
          <a:graphicData uri="http://schemas.openxmlformats.org/drawingml/2006/table">
            <a:tbl>
              <a:tblPr firstRow="1" bandRow="1">
                <a:tableStyleId>{5C22544A-7EE6-4342-B048-85BDC9FD1C3A}</a:tableStyleId>
              </a:tblPr>
              <a:tblGrid>
                <a:gridCol w="3093393">
                  <a:extLst>
                    <a:ext uri="{9D8B030D-6E8A-4147-A177-3AD203B41FA5}">
                      <a16:colId xmlns:a16="http://schemas.microsoft.com/office/drawing/2014/main" val="3593804507"/>
                    </a:ext>
                  </a:extLst>
                </a:gridCol>
                <a:gridCol w="3093393">
                  <a:extLst>
                    <a:ext uri="{9D8B030D-6E8A-4147-A177-3AD203B41FA5}">
                      <a16:colId xmlns:a16="http://schemas.microsoft.com/office/drawing/2014/main" val="2962547807"/>
                    </a:ext>
                  </a:extLst>
                </a:gridCol>
                <a:gridCol w="3093393">
                  <a:extLst>
                    <a:ext uri="{9D8B030D-6E8A-4147-A177-3AD203B41FA5}">
                      <a16:colId xmlns:a16="http://schemas.microsoft.com/office/drawing/2014/main" val="2270074902"/>
                    </a:ext>
                  </a:extLst>
                </a:gridCol>
              </a:tblGrid>
              <a:tr h="372060">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B w="12700" cap="flat" cmpd="sng" algn="ctr">
                      <a:solidFill>
                        <a:srgbClr val="FFF3F3"/>
                      </a:solidFill>
                      <a:prstDash val="solid"/>
                      <a:round/>
                      <a:headEnd type="none" w="med" len="med"/>
                      <a:tailEnd type="none" w="med" len="med"/>
                    </a:lnB>
                    <a:noFill/>
                  </a:tcPr>
                </a:tc>
                <a:tc>
                  <a:txBody>
                    <a:bodyPr/>
                    <a:lstStyle/>
                    <a:p>
                      <a:pPr algn="ctr"/>
                      <a:r>
                        <a:rPr lang="en-GB" sz="1200">
                          <a:solidFill>
                            <a:schemeClr val="tx1"/>
                          </a:solidFill>
                          <a:latin typeface="Arial Nova Light" panose="020B0304020202020204" pitchFamily="34" charset="0"/>
                        </a:rPr>
                        <a:t>Higher amongst</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B w="12700" cap="flat" cmpd="sng" algn="ctr">
                      <a:solidFill>
                        <a:srgbClr val="FFF3F3"/>
                      </a:solidFill>
                      <a:prstDash val="solid"/>
                      <a:round/>
                      <a:headEnd type="none" w="med" len="med"/>
                      <a:tailEnd type="none" w="med" len="med"/>
                    </a:lnB>
                    <a:noFill/>
                  </a:tcPr>
                </a:tc>
                <a:tc>
                  <a:txBody>
                    <a:bodyPr/>
                    <a:lstStyle/>
                    <a:p>
                      <a:pPr algn="ctr"/>
                      <a:r>
                        <a:rPr lang="en-GB" sz="1200">
                          <a:solidFill>
                            <a:schemeClr val="tx1"/>
                          </a:solidFill>
                          <a:latin typeface="Arial Nova Light" panose="020B0304020202020204" pitchFamily="34" charset="0"/>
                        </a:rPr>
                        <a:t>Lower amongst</a:t>
                      </a:r>
                    </a:p>
                  </a:txBody>
                  <a:tcPr anchor="ctr">
                    <a:lnL w="12700" cap="flat" cmpd="sng" algn="ctr">
                      <a:solidFill>
                        <a:srgbClr val="FFF3F3"/>
                      </a:solidFill>
                      <a:prstDash val="solid"/>
                      <a:round/>
                      <a:headEnd type="none" w="med" len="med"/>
                      <a:tailEnd type="none" w="med" len="med"/>
                    </a:lnL>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3587579651"/>
                  </a:ext>
                </a:extLst>
              </a:tr>
              <a:tr h="885052">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Basingstoke and Deane residents (8.7)*</a:t>
                      </a:r>
                    </a:p>
                    <a:p>
                      <a:pPr algn="ctr">
                        <a:spcAft>
                          <a:spcPts val="300"/>
                        </a:spcAft>
                      </a:pPr>
                      <a:r>
                        <a:rPr lang="en-GB" sz="1200">
                          <a:solidFill>
                            <a:schemeClr val="tx1"/>
                          </a:solidFill>
                          <a:latin typeface="Arial Nova Light" panose="020B0304020202020204" pitchFamily="34" charset="0"/>
                        </a:rPr>
                        <a:t>Year 12 students (8.6)</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(5.4)*</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Respondents who had lived under five years in Hampshire and the Solent (6.2)</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2421663979"/>
                  </a:ext>
                </a:extLst>
              </a:tr>
              <a:tr h="867405">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New Forest residents (8.7)*</a:t>
                      </a:r>
                    </a:p>
                    <a:p>
                      <a:pPr algn="ctr">
                        <a:spcAft>
                          <a:spcPts val="300"/>
                        </a:spcAft>
                      </a:pPr>
                      <a:r>
                        <a:rPr lang="en-GB" sz="1200">
                          <a:solidFill>
                            <a:schemeClr val="tx1"/>
                          </a:solidFill>
                          <a:latin typeface="Arial Nova Light" panose="020B0304020202020204" pitchFamily="34" charset="0"/>
                        </a:rPr>
                        <a:t>Basingstoke and Deane residents (8.6)*</a:t>
                      </a:r>
                    </a:p>
                    <a:p>
                      <a:pPr algn="ctr">
                        <a:spcAft>
                          <a:spcPts val="300"/>
                        </a:spcAft>
                      </a:pPr>
                      <a:r>
                        <a:rPr lang="en-GB" sz="1200">
                          <a:solidFill>
                            <a:schemeClr val="tx1"/>
                          </a:solidFill>
                          <a:latin typeface="Arial Nova Light" panose="020B0304020202020204" pitchFamily="34" charset="0"/>
                        </a:rPr>
                        <a:t>Year 12 students (8.6)</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(5.7)*</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Respondents who had lived under five years in Hampshire and the Solent (6.4)</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3608308403"/>
                  </a:ext>
                </a:extLst>
              </a:tr>
              <a:tr h="867405">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Hart residents (8.6)*</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Fareham residents (8.4)*</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(5.1)*</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Winchester residents (5.9)*</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682787138"/>
                  </a:ext>
                </a:extLst>
              </a:tr>
              <a:tr h="867404">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New Forest residents (8.0)*</a:t>
                      </a:r>
                    </a:p>
                    <a:p>
                      <a:pPr algn="ctr">
                        <a:spcAft>
                          <a:spcPts val="300"/>
                        </a:spcAft>
                      </a:pPr>
                      <a:r>
                        <a:rPr lang="en-GB" sz="1200">
                          <a:solidFill>
                            <a:schemeClr val="tx1"/>
                          </a:solidFill>
                          <a:latin typeface="Arial Nova Light" panose="020B0304020202020204" pitchFamily="34" charset="0"/>
                        </a:rPr>
                        <a:t>Year 12 students (8.0)</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(4.7)*</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Portsmouth residents (5.9)*</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1676981916"/>
                  </a:ext>
                </a:extLst>
              </a:tr>
              <a:tr h="893297">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Year 12 students (7.2)</a:t>
                      </a:r>
                    </a:p>
                    <a:p>
                      <a:pPr algn="ctr">
                        <a:spcAft>
                          <a:spcPts val="300"/>
                        </a:spcAft>
                      </a:pPr>
                      <a:r>
                        <a:rPr lang="en-GB" sz="1200">
                          <a:solidFill>
                            <a:schemeClr val="tx1"/>
                          </a:solidFill>
                          <a:latin typeface="Arial Nova Light" panose="020B0304020202020204" pitchFamily="34" charset="0"/>
                        </a:rPr>
                        <a:t>Fareham residents (7.1)*</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Non-binary gender respondents (4.4)*</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Respondents living outside Hampshire and the Solent (4.9)*</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86809799"/>
                  </a:ext>
                </a:extLst>
              </a:tr>
            </a:tbl>
          </a:graphicData>
        </a:graphic>
      </p:graphicFrame>
      <p:graphicFrame>
        <p:nvGraphicFramePr>
          <p:cNvPr id="4" name="Chart 3" descr="Bar chart of responses to the question &quot;On a scale of 0 (least) to 10 (most) how important do you feel each of the following are when making a new local council?&quot;">
            <a:extLst>
              <a:ext uri="{FF2B5EF4-FFF2-40B4-BE49-F238E27FC236}">
                <a16:creationId xmlns:a16="http://schemas.microsoft.com/office/drawing/2014/main" id="{FC618F23-7F63-53D9-464A-6EEC65EC261E}"/>
              </a:ext>
            </a:extLst>
          </p:cNvPr>
          <p:cNvGraphicFramePr/>
          <p:nvPr>
            <p:extLst>
              <p:ext uri="{D42A27DB-BD31-4B8C-83A1-F6EECF244321}">
                <p14:modId xmlns:p14="http://schemas.microsoft.com/office/powerpoint/2010/main" val="496060662"/>
              </p:ext>
            </p:extLst>
          </p:nvPr>
        </p:nvGraphicFramePr>
        <p:xfrm>
          <a:off x="456711" y="1186036"/>
          <a:ext cx="5469955" cy="52937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F2A4CCA-DB50-72E1-450B-2365A9B2F53C}"/>
              </a:ext>
            </a:extLst>
          </p:cNvPr>
          <p:cNvSpPr txBox="1"/>
          <p:nvPr/>
        </p:nvSpPr>
        <p:spPr>
          <a:xfrm>
            <a:off x="646185" y="6540603"/>
            <a:ext cx="2694709" cy="246221"/>
          </a:xfrm>
          <a:prstGeom prst="rect">
            <a:avLst/>
          </a:prstGeom>
          <a:noFill/>
        </p:spPr>
        <p:txBody>
          <a:bodyPr wrap="square" rtlCol="0">
            <a:spAutoFit/>
          </a:bodyPr>
          <a:lstStyle/>
          <a:p>
            <a:r>
              <a:rPr lang="en-GB" sz="1000" i="1">
                <a:latin typeface="Arial Nova Light" panose="020B0304020202020204" pitchFamily="34" charset="0"/>
              </a:rPr>
              <a:t>* Sample size below 20 for this group</a:t>
            </a:r>
          </a:p>
        </p:txBody>
      </p:sp>
    </p:spTree>
    <p:extLst>
      <p:ext uri="{BB962C8B-B14F-4D97-AF65-F5344CB8AC3E}">
        <p14:creationId xmlns:p14="http://schemas.microsoft.com/office/powerpoint/2010/main" val="123012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79154-7067-1421-7225-BAEC94FFBD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66726A-A962-9AA2-0AFB-C58F29D60E1C}"/>
              </a:ext>
            </a:extLst>
          </p:cNvPr>
          <p:cNvSpPr>
            <a:spLocks noGrp="1"/>
          </p:cNvSpPr>
          <p:nvPr>
            <p:ph type="title" idx="4294967295"/>
          </p:nvPr>
        </p:nvSpPr>
        <p:spPr>
          <a:xfrm>
            <a:off x="585787" y="-15086"/>
            <a:ext cx="10910598" cy="6873086"/>
          </a:xfrm>
        </p:spPr>
        <p:txBody>
          <a:bodyPr>
            <a:normAutofit/>
          </a:bodyPr>
          <a:lstStyle/>
          <a:p>
            <a:pPr algn="ctr"/>
            <a:r>
              <a:rPr lang="en-GB" sz="2000" b="1">
                <a:solidFill>
                  <a:srgbClr val="08324B"/>
                </a:solidFill>
                <a:latin typeface="Arial Nova Light" panose="020B0304020202020204" pitchFamily="34" charset="0"/>
                <a:cs typeface="Arial" panose="020B0604020202020204" pitchFamily="34" charset="0"/>
              </a:rPr>
              <a:t>The views of other survey participants (those who were not Year 10 and Year 12 students)</a:t>
            </a:r>
          </a:p>
        </p:txBody>
      </p:sp>
    </p:spTree>
    <p:extLst>
      <p:ext uri="{BB962C8B-B14F-4D97-AF65-F5344CB8AC3E}">
        <p14:creationId xmlns:p14="http://schemas.microsoft.com/office/powerpoint/2010/main" val="102974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0A8C3-04D4-4D27-C774-10FD7244B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80F15-6DE1-DAAF-736D-C0EF61EC64BA}"/>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How the views of participants who were not Year 10 or Year 12 students differed from the survey’s target sample</a:t>
            </a:r>
            <a:endParaRPr lang="en-GB" sz="16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0BD43A20-E569-2F5A-7F46-C37CFE5284C9}"/>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36C5B8-373A-9827-C467-E58961A3FA42}"/>
              </a:ext>
            </a:extLst>
          </p:cNvPr>
          <p:cNvSpPr txBox="1"/>
          <p:nvPr/>
        </p:nvSpPr>
        <p:spPr>
          <a:xfrm>
            <a:off x="640701" y="1402771"/>
            <a:ext cx="10910598" cy="4939808"/>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800"/>
              </a:spcAft>
              <a:buClrTx/>
              <a:buSzTx/>
              <a:buFontTx/>
              <a:buNone/>
              <a:tabLst/>
              <a:defRPr/>
            </a:pPr>
            <a:r>
              <a:rPr lang="en-GB" sz="1400">
                <a:solidFill>
                  <a:srgbClr val="000000"/>
                </a:solidFill>
                <a:latin typeface="Arial Nova Light" panose="020B0304020202020204" pitchFamily="34" charset="0"/>
                <a:ea typeface="Calibri"/>
                <a:cs typeface="Arial" panose="020B0604020202020204" pitchFamily="34" charset="0"/>
              </a:rPr>
              <a:t>In addition, to the 406 responses from Year 10 and Year 12 students, 132 responses were received from other individuals, who were largely from older age groups.</a:t>
            </a:r>
          </a:p>
          <a:p>
            <a:pPr marL="0" marR="0" lvl="0" indent="0" algn="l" defTabSz="228600" rtl="0" eaLnBrk="1" fontAlgn="auto" latinLnBrk="0" hangingPunct="1">
              <a:lnSpc>
                <a:spcPct val="100000"/>
              </a:lnSpc>
              <a:spcBef>
                <a:spcPts val="0"/>
              </a:spcBef>
              <a:spcAft>
                <a:spcPts val="1800"/>
              </a:spcAft>
              <a:buClrTx/>
              <a:buSzTx/>
              <a:buFontTx/>
              <a:buNone/>
              <a:tabLst/>
              <a:defRPr/>
            </a:pPr>
            <a:r>
              <a:rPr lang="en-GB" sz="1400">
                <a:solidFill>
                  <a:srgbClr val="000000"/>
                </a:solidFill>
                <a:latin typeface="Arial Nova Light" panose="020B0304020202020204" pitchFamily="34" charset="0"/>
                <a:ea typeface="Calibri"/>
                <a:cs typeface="Arial" panose="020B0604020202020204" pitchFamily="34" charset="0"/>
              </a:rPr>
              <a:t>The views of this cohort (described here as ‘additional respondents’) were similar to the target group (Year 10 and Year 12 students), with the following notable exceptions:</a:t>
            </a:r>
          </a:p>
          <a:p>
            <a:pPr marL="285750" lvl="0" indent="-285750" defTabSz="228600" eaLnBrk="1" fontAlgn="auto" hangingPunct="1">
              <a:spcBef>
                <a:spcPts val="0"/>
              </a:spcBef>
              <a:spcAft>
                <a:spcPts val="1800"/>
              </a:spcAft>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Additional participants were more likely to ‘very strongly’ or ‘quite strongly’ identify with their local neighbourhood (79% vs 73%), but less likely to </a:t>
            </a:r>
            <a:r>
              <a:rPr lang="en-GB" sz="1400">
                <a:solidFill>
                  <a:srgbClr val="000000"/>
                </a:solidFill>
                <a:latin typeface="Arial Nova Light" panose="020B0304020202020204" pitchFamily="34" charset="0"/>
                <a:ea typeface="Calibri"/>
                <a:cs typeface="Arial" panose="020B0604020202020204" pitchFamily="34" charset="0"/>
              </a:rPr>
              <a:t>‘very strongly’ or ‘quite strongly’ identify with their closest large town or city (53% vs 62%) neighbourhood</a:t>
            </a:r>
          </a:p>
          <a:p>
            <a:pPr marL="285750" lvl="0" indent="-285750" defTabSz="228600" eaLnBrk="1" fontAlgn="auto" hangingPunct="1">
              <a:spcBef>
                <a:spcPts val="0"/>
              </a:spcBef>
              <a:spcAft>
                <a:spcPts val="1800"/>
              </a:spcAft>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They were more likely to be aware of LGR (34% vs 21%)</a:t>
            </a:r>
          </a:p>
          <a:p>
            <a:pPr marL="285750" lvl="0" indent="-285750" defTabSz="228600" eaLnBrk="1" fontAlgn="auto" hangingPunct="1">
              <a:spcBef>
                <a:spcPts val="0"/>
              </a:spcBef>
              <a:spcAft>
                <a:spcPts val="1800"/>
              </a:spcAft>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While Year 10 and 12 students were more likely to anticipate LGR having a positive impact than a negative impact on how they feel</a:t>
            </a:r>
            <a:r>
              <a:rPr lang="en-GB" sz="1400">
                <a:solidFill>
                  <a:srgbClr val="000000"/>
                </a:solidFill>
                <a:latin typeface="Arial Nova Light" panose="020B0304020202020204" pitchFamily="34" charset="0"/>
                <a:ea typeface="Calibri"/>
                <a:cs typeface="Arial" panose="020B0604020202020204" pitchFamily="34" charset="0"/>
              </a:rPr>
              <a:t> </a:t>
            </a: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about their community or local area, the opposite was true to a small extent for the additional respondents (11% anticipated a positive impact, compared with 14% who anticipated a negative impact)</a:t>
            </a:r>
          </a:p>
          <a:p>
            <a:pPr marL="285750" lvl="0" indent="-285750" defTabSz="228600" eaLnBrk="1" fontAlgn="auto" hangingPunct="1">
              <a:spcBef>
                <a:spcPts val="0"/>
              </a:spcBef>
              <a:spcAft>
                <a:spcPts val="1800"/>
              </a:spcAft>
              <a:buFont typeface="Arial" panose="020B0604020202020204" pitchFamily="34" charset="0"/>
              <a:buChar char="•"/>
              <a:defRPr/>
            </a:pPr>
            <a:r>
              <a:rPr lang="en-GB" sz="1400">
                <a:solidFill>
                  <a:srgbClr val="000000"/>
                </a:solidFill>
                <a:latin typeface="Arial Nova Light" panose="020B0304020202020204" pitchFamily="34" charset="0"/>
                <a:ea typeface="Calibri"/>
                <a:cs typeface="Arial" panose="020B0604020202020204" pitchFamily="34" charset="0"/>
              </a:rPr>
              <a:t>Additional respondents </a:t>
            </a: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were more likely to see council and service efficiency improvements as a benefit of LGR (44% vs 14%).</a:t>
            </a:r>
            <a:r>
              <a:rPr lang="en-GB" sz="1400">
                <a:solidFill>
                  <a:srgbClr val="000000"/>
                </a:solidFill>
                <a:latin typeface="Arial Nova Light" panose="020B0304020202020204" pitchFamily="34" charset="0"/>
                <a:ea typeface="Calibri"/>
                <a:cs typeface="Arial" panose="020B0604020202020204" pitchFamily="34" charset="0"/>
              </a:rPr>
              <a:t> However, t</a:t>
            </a: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hey were also more likely to see a loss of local focus as a risk of the changes (23% vs 10%), and be more concerned about the changes being a waste of money (13% vs 3%)</a:t>
            </a:r>
          </a:p>
          <a:p>
            <a:pPr marL="285750" lvl="0" indent="-285750" defTabSz="228600" eaLnBrk="1" fontAlgn="auto" hangingPunct="1">
              <a:spcBef>
                <a:spcPts val="0"/>
              </a:spcBef>
              <a:spcAft>
                <a:spcPts val="1800"/>
              </a:spcAft>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Local engagement was seen as a more important council duty by additional respondents, when rated out of ten (7.0 vs 5.7)</a:t>
            </a:r>
          </a:p>
          <a:p>
            <a:pPr marL="285750" lvl="0" indent="-285750" defTabSz="228600" eaLnBrk="1" fontAlgn="auto" hangingPunct="1">
              <a:spcBef>
                <a:spcPts val="0"/>
              </a:spcBef>
              <a:spcAft>
                <a:spcPts val="1200"/>
              </a:spcAft>
              <a:buFont typeface="Arial" panose="020B0604020202020204" pitchFamily="34" charset="0"/>
              <a:buChar char="•"/>
              <a:defRPr/>
            </a:pPr>
            <a:endPar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56083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B31A-8171-1513-15DF-336CECA10212}"/>
              </a:ext>
            </a:extLst>
          </p:cNvPr>
          <p:cNvSpPr>
            <a:spLocks noGrp="1"/>
          </p:cNvSpPr>
          <p:nvPr>
            <p:ph type="title" idx="4294967295"/>
          </p:nvPr>
        </p:nvSpPr>
        <p:spPr>
          <a:xfrm>
            <a:off x="576421" y="0"/>
            <a:ext cx="10514916"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Background</a:t>
            </a:r>
            <a:endParaRPr lang="en-GB" sz="16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8176BC52-782C-1EC3-3DF6-78E16831A26C}"/>
              </a:ext>
              <a:ext uri="{C183D7F6-B498-43B3-948B-1728B52AA6E4}">
                <adec:decorative xmlns:adec="http://schemas.microsoft.com/office/drawing/2017/decorative" val="1"/>
              </a:ext>
            </a:extLst>
          </p:cNvPr>
          <p:cNvCxnSpPr>
            <a:cxnSpLocks/>
          </p:cNvCxnSpPr>
          <p:nvPr/>
        </p:nvCxnSpPr>
        <p:spPr>
          <a:xfrm>
            <a:off x="684103" y="1087869"/>
            <a:ext cx="64947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303F7B9-4B7A-2FE8-3E92-C1FCA8312A2C}"/>
              </a:ext>
            </a:extLst>
          </p:cNvPr>
          <p:cNvSpPr txBox="1"/>
          <p:nvPr/>
        </p:nvSpPr>
        <p:spPr>
          <a:xfrm>
            <a:off x="518212" y="1325477"/>
            <a:ext cx="6826561" cy="4801308"/>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In summer 2025 Hampshire County Council undertook public and stakeholder engagement to help inform a proposal for Local Government Reorganisation (LGR) across Hampshire, Portsmouth, Southampton and the Isle of Wight. The aim was to provide valuable evidence to ensure that the new structure and unitary councils would be designed in a way that meets local needs and priorities</a:t>
            </a:r>
            <a:r>
              <a:rPr lang="en-GB" sz="1400" b="0" i="0">
                <a:solidFill>
                  <a:srgbClr val="000000"/>
                </a:solidFill>
                <a:effectLst/>
                <a:latin typeface="Arial Nova Light" panose="020B0304020202020204" pitchFamily="34" charset="0"/>
              </a:rPr>
              <a:t>.</a:t>
            </a:r>
            <a:endParaRPr lang="en-GB" sz="1400">
              <a:solidFill>
                <a:srgbClr val="000000"/>
              </a:solidFill>
              <a:latin typeface="Arial Nova Light" panose="020B0304020202020204" pitchFamily="34" charset="0"/>
            </a:endParaRPr>
          </a:p>
          <a:p>
            <a:pPr marL="0" marR="0" lvl="0" indent="0" algn="l" defTabSz="228600" rtl="0" eaLnBrk="1" fontAlgn="auto" latinLnBrk="0" hangingPunct="1">
              <a:lnSpc>
                <a:spcPct val="100000"/>
              </a:lnSpc>
              <a:spcBef>
                <a:spcPts val="0"/>
              </a:spcBef>
              <a:spcAft>
                <a:spcPts val="1200"/>
              </a:spcAft>
              <a:buClrTx/>
              <a:buSzTx/>
              <a:buFontTx/>
              <a:buNone/>
              <a:tabLst/>
              <a:defRPr/>
            </a:pPr>
            <a:r>
              <a:rPr lang="en-GB" sz="1400">
                <a:solidFill>
                  <a:srgbClr val="000000"/>
                </a:solidFill>
                <a:latin typeface="Arial Nova Light" panose="020B0304020202020204" pitchFamily="34" charset="0"/>
              </a:rPr>
              <a:t>As part of a wider project, Year 10 and Year 12 students from education settings in Hampshire were asked how they </a:t>
            </a:r>
            <a:r>
              <a:rPr lang="en-GB" sz="1400" b="0" i="0">
                <a:solidFill>
                  <a:srgbClr val="000000"/>
                </a:solidFill>
                <a:effectLst/>
                <a:latin typeface="Arial Nova Light" panose="020B0304020202020204" pitchFamily="34" charset="0"/>
              </a:rPr>
              <a:t>felt about the upcoming changes and what they might achieve.</a:t>
            </a:r>
            <a:endParaRPr kumimoji="0" lang="en-GB" sz="1400" u="none" strike="noStrike" kern="1200" cap="none" spc="0" normalizeH="0" baseline="0" noProof="0">
              <a:ln>
                <a:noFill/>
              </a:ln>
              <a:solidFill>
                <a:srgbClr val="000000"/>
              </a:solidFill>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1200"/>
              </a:spcAft>
              <a:buClrTx/>
              <a:buSzTx/>
              <a:buFontTx/>
              <a:buNone/>
              <a:tabLst/>
              <a:defRPr/>
            </a:pPr>
            <a:r>
              <a:rPr lang="en-GB" sz="1400">
                <a:solidFill>
                  <a:srgbClr val="000000"/>
                </a:solidFill>
                <a:latin typeface="Arial Nova Light" panose="020B0304020202020204" pitchFamily="34" charset="0"/>
                <a:ea typeface="Calibri"/>
                <a:cs typeface="Arial" panose="020B0604020202020204" pitchFamily="34" charset="0"/>
              </a:rPr>
              <a:t>The survey ran from 01 to 22 July 2025. It received a total of 406 responses from its target audience, of whom 343 were Year 10 students and 63 were Year 12 students. The main body of this report focuses on the findings from these respondents, and where the report refers to ‘the respondents’ it is in this context.</a:t>
            </a:r>
          </a:p>
          <a:p>
            <a:pPr marL="0" marR="0" lvl="0" indent="0" algn="l" defTabSz="228600" rtl="0" eaLnBrk="1" fontAlgn="auto" latinLnBrk="0" hangingPunct="1">
              <a:lnSpc>
                <a:spcPct val="100000"/>
              </a:lnSpc>
              <a:spcBef>
                <a:spcPts val="0"/>
              </a:spcBef>
              <a:spcAft>
                <a:spcPts val="1200"/>
              </a:spcAft>
              <a:buClrTx/>
              <a:buSzTx/>
              <a:buFontTx/>
              <a:buNone/>
              <a:tabLst/>
              <a:defRPr/>
            </a:pPr>
            <a:r>
              <a:rPr lang="en-GB" sz="1400">
                <a:solidFill>
                  <a:srgbClr val="000000"/>
                </a:solidFill>
                <a:latin typeface="Arial Nova Light" panose="020B0304020202020204" pitchFamily="34" charset="0"/>
                <a:ea typeface="Calibri"/>
                <a:cs typeface="Arial" panose="020B0604020202020204" pitchFamily="34" charset="0"/>
              </a:rPr>
              <a:t>In addition, 132 responses were from people outside this age group. The views of these participants are recorded separately at the end of this report.</a:t>
            </a:r>
          </a:p>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Please note that the sizes of some groups who responded to the survey are quite small and therefore may not be representative of the group to which they belong in the wider population. Where group sizes are particularly small (below 20), this is indicated on the page to reflect what the data tells us these groups’ views are, but with lower confidence than amongst groups with higher sample sizes.</a:t>
            </a:r>
          </a:p>
        </p:txBody>
      </p:sp>
      <p:pic>
        <p:nvPicPr>
          <p:cNvPr id="4" name="Picture 3">
            <a:extLst>
              <a:ext uri="{FF2B5EF4-FFF2-40B4-BE49-F238E27FC236}">
                <a16:creationId xmlns:a16="http://schemas.microsoft.com/office/drawing/2014/main" id="{947D93E8-150F-C06C-FC18-F554961A89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60121" y="1185863"/>
            <a:ext cx="4538781" cy="4801308"/>
          </a:xfrm>
          <a:prstGeom prst="rect">
            <a:avLst/>
          </a:prstGeom>
        </p:spPr>
      </p:pic>
    </p:spTree>
    <p:extLst>
      <p:ext uri="{BB962C8B-B14F-4D97-AF65-F5344CB8AC3E}">
        <p14:creationId xmlns:p14="http://schemas.microsoft.com/office/powerpoint/2010/main" val="43539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B5DC38-0162-83E3-AD73-FD69CE8934E3}"/>
              </a:ext>
            </a:extLst>
          </p:cNvPr>
          <p:cNvSpPr txBox="1"/>
          <p:nvPr/>
        </p:nvSpPr>
        <p:spPr>
          <a:xfrm>
            <a:off x="640715" y="937850"/>
            <a:ext cx="10975023" cy="5647694"/>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Sense of community and local identity</a:t>
            </a:r>
          </a:p>
          <a:p>
            <a:pPr marL="285750" marR="0" lvl="0" indent="-285750" algn="l" defTabSz="2286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400">
                <a:solidFill>
                  <a:srgbClr val="000000"/>
                </a:solidFill>
                <a:latin typeface="Arial Nova Light" panose="020B0304020202020204" pitchFamily="34" charset="0"/>
                <a:ea typeface="Calibri"/>
                <a:cs typeface="Arial" panose="020B0604020202020204" pitchFamily="34" charset="0"/>
              </a:rPr>
              <a:t>Overall, respondents identified more strongly with local areas such as their neighbourhood, compared with areas such as Hampshire overall, although this feeling was less strong amongst those living in the proposed South-East unitary area than in other parts of Hampshire and the Solent</a:t>
            </a:r>
          </a:p>
          <a:p>
            <a:pPr marL="285750" marR="0" lvl="0" indent="-285750" algn="l" defTabSz="2286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R</a:t>
            </a:r>
            <a:r>
              <a:rPr lang="en-GB" sz="1400" err="1">
                <a:solidFill>
                  <a:srgbClr val="000000"/>
                </a:solidFill>
                <a:latin typeface="Arial Nova Light" panose="020B0304020202020204" pitchFamily="34" charset="0"/>
                <a:ea typeface="Calibri"/>
                <a:cs typeface="Arial" panose="020B0604020202020204" pitchFamily="34" charset="0"/>
              </a:rPr>
              <a:t>espondents</a:t>
            </a:r>
            <a:r>
              <a:rPr lang="en-GB" sz="1400">
                <a:solidFill>
                  <a:srgbClr val="000000"/>
                </a:solidFill>
                <a:latin typeface="Arial Nova Light" panose="020B0304020202020204" pitchFamily="34" charset="0"/>
                <a:ea typeface="Calibri"/>
                <a:cs typeface="Arial" panose="020B0604020202020204" pitchFamily="34" charset="0"/>
              </a:rPr>
              <a:t>’ comments suggested that feelings of local identity particularly relate to a strong sense of local community, such the relationships they have with other community members and their own place within it</a:t>
            </a:r>
          </a:p>
          <a:p>
            <a:pPr marL="285750" marR="0" lvl="0" indent="-285750" algn="l" defTabSz="2286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Outdoor spaces and local festivals and events were the things that most made respondents feel part of their community</a:t>
            </a:r>
          </a:p>
          <a:p>
            <a:pPr marL="0" marR="0" lvl="0" indent="0" algn="l" defTabSz="228600" rtl="0" eaLnBrk="1" fontAlgn="auto" latinLnBrk="0" hangingPunct="1">
              <a:lnSpc>
                <a:spcPct val="100000"/>
              </a:lnSpc>
              <a:spcBef>
                <a:spcPts val="0"/>
              </a:spcBef>
              <a:spcAft>
                <a:spcPts val="200"/>
              </a:spcAft>
              <a:buClrTx/>
              <a:buSzTx/>
              <a:buFontTx/>
              <a:buNone/>
              <a:tabLst/>
              <a:defRPr/>
            </a:pPr>
            <a:endParaRPr lang="en-GB" sz="1200" b="1">
              <a:solidFill>
                <a:srgbClr val="000000"/>
              </a:solidFill>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Respondents’ awareness of LGR</a:t>
            </a:r>
          </a:p>
          <a:p>
            <a:pPr marL="285750" indent="-285750" defTabSz="228600" eaLnBrk="1" fontAlgn="auto" hangingPunct="1">
              <a:spcBef>
                <a:spcPts val="0"/>
              </a:spcBef>
              <a:spcAft>
                <a:spcPts val="200"/>
              </a:spcAft>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21% of respondents were aware of LGR before taking this survey, higher amongst Year 12 students (29%) than Year 10 students (20%)</a:t>
            </a:r>
            <a:endParaRPr lang="en-GB" sz="1400" noProof="0">
              <a:solidFill>
                <a:srgbClr val="000000"/>
              </a:solidFill>
              <a:latin typeface="Arial Nova Light" panose="020B0304020202020204" pitchFamily="34" charset="0"/>
              <a:ea typeface="Calibri"/>
              <a:cs typeface="Arial" panose="020B0604020202020204" pitchFamily="34" charset="0"/>
            </a:endParaRPr>
          </a:p>
          <a:p>
            <a:pPr marL="457200" marR="0" lvl="1" indent="0" algn="l" defTabSz="228600" rtl="0" eaLnBrk="1" fontAlgn="auto" latinLnBrk="0" hangingPunct="1">
              <a:lnSpc>
                <a:spcPct val="100000"/>
              </a:lnSpc>
              <a:spcBef>
                <a:spcPts val="0"/>
              </a:spcBef>
              <a:spcAft>
                <a:spcPts val="20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What respondents wanted from local government and LGR</a:t>
            </a:r>
          </a:p>
          <a:p>
            <a:pPr marL="285750" indent="-285750" defTabSz="228600" eaLnBrk="1" fontAlgn="auto" hangingPunct="1">
              <a:spcBef>
                <a:spcPts val="0"/>
              </a:spcBef>
              <a:spcAft>
                <a:spcPts val="200"/>
              </a:spcAft>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Respondents most frequently wanted LGR to deliver investments or improvements in their local area, such as support for local priorities</a:t>
            </a:r>
          </a:p>
          <a:p>
            <a:pPr marL="285750" indent="-285750" defTabSz="228600" eaLnBrk="1" fontAlgn="auto" hangingPunct="1">
              <a:spcBef>
                <a:spcPts val="0"/>
              </a:spcBef>
              <a:spcAft>
                <a:spcPts val="200"/>
              </a:spcAft>
              <a:buFont typeface="Arial" panose="020B0604020202020204" pitchFamily="34" charset="0"/>
              <a:buChar char="•"/>
              <a:defRPr/>
            </a:pPr>
            <a:r>
              <a:rPr lang="en-GB" sz="1400">
                <a:solidFill>
                  <a:srgbClr val="000000"/>
                </a:solidFill>
                <a:latin typeface="Arial Nova Light" panose="020B0304020202020204" pitchFamily="34" charset="0"/>
                <a:ea typeface="Calibri"/>
                <a:cs typeface="Arial" panose="020B0604020202020204" pitchFamily="34" charset="0"/>
              </a:rPr>
              <a:t>There was a particular desire for investment in leisure and recreational facilities, community safety, and green initiatives</a:t>
            </a:r>
            <a:endPar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endParaRPr>
          </a:p>
          <a:p>
            <a:pPr marL="285750" indent="-285750" defTabSz="228600" eaLnBrk="1" fontAlgn="auto" hangingPunct="1">
              <a:spcBef>
                <a:spcPts val="0"/>
              </a:spcBef>
              <a:spcAft>
                <a:spcPts val="200"/>
              </a:spcAft>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When asked a</a:t>
            </a:r>
            <a:r>
              <a:rPr lang="en-GB" sz="1400">
                <a:solidFill>
                  <a:srgbClr val="000000"/>
                </a:solidFill>
                <a:latin typeface="Arial Nova Light" panose="020B0304020202020204" pitchFamily="34" charset="0"/>
                <a:ea typeface="Calibri"/>
                <a:cs typeface="Arial" panose="020B0604020202020204" pitchFamily="34" charset="0"/>
              </a:rPr>
              <a:t>bout council priorities, respondents felt that quality of services, effectiveness of joint working with other organisations, and understanding local needs were most important, with less importance placed on where services are located and how well they engage with residents</a:t>
            </a:r>
            <a:endParaRPr kumimoji="0" lang="en-GB" sz="14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20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2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Potential benefits and risks of LGR</a:t>
            </a:r>
          </a:p>
          <a:p>
            <a:pPr marL="285750" marR="0" lvl="0" indent="-285750" algn="l" defTabSz="2286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400">
                <a:solidFill>
                  <a:srgbClr val="000000"/>
                </a:solidFill>
                <a:latin typeface="Arial Nova Light" panose="020B0304020202020204" pitchFamily="34" charset="0"/>
                <a:ea typeface="Calibri"/>
                <a:cs typeface="Arial" panose="020B0604020202020204" pitchFamily="34" charset="0"/>
              </a:rPr>
              <a:t>The most common perceived benefit of LGR was improved efficiency of councils’ operations and services, with other common benefits relating to resident engagement, investment in recreational facilities, benefits to the local community (such as improved cohesion), and investment in strategic priorities such as highways and housing</a:t>
            </a:r>
          </a:p>
          <a:p>
            <a:pPr marL="285750" marR="0" lvl="0" indent="-285750" algn="l" defTabSz="2286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40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In contrast, the potential risks that respondents mentioned most frequently related to a loss of local focus, reductions in service quality, and impacts of new </a:t>
            </a:r>
            <a:r>
              <a:rPr kumimoji="0" lang="en-GB" sz="1400" i="0" u="none" strike="noStrike" kern="1200" cap="none" spc="0" normalizeH="0" baseline="0" noProof="0" err="1">
                <a:ln>
                  <a:noFill/>
                </a:ln>
                <a:solidFill>
                  <a:srgbClr val="000000"/>
                </a:solidFill>
                <a:effectLst/>
                <a:uLnTx/>
                <a:uFillTx/>
                <a:latin typeface="Arial Nova Light" panose="020B0304020202020204" pitchFamily="34" charset="0"/>
                <a:ea typeface="Calibri"/>
                <a:cs typeface="Arial" panose="020B0604020202020204" pitchFamily="34" charset="0"/>
              </a:rPr>
              <a:t>unitaries</a:t>
            </a:r>
            <a:r>
              <a:rPr kumimoji="0" lang="en-GB" sz="140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 dealing with the larger populations compared with existing district or borough councils</a:t>
            </a:r>
          </a:p>
        </p:txBody>
      </p:sp>
      <p:sp>
        <p:nvSpPr>
          <p:cNvPr id="3" name="Title 1">
            <a:extLst>
              <a:ext uri="{FF2B5EF4-FFF2-40B4-BE49-F238E27FC236}">
                <a16:creationId xmlns:a16="http://schemas.microsoft.com/office/drawing/2014/main" id="{C27E099F-AC5E-3BAE-6F4C-0C9F8F9C5682}"/>
              </a:ext>
            </a:extLst>
          </p:cNvPr>
          <p:cNvSpPr txBox="1">
            <a:spLocks noGrp="1"/>
          </p:cNvSpPr>
          <p:nvPr>
            <p:ph type="title" idx="4294967295"/>
          </p:nvPr>
        </p:nvSpPr>
        <p:spPr>
          <a:xfrm>
            <a:off x="640715" y="-50006"/>
            <a:ext cx="10514916" cy="13254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marL="0" marR="0" lvl="0" indent="0" algn="l" defTabSz="91435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srgbClr val="08324B"/>
                </a:solidFill>
                <a:effectLst/>
                <a:uLnTx/>
                <a:uFillTx/>
                <a:latin typeface="Arial Nova Light" panose="020B0304020202020204" pitchFamily="34" charset="0"/>
                <a:ea typeface="+mj-ea"/>
                <a:cs typeface="Arial" panose="020B0604020202020204" pitchFamily="34" charset="0"/>
              </a:rPr>
              <a:t>Headline findings</a:t>
            </a:r>
            <a:endParaRPr kumimoji="0" lang="en-GB" sz="1600" b="0" i="0" u="none" strike="noStrike" kern="1200" cap="none" spc="0" normalizeH="0" baseline="0" noProof="0">
              <a:ln>
                <a:noFill/>
              </a:ln>
              <a:solidFill>
                <a:srgbClr val="08324B"/>
              </a:solidFill>
              <a:effectLst/>
              <a:uLnTx/>
              <a:uFillTx/>
              <a:latin typeface="Arial Nova Light" panose="020B0304020202020204" pitchFamily="34" charset="0"/>
              <a:ea typeface="+mj-ea"/>
              <a:cs typeface="Arial" panose="020B0604020202020204" pitchFamily="34" charset="0"/>
            </a:endParaRPr>
          </a:p>
        </p:txBody>
      </p:sp>
      <p:cxnSp>
        <p:nvCxnSpPr>
          <p:cNvPr id="4" name="Straight Connector 3">
            <a:extLst>
              <a:ext uri="{FF2B5EF4-FFF2-40B4-BE49-F238E27FC236}">
                <a16:creationId xmlns:a16="http://schemas.microsoft.com/office/drawing/2014/main" id="{FA1D5105-3B09-D128-63E8-4075D3C67A55}"/>
              </a:ext>
              <a:ext uri="{C183D7F6-B498-43B3-948B-1728B52AA6E4}">
                <adec:decorative xmlns:adec="http://schemas.microsoft.com/office/drawing/2017/decorative" val="1"/>
              </a:ext>
            </a:extLst>
          </p:cNvPr>
          <p:cNvCxnSpPr>
            <a:cxnSpLocks/>
          </p:cNvCxnSpPr>
          <p:nvPr/>
        </p:nvCxnSpPr>
        <p:spPr>
          <a:xfrm>
            <a:off x="706039" y="937850"/>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80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1AFE6-BF63-3124-8B60-86FDD923B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75B0E-661E-7546-7CD1-6F61DCDF8081}"/>
              </a:ext>
            </a:extLst>
          </p:cNvPr>
          <p:cNvSpPr>
            <a:spLocks noGrp="1"/>
          </p:cNvSpPr>
          <p:nvPr>
            <p:ph type="title" idx="4294967295"/>
          </p:nvPr>
        </p:nvSpPr>
        <p:spPr>
          <a:xfrm>
            <a:off x="585787" y="-15086"/>
            <a:ext cx="10910598" cy="6873086"/>
          </a:xfrm>
        </p:spPr>
        <p:txBody>
          <a:bodyPr>
            <a:normAutofit/>
          </a:bodyPr>
          <a:lstStyle/>
          <a:p>
            <a:pPr algn="ctr"/>
            <a:r>
              <a:rPr lang="en-GB" sz="2000" b="1">
                <a:solidFill>
                  <a:srgbClr val="08324B"/>
                </a:solidFill>
                <a:latin typeface="Arial Nova Light" panose="020B0304020202020204" pitchFamily="34" charset="0"/>
                <a:cs typeface="Arial" panose="020B0604020202020204" pitchFamily="34" charset="0"/>
              </a:rPr>
              <a:t>Sense of community and local identity</a:t>
            </a:r>
          </a:p>
        </p:txBody>
      </p:sp>
    </p:spTree>
    <p:extLst>
      <p:ext uri="{BB962C8B-B14F-4D97-AF65-F5344CB8AC3E}">
        <p14:creationId xmlns:p14="http://schemas.microsoft.com/office/powerpoint/2010/main" val="406802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CFD71-4874-1FC7-011C-26633251B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839C-DF89-3678-C907-26A04BDA9127}"/>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How strongly young people identified with different areas</a:t>
            </a:r>
            <a:r>
              <a:rPr lang="en-GB" sz="1600">
                <a:solidFill>
                  <a:srgbClr val="08324B"/>
                </a:solidFill>
                <a:latin typeface="Arial Nova Light" panose="020B0304020202020204" pitchFamily="34" charset="0"/>
                <a:cs typeface="Arial" panose="020B0604020202020204" pitchFamily="34" charset="0"/>
              </a:rPr>
              <a:t> – Overall respondents identified quite strongly with all the local areas suggested, with the strongest connection being to local neighbourhoods</a:t>
            </a:r>
          </a:p>
        </p:txBody>
      </p:sp>
      <p:graphicFrame>
        <p:nvGraphicFramePr>
          <p:cNvPr id="5" name="Chart 4" descr="Bar chart of Proportion of respondents who identified ‘very’ or ‘quite’ strongly with…">
            <a:extLst>
              <a:ext uri="{FF2B5EF4-FFF2-40B4-BE49-F238E27FC236}">
                <a16:creationId xmlns:a16="http://schemas.microsoft.com/office/drawing/2014/main" id="{961579BB-D31E-3B4F-C7AF-3960A21EA044}"/>
              </a:ext>
            </a:extLst>
          </p:cNvPr>
          <p:cNvGraphicFramePr/>
          <p:nvPr>
            <p:extLst>
              <p:ext uri="{D42A27DB-BD31-4B8C-83A1-F6EECF244321}">
                <p14:modId xmlns:p14="http://schemas.microsoft.com/office/powerpoint/2010/main" val="2600712738"/>
              </p:ext>
            </p:extLst>
          </p:nvPr>
        </p:nvGraphicFramePr>
        <p:xfrm>
          <a:off x="298665" y="1310389"/>
          <a:ext cx="5142423" cy="53048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CE179D22-5F11-8A64-60CC-4F4DDD3767BA}"/>
              </a:ext>
            </a:extLst>
          </p:cNvPr>
          <p:cNvGraphicFramePr>
            <a:graphicFrameLocks noGrp="1"/>
          </p:cNvGraphicFramePr>
          <p:nvPr>
            <p:extLst>
              <p:ext uri="{D42A27DB-BD31-4B8C-83A1-F6EECF244321}">
                <p14:modId xmlns:p14="http://schemas.microsoft.com/office/powerpoint/2010/main" val="1486991655"/>
              </p:ext>
            </p:extLst>
          </p:nvPr>
        </p:nvGraphicFramePr>
        <p:xfrm>
          <a:off x="2309581" y="1365335"/>
          <a:ext cx="9577617" cy="5031393"/>
        </p:xfrm>
        <a:graphic>
          <a:graphicData uri="http://schemas.openxmlformats.org/drawingml/2006/table">
            <a:tbl>
              <a:tblPr firstRow="1" bandRow="1">
                <a:tableStyleId>{5C22544A-7EE6-4342-B048-85BDC9FD1C3A}</a:tableStyleId>
              </a:tblPr>
              <a:tblGrid>
                <a:gridCol w="3192539">
                  <a:extLst>
                    <a:ext uri="{9D8B030D-6E8A-4147-A177-3AD203B41FA5}">
                      <a16:colId xmlns:a16="http://schemas.microsoft.com/office/drawing/2014/main" val="3593804507"/>
                    </a:ext>
                  </a:extLst>
                </a:gridCol>
                <a:gridCol w="3192539">
                  <a:extLst>
                    <a:ext uri="{9D8B030D-6E8A-4147-A177-3AD203B41FA5}">
                      <a16:colId xmlns:a16="http://schemas.microsoft.com/office/drawing/2014/main" val="2962547807"/>
                    </a:ext>
                  </a:extLst>
                </a:gridCol>
                <a:gridCol w="3192539">
                  <a:extLst>
                    <a:ext uri="{9D8B030D-6E8A-4147-A177-3AD203B41FA5}">
                      <a16:colId xmlns:a16="http://schemas.microsoft.com/office/drawing/2014/main" val="2270074902"/>
                    </a:ext>
                  </a:extLst>
                </a:gridCol>
              </a:tblGrid>
              <a:tr h="601250">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B w="12700" cap="flat" cmpd="sng" algn="ctr">
                      <a:solidFill>
                        <a:srgbClr val="FFF3F3"/>
                      </a:solidFill>
                      <a:prstDash val="solid"/>
                      <a:round/>
                      <a:headEnd type="none" w="med" len="med"/>
                      <a:tailEnd type="none" w="med" len="med"/>
                    </a:lnB>
                    <a:noFill/>
                  </a:tcPr>
                </a:tc>
                <a:tc>
                  <a:txBody>
                    <a:bodyPr/>
                    <a:lstStyle/>
                    <a:p>
                      <a:pPr algn="ctr"/>
                      <a:r>
                        <a:rPr lang="en-GB" sz="1200">
                          <a:solidFill>
                            <a:schemeClr val="tx1"/>
                          </a:solidFill>
                          <a:latin typeface="Arial Nova Light" panose="020B0304020202020204" pitchFamily="34" charset="0"/>
                        </a:rPr>
                        <a:t>Higher amongst</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B w="12700" cap="flat" cmpd="sng" algn="ctr">
                      <a:solidFill>
                        <a:srgbClr val="FFF3F3"/>
                      </a:solidFill>
                      <a:prstDash val="solid"/>
                      <a:round/>
                      <a:headEnd type="none" w="med" len="med"/>
                      <a:tailEnd type="none" w="med" len="med"/>
                    </a:lnB>
                    <a:noFill/>
                  </a:tcPr>
                </a:tc>
                <a:tc>
                  <a:txBody>
                    <a:bodyPr/>
                    <a:lstStyle/>
                    <a:p>
                      <a:pPr algn="ctr"/>
                      <a:r>
                        <a:rPr lang="en-GB" sz="1200">
                          <a:solidFill>
                            <a:schemeClr val="tx1"/>
                          </a:solidFill>
                          <a:latin typeface="Arial Nova Light" panose="020B0304020202020204" pitchFamily="34" charset="0"/>
                        </a:rPr>
                        <a:t>Lower amongst</a:t>
                      </a:r>
                    </a:p>
                  </a:txBody>
                  <a:tcPr anchor="ctr">
                    <a:lnL w="12700" cap="flat" cmpd="sng" algn="ctr">
                      <a:solidFill>
                        <a:srgbClr val="FFF3F3"/>
                      </a:solidFill>
                      <a:prstDash val="solid"/>
                      <a:round/>
                      <a:headEnd type="none" w="med" len="med"/>
                      <a:tailEnd type="none" w="med" len="med"/>
                    </a:lnL>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3587579651"/>
                  </a:ext>
                </a:extLst>
              </a:tr>
              <a:tr h="1069723">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East Hampshire residents (89%)</a:t>
                      </a:r>
                    </a:p>
                    <a:p>
                      <a:pPr algn="ctr">
                        <a:spcAft>
                          <a:spcPts val="300"/>
                        </a:spcAft>
                      </a:pPr>
                      <a:r>
                        <a:rPr lang="en-GB" sz="1200">
                          <a:solidFill>
                            <a:schemeClr val="tx1"/>
                          </a:solidFill>
                          <a:latin typeface="Arial Nova Light" panose="020B0304020202020204" pitchFamily="34" charset="0"/>
                        </a:rPr>
                        <a:t>Fareham residents (88%)*</a:t>
                      </a:r>
                    </a:p>
                    <a:p>
                      <a:pPr algn="ctr">
                        <a:spcAft>
                          <a:spcPts val="300"/>
                        </a:spcAft>
                      </a:pPr>
                      <a:r>
                        <a:rPr lang="en-GB" sz="1200">
                          <a:solidFill>
                            <a:schemeClr val="tx1"/>
                          </a:solidFill>
                          <a:latin typeface="Arial Nova Light" panose="020B0304020202020204" pitchFamily="34" charset="0"/>
                        </a:rPr>
                        <a:t>Rushmoor residents (87%)</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Portsmouth residents (50%)*</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Respondents living outside Hampshire and the Solent (50%)*</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Havant residents (53%)</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Proposed South-East unitary residents (58%)</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2421663979"/>
                  </a:ext>
                </a:extLst>
              </a:tr>
              <a:tr h="1069723">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Respondents living outside Hampshire and the Solent (88%)*</a:t>
                      </a:r>
                    </a:p>
                    <a:p>
                      <a:pPr algn="ctr">
                        <a:spcAft>
                          <a:spcPts val="300"/>
                        </a:spcAft>
                      </a:pPr>
                      <a:r>
                        <a:rPr lang="en-GB" sz="1200">
                          <a:solidFill>
                            <a:schemeClr val="tx1"/>
                          </a:solidFill>
                          <a:latin typeface="Arial Nova Light" panose="020B0304020202020204" pitchFamily="34" charset="0"/>
                        </a:rPr>
                        <a:t>Non-binary gender respondents (86%)*</a:t>
                      </a:r>
                    </a:p>
                    <a:p>
                      <a:pPr algn="ctr">
                        <a:spcAft>
                          <a:spcPts val="300"/>
                        </a:spcAft>
                      </a:pPr>
                      <a:r>
                        <a:rPr lang="en-GB" sz="1200">
                          <a:solidFill>
                            <a:schemeClr val="tx1"/>
                          </a:solidFill>
                          <a:latin typeface="Arial Nova Light" panose="020B0304020202020204" pitchFamily="34" charset="0"/>
                        </a:rPr>
                        <a:t>New Forest residents (86%)*</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Hart residents (44%)*</a:t>
                      </a:r>
                    </a:p>
                    <a:p>
                      <a:pPr algn="ctr">
                        <a:spcAft>
                          <a:spcPts val="300"/>
                        </a:spcAft>
                      </a:pPr>
                      <a:r>
                        <a:rPr lang="en-GB" sz="1200">
                          <a:solidFill>
                            <a:schemeClr val="tx1"/>
                          </a:solidFill>
                          <a:latin typeface="Arial Nova Light" panose="020B0304020202020204" pitchFamily="34" charset="0"/>
                        </a:rPr>
                        <a:t>Respondents who had lived under five years in Hampshire and the Solent (54%)</a:t>
                      </a:r>
                    </a:p>
                    <a:p>
                      <a:pPr algn="ctr">
                        <a:spcAft>
                          <a:spcPts val="300"/>
                        </a:spcAft>
                      </a:pPr>
                      <a:r>
                        <a:rPr lang="en-GB" sz="1200">
                          <a:solidFill>
                            <a:schemeClr val="tx1"/>
                          </a:solidFill>
                          <a:latin typeface="Arial Nova Light" panose="020B0304020202020204" pitchFamily="34" charset="0"/>
                        </a:rPr>
                        <a:t>Portsmouth residents (58%)*</a:t>
                      </a:r>
                    </a:p>
                    <a:p>
                      <a:pPr algn="ctr">
                        <a:spcAft>
                          <a:spcPts val="300"/>
                        </a:spcAft>
                      </a:pPr>
                      <a:r>
                        <a:rPr lang="en-GB" sz="1200">
                          <a:solidFill>
                            <a:schemeClr val="tx1"/>
                          </a:solidFill>
                          <a:latin typeface="Arial Nova Light" panose="020B0304020202020204" pitchFamily="34" charset="0"/>
                        </a:rPr>
                        <a:t>Disabled respondents (58%)</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682787138"/>
                  </a:ext>
                </a:extLst>
              </a:tr>
              <a:tr h="1069723">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Winchester residents (93%)*</a:t>
                      </a:r>
                    </a:p>
                    <a:p>
                      <a:pPr algn="ctr">
                        <a:spcAft>
                          <a:spcPts val="300"/>
                        </a:spcAft>
                      </a:pPr>
                      <a:r>
                        <a:rPr lang="en-GB" sz="1200">
                          <a:solidFill>
                            <a:schemeClr val="tx1"/>
                          </a:solidFill>
                          <a:latin typeface="Arial Nova Light" panose="020B0304020202020204" pitchFamily="34" charset="0"/>
                        </a:rPr>
                        <a:t>Portsmouth residents (91%)*</a:t>
                      </a:r>
                    </a:p>
                    <a:p>
                      <a:pPr algn="ctr">
                        <a:spcAft>
                          <a:spcPts val="300"/>
                        </a:spcAft>
                      </a:pPr>
                      <a:r>
                        <a:rPr lang="en-GB" sz="1200">
                          <a:solidFill>
                            <a:schemeClr val="tx1"/>
                          </a:solidFill>
                          <a:latin typeface="Arial Nova Light" panose="020B0304020202020204" pitchFamily="34" charset="0"/>
                        </a:rPr>
                        <a:t>Eastleigh residents (76%)</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tc>
                  <a:txBody>
                    <a:bodyPr/>
                    <a:lstStyle/>
                    <a:p>
                      <a:pPr algn="ctr">
                        <a:spcAft>
                          <a:spcPts val="300"/>
                        </a:spcAft>
                      </a:pPr>
                      <a:r>
                        <a:rPr lang="en-GB" sz="1200">
                          <a:solidFill>
                            <a:schemeClr val="tx1"/>
                          </a:solidFill>
                          <a:latin typeface="Arial Nova Light" panose="020B0304020202020204" pitchFamily="34" charset="0"/>
                        </a:rPr>
                        <a:t>Non-binary gender respondents (43%)*</a:t>
                      </a:r>
                    </a:p>
                    <a:p>
                      <a:pPr algn="ctr">
                        <a:spcAft>
                          <a:spcPts val="300"/>
                        </a:spcAft>
                      </a:pPr>
                      <a:r>
                        <a:rPr lang="en-GB" sz="1200">
                          <a:solidFill>
                            <a:schemeClr val="tx1"/>
                          </a:solidFill>
                          <a:latin typeface="Arial Nova Light" panose="020B0304020202020204" pitchFamily="34" charset="0"/>
                        </a:rPr>
                        <a:t>Rushmoor residents (54%)</a:t>
                      </a:r>
                    </a:p>
                    <a:p>
                      <a:pPr algn="ctr">
                        <a:spcAft>
                          <a:spcPts val="300"/>
                        </a:spcAft>
                      </a:pPr>
                      <a:r>
                        <a:rPr lang="en-GB" sz="1200">
                          <a:solidFill>
                            <a:schemeClr val="tx1"/>
                          </a:solidFill>
                          <a:latin typeface="Arial Nova Light" panose="020B0304020202020204" pitchFamily="34" charset="0"/>
                        </a:rPr>
                        <a:t>Test Valley residents (55%),</a:t>
                      </a:r>
                    </a:p>
                    <a:p>
                      <a:pPr algn="ctr">
                        <a:spcAft>
                          <a:spcPts val="300"/>
                        </a:spcAft>
                      </a:pPr>
                      <a:r>
                        <a:rPr lang="en-GB" sz="1200">
                          <a:solidFill>
                            <a:schemeClr val="tx1"/>
                          </a:solidFill>
                          <a:latin typeface="Arial Nova Light" panose="020B0304020202020204" pitchFamily="34" charset="0"/>
                        </a:rPr>
                        <a:t>Respondents who had lived under five years in their neighbourhood (55%)</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lnB w="12700" cap="flat" cmpd="sng" algn="ctr">
                      <a:solidFill>
                        <a:srgbClr val="FFF3F3"/>
                      </a:solidFill>
                      <a:prstDash val="solid"/>
                      <a:round/>
                      <a:headEnd type="none" w="med" len="med"/>
                      <a:tailEnd type="none" w="med" len="med"/>
                    </a:lnB>
                    <a:noFill/>
                  </a:tcPr>
                </a:tc>
                <a:extLst>
                  <a:ext uri="{0D108BD9-81ED-4DB2-BD59-A6C34878D82A}">
                    <a16:rowId xmlns:a16="http://schemas.microsoft.com/office/drawing/2014/main" val="3386809799"/>
                  </a:ext>
                </a:extLst>
              </a:tr>
              <a:tr h="1069723">
                <a:tc>
                  <a:txBody>
                    <a:bodyPr/>
                    <a:lstStyle/>
                    <a:p>
                      <a:endParaRPr lang="en-GB" sz="1200">
                        <a:latin typeface="Arial Nova Light" panose="020B0304020202020204" pitchFamily="34" charset="0"/>
                      </a:endParaRPr>
                    </a:p>
                  </a:txBody>
                  <a:tcPr>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noFill/>
                  </a:tcPr>
                </a:tc>
                <a:tc>
                  <a:txBody>
                    <a:bodyPr/>
                    <a:lstStyle/>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Portsmouth residents (92%)*</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New Forest residents (86%)*</a:t>
                      </a:r>
                    </a:p>
                    <a:p>
                      <a:pPr marL="0" marR="0" lvl="0" indent="0" algn="ctr" defTabSz="914355" rtl="0" eaLnBrk="1" fontAlgn="auto" latinLnBrk="0" hangingPunct="1">
                        <a:lnSpc>
                          <a:spcPct val="100000"/>
                        </a:lnSpc>
                        <a:spcBef>
                          <a:spcPts val="0"/>
                        </a:spcBef>
                        <a:spcAft>
                          <a:spcPts val="300"/>
                        </a:spcAft>
                        <a:buClrTx/>
                        <a:buSzTx/>
                        <a:buFontTx/>
                        <a:buNone/>
                        <a:tabLst/>
                        <a:defRPr/>
                      </a:pPr>
                      <a:r>
                        <a:rPr lang="en-GB" sz="1200">
                          <a:solidFill>
                            <a:schemeClr val="tx1"/>
                          </a:solidFill>
                          <a:latin typeface="Arial Nova Light" panose="020B0304020202020204" pitchFamily="34" charset="0"/>
                        </a:rPr>
                        <a:t>East Hampshire residents (81%)</a:t>
                      </a:r>
                    </a:p>
                  </a:txBody>
                  <a:tcPr anchor="ctr">
                    <a:lnL w="12700" cap="flat" cmpd="sng" algn="ctr">
                      <a:solidFill>
                        <a:srgbClr val="FFF3F3"/>
                      </a:solidFill>
                      <a:prstDash val="solid"/>
                      <a:round/>
                      <a:headEnd type="none" w="med" len="med"/>
                      <a:tailEnd type="none" w="med" len="med"/>
                    </a:lnL>
                    <a:lnR w="12700" cap="flat" cmpd="sng" algn="ctr">
                      <a:solidFill>
                        <a:srgbClr val="FFF3F3"/>
                      </a:solidFill>
                      <a:prstDash val="solid"/>
                      <a:round/>
                      <a:headEnd type="none" w="med" len="med"/>
                      <a:tailEnd type="none" w="med" len="med"/>
                    </a:lnR>
                    <a:lnT w="12700" cap="flat" cmpd="sng" algn="ctr">
                      <a:solidFill>
                        <a:srgbClr val="FFF3F3"/>
                      </a:solidFill>
                      <a:prstDash val="solid"/>
                      <a:round/>
                      <a:headEnd type="none" w="med" len="med"/>
                      <a:tailEnd type="none" w="med" len="med"/>
                    </a:lnT>
                    <a:noFill/>
                  </a:tcPr>
                </a:tc>
                <a:tc>
                  <a:txBody>
                    <a:bodyPr/>
                    <a:lstStyle/>
                    <a:p>
                      <a:pPr algn="ctr">
                        <a:spcAft>
                          <a:spcPts val="300"/>
                        </a:spcAft>
                      </a:pPr>
                      <a:r>
                        <a:rPr lang="en-GB" sz="1200">
                          <a:solidFill>
                            <a:schemeClr val="tx1"/>
                          </a:solidFill>
                          <a:latin typeface="Arial Nova Light" panose="020B0304020202020204" pitchFamily="34" charset="0"/>
                        </a:rPr>
                        <a:t>Basingstoke and Deane residents (44%)*</a:t>
                      </a:r>
                    </a:p>
                    <a:p>
                      <a:pPr algn="ctr">
                        <a:spcAft>
                          <a:spcPts val="300"/>
                        </a:spcAft>
                      </a:pPr>
                      <a:r>
                        <a:rPr lang="en-GB" sz="1200">
                          <a:solidFill>
                            <a:schemeClr val="tx1"/>
                          </a:solidFill>
                          <a:latin typeface="Arial Nova Light" panose="020B0304020202020204" pitchFamily="34" charset="0"/>
                        </a:rPr>
                        <a:t>Fareham residents (50%)*</a:t>
                      </a:r>
                    </a:p>
                    <a:p>
                      <a:pPr algn="ctr">
                        <a:spcAft>
                          <a:spcPts val="300"/>
                        </a:spcAft>
                      </a:pPr>
                      <a:r>
                        <a:rPr lang="en-GB" sz="1200">
                          <a:solidFill>
                            <a:schemeClr val="tx1"/>
                          </a:solidFill>
                          <a:latin typeface="Arial Nova Light" panose="020B0304020202020204" pitchFamily="34" charset="0"/>
                        </a:rPr>
                        <a:t>Winchester residents (50%)*</a:t>
                      </a:r>
                    </a:p>
                  </a:txBody>
                  <a:tcPr anchor="ctr">
                    <a:lnL w="12700" cap="flat" cmpd="sng" algn="ctr">
                      <a:solidFill>
                        <a:srgbClr val="FFF3F3"/>
                      </a:solidFill>
                      <a:prstDash val="solid"/>
                      <a:round/>
                      <a:headEnd type="none" w="med" len="med"/>
                      <a:tailEnd type="none" w="med" len="med"/>
                    </a:lnL>
                    <a:lnT w="12700" cap="flat" cmpd="sng" algn="ctr">
                      <a:solidFill>
                        <a:srgbClr val="FFF3F3"/>
                      </a:solidFill>
                      <a:prstDash val="solid"/>
                      <a:round/>
                      <a:headEnd type="none" w="med" len="med"/>
                      <a:tailEnd type="none" w="med" len="med"/>
                    </a:lnT>
                    <a:noFill/>
                  </a:tcPr>
                </a:tc>
                <a:extLst>
                  <a:ext uri="{0D108BD9-81ED-4DB2-BD59-A6C34878D82A}">
                    <a16:rowId xmlns:a16="http://schemas.microsoft.com/office/drawing/2014/main" val="1488692445"/>
                  </a:ext>
                </a:extLst>
              </a:tr>
            </a:tbl>
          </a:graphicData>
        </a:graphic>
      </p:graphicFrame>
      <p:cxnSp>
        <p:nvCxnSpPr>
          <p:cNvPr id="7" name="Straight Connector 6">
            <a:extLst>
              <a:ext uri="{FF2B5EF4-FFF2-40B4-BE49-F238E27FC236}">
                <a16:creationId xmlns:a16="http://schemas.microsoft.com/office/drawing/2014/main" id="{BB10D0A8-922B-F053-70BF-2C9D95BC6E69}"/>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0A2ECDB-019D-0DA3-3B19-18B8CBA14345}"/>
              </a:ext>
            </a:extLst>
          </p:cNvPr>
          <p:cNvSpPr txBox="1"/>
          <p:nvPr/>
        </p:nvSpPr>
        <p:spPr>
          <a:xfrm>
            <a:off x="585787" y="6547117"/>
            <a:ext cx="2694709" cy="246221"/>
          </a:xfrm>
          <a:prstGeom prst="rect">
            <a:avLst/>
          </a:prstGeom>
          <a:noFill/>
        </p:spPr>
        <p:txBody>
          <a:bodyPr wrap="square" rtlCol="0">
            <a:spAutoFit/>
          </a:bodyPr>
          <a:lstStyle/>
          <a:p>
            <a:r>
              <a:rPr lang="en-GB" sz="1000" i="1">
                <a:latin typeface="Arial Nova Light" panose="020B0304020202020204" pitchFamily="34" charset="0"/>
              </a:rPr>
              <a:t>* Sample size below 20 for this group</a:t>
            </a:r>
          </a:p>
        </p:txBody>
      </p:sp>
    </p:spTree>
    <p:extLst>
      <p:ext uri="{BB962C8B-B14F-4D97-AF65-F5344CB8AC3E}">
        <p14:creationId xmlns:p14="http://schemas.microsoft.com/office/powerpoint/2010/main" val="19629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5144D-3527-E3D0-3633-208B32AFC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B9BA2-EC56-DE39-A008-1DBE4C43AB99}"/>
              </a:ext>
              <a:ext uri="{C183D7F6-B498-43B3-948B-1728B52AA6E4}">
                <adec:decorative xmlns:adec="http://schemas.microsoft.com/office/drawing/2017/decorative" val="0"/>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What ‘local identity’ means to young people</a:t>
            </a:r>
            <a:r>
              <a:rPr lang="en-GB" sz="1600">
                <a:solidFill>
                  <a:srgbClr val="08324B"/>
                </a:solidFill>
                <a:latin typeface="Arial Nova Light" panose="020B0304020202020204" pitchFamily="34" charset="0"/>
                <a:cs typeface="Arial" panose="020B0604020202020204" pitchFamily="34" charset="0"/>
              </a:rPr>
              <a:t> – A broad range of definitions were suggested, although most often ‘local identity’ related to respondents’ experience and sense of the local community in which they live and the people within it</a:t>
            </a:r>
          </a:p>
        </p:txBody>
      </p:sp>
      <p:cxnSp>
        <p:nvCxnSpPr>
          <p:cNvPr id="7" name="Straight Connector 6">
            <a:extLst>
              <a:ext uri="{FF2B5EF4-FFF2-40B4-BE49-F238E27FC236}">
                <a16:creationId xmlns:a16="http://schemas.microsoft.com/office/drawing/2014/main" id="{96435442-9F08-7348-E7A3-F4633AC16CC0}"/>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Chart 3" descr="Bar chart of responses to the question &quot;What does ‘local identity’ mean to you?&quot;">
            <a:extLst>
              <a:ext uri="{FF2B5EF4-FFF2-40B4-BE49-F238E27FC236}">
                <a16:creationId xmlns:a16="http://schemas.microsoft.com/office/drawing/2014/main" id="{50A073A2-773A-96E4-EF20-2AA72F53F57C}"/>
              </a:ext>
            </a:extLst>
          </p:cNvPr>
          <p:cNvGraphicFramePr/>
          <p:nvPr>
            <p:extLst>
              <p:ext uri="{D42A27DB-BD31-4B8C-83A1-F6EECF244321}">
                <p14:modId xmlns:p14="http://schemas.microsoft.com/office/powerpoint/2010/main" val="263078761"/>
              </p:ext>
            </p:extLst>
          </p:nvPr>
        </p:nvGraphicFramePr>
        <p:xfrm>
          <a:off x="456711" y="1189974"/>
          <a:ext cx="6582916" cy="53110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2992FB7-7491-7F5E-61AF-6BEACC5D7E3F}"/>
              </a:ext>
            </a:extLst>
          </p:cNvPr>
          <p:cNvSpPr txBox="1"/>
          <p:nvPr/>
        </p:nvSpPr>
        <p:spPr>
          <a:xfrm>
            <a:off x="7039627" y="1653651"/>
            <a:ext cx="3131507"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“...if something bad happens, the town comes together as a community and the whole town hears of it and sorrows about it”</a:t>
            </a:r>
          </a:p>
        </p:txBody>
      </p:sp>
      <p:sp>
        <p:nvSpPr>
          <p:cNvPr id="9" name="TextBox 8">
            <a:extLst>
              <a:ext uri="{FF2B5EF4-FFF2-40B4-BE49-F238E27FC236}">
                <a16:creationId xmlns:a16="http://schemas.microsoft.com/office/drawing/2014/main" id="{3B69ACF1-2554-C8F3-2A2D-BA56455B75FA}"/>
              </a:ext>
            </a:extLst>
          </p:cNvPr>
          <p:cNvSpPr txBox="1"/>
          <p:nvPr/>
        </p:nvSpPr>
        <p:spPr>
          <a:xfrm>
            <a:off x="7447489" y="2551227"/>
            <a:ext cx="2079321"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“Having a local connection to the community”</a:t>
            </a:r>
          </a:p>
        </p:txBody>
      </p:sp>
      <p:sp>
        <p:nvSpPr>
          <p:cNvPr id="11" name="TextBox 10">
            <a:extLst>
              <a:ext uri="{FF2B5EF4-FFF2-40B4-BE49-F238E27FC236}">
                <a16:creationId xmlns:a16="http://schemas.microsoft.com/office/drawing/2014/main" id="{AA617226-B26A-E500-E8EE-B6B738295A65}"/>
              </a:ext>
            </a:extLst>
          </p:cNvPr>
          <p:cNvSpPr txBox="1"/>
          <p:nvPr/>
        </p:nvSpPr>
        <p:spPr>
          <a:xfrm>
            <a:off x="10171134" y="1515918"/>
            <a:ext cx="1800616"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“It means living and being in part of a community”</a:t>
            </a:r>
          </a:p>
        </p:txBody>
      </p:sp>
      <p:sp>
        <p:nvSpPr>
          <p:cNvPr id="13" name="TextBox 12">
            <a:extLst>
              <a:ext uri="{FF2B5EF4-FFF2-40B4-BE49-F238E27FC236}">
                <a16:creationId xmlns:a16="http://schemas.microsoft.com/office/drawing/2014/main" id="{00C2131D-B236-EDE4-3A34-5BF8576F8F6C}"/>
              </a:ext>
            </a:extLst>
          </p:cNvPr>
          <p:cNvSpPr txBox="1"/>
          <p:nvPr/>
        </p:nvSpPr>
        <p:spPr>
          <a:xfrm>
            <a:off x="9934672" y="2551227"/>
            <a:ext cx="1800617" cy="1015663"/>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“The characteristics or sense of belonging that define a specific geographic area or community”</a:t>
            </a:r>
          </a:p>
        </p:txBody>
      </p:sp>
      <p:sp>
        <p:nvSpPr>
          <p:cNvPr id="15" name="TextBox 14">
            <a:extLst>
              <a:ext uri="{FF2B5EF4-FFF2-40B4-BE49-F238E27FC236}">
                <a16:creationId xmlns:a16="http://schemas.microsoft.com/office/drawing/2014/main" id="{07E75BE9-9F78-3DC8-B38E-C38C81EB7314}"/>
              </a:ext>
            </a:extLst>
          </p:cNvPr>
          <p:cNvSpPr txBox="1"/>
          <p:nvPr/>
        </p:nvSpPr>
        <p:spPr>
          <a:xfrm>
            <a:off x="5239010" y="2705370"/>
            <a:ext cx="1800617" cy="1200329"/>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“It's how people see themselves in relation to where they live — and what makes their community feel distinct or meaningful”</a:t>
            </a:r>
          </a:p>
        </p:txBody>
      </p:sp>
      <p:sp>
        <p:nvSpPr>
          <p:cNvPr id="17" name="TextBox 16">
            <a:extLst>
              <a:ext uri="{FF2B5EF4-FFF2-40B4-BE49-F238E27FC236}">
                <a16:creationId xmlns:a16="http://schemas.microsoft.com/office/drawing/2014/main" id="{68A90A68-89C0-8AF3-25E5-F1FF661ADD44}"/>
              </a:ext>
            </a:extLst>
          </p:cNvPr>
          <p:cNvSpPr txBox="1"/>
          <p:nvPr/>
        </p:nvSpPr>
        <p:spPr>
          <a:xfrm>
            <a:off x="7447488" y="3305534"/>
            <a:ext cx="2079322"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“People who have a good knowledge of living in that area”</a:t>
            </a:r>
          </a:p>
        </p:txBody>
      </p:sp>
      <p:sp>
        <p:nvSpPr>
          <p:cNvPr id="19" name="TextBox 18">
            <a:extLst>
              <a:ext uri="{FF2B5EF4-FFF2-40B4-BE49-F238E27FC236}">
                <a16:creationId xmlns:a16="http://schemas.microsoft.com/office/drawing/2014/main" id="{46A4F72C-CE30-0B60-4880-D41D83D8BB64}"/>
              </a:ext>
            </a:extLst>
          </p:cNvPr>
          <p:cNvSpPr txBox="1"/>
          <p:nvPr/>
        </p:nvSpPr>
        <p:spPr>
          <a:xfrm>
            <a:off x="9845081" y="3905699"/>
            <a:ext cx="1979797" cy="1200329"/>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“Local identity means that I and my fellow people living in the area are investing and making it a comfortable and friendly place to live”</a:t>
            </a:r>
          </a:p>
        </p:txBody>
      </p:sp>
      <p:sp>
        <p:nvSpPr>
          <p:cNvPr id="21" name="TextBox 20">
            <a:extLst>
              <a:ext uri="{FF2B5EF4-FFF2-40B4-BE49-F238E27FC236}">
                <a16:creationId xmlns:a16="http://schemas.microsoft.com/office/drawing/2014/main" id="{51034E18-C0A4-F888-2600-58E237EB1A4A}"/>
              </a:ext>
            </a:extLst>
          </p:cNvPr>
          <p:cNvSpPr txBox="1"/>
          <p:nvPr/>
        </p:nvSpPr>
        <p:spPr>
          <a:xfrm>
            <a:off x="5705988" y="4077329"/>
            <a:ext cx="2079321"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“Importance of local people, heritage, environment”</a:t>
            </a:r>
          </a:p>
        </p:txBody>
      </p:sp>
      <p:sp>
        <p:nvSpPr>
          <p:cNvPr id="23" name="TextBox 22">
            <a:extLst>
              <a:ext uri="{FF2B5EF4-FFF2-40B4-BE49-F238E27FC236}">
                <a16:creationId xmlns:a16="http://schemas.microsoft.com/office/drawing/2014/main" id="{8F9303E2-C1B7-09F7-7C12-46C19928EB71}"/>
              </a:ext>
            </a:extLst>
          </p:cNvPr>
          <p:cNvSpPr txBox="1"/>
          <p:nvPr/>
        </p:nvSpPr>
        <p:spPr>
          <a:xfrm>
            <a:off x="7785308" y="4248959"/>
            <a:ext cx="1900637" cy="830997"/>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“Local identity means that the people that are in charge of our area have a connection to us”</a:t>
            </a:r>
          </a:p>
        </p:txBody>
      </p:sp>
      <p:sp>
        <p:nvSpPr>
          <p:cNvPr id="25" name="TextBox 24">
            <a:extLst>
              <a:ext uri="{FF2B5EF4-FFF2-40B4-BE49-F238E27FC236}">
                <a16:creationId xmlns:a16="http://schemas.microsoft.com/office/drawing/2014/main" id="{C4B0940E-D724-0DAB-895F-A83D125FFB35}"/>
              </a:ext>
            </a:extLst>
          </p:cNvPr>
          <p:cNvSpPr txBox="1"/>
          <p:nvPr/>
        </p:nvSpPr>
        <p:spPr>
          <a:xfrm>
            <a:off x="5514583" y="4792846"/>
            <a:ext cx="1525044" cy="830997"/>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“The character of an area but also the physical boundaries of the area”</a:t>
            </a:r>
          </a:p>
        </p:txBody>
      </p:sp>
      <p:sp>
        <p:nvSpPr>
          <p:cNvPr id="27" name="TextBox 26">
            <a:extLst>
              <a:ext uri="{FF2B5EF4-FFF2-40B4-BE49-F238E27FC236}">
                <a16:creationId xmlns:a16="http://schemas.microsoft.com/office/drawing/2014/main" id="{F531D937-2B72-18E5-6C94-3AB4AC703712}"/>
              </a:ext>
            </a:extLst>
          </p:cNvPr>
          <p:cNvSpPr txBox="1"/>
          <p:nvPr/>
        </p:nvSpPr>
        <p:spPr>
          <a:xfrm>
            <a:off x="5641377" y="5939632"/>
            <a:ext cx="6093912"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“The sense of belonging and attachment that individuals and communities feel toward their specific geographic, cultural, or social environment”</a:t>
            </a:r>
          </a:p>
        </p:txBody>
      </p:sp>
      <p:sp>
        <p:nvSpPr>
          <p:cNvPr id="29" name="TextBox 28">
            <a:extLst>
              <a:ext uri="{FF2B5EF4-FFF2-40B4-BE49-F238E27FC236}">
                <a16:creationId xmlns:a16="http://schemas.microsoft.com/office/drawing/2014/main" id="{A9EFA0E5-2E7D-4125-2933-1DC577604BBE}"/>
              </a:ext>
            </a:extLst>
          </p:cNvPr>
          <p:cNvSpPr txBox="1"/>
          <p:nvPr/>
        </p:nvSpPr>
        <p:spPr>
          <a:xfrm>
            <a:off x="7079537" y="5322754"/>
            <a:ext cx="4894545"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“Recognising what the local people need . noticing the difference between country and city needs and also inclusiveness”</a:t>
            </a:r>
          </a:p>
        </p:txBody>
      </p:sp>
    </p:spTree>
    <p:extLst>
      <p:ext uri="{BB962C8B-B14F-4D97-AF65-F5344CB8AC3E}">
        <p14:creationId xmlns:p14="http://schemas.microsoft.com/office/powerpoint/2010/main" val="77416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D1F30-20CB-27BC-02CA-4455D93D5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65EA0-D225-D33F-9770-B8503B9A53F8}"/>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What makes young people feel part of a community </a:t>
            </a:r>
            <a:r>
              <a:rPr lang="en-GB" sz="1600">
                <a:solidFill>
                  <a:srgbClr val="08324B"/>
                </a:solidFill>
                <a:latin typeface="Arial Nova Light" panose="020B0304020202020204" pitchFamily="34" charset="0"/>
                <a:cs typeface="Arial" panose="020B0604020202020204" pitchFamily="34" charset="0"/>
              </a:rPr>
              <a:t>– Respondents most frequently mentioned outdoor spaces, local events, and the people who live in their area</a:t>
            </a:r>
          </a:p>
        </p:txBody>
      </p:sp>
      <p:cxnSp>
        <p:nvCxnSpPr>
          <p:cNvPr id="7" name="Straight Connector 6">
            <a:extLst>
              <a:ext uri="{FF2B5EF4-FFF2-40B4-BE49-F238E27FC236}">
                <a16:creationId xmlns:a16="http://schemas.microsoft.com/office/drawing/2014/main" id="{8EFE0554-B19B-F99A-1A8C-674AF68B8C5A}"/>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Chart 3" descr="Bar chart of responses to the question &quot;What is there in your local area that helps people feel like they are part of a community?&quot;">
            <a:extLst>
              <a:ext uri="{FF2B5EF4-FFF2-40B4-BE49-F238E27FC236}">
                <a16:creationId xmlns:a16="http://schemas.microsoft.com/office/drawing/2014/main" id="{08A73A9C-9B50-A445-BD69-74A35A96D0AB}"/>
              </a:ext>
            </a:extLst>
          </p:cNvPr>
          <p:cNvGraphicFramePr/>
          <p:nvPr>
            <p:extLst>
              <p:ext uri="{D42A27DB-BD31-4B8C-83A1-F6EECF244321}">
                <p14:modId xmlns:p14="http://schemas.microsoft.com/office/powerpoint/2010/main" val="2844676805"/>
              </p:ext>
            </p:extLst>
          </p:nvPr>
        </p:nvGraphicFramePr>
        <p:xfrm>
          <a:off x="113452" y="1161399"/>
          <a:ext cx="8449295" cy="53110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701F2C3-A9CA-3483-4AD5-2BD84BD80CDD}"/>
              </a:ext>
            </a:extLst>
          </p:cNvPr>
          <p:cNvSpPr txBox="1"/>
          <p:nvPr/>
        </p:nvSpPr>
        <p:spPr>
          <a:xfrm>
            <a:off x="8718115" y="1699369"/>
            <a:ext cx="1453019"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“Forests, parks and town centres”</a:t>
            </a:r>
          </a:p>
        </p:txBody>
      </p:sp>
      <p:sp>
        <p:nvSpPr>
          <p:cNvPr id="8" name="TextBox 7">
            <a:extLst>
              <a:ext uri="{FF2B5EF4-FFF2-40B4-BE49-F238E27FC236}">
                <a16:creationId xmlns:a16="http://schemas.microsoft.com/office/drawing/2014/main" id="{7BDE82EE-CDC5-ABE3-BB00-CC2E5C1D0EDC}"/>
              </a:ext>
            </a:extLst>
          </p:cNvPr>
          <p:cNvSpPr txBox="1"/>
          <p:nvPr/>
        </p:nvSpPr>
        <p:spPr>
          <a:xfrm>
            <a:off x="10171134" y="1515918"/>
            <a:ext cx="1800616"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“The wildlife, community and the village”</a:t>
            </a:r>
          </a:p>
        </p:txBody>
      </p:sp>
      <p:sp>
        <p:nvSpPr>
          <p:cNvPr id="9" name="TextBox 8">
            <a:extLst>
              <a:ext uri="{FF2B5EF4-FFF2-40B4-BE49-F238E27FC236}">
                <a16:creationId xmlns:a16="http://schemas.microsoft.com/office/drawing/2014/main" id="{B15F687B-EE76-B471-1473-6704B4C1D33D}"/>
              </a:ext>
            </a:extLst>
          </p:cNvPr>
          <p:cNvSpPr txBox="1"/>
          <p:nvPr/>
        </p:nvSpPr>
        <p:spPr>
          <a:xfrm>
            <a:off x="9934672" y="2551227"/>
            <a:ext cx="1800617"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“Parks with a lot of people in”</a:t>
            </a:r>
          </a:p>
        </p:txBody>
      </p:sp>
      <p:sp>
        <p:nvSpPr>
          <p:cNvPr id="10" name="TextBox 9">
            <a:extLst>
              <a:ext uri="{FF2B5EF4-FFF2-40B4-BE49-F238E27FC236}">
                <a16:creationId xmlns:a16="http://schemas.microsoft.com/office/drawing/2014/main" id="{2F2AD102-D70D-3B19-698D-BF6CE24A1349}"/>
              </a:ext>
            </a:extLst>
          </p:cNvPr>
          <p:cNvSpPr txBox="1"/>
          <p:nvPr/>
        </p:nvSpPr>
        <p:spPr>
          <a:xfrm>
            <a:off x="7785308" y="2546013"/>
            <a:ext cx="2079322" cy="830997"/>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“local events, parks, sports clubs, and friendly neighbours help people connect”</a:t>
            </a:r>
          </a:p>
        </p:txBody>
      </p:sp>
      <p:sp>
        <p:nvSpPr>
          <p:cNvPr id="11" name="TextBox 10">
            <a:extLst>
              <a:ext uri="{FF2B5EF4-FFF2-40B4-BE49-F238E27FC236}">
                <a16:creationId xmlns:a16="http://schemas.microsoft.com/office/drawing/2014/main" id="{DFD33FC5-6F03-8F9C-21E7-EA636DEA5236}"/>
              </a:ext>
            </a:extLst>
          </p:cNvPr>
          <p:cNvSpPr txBox="1"/>
          <p:nvPr/>
        </p:nvSpPr>
        <p:spPr>
          <a:xfrm>
            <a:off x="9845081" y="3905699"/>
            <a:ext cx="1979797"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“I love the library as I am a student”</a:t>
            </a:r>
          </a:p>
        </p:txBody>
      </p:sp>
      <p:sp>
        <p:nvSpPr>
          <p:cNvPr id="12" name="TextBox 11">
            <a:extLst>
              <a:ext uri="{FF2B5EF4-FFF2-40B4-BE49-F238E27FC236}">
                <a16:creationId xmlns:a16="http://schemas.microsoft.com/office/drawing/2014/main" id="{D194790F-756C-5936-CA3B-AAB20B169A0E}"/>
              </a:ext>
            </a:extLst>
          </p:cNvPr>
          <p:cNvSpPr txBox="1"/>
          <p:nvPr/>
        </p:nvSpPr>
        <p:spPr>
          <a:xfrm>
            <a:off x="9745557" y="3234829"/>
            <a:ext cx="2079321"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“Local events where everyone can get involved”</a:t>
            </a:r>
          </a:p>
        </p:txBody>
      </p:sp>
      <p:sp>
        <p:nvSpPr>
          <p:cNvPr id="13" name="TextBox 12">
            <a:extLst>
              <a:ext uri="{FF2B5EF4-FFF2-40B4-BE49-F238E27FC236}">
                <a16:creationId xmlns:a16="http://schemas.microsoft.com/office/drawing/2014/main" id="{11043229-58CA-104B-9C51-737BAB86D991}"/>
              </a:ext>
            </a:extLst>
          </p:cNvPr>
          <p:cNvSpPr txBox="1"/>
          <p:nvPr/>
        </p:nvSpPr>
        <p:spPr>
          <a:xfrm>
            <a:off x="6914726" y="3536609"/>
            <a:ext cx="2699764" cy="1200329"/>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“There is a variety of festivals and parades available to attend, especially in summer. </a:t>
            </a:r>
            <a:r>
              <a:rPr lang="en-GB" sz="1200" i="1" err="1">
                <a:solidFill>
                  <a:srgbClr val="D60000"/>
                </a:solidFill>
                <a:latin typeface="Arial Nova Light" panose="020B0304020202020204" pitchFamily="34" charset="0"/>
              </a:rPr>
              <a:t>i</a:t>
            </a:r>
            <a:r>
              <a:rPr lang="en-GB" sz="1200" i="1">
                <a:solidFill>
                  <a:srgbClr val="D60000"/>
                </a:solidFill>
                <a:latin typeface="Arial Nova Light" panose="020B0304020202020204" pitchFamily="34" charset="0"/>
              </a:rPr>
              <a:t> usually see promotions for charities through billboards, leaflets and posters aimed at helping those in our area”</a:t>
            </a:r>
          </a:p>
        </p:txBody>
      </p:sp>
      <p:sp>
        <p:nvSpPr>
          <p:cNvPr id="14" name="TextBox 13">
            <a:extLst>
              <a:ext uri="{FF2B5EF4-FFF2-40B4-BE49-F238E27FC236}">
                <a16:creationId xmlns:a16="http://schemas.microsoft.com/office/drawing/2014/main" id="{0E046EDF-2830-4E5D-6E6D-F1FFF254FF4E}"/>
              </a:ext>
            </a:extLst>
          </p:cNvPr>
          <p:cNvSpPr txBox="1"/>
          <p:nvPr/>
        </p:nvSpPr>
        <p:spPr>
          <a:xfrm>
            <a:off x="6834886" y="5724001"/>
            <a:ext cx="1888299" cy="646331"/>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“Everyone is always playing or talking to each other”</a:t>
            </a:r>
          </a:p>
        </p:txBody>
      </p:sp>
      <p:sp>
        <p:nvSpPr>
          <p:cNvPr id="15" name="TextBox 14">
            <a:extLst>
              <a:ext uri="{FF2B5EF4-FFF2-40B4-BE49-F238E27FC236}">
                <a16:creationId xmlns:a16="http://schemas.microsoft.com/office/drawing/2014/main" id="{A42BF2A2-6A7C-F322-3940-9EB0742812BD}"/>
              </a:ext>
            </a:extLst>
          </p:cNvPr>
          <p:cNvSpPr txBox="1"/>
          <p:nvPr/>
        </p:nvSpPr>
        <p:spPr>
          <a:xfrm>
            <a:off x="8807704" y="5801195"/>
            <a:ext cx="3017174"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“Help for those in need, encourage people to interact with their neighbours”</a:t>
            </a:r>
          </a:p>
        </p:txBody>
      </p:sp>
      <p:sp>
        <p:nvSpPr>
          <p:cNvPr id="16" name="TextBox 15">
            <a:extLst>
              <a:ext uri="{FF2B5EF4-FFF2-40B4-BE49-F238E27FC236}">
                <a16:creationId xmlns:a16="http://schemas.microsoft.com/office/drawing/2014/main" id="{38E4C21D-70A8-B27D-B3BD-F747C5C5718E}"/>
              </a:ext>
            </a:extLst>
          </p:cNvPr>
          <p:cNvSpPr txBox="1"/>
          <p:nvPr/>
        </p:nvSpPr>
        <p:spPr>
          <a:xfrm>
            <a:off x="9696053" y="4576569"/>
            <a:ext cx="2277852" cy="1015663"/>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“There is a church where that is normally used to host local events and a primary school where the majority of people in the area go to”</a:t>
            </a:r>
          </a:p>
        </p:txBody>
      </p:sp>
      <p:sp>
        <p:nvSpPr>
          <p:cNvPr id="18" name="TextBox 17">
            <a:extLst>
              <a:ext uri="{FF2B5EF4-FFF2-40B4-BE49-F238E27FC236}">
                <a16:creationId xmlns:a16="http://schemas.microsoft.com/office/drawing/2014/main" id="{7B550425-DF7D-70DB-2A20-D3B70CB017DD}"/>
              </a:ext>
            </a:extLst>
          </p:cNvPr>
          <p:cNvSpPr txBox="1"/>
          <p:nvPr/>
        </p:nvSpPr>
        <p:spPr>
          <a:xfrm>
            <a:off x="5667644" y="4999637"/>
            <a:ext cx="3717673" cy="461665"/>
          </a:xfrm>
          <a:prstGeom prst="rect">
            <a:avLst/>
          </a:prstGeom>
          <a:noFill/>
        </p:spPr>
        <p:txBody>
          <a:bodyPr wrap="square">
            <a:spAutoFit/>
          </a:bodyPr>
          <a:lstStyle/>
          <a:p>
            <a:pPr algn="ctr"/>
            <a:r>
              <a:rPr lang="en-GB" sz="1200" i="1">
                <a:solidFill>
                  <a:srgbClr val="D60000"/>
                </a:solidFill>
                <a:latin typeface="Arial Nova Light" panose="020B0304020202020204" pitchFamily="34" charset="0"/>
              </a:rPr>
              <a:t>“The people interact quite a lot and you really get to know people. we all help and serve each other”</a:t>
            </a:r>
          </a:p>
        </p:txBody>
      </p:sp>
    </p:spTree>
    <p:extLst>
      <p:ext uri="{BB962C8B-B14F-4D97-AF65-F5344CB8AC3E}">
        <p14:creationId xmlns:p14="http://schemas.microsoft.com/office/powerpoint/2010/main" val="424971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060A4-FA84-F095-394B-7C66493CB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14CB5-6ED1-0F3E-D701-1E5D9971CCB8}"/>
              </a:ext>
            </a:extLst>
          </p:cNvPr>
          <p:cNvSpPr>
            <a:spLocks noGrp="1"/>
          </p:cNvSpPr>
          <p:nvPr>
            <p:ph type="title" idx="4294967295"/>
          </p:nvPr>
        </p:nvSpPr>
        <p:spPr>
          <a:xfrm>
            <a:off x="585787" y="-15086"/>
            <a:ext cx="10910598" cy="6873086"/>
          </a:xfrm>
        </p:spPr>
        <p:txBody>
          <a:bodyPr>
            <a:normAutofit/>
          </a:bodyPr>
          <a:lstStyle/>
          <a:p>
            <a:pPr algn="ctr"/>
            <a:r>
              <a:rPr lang="en-GB" sz="2000" b="1">
                <a:solidFill>
                  <a:srgbClr val="08324B"/>
                </a:solidFill>
                <a:latin typeface="Arial Nova Light" panose="020B0304020202020204" pitchFamily="34" charset="0"/>
                <a:cs typeface="Arial" panose="020B0604020202020204" pitchFamily="34" charset="0"/>
              </a:rPr>
              <a:t>Awareness and views around LGR in Hampshire and the Solent</a:t>
            </a:r>
          </a:p>
        </p:txBody>
      </p:sp>
    </p:spTree>
    <p:extLst>
      <p:ext uri="{BB962C8B-B14F-4D97-AF65-F5344CB8AC3E}">
        <p14:creationId xmlns:p14="http://schemas.microsoft.com/office/powerpoint/2010/main" val="317177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F0CC4-2213-8B03-55C7-C5425FA2C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3F6F4-0C8B-314E-4387-AB1BB13F8CE4}"/>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Awareness of LGR in Hampshire and the Solent</a:t>
            </a:r>
            <a:r>
              <a:rPr lang="en-GB" sz="1600">
                <a:solidFill>
                  <a:srgbClr val="08324B"/>
                </a:solidFill>
                <a:latin typeface="Arial Nova Light" panose="020B0304020202020204" pitchFamily="34" charset="0"/>
                <a:cs typeface="Arial" panose="020B0604020202020204" pitchFamily="34" charset="0"/>
              </a:rPr>
              <a:t> – Around one in five young people who responded were aware of LGR, with the lowest awareness reported amongst respondents from Basingstoke and Deane, Rushmoor and areas outside Hampshire and the Solent, as well as respondents from non-binary genders</a:t>
            </a:r>
          </a:p>
        </p:txBody>
      </p:sp>
      <p:cxnSp>
        <p:nvCxnSpPr>
          <p:cNvPr id="7" name="Straight Connector 6">
            <a:extLst>
              <a:ext uri="{FF2B5EF4-FFF2-40B4-BE49-F238E27FC236}">
                <a16:creationId xmlns:a16="http://schemas.microsoft.com/office/drawing/2014/main" id="{4A16A04C-DDCC-E1B9-61DB-E77E0B0AC2D1}"/>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6" name="Chart 5" descr="Pie chart of responses to the question &quot;Before receiving this survey, were you aware of plans for Local Government Reorganisation in Hampshire and the Solent?&quot;">
            <a:extLst>
              <a:ext uri="{FF2B5EF4-FFF2-40B4-BE49-F238E27FC236}">
                <a16:creationId xmlns:a16="http://schemas.microsoft.com/office/drawing/2014/main" id="{0B98A647-6A20-3F09-7FE4-2718E11C832B}"/>
              </a:ext>
            </a:extLst>
          </p:cNvPr>
          <p:cNvGraphicFramePr/>
          <p:nvPr>
            <p:extLst>
              <p:ext uri="{D42A27DB-BD31-4B8C-83A1-F6EECF244321}">
                <p14:modId xmlns:p14="http://schemas.microsoft.com/office/powerpoint/2010/main" val="2887483744"/>
              </p:ext>
            </p:extLst>
          </p:nvPr>
        </p:nvGraphicFramePr>
        <p:xfrm>
          <a:off x="2527948" y="1219202"/>
          <a:ext cx="7026275" cy="520064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BB457785-3D70-57F5-862B-8DC624B17A69}"/>
              </a:ext>
            </a:extLst>
          </p:cNvPr>
          <p:cNvSpPr/>
          <p:nvPr/>
        </p:nvSpPr>
        <p:spPr>
          <a:xfrm>
            <a:off x="9554223" y="2085975"/>
            <a:ext cx="2256777" cy="3467098"/>
          </a:xfrm>
          <a:prstGeom prst="roundRect">
            <a:avLst>
              <a:gd name="adj" fmla="val 5693"/>
            </a:avLst>
          </a:prstGeom>
          <a:noFill/>
          <a:ln>
            <a:solidFill>
              <a:srgbClr val="89C06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1200"/>
              </a:spcAft>
            </a:pPr>
            <a:r>
              <a:rPr lang="en-GB" sz="1200">
                <a:solidFill>
                  <a:schemeClr val="tx1"/>
                </a:solidFill>
                <a:latin typeface="Arial Nova Light" panose="020B0304020202020204" pitchFamily="34" charset="0"/>
              </a:rPr>
              <a:t>21% were aware of LGR to some extent, higher amongst respondents who:</a:t>
            </a:r>
          </a:p>
          <a:p>
            <a:pPr marL="171450" indent="-171450">
              <a:spcAft>
                <a:spcPts val="1200"/>
              </a:spcAft>
              <a:buFont typeface="Arial" panose="020B0604020202020204" pitchFamily="34" charset="0"/>
              <a:buChar char="•"/>
            </a:pPr>
            <a:r>
              <a:rPr lang="en-GB" sz="1200">
                <a:solidFill>
                  <a:schemeClr val="tx1"/>
                </a:solidFill>
                <a:latin typeface="Arial Nova Light" panose="020B0304020202020204" pitchFamily="34" charset="0"/>
              </a:rPr>
              <a:t>had lived in Hampshire and the Solent for under 5 years (36%)</a:t>
            </a:r>
          </a:p>
          <a:p>
            <a:pPr marL="171450" indent="-171450">
              <a:spcAft>
                <a:spcPts val="1200"/>
              </a:spcAft>
              <a:buFont typeface="Arial" panose="020B0604020202020204" pitchFamily="34" charset="0"/>
              <a:buChar char="•"/>
            </a:pPr>
            <a:r>
              <a:rPr lang="en-GB" sz="1200">
                <a:solidFill>
                  <a:schemeClr val="tx1"/>
                </a:solidFill>
                <a:latin typeface="Arial Nova Light" panose="020B0304020202020204" pitchFamily="34" charset="0"/>
              </a:rPr>
              <a:t>Lived in Eastleigh (34%), New Forest (33%)*, Portsmouth (33%)*, and Winchester (29%)*</a:t>
            </a:r>
          </a:p>
          <a:p>
            <a:pPr marL="171450" indent="-171450">
              <a:spcAft>
                <a:spcPts val="1200"/>
              </a:spcAft>
              <a:buFont typeface="Arial" panose="020B0604020202020204" pitchFamily="34" charset="0"/>
              <a:buChar char="•"/>
            </a:pPr>
            <a:r>
              <a:rPr lang="en-GB" sz="1200">
                <a:solidFill>
                  <a:schemeClr val="tx1"/>
                </a:solidFill>
                <a:latin typeface="Arial Nova Light" panose="020B0304020202020204" pitchFamily="34" charset="0"/>
              </a:rPr>
              <a:t>were Year 12 students (29%)</a:t>
            </a:r>
          </a:p>
          <a:p>
            <a:pPr marL="171450" indent="-171450">
              <a:spcAft>
                <a:spcPts val="1200"/>
              </a:spcAft>
              <a:buFont typeface="Arial" panose="020B0604020202020204" pitchFamily="34" charset="0"/>
              <a:buChar char="•"/>
            </a:pPr>
            <a:r>
              <a:rPr lang="en-GB" sz="1200">
                <a:solidFill>
                  <a:schemeClr val="tx1"/>
                </a:solidFill>
                <a:latin typeface="Arial Nova Light" panose="020B0304020202020204" pitchFamily="34" charset="0"/>
              </a:rPr>
              <a:t>were from ethnic minority groups (26%)</a:t>
            </a:r>
          </a:p>
        </p:txBody>
      </p:sp>
      <p:sp>
        <p:nvSpPr>
          <p:cNvPr id="10" name="Rectangle: Rounded Corners 9">
            <a:extLst>
              <a:ext uri="{FF2B5EF4-FFF2-40B4-BE49-F238E27FC236}">
                <a16:creationId xmlns:a16="http://schemas.microsoft.com/office/drawing/2014/main" id="{60645D4F-FBA2-732C-116A-1212DA15DB24}"/>
              </a:ext>
            </a:extLst>
          </p:cNvPr>
          <p:cNvSpPr/>
          <p:nvPr/>
        </p:nvSpPr>
        <p:spPr>
          <a:xfrm>
            <a:off x="381000" y="2459831"/>
            <a:ext cx="2505075" cy="2162175"/>
          </a:xfrm>
          <a:prstGeom prst="roundRect">
            <a:avLst>
              <a:gd name="adj" fmla="val 5693"/>
            </a:avLst>
          </a:prstGeom>
          <a:noFill/>
          <a:ln>
            <a:solidFill>
              <a:srgbClr val="FFB7B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1200"/>
              </a:spcAft>
            </a:pPr>
            <a:r>
              <a:rPr lang="en-GB" sz="1200">
                <a:solidFill>
                  <a:schemeClr val="tx1"/>
                </a:solidFill>
                <a:latin typeface="Arial Nova Light" panose="020B0304020202020204" pitchFamily="34" charset="0"/>
              </a:rPr>
              <a:t>79% not aware of LGR, higher amongst respondents who:</a:t>
            </a:r>
          </a:p>
          <a:p>
            <a:pPr marL="171450" indent="-171450">
              <a:spcAft>
                <a:spcPts val="1200"/>
              </a:spcAft>
              <a:buFont typeface="Arial" panose="020B0604020202020204" pitchFamily="34" charset="0"/>
              <a:buChar char="•"/>
            </a:pPr>
            <a:r>
              <a:rPr lang="en-GB" sz="1200">
                <a:solidFill>
                  <a:schemeClr val="tx1"/>
                </a:solidFill>
                <a:latin typeface="Arial Nova Light" panose="020B0304020202020204" pitchFamily="34" charset="0"/>
              </a:rPr>
              <a:t>Lived in Basingstoke and Deane (100%)*, Rushmoor (92%), and in local authorities outside Hampshire and the Solent (87%)*</a:t>
            </a:r>
          </a:p>
          <a:p>
            <a:pPr marL="171450" indent="-171450">
              <a:spcAft>
                <a:spcPts val="1200"/>
              </a:spcAft>
              <a:buFont typeface="Arial" panose="020B0604020202020204" pitchFamily="34" charset="0"/>
              <a:buChar char="•"/>
            </a:pPr>
            <a:r>
              <a:rPr lang="en-GB" sz="1200">
                <a:solidFill>
                  <a:schemeClr val="tx1"/>
                </a:solidFill>
                <a:latin typeface="Arial Nova Light" panose="020B0304020202020204" pitchFamily="34" charset="0"/>
              </a:rPr>
              <a:t>Were of non-binary genders (87%)*</a:t>
            </a:r>
          </a:p>
        </p:txBody>
      </p:sp>
      <p:sp>
        <p:nvSpPr>
          <p:cNvPr id="11" name="Right Brace 10">
            <a:extLst>
              <a:ext uri="{FF2B5EF4-FFF2-40B4-BE49-F238E27FC236}">
                <a16:creationId xmlns:a16="http://schemas.microsoft.com/office/drawing/2014/main" id="{88604EEE-49B7-2C03-B79B-B5F474E92179}"/>
              </a:ext>
              <a:ext uri="{C183D7F6-B498-43B3-948B-1728B52AA6E4}">
                <adec:decorative xmlns:adec="http://schemas.microsoft.com/office/drawing/2017/decorative" val="1"/>
              </a:ext>
            </a:extLst>
          </p:cNvPr>
          <p:cNvSpPr/>
          <p:nvPr/>
        </p:nvSpPr>
        <p:spPr>
          <a:xfrm>
            <a:off x="7505700" y="2133599"/>
            <a:ext cx="428625" cy="1047749"/>
          </a:xfrm>
          <a:prstGeom prst="rightBrace">
            <a:avLst/>
          </a:prstGeom>
          <a:ln>
            <a:solidFill>
              <a:srgbClr val="89C0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85E7FBEC-50D7-76B5-3EEA-75536FB8F708}"/>
              </a:ext>
              <a:ext uri="{C183D7F6-B498-43B3-948B-1728B52AA6E4}">
                <adec:decorative xmlns:adec="http://schemas.microsoft.com/office/drawing/2017/decorative" val="1"/>
              </a:ext>
            </a:extLst>
          </p:cNvPr>
          <p:cNvCxnSpPr>
            <a:cxnSpLocks/>
          </p:cNvCxnSpPr>
          <p:nvPr/>
        </p:nvCxnSpPr>
        <p:spPr>
          <a:xfrm>
            <a:off x="4579936" y="2133600"/>
            <a:ext cx="1200150" cy="0"/>
          </a:xfrm>
          <a:prstGeom prst="line">
            <a:avLst/>
          </a:prstGeom>
          <a:ln>
            <a:solidFill>
              <a:srgbClr val="FFB7B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3E7F31-C8EC-0704-8515-E203A270A387}"/>
              </a:ext>
              <a:ext uri="{C183D7F6-B498-43B3-948B-1728B52AA6E4}">
                <adec:decorative xmlns:adec="http://schemas.microsoft.com/office/drawing/2017/decorative" val="1"/>
              </a:ext>
            </a:extLst>
          </p:cNvPr>
          <p:cNvCxnSpPr>
            <a:cxnSpLocks/>
          </p:cNvCxnSpPr>
          <p:nvPr/>
        </p:nvCxnSpPr>
        <p:spPr>
          <a:xfrm>
            <a:off x="7926064" y="2662235"/>
            <a:ext cx="1619898" cy="9525"/>
          </a:xfrm>
          <a:prstGeom prst="line">
            <a:avLst/>
          </a:prstGeom>
          <a:ln>
            <a:solidFill>
              <a:srgbClr val="89C064"/>
            </a:solidFill>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ABDDE34D-7011-EE37-13CA-0F3A8A7545A9}"/>
              </a:ext>
              <a:ext uri="{C183D7F6-B498-43B3-948B-1728B52AA6E4}">
                <adec:decorative xmlns:adec="http://schemas.microsoft.com/office/drawing/2017/decorative" val="1"/>
              </a:ext>
            </a:extLst>
          </p:cNvPr>
          <p:cNvSpPr/>
          <p:nvPr/>
        </p:nvSpPr>
        <p:spPr>
          <a:xfrm rot="10800000">
            <a:off x="4206874" y="2133600"/>
            <a:ext cx="428625" cy="2814639"/>
          </a:xfrm>
          <a:prstGeom prst="rightBrace">
            <a:avLst/>
          </a:prstGeom>
          <a:ln>
            <a:solidFill>
              <a:srgbClr val="FFB7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18A857AB-54AC-B5D9-27D0-BE0657FC6A54}"/>
              </a:ext>
              <a:ext uri="{C183D7F6-B498-43B3-948B-1728B52AA6E4}">
                <adec:decorative xmlns:adec="http://schemas.microsoft.com/office/drawing/2017/decorative" val="1"/>
              </a:ext>
            </a:extLst>
          </p:cNvPr>
          <p:cNvCxnSpPr>
            <a:cxnSpLocks/>
          </p:cNvCxnSpPr>
          <p:nvPr/>
        </p:nvCxnSpPr>
        <p:spPr>
          <a:xfrm>
            <a:off x="4645022" y="4948239"/>
            <a:ext cx="1200150" cy="0"/>
          </a:xfrm>
          <a:prstGeom prst="line">
            <a:avLst/>
          </a:prstGeom>
          <a:ln>
            <a:solidFill>
              <a:srgbClr val="FFB7B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B0773D-82B0-8A88-E023-54D994EF2872}"/>
              </a:ext>
              <a:ext uri="{C183D7F6-B498-43B3-948B-1728B52AA6E4}">
                <adec:decorative xmlns:adec="http://schemas.microsoft.com/office/drawing/2017/decorative" val="1"/>
              </a:ext>
            </a:extLst>
          </p:cNvPr>
          <p:cNvCxnSpPr>
            <a:cxnSpLocks/>
            <a:endCxn id="19" idx="1"/>
          </p:cNvCxnSpPr>
          <p:nvPr/>
        </p:nvCxnSpPr>
        <p:spPr>
          <a:xfrm>
            <a:off x="2886075" y="3540919"/>
            <a:ext cx="1320799" cy="0"/>
          </a:xfrm>
          <a:prstGeom prst="line">
            <a:avLst/>
          </a:prstGeom>
          <a:ln>
            <a:solidFill>
              <a:srgbClr val="FFB7B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A82A24-3FB0-1CBA-78EE-C6E810ADCD1D}"/>
              </a:ext>
              <a:ext uri="{C183D7F6-B498-43B3-948B-1728B52AA6E4}">
                <adec:decorative xmlns:adec="http://schemas.microsoft.com/office/drawing/2017/decorative" val="1"/>
              </a:ext>
            </a:extLst>
          </p:cNvPr>
          <p:cNvCxnSpPr>
            <a:cxnSpLocks/>
          </p:cNvCxnSpPr>
          <p:nvPr/>
        </p:nvCxnSpPr>
        <p:spPr>
          <a:xfrm>
            <a:off x="6200775" y="2114550"/>
            <a:ext cx="1304925" cy="19050"/>
          </a:xfrm>
          <a:prstGeom prst="line">
            <a:avLst/>
          </a:prstGeom>
          <a:ln>
            <a:solidFill>
              <a:srgbClr val="89C06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CCD28C-B22B-FBE1-12F8-CAD523B29887}"/>
              </a:ext>
            </a:extLst>
          </p:cNvPr>
          <p:cNvSpPr txBox="1"/>
          <p:nvPr/>
        </p:nvSpPr>
        <p:spPr>
          <a:xfrm>
            <a:off x="585787" y="6565466"/>
            <a:ext cx="2694709" cy="246221"/>
          </a:xfrm>
          <a:prstGeom prst="rect">
            <a:avLst/>
          </a:prstGeom>
          <a:noFill/>
        </p:spPr>
        <p:txBody>
          <a:bodyPr wrap="square" rtlCol="0">
            <a:spAutoFit/>
          </a:bodyPr>
          <a:lstStyle/>
          <a:p>
            <a:r>
              <a:rPr lang="en-GB" sz="1000" i="1">
                <a:latin typeface="Arial Nova Light" panose="020B0304020202020204" pitchFamily="34" charset="0"/>
              </a:rPr>
              <a:t>* Sample size below 20 for this group</a:t>
            </a:r>
          </a:p>
        </p:txBody>
      </p:sp>
    </p:spTree>
    <p:extLst>
      <p:ext uri="{BB962C8B-B14F-4D97-AF65-F5344CB8AC3E}">
        <p14:creationId xmlns:p14="http://schemas.microsoft.com/office/powerpoint/2010/main" val="403719742"/>
      </p:ext>
    </p:extLst>
  </p:cSld>
  <p:clrMapOvr>
    <a:masterClrMapping/>
  </p:clrMapOvr>
</p:sld>
</file>

<file path=ppt/theme/theme1.xml><?xml version="1.0" encoding="utf-8"?>
<a:theme xmlns:a="http://schemas.openxmlformats.org/drawingml/2006/main" name="Hampshire County Council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No named directorate - with tex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err="1" smtClean="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2ac484-bcca-440c-8ed4-5a5fd230f08f">
      <Terms xmlns="http://schemas.microsoft.com/office/infopath/2007/PartnerControls"/>
    </lcf76f155ced4ddcb4097134ff3c332f>
    <TaxCatchAll xmlns="46e525b2-8c48-4449-9eda-cdf18fc94501" xsi:nil="true"/>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47159275667494BBC44DEB129247667" ma:contentTypeVersion="12" ma:contentTypeDescription="Create a new document." ma:contentTypeScope="" ma:versionID="09bf1c877274548fd279513f3687bf40">
  <xsd:schema xmlns:xsd="http://www.w3.org/2001/XMLSchema" xmlns:xs="http://www.w3.org/2001/XMLSchema" xmlns:p="http://schemas.microsoft.com/office/2006/metadata/properties" xmlns:ns2="592ac484-bcca-440c-8ed4-5a5fd230f08f" xmlns:ns3="46e525b2-8c48-4449-9eda-cdf18fc94501" targetNamespace="http://schemas.microsoft.com/office/2006/metadata/properties" ma:root="true" ma:fieldsID="9836325c35bbf5560d9473dd2565aeef" ns2:_="" ns3:_="">
    <xsd:import namespace="592ac484-bcca-440c-8ed4-5a5fd230f08f"/>
    <xsd:import namespace="46e525b2-8c48-4449-9eda-cdf18fc945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ac484-bcca-440c-8ed4-5a5fd230f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525b2-8c48-4449-9eda-cdf18fc9450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a6a6909-09a6-4148-b7e0-bf31970416b6}" ma:internalName="TaxCatchAll" ma:showField="CatchAllData" ma:web="46e525b2-8c48-4449-9eda-cdf18fc945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12D376-52ED-474A-971D-3A2CDF791695}">
  <ds:schemaRefs>
    <ds:schemaRef ds:uri="http://schemas.microsoft.com/sharepoint/v3/contenttype/forms"/>
  </ds:schemaRefs>
</ds:datastoreItem>
</file>

<file path=customXml/itemProps2.xml><?xml version="1.0" encoding="utf-8"?>
<ds:datastoreItem xmlns:ds="http://schemas.openxmlformats.org/officeDocument/2006/customXml" ds:itemID="{5D431DF6-EC0D-4104-B5A8-F58C651657C6}">
  <ds:schemaRefs>
    <ds:schemaRef ds:uri="46e525b2-8c48-4449-9eda-cdf18fc94501"/>
    <ds:schemaRef ds:uri="592ac484-bcca-440c-8ed4-5a5fd230f0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D72BE89-FFD0-4B33-99DE-C8D1084CFC10}">
  <ds:schemaRefs>
    <ds:schemaRef ds:uri="http://schemas.microsoft.com/office/2006/metadata/longProperties"/>
  </ds:schemaRefs>
</ds:datastoreItem>
</file>

<file path=customXml/itemProps4.xml><?xml version="1.0" encoding="utf-8"?>
<ds:datastoreItem xmlns:ds="http://schemas.openxmlformats.org/officeDocument/2006/customXml" ds:itemID="{E21632EC-94EE-4A57-8C0E-C54EE4CB07A7}">
  <ds:schemaRefs>
    <ds:schemaRef ds:uri="46e525b2-8c48-4449-9eda-cdf18fc94501"/>
    <ds:schemaRef ds:uri="592ac484-bcca-440c-8ed4-5a5fd230f0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1</Notes>
  <HiddenSlides>0</HiddenSlide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Hampshire County Council title slide</vt:lpstr>
      <vt:lpstr>Office Theme</vt:lpstr>
      <vt:lpstr>1_Office Theme</vt:lpstr>
      <vt:lpstr>1_No named directorate - with text</vt:lpstr>
      <vt:lpstr>Local Government Reorganisation  Year 10 and Year 12 Student Survey Insight Report</vt:lpstr>
      <vt:lpstr>Background</vt:lpstr>
      <vt:lpstr>Headline findings</vt:lpstr>
      <vt:lpstr>Sense of community and local identity</vt:lpstr>
      <vt:lpstr>How strongly young people identified with different areas – Overall respondents identified quite strongly with all the local areas suggested, with the strongest connection being to local neighbourhoods</vt:lpstr>
      <vt:lpstr>What ‘local identity’ means to young people – A broad range of definitions were suggested, although most often ‘local identity’ related to respondents’ experience and sense of the local community in which they live and the people within it</vt:lpstr>
      <vt:lpstr>What makes young people feel part of a community – Respondents most frequently mentioned outdoor spaces, local events, and the people who live in their area</vt:lpstr>
      <vt:lpstr>Awareness and views around LGR in Hampshire and the Solent</vt:lpstr>
      <vt:lpstr>Awareness of LGR in Hampshire and the Solent – Around one in five young people who responded were aware of LGR, with the lowest awareness reported amongst respondents from Basingstoke and Deane, Rushmoor and areas outside Hampshire and the Solent, as well as respondents from non-binary genders</vt:lpstr>
      <vt:lpstr>Expected impacts of LGR – Most young people who responded did not know how LGR may impact their feelings about their area and local community, but those with a view were more likely to expect a positive rather than negative impact.  Their comments suggest that these views were often shaped by respondents’ general attitudes to change</vt:lpstr>
      <vt:lpstr>What young people want LGR to achieve – Respondents most commonly hoped that LGR would increase investment and improvement in the local area and local priorities, with specific mentions of recreational facilities, community safety, and environmental initiatives</vt:lpstr>
      <vt:lpstr>Perceived benefits of LGR – Respondents most frequently suggested that LGR could make councils and their services more efficient, improve engagement with local residents, and improve local recreational facilities, as well as improving the community and providing improvements to highways</vt:lpstr>
      <vt:lpstr>Perceived risks of LGR – While around a quarter felt that the changes would not have a negative impact, there were some concerns that changes could lead to reduced focus on local issues and reductions in service quality, and that the larger populations of unitaries (compared with existing district or borough councils) could impact on councils and their services</vt:lpstr>
      <vt:lpstr>Considerations when designing a new Council</vt:lpstr>
      <vt:lpstr>Importance of different features and duties of a council – Respondents tended to feel that service quality and awareness of local needs were the most important responsibilities for a council, with engagement opportunities and locations of services and offices seen as less important</vt:lpstr>
      <vt:lpstr>Most important aspects when designing a new council – Although the spread of average scores was relatively small, it appears that respondents felt the new councils should be set up with a focus on joint working and delivering services to those who most need them</vt:lpstr>
      <vt:lpstr>The views of other survey participants (those who were not Year 10 and Year 12 students)</vt:lpstr>
      <vt:lpstr>How the views of participants who were not Year 10 or Year 12 students differed from the survey’s target sample</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cxpudc</dc:creator>
  <cp:revision>2</cp:revision>
  <dcterms:created xsi:type="dcterms:W3CDTF">2011-09-06T11:13:09Z</dcterms:created>
  <dcterms:modified xsi:type="dcterms:W3CDTF">2025-09-05T09:49:27Z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Richardson, Joanna (ENV);Nuttall, Fiona;Pidduck, Andy</vt:lpwstr>
  </property>
  <property fmtid="{D5CDD505-2E9C-101B-9397-08002B2CF9AE}" pid="3" name="SharedWithUsers">
    <vt:lpwstr>1514;#Richardson, Joanna (ENV);#2786;#Nuttall, Fiona;#1484;#Pidduck, Andy</vt:lpwstr>
  </property>
  <property fmtid="{D5CDD505-2E9C-101B-9397-08002B2CF9AE}" pid="4" name="ContentTypeId">
    <vt:lpwstr>0x010100F47159275667494BBC44DEB129247667</vt:lpwstr>
  </property>
  <property fmtid="{D5CDD505-2E9C-101B-9397-08002B2CF9AE}" pid="5" name="MediaServiceImageTags">
    <vt:lpwstr/>
  </property>
</Properties>
</file>