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 id="2147483698" r:id="rId6"/>
    <p:sldMasterId id="2147483702" r:id="rId7"/>
    <p:sldMasterId id="2147483717" r:id="rId8"/>
    <p:sldMasterId id="2147483722" r:id="rId9"/>
  </p:sldMasterIdLst>
  <p:notesMasterIdLst>
    <p:notesMasterId r:id="rId36"/>
  </p:notesMasterIdLst>
  <p:handoutMasterIdLst>
    <p:handoutMasterId r:id="rId37"/>
  </p:handoutMasterIdLst>
  <p:sldIdLst>
    <p:sldId id="256" r:id="rId10"/>
    <p:sldId id="469" r:id="rId11"/>
    <p:sldId id="4892" r:id="rId12"/>
    <p:sldId id="4905" r:id="rId13"/>
    <p:sldId id="4857" r:id="rId14"/>
    <p:sldId id="4859" r:id="rId15"/>
    <p:sldId id="4882" r:id="rId16"/>
    <p:sldId id="4868" r:id="rId17"/>
    <p:sldId id="4884" r:id="rId18"/>
    <p:sldId id="4864" r:id="rId19"/>
    <p:sldId id="4889" r:id="rId20"/>
    <p:sldId id="4890" r:id="rId21"/>
    <p:sldId id="4895" r:id="rId22"/>
    <p:sldId id="4897" r:id="rId23"/>
    <p:sldId id="4898" r:id="rId24"/>
    <p:sldId id="4902" r:id="rId25"/>
    <p:sldId id="4906" r:id="rId26"/>
    <p:sldId id="4907" r:id="rId27"/>
    <p:sldId id="4877" r:id="rId28"/>
    <p:sldId id="4858" r:id="rId29"/>
    <p:sldId id="4879" r:id="rId30"/>
    <p:sldId id="4891" r:id="rId31"/>
    <p:sldId id="4813" r:id="rId32"/>
    <p:sldId id="4815" r:id="rId33"/>
    <p:sldId id="4816" r:id="rId34"/>
    <p:sldId id="4817" r:id="rId35"/>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09A23-F33A-F26F-4F02-ED6D7AE05D21}" name="Hughes, Katharine" initials="HK" userId="S::cxpukhg@hants.gov.uk::ed95a5a4-531a-488f-850d-1172bf948c09" providerId="AD"/>
  <p188:author id="{6BC9AB5A-4BF9-A777-1C46-B61FC9AF8600}" name="Foley, Dave" initials="FD" userId="S::cxpudf@hants.gov.uk::f9ce6f74-92e2-4b98-9421-679de338b5af" providerId="AD"/>
  <p188:author id="{65B12969-64AA-AFD4-DE2F-BF96522A2AAE}" name="Palacio, Mariana" initials="MP" userId="S::rhscmp@hants.gov.uk::1425b5c4-1ae1-4581-a229-ca05904e30fd" providerId="AD"/>
  <p188:author id="{C7CF4274-7167-6DAD-E533-70BFE1E78043}" name="Perkins, Antonia" initials="PA" userId="S::cxcesap@hants.gov.uk::58495294-0e9d-4782-9a70-79aa760be7fe" providerId="AD"/>
  <p188:author id="{658957A7-625C-DDCA-FB71-6339BAA06FB7}" name="Lloyd, Nikki" initials="NL" userId="S::cxpunly@hants.gov.uk::590526e2-2759-4985-a93c-4e3cf36491fb" providerId="AD"/>
  <p188:author id="{F34985E1-24CF-B7F4-D03A-23E98A6D1163}" name="Clifford, Phoebe" initials="CP" userId="S::cxpupcl@hants.gov.uk::c85bdd65-1392-423f-8287-e1d9d3ba33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EFD9D7"/>
    <a:srgbClr val="DAE9F8"/>
    <a:srgbClr val="D6C5BC"/>
    <a:srgbClr val="F0E1FF"/>
    <a:srgbClr val="E3C1E0"/>
    <a:srgbClr val="FFCCCC"/>
    <a:srgbClr val="FFFFCC"/>
    <a:srgbClr val="4472C4"/>
    <a:srgbClr val="F2C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4663B-CC75-433B-9E0F-9185E60E1E68}" v="1509" dt="2025-09-02T12:28:42.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73626688435083"/>
          <c:y val="3.8228086721898973E-2"/>
          <c:w val="0.87866254406258382"/>
          <c:h val="0.8675261076970614"/>
        </c:manualLayout>
      </c:layout>
      <c:barChart>
        <c:barDir val="col"/>
        <c:grouping val="clustered"/>
        <c:varyColors val="0"/>
        <c:ser>
          <c:idx val="0"/>
          <c:order val="0"/>
          <c:tx>
            <c:strRef>
              <c:f>Sheet1!$B$1</c:f>
              <c:strCache>
                <c:ptCount val="1"/>
                <c:pt idx="0">
                  <c:v>Area</c:v>
                </c:pt>
              </c:strCache>
            </c:strRef>
          </c:tx>
          <c:spPr>
            <a:solidFill>
              <a:srgbClr val="A13360"/>
            </a:solidFill>
            <a:ln>
              <a:noFill/>
            </a:ln>
            <a:effectLst/>
          </c:spPr>
          <c:invertIfNegative val="0"/>
          <c:dPt>
            <c:idx val="6"/>
            <c:invertIfNegative val="0"/>
            <c:bubble3D val="0"/>
            <c:spPr>
              <a:solidFill>
                <a:srgbClr val="A13360"/>
              </a:solidFill>
              <a:ln>
                <a:noFill/>
              </a:ln>
              <a:effectLst/>
            </c:spPr>
            <c:extLst>
              <c:ext xmlns:c16="http://schemas.microsoft.com/office/drawing/2014/chart" uri="{C3380CC4-5D6E-409C-BE32-E72D297353CC}">
                <c16:uniqueId val="{00000001-0C37-4973-B5BA-C0E56961BD3A}"/>
              </c:ext>
            </c:extLst>
          </c:dPt>
          <c:dPt>
            <c:idx val="7"/>
            <c:invertIfNegative val="0"/>
            <c:bubble3D val="0"/>
            <c:spPr>
              <a:solidFill>
                <a:srgbClr val="A13360"/>
              </a:solidFill>
              <a:ln>
                <a:noFill/>
              </a:ln>
              <a:effectLst/>
            </c:spPr>
            <c:extLst>
              <c:ext xmlns:c16="http://schemas.microsoft.com/office/drawing/2014/chart" uri="{C3380CC4-5D6E-409C-BE32-E72D297353CC}">
                <c16:uniqueId val="{00000003-0C37-4973-B5BA-C0E56961BD3A}"/>
              </c:ext>
            </c:extLst>
          </c:dPt>
          <c:dPt>
            <c:idx val="8"/>
            <c:invertIfNegative val="0"/>
            <c:bubble3D val="0"/>
            <c:spPr>
              <a:solidFill>
                <a:srgbClr val="A13360"/>
              </a:solidFill>
              <a:ln>
                <a:noFill/>
              </a:ln>
              <a:effectLst/>
            </c:spPr>
            <c:extLst>
              <c:ext xmlns:c16="http://schemas.microsoft.com/office/drawing/2014/chart" uri="{C3380CC4-5D6E-409C-BE32-E72D297353CC}">
                <c16:uniqueId val="{00000005-0C37-4973-B5BA-C0E56961BD3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Winchester</c:v>
                </c:pt>
                <c:pt idx="1">
                  <c:v>Test Valley</c:v>
                </c:pt>
                <c:pt idx="2">
                  <c:v>Southampton</c:v>
                </c:pt>
                <c:pt idx="3">
                  <c:v>Rushmoor</c:v>
                </c:pt>
                <c:pt idx="4">
                  <c:v>Portsmouth</c:v>
                </c:pt>
                <c:pt idx="5">
                  <c:v>New Forest</c:v>
                </c:pt>
                <c:pt idx="6">
                  <c:v>Isle of Wight</c:v>
                </c:pt>
                <c:pt idx="7">
                  <c:v>Havant</c:v>
                </c:pt>
                <c:pt idx="8">
                  <c:v>Hart</c:v>
                </c:pt>
                <c:pt idx="9">
                  <c:v>Gosport</c:v>
                </c:pt>
                <c:pt idx="10">
                  <c:v>Fareham</c:v>
                </c:pt>
                <c:pt idx="11">
                  <c:v>Eastleigh</c:v>
                </c:pt>
                <c:pt idx="12">
                  <c:v>East Hampshire</c:v>
                </c:pt>
                <c:pt idx="13">
                  <c:v>Basingstoke and Deane</c:v>
                </c:pt>
              </c:strCache>
            </c:strRef>
          </c:cat>
          <c:val>
            <c:numRef>
              <c:f>Sheet1!$B$2:$B$15</c:f>
              <c:numCache>
                <c:formatCode>General</c:formatCode>
                <c:ptCount val="14"/>
                <c:pt idx="0">
                  <c:v>369</c:v>
                </c:pt>
                <c:pt idx="1">
                  <c:v>379</c:v>
                </c:pt>
                <c:pt idx="2">
                  <c:v>108</c:v>
                </c:pt>
                <c:pt idx="3">
                  <c:v>80</c:v>
                </c:pt>
                <c:pt idx="4">
                  <c:v>104</c:v>
                </c:pt>
                <c:pt idx="5">
                  <c:v>443</c:v>
                </c:pt>
                <c:pt idx="6">
                  <c:v>33</c:v>
                </c:pt>
                <c:pt idx="7">
                  <c:v>109</c:v>
                </c:pt>
                <c:pt idx="8">
                  <c:v>146</c:v>
                </c:pt>
                <c:pt idx="9">
                  <c:v>105</c:v>
                </c:pt>
                <c:pt idx="10">
                  <c:v>155</c:v>
                </c:pt>
                <c:pt idx="11">
                  <c:v>313</c:v>
                </c:pt>
                <c:pt idx="12">
                  <c:v>629</c:v>
                </c:pt>
                <c:pt idx="13">
                  <c:v>242</c:v>
                </c:pt>
              </c:numCache>
            </c:numRef>
          </c:val>
          <c:extLst>
            <c:ext xmlns:c16="http://schemas.microsoft.com/office/drawing/2014/chart" uri="{C3380CC4-5D6E-409C-BE32-E72D297353CC}">
              <c16:uniqueId val="{00000006-0C37-4973-B5BA-C0E56961BD3A}"/>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ax val="650"/>
          <c:min val="0"/>
        </c:scaling>
        <c:delete val="1"/>
        <c:axPos val="r"/>
        <c:numFmt formatCode="General"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07507620009968"/>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FFFFCC"/>
            </a:solidFill>
            <a:ln>
              <a:solidFill>
                <a:schemeClr val="accent4">
                  <a:lumMod val="40000"/>
                  <a:lumOff val="60000"/>
                </a:schemeClr>
              </a:solidFill>
            </a:ln>
            <a:effectLst/>
          </c:spPr>
          <c:invertIfNegative val="0"/>
          <c:dPt>
            <c:idx val="0"/>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1-8A35-48B2-93D5-FCEC69E4D9D3}"/>
              </c:ext>
            </c:extLst>
          </c:dPt>
          <c:dPt>
            <c:idx val="1"/>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3-8A35-48B2-93D5-FCEC69E4D9D3}"/>
              </c:ext>
            </c:extLst>
          </c:dPt>
          <c:dPt>
            <c:idx val="2"/>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5-8A35-48B2-93D5-FCEC69E4D9D3}"/>
              </c:ext>
            </c:extLst>
          </c:dPt>
          <c:dPt>
            <c:idx val="3"/>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7-8A35-48B2-93D5-FCEC69E4D9D3}"/>
              </c:ext>
            </c:extLst>
          </c:dPt>
          <c:dPt>
            <c:idx val="4"/>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9-8A35-48B2-93D5-FCEC69E4D9D3}"/>
              </c:ext>
            </c:extLst>
          </c:dPt>
          <c:dPt>
            <c:idx val="5"/>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B-8A35-48B2-93D5-FCEC69E4D9D3}"/>
              </c:ext>
            </c:extLst>
          </c:dPt>
          <c:dPt>
            <c:idx val="6"/>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D-8A35-48B2-93D5-FCEC69E4D9D3}"/>
              </c:ext>
            </c:extLst>
          </c:dPt>
          <c:dPt>
            <c:idx val="7"/>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0F-8A35-48B2-93D5-FCEC69E4D9D3}"/>
              </c:ext>
            </c:extLst>
          </c:dPt>
          <c:dPt>
            <c:idx val="8"/>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1-8A35-48B2-93D5-FCEC69E4D9D3}"/>
              </c:ext>
            </c:extLst>
          </c:dPt>
          <c:dPt>
            <c:idx val="9"/>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3-8A35-48B2-93D5-FCEC69E4D9D3}"/>
              </c:ext>
            </c:extLst>
          </c:dPt>
          <c:dPt>
            <c:idx val="10"/>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5-8A35-48B2-93D5-FCEC69E4D9D3}"/>
              </c:ext>
            </c:extLst>
          </c:dPt>
          <c:dPt>
            <c:idx val="11"/>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7-8A35-48B2-93D5-FCEC69E4D9D3}"/>
              </c:ext>
            </c:extLst>
          </c:dPt>
          <c:dPt>
            <c:idx val="12"/>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9-8A35-48B2-93D5-FCEC69E4D9D3}"/>
              </c:ext>
            </c:extLst>
          </c:dPt>
          <c:dPt>
            <c:idx val="13"/>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B-8A35-48B2-93D5-FCEC69E4D9D3}"/>
              </c:ext>
            </c:extLst>
          </c:dPt>
          <c:dPt>
            <c:idx val="14"/>
            <c:invertIfNegative val="0"/>
            <c:bubble3D val="0"/>
            <c:spPr>
              <a:solidFill>
                <a:srgbClr val="FFFFCC"/>
              </a:solidFill>
              <a:ln>
                <a:solidFill>
                  <a:schemeClr val="accent4">
                    <a:lumMod val="40000"/>
                    <a:lumOff val="60000"/>
                  </a:schemeClr>
                </a:solidFill>
              </a:ln>
              <a:effectLst/>
            </c:spPr>
            <c:extLst>
              <c:ext xmlns:c16="http://schemas.microsoft.com/office/drawing/2014/chart" uri="{C3380CC4-5D6E-409C-BE32-E72D297353CC}">
                <c16:uniqueId val="{0000001D-8A35-48B2-93D5-FCEC69E4D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Services will get worse</c:v>
                </c:pt>
                <c:pt idx="1">
                  <c:v>Fragmentation or loss of county-wide services</c:v>
                </c:pt>
                <c:pt idx="2">
                  <c:v>More difficult to access services</c:v>
                </c:pt>
                <c:pt idx="3">
                  <c:v>Disruption to services during transition</c:v>
                </c:pt>
                <c:pt idx="4">
                  <c:v>Concerns about continuity and quality of care</c:v>
                </c:pt>
                <c:pt idx="5">
                  <c:v>New authorities will have less capacity than HCC</c:v>
                </c:pt>
                <c:pt idx="6">
                  <c:v>Concerns about existing partnerships and networks</c:v>
                </c:pt>
                <c:pt idx="7">
                  <c:v>Comment about a specific service</c:v>
                </c:pt>
                <c:pt idx="8">
                  <c:v>Other service delivery or quality concern/issue</c:v>
                </c:pt>
              </c:strCache>
            </c:strRef>
          </c:cat>
          <c:val>
            <c:numRef>
              <c:f>Sheet1!$B$2:$B$10</c:f>
              <c:numCache>
                <c:formatCode>0%</c:formatCode>
                <c:ptCount val="9"/>
                <c:pt idx="0">
                  <c:v>0.06</c:v>
                </c:pt>
                <c:pt idx="1">
                  <c:v>0.04</c:v>
                </c:pt>
                <c:pt idx="2">
                  <c:v>0.04</c:v>
                </c:pt>
                <c:pt idx="3">
                  <c:v>0.02</c:v>
                </c:pt>
                <c:pt idx="4">
                  <c:v>0.02</c:v>
                </c:pt>
                <c:pt idx="5">
                  <c:v>0.01</c:v>
                </c:pt>
                <c:pt idx="6">
                  <c:v>0.01</c:v>
                </c:pt>
                <c:pt idx="7">
                  <c:v>0.06</c:v>
                </c:pt>
                <c:pt idx="8">
                  <c:v>0.05</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31684116410614"/>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F2CEEF"/>
            </a:solidFill>
            <a:ln>
              <a:noFill/>
            </a:ln>
            <a:effectLst/>
          </c:spPr>
          <c:invertIfNegative val="0"/>
          <c:dPt>
            <c:idx val="0"/>
            <c:invertIfNegative val="0"/>
            <c:bubble3D val="0"/>
            <c:spPr>
              <a:solidFill>
                <a:srgbClr val="FFCCCC"/>
              </a:solidFill>
              <a:ln>
                <a:noFill/>
              </a:ln>
              <a:effectLst/>
            </c:spPr>
            <c:extLst>
              <c:ext xmlns:c16="http://schemas.microsoft.com/office/drawing/2014/chart" uri="{C3380CC4-5D6E-409C-BE32-E72D297353CC}">
                <c16:uniqueId val="{00000001-8A35-48B2-93D5-FCEC69E4D9D3}"/>
              </c:ext>
            </c:extLst>
          </c:dPt>
          <c:dPt>
            <c:idx val="1"/>
            <c:invertIfNegative val="0"/>
            <c:bubble3D val="0"/>
            <c:spPr>
              <a:solidFill>
                <a:srgbClr val="FFCCCC"/>
              </a:solidFill>
              <a:ln>
                <a:noFill/>
              </a:ln>
              <a:effectLst/>
            </c:spPr>
            <c:extLst>
              <c:ext xmlns:c16="http://schemas.microsoft.com/office/drawing/2014/chart" uri="{C3380CC4-5D6E-409C-BE32-E72D297353CC}">
                <c16:uniqueId val="{00000003-8A35-48B2-93D5-FCEC69E4D9D3}"/>
              </c:ext>
            </c:extLst>
          </c:dPt>
          <c:dPt>
            <c:idx val="2"/>
            <c:invertIfNegative val="0"/>
            <c:bubble3D val="0"/>
            <c:spPr>
              <a:solidFill>
                <a:srgbClr val="FFCCCC"/>
              </a:solidFill>
              <a:ln>
                <a:noFill/>
              </a:ln>
              <a:effectLst/>
            </c:spPr>
            <c:extLst>
              <c:ext xmlns:c16="http://schemas.microsoft.com/office/drawing/2014/chart" uri="{C3380CC4-5D6E-409C-BE32-E72D297353CC}">
                <c16:uniqueId val="{00000005-8A35-48B2-93D5-FCEC69E4D9D3}"/>
              </c:ext>
            </c:extLst>
          </c:dPt>
          <c:dPt>
            <c:idx val="3"/>
            <c:invertIfNegative val="0"/>
            <c:bubble3D val="0"/>
            <c:spPr>
              <a:solidFill>
                <a:srgbClr val="F2CEEF"/>
              </a:solidFill>
              <a:ln>
                <a:noFill/>
              </a:ln>
              <a:effectLst/>
            </c:spPr>
            <c:extLst>
              <c:ext xmlns:c16="http://schemas.microsoft.com/office/drawing/2014/chart" uri="{C3380CC4-5D6E-409C-BE32-E72D297353CC}">
                <c16:uniqueId val="{00000007-8A35-48B2-93D5-FCEC69E4D9D3}"/>
              </c:ext>
            </c:extLst>
          </c:dPt>
          <c:dPt>
            <c:idx val="4"/>
            <c:invertIfNegative val="0"/>
            <c:bubble3D val="0"/>
            <c:spPr>
              <a:solidFill>
                <a:srgbClr val="F2CEEF"/>
              </a:solidFill>
              <a:ln>
                <a:noFill/>
              </a:ln>
              <a:effectLst/>
            </c:spPr>
            <c:extLst>
              <c:ext xmlns:c16="http://schemas.microsoft.com/office/drawing/2014/chart" uri="{C3380CC4-5D6E-409C-BE32-E72D297353CC}">
                <c16:uniqueId val="{00000009-8A35-48B2-93D5-FCEC69E4D9D3}"/>
              </c:ext>
            </c:extLst>
          </c:dPt>
          <c:dPt>
            <c:idx val="5"/>
            <c:invertIfNegative val="0"/>
            <c:bubble3D val="0"/>
            <c:spPr>
              <a:solidFill>
                <a:srgbClr val="F2CEEF"/>
              </a:solidFill>
              <a:ln>
                <a:noFill/>
              </a:ln>
              <a:effectLst/>
            </c:spPr>
            <c:extLst>
              <c:ext xmlns:c16="http://schemas.microsoft.com/office/drawing/2014/chart" uri="{C3380CC4-5D6E-409C-BE32-E72D297353CC}">
                <c16:uniqueId val="{0000000B-8A35-48B2-93D5-FCEC69E4D9D3}"/>
              </c:ext>
            </c:extLst>
          </c:dPt>
          <c:dPt>
            <c:idx val="6"/>
            <c:invertIfNegative val="0"/>
            <c:bubble3D val="0"/>
            <c:spPr>
              <a:solidFill>
                <a:srgbClr val="F2CEEF"/>
              </a:solidFill>
              <a:ln>
                <a:noFill/>
              </a:ln>
              <a:effectLst/>
            </c:spPr>
            <c:extLst>
              <c:ext xmlns:c16="http://schemas.microsoft.com/office/drawing/2014/chart" uri="{C3380CC4-5D6E-409C-BE32-E72D297353CC}">
                <c16:uniqueId val="{0000000D-8A35-48B2-93D5-FCEC69E4D9D3}"/>
              </c:ext>
            </c:extLst>
          </c:dPt>
          <c:dPt>
            <c:idx val="7"/>
            <c:invertIfNegative val="0"/>
            <c:bubble3D val="0"/>
            <c:spPr>
              <a:solidFill>
                <a:srgbClr val="F2CEEF"/>
              </a:solidFill>
              <a:ln>
                <a:noFill/>
              </a:ln>
              <a:effectLst/>
            </c:spPr>
            <c:extLst>
              <c:ext xmlns:c16="http://schemas.microsoft.com/office/drawing/2014/chart" uri="{C3380CC4-5D6E-409C-BE32-E72D297353CC}">
                <c16:uniqueId val="{0000000F-8A35-48B2-93D5-FCEC69E4D9D3}"/>
              </c:ext>
            </c:extLst>
          </c:dPt>
          <c:dPt>
            <c:idx val="8"/>
            <c:invertIfNegative val="0"/>
            <c:bubble3D val="0"/>
            <c:spPr>
              <a:solidFill>
                <a:srgbClr val="F2CEEF"/>
              </a:solidFill>
              <a:ln>
                <a:noFill/>
              </a:ln>
              <a:effectLst/>
            </c:spPr>
            <c:extLst>
              <c:ext xmlns:c16="http://schemas.microsoft.com/office/drawing/2014/chart" uri="{C3380CC4-5D6E-409C-BE32-E72D297353CC}">
                <c16:uniqueId val="{00000011-8A35-48B2-93D5-FCEC69E4D9D3}"/>
              </c:ext>
            </c:extLst>
          </c:dPt>
          <c:dPt>
            <c:idx val="9"/>
            <c:invertIfNegative val="0"/>
            <c:bubble3D val="0"/>
            <c:spPr>
              <a:solidFill>
                <a:srgbClr val="F2CEEF"/>
              </a:solidFill>
              <a:ln>
                <a:noFill/>
              </a:ln>
              <a:effectLst/>
            </c:spPr>
            <c:extLst>
              <c:ext xmlns:c16="http://schemas.microsoft.com/office/drawing/2014/chart" uri="{C3380CC4-5D6E-409C-BE32-E72D297353CC}">
                <c16:uniqueId val="{00000013-8A35-48B2-93D5-FCEC69E4D9D3}"/>
              </c:ext>
            </c:extLst>
          </c:dPt>
          <c:dPt>
            <c:idx val="10"/>
            <c:invertIfNegative val="0"/>
            <c:bubble3D val="0"/>
            <c:spPr>
              <a:solidFill>
                <a:srgbClr val="F2CEEF"/>
              </a:solidFill>
              <a:ln>
                <a:noFill/>
              </a:ln>
              <a:effectLst/>
            </c:spPr>
            <c:extLst>
              <c:ext xmlns:c16="http://schemas.microsoft.com/office/drawing/2014/chart" uri="{C3380CC4-5D6E-409C-BE32-E72D297353CC}">
                <c16:uniqueId val="{00000015-8A35-48B2-93D5-FCEC69E4D9D3}"/>
              </c:ext>
            </c:extLst>
          </c:dPt>
          <c:dPt>
            <c:idx val="11"/>
            <c:invertIfNegative val="0"/>
            <c:bubble3D val="0"/>
            <c:spPr>
              <a:solidFill>
                <a:srgbClr val="F2CEEF"/>
              </a:solidFill>
              <a:ln>
                <a:noFill/>
              </a:ln>
              <a:effectLst/>
            </c:spPr>
            <c:extLst>
              <c:ext xmlns:c16="http://schemas.microsoft.com/office/drawing/2014/chart" uri="{C3380CC4-5D6E-409C-BE32-E72D297353CC}">
                <c16:uniqueId val="{00000017-8A35-48B2-93D5-FCEC69E4D9D3}"/>
              </c:ext>
            </c:extLst>
          </c:dPt>
          <c:dPt>
            <c:idx val="12"/>
            <c:invertIfNegative val="0"/>
            <c:bubble3D val="0"/>
            <c:spPr>
              <a:solidFill>
                <a:srgbClr val="F2CEEF"/>
              </a:solidFill>
              <a:ln>
                <a:noFill/>
              </a:ln>
              <a:effectLst/>
            </c:spPr>
            <c:extLst>
              <c:ext xmlns:c16="http://schemas.microsoft.com/office/drawing/2014/chart" uri="{C3380CC4-5D6E-409C-BE32-E72D297353CC}">
                <c16:uniqueId val="{00000019-8A35-48B2-93D5-FCEC69E4D9D3}"/>
              </c:ext>
            </c:extLst>
          </c:dPt>
          <c:dPt>
            <c:idx val="13"/>
            <c:invertIfNegative val="0"/>
            <c:bubble3D val="0"/>
            <c:spPr>
              <a:solidFill>
                <a:srgbClr val="F2CEEF"/>
              </a:solidFill>
              <a:ln>
                <a:noFill/>
              </a:ln>
              <a:effectLst/>
            </c:spPr>
            <c:extLst>
              <c:ext xmlns:c16="http://schemas.microsoft.com/office/drawing/2014/chart" uri="{C3380CC4-5D6E-409C-BE32-E72D297353CC}">
                <c16:uniqueId val="{0000001B-8A35-48B2-93D5-FCEC69E4D9D3}"/>
              </c:ext>
            </c:extLst>
          </c:dPt>
          <c:dPt>
            <c:idx val="14"/>
            <c:invertIfNegative val="0"/>
            <c:bubble3D val="0"/>
            <c:spPr>
              <a:solidFill>
                <a:srgbClr val="F2CEEF"/>
              </a:solidFill>
              <a:ln>
                <a:noFill/>
              </a:ln>
              <a:effectLst/>
            </c:spPr>
            <c:extLst>
              <c:ext xmlns:c16="http://schemas.microsoft.com/office/drawing/2014/chart" uri="{C3380CC4-5D6E-409C-BE32-E72D297353CC}">
                <c16:uniqueId val="{0000001D-8A35-48B2-93D5-FCEC69E4D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Concerns about the decision-making process</c:v>
                </c:pt>
                <c:pt idx="1">
                  <c:v>Perceived top-down approach lacking community input</c:v>
                </c:pt>
                <c:pt idx="2">
                  <c:v>Other governance and decision-making concerns</c:v>
                </c:pt>
                <c:pt idx="4">
                  <c:v>Potential job losses and redundancies</c:v>
                </c:pt>
                <c:pt idx="5">
                  <c:v>Concerns about staff relocation / staff travel</c:v>
                </c:pt>
                <c:pt idx="6">
                  <c:v>Increased unemployment in the area</c:v>
                </c:pt>
                <c:pt idx="7">
                  <c:v>Other employment and workforce concerns</c:v>
                </c:pt>
              </c:strCache>
            </c:strRef>
          </c:cat>
          <c:val>
            <c:numRef>
              <c:f>Sheet1!$B$2:$B$9</c:f>
              <c:numCache>
                <c:formatCode>0%</c:formatCode>
                <c:ptCount val="8"/>
                <c:pt idx="0">
                  <c:v>0.02</c:v>
                </c:pt>
                <c:pt idx="1">
                  <c:v>0.02</c:v>
                </c:pt>
                <c:pt idx="2">
                  <c:v>0.04</c:v>
                </c:pt>
                <c:pt idx="4">
                  <c:v>0.04</c:v>
                </c:pt>
                <c:pt idx="5">
                  <c:v>0.01</c:v>
                </c:pt>
                <c:pt idx="6" formatCode="0.0%">
                  <c:v>3.0000000000000001E-3</c:v>
                </c:pt>
                <c:pt idx="7">
                  <c:v>0.04</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31684116410614"/>
          <c:y val="8.0577416809613736E-2"/>
          <c:w val="0.45191564818559538"/>
          <c:h val="0.89253029889413404"/>
        </c:manualLayout>
      </c:layout>
      <c:barChart>
        <c:barDir val="bar"/>
        <c:grouping val="clustered"/>
        <c:varyColors val="0"/>
        <c:ser>
          <c:idx val="0"/>
          <c:order val="0"/>
          <c:tx>
            <c:strRef>
              <c:f>Sheet1!$B$1</c:f>
              <c:strCache>
                <c:ptCount val="1"/>
                <c:pt idx="0">
                  <c:v>Series 1</c:v>
                </c:pt>
              </c:strCache>
            </c:strRef>
          </c:tx>
          <c:spPr>
            <a:solidFill>
              <a:srgbClr val="F2CEEF"/>
            </a:solidFill>
            <a:ln>
              <a:noFill/>
            </a:ln>
            <a:effectLst/>
          </c:spPr>
          <c:invertIfNegative val="0"/>
          <c:dPt>
            <c:idx val="0"/>
            <c:invertIfNegative val="0"/>
            <c:bubble3D val="0"/>
            <c:spPr>
              <a:solidFill>
                <a:srgbClr val="F0E1FF"/>
              </a:solidFill>
              <a:ln>
                <a:noFill/>
              </a:ln>
              <a:effectLst/>
            </c:spPr>
            <c:extLst>
              <c:ext xmlns:c16="http://schemas.microsoft.com/office/drawing/2014/chart" uri="{C3380CC4-5D6E-409C-BE32-E72D297353CC}">
                <c16:uniqueId val="{00000001-8A35-48B2-93D5-FCEC69E4D9D3}"/>
              </c:ext>
            </c:extLst>
          </c:dPt>
          <c:dPt>
            <c:idx val="1"/>
            <c:invertIfNegative val="0"/>
            <c:bubble3D val="0"/>
            <c:spPr>
              <a:solidFill>
                <a:srgbClr val="F0E1FF"/>
              </a:solidFill>
              <a:ln>
                <a:noFill/>
              </a:ln>
              <a:effectLst/>
            </c:spPr>
            <c:extLst>
              <c:ext xmlns:c16="http://schemas.microsoft.com/office/drawing/2014/chart" uri="{C3380CC4-5D6E-409C-BE32-E72D297353CC}">
                <c16:uniqueId val="{00000003-8A35-48B2-93D5-FCEC69E4D9D3}"/>
              </c:ext>
            </c:extLst>
          </c:dPt>
          <c:dPt>
            <c:idx val="2"/>
            <c:invertIfNegative val="0"/>
            <c:bubble3D val="0"/>
            <c:spPr>
              <a:solidFill>
                <a:srgbClr val="F2CEEF"/>
              </a:solidFill>
              <a:ln>
                <a:noFill/>
              </a:ln>
              <a:effectLst/>
            </c:spPr>
            <c:extLst>
              <c:ext xmlns:c16="http://schemas.microsoft.com/office/drawing/2014/chart" uri="{C3380CC4-5D6E-409C-BE32-E72D297353CC}">
                <c16:uniqueId val="{00000005-8A35-48B2-93D5-FCEC69E4D9D3}"/>
              </c:ext>
            </c:extLst>
          </c:dPt>
          <c:dPt>
            <c:idx val="3"/>
            <c:invertIfNegative val="0"/>
            <c:bubble3D val="0"/>
            <c:spPr>
              <a:solidFill>
                <a:srgbClr val="D6C5BC"/>
              </a:solidFill>
              <a:ln>
                <a:noFill/>
              </a:ln>
              <a:effectLst/>
            </c:spPr>
            <c:extLst>
              <c:ext xmlns:c16="http://schemas.microsoft.com/office/drawing/2014/chart" uri="{C3380CC4-5D6E-409C-BE32-E72D297353CC}">
                <c16:uniqueId val="{00000007-8A35-48B2-93D5-FCEC69E4D9D3}"/>
              </c:ext>
            </c:extLst>
          </c:dPt>
          <c:dPt>
            <c:idx val="4"/>
            <c:invertIfNegative val="0"/>
            <c:bubble3D val="0"/>
            <c:spPr>
              <a:solidFill>
                <a:srgbClr val="D6C5BC"/>
              </a:solidFill>
              <a:ln>
                <a:noFill/>
              </a:ln>
              <a:effectLst/>
            </c:spPr>
            <c:extLst>
              <c:ext xmlns:c16="http://schemas.microsoft.com/office/drawing/2014/chart" uri="{C3380CC4-5D6E-409C-BE32-E72D297353CC}">
                <c16:uniqueId val="{00000009-8A35-48B2-93D5-FCEC69E4D9D3}"/>
              </c:ext>
            </c:extLst>
          </c:dPt>
          <c:dPt>
            <c:idx val="5"/>
            <c:invertIfNegative val="0"/>
            <c:bubble3D val="0"/>
            <c:spPr>
              <a:solidFill>
                <a:srgbClr val="D6C5BC"/>
              </a:solidFill>
              <a:ln>
                <a:noFill/>
              </a:ln>
              <a:effectLst/>
            </c:spPr>
            <c:extLst>
              <c:ext xmlns:c16="http://schemas.microsoft.com/office/drawing/2014/chart" uri="{C3380CC4-5D6E-409C-BE32-E72D297353CC}">
                <c16:uniqueId val="{0000000B-8A35-48B2-93D5-FCEC69E4D9D3}"/>
              </c:ext>
            </c:extLst>
          </c:dPt>
          <c:dPt>
            <c:idx val="6"/>
            <c:invertIfNegative val="0"/>
            <c:bubble3D val="0"/>
            <c:spPr>
              <a:solidFill>
                <a:srgbClr val="D6C5BC"/>
              </a:solidFill>
              <a:ln>
                <a:noFill/>
              </a:ln>
              <a:effectLst/>
            </c:spPr>
            <c:extLst>
              <c:ext xmlns:c16="http://schemas.microsoft.com/office/drawing/2014/chart" uri="{C3380CC4-5D6E-409C-BE32-E72D297353CC}">
                <c16:uniqueId val="{0000000D-8A35-48B2-93D5-FCEC69E4D9D3}"/>
              </c:ext>
            </c:extLst>
          </c:dPt>
          <c:dPt>
            <c:idx val="7"/>
            <c:invertIfNegative val="0"/>
            <c:bubble3D val="0"/>
            <c:spPr>
              <a:solidFill>
                <a:srgbClr val="F0E1FF"/>
              </a:solidFill>
              <a:ln>
                <a:noFill/>
              </a:ln>
              <a:effectLst/>
            </c:spPr>
            <c:extLst>
              <c:ext xmlns:c16="http://schemas.microsoft.com/office/drawing/2014/chart" uri="{C3380CC4-5D6E-409C-BE32-E72D297353CC}">
                <c16:uniqueId val="{0000000F-8A35-48B2-93D5-FCEC69E4D9D3}"/>
              </c:ext>
            </c:extLst>
          </c:dPt>
          <c:dPt>
            <c:idx val="8"/>
            <c:invertIfNegative val="0"/>
            <c:bubble3D val="0"/>
            <c:spPr>
              <a:solidFill>
                <a:srgbClr val="DAE9F8"/>
              </a:solidFill>
              <a:ln>
                <a:noFill/>
              </a:ln>
              <a:effectLst/>
            </c:spPr>
            <c:extLst>
              <c:ext xmlns:c16="http://schemas.microsoft.com/office/drawing/2014/chart" uri="{C3380CC4-5D6E-409C-BE32-E72D297353CC}">
                <c16:uniqueId val="{00000011-8A35-48B2-93D5-FCEC69E4D9D3}"/>
              </c:ext>
            </c:extLst>
          </c:dPt>
          <c:dPt>
            <c:idx val="9"/>
            <c:invertIfNegative val="0"/>
            <c:bubble3D val="0"/>
            <c:spPr>
              <a:solidFill>
                <a:srgbClr val="DAE9F8"/>
              </a:solidFill>
              <a:ln>
                <a:noFill/>
              </a:ln>
              <a:effectLst/>
            </c:spPr>
            <c:extLst>
              <c:ext xmlns:c16="http://schemas.microsoft.com/office/drawing/2014/chart" uri="{C3380CC4-5D6E-409C-BE32-E72D297353CC}">
                <c16:uniqueId val="{00000013-8A35-48B2-93D5-FCEC69E4D9D3}"/>
              </c:ext>
            </c:extLst>
          </c:dPt>
          <c:dPt>
            <c:idx val="10"/>
            <c:invertIfNegative val="0"/>
            <c:bubble3D val="0"/>
            <c:spPr>
              <a:solidFill>
                <a:srgbClr val="F2CEEF"/>
              </a:solidFill>
              <a:ln>
                <a:noFill/>
              </a:ln>
              <a:effectLst/>
            </c:spPr>
            <c:extLst>
              <c:ext xmlns:c16="http://schemas.microsoft.com/office/drawing/2014/chart" uri="{C3380CC4-5D6E-409C-BE32-E72D297353CC}">
                <c16:uniqueId val="{00000015-8A35-48B2-93D5-FCEC69E4D9D3}"/>
              </c:ext>
            </c:extLst>
          </c:dPt>
          <c:dPt>
            <c:idx val="11"/>
            <c:invertIfNegative val="0"/>
            <c:bubble3D val="0"/>
            <c:spPr>
              <a:solidFill>
                <a:srgbClr val="F2CEEF"/>
              </a:solidFill>
              <a:ln>
                <a:noFill/>
              </a:ln>
              <a:effectLst/>
            </c:spPr>
            <c:extLst>
              <c:ext xmlns:c16="http://schemas.microsoft.com/office/drawing/2014/chart" uri="{C3380CC4-5D6E-409C-BE32-E72D297353CC}">
                <c16:uniqueId val="{00000017-8A35-48B2-93D5-FCEC69E4D9D3}"/>
              </c:ext>
            </c:extLst>
          </c:dPt>
          <c:dPt>
            <c:idx val="12"/>
            <c:invertIfNegative val="0"/>
            <c:bubble3D val="0"/>
            <c:spPr>
              <a:solidFill>
                <a:srgbClr val="F2CEEF"/>
              </a:solidFill>
              <a:ln>
                <a:noFill/>
              </a:ln>
              <a:effectLst/>
            </c:spPr>
            <c:extLst>
              <c:ext xmlns:c16="http://schemas.microsoft.com/office/drawing/2014/chart" uri="{C3380CC4-5D6E-409C-BE32-E72D297353CC}">
                <c16:uniqueId val="{00000019-8A35-48B2-93D5-FCEC69E4D9D3}"/>
              </c:ext>
            </c:extLst>
          </c:dPt>
          <c:dPt>
            <c:idx val="13"/>
            <c:invertIfNegative val="0"/>
            <c:bubble3D val="0"/>
            <c:spPr>
              <a:solidFill>
                <a:srgbClr val="F2CEEF"/>
              </a:solidFill>
              <a:ln>
                <a:noFill/>
              </a:ln>
              <a:effectLst/>
            </c:spPr>
            <c:extLst>
              <c:ext xmlns:c16="http://schemas.microsoft.com/office/drawing/2014/chart" uri="{C3380CC4-5D6E-409C-BE32-E72D297353CC}">
                <c16:uniqueId val="{0000001B-8A35-48B2-93D5-FCEC69E4D9D3}"/>
              </c:ext>
            </c:extLst>
          </c:dPt>
          <c:dPt>
            <c:idx val="14"/>
            <c:invertIfNegative val="0"/>
            <c:bubble3D val="0"/>
            <c:spPr>
              <a:solidFill>
                <a:srgbClr val="F2CEEF"/>
              </a:solidFill>
              <a:ln>
                <a:noFill/>
              </a:ln>
              <a:effectLst/>
            </c:spPr>
            <c:extLst>
              <c:ext xmlns:c16="http://schemas.microsoft.com/office/drawing/2014/chart" uri="{C3380CC4-5D6E-409C-BE32-E72D297353CC}">
                <c16:uniqueId val="{0000001D-8A35-48B2-93D5-FCEC69E4D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Scepticism about promised benefits</c:v>
                </c:pt>
                <c:pt idx="1">
                  <c:v>Other public trust concerns</c:v>
                </c:pt>
                <c:pt idx="3">
                  <c:v>Threat to environment or protected areas</c:v>
                </c:pt>
                <c:pt idx="4">
                  <c:v>Unequal distribution of housing targets</c:v>
                </c:pt>
                <c:pt idx="5">
                  <c:v>Fears of overdevelopment in rural areas</c:v>
                </c:pt>
                <c:pt idx="6">
                  <c:v>Other planning, housing or infrastructure comments</c:v>
                </c:pt>
                <c:pt idx="8">
                  <c:v>Difficult to adjust to change</c:v>
                </c:pt>
                <c:pt idx="9">
                  <c:v>Other impact on residents comments</c:v>
                </c:pt>
              </c:strCache>
            </c:strRef>
          </c:cat>
          <c:val>
            <c:numRef>
              <c:f>Sheet1!$B$2:$B$11</c:f>
              <c:numCache>
                <c:formatCode>0%</c:formatCode>
                <c:ptCount val="10"/>
                <c:pt idx="0">
                  <c:v>0.05</c:v>
                </c:pt>
                <c:pt idx="1">
                  <c:v>0.03</c:v>
                </c:pt>
                <c:pt idx="3">
                  <c:v>0.02</c:v>
                </c:pt>
                <c:pt idx="4">
                  <c:v>0.01</c:v>
                </c:pt>
                <c:pt idx="5">
                  <c:v>0.01</c:v>
                </c:pt>
                <c:pt idx="6">
                  <c:v>0.03</c:v>
                </c:pt>
                <c:pt idx="8" formatCode="0.0%">
                  <c:v>4.8999999999999998E-3</c:v>
                </c:pt>
                <c:pt idx="9">
                  <c:v>0.02</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a:solidFill>
                  <a:srgbClr val="595959"/>
                </a:solidFill>
              </a:rPr>
              <a:t>Factors</a:t>
            </a:r>
            <a:r>
              <a:rPr lang="en-GB" sz="1200" b="1" baseline="0">
                <a:solidFill>
                  <a:srgbClr val="595959"/>
                </a:solidFill>
              </a:rPr>
              <a:t> identified by respondents in relation to the perceived opportunities, benefits and concerns that they mentioned</a:t>
            </a:r>
            <a:r>
              <a:rPr lang="en-GB" sz="1200" b="1">
                <a:solidFill>
                  <a:srgbClr val="595959"/>
                </a:solidFill>
              </a:rPr>
              <a:t> </a:t>
            </a:r>
          </a:p>
          <a:p>
            <a:pPr>
              <a:defRPr sz="1200" b="1">
                <a:solidFill>
                  <a:srgbClr val="595959"/>
                </a:solidFill>
              </a:defRPr>
            </a:pPr>
            <a:r>
              <a:rPr lang="en-GB" sz="1000" b="1">
                <a:solidFill>
                  <a:srgbClr val="595959"/>
                </a:solidFill>
              </a:rPr>
              <a:t>(base: 2138</a:t>
            </a:r>
            <a:r>
              <a:rPr lang="en-GB" sz="1000" b="1" i="0" u="none" strike="noStrike" kern="1200" spc="0" baseline="0">
                <a:solidFill>
                  <a:srgbClr val="595959"/>
                </a:solidFill>
                <a:latin typeface="Arial Nova Light" panose="020B0304020202020204" pitchFamily="34" charset="0"/>
              </a:rPr>
              <a:t>, 2488 multi code</a:t>
            </a:r>
            <a:r>
              <a:rPr lang="en-GB" sz="1000" b="1">
                <a:solidFill>
                  <a:srgbClr val="595959"/>
                </a:solidFill>
              </a:rPr>
              <a:t>)</a:t>
            </a:r>
          </a:p>
        </c:rich>
      </c:tx>
      <c:layout>
        <c:manualLayout>
          <c:xMode val="edge"/>
          <c:yMode val="edge"/>
          <c:x val="0.18489669652125157"/>
          <c:y val="4.106289565117498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7.5528516814463098E-2"/>
          <c:y val="0.13247389230293866"/>
          <c:w val="0.87866254406258382"/>
          <c:h val="0.8675261076970614"/>
        </c:manualLayout>
      </c:layout>
      <c:barChart>
        <c:barDir val="col"/>
        <c:grouping val="clustered"/>
        <c:varyColors val="0"/>
        <c:ser>
          <c:idx val="0"/>
          <c:order val="0"/>
          <c:tx>
            <c:strRef>
              <c:f>Sheet1!$B$1</c:f>
              <c:strCache>
                <c:ptCount val="1"/>
                <c:pt idx="0">
                  <c:v>Concerns</c:v>
                </c:pt>
              </c:strCache>
            </c:strRef>
          </c:tx>
          <c:spPr>
            <a:solidFill>
              <a:srgbClr val="A13360"/>
            </a:solidFill>
            <a:ln>
              <a:noFill/>
            </a:ln>
            <a:effectLst/>
          </c:spPr>
          <c:invertIfNegative val="0"/>
          <c:dPt>
            <c:idx val="6"/>
            <c:invertIfNegative val="0"/>
            <c:bubble3D val="0"/>
            <c:spPr>
              <a:solidFill>
                <a:srgbClr val="A13360"/>
              </a:solidFill>
              <a:ln>
                <a:noFill/>
              </a:ln>
              <a:effectLst/>
            </c:spPr>
            <c:extLst>
              <c:ext xmlns:c16="http://schemas.microsoft.com/office/drawing/2014/chart" uri="{C3380CC4-5D6E-409C-BE32-E72D297353CC}">
                <c16:uniqueId val="{00000001-92E4-4C25-B3FD-FEF60638BCD6}"/>
              </c:ext>
            </c:extLst>
          </c:dPt>
          <c:dPt>
            <c:idx val="7"/>
            <c:invertIfNegative val="0"/>
            <c:bubble3D val="0"/>
            <c:spPr>
              <a:solidFill>
                <a:srgbClr val="A13360"/>
              </a:solidFill>
              <a:ln>
                <a:noFill/>
              </a:ln>
              <a:effectLst/>
            </c:spPr>
            <c:extLst>
              <c:ext xmlns:c16="http://schemas.microsoft.com/office/drawing/2014/chart" uri="{C3380CC4-5D6E-409C-BE32-E72D297353CC}">
                <c16:uniqueId val="{00000003-92E4-4C25-B3FD-FEF60638BCD6}"/>
              </c:ext>
            </c:extLst>
          </c:dPt>
          <c:dPt>
            <c:idx val="8"/>
            <c:invertIfNegative val="0"/>
            <c:bubble3D val="0"/>
            <c:spPr>
              <a:solidFill>
                <a:srgbClr val="A13360"/>
              </a:solidFill>
              <a:ln>
                <a:noFill/>
              </a:ln>
              <a:effectLst/>
            </c:spPr>
            <c:extLst>
              <c:ext xmlns:c16="http://schemas.microsoft.com/office/drawing/2014/chart" uri="{C3380CC4-5D6E-409C-BE32-E72D297353CC}">
                <c16:uniqueId val="{00000005-92E4-4C25-B3FD-FEF60638BCD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Don't know </c:v>
                </c:pt>
                <c:pt idx="1">
                  <c:v>None of these / not applicable</c:v>
                </c:pt>
                <c:pt idx="2">
                  <c:v>Gender reassignment</c:v>
                </c:pt>
                <c:pt idx="3">
                  <c:v>Marriage and/or civil partnership</c:v>
                </c:pt>
                <c:pt idx="4">
                  <c:v>Pregnancy and/or maternity</c:v>
                </c:pt>
                <c:pt idx="5">
                  <c:v>Sexual orientation </c:v>
                </c:pt>
                <c:pt idx="6">
                  <c:v>Sex </c:v>
                </c:pt>
                <c:pt idx="7">
                  <c:v>Religion or belief</c:v>
                </c:pt>
                <c:pt idx="8">
                  <c:v>Race</c:v>
                </c:pt>
                <c:pt idx="9">
                  <c:v>Disability</c:v>
                </c:pt>
                <c:pt idx="10">
                  <c:v>Age</c:v>
                </c:pt>
                <c:pt idx="11">
                  <c:v>Poverty </c:v>
                </c:pt>
                <c:pt idx="12">
                  <c:v>Environmental impact </c:v>
                </c:pt>
                <c:pt idx="13">
                  <c:v>Rurality </c:v>
                </c:pt>
              </c:strCache>
            </c:strRef>
          </c:cat>
          <c:val>
            <c:numRef>
              <c:f>Sheet1!$B$2:$B$15</c:f>
              <c:numCache>
                <c:formatCode>0%</c:formatCode>
                <c:ptCount val="14"/>
                <c:pt idx="0">
                  <c:v>0.03</c:v>
                </c:pt>
                <c:pt idx="1">
                  <c:v>0.39</c:v>
                </c:pt>
                <c:pt idx="2">
                  <c:v>0.02</c:v>
                </c:pt>
                <c:pt idx="3">
                  <c:v>0.02</c:v>
                </c:pt>
                <c:pt idx="4">
                  <c:v>0.03</c:v>
                </c:pt>
                <c:pt idx="5">
                  <c:v>0.03</c:v>
                </c:pt>
                <c:pt idx="6">
                  <c:v>0.03</c:v>
                </c:pt>
                <c:pt idx="7">
                  <c:v>0.05</c:v>
                </c:pt>
                <c:pt idx="8">
                  <c:v>0.05</c:v>
                </c:pt>
                <c:pt idx="9">
                  <c:v>0.15</c:v>
                </c:pt>
                <c:pt idx="10">
                  <c:v>0.17</c:v>
                </c:pt>
                <c:pt idx="11">
                  <c:v>0.24</c:v>
                </c:pt>
                <c:pt idx="12">
                  <c:v>0.34</c:v>
                </c:pt>
                <c:pt idx="13">
                  <c:v>0.45</c:v>
                </c:pt>
              </c:numCache>
            </c:numRef>
          </c:val>
          <c:extLst>
            <c:ext xmlns:c16="http://schemas.microsoft.com/office/drawing/2014/chart" uri="{C3380CC4-5D6E-409C-BE32-E72D297353CC}">
              <c16:uniqueId val="{00000006-92E4-4C25-B3FD-FEF60638BCD6}"/>
            </c:ext>
          </c:extLst>
        </c:ser>
        <c:ser>
          <c:idx val="1"/>
          <c:order val="1"/>
          <c:tx>
            <c:strRef>
              <c:f>Sheet1!$C$1</c:f>
              <c:strCache>
                <c:ptCount val="1"/>
                <c:pt idx="0">
                  <c:v>Benefits / Opportunities</c:v>
                </c:pt>
              </c:strCache>
            </c:strRef>
          </c:tx>
          <c:spPr>
            <a:solidFill>
              <a:srgbClr val="EFD9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Don't know </c:v>
                </c:pt>
                <c:pt idx="1">
                  <c:v>None of these / not applicable</c:v>
                </c:pt>
                <c:pt idx="2">
                  <c:v>Gender reassignment</c:v>
                </c:pt>
                <c:pt idx="3">
                  <c:v>Marriage and/or civil partnership</c:v>
                </c:pt>
                <c:pt idx="4">
                  <c:v>Pregnancy and/or maternity</c:v>
                </c:pt>
                <c:pt idx="5">
                  <c:v>Sexual orientation </c:v>
                </c:pt>
                <c:pt idx="6">
                  <c:v>Sex </c:v>
                </c:pt>
                <c:pt idx="7">
                  <c:v>Religion or belief</c:v>
                </c:pt>
                <c:pt idx="8">
                  <c:v>Race</c:v>
                </c:pt>
                <c:pt idx="9">
                  <c:v>Disability</c:v>
                </c:pt>
                <c:pt idx="10">
                  <c:v>Age</c:v>
                </c:pt>
                <c:pt idx="11">
                  <c:v>Poverty </c:v>
                </c:pt>
                <c:pt idx="12">
                  <c:v>Environmental impact </c:v>
                </c:pt>
                <c:pt idx="13">
                  <c:v>Rurality </c:v>
                </c:pt>
              </c:strCache>
            </c:strRef>
          </c:cat>
          <c:val>
            <c:numRef>
              <c:f>Sheet1!$C$2:$C$15</c:f>
              <c:numCache>
                <c:formatCode>0%</c:formatCode>
                <c:ptCount val="14"/>
                <c:pt idx="0">
                  <c:v>0.05</c:v>
                </c:pt>
                <c:pt idx="1">
                  <c:v>0.56000000000000005</c:v>
                </c:pt>
                <c:pt idx="2">
                  <c:v>0.01</c:v>
                </c:pt>
                <c:pt idx="3">
                  <c:v>0.02</c:v>
                </c:pt>
                <c:pt idx="4">
                  <c:v>0.03</c:v>
                </c:pt>
                <c:pt idx="5">
                  <c:v>0.02</c:v>
                </c:pt>
                <c:pt idx="6">
                  <c:v>0.02</c:v>
                </c:pt>
                <c:pt idx="7">
                  <c:v>0.03</c:v>
                </c:pt>
                <c:pt idx="8">
                  <c:v>0.03</c:v>
                </c:pt>
                <c:pt idx="9">
                  <c:v>0.11</c:v>
                </c:pt>
                <c:pt idx="10">
                  <c:v>0.13</c:v>
                </c:pt>
                <c:pt idx="11">
                  <c:v>0.15</c:v>
                </c:pt>
                <c:pt idx="12">
                  <c:v>0.23</c:v>
                </c:pt>
                <c:pt idx="13">
                  <c:v>0.27</c:v>
                </c:pt>
              </c:numCache>
            </c:numRef>
          </c:val>
          <c:extLst>
            <c:ext xmlns:c16="http://schemas.microsoft.com/office/drawing/2014/chart" uri="{C3380CC4-5D6E-409C-BE32-E72D297353CC}">
              <c16:uniqueId val="{00000007-92E4-4C25-B3FD-FEF60638BCD6}"/>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ax val="0.70000000000000007"/>
          <c:min val="0"/>
        </c:scaling>
        <c:delete val="1"/>
        <c:axPos val="r"/>
        <c:numFmt formatCode="0%" sourceLinked="1"/>
        <c:majorTickMark val="out"/>
        <c:minorTickMark val="none"/>
        <c:tickLblPos val="nextTo"/>
        <c:crossAx val="858760223"/>
        <c:crosses val="autoZero"/>
        <c:crossBetween val="between"/>
      </c:valAx>
      <c:spPr>
        <a:noFill/>
        <a:ln>
          <a:noFill/>
        </a:ln>
        <a:effectLst/>
      </c:spPr>
    </c:plotArea>
    <c:legend>
      <c:legendPos val="r"/>
      <c:layout>
        <c:manualLayout>
          <c:xMode val="edge"/>
          <c:yMode val="edge"/>
          <c:x val="0.46429660525099109"/>
          <c:y val="0.15552509914815887"/>
          <c:w val="0.15170725427492535"/>
          <c:h val="9.84048805315086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50000"/>
                    <a:lumOff val="50000"/>
                  </a:schemeClr>
                </a:solidFill>
                <a:latin typeface="Arial Nova Light" panose="020B0304020202020204" pitchFamily="34" charset="0"/>
                <a:ea typeface="+mn-ea"/>
                <a:cs typeface="+mn-cs"/>
              </a:defRPr>
            </a:pPr>
            <a:r>
              <a:rPr lang="en-GB" sz="1200" b="1">
                <a:solidFill>
                  <a:schemeClr val="tx1">
                    <a:lumMod val="50000"/>
                    <a:lumOff val="50000"/>
                  </a:schemeClr>
                </a:solidFill>
              </a:rPr>
              <a:t>Following the reorganisation there would be new councils covering Hampshire and the Solent. The new Councils should have names with which the local area can identify. Do you think that an area’s name should reflect its… </a:t>
            </a:r>
            <a:r>
              <a:rPr lang="en-GB" sz="1000" b="1">
                <a:solidFill>
                  <a:schemeClr val="tx1">
                    <a:lumMod val="50000"/>
                    <a:lumOff val="50000"/>
                  </a:schemeClr>
                </a:solidFill>
              </a:rPr>
              <a:t>(Base: 3117, multi code)</a:t>
            </a:r>
          </a:p>
        </c:rich>
      </c:tx>
      <c:layout>
        <c:manualLayout>
          <c:xMode val="edge"/>
          <c:yMode val="edge"/>
          <c:x val="0.11201352294002583"/>
          <c:y val="3.214483125326485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50000"/>
                  <a:lumOff val="50000"/>
                </a:schemeClr>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3848014266"/>
          <c:y val="0.22890838606273323"/>
          <c:w val="0.54871307343105635"/>
          <c:h val="0.77109161393726677"/>
        </c:manualLayout>
      </c:layout>
      <c:barChart>
        <c:barDir val="bar"/>
        <c:grouping val="clustered"/>
        <c:varyColors val="0"/>
        <c:ser>
          <c:idx val="0"/>
          <c:order val="0"/>
          <c:tx>
            <c:strRef>
              <c:f>Sheet1!$B$1</c:f>
              <c:strCache>
                <c:ptCount val="1"/>
                <c:pt idx="0">
                  <c:v>Series 1</c:v>
                </c:pt>
              </c:strCache>
            </c:strRef>
          </c:tx>
          <c:spPr>
            <a:solidFill>
              <a:srgbClr val="A1336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Geography</c:v>
                </c:pt>
                <c:pt idx="1">
                  <c:v>History</c:v>
                </c:pt>
                <c:pt idx="2">
                  <c:v>Unique Characteristics</c:v>
                </c:pt>
                <c:pt idx="3">
                  <c:v>Cultural Identity</c:v>
                </c:pt>
                <c:pt idx="4">
                  <c:v>Prominent town or city</c:v>
                </c:pt>
                <c:pt idx="5">
                  <c:v>Something else (please specify)</c:v>
                </c:pt>
              </c:strCache>
            </c:strRef>
          </c:cat>
          <c:val>
            <c:numRef>
              <c:f>Sheet1!$B$2:$B$7</c:f>
              <c:numCache>
                <c:formatCode>0%</c:formatCode>
                <c:ptCount val="6"/>
                <c:pt idx="0">
                  <c:v>0.75</c:v>
                </c:pt>
                <c:pt idx="1">
                  <c:v>0.45</c:v>
                </c:pt>
                <c:pt idx="2">
                  <c:v>0.4</c:v>
                </c:pt>
                <c:pt idx="3">
                  <c:v>0.28000000000000003</c:v>
                </c:pt>
                <c:pt idx="4">
                  <c:v>0.21</c:v>
                </c:pt>
                <c:pt idx="5">
                  <c:v>0.05</c:v>
                </c:pt>
              </c:numCache>
            </c:numRef>
          </c:val>
          <c:extLst>
            <c:ext xmlns:c16="http://schemas.microsoft.com/office/drawing/2014/chart" uri="{C3380CC4-5D6E-409C-BE32-E72D297353CC}">
              <c16:uniqueId val="{00000000-79D4-4FFE-9F88-9893FD394FDB}"/>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ax val="1"/>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200" b="1"/>
              <a:t>Before taking this survey, were you aware of plans to replace the current two-tier local government system (of counties and district councils) with new (unitary) councils which run all services? (Base: 3434)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C6E0B4"/>
              </a:solidFill>
              <a:ln w="19050">
                <a:solidFill>
                  <a:schemeClr val="lt1"/>
                </a:solidFill>
              </a:ln>
              <a:effectLst/>
            </c:spPr>
            <c:extLst>
              <c:ext xmlns:c16="http://schemas.microsoft.com/office/drawing/2014/chart" uri="{C3380CC4-5D6E-409C-BE32-E72D297353CC}">
                <c16:uniqueId val="{00000001-F5A2-4F96-B40F-45EB632A6541}"/>
              </c:ext>
            </c:extLst>
          </c:dPt>
          <c:dPt>
            <c:idx val="1"/>
            <c:bubble3D val="0"/>
            <c:spPr>
              <a:solidFill>
                <a:srgbClr val="FFD966"/>
              </a:solidFill>
              <a:ln w="19050">
                <a:solidFill>
                  <a:schemeClr val="lt1"/>
                </a:solidFill>
              </a:ln>
              <a:effectLst/>
            </c:spPr>
            <c:extLst>
              <c:ext xmlns:c16="http://schemas.microsoft.com/office/drawing/2014/chart" uri="{C3380CC4-5D6E-409C-BE32-E72D297353CC}">
                <c16:uniqueId val="{00000003-F5A2-4F96-B40F-45EB632A6541}"/>
              </c:ext>
            </c:extLst>
          </c:dPt>
          <c:dPt>
            <c:idx val="2"/>
            <c:bubble3D val="0"/>
            <c:spPr>
              <a:solidFill>
                <a:srgbClr val="FFB7B7"/>
              </a:solidFill>
              <a:ln w="19050">
                <a:solidFill>
                  <a:schemeClr val="lt1"/>
                </a:solidFill>
              </a:ln>
              <a:effectLst/>
            </c:spPr>
            <c:extLst>
              <c:ext xmlns:c16="http://schemas.microsoft.com/office/drawing/2014/chart" uri="{C3380CC4-5D6E-409C-BE32-E72D297353CC}">
                <c16:uniqueId val="{00000005-F5A2-4F96-B40F-45EB632A6541}"/>
              </c:ext>
            </c:extLst>
          </c:dPt>
          <c:dPt>
            <c:idx val="3"/>
            <c:bubble3D val="0"/>
            <c:spPr>
              <a:solidFill>
                <a:srgbClr val="FFB7B7"/>
              </a:solidFill>
              <a:ln w="19050">
                <a:solidFill>
                  <a:schemeClr val="lt1"/>
                </a:solidFill>
              </a:ln>
              <a:effectLst/>
            </c:spPr>
            <c:extLst>
              <c:ext xmlns:c16="http://schemas.microsoft.com/office/drawing/2014/chart" uri="{C3380CC4-5D6E-409C-BE32-E72D297353CC}">
                <c16:uniqueId val="{00000007-F5A2-4F96-B40F-45EB632A6541}"/>
              </c:ext>
            </c:extLst>
          </c:dPt>
          <c:dLbls>
            <c:dLbl>
              <c:idx val="0"/>
              <c:layout>
                <c:manualLayout>
                  <c:x val="-9.1846522689244564E-2"/>
                  <c:y val="-0.170401973294076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A2-4F96-B40F-45EB632A6541}"/>
                </c:ext>
              </c:extLst>
            </c:dLbl>
            <c:dLbl>
              <c:idx val="1"/>
              <c:layout>
                <c:manualLayout>
                  <c:x val="8.3659071270193758E-2"/>
                  <c:y val="0.100480825067049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A2-4F96-B40F-45EB632A6541}"/>
                </c:ext>
              </c:extLst>
            </c:dLbl>
            <c:dLbl>
              <c:idx val="2"/>
              <c:layout>
                <c:manualLayout>
                  <c:x val="1.7416891247548163E-2"/>
                  <c:y val="7.1601901610646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A2-4F96-B40F-45EB632A65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I’m aware and confident I broadly understand what it’s all about</c:v>
                </c:pt>
                <c:pt idx="1">
                  <c:v>Yes, I’m aware but I don't know much about it</c:v>
                </c:pt>
                <c:pt idx="2">
                  <c:v>No, I wasn’t aware</c:v>
                </c:pt>
              </c:strCache>
            </c:strRef>
          </c:cat>
          <c:val>
            <c:numRef>
              <c:f>Sheet1!$B$2:$B$4</c:f>
              <c:numCache>
                <c:formatCode>0%</c:formatCode>
                <c:ptCount val="3"/>
                <c:pt idx="0">
                  <c:v>0.84</c:v>
                </c:pt>
                <c:pt idx="1">
                  <c:v>0.13</c:v>
                </c:pt>
                <c:pt idx="2">
                  <c:v>0.02</c:v>
                </c:pt>
              </c:numCache>
            </c:numRef>
          </c:val>
          <c:extLst>
            <c:ext xmlns:c16="http://schemas.microsoft.com/office/drawing/2014/chart" uri="{C3380CC4-5D6E-409C-BE32-E72D297353CC}">
              <c16:uniqueId val="{00000008-F5A2-4F96-B40F-45EB632A65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3621605108312"/>
          <c:y val="8.5547651777015572E-3"/>
          <c:w val="0.66199138854562534"/>
          <c:h val="0.98215854868925034"/>
        </c:manualLayout>
      </c:layout>
      <c:barChart>
        <c:barDir val="bar"/>
        <c:grouping val="percentStacked"/>
        <c:varyColors val="0"/>
        <c:ser>
          <c:idx val="0"/>
          <c:order val="0"/>
          <c:tx>
            <c:strRef>
              <c:f>Sheet1!$B$1</c:f>
              <c:strCache>
                <c:ptCount val="1"/>
                <c:pt idx="0">
                  <c:v>Yes, I’m aware and confident I broadly understand what it’s all about</c:v>
                </c:pt>
              </c:strCache>
            </c:strRef>
          </c:tx>
          <c:spPr>
            <a:solidFill>
              <a:srgbClr val="C6E0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Winchester</c:v>
                </c:pt>
                <c:pt idx="1">
                  <c:v>Portsmouth</c:v>
                </c:pt>
                <c:pt idx="2">
                  <c:v>Test Valley</c:v>
                </c:pt>
                <c:pt idx="3">
                  <c:v>Hart</c:v>
                </c:pt>
                <c:pt idx="4">
                  <c:v>Basingstoke and Deane</c:v>
                </c:pt>
                <c:pt idx="5">
                  <c:v>Havant</c:v>
                </c:pt>
                <c:pt idx="6">
                  <c:v>Southampton</c:v>
                </c:pt>
                <c:pt idx="7">
                  <c:v>Eastleigh</c:v>
                </c:pt>
                <c:pt idx="8">
                  <c:v>New Forest</c:v>
                </c:pt>
                <c:pt idx="9">
                  <c:v>East Hampshire</c:v>
                </c:pt>
                <c:pt idx="10">
                  <c:v>Rushmoor</c:v>
                </c:pt>
                <c:pt idx="11">
                  <c:v>Gosport</c:v>
                </c:pt>
                <c:pt idx="12">
                  <c:v>Fareham</c:v>
                </c:pt>
                <c:pt idx="13">
                  <c:v>Isle of Wight</c:v>
                </c:pt>
              </c:strCache>
            </c:strRef>
          </c:cat>
          <c:val>
            <c:numRef>
              <c:f>Sheet1!$B$2:$B$15</c:f>
              <c:numCache>
                <c:formatCode>0%</c:formatCode>
                <c:ptCount val="14"/>
                <c:pt idx="0">
                  <c:v>0.9</c:v>
                </c:pt>
                <c:pt idx="1">
                  <c:v>0.89</c:v>
                </c:pt>
                <c:pt idx="2">
                  <c:v>0.87</c:v>
                </c:pt>
                <c:pt idx="3">
                  <c:v>0.85</c:v>
                </c:pt>
                <c:pt idx="4">
                  <c:v>0.85</c:v>
                </c:pt>
                <c:pt idx="5">
                  <c:v>0.85</c:v>
                </c:pt>
                <c:pt idx="6">
                  <c:v>0.85</c:v>
                </c:pt>
                <c:pt idx="7">
                  <c:v>0.84</c:v>
                </c:pt>
                <c:pt idx="8">
                  <c:v>0.83</c:v>
                </c:pt>
                <c:pt idx="9">
                  <c:v>0.82</c:v>
                </c:pt>
                <c:pt idx="10">
                  <c:v>0.81</c:v>
                </c:pt>
                <c:pt idx="11">
                  <c:v>0.8</c:v>
                </c:pt>
                <c:pt idx="12">
                  <c:v>0.78</c:v>
                </c:pt>
                <c:pt idx="13">
                  <c:v>0.73</c:v>
                </c:pt>
              </c:numCache>
            </c:numRef>
          </c:val>
          <c:extLst>
            <c:ext xmlns:c16="http://schemas.microsoft.com/office/drawing/2014/chart" uri="{C3380CC4-5D6E-409C-BE32-E72D297353CC}">
              <c16:uniqueId val="{00000000-EA46-4080-804B-62EF212B2EDE}"/>
            </c:ext>
          </c:extLst>
        </c:ser>
        <c:ser>
          <c:idx val="1"/>
          <c:order val="1"/>
          <c:tx>
            <c:strRef>
              <c:f>Sheet1!$C$1</c:f>
              <c:strCache>
                <c:ptCount val="1"/>
                <c:pt idx="0">
                  <c:v>Yes, I’m aware but I don't know much about it</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Winchester</c:v>
                </c:pt>
                <c:pt idx="1">
                  <c:v>Portsmouth</c:v>
                </c:pt>
                <c:pt idx="2">
                  <c:v>Test Valley</c:v>
                </c:pt>
                <c:pt idx="3">
                  <c:v>Hart</c:v>
                </c:pt>
                <c:pt idx="4">
                  <c:v>Basingstoke and Deane</c:v>
                </c:pt>
                <c:pt idx="5">
                  <c:v>Havant</c:v>
                </c:pt>
                <c:pt idx="6">
                  <c:v>Southampton</c:v>
                </c:pt>
                <c:pt idx="7">
                  <c:v>Eastleigh</c:v>
                </c:pt>
                <c:pt idx="8">
                  <c:v>New Forest</c:v>
                </c:pt>
                <c:pt idx="9">
                  <c:v>East Hampshire</c:v>
                </c:pt>
                <c:pt idx="10">
                  <c:v>Rushmoor</c:v>
                </c:pt>
                <c:pt idx="11">
                  <c:v>Gosport</c:v>
                </c:pt>
                <c:pt idx="12">
                  <c:v>Fareham</c:v>
                </c:pt>
                <c:pt idx="13">
                  <c:v>Isle of Wight</c:v>
                </c:pt>
              </c:strCache>
            </c:strRef>
          </c:cat>
          <c:val>
            <c:numRef>
              <c:f>Sheet1!$C$2:$C$15</c:f>
              <c:numCache>
                <c:formatCode>0%</c:formatCode>
                <c:ptCount val="14"/>
                <c:pt idx="0">
                  <c:v>0.09</c:v>
                </c:pt>
                <c:pt idx="1">
                  <c:v>0.08</c:v>
                </c:pt>
                <c:pt idx="2">
                  <c:v>0.11</c:v>
                </c:pt>
                <c:pt idx="3">
                  <c:v>0.14000000000000001</c:v>
                </c:pt>
                <c:pt idx="4">
                  <c:v>0.14000000000000001</c:v>
                </c:pt>
                <c:pt idx="5">
                  <c:v>0.13</c:v>
                </c:pt>
                <c:pt idx="6">
                  <c:v>0.12</c:v>
                </c:pt>
                <c:pt idx="7">
                  <c:v>0.14000000000000001</c:v>
                </c:pt>
                <c:pt idx="8">
                  <c:v>0.14000000000000001</c:v>
                </c:pt>
                <c:pt idx="9">
                  <c:v>0.16</c:v>
                </c:pt>
                <c:pt idx="10">
                  <c:v>0.16</c:v>
                </c:pt>
                <c:pt idx="11">
                  <c:v>0.14000000000000001</c:v>
                </c:pt>
                <c:pt idx="12">
                  <c:v>0.18</c:v>
                </c:pt>
                <c:pt idx="13">
                  <c:v>0.21</c:v>
                </c:pt>
              </c:numCache>
            </c:numRef>
          </c:val>
          <c:extLst>
            <c:ext xmlns:c16="http://schemas.microsoft.com/office/drawing/2014/chart" uri="{C3380CC4-5D6E-409C-BE32-E72D297353CC}">
              <c16:uniqueId val="{00000001-EA46-4080-804B-62EF212B2EDE}"/>
            </c:ext>
          </c:extLst>
        </c:ser>
        <c:ser>
          <c:idx val="2"/>
          <c:order val="2"/>
          <c:tx>
            <c:strRef>
              <c:f>Sheet1!$D$1</c:f>
              <c:strCache>
                <c:ptCount val="1"/>
                <c:pt idx="0">
                  <c:v>No, I wasn’t aware</c:v>
                </c:pt>
              </c:strCache>
            </c:strRef>
          </c:tx>
          <c:spPr>
            <a:solidFill>
              <a:srgbClr val="FFB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Winchester</c:v>
                </c:pt>
                <c:pt idx="1">
                  <c:v>Portsmouth</c:v>
                </c:pt>
                <c:pt idx="2">
                  <c:v>Test Valley</c:v>
                </c:pt>
                <c:pt idx="3">
                  <c:v>Hart</c:v>
                </c:pt>
                <c:pt idx="4">
                  <c:v>Basingstoke and Deane</c:v>
                </c:pt>
                <c:pt idx="5">
                  <c:v>Havant</c:v>
                </c:pt>
                <c:pt idx="6">
                  <c:v>Southampton</c:v>
                </c:pt>
                <c:pt idx="7">
                  <c:v>Eastleigh</c:v>
                </c:pt>
                <c:pt idx="8">
                  <c:v>New Forest</c:v>
                </c:pt>
                <c:pt idx="9">
                  <c:v>East Hampshire</c:v>
                </c:pt>
                <c:pt idx="10">
                  <c:v>Rushmoor</c:v>
                </c:pt>
                <c:pt idx="11">
                  <c:v>Gosport</c:v>
                </c:pt>
                <c:pt idx="12">
                  <c:v>Fareham</c:v>
                </c:pt>
                <c:pt idx="13">
                  <c:v>Isle of Wight</c:v>
                </c:pt>
              </c:strCache>
            </c:strRef>
          </c:cat>
          <c:val>
            <c:numRef>
              <c:f>Sheet1!$D$2:$D$15</c:f>
              <c:numCache>
                <c:formatCode>0%</c:formatCode>
                <c:ptCount val="14"/>
                <c:pt idx="0">
                  <c:v>0.01</c:v>
                </c:pt>
                <c:pt idx="1">
                  <c:v>0.03</c:v>
                </c:pt>
                <c:pt idx="2">
                  <c:v>0.02</c:v>
                </c:pt>
                <c:pt idx="3">
                  <c:v>0.01</c:v>
                </c:pt>
                <c:pt idx="4">
                  <c:v>0.02</c:v>
                </c:pt>
                <c:pt idx="5">
                  <c:v>0.02</c:v>
                </c:pt>
                <c:pt idx="6">
                  <c:v>0.03</c:v>
                </c:pt>
                <c:pt idx="7">
                  <c:v>0.02</c:v>
                </c:pt>
                <c:pt idx="8">
                  <c:v>0.02</c:v>
                </c:pt>
                <c:pt idx="9">
                  <c:v>0.02</c:v>
                </c:pt>
                <c:pt idx="10">
                  <c:v>0.03</c:v>
                </c:pt>
                <c:pt idx="11">
                  <c:v>7.0000000000000007E-2</c:v>
                </c:pt>
                <c:pt idx="12">
                  <c:v>0.04</c:v>
                </c:pt>
                <c:pt idx="13">
                  <c:v>0.06</c:v>
                </c:pt>
              </c:numCache>
            </c:numRef>
          </c:val>
          <c:extLst>
            <c:ext xmlns:c16="http://schemas.microsoft.com/office/drawing/2014/chart" uri="{C3380CC4-5D6E-409C-BE32-E72D297353CC}">
              <c16:uniqueId val="{00000002-EA46-4080-804B-62EF212B2EDE}"/>
            </c:ext>
          </c:extLst>
        </c:ser>
        <c:dLbls>
          <c:showLegendKey val="0"/>
          <c:showVal val="0"/>
          <c:showCatName val="0"/>
          <c:showSerName val="0"/>
          <c:showPercent val="0"/>
          <c:showBubbleSize val="0"/>
        </c:dLbls>
        <c:gapWidth val="20"/>
        <c:overlap val="100"/>
        <c:axId val="998311423"/>
        <c:axId val="998315743"/>
      </c:barChart>
      <c:catAx>
        <c:axId val="9983114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crossAx val="998315743"/>
        <c:crosses val="autoZero"/>
        <c:auto val="1"/>
        <c:lblAlgn val="ctr"/>
        <c:lblOffset val="100"/>
        <c:noMultiLvlLbl val="0"/>
      </c:catAx>
      <c:valAx>
        <c:axId val="998315743"/>
        <c:scaling>
          <c:orientation val="minMax"/>
        </c:scaling>
        <c:delete val="1"/>
        <c:axPos val="t"/>
        <c:numFmt formatCode="0%" sourceLinked="1"/>
        <c:majorTickMark val="none"/>
        <c:minorTickMark val="none"/>
        <c:tickLblPos val="nextTo"/>
        <c:crossAx val="9983114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a:solidFill>
                  <a:srgbClr val="595959"/>
                </a:solidFill>
              </a:rPr>
              <a:t>On a scale of 0 (not at all) to 10 (very), how important is it that your local council… </a:t>
            </a:r>
            <a:r>
              <a:rPr lang="en-GB" sz="1000" b="1">
                <a:solidFill>
                  <a:srgbClr val="595959"/>
                </a:solidFill>
              </a:rPr>
              <a:t>(Base: 3350 to 3401, mean average score shown)</a:t>
            </a:r>
          </a:p>
        </c:rich>
      </c:tx>
      <c:layout>
        <c:manualLayout>
          <c:xMode val="edge"/>
          <c:yMode val="edge"/>
          <c:x val="0.11734303242609867"/>
          <c:y val="2.472679327174220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7284733231"/>
          <c:y val="7.0656909123583148E-2"/>
          <c:w val="0.40704863148134224"/>
          <c:h val="0.92934309087641687"/>
        </c:manualLayout>
      </c:layout>
      <c:barChart>
        <c:barDir val="bar"/>
        <c:grouping val="clustered"/>
        <c:varyColors val="0"/>
        <c:ser>
          <c:idx val="0"/>
          <c:order val="0"/>
          <c:tx>
            <c:strRef>
              <c:f>Sheet1!$B$1</c:f>
              <c:strCache>
                <c:ptCount val="1"/>
                <c:pt idx="0">
                  <c:v>Series 1</c:v>
                </c:pt>
              </c:strCache>
            </c:strRef>
          </c:tx>
          <c:spPr>
            <a:solidFill>
              <a:srgbClr val="A1336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Ensures council taxpayers receive good services for their money</c:v>
                </c:pt>
                <c:pt idx="1">
                  <c:v>Provides high quality and sustainable public services</c:v>
                </c:pt>
                <c:pt idx="2">
                  <c:v>Is financially strong and stable</c:v>
                </c:pt>
                <c:pt idx="3">
                  <c:v>Understands and meets the needs of my local community</c:v>
                </c:pt>
                <c:pt idx="4">
                  <c:v>Enables communities to shape their local area and influence decisions that affect them </c:v>
                </c:pt>
                <c:pt idx="5">
                  <c:v>Uses sensible economic and geographic areas for service delivery</c:v>
                </c:pt>
                <c:pt idx="6">
                  <c:v>Helps the people who need it the most</c:v>
                </c:pt>
                <c:pt idx="7">
                  <c:v>Understands the unique identity of my local area</c:v>
                </c:pt>
                <c:pt idx="8">
                  <c:v>Avoids breaking services apart unneccessarily</c:v>
                </c:pt>
                <c:pt idx="9">
                  <c:v>Has clear, recognisable boundaries that make sense</c:v>
                </c:pt>
                <c:pt idx="10">
                  <c:v>Doesn’t cost too much to set up</c:v>
                </c:pt>
                <c:pt idx="11">
                  <c:v>Works well with other local leaders, like a regional mayor and nearby councils, to improve things like the economy, transport and housing</c:v>
                </c:pt>
                <c:pt idx="12">
                  <c:v>Provides an opportunity to reform public services</c:v>
                </c:pt>
              </c:strCache>
            </c:strRef>
          </c:cat>
          <c:val>
            <c:numRef>
              <c:f>Sheet1!$B$2:$B$14</c:f>
              <c:numCache>
                <c:formatCode>0.00</c:formatCode>
                <c:ptCount val="13"/>
                <c:pt idx="0">
                  <c:v>9.1999999999999993</c:v>
                </c:pt>
                <c:pt idx="1">
                  <c:v>9.1999999999999993</c:v>
                </c:pt>
                <c:pt idx="2">
                  <c:v>9.1</c:v>
                </c:pt>
                <c:pt idx="3">
                  <c:v>9.1</c:v>
                </c:pt>
                <c:pt idx="4">
                  <c:v>8.6</c:v>
                </c:pt>
                <c:pt idx="5">
                  <c:v>8.6</c:v>
                </c:pt>
                <c:pt idx="6">
                  <c:v>8.4</c:v>
                </c:pt>
                <c:pt idx="7">
                  <c:v>8.4</c:v>
                </c:pt>
                <c:pt idx="8">
                  <c:v>8.3000000000000007</c:v>
                </c:pt>
                <c:pt idx="9">
                  <c:v>8.3000000000000007</c:v>
                </c:pt>
                <c:pt idx="10">
                  <c:v>8.1</c:v>
                </c:pt>
                <c:pt idx="11">
                  <c:v>8.1</c:v>
                </c:pt>
                <c:pt idx="12">
                  <c:v>7.7</c:v>
                </c:pt>
              </c:numCache>
            </c:numRef>
          </c:val>
          <c:extLst>
            <c:ext xmlns:c16="http://schemas.microsoft.com/office/drawing/2014/chart" uri="{C3380CC4-5D6E-409C-BE32-E72D297353CC}">
              <c16:uniqueId val="{00000000-A7F7-4EEB-94C5-5535B3A6BA61}"/>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0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6267978332609"/>
          <c:y val="0.12282845942057763"/>
          <c:w val="0.57463732715266769"/>
          <c:h val="0.84095593051678763"/>
        </c:manualLayout>
      </c:layout>
      <c:barChart>
        <c:barDir val="bar"/>
        <c:grouping val="clustered"/>
        <c:varyColors val="0"/>
        <c:ser>
          <c:idx val="0"/>
          <c:order val="0"/>
          <c:tx>
            <c:strRef>
              <c:f>Sheet1!$B$1</c:f>
              <c:strCache>
                <c:ptCount val="1"/>
                <c:pt idx="0">
                  <c:v>Series 1</c:v>
                </c:pt>
              </c:strCache>
            </c:strRef>
          </c:tx>
          <c:spPr>
            <a:solidFill>
              <a:srgbClr val="A13360"/>
            </a:solidFill>
            <a:ln>
              <a:noFill/>
            </a:ln>
            <a:effectLst/>
          </c:spPr>
          <c:invertIfNegative val="0"/>
          <c:dPt>
            <c:idx val="0"/>
            <c:invertIfNegative val="0"/>
            <c:bubble3D val="0"/>
            <c:spPr>
              <a:solidFill>
                <a:srgbClr val="CAEDFB"/>
              </a:solidFill>
              <a:ln>
                <a:noFill/>
              </a:ln>
              <a:effectLst/>
            </c:spPr>
            <c:extLst>
              <c:ext xmlns:c16="http://schemas.microsoft.com/office/drawing/2014/chart" uri="{C3380CC4-5D6E-409C-BE32-E72D297353CC}">
                <c16:uniqueId val="{00000000-38BC-4E0F-9335-47D20BA96B0D}"/>
              </c:ext>
            </c:extLst>
          </c:dPt>
          <c:dPt>
            <c:idx val="1"/>
            <c:invertIfNegative val="0"/>
            <c:bubble3D val="0"/>
            <c:spPr>
              <a:solidFill>
                <a:srgbClr val="F2CEEF"/>
              </a:solidFill>
              <a:ln>
                <a:noFill/>
              </a:ln>
              <a:effectLst/>
            </c:spPr>
            <c:extLst>
              <c:ext xmlns:c16="http://schemas.microsoft.com/office/drawing/2014/chart" uri="{C3380CC4-5D6E-409C-BE32-E72D297353CC}">
                <c16:uniqueId val="{00000001-38BC-4E0F-9335-47D20BA96B0D}"/>
              </c:ext>
            </c:extLst>
          </c:dPt>
          <c:dPt>
            <c:idx val="2"/>
            <c:invertIfNegative val="0"/>
            <c:bubble3D val="0"/>
            <c:spPr>
              <a:solidFill>
                <a:srgbClr val="DAF2D0"/>
              </a:solidFill>
              <a:ln>
                <a:noFill/>
              </a:ln>
              <a:effectLst/>
            </c:spPr>
            <c:extLst>
              <c:ext xmlns:c16="http://schemas.microsoft.com/office/drawing/2014/chart" uri="{C3380CC4-5D6E-409C-BE32-E72D297353CC}">
                <c16:uniqueId val="{00000002-38BC-4E0F-9335-47D20BA96B0D}"/>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8BC-4E0F-9335-47D20BA96B0D}"/>
              </c:ext>
            </c:extLst>
          </c:dPt>
          <c:dPt>
            <c:idx val="4"/>
            <c:invertIfNegative val="0"/>
            <c:bubble3D val="0"/>
            <c:spPr>
              <a:solidFill>
                <a:srgbClr val="FFFFCC"/>
              </a:solidFill>
              <a:ln>
                <a:noFill/>
              </a:ln>
              <a:effectLst/>
            </c:spPr>
            <c:extLst>
              <c:ext xmlns:c16="http://schemas.microsoft.com/office/drawing/2014/chart" uri="{C3380CC4-5D6E-409C-BE32-E72D297353CC}">
                <c16:uniqueId val="{00000004-38BC-4E0F-9335-47D20BA96B0D}"/>
              </c:ext>
            </c:extLst>
          </c:dPt>
          <c:dPt>
            <c:idx val="5"/>
            <c:invertIfNegative val="0"/>
            <c:bubble3D val="0"/>
            <c:spPr>
              <a:solidFill>
                <a:srgbClr val="EFD9D7"/>
              </a:solidFill>
              <a:ln>
                <a:noFill/>
              </a:ln>
              <a:effectLst/>
            </c:spPr>
            <c:extLst>
              <c:ext xmlns:c16="http://schemas.microsoft.com/office/drawing/2014/chart" uri="{C3380CC4-5D6E-409C-BE32-E72D297353CC}">
                <c16:uniqueId val="{00000005-38BC-4E0F-9335-47D20BA96B0D}"/>
              </c:ext>
            </c:extLst>
          </c:dPt>
          <c:dPt>
            <c:idx val="6"/>
            <c:invertIfNegative val="0"/>
            <c:bubble3D val="0"/>
            <c:spPr>
              <a:solidFill>
                <a:srgbClr val="F0D0DD"/>
              </a:solidFill>
              <a:ln>
                <a:noFill/>
              </a:ln>
              <a:effectLst/>
            </c:spPr>
            <c:extLst>
              <c:ext xmlns:c16="http://schemas.microsoft.com/office/drawing/2014/chart" uri="{C3380CC4-5D6E-409C-BE32-E72D297353CC}">
                <c16:uniqueId val="{00000001-A965-4366-B48F-E41A25AB6E0A}"/>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2-A965-4366-B48F-E41A25AB6E0A}"/>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3-A965-4366-B48F-E41A25AB6E0A}"/>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6-05D6-42C4-9671-42B2438A049C}"/>
              </c:ext>
            </c:extLst>
          </c:dPt>
          <c:dPt>
            <c:idx val="10"/>
            <c:invertIfNegative val="0"/>
            <c:bubble3D val="0"/>
            <c:spPr>
              <a:solidFill>
                <a:schemeClr val="bg1">
                  <a:lumMod val="85000"/>
                </a:schemeClr>
              </a:solidFill>
              <a:ln>
                <a:noFill/>
              </a:ln>
              <a:effectLst/>
            </c:spPr>
            <c:extLst>
              <c:ext xmlns:c16="http://schemas.microsoft.com/office/drawing/2014/chart" uri="{C3380CC4-5D6E-409C-BE32-E72D297353CC}">
                <c16:uniqueId val="{00000007-05D6-42C4-9671-42B2438A049C}"/>
              </c:ext>
            </c:extLst>
          </c:dPt>
          <c:dPt>
            <c:idx val="11"/>
            <c:invertIfNegative val="0"/>
            <c:bubble3D val="0"/>
            <c:spPr>
              <a:solidFill>
                <a:schemeClr val="bg1">
                  <a:lumMod val="85000"/>
                </a:schemeClr>
              </a:solidFill>
              <a:ln>
                <a:noFill/>
              </a:ln>
              <a:effectLst/>
            </c:spPr>
            <c:extLst>
              <c:ext xmlns:c16="http://schemas.microsoft.com/office/drawing/2014/chart" uri="{C3380CC4-5D6E-409C-BE32-E72D297353CC}">
                <c16:uniqueId val="{00000000-D163-45E9-A1CB-F38D0544733D}"/>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01-D163-45E9-A1CB-F38D0544733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Efficiency and cost savings </c:v>
                </c:pt>
                <c:pt idx="1">
                  <c:v>Local identity and engagement </c:v>
                </c:pt>
                <c:pt idx="2">
                  <c:v>Improved service delivery</c:v>
                </c:pt>
                <c:pt idx="3">
                  <c:v>Simplification and clarity </c:v>
                </c:pt>
                <c:pt idx="4">
                  <c:v>Strategic planning and governance</c:v>
                </c:pt>
                <c:pt idx="5">
                  <c:v>Employment and workforce </c:v>
                </c:pt>
                <c:pt idx="6">
                  <c:v>Other general comment</c:v>
                </c:pt>
                <c:pt idx="7">
                  <c:v>No / minimal benefit</c:v>
                </c:pt>
                <c:pt idx="8">
                  <c:v>Concern</c:v>
                </c:pt>
                <c:pt idx="9">
                  <c:v>Preferred an alternative approach</c:v>
                </c:pt>
                <c:pt idx="10">
                  <c:v>Unsure about the benefits</c:v>
                </c:pt>
                <c:pt idx="11">
                  <c:v>Engagement process</c:v>
                </c:pt>
                <c:pt idx="12">
                  <c:v>Political point made</c:v>
                </c:pt>
              </c:strCache>
            </c:strRef>
          </c:cat>
          <c:val>
            <c:numRef>
              <c:f>Sheet1!$B$2:$B$14</c:f>
              <c:numCache>
                <c:formatCode>0%</c:formatCode>
                <c:ptCount val="13"/>
                <c:pt idx="0">
                  <c:v>0.35</c:v>
                </c:pt>
                <c:pt idx="1">
                  <c:v>0.21</c:v>
                </c:pt>
                <c:pt idx="2">
                  <c:v>0.2</c:v>
                </c:pt>
                <c:pt idx="3">
                  <c:v>0.1</c:v>
                </c:pt>
                <c:pt idx="4">
                  <c:v>0.09</c:v>
                </c:pt>
                <c:pt idx="5">
                  <c:v>0.02</c:v>
                </c:pt>
                <c:pt idx="6">
                  <c:v>0.03</c:v>
                </c:pt>
                <c:pt idx="7">
                  <c:v>0.27</c:v>
                </c:pt>
                <c:pt idx="8">
                  <c:v>0.16</c:v>
                </c:pt>
                <c:pt idx="9">
                  <c:v>0.04</c:v>
                </c:pt>
                <c:pt idx="10">
                  <c:v>0.03</c:v>
                </c:pt>
                <c:pt idx="11">
                  <c:v>0.02</c:v>
                </c:pt>
                <c:pt idx="12">
                  <c:v>0.02</c:v>
                </c:pt>
              </c:numCache>
            </c:numRef>
          </c:val>
          <c:extLst>
            <c:ext xmlns:c16="http://schemas.microsoft.com/office/drawing/2014/chart" uri="{C3380CC4-5D6E-409C-BE32-E72D297353CC}">
              <c16:uniqueId val="{00000000-A965-4366-B48F-E41A25AB6E0A}"/>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07507620009968"/>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A13360"/>
            </a:solidFill>
            <a:ln>
              <a:noFill/>
            </a:ln>
            <a:effectLst/>
          </c:spPr>
          <c:invertIfNegative val="0"/>
          <c:dPt>
            <c:idx val="0"/>
            <c:invertIfNegative val="0"/>
            <c:bubble3D val="0"/>
            <c:spPr>
              <a:solidFill>
                <a:srgbClr val="CAEDFB"/>
              </a:solidFill>
              <a:ln>
                <a:noFill/>
              </a:ln>
              <a:effectLst/>
            </c:spPr>
            <c:extLst>
              <c:ext xmlns:c16="http://schemas.microsoft.com/office/drawing/2014/chart" uri="{C3380CC4-5D6E-409C-BE32-E72D297353CC}">
                <c16:uniqueId val="{00000000-38BC-4E0F-9335-47D20BA96B0D}"/>
              </c:ext>
            </c:extLst>
          </c:dPt>
          <c:dPt>
            <c:idx val="1"/>
            <c:invertIfNegative val="0"/>
            <c:bubble3D val="0"/>
            <c:spPr>
              <a:solidFill>
                <a:srgbClr val="FBE2D5"/>
              </a:solidFill>
              <a:ln>
                <a:noFill/>
              </a:ln>
              <a:effectLst/>
            </c:spPr>
            <c:extLst>
              <c:ext xmlns:c16="http://schemas.microsoft.com/office/drawing/2014/chart" uri="{C3380CC4-5D6E-409C-BE32-E72D297353CC}">
                <c16:uniqueId val="{00000001-38BC-4E0F-9335-47D20BA96B0D}"/>
              </c:ext>
            </c:extLst>
          </c:dPt>
          <c:dPt>
            <c:idx val="2"/>
            <c:invertIfNegative val="0"/>
            <c:bubble3D val="0"/>
            <c:spPr>
              <a:solidFill>
                <a:srgbClr val="CBEDBD"/>
              </a:solidFill>
              <a:ln>
                <a:noFill/>
              </a:ln>
              <a:effectLst/>
            </c:spPr>
            <c:extLst>
              <c:ext xmlns:c16="http://schemas.microsoft.com/office/drawing/2014/chart" uri="{C3380CC4-5D6E-409C-BE32-E72D297353CC}">
                <c16:uniqueId val="{00000002-38BC-4E0F-9335-47D20BA96B0D}"/>
              </c:ext>
            </c:extLst>
          </c:dPt>
          <c:dPt>
            <c:idx val="3"/>
            <c:invertIfNegative val="0"/>
            <c:bubble3D val="0"/>
            <c:spPr>
              <a:solidFill>
                <a:srgbClr val="FFFFCC"/>
              </a:solidFill>
              <a:ln>
                <a:noFill/>
              </a:ln>
              <a:effectLst/>
            </c:spPr>
            <c:extLst>
              <c:ext xmlns:c16="http://schemas.microsoft.com/office/drawing/2014/chart" uri="{C3380CC4-5D6E-409C-BE32-E72D297353CC}">
                <c16:uniqueId val="{00000003-38BC-4E0F-9335-47D20BA96B0D}"/>
              </c:ext>
            </c:extLst>
          </c:dPt>
          <c:dPt>
            <c:idx val="4"/>
            <c:invertIfNegative val="0"/>
            <c:bubble3D val="0"/>
            <c:spPr>
              <a:solidFill>
                <a:srgbClr val="FFCCCC"/>
              </a:solidFill>
              <a:ln>
                <a:noFill/>
              </a:ln>
              <a:effectLst/>
            </c:spPr>
            <c:extLst>
              <c:ext xmlns:c16="http://schemas.microsoft.com/office/drawing/2014/chart" uri="{C3380CC4-5D6E-409C-BE32-E72D297353CC}">
                <c16:uniqueId val="{00000004-38BC-4E0F-9335-47D20BA96B0D}"/>
              </c:ext>
            </c:extLst>
          </c:dPt>
          <c:dPt>
            <c:idx val="5"/>
            <c:invertIfNegative val="0"/>
            <c:bubble3D val="0"/>
            <c:spPr>
              <a:solidFill>
                <a:srgbClr val="E3C1E0"/>
              </a:solidFill>
              <a:ln>
                <a:noFill/>
              </a:ln>
              <a:effectLst/>
            </c:spPr>
            <c:extLst>
              <c:ext xmlns:c16="http://schemas.microsoft.com/office/drawing/2014/chart" uri="{C3380CC4-5D6E-409C-BE32-E72D297353CC}">
                <c16:uniqueId val="{00000005-38BC-4E0F-9335-47D20BA96B0D}"/>
              </c:ext>
            </c:extLst>
          </c:dPt>
          <c:dPt>
            <c:idx val="6"/>
            <c:invertIfNegative val="0"/>
            <c:bubble3D val="0"/>
            <c:spPr>
              <a:solidFill>
                <a:srgbClr val="F0E1FF"/>
              </a:solidFill>
              <a:ln>
                <a:noFill/>
              </a:ln>
              <a:effectLst/>
            </c:spPr>
            <c:extLst>
              <c:ext xmlns:c16="http://schemas.microsoft.com/office/drawing/2014/chart" uri="{C3380CC4-5D6E-409C-BE32-E72D297353CC}">
                <c16:uniqueId val="{00000001-A965-4366-B48F-E41A25AB6E0A}"/>
              </c:ext>
            </c:extLst>
          </c:dPt>
          <c:dPt>
            <c:idx val="7"/>
            <c:invertIfNegative val="0"/>
            <c:bubble3D val="0"/>
            <c:spPr>
              <a:solidFill>
                <a:srgbClr val="D6C5BC"/>
              </a:solidFill>
              <a:ln>
                <a:noFill/>
              </a:ln>
              <a:effectLst/>
            </c:spPr>
            <c:extLst>
              <c:ext xmlns:c16="http://schemas.microsoft.com/office/drawing/2014/chart" uri="{C3380CC4-5D6E-409C-BE32-E72D297353CC}">
                <c16:uniqueId val="{00000002-A965-4366-B48F-E41A25AB6E0A}"/>
              </c:ext>
            </c:extLst>
          </c:dPt>
          <c:dPt>
            <c:idx val="8"/>
            <c:invertIfNegative val="0"/>
            <c:bubble3D val="0"/>
            <c:spPr>
              <a:solidFill>
                <a:srgbClr val="DAE9F8"/>
              </a:solidFill>
              <a:ln>
                <a:noFill/>
              </a:ln>
              <a:effectLst/>
            </c:spPr>
            <c:extLst>
              <c:ext xmlns:c16="http://schemas.microsoft.com/office/drawing/2014/chart" uri="{C3380CC4-5D6E-409C-BE32-E72D297353CC}">
                <c16:uniqueId val="{00000003-A965-4366-B48F-E41A25AB6E0A}"/>
              </c:ext>
            </c:extLst>
          </c:dPt>
          <c:dPt>
            <c:idx val="9"/>
            <c:invertIfNegative val="0"/>
            <c:bubble3D val="0"/>
            <c:spPr>
              <a:solidFill>
                <a:srgbClr val="E7FFF2"/>
              </a:solidFill>
              <a:ln>
                <a:noFill/>
              </a:ln>
              <a:effectLst/>
            </c:spPr>
            <c:extLst>
              <c:ext xmlns:c16="http://schemas.microsoft.com/office/drawing/2014/chart" uri="{C3380CC4-5D6E-409C-BE32-E72D297353CC}">
                <c16:uniqueId val="{00000006-05D6-42C4-9671-42B2438A049C}"/>
              </c:ext>
            </c:extLst>
          </c:dPt>
          <c:dPt>
            <c:idx val="10"/>
            <c:invertIfNegative val="0"/>
            <c:bubble3D val="0"/>
            <c:spPr>
              <a:solidFill>
                <a:schemeClr val="bg1">
                  <a:lumMod val="85000"/>
                </a:schemeClr>
              </a:solidFill>
              <a:ln>
                <a:noFill/>
              </a:ln>
              <a:effectLst/>
            </c:spPr>
            <c:extLst>
              <c:ext xmlns:c16="http://schemas.microsoft.com/office/drawing/2014/chart" uri="{C3380CC4-5D6E-409C-BE32-E72D297353CC}">
                <c16:uniqueId val="{00000007-05D6-42C4-9671-42B2438A049C}"/>
              </c:ext>
            </c:extLst>
          </c:dPt>
          <c:dPt>
            <c:idx val="11"/>
            <c:invertIfNegative val="0"/>
            <c:bubble3D val="0"/>
            <c:spPr>
              <a:solidFill>
                <a:schemeClr val="bg1">
                  <a:lumMod val="85000"/>
                </a:schemeClr>
              </a:solidFill>
              <a:ln>
                <a:noFill/>
              </a:ln>
              <a:effectLst/>
            </c:spPr>
            <c:extLst>
              <c:ext xmlns:c16="http://schemas.microsoft.com/office/drawing/2014/chart" uri="{C3380CC4-5D6E-409C-BE32-E72D297353CC}">
                <c16:uniqueId val="{00000000-D163-45E9-A1CB-F38D0544733D}"/>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01-D163-45E9-A1CB-F38D0544733D}"/>
              </c:ext>
            </c:extLst>
          </c:dPt>
          <c:dPt>
            <c:idx val="13"/>
            <c:invertIfNegative val="0"/>
            <c:bubble3D val="0"/>
            <c:spPr>
              <a:solidFill>
                <a:srgbClr val="D9D9D9"/>
              </a:solidFill>
              <a:ln>
                <a:noFill/>
              </a:ln>
              <a:effectLst/>
            </c:spPr>
            <c:extLst>
              <c:ext xmlns:c16="http://schemas.microsoft.com/office/drawing/2014/chart" uri="{C3380CC4-5D6E-409C-BE32-E72D297353CC}">
                <c16:uniqueId val="{00000000-29E5-42AF-8BCA-A5D0D1E35FC3}"/>
              </c:ext>
            </c:extLst>
          </c:dPt>
          <c:dPt>
            <c:idx val="14"/>
            <c:invertIfNegative val="0"/>
            <c:bubble3D val="0"/>
            <c:spPr>
              <a:solidFill>
                <a:srgbClr val="D9D9D9"/>
              </a:solidFill>
              <a:ln>
                <a:noFill/>
              </a:ln>
              <a:effectLst/>
            </c:spPr>
            <c:extLst>
              <c:ext xmlns:c16="http://schemas.microsoft.com/office/drawing/2014/chart" uri="{C3380CC4-5D6E-409C-BE32-E72D297353CC}">
                <c16:uniqueId val="{00000001-29E5-42AF-8BCA-A5D0D1E35FC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Geographical and boundary concerns</c:v>
                </c:pt>
                <c:pt idx="1">
                  <c:v>Loss of local identity and representation</c:v>
                </c:pt>
                <c:pt idx="2">
                  <c:v>Financial concerns</c:v>
                </c:pt>
                <c:pt idx="3">
                  <c:v>Service delivery and quality</c:v>
                </c:pt>
                <c:pt idx="4">
                  <c:v>Governance and decision-making</c:v>
                </c:pt>
                <c:pt idx="5">
                  <c:v>Employment and workforce</c:v>
                </c:pt>
                <c:pt idx="6">
                  <c:v>Public trust and confidence</c:v>
                </c:pt>
                <c:pt idx="7">
                  <c:v>Planning, infrastructure and environment</c:v>
                </c:pt>
                <c:pt idx="8">
                  <c:v>Impact on residents</c:v>
                </c:pt>
                <c:pt idx="9">
                  <c:v>Other general concern</c:v>
                </c:pt>
                <c:pt idx="10">
                  <c:v>Alternative</c:v>
                </c:pt>
                <c:pt idx="11">
                  <c:v>Engagement process</c:v>
                </c:pt>
                <c:pt idx="12">
                  <c:v>No concern</c:v>
                </c:pt>
                <c:pt idx="13">
                  <c:v>Political point made </c:v>
                </c:pt>
                <c:pt idx="14">
                  <c:v>Mention a benefit</c:v>
                </c:pt>
              </c:strCache>
            </c:strRef>
          </c:cat>
          <c:val>
            <c:numRef>
              <c:f>Sheet1!$B$2:$B$16</c:f>
              <c:numCache>
                <c:formatCode>0%</c:formatCode>
                <c:ptCount val="15"/>
                <c:pt idx="0">
                  <c:v>0.44</c:v>
                </c:pt>
                <c:pt idx="1">
                  <c:v>0.31</c:v>
                </c:pt>
                <c:pt idx="2">
                  <c:v>0.24</c:v>
                </c:pt>
                <c:pt idx="3">
                  <c:v>0.21</c:v>
                </c:pt>
                <c:pt idx="4">
                  <c:v>0.08</c:v>
                </c:pt>
                <c:pt idx="5">
                  <c:v>7.0000000000000007E-2</c:v>
                </c:pt>
                <c:pt idx="6">
                  <c:v>7.0000000000000007E-2</c:v>
                </c:pt>
                <c:pt idx="7">
                  <c:v>0.06</c:v>
                </c:pt>
                <c:pt idx="8">
                  <c:v>0.03</c:v>
                </c:pt>
                <c:pt idx="9">
                  <c:v>0.08</c:v>
                </c:pt>
                <c:pt idx="10">
                  <c:v>0.12</c:v>
                </c:pt>
                <c:pt idx="11">
                  <c:v>0.06</c:v>
                </c:pt>
                <c:pt idx="12">
                  <c:v>0.04</c:v>
                </c:pt>
                <c:pt idx="13">
                  <c:v>0.04</c:v>
                </c:pt>
                <c:pt idx="14">
                  <c:v>0.01</c:v>
                </c:pt>
              </c:numCache>
            </c:numRef>
          </c:val>
          <c:extLst>
            <c:ext xmlns:c16="http://schemas.microsoft.com/office/drawing/2014/chart" uri="{C3380CC4-5D6E-409C-BE32-E72D297353CC}">
              <c16:uniqueId val="{00000000-A965-4366-B48F-E41A25AB6E0A}"/>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07507620009968"/>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CAEDFB"/>
            </a:solidFill>
            <a:ln>
              <a:noFill/>
            </a:ln>
            <a:effectLst/>
          </c:spPr>
          <c:invertIfNegative val="0"/>
          <c:dPt>
            <c:idx val="0"/>
            <c:invertIfNegative val="0"/>
            <c:bubble3D val="0"/>
            <c:spPr>
              <a:solidFill>
                <a:srgbClr val="CAEDFB"/>
              </a:solidFill>
              <a:ln>
                <a:noFill/>
              </a:ln>
              <a:effectLst/>
            </c:spPr>
            <c:extLst>
              <c:ext xmlns:c16="http://schemas.microsoft.com/office/drawing/2014/chart" uri="{C3380CC4-5D6E-409C-BE32-E72D297353CC}">
                <c16:uniqueId val="{00000001-8A35-48B2-93D5-FCEC69E4D9D3}"/>
              </c:ext>
            </c:extLst>
          </c:dPt>
          <c:dPt>
            <c:idx val="1"/>
            <c:invertIfNegative val="0"/>
            <c:bubble3D val="0"/>
            <c:spPr>
              <a:solidFill>
                <a:srgbClr val="CAEDFB"/>
              </a:solidFill>
              <a:ln>
                <a:noFill/>
              </a:ln>
              <a:effectLst/>
            </c:spPr>
            <c:extLst>
              <c:ext xmlns:c16="http://schemas.microsoft.com/office/drawing/2014/chart" uri="{C3380CC4-5D6E-409C-BE32-E72D297353CC}">
                <c16:uniqueId val="{00000003-8A35-48B2-93D5-FCEC69E4D9D3}"/>
              </c:ext>
            </c:extLst>
          </c:dPt>
          <c:dPt>
            <c:idx val="2"/>
            <c:invertIfNegative val="0"/>
            <c:bubble3D val="0"/>
            <c:spPr>
              <a:solidFill>
                <a:srgbClr val="CAEDFB"/>
              </a:solidFill>
              <a:ln>
                <a:noFill/>
              </a:ln>
              <a:effectLst/>
            </c:spPr>
            <c:extLst>
              <c:ext xmlns:c16="http://schemas.microsoft.com/office/drawing/2014/chart" uri="{C3380CC4-5D6E-409C-BE32-E72D297353CC}">
                <c16:uniqueId val="{00000005-8A35-48B2-93D5-FCEC69E4D9D3}"/>
              </c:ext>
            </c:extLst>
          </c:dPt>
          <c:dPt>
            <c:idx val="3"/>
            <c:invertIfNegative val="0"/>
            <c:bubble3D val="0"/>
            <c:spPr>
              <a:solidFill>
                <a:srgbClr val="CAEDFB"/>
              </a:solidFill>
              <a:ln>
                <a:noFill/>
              </a:ln>
              <a:effectLst/>
            </c:spPr>
            <c:extLst>
              <c:ext xmlns:c16="http://schemas.microsoft.com/office/drawing/2014/chart" uri="{C3380CC4-5D6E-409C-BE32-E72D297353CC}">
                <c16:uniqueId val="{00000007-8A35-48B2-93D5-FCEC69E4D9D3}"/>
              </c:ext>
            </c:extLst>
          </c:dPt>
          <c:dPt>
            <c:idx val="4"/>
            <c:invertIfNegative val="0"/>
            <c:bubble3D val="0"/>
            <c:spPr>
              <a:solidFill>
                <a:srgbClr val="CAEDFB"/>
              </a:solidFill>
              <a:ln>
                <a:noFill/>
              </a:ln>
              <a:effectLst/>
            </c:spPr>
            <c:extLst>
              <c:ext xmlns:c16="http://schemas.microsoft.com/office/drawing/2014/chart" uri="{C3380CC4-5D6E-409C-BE32-E72D297353CC}">
                <c16:uniqueId val="{00000009-8A35-48B2-93D5-FCEC69E4D9D3}"/>
              </c:ext>
            </c:extLst>
          </c:dPt>
          <c:dPt>
            <c:idx val="5"/>
            <c:invertIfNegative val="0"/>
            <c:bubble3D val="0"/>
            <c:spPr>
              <a:solidFill>
                <a:srgbClr val="CAEDFB"/>
              </a:solidFill>
              <a:ln>
                <a:noFill/>
              </a:ln>
              <a:effectLst/>
            </c:spPr>
            <c:extLst>
              <c:ext xmlns:c16="http://schemas.microsoft.com/office/drawing/2014/chart" uri="{C3380CC4-5D6E-409C-BE32-E72D297353CC}">
                <c16:uniqueId val="{0000000B-8A35-48B2-93D5-FCEC69E4D9D3}"/>
              </c:ext>
            </c:extLst>
          </c:dPt>
          <c:dPt>
            <c:idx val="6"/>
            <c:invertIfNegative val="0"/>
            <c:bubble3D val="0"/>
            <c:spPr>
              <a:solidFill>
                <a:srgbClr val="CAEDFB"/>
              </a:solidFill>
              <a:ln>
                <a:noFill/>
              </a:ln>
              <a:effectLst/>
            </c:spPr>
            <c:extLst>
              <c:ext xmlns:c16="http://schemas.microsoft.com/office/drawing/2014/chart" uri="{C3380CC4-5D6E-409C-BE32-E72D297353CC}">
                <c16:uniqueId val="{0000000D-8A35-48B2-93D5-FCEC69E4D9D3}"/>
              </c:ext>
            </c:extLst>
          </c:dPt>
          <c:dPt>
            <c:idx val="7"/>
            <c:invertIfNegative val="0"/>
            <c:bubble3D val="0"/>
            <c:spPr>
              <a:solidFill>
                <a:srgbClr val="CAEDFB"/>
              </a:solidFill>
              <a:ln>
                <a:noFill/>
              </a:ln>
              <a:effectLst/>
            </c:spPr>
            <c:extLst>
              <c:ext xmlns:c16="http://schemas.microsoft.com/office/drawing/2014/chart" uri="{C3380CC4-5D6E-409C-BE32-E72D297353CC}">
                <c16:uniqueId val="{0000000F-8A35-48B2-93D5-FCEC69E4D9D3}"/>
              </c:ext>
            </c:extLst>
          </c:dPt>
          <c:dPt>
            <c:idx val="8"/>
            <c:invertIfNegative val="0"/>
            <c:bubble3D val="0"/>
            <c:spPr>
              <a:solidFill>
                <a:srgbClr val="CAEDFB"/>
              </a:solidFill>
              <a:ln>
                <a:noFill/>
              </a:ln>
              <a:effectLst/>
            </c:spPr>
            <c:extLst>
              <c:ext xmlns:c16="http://schemas.microsoft.com/office/drawing/2014/chart" uri="{C3380CC4-5D6E-409C-BE32-E72D297353CC}">
                <c16:uniqueId val="{00000011-8A35-48B2-93D5-FCEC69E4D9D3}"/>
              </c:ext>
            </c:extLst>
          </c:dPt>
          <c:dPt>
            <c:idx val="9"/>
            <c:invertIfNegative val="0"/>
            <c:bubble3D val="0"/>
            <c:spPr>
              <a:solidFill>
                <a:srgbClr val="CAEDFB"/>
              </a:solidFill>
              <a:ln>
                <a:noFill/>
              </a:ln>
              <a:effectLst/>
            </c:spPr>
            <c:extLst>
              <c:ext xmlns:c16="http://schemas.microsoft.com/office/drawing/2014/chart" uri="{C3380CC4-5D6E-409C-BE32-E72D297353CC}">
                <c16:uniqueId val="{00000013-8A35-48B2-93D5-FCEC69E4D9D3}"/>
              </c:ext>
            </c:extLst>
          </c:dPt>
          <c:dPt>
            <c:idx val="10"/>
            <c:invertIfNegative val="0"/>
            <c:bubble3D val="0"/>
            <c:spPr>
              <a:solidFill>
                <a:srgbClr val="CAEDFB"/>
              </a:solidFill>
              <a:ln>
                <a:noFill/>
              </a:ln>
              <a:effectLst/>
            </c:spPr>
            <c:extLst>
              <c:ext xmlns:c16="http://schemas.microsoft.com/office/drawing/2014/chart" uri="{C3380CC4-5D6E-409C-BE32-E72D297353CC}">
                <c16:uniqueId val="{00000015-8A35-48B2-93D5-FCEC69E4D9D3}"/>
              </c:ext>
            </c:extLst>
          </c:dPt>
          <c:dPt>
            <c:idx val="11"/>
            <c:invertIfNegative val="0"/>
            <c:bubble3D val="0"/>
            <c:spPr>
              <a:solidFill>
                <a:srgbClr val="CAEDFB"/>
              </a:solidFill>
              <a:ln>
                <a:noFill/>
              </a:ln>
              <a:effectLst/>
            </c:spPr>
            <c:extLst>
              <c:ext xmlns:c16="http://schemas.microsoft.com/office/drawing/2014/chart" uri="{C3380CC4-5D6E-409C-BE32-E72D297353CC}">
                <c16:uniqueId val="{00000017-8A35-48B2-93D5-FCEC69E4D9D3}"/>
              </c:ext>
            </c:extLst>
          </c:dPt>
          <c:dPt>
            <c:idx val="12"/>
            <c:invertIfNegative val="0"/>
            <c:bubble3D val="0"/>
            <c:spPr>
              <a:solidFill>
                <a:srgbClr val="CAEDFB"/>
              </a:solidFill>
              <a:ln>
                <a:noFill/>
              </a:ln>
              <a:effectLst/>
            </c:spPr>
            <c:extLst>
              <c:ext xmlns:c16="http://schemas.microsoft.com/office/drawing/2014/chart" uri="{C3380CC4-5D6E-409C-BE32-E72D297353CC}">
                <c16:uniqueId val="{00000019-8A35-48B2-93D5-FCEC69E4D9D3}"/>
              </c:ext>
            </c:extLst>
          </c:dPt>
          <c:dPt>
            <c:idx val="13"/>
            <c:invertIfNegative val="0"/>
            <c:bubble3D val="0"/>
            <c:spPr>
              <a:solidFill>
                <a:srgbClr val="CAEDFB"/>
              </a:solidFill>
              <a:ln>
                <a:noFill/>
              </a:ln>
              <a:effectLst/>
            </c:spPr>
            <c:extLst>
              <c:ext xmlns:c16="http://schemas.microsoft.com/office/drawing/2014/chart" uri="{C3380CC4-5D6E-409C-BE32-E72D297353CC}">
                <c16:uniqueId val="{0000001B-8A35-48B2-93D5-FCEC69E4D9D3}"/>
              </c:ext>
            </c:extLst>
          </c:dPt>
          <c:dPt>
            <c:idx val="14"/>
            <c:invertIfNegative val="0"/>
            <c:bubble3D val="0"/>
            <c:spPr>
              <a:solidFill>
                <a:srgbClr val="CAEDFB"/>
              </a:solidFill>
              <a:ln>
                <a:noFill/>
              </a:ln>
              <a:effectLst/>
            </c:spPr>
            <c:extLst>
              <c:ext xmlns:c16="http://schemas.microsoft.com/office/drawing/2014/chart" uri="{C3380CC4-5D6E-409C-BE32-E72D297353CC}">
                <c16:uniqueId val="{0000001D-8A35-48B2-93D5-FCEC69E4D9D3}"/>
              </c:ext>
            </c:extLst>
          </c:dPt>
          <c:dLbls>
            <c:dLbl>
              <c:idx val="7"/>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8A35-48B2-93D5-FCEC69E4D9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Concerns about urban and rural being grouped together</c:v>
                </c:pt>
                <c:pt idx="1">
                  <c:v>Proposed areas are too large</c:v>
                </c:pt>
                <c:pt idx="2">
                  <c:v>Grouped areas are too different</c:v>
                </c:pt>
                <c:pt idx="3">
                  <c:v>Isle of Wight’s viability as a standalone authority</c:v>
                </c:pt>
                <c:pt idx="4">
                  <c:v>Concerns about affluent and deprived areas combining</c:v>
                </c:pt>
                <c:pt idx="5">
                  <c:v>Areas are unevenly split</c:v>
                </c:pt>
                <c:pt idx="6">
                  <c:v>Naming doesn't match the geography</c:v>
                </c:pt>
                <c:pt idx="7">
                  <c:v>Concerns about areas with political differences combining</c:v>
                </c:pt>
                <c:pt idx="8">
                  <c:v>Other boundary concerns/ issues</c:v>
                </c:pt>
              </c:strCache>
            </c:strRef>
          </c:cat>
          <c:val>
            <c:numRef>
              <c:f>Sheet1!$B$2:$B$10</c:f>
              <c:numCache>
                <c:formatCode>0%</c:formatCode>
                <c:ptCount val="9"/>
                <c:pt idx="0">
                  <c:v>0.19</c:v>
                </c:pt>
                <c:pt idx="1">
                  <c:v>0.13</c:v>
                </c:pt>
                <c:pt idx="2">
                  <c:v>0.12</c:v>
                </c:pt>
                <c:pt idx="3">
                  <c:v>0.03</c:v>
                </c:pt>
                <c:pt idx="4">
                  <c:v>0.02</c:v>
                </c:pt>
                <c:pt idx="5">
                  <c:v>0.02</c:v>
                </c:pt>
                <c:pt idx="6">
                  <c:v>0.01</c:v>
                </c:pt>
                <c:pt idx="7">
                  <c:v>4.4999999999999997E-3</c:v>
                </c:pt>
                <c:pt idx="8">
                  <c:v>0.06</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ax val="0.25"/>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07507620009968"/>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FBE2D5"/>
            </a:solidFill>
            <a:ln>
              <a:noFill/>
            </a:ln>
            <a:effectLst/>
          </c:spPr>
          <c:invertIfNegative val="0"/>
          <c:dPt>
            <c:idx val="0"/>
            <c:invertIfNegative val="0"/>
            <c:bubble3D val="0"/>
            <c:spPr>
              <a:solidFill>
                <a:srgbClr val="FBE2D5"/>
              </a:solidFill>
              <a:ln>
                <a:noFill/>
              </a:ln>
              <a:effectLst/>
            </c:spPr>
            <c:extLst>
              <c:ext xmlns:c16="http://schemas.microsoft.com/office/drawing/2014/chart" uri="{C3380CC4-5D6E-409C-BE32-E72D297353CC}">
                <c16:uniqueId val="{00000001-8A35-48B2-93D5-FCEC69E4D9D3}"/>
              </c:ext>
            </c:extLst>
          </c:dPt>
          <c:dPt>
            <c:idx val="1"/>
            <c:invertIfNegative val="0"/>
            <c:bubble3D val="0"/>
            <c:spPr>
              <a:solidFill>
                <a:srgbClr val="FBE2D5"/>
              </a:solidFill>
              <a:ln>
                <a:noFill/>
              </a:ln>
              <a:effectLst/>
            </c:spPr>
            <c:extLst>
              <c:ext xmlns:c16="http://schemas.microsoft.com/office/drawing/2014/chart" uri="{C3380CC4-5D6E-409C-BE32-E72D297353CC}">
                <c16:uniqueId val="{00000003-8A35-48B2-93D5-FCEC69E4D9D3}"/>
              </c:ext>
            </c:extLst>
          </c:dPt>
          <c:dPt>
            <c:idx val="2"/>
            <c:invertIfNegative val="0"/>
            <c:bubble3D val="0"/>
            <c:spPr>
              <a:solidFill>
                <a:srgbClr val="FBE2D5"/>
              </a:solidFill>
              <a:ln>
                <a:noFill/>
              </a:ln>
              <a:effectLst/>
            </c:spPr>
            <c:extLst>
              <c:ext xmlns:c16="http://schemas.microsoft.com/office/drawing/2014/chart" uri="{C3380CC4-5D6E-409C-BE32-E72D297353CC}">
                <c16:uniqueId val="{00000005-8A35-48B2-93D5-FCEC69E4D9D3}"/>
              </c:ext>
            </c:extLst>
          </c:dPt>
          <c:dPt>
            <c:idx val="3"/>
            <c:invertIfNegative val="0"/>
            <c:bubble3D val="0"/>
            <c:spPr>
              <a:solidFill>
                <a:srgbClr val="FBE2D5"/>
              </a:solidFill>
              <a:ln>
                <a:noFill/>
              </a:ln>
              <a:effectLst/>
            </c:spPr>
            <c:extLst>
              <c:ext xmlns:c16="http://schemas.microsoft.com/office/drawing/2014/chart" uri="{C3380CC4-5D6E-409C-BE32-E72D297353CC}">
                <c16:uniqueId val="{00000007-8A35-48B2-93D5-FCEC69E4D9D3}"/>
              </c:ext>
            </c:extLst>
          </c:dPt>
          <c:dPt>
            <c:idx val="4"/>
            <c:invertIfNegative val="0"/>
            <c:bubble3D val="0"/>
            <c:spPr>
              <a:solidFill>
                <a:srgbClr val="FBE2D5"/>
              </a:solidFill>
              <a:ln>
                <a:noFill/>
              </a:ln>
              <a:effectLst/>
            </c:spPr>
            <c:extLst>
              <c:ext xmlns:c16="http://schemas.microsoft.com/office/drawing/2014/chart" uri="{C3380CC4-5D6E-409C-BE32-E72D297353CC}">
                <c16:uniqueId val="{00000009-8A35-48B2-93D5-FCEC69E4D9D3}"/>
              </c:ext>
            </c:extLst>
          </c:dPt>
          <c:dPt>
            <c:idx val="5"/>
            <c:invertIfNegative val="0"/>
            <c:bubble3D val="0"/>
            <c:spPr>
              <a:solidFill>
                <a:srgbClr val="FBE2D5"/>
              </a:solidFill>
              <a:ln>
                <a:noFill/>
              </a:ln>
              <a:effectLst/>
            </c:spPr>
            <c:extLst>
              <c:ext xmlns:c16="http://schemas.microsoft.com/office/drawing/2014/chart" uri="{C3380CC4-5D6E-409C-BE32-E72D297353CC}">
                <c16:uniqueId val="{0000000B-8A35-48B2-93D5-FCEC69E4D9D3}"/>
              </c:ext>
            </c:extLst>
          </c:dPt>
          <c:dPt>
            <c:idx val="6"/>
            <c:invertIfNegative val="0"/>
            <c:bubble3D val="0"/>
            <c:spPr>
              <a:solidFill>
                <a:srgbClr val="FBE2D5"/>
              </a:solidFill>
              <a:ln>
                <a:noFill/>
              </a:ln>
              <a:effectLst/>
            </c:spPr>
            <c:extLst>
              <c:ext xmlns:c16="http://schemas.microsoft.com/office/drawing/2014/chart" uri="{C3380CC4-5D6E-409C-BE32-E72D297353CC}">
                <c16:uniqueId val="{0000000D-8A35-48B2-93D5-FCEC69E4D9D3}"/>
              </c:ext>
            </c:extLst>
          </c:dPt>
          <c:dPt>
            <c:idx val="7"/>
            <c:invertIfNegative val="0"/>
            <c:bubble3D val="0"/>
            <c:spPr>
              <a:solidFill>
                <a:srgbClr val="FBE2D5"/>
              </a:solidFill>
              <a:ln>
                <a:noFill/>
              </a:ln>
              <a:effectLst/>
            </c:spPr>
            <c:extLst>
              <c:ext xmlns:c16="http://schemas.microsoft.com/office/drawing/2014/chart" uri="{C3380CC4-5D6E-409C-BE32-E72D297353CC}">
                <c16:uniqueId val="{0000000F-8A35-48B2-93D5-FCEC69E4D9D3}"/>
              </c:ext>
            </c:extLst>
          </c:dPt>
          <c:dPt>
            <c:idx val="8"/>
            <c:invertIfNegative val="0"/>
            <c:bubble3D val="0"/>
            <c:spPr>
              <a:solidFill>
                <a:srgbClr val="FBE2D5"/>
              </a:solidFill>
              <a:ln>
                <a:noFill/>
              </a:ln>
              <a:effectLst/>
            </c:spPr>
            <c:extLst>
              <c:ext xmlns:c16="http://schemas.microsoft.com/office/drawing/2014/chart" uri="{C3380CC4-5D6E-409C-BE32-E72D297353CC}">
                <c16:uniqueId val="{00000011-8A35-48B2-93D5-FCEC69E4D9D3}"/>
              </c:ext>
            </c:extLst>
          </c:dPt>
          <c:dPt>
            <c:idx val="9"/>
            <c:invertIfNegative val="0"/>
            <c:bubble3D val="0"/>
            <c:spPr>
              <a:solidFill>
                <a:srgbClr val="FBE2D5"/>
              </a:solidFill>
              <a:ln>
                <a:noFill/>
              </a:ln>
              <a:effectLst/>
            </c:spPr>
            <c:extLst>
              <c:ext xmlns:c16="http://schemas.microsoft.com/office/drawing/2014/chart" uri="{C3380CC4-5D6E-409C-BE32-E72D297353CC}">
                <c16:uniqueId val="{00000013-8A35-48B2-93D5-FCEC69E4D9D3}"/>
              </c:ext>
            </c:extLst>
          </c:dPt>
          <c:dPt>
            <c:idx val="10"/>
            <c:invertIfNegative val="0"/>
            <c:bubble3D val="0"/>
            <c:spPr>
              <a:solidFill>
                <a:srgbClr val="FBE2D5"/>
              </a:solidFill>
              <a:ln>
                <a:noFill/>
              </a:ln>
              <a:effectLst/>
            </c:spPr>
            <c:extLst>
              <c:ext xmlns:c16="http://schemas.microsoft.com/office/drawing/2014/chart" uri="{C3380CC4-5D6E-409C-BE32-E72D297353CC}">
                <c16:uniqueId val="{00000015-8A35-48B2-93D5-FCEC69E4D9D3}"/>
              </c:ext>
            </c:extLst>
          </c:dPt>
          <c:dPt>
            <c:idx val="11"/>
            <c:invertIfNegative val="0"/>
            <c:bubble3D val="0"/>
            <c:spPr>
              <a:solidFill>
                <a:srgbClr val="FBE2D5"/>
              </a:solidFill>
              <a:ln>
                <a:noFill/>
              </a:ln>
              <a:effectLst/>
            </c:spPr>
            <c:extLst>
              <c:ext xmlns:c16="http://schemas.microsoft.com/office/drawing/2014/chart" uri="{C3380CC4-5D6E-409C-BE32-E72D297353CC}">
                <c16:uniqueId val="{00000017-8A35-48B2-93D5-FCEC69E4D9D3}"/>
              </c:ext>
            </c:extLst>
          </c:dPt>
          <c:dPt>
            <c:idx val="12"/>
            <c:invertIfNegative val="0"/>
            <c:bubble3D val="0"/>
            <c:spPr>
              <a:solidFill>
                <a:srgbClr val="FBE2D5"/>
              </a:solidFill>
              <a:ln>
                <a:noFill/>
              </a:ln>
              <a:effectLst/>
            </c:spPr>
            <c:extLst>
              <c:ext xmlns:c16="http://schemas.microsoft.com/office/drawing/2014/chart" uri="{C3380CC4-5D6E-409C-BE32-E72D297353CC}">
                <c16:uniqueId val="{00000019-8A35-48B2-93D5-FCEC69E4D9D3}"/>
              </c:ext>
            </c:extLst>
          </c:dPt>
          <c:dPt>
            <c:idx val="13"/>
            <c:invertIfNegative val="0"/>
            <c:bubble3D val="0"/>
            <c:spPr>
              <a:solidFill>
                <a:srgbClr val="FBE2D5"/>
              </a:solidFill>
              <a:ln>
                <a:noFill/>
              </a:ln>
              <a:effectLst/>
            </c:spPr>
            <c:extLst>
              <c:ext xmlns:c16="http://schemas.microsoft.com/office/drawing/2014/chart" uri="{C3380CC4-5D6E-409C-BE32-E72D297353CC}">
                <c16:uniqueId val="{0000001B-8A35-48B2-93D5-FCEC69E4D9D3}"/>
              </c:ext>
            </c:extLst>
          </c:dPt>
          <c:dPt>
            <c:idx val="14"/>
            <c:invertIfNegative val="0"/>
            <c:bubble3D val="0"/>
            <c:spPr>
              <a:solidFill>
                <a:srgbClr val="FBE2D5"/>
              </a:solidFill>
              <a:ln>
                <a:noFill/>
              </a:ln>
              <a:effectLst/>
            </c:spPr>
            <c:extLst>
              <c:ext xmlns:c16="http://schemas.microsoft.com/office/drawing/2014/chart" uri="{C3380CC4-5D6E-409C-BE32-E72D297353CC}">
                <c16:uniqueId val="{0000001D-8A35-48B2-93D5-FCEC69E4D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Fear of losing local voices in larger authorities</c:v>
                </c:pt>
                <c:pt idx="1">
                  <c:v>Risk of dominance by larger urban centres</c:v>
                </c:pt>
                <c:pt idx="2">
                  <c:v>Concerns re: councillors/ officers being unfamiliar with distant communities</c:v>
                </c:pt>
                <c:pt idx="3">
                  <c:v>Don't identify with the area they've been grouped with</c:v>
                </c:pt>
                <c:pt idx="4">
                  <c:v>Loss of identity</c:v>
                </c:pt>
                <c:pt idx="5">
                  <c:v>Other identity/ representation concerns/ issues</c:v>
                </c:pt>
              </c:strCache>
            </c:strRef>
          </c:cat>
          <c:val>
            <c:numRef>
              <c:f>Sheet1!$B$2:$B$7</c:f>
              <c:numCache>
                <c:formatCode>0%</c:formatCode>
                <c:ptCount val="6"/>
                <c:pt idx="0">
                  <c:v>0.13</c:v>
                </c:pt>
                <c:pt idx="1">
                  <c:v>0.09</c:v>
                </c:pt>
                <c:pt idx="2">
                  <c:v>0.06</c:v>
                </c:pt>
                <c:pt idx="3">
                  <c:v>0.04</c:v>
                </c:pt>
                <c:pt idx="4">
                  <c:v>0.03</c:v>
                </c:pt>
                <c:pt idx="5">
                  <c:v>7.0000000000000007E-2</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07507620009968"/>
          <c:y val="0.12282845942057763"/>
          <c:w val="0.54692492379990032"/>
          <c:h val="0.84095593051678763"/>
        </c:manualLayout>
      </c:layout>
      <c:barChart>
        <c:barDir val="bar"/>
        <c:grouping val="clustered"/>
        <c:varyColors val="0"/>
        <c:ser>
          <c:idx val="0"/>
          <c:order val="0"/>
          <c:tx>
            <c:strRef>
              <c:f>Sheet1!$B$1</c:f>
              <c:strCache>
                <c:ptCount val="1"/>
                <c:pt idx="0">
                  <c:v>Series 1</c:v>
                </c:pt>
              </c:strCache>
            </c:strRef>
          </c:tx>
          <c:spPr>
            <a:solidFill>
              <a:srgbClr val="DAF2D0"/>
            </a:solidFill>
            <a:ln>
              <a:noFill/>
            </a:ln>
            <a:effectLst/>
          </c:spPr>
          <c:invertIfNegative val="0"/>
          <c:dPt>
            <c:idx val="0"/>
            <c:invertIfNegative val="0"/>
            <c:bubble3D val="0"/>
            <c:spPr>
              <a:solidFill>
                <a:srgbClr val="DAF2D0"/>
              </a:solidFill>
              <a:ln>
                <a:noFill/>
              </a:ln>
              <a:effectLst/>
            </c:spPr>
            <c:extLst>
              <c:ext xmlns:c16="http://schemas.microsoft.com/office/drawing/2014/chart" uri="{C3380CC4-5D6E-409C-BE32-E72D297353CC}">
                <c16:uniqueId val="{00000001-8A35-48B2-93D5-FCEC69E4D9D3}"/>
              </c:ext>
            </c:extLst>
          </c:dPt>
          <c:dPt>
            <c:idx val="1"/>
            <c:invertIfNegative val="0"/>
            <c:bubble3D val="0"/>
            <c:spPr>
              <a:solidFill>
                <a:srgbClr val="DAF2D0"/>
              </a:solidFill>
              <a:ln>
                <a:noFill/>
              </a:ln>
              <a:effectLst/>
            </c:spPr>
            <c:extLst>
              <c:ext xmlns:c16="http://schemas.microsoft.com/office/drawing/2014/chart" uri="{C3380CC4-5D6E-409C-BE32-E72D297353CC}">
                <c16:uniqueId val="{00000003-8A35-48B2-93D5-FCEC69E4D9D3}"/>
              </c:ext>
            </c:extLst>
          </c:dPt>
          <c:dPt>
            <c:idx val="2"/>
            <c:invertIfNegative val="0"/>
            <c:bubble3D val="0"/>
            <c:spPr>
              <a:solidFill>
                <a:srgbClr val="DAF2D0"/>
              </a:solidFill>
              <a:ln>
                <a:noFill/>
              </a:ln>
              <a:effectLst/>
            </c:spPr>
            <c:extLst>
              <c:ext xmlns:c16="http://schemas.microsoft.com/office/drawing/2014/chart" uri="{C3380CC4-5D6E-409C-BE32-E72D297353CC}">
                <c16:uniqueId val="{00000005-8A35-48B2-93D5-FCEC69E4D9D3}"/>
              </c:ext>
            </c:extLst>
          </c:dPt>
          <c:dPt>
            <c:idx val="3"/>
            <c:invertIfNegative val="0"/>
            <c:bubble3D val="0"/>
            <c:spPr>
              <a:solidFill>
                <a:srgbClr val="DAF2D0"/>
              </a:solidFill>
              <a:ln>
                <a:noFill/>
              </a:ln>
              <a:effectLst/>
            </c:spPr>
            <c:extLst>
              <c:ext xmlns:c16="http://schemas.microsoft.com/office/drawing/2014/chart" uri="{C3380CC4-5D6E-409C-BE32-E72D297353CC}">
                <c16:uniqueId val="{00000007-8A35-48B2-93D5-FCEC69E4D9D3}"/>
              </c:ext>
            </c:extLst>
          </c:dPt>
          <c:dPt>
            <c:idx val="4"/>
            <c:invertIfNegative val="0"/>
            <c:bubble3D val="0"/>
            <c:spPr>
              <a:solidFill>
                <a:srgbClr val="DAF2D0"/>
              </a:solidFill>
              <a:ln>
                <a:noFill/>
              </a:ln>
              <a:effectLst/>
            </c:spPr>
            <c:extLst>
              <c:ext xmlns:c16="http://schemas.microsoft.com/office/drawing/2014/chart" uri="{C3380CC4-5D6E-409C-BE32-E72D297353CC}">
                <c16:uniqueId val="{00000009-8A35-48B2-93D5-FCEC69E4D9D3}"/>
              </c:ext>
            </c:extLst>
          </c:dPt>
          <c:dPt>
            <c:idx val="5"/>
            <c:invertIfNegative val="0"/>
            <c:bubble3D val="0"/>
            <c:spPr>
              <a:solidFill>
                <a:srgbClr val="DAF2D0"/>
              </a:solidFill>
              <a:ln>
                <a:noFill/>
              </a:ln>
              <a:effectLst/>
            </c:spPr>
            <c:extLst>
              <c:ext xmlns:c16="http://schemas.microsoft.com/office/drawing/2014/chart" uri="{C3380CC4-5D6E-409C-BE32-E72D297353CC}">
                <c16:uniqueId val="{0000000B-8A35-48B2-93D5-FCEC69E4D9D3}"/>
              </c:ext>
            </c:extLst>
          </c:dPt>
          <c:dPt>
            <c:idx val="6"/>
            <c:invertIfNegative val="0"/>
            <c:bubble3D val="0"/>
            <c:spPr>
              <a:solidFill>
                <a:srgbClr val="DAF2D0"/>
              </a:solidFill>
              <a:ln>
                <a:noFill/>
              </a:ln>
              <a:effectLst/>
            </c:spPr>
            <c:extLst>
              <c:ext xmlns:c16="http://schemas.microsoft.com/office/drawing/2014/chart" uri="{C3380CC4-5D6E-409C-BE32-E72D297353CC}">
                <c16:uniqueId val="{0000000D-8A35-48B2-93D5-FCEC69E4D9D3}"/>
              </c:ext>
            </c:extLst>
          </c:dPt>
          <c:dPt>
            <c:idx val="7"/>
            <c:invertIfNegative val="0"/>
            <c:bubble3D val="0"/>
            <c:spPr>
              <a:solidFill>
                <a:srgbClr val="DAF2D0"/>
              </a:solidFill>
              <a:ln>
                <a:noFill/>
              </a:ln>
              <a:effectLst/>
            </c:spPr>
            <c:extLst>
              <c:ext xmlns:c16="http://schemas.microsoft.com/office/drawing/2014/chart" uri="{C3380CC4-5D6E-409C-BE32-E72D297353CC}">
                <c16:uniqueId val="{0000000F-8A35-48B2-93D5-FCEC69E4D9D3}"/>
              </c:ext>
            </c:extLst>
          </c:dPt>
          <c:dPt>
            <c:idx val="8"/>
            <c:invertIfNegative val="0"/>
            <c:bubble3D val="0"/>
            <c:spPr>
              <a:solidFill>
                <a:srgbClr val="DAF2D0"/>
              </a:solidFill>
              <a:ln>
                <a:noFill/>
              </a:ln>
              <a:effectLst/>
            </c:spPr>
            <c:extLst>
              <c:ext xmlns:c16="http://schemas.microsoft.com/office/drawing/2014/chart" uri="{C3380CC4-5D6E-409C-BE32-E72D297353CC}">
                <c16:uniqueId val="{00000011-8A35-48B2-93D5-FCEC69E4D9D3}"/>
              </c:ext>
            </c:extLst>
          </c:dPt>
          <c:dPt>
            <c:idx val="9"/>
            <c:invertIfNegative val="0"/>
            <c:bubble3D val="0"/>
            <c:spPr>
              <a:solidFill>
                <a:srgbClr val="DAF2D0"/>
              </a:solidFill>
              <a:ln>
                <a:noFill/>
              </a:ln>
              <a:effectLst/>
            </c:spPr>
            <c:extLst>
              <c:ext xmlns:c16="http://schemas.microsoft.com/office/drawing/2014/chart" uri="{C3380CC4-5D6E-409C-BE32-E72D297353CC}">
                <c16:uniqueId val="{00000013-8A35-48B2-93D5-FCEC69E4D9D3}"/>
              </c:ext>
            </c:extLst>
          </c:dPt>
          <c:dPt>
            <c:idx val="10"/>
            <c:invertIfNegative val="0"/>
            <c:bubble3D val="0"/>
            <c:spPr>
              <a:solidFill>
                <a:srgbClr val="DAF2D0"/>
              </a:solidFill>
              <a:ln>
                <a:noFill/>
              </a:ln>
              <a:effectLst/>
            </c:spPr>
            <c:extLst>
              <c:ext xmlns:c16="http://schemas.microsoft.com/office/drawing/2014/chart" uri="{C3380CC4-5D6E-409C-BE32-E72D297353CC}">
                <c16:uniqueId val="{00000015-8A35-48B2-93D5-FCEC69E4D9D3}"/>
              </c:ext>
            </c:extLst>
          </c:dPt>
          <c:dPt>
            <c:idx val="11"/>
            <c:invertIfNegative val="0"/>
            <c:bubble3D val="0"/>
            <c:spPr>
              <a:solidFill>
                <a:srgbClr val="DAF2D0"/>
              </a:solidFill>
              <a:ln>
                <a:noFill/>
              </a:ln>
              <a:effectLst/>
            </c:spPr>
            <c:extLst>
              <c:ext xmlns:c16="http://schemas.microsoft.com/office/drawing/2014/chart" uri="{C3380CC4-5D6E-409C-BE32-E72D297353CC}">
                <c16:uniqueId val="{00000017-8A35-48B2-93D5-FCEC69E4D9D3}"/>
              </c:ext>
            </c:extLst>
          </c:dPt>
          <c:dPt>
            <c:idx val="12"/>
            <c:invertIfNegative val="0"/>
            <c:bubble3D val="0"/>
            <c:spPr>
              <a:solidFill>
                <a:srgbClr val="DAF2D0"/>
              </a:solidFill>
              <a:ln>
                <a:noFill/>
              </a:ln>
              <a:effectLst/>
            </c:spPr>
            <c:extLst>
              <c:ext xmlns:c16="http://schemas.microsoft.com/office/drawing/2014/chart" uri="{C3380CC4-5D6E-409C-BE32-E72D297353CC}">
                <c16:uniqueId val="{00000019-8A35-48B2-93D5-FCEC69E4D9D3}"/>
              </c:ext>
            </c:extLst>
          </c:dPt>
          <c:dPt>
            <c:idx val="13"/>
            <c:invertIfNegative val="0"/>
            <c:bubble3D val="0"/>
            <c:spPr>
              <a:solidFill>
                <a:srgbClr val="DAF2D0"/>
              </a:solidFill>
              <a:ln>
                <a:noFill/>
              </a:ln>
              <a:effectLst/>
            </c:spPr>
            <c:extLst>
              <c:ext xmlns:c16="http://schemas.microsoft.com/office/drawing/2014/chart" uri="{C3380CC4-5D6E-409C-BE32-E72D297353CC}">
                <c16:uniqueId val="{0000001B-8A35-48B2-93D5-FCEC69E4D9D3}"/>
              </c:ext>
            </c:extLst>
          </c:dPt>
          <c:dPt>
            <c:idx val="14"/>
            <c:invertIfNegative val="0"/>
            <c:bubble3D val="0"/>
            <c:spPr>
              <a:solidFill>
                <a:srgbClr val="DAF2D0"/>
              </a:solidFill>
              <a:ln>
                <a:noFill/>
              </a:ln>
              <a:effectLst/>
            </c:spPr>
            <c:extLst>
              <c:ext xmlns:c16="http://schemas.microsoft.com/office/drawing/2014/chart" uri="{C3380CC4-5D6E-409C-BE32-E72D297353CC}">
                <c16:uniqueId val="{0000001D-8A35-48B2-93D5-FCEC69E4D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Disparities in funding allocation</c:v>
                </c:pt>
                <c:pt idx="1">
                  <c:v>Debt inheritance from poorly managed councils</c:v>
                </c:pt>
                <c:pt idx="2">
                  <c:v>High cost of reorganisation and implementation</c:v>
                </c:pt>
                <c:pt idx="3">
                  <c:v>Uncertainty about financial savings or benefits</c:v>
                </c:pt>
                <c:pt idx="4">
                  <c:v>Increase in Council Tax</c:v>
                </c:pt>
                <c:pt idx="5">
                  <c:v>Other financial concerns</c:v>
                </c:pt>
              </c:strCache>
            </c:strRef>
          </c:cat>
          <c:val>
            <c:numRef>
              <c:f>Sheet1!$B$2:$B$7</c:f>
              <c:numCache>
                <c:formatCode>0%</c:formatCode>
                <c:ptCount val="6"/>
                <c:pt idx="0">
                  <c:v>7.0000000000000007E-2</c:v>
                </c:pt>
                <c:pt idx="1">
                  <c:v>0.06</c:v>
                </c:pt>
                <c:pt idx="2">
                  <c:v>0.05</c:v>
                </c:pt>
                <c:pt idx="3">
                  <c:v>0.04</c:v>
                </c:pt>
                <c:pt idx="4">
                  <c:v>0.02</c:v>
                </c:pt>
                <c:pt idx="5">
                  <c:v>0.05</c:v>
                </c:pt>
              </c:numCache>
            </c:numRef>
          </c:val>
          <c:extLst>
            <c:ext xmlns:c16="http://schemas.microsoft.com/office/drawing/2014/chart" uri="{C3380CC4-5D6E-409C-BE32-E72D297353CC}">
              <c16:uniqueId val="{0000001E-8A35-48B2-93D5-FCEC69E4D9D3}"/>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1A72D63A-0002-4DDA-8715-FF4088AE138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068F8011-E555-4038-8B34-56F5971B7049}" type="datetimeFigureOut">
              <a:rPr lang="en-GB" smtClean="0"/>
              <a:t>05/09/2025</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568BB050-D6A5-4A85-9276-619497FC25B3}" type="slidenum">
              <a:rPr lang="en-GB" smtClean="0"/>
              <a:t>‹#›</a:t>
            </a:fld>
            <a:endParaRPr lang="en-GB"/>
          </a:p>
        </p:txBody>
      </p:sp>
    </p:spTree>
    <p:extLst>
      <p:ext uri="{BB962C8B-B14F-4D97-AF65-F5344CB8AC3E}">
        <p14:creationId xmlns:p14="http://schemas.microsoft.com/office/powerpoint/2010/main" val="11697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8BB050-D6A5-4A85-9276-619497FC25B3}" type="slidenum">
              <a:rPr lang="en-GB" smtClean="0"/>
              <a:t>1</a:t>
            </a:fld>
            <a:endParaRPr lang="en-GB"/>
          </a:p>
        </p:txBody>
      </p:sp>
    </p:spTree>
    <p:extLst>
      <p:ext uri="{BB962C8B-B14F-4D97-AF65-F5344CB8AC3E}">
        <p14:creationId xmlns:p14="http://schemas.microsoft.com/office/powerpoint/2010/main" val="358835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29F7-AB2F-4B20-D422-75721F3FA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1BC5B-F321-8453-E753-7B7866E3A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CE6EE-C714-BA59-88BF-7203F80EF1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C3F78B2-27CB-8928-E578-D72DAF50F2FA}"/>
              </a:ext>
            </a:extLst>
          </p:cNvPr>
          <p:cNvSpPr>
            <a:spLocks noGrp="1"/>
          </p:cNvSpPr>
          <p:nvPr>
            <p:ph type="sldNum" sz="quarter" idx="5"/>
          </p:nvPr>
        </p:nvSpPr>
        <p:spPr/>
        <p:txBody>
          <a:bodyPr/>
          <a:lstStyle/>
          <a:p>
            <a:fld id="{568BB050-D6A5-4A85-9276-619497FC25B3}" type="slidenum">
              <a:rPr lang="en-GB" smtClean="0"/>
              <a:t>7</a:t>
            </a:fld>
            <a:endParaRPr lang="en-GB"/>
          </a:p>
        </p:txBody>
      </p:sp>
    </p:spTree>
    <p:extLst>
      <p:ext uri="{BB962C8B-B14F-4D97-AF65-F5344CB8AC3E}">
        <p14:creationId xmlns:p14="http://schemas.microsoft.com/office/powerpoint/2010/main" val="132132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Within South-East region, </a:t>
            </a:r>
          </a:p>
        </p:txBody>
      </p:sp>
      <p:sp>
        <p:nvSpPr>
          <p:cNvPr id="4" name="Slide Number Placeholder 3"/>
          <p:cNvSpPr>
            <a:spLocks noGrp="1"/>
          </p:cNvSpPr>
          <p:nvPr>
            <p:ph type="sldNum" sz="quarter" idx="5"/>
          </p:nvPr>
        </p:nvSpPr>
        <p:spPr/>
        <p:txBody>
          <a:bodyPr/>
          <a:lstStyle/>
          <a:p>
            <a:fld id="{568BB050-D6A5-4A85-9276-619497FC25B3}" type="slidenum">
              <a:rPr lang="en-GB" smtClean="0"/>
              <a:t>9</a:t>
            </a:fld>
            <a:endParaRPr lang="en-GB"/>
          </a:p>
        </p:txBody>
      </p:sp>
    </p:spTree>
    <p:extLst>
      <p:ext uri="{BB962C8B-B14F-4D97-AF65-F5344CB8AC3E}">
        <p14:creationId xmlns:p14="http://schemas.microsoft.com/office/powerpoint/2010/main" val="180391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5538-5577-907E-9795-85FED9A06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8C43B-D73C-AE73-F81C-88DDECAE3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3D953-3902-7739-9388-9A9C3EE3E7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1A1FF9-B7D7-6A88-9574-77B8DCE65EAB}"/>
              </a:ext>
            </a:extLst>
          </p:cNvPr>
          <p:cNvSpPr>
            <a:spLocks noGrp="1"/>
          </p:cNvSpPr>
          <p:nvPr>
            <p:ph type="sldNum" sz="quarter" idx="5"/>
          </p:nvPr>
        </p:nvSpPr>
        <p:spPr/>
        <p:txBody>
          <a:bodyPr/>
          <a:lstStyle/>
          <a:p>
            <a:fld id="{568BB050-D6A5-4A85-9276-619497FC25B3}" type="slidenum">
              <a:rPr lang="en-GB" smtClean="0"/>
              <a:t>11</a:t>
            </a:fld>
            <a:endParaRPr lang="en-GB"/>
          </a:p>
        </p:txBody>
      </p:sp>
    </p:spTree>
    <p:extLst>
      <p:ext uri="{BB962C8B-B14F-4D97-AF65-F5344CB8AC3E}">
        <p14:creationId xmlns:p14="http://schemas.microsoft.com/office/powerpoint/2010/main" val="369278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8BB050-D6A5-4A85-9276-619497FC25B3}" type="slidenum">
              <a:rPr lang="en-GB" smtClean="0"/>
              <a:t>13</a:t>
            </a:fld>
            <a:endParaRPr lang="en-GB"/>
          </a:p>
        </p:txBody>
      </p:sp>
    </p:spTree>
    <p:extLst>
      <p:ext uri="{BB962C8B-B14F-4D97-AF65-F5344CB8AC3E}">
        <p14:creationId xmlns:p14="http://schemas.microsoft.com/office/powerpoint/2010/main" val="34079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8BB050-D6A5-4A85-9276-619497FC25B3}" type="slidenum">
              <a:rPr lang="en-GB" smtClean="0"/>
              <a:t>17</a:t>
            </a:fld>
            <a:endParaRPr lang="en-GB"/>
          </a:p>
        </p:txBody>
      </p:sp>
    </p:spTree>
    <p:extLst>
      <p:ext uri="{BB962C8B-B14F-4D97-AF65-F5344CB8AC3E}">
        <p14:creationId xmlns:p14="http://schemas.microsoft.com/office/powerpoint/2010/main" val="305378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8BB050-D6A5-4A85-9276-619497FC25B3}" type="slidenum">
              <a:rPr lang="en-GB" smtClean="0"/>
              <a:t>18</a:t>
            </a:fld>
            <a:endParaRPr lang="en-GB"/>
          </a:p>
        </p:txBody>
      </p:sp>
    </p:spTree>
    <p:extLst>
      <p:ext uri="{BB962C8B-B14F-4D97-AF65-F5344CB8AC3E}">
        <p14:creationId xmlns:p14="http://schemas.microsoft.com/office/powerpoint/2010/main" val="401947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24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535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5215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5621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141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75488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3611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600" b="1">
                <a:latin typeface="Arial" panose="020B0604020202020204" pitchFamily="34" charset="0"/>
                <a:cs typeface="Arial" panose="020B0604020202020204" pitchFamily="34" charset="0"/>
              </a:defRPr>
            </a:lvl1pPr>
          </a:lstStyle>
          <a:p>
            <a:r>
              <a:rPr lang="en-GB"/>
              <a:t>Blank with title</a:t>
            </a:r>
            <a:endParaRPr lang="en-US"/>
          </a:p>
        </p:txBody>
      </p:sp>
    </p:spTree>
    <p:extLst>
      <p:ext uri="{BB962C8B-B14F-4D97-AF65-F5344CB8AC3E}">
        <p14:creationId xmlns:p14="http://schemas.microsoft.com/office/powerpoint/2010/main" val="186762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52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sp>
        <p:nvSpPr>
          <p:cNvPr id="3" name="Content Placeholder 2"/>
          <p:cNvSpPr>
            <a:spLocks noGrp="1"/>
          </p:cNvSpPr>
          <p:nvPr>
            <p:ph idx="1"/>
          </p:nvPr>
        </p:nvSpPr>
        <p:spPr>
          <a:xfrm>
            <a:off x="701457" y="1464417"/>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960FF538-3B51-C8E8-380D-E0F649B30102}"/>
              </a:ext>
            </a:extLst>
          </p:cNvPr>
          <p:cNvSpPr>
            <a:spLocks noGrp="1"/>
          </p:cNvSpPr>
          <p:nvPr>
            <p:ph idx="10"/>
          </p:nvPr>
        </p:nvSpPr>
        <p:spPr>
          <a:xfrm>
            <a:off x="6293089" y="1464416"/>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600" b="1">
                <a:latin typeface="Arial" panose="020B0604020202020204" pitchFamily="34" charset="0"/>
                <a:cs typeface="Arial" panose="020B0604020202020204" pitchFamily="34" charset="0"/>
              </a:defRPr>
            </a:lvl1pPr>
          </a:lstStyle>
          <a:p>
            <a:r>
              <a:rPr lang="en-GB"/>
              <a:t>Blank with title</a:t>
            </a:r>
            <a:endParaRPr lang="en-US"/>
          </a:p>
        </p:txBody>
      </p:sp>
    </p:spTree>
    <p:extLst>
      <p:ext uri="{BB962C8B-B14F-4D97-AF65-F5344CB8AC3E}">
        <p14:creationId xmlns:p14="http://schemas.microsoft.com/office/powerpoint/2010/main" val="177784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9D8344E3-FCCE-D1E8-C36A-78EFEDBAB259}"/>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81078638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600" b="1">
                <a:latin typeface="Arial" panose="020B0604020202020204" pitchFamily="34" charset="0"/>
                <a:cs typeface="Arial" panose="020B0604020202020204" pitchFamily="34" charset="0"/>
              </a:defRPr>
            </a:lvl1pPr>
          </a:lstStyle>
          <a:p>
            <a:r>
              <a:rPr lang="en-GB"/>
              <a:t>People &amp; Organisation completely blank</a:t>
            </a:r>
            <a:endParaRPr lang="en-US"/>
          </a:p>
        </p:txBody>
      </p:sp>
      <p:cxnSp>
        <p:nvCxnSpPr>
          <p:cNvPr id="3" name="Straight Connector 2">
            <a:extLst>
              <a:ext uri="{FF2B5EF4-FFF2-40B4-BE49-F238E27FC236}">
                <a16:creationId xmlns:a16="http://schemas.microsoft.com/office/drawing/2014/main" id="{ACC17012-7E10-2B0A-AE35-E03474661065}"/>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5" name="Content Placeholder 3">
            <a:extLst>
              <a:ext uri="{FF2B5EF4-FFF2-40B4-BE49-F238E27FC236}">
                <a16:creationId xmlns:a16="http://schemas.microsoft.com/office/drawing/2014/main" id="{5C292F10-4D3E-8DE9-9C86-EAB2801EF556}"/>
              </a:ext>
            </a:extLst>
          </p:cNvPr>
          <p:cNvSpPr>
            <a:spLocks noGrp="1"/>
          </p:cNvSpPr>
          <p:nvPr>
            <p:ph idx="4294967295"/>
          </p:nvPr>
        </p:nvSpPr>
        <p:spPr>
          <a:xfrm>
            <a:off x="685845" y="1422400"/>
            <a:ext cx="10820400" cy="4730750"/>
          </a:xfrm>
        </p:spPr>
        <p:txBody>
          <a:bodyPr/>
          <a:lstStyle/>
          <a:p>
            <a:r>
              <a:rPr lang="en-GB"/>
              <a:t>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r>
              <a:rPr lang="en-GB"/>
              <a:t> </a:t>
            </a:r>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3891718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743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sp>
        <p:nvSpPr>
          <p:cNvPr id="3" name="Content Placeholder 2"/>
          <p:cNvSpPr>
            <a:spLocks noGrp="1"/>
          </p:cNvSpPr>
          <p:nvPr>
            <p:ph idx="1"/>
          </p:nvPr>
        </p:nvSpPr>
        <p:spPr>
          <a:xfrm>
            <a:off x="701457" y="1464417"/>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960FF538-3B51-C8E8-380D-E0F649B30102}"/>
              </a:ext>
            </a:extLst>
          </p:cNvPr>
          <p:cNvSpPr>
            <a:spLocks noGrp="1"/>
          </p:cNvSpPr>
          <p:nvPr>
            <p:ph idx="10"/>
          </p:nvPr>
        </p:nvSpPr>
        <p:spPr>
          <a:xfrm>
            <a:off x="6293089" y="1464416"/>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971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B4C6-A9A2-21AC-E648-C81FE9B6C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00B371-6E16-CE4B-41D5-118C7ADE8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1D90E6-3D31-4CC3-CC4E-4F440CF1837E}"/>
              </a:ext>
            </a:extLst>
          </p:cNvPr>
          <p:cNvSpPr>
            <a:spLocks noGrp="1"/>
          </p:cNvSpPr>
          <p:nvPr>
            <p:ph type="dt" sz="half" idx="10"/>
          </p:nvPr>
        </p:nvSpPr>
        <p:spPr/>
        <p:txBody>
          <a:bodyPr/>
          <a:lstStyle/>
          <a:p>
            <a:fld id="{08F8822D-864E-44BE-BDCB-1FAFA230DC6E}" type="datetimeFigureOut">
              <a:rPr lang="en-GB" smtClean="0"/>
              <a:t>05/09/2025</a:t>
            </a:fld>
            <a:endParaRPr lang="en-GB"/>
          </a:p>
        </p:txBody>
      </p:sp>
      <p:sp>
        <p:nvSpPr>
          <p:cNvPr id="5" name="Footer Placeholder 4">
            <a:extLst>
              <a:ext uri="{FF2B5EF4-FFF2-40B4-BE49-F238E27FC236}">
                <a16:creationId xmlns:a16="http://schemas.microsoft.com/office/drawing/2014/main" id="{A13A62B4-ADAB-145B-2048-D4C0215C59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FFF729-78CA-FC38-681A-C79CBBC3A7C5}"/>
              </a:ext>
            </a:extLst>
          </p:cNvPr>
          <p:cNvSpPr>
            <a:spLocks noGrp="1"/>
          </p:cNvSpPr>
          <p:nvPr>
            <p:ph type="sldNum" sz="quarter" idx="12"/>
          </p:nvPr>
        </p:nvSpPr>
        <p:spPr/>
        <p:txBody>
          <a:bodyPr/>
          <a:lstStyle/>
          <a:p>
            <a:fld id="{91A1174D-AC28-4811-B300-DA28616896D6}" type="slidenum">
              <a:rPr lang="en-GB" smtClean="0"/>
              <a:t>‹#›</a:t>
            </a:fld>
            <a:endParaRPr lang="en-GB"/>
          </a:p>
        </p:txBody>
      </p:sp>
    </p:spTree>
    <p:extLst>
      <p:ext uri="{BB962C8B-B14F-4D97-AF65-F5344CB8AC3E}">
        <p14:creationId xmlns:p14="http://schemas.microsoft.com/office/powerpoint/2010/main" val="37722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508ED1C-93B8-F765-F5A1-D739AA88F0CD}"/>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ADD64CD5-C2D6-E5D4-A5CB-6F75488A3D1B}"/>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6289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AA7BA0-EF08-30D8-085A-B34682ECC82F}"/>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01DE3926-4D74-F006-40D7-61E10545FC24}"/>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401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1870641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0415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1989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38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82452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ED0C5B-1C38-E43D-ADF2-50274C6A9B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2" y="223"/>
            <a:ext cx="12192396" cy="6857776"/>
          </a:xfrm>
          <a:prstGeom prst="rect">
            <a:avLst/>
          </a:prstGeom>
        </p:spPr>
      </p:pic>
    </p:spTree>
    <p:extLst>
      <p:ext uri="{BB962C8B-B14F-4D97-AF65-F5344CB8AC3E}">
        <p14:creationId xmlns:p14="http://schemas.microsoft.com/office/powerpoint/2010/main" val="10709468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3"/>
          <a:srcRect/>
          <a:stretch/>
        </p:blipFill>
        <p:spPr>
          <a:xfrm>
            <a:off x="2" y="223"/>
            <a:ext cx="12192396" cy="6857777"/>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56832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DB0CF-E9CB-8EA9-AE13-196C1249CBE9}"/>
              </a:ext>
            </a:extLst>
          </p:cNvPr>
          <p:cNvPicPr>
            <a:picLocks noChangeAspect="1"/>
          </p:cNvPicPr>
          <p:nvPr userDrawn="1"/>
        </p:nvPicPr>
        <p:blipFill>
          <a:blip r:embed="rId5"/>
          <a:srcRect/>
          <a:stretch/>
        </p:blipFill>
        <p:spPr>
          <a:xfrm>
            <a:off x="-396" y="3700"/>
            <a:ext cx="12192396" cy="6857776"/>
          </a:xfrm>
          <a:prstGeom prst="rect">
            <a:avLst/>
          </a:prstGeom>
        </p:spPr>
      </p:pic>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EF51B72-712F-3CBD-1A91-E1360DC76D06}"/>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4573B477-9298-626B-3043-A07E227FDE4F}"/>
              </a:ext>
            </a:extLst>
          </p:cNvPr>
          <p:cNvSpPr/>
          <p:nvPr userDrawn="1"/>
        </p:nvSpPr>
        <p:spPr>
          <a:xfrm>
            <a:off x="548640" y="6315891"/>
            <a:ext cx="11194869" cy="372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573572"/>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defTabSz="914400" rtl="0" eaLnBrk="1" latinLnBrk="0" hangingPunct="1">
        <a:lnSpc>
          <a:spcPct val="90000"/>
        </a:lnSpc>
        <a:spcBef>
          <a:spcPct val="0"/>
        </a:spcBef>
        <a:buNone/>
        <a:defRPr sz="1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DB0CF-E9CB-8EA9-AE13-196C1249CBE9}"/>
              </a:ext>
            </a:extLst>
          </p:cNvPr>
          <p:cNvPicPr>
            <a:picLocks noChangeAspect="1"/>
          </p:cNvPicPr>
          <p:nvPr userDrawn="1"/>
        </p:nvPicPr>
        <p:blipFill>
          <a:blip r:embed="rId7"/>
          <a:srcRect/>
          <a:stretch/>
        </p:blipFill>
        <p:spPr>
          <a:xfrm>
            <a:off x="-396" y="3700"/>
            <a:ext cx="12192396" cy="6857776"/>
          </a:xfrm>
          <a:prstGeom prst="rect">
            <a:avLst/>
          </a:prstGeom>
        </p:spPr>
      </p:pic>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EF51B72-712F-3CBD-1A91-E1360DC76D06}"/>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4573B477-9298-626B-3043-A07E227FDE4F}"/>
              </a:ext>
            </a:extLst>
          </p:cNvPr>
          <p:cNvSpPr/>
          <p:nvPr userDrawn="1"/>
        </p:nvSpPr>
        <p:spPr>
          <a:xfrm>
            <a:off x="548640" y="6315891"/>
            <a:ext cx="11194869" cy="372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743186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1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C018FD-6680-37B7-CB18-E3EE1A2BF9BE}"/>
              </a:ext>
            </a:extLst>
          </p:cNvPr>
          <p:cNvSpPr>
            <a:spLocks noGrp="1" noChangeArrowheads="1"/>
          </p:cNvSpPr>
          <p:nvPr>
            <p:ph type="title"/>
          </p:nvPr>
        </p:nvSpPr>
        <p:spPr>
          <a:xfrm>
            <a:off x="599570" y="2039890"/>
            <a:ext cx="10992859" cy="1325563"/>
          </a:xfrm>
        </p:spPr>
        <p:txBody>
          <a:bodyPr>
            <a:normAutofit fontScale="90000"/>
          </a:bodyPr>
          <a:lstStyle/>
          <a:p>
            <a:r>
              <a:rPr lang="en-GB" sz="3600" b="1">
                <a:solidFill>
                  <a:schemeClr val="bg1"/>
                </a:solidFill>
                <a:latin typeface="Arial Nova Light" panose="020B0304020202020204" pitchFamily="34" charset="0"/>
                <a:cs typeface="Arial"/>
              </a:rPr>
              <a:t>Local Government Reorganisation</a:t>
            </a:r>
            <a:br>
              <a:rPr lang="en-GB" sz="3600" b="1">
                <a:solidFill>
                  <a:schemeClr val="bg1"/>
                </a:solidFill>
                <a:latin typeface="Arial Nova Light" panose="020B0304020202020204" pitchFamily="34" charset="0"/>
                <a:cs typeface="Arial"/>
              </a:rPr>
            </a:br>
            <a:br>
              <a:rPr lang="en-GB" sz="3600" b="1">
                <a:solidFill>
                  <a:schemeClr val="bg1"/>
                </a:solidFill>
                <a:latin typeface="Arial Nova Light" panose="020B0304020202020204" pitchFamily="34" charset="0"/>
                <a:cs typeface="Arial"/>
              </a:rPr>
            </a:br>
            <a:r>
              <a:rPr lang="en-GB" sz="3600" b="1">
                <a:solidFill>
                  <a:schemeClr val="bg1"/>
                </a:solidFill>
                <a:latin typeface="Arial Nova Light" panose="020B0304020202020204" pitchFamily="34" charset="0"/>
                <a:cs typeface="Arial"/>
              </a:rPr>
              <a:t>Public Survey Insight Report</a:t>
            </a:r>
            <a:endParaRPr lang="en-US" altLang="en-US" sz="3600">
              <a:solidFill>
                <a:schemeClr val="bg1"/>
              </a:solidFill>
              <a:latin typeface="Arial Nova Light" panose="020B0304020202020204" pitchFamily="34" charset="0"/>
            </a:endParaRPr>
          </a:p>
        </p:txBody>
      </p:sp>
      <p:sp>
        <p:nvSpPr>
          <p:cNvPr id="5" name="TextBox 4">
            <a:extLst>
              <a:ext uri="{FF2B5EF4-FFF2-40B4-BE49-F238E27FC236}">
                <a16:creationId xmlns:a16="http://schemas.microsoft.com/office/drawing/2014/main" id="{E7B5C0D1-F6AC-6013-C328-09EB2A839B0E}"/>
              </a:ext>
            </a:extLst>
          </p:cNvPr>
          <p:cNvSpPr txBox="1"/>
          <p:nvPr/>
        </p:nvSpPr>
        <p:spPr>
          <a:xfrm>
            <a:off x="599570" y="4468044"/>
            <a:ext cx="29748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bg1"/>
                </a:solidFill>
                <a:latin typeface="Arial Nova Light" panose="020B0304020202020204" pitchFamily="34" charset="0"/>
                <a:cs typeface="Arial"/>
              </a:rPr>
              <a:t>August 2025</a:t>
            </a:r>
          </a:p>
        </p:txBody>
      </p:sp>
      <p:pic>
        <p:nvPicPr>
          <p:cNvPr id="1026" name="Picture 2">
            <a:extLst>
              <a:ext uri="{FF2B5EF4-FFF2-40B4-BE49-F238E27FC236}">
                <a16:creationId xmlns:a16="http://schemas.microsoft.com/office/drawing/2014/main" id="{E42947CB-5DAE-1060-CAD4-4EF67B8FC92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720" y="6027116"/>
            <a:ext cx="4176712" cy="82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3FC4-380D-F5E7-5F08-68405E6AB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7A40F-CD77-4E8D-664F-6D4090095176}"/>
              </a:ext>
            </a:extLst>
          </p:cNvPr>
          <p:cNvSpPr>
            <a:spLocks noGrp="1"/>
          </p:cNvSpPr>
          <p:nvPr>
            <p:ph type="title" idx="4294967295"/>
          </p:nvPr>
        </p:nvSpPr>
        <p:spPr>
          <a:xfrm>
            <a:off x="632426" y="79742"/>
            <a:ext cx="11109994" cy="1088666"/>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Other demographic observations: </a:t>
            </a:r>
            <a:r>
              <a:rPr lang="en-GB" sz="1500">
                <a:solidFill>
                  <a:srgbClr val="08324B"/>
                </a:solidFill>
                <a:latin typeface="Arial Nova Light" panose="020B0304020202020204" pitchFamily="34" charset="0"/>
                <a:cs typeface="Arial" panose="020B0604020202020204" pitchFamily="34" charset="0"/>
              </a:rPr>
              <a:t>Generally, households with occupants aged under 25; with incomes over £60k; females; people aged under 65; and those residing in their local neighbourhood under 5 years tended to be more positive about the benefits and opportunities of LGR. Respondents aged 65+ or with a household income of up to £30,000 tended to be less positive. </a:t>
            </a:r>
          </a:p>
        </p:txBody>
      </p:sp>
      <p:cxnSp>
        <p:nvCxnSpPr>
          <p:cNvPr id="7" name="Straight Connector 6">
            <a:extLst>
              <a:ext uri="{FF2B5EF4-FFF2-40B4-BE49-F238E27FC236}">
                <a16:creationId xmlns:a16="http://schemas.microsoft.com/office/drawing/2014/main" id="{A609A972-1607-B1B4-BE26-8E5C034AA7EC}"/>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C57CCFF7-F8AE-CADB-B1EC-A120A66AC54E}"/>
              </a:ext>
            </a:extLst>
          </p:cNvPr>
          <p:cNvGraphicFramePr>
            <a:graphicFrameLocks noGrp="1"/>
          </p:cNvGraphicFramePr>
          <p:nvPr>
            <p:extLst>
              <p:ext uri="{D42A27DB-BD31-4B8C-83A1-F6EECF244321}">
                <p14:modId xmlns:p14="http://schemas.microsoft.com/office/powerpoint/2010/main" val="535591740"/>
              </p:ext>
            </p:extLst>
          </p:nvPr>
        </p:nvGraphicFramePr>
        <p:xfrm>
          <a:off x="331211" y="1263234"/>
          <a:ext cx="11529573" cy="5224471"/>
        </p:xfrm>
        <a:graphic>
          <a:graphicData uri="http://schemas.openxmlformats.org/drawingml/2006/table">
            <a:tbl>
              <a:tblPr firstRow="1" bandRow="1">
                <a:tableStyleId>{5C22544A-7EE6-4342-B048-85BDC9FD1C3A}</a:tableStyleId>
              </a:tblPr>
              <a:tblGrid>
                <a:gridCol w="2334126">
                  <a:extLst>
                    <a:ext uri="{9D8B030D-6E8A-4147-A177-3AD203B41FA5}">
                      <a16:colId xmlns:a16="http://schemas.microsoft.com/office/drawing/2014/main" val="4104082733"/>
                    </a:ext>
                  </a:extLst>
                </a:gridCol>
                <a:gridCol w="878305">
                  <a:extLst>
                    <a:ext uri="{9D8B030D-6E8A-4147-A177-3AD203B41FA5}">
                      <a16:colId xmlns:a16="http://schemas.microsoft.com/office/drawing/2014/main" val="3144199210"/>
                    </a:ext>
                  </a:extLst>
                </a:gridCol>
                <a:gridCol w="8317142">
                  <a:extLst>
                    <a:ext uri="{9D8B030D-6E8A-4147-A177-3AD203B41FA5}">
                      <a16:colId xmlns:a16="http://schemas.microsoft.com/office/drawing/2014/main" val="3684500197"/>
                    </a:ext>
                  </a:extLst>
                </a:gridCol>
              </a:tblGrid>
              <a:tr h="430268">
                <a:tc>
                  <a:txBody>
                    <a:bodyPr/>
                    <a:lstStyle/>
                    <a:p>
                      <a:r>
                        <a:rPr lang="en-GB" sz="1200">
                          <a:solidFill>
                            <a:schemeClr val="tx1"/>
                          </a:solidFill>
                          <a:latin typeface="Arial Nova Light" panose="020B0304020202020204" pitchFamily="34" charset="0"/>
                        </a:rPr>
                        <a:t>Potential benefit reported by respondents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Proportion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a:solidFill>
                            <a:schemeClr val="tx1"/>
                          </a:solidFill>
                          <a:latin typeface="Arial Nova Light" panose="020B0304020202020204" pitchFamily="34" charset="0"/>
                        </a:rPr>
                        <a:t>Respondent groups notably more or less likely than average to report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387026"/>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Efficiency and cost savings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GB" sz="1200" b="0" i="0" u="none" strike="noStrike">
                          <a:solidFill>
                            <a:srgbClr val="000000"/>
                          </a:solidFill>
                          <a:effectLst/>
                          <a:latin typeface="Arial Nova Light" panose="020B03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 </a:t>
                      </a:r>
                      <a:r>
                        <a:rPr lang="en-GB" sz="1200">
                          <a:solidFill>
                            <a:schemeClr val="bg2">
                              <a:lumMod val="75000"/>
                            </a:schemeClr>
                          </a:solidFill>
                          <a:latin typeface="Arial Nova Light" panose="020B0304020202020204" pitchFamily="34" charset="0"/>
                        </a:rPr>
                        <a:t>Aged 35 to 64 (38%); </a:t>
                      </a:r>
                      <a:r>
                        <a:rPr lang="en-GB" sz="1200">
                          <a:solidFill>
                            <a:schemeClr val="tx1"/>
                          </a:solidFill>
                          <a:latin typeface="Arial Nova Light" panose="020B0304020202020204" pitchFamily="34" charset="0"/>
                        </a:rPr>
                        <a:t>lived in local neighbourhood under 5 years (42%).</a:t>
                      </a:r>
                      <a:r>
                        <a:rPr lang="en-GB" sz="1200">
                          <a:solidFill>
                            <a:schemeClr val="bg2">
                              <a:lumMod val="75000"/>
                            </a:schemeClr>
                          </a:solidFill>
                          <a:latin typeface="Arial Nova Light" panose="020B0304020202020204" pitchFamily="34" charset="0"/>
                        </a:rPr>
                        <a:t> </a:t>
                      </a:r>
                      <a:r>
                        <a:rPr lang="en-GB" sz="1200">
                          <a:solidFill>
                            <a:schemeClr val="tx1"/>
                          </a:solidFill>
                          <a:latin typeface="Arial Nova Light" panose="020B0304020202020204" pitchFamily="34" charset="0"/>
                        </a:rPr>
                        <a:t>Households with occupants aged under 25 (40%) and those with an income of over £60,000 (43%).</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a:t>
                      </a:r>
                      <a:r>
                        <a:rPr lang="en-GB" sz="1200">
                          <a:solidFill>
                            <a:schemeClr val="tx1"/>
                          </a:solidFill>
                          <a:latin typeface="Arial Nova Light" panose="020B0304020202020204" pitchFamily="34" charset="0"/>
                        </a:rPr>
                        <a:t>: Household income of up to £30,000 (27%); non-binary respondents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6449"/>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Local identity and engagement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b"/>
                      <a:r>
                        <a:rPr lang="en-GB" sz="1200" b="0" i="0" u="none" strike="noStrike">
                          <a:solidFill>
                            <a:srgbClr val="000000"/>
                          </a:solidFill>
                          <a:effectLst/>
                          <a:latin typeface="Arial Nova Light" panose="020B030402020202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a:t>
                      </a:r>
                      <a:r>
                        <a:rPr lang="en-GB" sz="1200">
                          <a:solidFill>
                            <a:schemeClr val="tx1"/>
                          </a:solidFill>
                          <a:latin typeface="Arial Nova Light" panose="020B0304020202020204" pitchFamily="34" charset="0"/>
                        </a:rPr>
                        <a:t>: </a:t>
                      </a:r>
                      <a:r>
                        <a:rPr lang="en-GB" sz="1200">
                          <a:solidFill>
                            <a:schemeClr val="bg2">
                              <a:lumMod val="75000"/>
                            </a:schemeClr>
                          </a:solidFill>
                          <a:latin typeface="Arial Nova Light" panose="020B0304020202020204" pitchFamily="34" charset="0"/>
                        </a:rPr>
                        <a:t>Organisations (33%), </a:t>
                      </a:r>
                      <a:r>
                        <a:rPr lang="en-GB" sz="1200">
                          <a:solidFill>
                            <a:schemeClr val="tx1"/>
                          </a:solidFill>
                          <a:latin typeface="Arial Nova Light" panose="020B0304020202020204" pitchFamily="34" charset="0"/>
                        </a:rPr>
                        <a:t>aged under 35 (32%); females (24%); Households with occupants aged under 25 (25%) and those with an income of over £30,000 (26%); </a:t>
                      </a:r>
                      <a:r>
                        <a:rPr lang="en-GB" sz="1200">
                          <a:solidFill>
                            <a:schemeClr val="bg1">
                              <a:lumMod val="75000"/>
                            </a:schemeClr>
                          </a:solidFill>
                          <a:latin typeface="Arial Nova Light" panose="020B0304020202020204" pitchFamily="34" charset="0"/>
                        </a:rPr>
                        <a:t>lived in local neighbourhood 5-10 years.(25%)</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 </a:t>
                      </a:r>
                      <a:r>
                        <a:rPr lang="en-GB" sz="1200">
                          <a:solidFill>
                            <a:schemeClr val="bg1">
                              <a:lumMod val="85000"/>
                            </a:schemeClr>
                          </a:solidFill>
                          <a:latin typeface="Arial Nova Light" panose="020B0304020202020204" pitchFamily="34" charset="0"/>
                        </a:rPr>
                        <a:t>Household income of up to £30,000 (16%)</a:t>
                      </a:r>
                      <a:r>
                        <a:rPr lang="en-GB" sz="1200">
                          <a:solidFill>
                            <a:schemeClr val="tx1"/>
                          </a:solidFill>
                          <a:latin typeface="Arial Nova Light" panose="020B0304020202020204" pitchFamily="34" charset="0"/>
                        </a:rPr>
                        <a:t>; Aged 65+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261892"/>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Improved service delivery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GB" sz="1200" b="0" i="0" u="none" strike="noStrike">
                          <a:solidFill>
                            <a:srgbClr val="000000"/>
                          </a:solidFill>
                          <a:effectLst/>
                          <a:latin typeface="Arial Nova Light" panose="020B03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tx1"/>
                          </a:solidFill>
                          <a:latin typeface="Arial Nova Light" panose="020B0304020202020204" pitchFamily="34" charset="0"/>
                        </a:rPr>
                        <a:t>More likely: </a:t>
                      </a:r>
                      <a:r>
                        <a:rPr lang="en-GB" sz="1200" b="0">
                          <a:solidFill>
                            <a:schemeClr val="tx1"/>
                          </a:solidFill>
                          <a:latin typeface="Arial Nova Light" panose="020B0304020202020204" pitchFamily="34" charset="0"/>
                        </a:rPr>
                        <a:t>Organisations (36%);</a:t>
                      </a:r>
                      <a:r>
                        <a:rPr lang="en-GB" sz="1200" b="0">
                          <a:solidFill>
                            <a:schemeClr val="bg1">
                              <a:lumMod val="75000"/>
                            </a:schemeClr>
                          </a:solidFill>
                          <a:latin typeface="Arial Nova Light" panose="020B0304020202020204" pitchFamily="34" charset="0"/>
                        </a:rPr>
                        <a:t> aged under 35 (32%)</a:t>
                      </a:r>
                      <a:r>
                        <a:rPr lang="en-GB" sz="1200" b="0">
                          <a:solidFill>
                            <a:schemeClr val="tx1"/>
                          </a:solidFill>
                          <a:latin typeface="Arial Nova Light" panose="020B0304020202020204" pitchFamily="34" charset="0"/>
                        </a:rPr>
                        <a:t>; aged 35-64 (25%); females (24%); Households with occupants aged under 25 (26%) and those with an income of</a:t>
                      </a:r>
                      <a:r>
                        <a:rPr lang="en-GB" sz="1200" b="0">
                          <a:solidFill>
                            <a:schemeClr val="bg2">
                              <a:lumMod val="75000"/>
                            </a:schemeClr>
                          </a:solidFill>
                          <a:latin typeface="Arial Nova Light" panose="020B0304020202020204" pitchFamily="34" charset="0"/>
                        </a:rPr>
                        <a:t> £30-60,000 (23%) or</a:t>
                      </a:r>
                      <a:r>
                        <a:rPr lang="en-GB" sz="1200" b="0">
                          <a:solidFill>
                            <a:schemeClr val="tx1"/>
                          </a:solidFill>
                          <a:latin typeface="Arial Nova Light" panose="020B0304020202020204" pitchFamily="34" charset="0"/>
                        </a:rPr>
                        <a:t> over £60,000 (26%); </a:t>
                      </a:r>
                      <a:r>
                        <a:rPr lang="en-GB" sz="1200">
                          <a:solidFill>
                            <a:schemeClr val="tx1"/>
                          </a:solidFill>
                          <a:latin typeface="Arial Nova Light" panose="020B0304020202020204" pitchFamily="34" charset="0"/>
                        </a:rPr>
                        <a:t>lived in local neighbourhood under 5 years (27%)</a:t>
                      </a:r>
                      <a:endParaRPr lang="en-GB" sz="1200" b="0">
                        <a:solidFill>
                          <a:schemeClr val="tx1"/>
                        </a:solidFill>
                        <a:latin typeface="Arial Nova Light" panose="020B0304020202020204" pitchFamily="34" charset="0"/>
                      </a:endParaRP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tx1"/>
                          </a:solidFill>
                          <a:latin typeface="Arial Nova Light" panose="020B0304020202020204" pitchFamily="34" charset="0"/>
                        </a:rPr>
                        <a:t>Less likely: </a:t>
                      </a:r>
                      <a:r>
                        <a:rPr lang="en-GB" sz="1200">
                          <a:solidFill>
                            <a:schemeClr val="tx1"/>
                          </a:solidFill>
                          <a:latin typeface="Arial Nova Light" panose="020B0304020202020204" pitchFamily="34" charset="0"/>
                        </a:rPr>
                        <a:t>Household income of up to £30,000 (14%); aged 65+ (13%)</a:t>
                      </a:r>
                      <a:r>
                        <a:rPr lang="en-GB" sz="1200">
                          <a:solidFill>
                            <a:schemeClr val="bg2">
                              <a:lumMod val="75000"/>
                            </a:schemeClr>
                          </a:solidFill>
                          <a:latin typeface="Arial Nova Light" panose="020B0304020202020204" pitchFamily="34" charset="0"/>
                        </a:rPr>
                        <a:t>; males (18%)</a:t>
                      </a:r>
                      <a:endParaRPr lang="en-GB" sz="1200" b="0">
                        <a:solidFill>
                          <a:schemeClr val="bg2">
                            <a:lumMod val="75000"/>
                          </a:schemeClr>
                        </a:solidFill>
                        <a:latin typeface="Arial Nova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357877"/>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Simplification and clarity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1200" b="0" i="0" u="none" strike="noStrike">
                          <a:solidFill>
                            <a:srgbClr val="000000"/>
                          </a:solidFill>
                          <a:effectLst/>
                          <a:latin typeface="Arial Nova Light" panose="020B03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 </a:t>
                      </a:r>
                      <a:r>
                        <a:rPr lang="en-GB" sz="1200">
                          <a:solidFill>
                            <a:schemeClr val="tx1"/>
                          </a:solidFill>
                          <a:latin typeface="Arial Nova Light" panose="020B0304020202020204" pitchFamily="34" charset="0"/>
                        </a:rPr>
                        <a:t>Aged 35-64 (13%); females (13%); households with occupants aged under 25 (14%); ;</a:t>
                      </a:r>
                      <a:r>
                        <a:rPr lang="en-GB" sz="1200">
                          <a:solidFill>
                            <a:schemeClr val="bg2">
                              <a:lumMod val="75000"/>
                            </a:schemeClr>
                          </a:solidFill>
                          <a:latin typeface="Arial Nova Light" panose="020B0304020202020204" pitchFamily="34" charset="0"/>
                        </a:rPr>
                        <a:t>lived in local neighbourhood under 5 years (14%);</a:t>
                      </a:r>
                      <a:r>
                        <a:rPr lang="en-GB" sz="1200">
                          <a:solidFill>
                            <a:schemeClr val="tx1"/>
                          </a:solidFill>
                          <a:latin typeface="Arial Nova Light" panose="020B0304020202020204" pitchFamily="34" charset="0"/>
                        </a:rPr>
                        <a:t> lived in Hampshire and The Solent under 5 years (19%)</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a:t>
                      </a:r>
                      <a:r>
                        <a:rPr lang="en-GB" sz="1200">
                          <a:solidFill>
                            <a:schemeClr val="tx1"/>
                          </a:solidFill>
                          <a:latin typeface="Arial Nova Light" panose="020B0304020202020204" pitchFamily="34" charset="0"/>
                        </a:rPr>
                        <a:t>: Aged 65+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474158"/>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Strategic planning and governance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GB" sz="1200" b="0" i="0" u="none" strike="noStrike">
                          <a:solidFill>
                            <a:srgbClr val="000000"/>
                          </a:solidFill>
                          <a:effectLst/>
                          <a:latin typeface="Arial Nova Light" panose="020B03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a:t>
                      </a:r>
                      <a:r>
                        <a:rPr lang="en-GB" sz="1200">
                          <a:solidFill>
                            <a:schemeClr val="tx1"/>
                          </a:solidFill>
                          <a:latin typeface="Arial Nova Light" panose="020B0304020202020204" pitchFamily="34" charset="0"/>
                        </a:rPr>
                        <a:t>: Organisations (24%); </a:t>
                      </a:r>
                      <a:r>
                        <a:rPr lang="en-GB" sz="1200">
                          <a:solidFill>
                            <a:schemeClr val="bg1">
                              <a:lumMod val="75000"/>
                            </a:schemeClr>
                          </a:solidFill>
                          <a:latin typeface="Arial Nova Light" panose="020B0304020202020204" pitchFamily="34" charset="0"/>
                        </a:rPr>
                        <a:t>Democratically Elected Representatives (18%)</a:t>
                      </a:r>
                      <a:r>
                        <a:rPr lang="en-GB" sz="1200">
                          <a:solidFill>
                            <a:schemeClr val="tx1"/>
                          </a:solidFill>
                          <a:latin typeface="Arial Nova Light" panose="020B0304020202020204" pitchFamily="34" charset="0"/>
                        </a:rPr>
                        <a:t>; </a:t>
                      </a:r>
                      <a:r>
                        <a:rPr lang="en-GB" sz="1200">
                          <a:solidFill>
                            <a:schemeClr val="bg2">
                              <a:lumMod val="75000"/>
                            </a:schemeClr>
                          </a:solidFill>
                          <a:latin typeface="Arial Nova Light" panose="020B0304020202020204" pitchFamily="34" charset="0"/>
                        </a:rPr>
                        <a:t>aged under 35 (13%);</a:t>
                      </a:r>
                      <a:r>
                        <a:rPr lang="en-GB" sz="1200">
                          <a:solidFill>
                            <a:schemeClr val="tx1"/>
                          </a:solidFill>
                          <a:latin typeface="Arial Nova Light" panose="020B0304020202020204" pitchFamily="34" charset="0"/>
                        </a:rPr>
                        <a:t> household income of over £60,000 (12%)</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 </a:t>
                      </a:r>
                      <a:r>
                        <a:rPr lang="en-GB" sz="1200">
                          <a:solidFill>
                            <a:schemeClr val="bg2">
                              <a:lumMod val="75000"/>
                            </a:schemeClr>
                          </a:solidFill>
                          <a:latin typeface="Arial Nova Light" panose="020B0304020202020204" pitchFamily="34" charset="0"/>
                        </a:rPr>
                        <a:t>Aged 65 or over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888263"/>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Employment and workforce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9D7"/>
                    </a:solidFill>
                  </a:tcPr>
                </a:tc>
                <a:tc>
                  <a:txBody>
                    <a:bodyPr/>
                    <a:lstStyle/>
                    <a:p>
                      <a:pPr algn="ctr" fontAlgn="b"/>
                      <a:r>
                        <a:rPr lang="en-GB" sz="1200" b="0" i="0" u="none" strike="noStrike">
                          <a:solidFill>
                            <a:srgbClr val="000000"/>
                          </a:solidFill>
                          <a:effectLst/>
                          <a:latin typeface="Arial Nova Light" panose="020B03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 </a:t>
                      </a:r>
                      <a:r>
                        <a:rPr lang="en-GB" sz="1200">
                          <a:solidFill>
                            <a:schemeClr val="tx1"/>
                          </a:solidFill>
                          <a:latin typeface="Arial Nova Light" panose="020B0304020202020204" pitchFamily="34" charset="0"/>
                        </a:rPr>
                        <a:t>Organisations (9%); aged under 35 (4%); ethnic minority groups (4%)</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 </a:t>
                      </a:r>
                      <a:r>
                        <a:rPr lang="en-GB" sz="1200" b="0">
                          <a:solidFill>
                            <a:schemeClr val="tx1"/>
                          </a:solidFill>
                          <a:latin typeface="Arial Nova Light" panose="020B03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682528"/>
                  </a:ext>
                </a:extLst>
              </a:tr>
              <a:tr h="561031">
                <a:tc>
                  <a:txBody>
                    <a:bodyPr/>
                    <a:lstStyle/>
                    <a:p>
                      <a:pPr lvl="0" algn="ctr" fontAlgn="b"/>
                      <a:r>
                        <a:rPr lang="en-GB" sz="1200" b="0" i="0" u="none" strike="noStrike">
                          <a:solidFill>
                            <a:srgbClr val="000000"/>
                          </a:solidFill>
                          <a:effectLst/>
                          <a:latin typeface="Arial Nova Light" panose="020B0304020202020204" pitchFamily="34" charset="0"/>
                        </a:rPr>
                        <a:t>No / minimal benefit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Arial Nova Light" panose="020B030402020202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1">
                          <a:solidFill>
                            <a:schemeClr val="tx1"/>
                          </a:solidFill>
                          <a:latin typeface="Arial Nova Light" panose="020B0304020202020204" pitchFamily="34" charset="0"/>
                        </a:rPr>
                        <a:t>More likely</a:t>
                      </a:r>
                      <a:r>
                        <a:rPr lang="en-GB" sz="1200">
                          <a:solidFill>
                            <a:schemeClr val="tx1"/>
                          </a:solidFill>
                          <a:latin typeface="Arial Nova Light" panose="020B0304020202020204" pitchFamily="34" charset="0"/>
                        </a:rPr>
                        <a:t>: Aged 65+ (32%); non-binary respondents (100%); </a:t>
                      </a:r>
                      <a:r>
                        <a:rPr lang="en-GB" sz="1200">
                          <a:solidFill>
                            <a:schemeClr val="bg2">
                              <a:lumMod val="75000"/>
                            </a:schemeClr>
                          </a:solidFill>
                          <a:latin typeface="Arial Nova Light" panose="020B0304020202020204" pitchFamily="34" charset="0"/>
                        </a:rPr>
                        <a:t>lived in local neighbourhood over 10 years (29%)</a:t>
                      </a:r>
                    </a:p>
                    <a:p>
                      <a:pPr marL="0" indent="0">
                        <a:buFont typeface="Arial" panose="020B0604020202020204" pitchFamily="34" charset="0"/>
                        <a:buNone/>
                      </a:pPr>
                      <a:r>
                        <a:rPr lang="en-GB" sz="1200" b="1">
                          <a:solidFill>
                            <a:schemeClr val="tx1"/>
                          </a:solidFill>
                          <a:latin typeface="Arial Nova Light" panose="020B0304020202020204" pitchFamily="34" charset="0"/>
                        </a:rPr>
                        <a:t>Less likely: </a:t>
                      </a:r>
                      <a:r>
                        <a:rPr lang="en-GB" sz="1200">
                          <a:solidFill>
                            <a:schemeClr val="tx1"/>
                          </a:solidFill>
                          <a:latin typeface="Arial Nova Light" panose="020B0304020202020204" pitchFamily="34" charset="0"/>
                        </a:rPr>
                        <a:t>Aged under 35 (18%) or 35-64 (22%); females (23%); ethnic minorities (19%); households with occupants aged under 25 (20%) and under 25 with SEND (19%); household income of £30-60,000 (22%) and over £60,000 (16%); lived in local neighbourhood under 5 years (18%) or 5-10 years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945542"/>
                  </a:ext>
                </a:extLst>
              </a:tr>
            </a:tbl>
          </a:graphicData>
        </a:graphic>
      </p:graphicFrame>
      <p:sp>
        <p:nvSpPr>
          <p:cNvPr id="10" name="Title 1">
            <a:extLst>
              <a:ext uri="{FF2B5EF4-FFF2-40B4-BE49-F238E27FC236}">
                <a16:creationId xmlns:a16="http://schemas.microsoft.com/office/drawing/2014/main" id="{FAC54E56-9506-B939-971E-8A76AC7FB971}"/>
              </a:ext>
            </a:extLst>
          </p:cNvPr>
          <p:cNvSpPr txBox="1">
            <a:spLocks/>
          </p:cNvSpPr>
          <p:nvPr/>
        </p:nvSpPr>
        <p:spPr>
          <a:xfrm>
            <a:off x="632426" y="6547884"/>
            <a:ext cx="7852813"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What, if anything, do you see as the benefits and opportunities of this approach? (multi-code) *Notably denotes significance when tested at the 95% (black font) or 90% confidence interval (grey font); albeit this is not a representative sample and used as a guide only</a:t>
            </a:r>
          </a:p>
        </p:txBody>
      </p:sp>
    </p:spTree>
    <p:extLst>
      <p:ext uri="{BB962C8B-B14F-4D97-AF65-F5344CB8AC3E}">
        <p14:creationId xmlns:p14="http://schemas.microsoft.com/office/powerpoint/2010/main" val="103152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A24CA-1174-9534-4800-309E578869E9}"/>
            </a:ext>
          </a:extLst>
        </p:cNvPr>
        <p:cNvGrpSpPr/>
        <p:nvPr/>
      </p:nvGrpSpPr>
      <p:grpSpPr>
        <a:xfrm>
          <a:off x="0" y="0"/>
          <a:ext cx="0" cy="0"/>
          <a:chOff x="0" y="0"/>
          <a:chExt cx="0" cy="0"/>
        </a:xfrm>
      </p:grpSpPr>
      <p:graphicFrame>
        <p:nvGraphicFramePr>
          <p:cNvPr id="4" name="Chart 3" descr="A chart showing the range of concerns about the proposed approach to LGR">
            <a:extLst>
              <a:ext uri="{FF2B5EF4-FFF2-40B4-BE49-F238E27FC236}">
                <a16:creationId xmlns:a16="http://schemas.microsoft.com/office/drawing/2014/main" id="{B17CDFEC-0458-5DF4-2D1F-37087F0E3278}"/>
              </a:ext>
            </a:extLst>
          </p:cNvPr>
          <p:cNvGraphicFramePr/>
          <p:nvPr>
            <p:extLst>
              <p:ext uri="{D42A27DB-BD31-4B8C-83A1-F6EECF244321}">
                <p14:modId xmlns:p14="http://schemas.microsoft.com/office/powerpoint/2010/main" val="3983440469"/>
              </p:ext>
            </p:extLst>
          </p:nvPr>
        </p:nvGraphicFramePr>
        <p:xfrm>
          <a:off x="2853657" y="1235127"/>
          <a:ext cx="6144677" cy="52577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2CB3AE7-675D-9542-3B2A-9F5E5924A85C}"/>
              </a:ext>
            </a:extLst>
          </p:cNvPr>
          <p:cNvSpPr>
            <a:spLocks noGrp="1"/>
          </p:cNvSpPr>
          <p:nvPr>
            <p:ph type="title" idx="4294967295"/>
          </p:nvPr>
        </p:nvSpPr>
        <p:spPr>
          <a:xfrm>
            <a:off x="585787" y="33953"/>
            <a:ext cx="11222755"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Concerns about the proposed structure: </a:t>
            </a:r>
            <a:r>
              <a:rPr lang="en-GB" sz="1500">
                <a:solidFill>
                  <a:srgbClr val="08324B"/>
                </a:solidFill>
                <a:latin typeface="Arial Nova Light" panose="020B0304020202020204" pitchFamily="34" charset="0"/>
                <a:cs typeface="Arial" panose="020B0604020202020204" pitchFamily="34" charset="0"/>
              </a:rPr>
              <a:t>Respondents expressed a range of concerns, most notably relating to the combination of districts within each proposed council and how these might affect local identity, community representation, distribution of finances and service delivery. </a:t>
            </a:r>
          </a:p>
        </p:txBody>
      </p:sp>
      <p:cxnSp>
        <p:nvCxnSpPr>
          <p:cNvPr id="7" name="Straight Connector 6">
            <a:extLst>
              <a:ext uri="{FF2B5EF4-FFF2-40B4-BE49-F238E27FC236}">
                <a16:creationId xmlns:a16="http://schemas.microsoft.com/office/drawing/2014/main" id="{DCA8A4D9-CB71-C6FD-1E3E-D46218620E9A}"/>
              </a:ext>
              <a:ext uri="{C183D7F6-B498-43B3-948B-1728B52AA6E4}">
                <adec:decorative xmlns:adec="http://schemas.microsoft.com/office/drawing/2017/decorative" val="1"/>
              </a:ext>
            </a:extLst>
          </p:cNvPr>
          <p:cNvCxnSpPr>
            <a:cxnSpLocks/>
          </p:cNvCxnSpPr>
          <p:nvPr/>
        </p:nvCxnSpPr>
        <p:spPr>
          <a:xfrm>
            <a:off x="706040" y="1235127"/>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691359-18A3-753C-AEA9-C27A5CBB366F}"/>
              </a:ext>
            </a:extLst>
          </p:cNvPr>
          <p:cNvSpPr txBox="1"/>
          <p:nvPr/>
        </p:nvSpPr>
        <p:spPr>
          <a:xfrm>
            <a:off x="3528607" y="1330151"/>
            <a:ext cx="4794775" cy="276999"/>
          </a:xfrm>
          <a:prstGeom prst="rect">
            <a:avLst/>
          </a:prstGeom>
          <a:noFill/>
        </p:spPr>
        <p:txBody>
          <a:bodyPr wrap="none" rtlCol="0">
            <a:spAutoFit/>
          </a:bodyPr>
          <a:lstStyle/>
          <a:p>
            <a:pPr algn="ctr"/>
            <a:r>
              <a:rPr lang="en-GB" sz="1200" b="1">
                <a:solidFill>
                  <a:srgbClr val="595959"/>
                </a:solidFill>
                <a:latin typeface="Arial Nova Light" panose="020B0304020202020204" pitchFamily="34" charset="0"/>
              </a:rPr>
              <a:t>What, if anything, concerns you about this approach? Primary themes </a:t>
            </a:r>
          </a:p>
        </p:txBody>
      </p:sp>
      <p:sp>
        <p:nvSpPr>
          <p:cNvPr id="11" name="Title 1">
            <a:extLst>
              <a:ext uri="{FF2B5EF4-FFF2-40B4-BE49-F238E27FC236}">
                <a16:creationId xmlns:a16="http://schemas.microsoft.com/office/drawing/2014/main" id="{E129E38F-1B33-1EBB-4892-FAC67A485046}"/>
              </a:ext>
            </a:extLst>
          </p:cNvPr>
          <p:cNvSpPr txBox="1">
            <a:spLocks/>
          </p:cNvSpPr>
          <p:nvPr/>
        </p:nvSpPr>
        <p:spPr>
          <a:xfrm>
            <a:off x="585787" y="6562230"/>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rPr>
              <a:t>*Question asked in reference to the proposed four council structure for local Government in Hampshire and the Solent area, base 2861, multi code.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The complete list of comments from all respondents has been shared with the LGR project team.</a:t>
            </a:r>
          </a:p>
        </p:txBody>
      </p:sp>
    </p:spTree>
    <p:extLst>
      <p:ext uri="{BB962C8B-B14F-4D97-AF65-F5344CB8AC3E}">
        <p14:creationId xmlns:p14="http://schemas.microsoft.com/office/powerpoint/2010/main" val="303577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B8A9-0522-F508-5532-D7D9B715C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70CB4-8BFF-A1AB-2C7C-9FADF6DA8298}"/>
              </a:ext>
            </a:extLst>
          </p:cNvPr>
          <p:cNvSpPr>
            <a:spLocks noGrp="1"/>
          </p:cNvSpPr>
          <p:nvPr>
            <p:ph type="title" idx="4294967295"/>
          </p:nvPr>
        </p:nvSpPr>
        <p:spPr>
          <a:xfrm>
            <a:off x="574833" y="0"/>
            <a:ext cx="11042334"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Concerns about proposed structure, by area: </a:t>
            </a:r>
            <a:r>
              <a:rPr lang="en-GB" sz="1500">
                <a:solidFill>
                  <a:srgbClr val="08324B"/>
                </a:solidFill>
                <a:latin typeface="Arial Nova Light" panose="020B0304020202020204" pitchFamily="34" charset="0"/>
                <a:cs typeface="Arial" panose="020B0604020202020204" pitchFamily="34" charset="0"/>
              </a:rPr>
              <a:t>Respondents from New Forest and Test Valley had strong concerns about the rural/urban mix of the proposed South-West council and its impact on their local identity (which weren’t as evident in Southampton and Eastleigh). Respondents in the north-east of the proposed ‘North and Mid’ council also worried about local representation. Respondents in Portsmouth, had notable concerns about finance and service delivery – the latter shared with Gosport. </a:t>
            </a:r>
          </a:p>
        </p:txBody>
      </p:sp>
      <p:sp>
        <p:nvSpPr>
          <p:cNvPr id="3" name="TextBox 2">
            <a:extLst>
              <a:ext uri="{FF2B5EF4-FFF2-40B4-BE49-F238E27FC236}">
                <a16:creationId xmlns:a16="http://schemas.microsoft.com/office/drawing/2014/main" id="{3A81ED5C-1DDA-3B7C-DDC0-9A98D2238FC7}"/>
              </a:ext>
            </a:extLst>
          </p:cNvPr>
          <p:cNvSpPr txBox="1"/>
          <p:nvPr/>
        </p:nvSpPr>
        <p:spPr>
          <a:xfrm>
            <a:off x="3976057" y="1188973"/>
            <a:ext cx="4391588" cy="276999"/>
          </a:xfrm>
          <a:prstGeom prst="rect">
            <a:avLst/>
          </a:prstGeom>
          <a:noFill/>
        </p:spPr>
        <p:txBody>
          <a:bodyPr wrap="none" rtlCol="0">
            <a:spAutoFit/>
          </a:bodyPr>
          <a:lstStyle/>
          <a:p>
            <a:pPr algn="ctr"/>
            <a:r>
              <a:rPr lang="en-GB" sz="1200" b="1">
                <a:solidFill>
                  <a:srgbClr val="595959"/>
                </a:solidFill>
                <a:latin typeface="Arial Nova Light" panose="020B0304020202020204" pitchFamily="34" charset="0"/>
              </a:rPr>
              <a:t>What, if anything, concerns you about this approach? By area </a:t>
            </a:r>
          </a:p>
        </p:txBody>
      </p:sp>
      <p:graphicFrame>
        <p:nvGraphicFramePr>
          <p:cNvPr id="13" name="Table 12">
            <a:extLst>
              <a:ext uri="{FF2B5EF4-FFF2-40B4-BE49-F238E27FC236}">
                <a16:creationId xmlns:a16="http://schemas.microsoft.com/office/drawing/2014/main" id="{00A99ADD-EF9E-4EAA-F4C3-2B77B616E10D}"/>
              </a:ext>
            </a:extLst>
          </p:cNvPr>
          <p:cNvGraphicFramePr>
            <a:graphicFrameLocks noGrp="1"/>
          </p:cNvGraphicFramePr>
          <p:nvPr>
            <p:extLst>
              <p:ext uri="{D42A27DB-BD31-4B8C-83A1-F6EECF244321}">
                <p14:modId xmlns:p14="http://schemas.microsoft.com/office/powerpoint/2010/main" val="2363157656"/>
              </p:ext>
            </p:extLst>
          </p:nvPr>
        </p:nvGraphicFramePr>
        <p:xfrm>
          <a:off x="342207" y="1538614"/>
          <a:ext cx="11659289" cy="4864234"/>
        </p:xfrm>
        <a:graphic>
          <a:graphicData uri="http://schemas.openxmlformats.org/drawingml/2006/table">
            <a:tbl>
              <a:tblPr/>
              <a:tblGrid>
                <a:gridCol w="2887533">
                  <a:extLst>
                    <a:ext uri="{9D8B030D-6E8A-4147-A177-3AD203B41FA5}">
                      <a16:colId xmlns:a16="http://schemas.microsoft.com/office/drawing/2014/main" val="908260369"/>
                    </a:ext>
                  </a:extLst>
                </a:gridCol>
                <a:gridCol w="476293">
                  <a:extLst>
                    <a:ext uri="{9D8B030D-6E8A-4147-A177-3AD203B41FA5}">
                      <a16:colId xmlns:a16="http://schemas.microsoft.com/office/drawing/2014/main" val="2596039942"/>
                    </a:ext>
                  </a:extLst>
                </a:gridCol>
                <a:gridCol w="754133">
                  <a:extLst>
                    <a:ext uri="{9D8B030D-6E8A-4147-A177-3AD203B41FA5}">
                      <a16:colId xmlns:a16="http://schemas.microsoft.com/office/drawing/2014/main" val="3634428250"/>
                    </a:ext>
                  </a:extLst>
                </a:gridCol>
                <a:gridCol w="754133">
                  <a:extLst>
                    <a:ext uri="{9D8B030D-6E8A-4147-A177-3AD203B41FA5}">
                      <a16:colId xmlns:a16="http://schemas.microsoft.com/office/drawing/2014/main" val="3764546332"/>
                    </a:ext>
                  </a:extLst>
                </a:gridCol>
                <a:gridCol w="754133">
                  <a:extLst>
                    <a:ext uri="{9D8B030D-6E8A-4147-A177-3AD203B41FA5}">
                      <a16:colId xmlns:a16="http://schemas.microsoft.com/office/drawing/2014/main" val="1747060098"/>
                    </a:ext>
                  </a:extLst>
                </a:gridCol>
                <a:gridCol w="754133">
                  <a:extLst>
                    <a:ext uri="{9D8B030D-6E8A-4147-A177-3AD203B41FA5}">
                      <a16:colId xmlns:a16="http://schemas.microsoft.com/office/drawing/2014/main" val="2554249940"/>
                    </a:ext>
                  </a:extLst>
                </a:gridCol>
                <a:gridCol w="754133">
                  <a:extLst>
                    <a:ext uri="{9D8B030D-6E8A-4147-A177-3AD203B41FA5}">
                      <a16:colId xmlns:a16="http://schemas.microsoft.com/office/drawing/2014/main" val="3021833924"/>
                    </a:ext>
                  </a:extLst>
                </a:gridCol>
                <a:gridCol w="754133">
                  <a:extLst>
                    <a:ext uri="{9D8B030D-6E8A-4147-A177-3AD203B41FA5}">
                      <a16:colId xmlns:a16="http://schemas.microsoft.com/office/drawing/2014/main" val="4121558827"/>
                    </a:ext>
                  </a:extLst>
                </a:gridCol>
                <a:gridCol w="754133">
                  <a:extLst>
                    <a:ext uri="{9D8B030D-6E8A-4147-A177-3AD203B41FA5}">
                      <a16:colId xmlns:a16="http://schemas.microsoft.com/office/drawing/2014/main" val="500266118"/>
                    </a:ext>
                  </a:extLst>
                </a:gridCol>
                <a:gridCol w="754133">
                  <a:extLst>
                    <a:ext uri="{9D8B030D-6E8A-4147-A177-3AD203B41FA5}">
                      <a16:colId xmlns:a16="http://schemas.microsoft.com/office/drawing/2014/main" val="906007260"/>
                    </a:ext>
                  </a:extLst>
                </a:gridCol>
                <a:gridCol w="754133">
                  <a:extLst>
                    <a:ext uri="{9D8B030D-6E8A-4147-A177-3AD203B41FA5}">
                      <a16:colId xmlns:a16="http://schemas.microsoft.com/office/drawing/2014/main" val="3887424514"/>
                    </a:ext>
                  </a:extLst>
                </a:gridCol>
                <a:gridCol w="754133">
                  <a:extLst>
                    <a:ext uri="{9D8B030D-6E8A-4147-A177-3AD203B41FA5}">
                      <a16:colId xmlns:a16="http://schemas.microsoft.com/office/drawing/2014/main" val="1389990633"/>
                    </a:ext>
                  </a:extLst>
                </a:gridCol>
                <a:gridCol w="754133">
                  <a:extLst>
                    <a:ext uri="{9D8B030D-6E8A-4147-A177-3AD203B41FA5}">
                      <a16:colId xmlns:a16="http://schemas.microsoft.com/office/drawing/2014/main" val="1537856050"/>
                    </a:ext>
                  </a:extLst>
                </a:gridCol>
              </a:tblGrid>
              <a:tr h="1185573">
                <a:tc>
                  <a:txBody>
                    <a:bodyPr/>
                    <a:lstStyle/>
                    <a:p>
                      <a:pPr algn="l" fontAlgn="ctr">
                        <a:buNone/>
                      </a:pPr>
                      <a:r>
                        <a:rPr lang="en-GB" sz="800" b="0" i="0" u="none" strike="noStrike">
                          <a:solidFill>
                            <a:srgbClr val="000000"/>
                          </a:solidFill>
                          <a:effectLst/>
                          <a:latin typeface="Aptos Narrow" panose="020B0004020202020204" pitchFamily="34" charset="0"/>
                        </a:rPr>
                        <a:t> </a:t>
                      </a:r>
                    </a:p>
                  </a:txBody>
                  <a:tcPr marL="4475" marR="4475" marT="4475" marB="0" anchor="ctr">
                    <a:lnL>
                      <a:noFill/>
                    </a:lnL>
                    <a:lnR w="12700" cap="flat" cmpd="sng" algn="ctr">
                      <a:solidFill>
                        <a:srgbClr val="404040"/>
                      </a:solidFill>
                      <a:prstDash val="solid"/>
                      <a:round/>
                      <a:headEnd type="none" w="med" len="med"/>
                      <a:tailEnd type="none" w="med" len="med"/>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ctr" fontAlgn="b">
                        <a:buNone/>
                      </a:pPr>
                      <a:r>
                        <a:rPr lang="en-GB" sz="1100" b="1" i="0" u="none" strike="noStrike">
                          <a:solidFill>
                            <a:srgbClr val="404040"/>
                          </a:solidFill>
                          <a:effectLst/>
                          <a:latin typeface="Arial Nova Light" panose="020B0304020202020204" pitchFamily="34" charset="0"/>
                        </a:rPr>
                        <a:t>Base</a:t>
                      </a:r>
                    </a:p>
                  </a:txBody>
                  <a:tcPr marL="4475" marR="4475" marT="4475"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Geographic</a:t>
                      </a:r>
                    </a:p>
                    <a:p>
                      <a:pPr algn="ctr" fontAlgn="b">
                        <a:buNone/>
                      </a:pPr>
                      <a:r>
                        <a:rPr lang="en-GB" sz="1050" b="0" i="0" u="none" strike="noStrike">
                          <a:solidFill>
                            <a:srgbClr val="000000"/>
                          </a:solidFill>
                          <a:effectLst/>
                          <a:latin typeface="Arial Nova Light" panose="020B0304020202020204" pitchFamily="34" charset="0"/>
                        </a:rPr>
                        <a:t>and boundary concerns </a:t>
                      </a:r>
                    </a:p>
                  </a:txBody>
                  <a:tcPr marL="4475" marR="4475" marT="4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E6F5"/>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Loss of local identity and representation </a:t>
                      </a:r>
                    </a:p>
                  </a:txBody>
                  <a:tcPr marL="4475" marR="4475" marT="447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BE2D5"/>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Financial concerns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F2D0"/>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Service delivery and quality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Governance and decision-making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Employment and workforce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Public trust and confidence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FF"/>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Planning, housing, infrastructure and environment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C5BC"/>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Impact on residents </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Other general concern</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2"/>
                    </a:solidFill>
                  </a:tcPr>
                </a:tc>
                <a:tc>
                  <a:txBody>
                    <a:bodyPr/>
                    <a:lstStyle/>
                    <a:p>
                      <a:pPr algn="ctr" fontAlgn="b">
                        <a:buNone/>
                      </a:pPr>
                      <a:r>
                        <a:rPr lang="en-GB" sz="1050" b="0" i="0" u="none" strike="noStrike">
                          <a:solidFill>
                            <a:srgbClr val="000000"/>
                          </a:solidFill>
                          <a:effectLst/>
                          <a:latin typeface="Arial Nova Light" panose="020B0304020202020204" pitchFamily="34" charset="0"/>
                        </a:rPr>
                        <a:t>No concern</a:t>
                      </a:r>
                    </a:p>
                  </a:txBody>
                  <a:tcPr marL="4475" marR="4475" marT="4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998489645"/>
                  </a:ext>
                </a:extLst>
              </a:tr>
              <a:tr h="179632">
                <a:tc>
                  <a:txBody>
                    <a:bodyPr/>
                    <a:lstStyle/>
                    <a:p>
                      <a:pPr algn="r" fontAlgn="t">
                        <a:buNone/>
                      </a:pPr>
                      <a:r>
                        <a:rPr lang="en-GB" sz="1100" b="1" i="0" u="none" strike="noStrike">
                          <a:solidFill>
                            <a:srgbClr val="404040"/>
                          </a:solidFill>
                          <a:effectLst/>
                          <a:latin typeface="Arial Nova Light" panose="020B0304020202020204" pitchFamily="34" charset="0"/>
                        </a:rPr>
                        <a:t>All responses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2861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44%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31%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91137149"/>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Basingstoke and Deane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202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919522596"/>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East Hampshire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492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20%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extLst>
                  <a:ext uri="{0D108BD9-81ED-4DB2-BD59-A6C34878D82A}">
                    <a16:rowId xmlns:a16="http://schemas.microsoft.com/office/drawing/2014/main" val="3404221886"/>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Eastleigh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251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12%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408565648"/>
                  </a:ext>
                </a:extLst>
              </a:tr>
              <a:tr h="266188">
                <a:tc>
                  <a:txBody>
                    <a:bodyPr/>
                    <a:lstStyle/>
                    <a:p>
                      <a:pPr algn="r" fontAlgn="t">
                        <a:buNone/>
                      </a:pPr>
                      <a:r>
                        <a:rPr lang="en-GB" sz="1100" b="0" i="0" u="none" strike="noStrike">
                          <a:solidFill>
                            <a:srgbClr val="404040"/>
                          </a:solidFill>
                          <a:effectLst/>
                          <a:latin typeface="Arial Nova Light" panose="020B0304020202020204" pitchFamily="34" charset="0"/>
                        </a:rPr>
                        <a:t>Fareham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123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307892116"/>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Gosport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87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4057125141"/>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Hart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120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572748914"/>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Havant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86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039481813"/>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New Forest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398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3219349928"/>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Rushmoor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70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extLst>
                  <a:ext uri="{0D108BD9-81ED-4DB2-BD59-A6C34878D82A}">
                    <a16:rowId xmlns:a16="http://schemas.microsoft.com/office/drawing/2014/main" val="2092777143"/>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Test Valley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341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258163232"/>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Winchester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285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25%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586056214"/>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Hampshire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2455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027356525"/>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Portsmouth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83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extLst>
                  <a:ext uri="{0D108BD9-81ED-4DB2-BD59-A6C34878D82A}">
                    <a16:rowId xmlns:a16="http://schemas.microsoft.com/office/drawing/2014/main" val="2633232825"/>
                  </a:ext>
                </a:extLst>
              </a:tr>
              <a:tr h="179097">
                <a:tc>
                  <a:txBody>
                    <a:bodyPr/>
                    <a:lstStyle/>
                    <a:p>
                      <a:pPr algn="r" fontAlgn="t">
                        <a:buNone/>
                      </a:pPr>
                      <a:r>
                        <a:rPr lang="en-GB" sz="1100" b="0" i="0" u="none" strike="noStrike">
                          <a:solidFill>
                            <a:srgbClr val="404040"/>
                          </a:solidFill>
                          <a:effectLst/>
                          <a:latin typeface="Arial Nova Light" panose="020B0304020202020204" pitchFamily="34" charset="0"/>
                        </a:rPr>
                        <a:t>Southampton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77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extLst>
                  <a:ext uri="{0D108BD9-81ED-4DB2-BD59-A6C34878D82A}">
                    <a16:rowId xmlns:a16="http://schemas.microsoft.com/office/drawing/2014/main" val="4048276520"/>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Isle of Wight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25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16%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987992261"/>
                  </a:ext>
                </a:extLst>
              </a:tr>
              <a:tr h="179632">
                <a:tc gridSpan="13">
                  <a:txBody>
                    <a:bodyPr/>
                    <a:lstStyle/>
                    <a:p>
                      <a:pPr algn="ctr" fontAlgn="t">
                        <a:buNone/>
                      </a:pPr>
                      <a:r>
                        <a:rPr lang="en-GB" sz="1100" b="0" i="0" u="none" strike="noStrike">
                          <a:solidFill>
                            <a:srgbClr val="404040"/>
                          </a:solidFill>
                          <a:effectLst/>
                          <a:latin typeface="Arial Nova Light" panose="020B0304020202020204" pitchFamily="34" charset="0"/>
                        </a:rPr>
                        <a:t> </a:t>
                      </a:r>
                    </a:p>
                  </a:txBody>
                  <a:tcPr marL="4475" marR="4475" marT="4475"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8893302"/>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Proposed North and Mid Council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1169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970676580"/>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Proposed South East Council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379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30%</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9%</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11%</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808613420"/>
                  </a:ext>
                </a:extLst>
              </a:tr>
              <a:tr h="179632">
                <a:tc>
                  <a:txBody>
                    <a:bodyPr/>
                    <a:lstStyle/>
                    <a:p>
                      <a:pPr algn="r" fontAlgn="t">
                        <a:buNone/>
                      </a:pPr>
                      <a:r>
                        <a:rPr lang="en-GB" sz="1100" b="0" i="0" u="none" strike="noStrike">
                          <a:solidFill>
                            <a:srgbClr val="404040"/>
                          </a:solidFill>
                          <a:effectLst/>
                          <a:latin typeface="Arial Nova Light" panose="020B0304020202020204" pitchFamily="34" charset="0"/>
                        </a:rPr>
                        <a:t>Proposed South West Council residents</a:t>
                      </a:r>
                    </a:p>
                  </a:txBody>
                  <a:tcPr marL="4475" marR="4475" marT="447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rgbClr val="404040"/>
                          </a:solidFill>
                          <a:effectLst/>
                          <a:latin typeface="Arial Nova Light" panose="020B0304020202020204" pitchFamily="34" charset="0"/>
                        </a:rPr>
                        <a:t>1067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52%</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24%</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18%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6%</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5%</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7%</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rgbClr val="404040"/>
                          </a:solidFill>
                          <a:effectLst/>
                          <a:latin typeface="Arial Nova Light" panose="020B0304020202020204" pitchFamily="34" charset="0"/>
                        </a:rPr>
                        <a:t>8%</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dirty="0">
                          <a:solidFill>
                            <a:srgbClr val="404040"/>
                          </a:solidFill>
                          <a:effectLst/>
                          <a:latin typeface="Arial Nova Light" panose="020B0304020202020204" pitchFamily="34" charset="0"/>
                        </a:rPr>
                        <a:t>3%</a:t>
                      </a:r>
                    </a:p>
                  </a:txBody>
                  <a:tcPr marL="4475" marR="4475" marT="447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464149882"/>
                  </a:ext>
                </a:extLst>
              </a:tr>
            </a:tbl>
          </a:graphicData>
        </a:graphic>
      </p:graphicFrame>
      <p:cxnSp>
        <p:nvCxnSpPr>
          <p:cNvPr id="7" name="Straight Connector 6">
            <a:extLst>
              <a:ext uri="{FF2B5EF4-FFF2-40B4-BE49-F238E27FC236}">
                <a16:creationId xmlns:a16="http://schemas.microsoft.com/office/drawing/2014/main" id="{375697AD-87C5-73D3-79AB-2F03B28A4C87}"/>
              </a:ext>
              <a:ext uri="{C183D7F6-B498-43B3-948B-1728B52AA6E4}">
                <adec:decorative xmlns:adec="http://schemas.microsoft.com/office/drawing/2017/decorative" val="1"/>
              </a:ext>
            </a:extLst>
          </p:cNvPr>
          <p:cNvCxnSpPr>
            <a:cxnSpLocks/>
          </p:cNvCxnSpPr>
          <p:nvPr/>
        </p:nvCxnSpPr>
        <p:spPr>
          <a:xfrm>
            <a:off x="707231" y="1168625"/>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Group 9" descr="A legend showing that the shading on the related table is green for percentages notably higher than average and pink for percentages notably lower than average">
            <a:extLst>
              <a:ext uri="{FF2B5EF4-FFF2-40B4-BE49-F238E27FC236}">
                <a16:creationId xmlns:a16="http://schemas.microsoft.com/office/drawing/2014/main" id="{C08AF708-3A73-B3D2-EBDE-443338B285B6}"/>
              </a:ext>
            </a:extLst>
          </p:cNvPr>
          <p:cNvGrpSpPr/>
          <p:nvPr/>
        </p:nvGrpSpPr>
        <p:grpSpPr>
          <a:xfrm>
            <a:off x="585786" y="1824536"/>
            <a:ext cx="2393156" cy="470325"/>
            <a:chOff x="942975" y="1928733"/>
            <a:chExt cx="2393156" cy="470325"/>
          </a:xfrm>
        </p:grpSpPr>
        <p:sp>
          <p:nvSpPr>
            <p:cNvPr id="8" name="Rectangle 7">
              <a:extLst>
                <a:ext uri="{FF2B5EF4-FFF2-40B4-BE49-F238E27FC236}">
                  <a16:creationId xmlns:a16="http://schemas.microsoft.com/office/drawing/2014/main" id="{9A3821D9-9E39-C6B5-A5AF-302C3A88C816}"/>
                </a:ext>
              </a:extLst>
            </p:cNvPr>
            <p:cNvSpPr/>
            <p:nvPr/>
          </p:nvSpPr>
          <p:spPr>
            <a:xfrm>
              <a:off x="942975" y="1928733"/>
              <a:ext cx="2393156" cy="19480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Nova Light" panose="020B0304020202020204" pitchFamily="34" charset="0"/>
                </a:rPr>
                <a:t>Green: Notably higher than average</a:t>
              </a:r>
            </a:p>
          </p:txBody>
        </p:sp>
        <p:sp>
          <p:nvSpPr>
            <p:cNvPr id="9" name="Rectangle 8">
              <a:extLst>
                <a:ext uri="{FF2B5EF4-FFF2-40B4-BE49-F238E27FC236}">
                  <a16:creationId xmlns:a16="http://schemas.microsoft.com/office/drawing/2014/main" id="{7749A906-9C86-E413-6CBD-1AD86EC8C83F}"/>
                </a:ext>
              </a:extLst>
            </p:cNvPr>
            <p:cNvSpPr/>
            <p:nvPr/>
          </p:nvSpPr>
          <p:spPr>
            <a:xfrm>
              <a:off x="942975" y="2204255"/>
              <a:ext cx="2393156" cy="194803"/>
            </a:xfrm>
            <a:prstGeom prst="rect">
              <a:avLst/>
            </a:prstGeom>
            <a:solidFill>
              <a:srgbClr val="EFD9D7"/>
            </a:solid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Nova Light" panose="020B0304020202020204" pitchFamily="34" charset="0"/>
                </a:rPr>
                <a:t>Pink: Notably lower than average</a:t>
              </a:r>
            </a:p>
          </p:txBody>
        </p:sp>
      </p:grpSp>
      <p:sp>
        <p:nvSpPr>
          <p:cNvPr id="4" name="Title 1">
            <a:extLst>
              <a:ext uri="{FF2B5EF4-FFF2-40B4-BE49-F238E27FC236}">
                <a16:creationId xmlns:a16="http://schemas.microsoft.com/office/drawing/2014/main" id="{6EB951A2-148D-C6B7-FB37-EFA654033BA9}"/>
              </a:ext>
            </a:extLst>
          </p:cNvPr>
          <p:cNvSpPr txBox="1">
            <a:spLocks/>
          </p:cNvSpPr>
          <p:nvPr/>
        </p:nvSpPr>
        <p:spPr>
          <a:xfrm>
            <a:off x="574833" y="6596183"/>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dirty="0">
                <a:solidFill>
                  <a:schemeClr val="tx1"/>
                </a:solidFill>
                <a:latin typeface="Arial Nova Light" panose="020B0304020202020204" pitchFamily="34" charset="0"/>
              </a:rPr>
              <a:t>*Question asked in reference to the proposed four council structure for local Government in Hampshire and the Solent area, multi code</a:t>
            </a:r>
            <a:r>
              <a:rPr lang="en-GB" sz="800" i="1" dirty="0">
                <a:solidFill>
                  <a:schemeClr val="tx1"/>
                </a:solidFill>
                <a:latin typeface="Arial Nova Light" panose="020B0304020202020204" pitchFamily="34" charset="0"/>
                <a:cs typeface="Arial" panose="020B0604020202020204" pitchFamily="34" charset="0"/>
              </a:rPr>
              <a:t>. </a:t>
            </a:r>
          </a:p>
          <a:p>
            <a:pPr fontAlgn="auto">
              <a:spcAft>
                <a:spcPts val="0"/>
              </a:spcAft>
            </a:pPr>
            <a:r>
              <a:rPr lang="en-GB" sz="800" i="1" dirty="0">
                <a:solidFill>
                  <a:schemeClr val="tx1"/>
                </a:solidFill>
                <a:latin typeface="Arial Nova Light" panose="020B0304020202020204" pitchFamily="34" charset="0"/>
                <a:cs typeface="Arial" panose="020B0604020202020204" pitchFamily="34" charset="0"/>
              </a:rPr>
              <a:t>Notably denotes significance when tested at the 95% or 90% confidence interval; albeit this is not a representative sample, so used as a guide only</a:t>
            </a:r>
          </a:p>
          <a:p>
            <a:pPr fontAlgn="auto">
              <a:spcAft>
                <a:spcPts val="0"/>
              </a:spcAft>
            </a:pPr>
            <a:endParaRPr lang="en-GB" sz="800" i="1" dirty="0">
              <a:solidFill>
                <a:schemeClr val="tx1"/>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328331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A88C-0B8F-8A31-ADC1-158B1B754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6E9EB-9A80-605B-F100-7BF3E165693D}"/>
              </a:ext>
            </a:extLst>
          </p:cNvPr>
          <p:cNvSpPr>
            <a:spLocks noGrp="1"/>
          </p:cNvSpPr>
          <p:nvPr>
            <p:ph type="title" idx="4294967295"/>
          </p:nvPr>
        </p:nvSpPr>
        <p:spPr>
          <a:xfrm>
            <a:off x="585786" y="-22706"/>
            <a:ext cx="10981373" cy="1325477"/>
          </a:xfrm>
        </p:spPr>
        <p:txBody>
          <a:bodyPr>
            <a:normAutofit/>
          </a:bodyPr>
          <a:lstStyle/>
          <a:p>
            <a:r>
              <a:rPr lang="en-GB" sz="1500" b="1">
                <a:latin typeface="Arial Nova Light" panose="020B0304020202020204" pitchFamily="34" charset="0"/>
              </a:rPr>
              <a:t>Geographical and boundary concerns: </a:t>
            </a:r>
            <a:r>
              <a:rPr lang="en-GB" sz="1500">
                <a:latin typeface="Arial Nova Light" panose="020B0304020202020204" pitchFamily="34" charset="0"/>
              </a:rPr>
              <a:t>These related to how districts with such different identities and demographics could come together into a coherent organisation that could cater for all equitably. Most often, respondents commented on the mix of rural and urban areas, but the concern also extended to any form of dominance of one area to the detriment of another, as well as the impact of being distanced from the administrative centre.</a:t>
            </a:r>
          </a:p>
        </p:txBody>
      </p:sp>
      <p:cxnSp>
        <p:nvCxnSpPr>
          <p:cNvPr id="7" name="Straight Connector 6">
            <a:extLst>
              <a:ext uri="{FF2B5EF4-FFF2-40B4-BE49-F238E27FC236}">
                <a16:creationId xmlns:a16="http://schemas.microsoft.com/office/drawing/2014/main" id="{B7FAC8A4-6B55-BBC2-E2E7-062761124F6A}"/>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981865-5190-50DE-DB2B-C30860A6DC2E}"/>
              </a:ext>
            </a:extLst>
          </p:cNvPr>
          <p:cNvSpPr txBox="1"/>
          <p:nvPr/>
        </p:nvSpPr>
        <p:spPr>
          <a:xfrm>
            <a:off x="1636514" y="126149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 Geographical and boundary concerns">
            <a:extLst>
              <a:ext uri="{FF2B5EF4-FFF2-40B4-BE49-F238E27FC236}">
                <a16:creationId xmlns:a16="http://schemas.microsoft.com/office/drawing/2014/main" id="{BA28CA68-5E5F-D031-290C-F7E344A1B983}"/>
              </a:ext>
            </a:extLst>
          </p:cNvPr>
          <p:cNvGraphicFramePr/>
          <p:nvPr>
            <p:extLst>
              <p:ext uri="{D42A27DB-BD31-4B8C-83A1-F6EECF244321}">
                <p14:modId xmlns:p14="http://schemas.microsoft.com/office/powerpoint/2010/main" val="2246816835"/>
              </p:ext>
            </p:extLst>
          </p:nvPr>
        </p:nvGraphicFramePr>
        <p:xfrm>
          <a:off x="261420" y="1178574"/>
          <a:ext cx="4411144" cy="525778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descr="Comments illustrating the theme">
            <a:extLst>
              <a:ext uri="{FF2B5EF4-FFF2-40B4-BE49-F238E27FC236}">
                <a16:creationId xmlns:a16="http://schemas.microsoft.com/office/drawing/2014/main" id="{41B8801B-83C6-0F1E-7932-FE4F745545B8}"/>
              </a:ext>
            </a:extLst>
          </p:cNvPr>
          <p:cNvGrpSpPr/>
          <p:nvPr/>
        </p:nvGrpSpPr>
        <p:grpSpPr>
          <a:xfrm>
            <a:off x="4737640" y="1235306"/>
            <a:ext cx="3551518" cy="6408872"/>
            <a:chOff x="4737640" y="1235306"/>
            <a:chExt cx="3551518" cy="6408872"/>
          </a:xfrm>
        </p:grpSpPr>
        <p:sp>
          <p:nvSpPr>
            <p:cNvPr id="3" name="Rectangle: Rounded Corners 2">
              <a:extLst>
                <a:ext uri="{FF2B5EF4-FFF2-40B4-BE49-F238E27FC236}">
                  <a16:creationId xmlns:a16="http://schemas.microsoft.com/office/drawing/2014/main" id="{D6906DF7-D69A-CD8E-742C-25E1BBD1524F}"/>
                </a:ext>
              </a:extLst>
            </p:cNvPr>
            <p:cNvSpPr/>
            <p:nvPr/>
          </p:nvSpPr>
          <p:spPr>
            <a:xfrm>
              <a:off x="4773715" y="1235306"/>
              <a:ext cx="3491979" cy="5144323"/>
            </a:xfrm>
            <a:prstGeom prst="roundRect">
              <a:avLst>
                <a:gd name="adj" fmla="val 5342"/>
              </a:avLst>
            </a:prstGeom>
            <a:solidFill>
              <a:srgbClr val="CAE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a:t>
              </a:r>
            </a:p>
          </p:txBody>
        </p:sp>
        <p:sp>
          <p:nvSpPr>
            <p:cNvPr id="27" name="TextBox 26">
              <a:extLst>
                <a:ext uri="{FF2B5EF4-FFF2-40B4-BE49-F238E27FC236}">
                  <a16:creationId xmlns:a16="http://schemas.microsoft.com/office/drawing/2014/main" id="{C0C4B6A7-3865-DF4F-03AA-8E80167EB1A7}"/>
                </a:ext>
              </a:extLst>
            </p:cNvPr>
            <p:cNvSpPr txBox="1"/>
            <p:nvPr/>
          </p:nvSpPr>
          <p:spPr>
            <a:xfrm>
              <a:off x="4992474" y="1680436"/>
              <a:ext cx="1354099" cy="1200329"/>
            </a:xfrm>
            <a:prstGeom prst="rect">
              <a:avLst/>
            </a:prstGeom>
            <a:noFill/>
          </p:spPr>
          <p:txBody>
            <a:bodyPr wrap="square">
              <a:spAutoFit/>
            </a:bodyPr>
            <a:lstStyle/>
            <a:p>
              <a:pPr algn="ctr"/>
              <a:r>
                <a:rPr lang="en-GB" sz="1200" i="1">
                  <a:latin typeface="Ink Free" panose="03080402000500000000" pitchFamily="66" charset="0"/>
                </a:rPr>
                <a:t>They could be seen as too large, and therefore remote from the people they will serve</a:t>
              </a:r>
            </a:p>
          </p:txBody>
        </p:sp>
        <p:sp>
          <p:nvSpPr>
            <p:cNvPr id="31" name="TextBox 30">
              <a:extLst>
                <a:ext uri="{FF2B5EF4-FFF2-40B4-BE49-F238E27FC236}">
                  <a16:creationId xmlns:a16="http://schemas.microsoft.com/office/drawing/2014/main" id="{88B44DD6-CAE0-30DD-3733-7A330136D25E}"/>
                </a:ext>
              </a:extLst>
            </p:cNvPr>
            <p:cNvSpPr txBox="1"/>
            <p:nvPr/>
          </p:nvSpPr>
          <p:spPr>
            <a:xfrm>
              <a:off x="4826376" y="3019822"/>
              <a:ext cx="1843998" cy="1200329"/>
            </a:xfrm>
            <a:prstGeom prst="rect">
              <a:avLst/>
            </a:prstGeom>
            <a:noFill/>
          </p:spPr>
          <p:txBody>
            <a:bodyPr wrap="square">
              <a:spAutoFit/>
            </a:bodyPr>
            <a:lstStyle/>
            <a:p>
              <a:pPr algn="ctr"/>
              <a:r>
                <a:rPr lang="en-GB" sz="1200" i="1">
                  <a:latin typeface="Ink Free" panose="03080402000500000000" pitchFamily="66" charset="0"/>
                </a:rPr>
                <a:t>I do not think that having councils to administer to both urban and rural districts will provide the best outcome for either</a:t>
              </a:r>
            </a:p>
          </p:txBody>
        </p:sp>
        <p:sp>
          <p:nvSpPr>
            <p:cNvPr id="32" name="TextBox 31">
              <a:extLst>
                <a:ext uri="{FF2B5EF4-FFF2-40B4-BE49-F238E27FC236}">
                  <a16:creationId xmlns:a16="http://schemas.microsoft.com/office/drawing/2014/main" id="{0E225E5D-9560-29C1-D2C0-7D17F8368DFC}"/>
                </a:ext>
              </a:extLst>
            </p:cNvPr>
            <p:cNvSpPr txBox="1"/>
            <p:nvPr/>
          </p:nvSpPr>
          <p:spPr>
            <a:xfrm>
              <a:off x="6346573" y="1673681"/>
              <a:ext cx="1717370" cy="1754326"/>
            </a:xfrm>
            <a:prstGeom prst="rect">
              <a:avLst/>
            </a:prstGeom>
            <a:noFill/>
          </p:spPr>
          <p:txBody>
            <a:bodyPr wrap="square">
              <a:spAutoFit/>
            </a:bodyPr>
            <a:lstStyle/>
            <a:p>
              <a:pPr algn="ctr"/>
              <a:r>
                <a:rPr lang="en-GB" sz="1200" i="1">
                  <a:latin typeface="Ink Free" panose="03080402000500000000" pitchFamily="66" charset="0"/>
                </a:rPr>
                <a:t>Demographics are varied within some of these areas e.g. deprivation pockets and low family incomes with more financially secure over 65s - can the needs of both be addressed?</a:t>
              </a:r>
            </a:p>
          </p:txBody>
        </p:sp>
        <p:sp>
          <p:nvSpPr>
            <p:cNvPr id="40" name="TextBox 39">
              <a:extLst>
                <a:ext uri="{FF2B5EF4-FFF2-40B4-BE49-F238E27FC236}">
                  <a16:creationId xmlns:a16="http://schemas.microsoft.com/office/drawing/2014/main" id="{B30450E1-EB0C-84D8-C4D9-952ADDFBB1F6}"/>
                </a:ext>
              </a:extLst>
            </p:cNvPr>
            <p:cNvSpPr txBox="1"/>
            <p:nvPr/>
          </p:nvSpPr>
          <p:spPr>
            <a:xfrm>
              <a:off x="4737640" y="4402752"/>
              <a:ext cx="3382221" cy="461665"/>
            </a:xfrm>
            <a:prstGeom prst="rect">
              <a:avLst/>
            </a:prstGeom>
            <a:noFill/>
          </p:spPr>
          <p:txBody>
            <a:bodyPr wrap="square">
              <a:spAutoFit/>
            </a:bodyPr>
            <a:lstStyle/>
            <a:p>
              <a:pPr algn="ctr"/>
              <a:r>
                <a:rPr lang="en-GB" sz="1200" i="1">
                  <a:latin typeface="Ink Free" panose="03080402000500000000" pitchFamily="66" charset="0"/>
                </a:rPr>
                <a:t>The IOW should be with Portsmouth or Southampton. It is not sustainable</a:t>
              </a:r>
            </a:p>
          </p:txBody>
        </p:sp>
        <p:sp>
          <p:nvSpPr>
            <p:cNvPr id="25" name="TextBox 24">
              <a:extLst>
                <a:ext uri="{FF2B5EF4-FFF2-40B4-BE49-F238E27FC236}">
                  <a16:creationId xmlns:a16="http://schemas.microsoft.com/office/drawing/2014/main" id="{32FE662F-7130-D966-E8BF-BF61DB4613C1}"/>
                </a:ext>
              </a:extLst>
            </p:cNvPr>
            <p:cNvSpPr txBox="1"/>
            <p:nvPr/>
          </p:nvSpPr>
          <p:spPr>
            <a:xfrm>
              <a:off x="4818396" y="1426082"/>
              <a:ext cx="362004" cy="1841805"/>
            </a:xfrm>
            <a:prstGeom prst="rect">
              <a:avLst/>
            </a:prstGeom>
            <a:noFill/>
          </p:spPr>
          <p:txBody>
            <a:bodyPr wrap="square" rtlCol="0">
              <a:spAutoFit/>
            </a:bodyPr>
            <a:lstStyle/>
            <a:p>
              <a:r>
                <a:rPr lang="en-GB"/>
                <a:t>“</a:t>
              </a:r>
            </a:p>
          </p:txBody>
        </p:sp>
        <p:sp>
          <p:nvSpPr>
            <p:cNvPr id="26" name="TextBox 25">
              <a:extLst>
                <a:ext uri="{FF2B5EF4-FFF2-40B4-BE49-F238E27FC236}">
                  <a16:creationId xmlns:a16="http://schemas.microsoft.com/office/drawing/2014/main" id="{6C010DD2-4AE5-ED5F-22EB-848D051BDA40}"/>
                </a:ext>
              </a:extLst>
            </p:cNvPr>
            <p:cNvSpPr txBox="1"/>
            <p:nvPr/>
          </p:nvSpPr>
          <p:spPr>
            <a:xfrm>
              <a:off x="7803390" y="5802373"/>
              <a:ext cx="316471" cy="1841805"/>
            </a:xfrm>
            <a:prstGeom prst="rect">
              <a:avLst/>
            </a:prstGeom>
            <a:noFill/>
          </p:spPr>
          <p:txBody>
            <a:bodyPr wrap="none" rtlCol="0">
              <a:spAutoFit/>
            </a:bodyPr>
            <a:lstStyle/>
            <a:p>
              <a:r>
                <a:rPr lang="en-GB"/>
                <a:t>”</a:t>
              </a:r>
            </a:p>
          </p:txBody>
        </p:sp>
        <p:sp>
          <p:nvSpPr>
            <p:cNvPr id="15" name="TextBox 14">
              <a:extLst>
                <a:ext uri="{FF2B5EF4-FFF2-40B4-BE49-F238E27FC236}">
                  <a16:creationId xmlns:a16="http://schemas.microsoft.com/office/drawing/2014/main" id="{AA75766B-0785-0276-4726-B059DEEB131C}"/>
                </a:ext>
              </a:extLst>
            </p:cNvPr>
            <p:cNvSpPr txBox="1"/>
            <p:nvPr/>
          </p:nvSpPr>
          <p:spPr>
            <a:xfrm>
              <a:off x="6586538" y="5108647"/>
              <a:ext cx="1702620" cy="1015663"/>
            </a:xfrm>
            <a:prstGeom prst="rect">
              <a:avLst/>
            </a:prstGeom>
            <a:noFill/>
          </p:spPr>
          <p:txBody>
            <a:bodyPr wrap="square">
              <a:spAutoFit/>
            </a:bodyPr>
            <a:lstStyle/>
            <a:p>
              <a:pPr algn="ctr"/>
              <a:r>
                <a:rPr lang="en-GB" sz="1200" i="1">
                  <a:latin typeface="Ink Free" panose="03080402000500000000" pitchFamily="66" charset="0"/>
                </a:rPr>
                <a:t>The concentration of wealth and income generation appears uneven with the proposal</a:t>
              </a:r>
            </a:p>
          </p:txBody>
        </p:sp>
        <p:sp>
          <p:nvSpPr>
            <p:cNvPr id="17" name="TextBox 16">
              <a:extLst>
                <a:ext uri="{FF2B5EF4-FFF2-40B4-BE49-F238E27FC236}">
                  <a16:creationId xmlns:a16="http://schemas.microsoft.com/office/drawing/2014/main" id="{4781D756-2018-EDD0-9CE3-F0684D763888}"/>
                </a:ext>
              </a:extLst>
            </p:cNvPr>
            <p:cNvSpPr txBox="1"/>
            <p:nvPr/>
          </p:nvSpPr>
          <p:spPr>
            <a:xfrm>
              <a:off x="6647691" y="3573820"/>
              <a:ext cx="1438936" cy="646331"/>
            </a:xfrm>
            <a:prstGeom prst="rect">
              <a:avLst/>
            </a:prstGeom>
            <a:noFill/>
          </p:spPr>
          <p:txBody>
            <a:bodyPr wrap="square">
              <a:spAutoFit/>
            </a:bodyPr>
            <a:lstStyle/>
            <a:p>
              <a:pPr algn="ctr"/>
              <a:r>
                <a:rPr lang="en-GB" sz="1200" i="1">
                  <a:latin typeface="Ink Free" panose="03080402000500000000" pitchFamily="66" charset="0"/>
                </a:rPr>
                <a:t>Areas grouped together are very different</a:t>
              </a:r>
            </a:p>
          </p:txBody>
        </p:sp>
        <p:sp>
          <p:nvSpPr>
            <p:cNvPr id="20" name="TextBox 19">
              <a:extLst>
                <a:ext uri="{FF2B5EF4-FFF2-40B4-BE49-F238E27FC236}">
                  <a16:creationId xmlns:a16="http://schemas.microsoft.com/office/drawing/2014/main" id="{9858E265-43ED-0452-83B5-CEBCBFD96B3F}"/>
                </a:ext>
              </a:extLst>
            </p:cNvPr>
            <p:cNvSpPr txBox="1"/>
            <p:nvPr/>
          </p:nvSpPr>
          <p:spPr>
            <a:xfrm>
              <a:off x="4833114" y="5021747"/>
              <a:ext cx="1843998" cy="1200329"/>
            </a:xfrm>
            <a:prstGeom prst="rect">
              <a:avLst/>
            </a:prstGeom>
            <a:noFill/>
          </p:spPr>
          <p:txBody>
            <a:bodyPr wrap="square">
              <a:spAutoFit/>
            </a:bodyPr>
            <a:lstStyle/>
            <a:p>
              <a:pPr algn="ctr"/>
              <a:r>
                <a:rPr lang="en-GB" sz="1200" i="1">
                  <a:latin typeface="Ink Free" panose="03080402000500000000" pitchFamily="66" charset="0"/>
                </a:rPr>
                <a:t>I'm afraid the cities will prove stronger and that the natural beauty, rurality and finances of the districts will suffer as a result</a:t>
              </a:r>
            </a:p>
          </p:txBody>
        </p:sp>
      </p:grpSp>
      <p:sp>
        <p:nvSpPr>
          <p:cNvPr id="11" name="TextBox 10">
            <a:extLst>
              <a:ext uri="{FF2B5EF4-FFF2-40B4-BE49-F238E27FC236}">
                <a16:creationId xmlns:a16="http://schemas.microsoft.com/office/drawing/2014/main" id="{CCFD491D-C321-0C78-21E6-05DA1D6492D7}"/>
              </a:ext>
            </a:extLst>
          </p:cNvPr>
          <p:cNvSpPr txBox="1"/>
          <p:nvPr/>
        </p:nvSpPr>
        <p:spPr>
          <a:xfrm>
            <a:off x="9751494" y="1297308"/>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12" name="TextBox 11">
            <a:extLst>
              <a:ext uri="{FF2B5EF4-FFF2-40B4-BE49-F238E27FC236}">
                <a16:creationId xmlns:a16="http://schemas.microsoft.com/office/drawing/2014/main" id="{0D0C2747-2E77-85FC-EC08-D5F5CF2B38A4}"/>
              </a:ext>
            </a:extLst>
          </p:cNvPr>
          <p:cNvSpPr txBox="1"/>
          <p:nvPr/>
        </p:nvSpPr>
        <p:spPr>
          <a:xfrm>
            <a:off x="8843210" y="1702602"/>
            <a:ext cx="2923673" cy="3416320"/>
          </a:xfrm>
          <a:prstGeom prst="rect">
            <a:avLst/>
          </a:prstGeom>
          <a:noFill/>
        </p:spPr>
        <p:txBody>
          <a:bodyPr wrap="square" rtlCol="0">
            <a:spAutoFit/>
          </a:bodyPr>
          <a:lstStyle/>
          <a:p>
            <a:r>
              <a:rPr lang="en-GB" sz="1200">
                <a:latin typeface="Arial Nova Light" panose="020B0304020202020204" pitchFamily="34" charset="0"/>
              </a:rPr>
              <a:t>Some respondent groups were notably* more or less likely than average to report a geographical or boundary concern (compared to 44% overall) :</a:t>
            </a:r>
          </a:p>
          <a:p>
            <a:endParaRPr lang="en-GB" sz="1200">
              <a:latin typeface="Arial Nova Light" panose="020B0304020202020204" pitchFamily="34" charset="0"/>
            </a:endParaRPr>
          </a:p>
          <a:p>
            <a:r>
              <a:rPr lang="en-GB" sz="1200" b="1">
                <a:latin typeface="Arial Nova Light" panose="020B0304020202020204" pitchFamily="34" charset="0"/>
              </a:rPr>
              <a:t>More likely:</a:t>
            </a:r>
          </a:p>
          <a:p>
            <a:pPr marL="171450" indent="-171450">
              <a:buFont typeface="Arial" panose="020B0604020202020204" pitchFamily="34" charset="0"/>
              <a:buChar char="•"/>
            </a:pPr>
            <a:r>
              <a:rPr lang="en-GB" sz="1200">
                <a:latin typeface="Arial Nova Light" panose="020B0304020202020204" pitchFamily="34" charset="0"/>
              </a:rPr>
              <a:t>Democratically Elected Representatives (65%)</a:t>
            </a:r>
          </a:p>
          <a:p>
            <a:pPr marL="171450" indent="-171450">
              <a:buFont typeface="Arial" panose="020B0604020202020204" pitchFamily="34" charset="0"/>
              <a:buChar char="•"/>
            </a:pPr>
            <a:r>
              <a:rPr lang="en-GB" sz="1200">
                <a:latin typeface="Arial Nova Light" panose="020B0304020202020204" pitchFamily="34" charset="0"/>
              </a:rPr>
              <a:t>Those aged under 35 (54%)</a:t>
            </a:r>
          </a:p>
          <a:p>
            <a:pPr marL="171450" indent="-171450">
              <a:buFont typeface="Arial" panose="020B0604020202020204" pitchFamily="34" charset="0"/>
              <a:buChar char="•"/>
            </a:pPr>
            <a:r>
              <a:rPr lang="en-GB" sz="1200">
                <a:latin typeface="Arial Nova Light" panose="020B0304020202020204" pitchFamily="34" charset="0"/>
              </a:rPr>
              <a:t>Those from rural areas (50%)</a:t>
            </a:r>
          </a:p>
          <a:p>
            <a:endParaRPr lang="en-GB" sz="1200">
              <a:latin typeface="Arial Nova Light" panose="020B0304020202020204" pitchFamily="34" charset="0"/>
            </a:endParaRPr>
          </a:p>
          <a:p>
            <a:r>
              <a:rPr lang="en-GB" sz="1200" b="1">
                <a:latin typeface="Arial Nova Light" panose="020B0304020202020204" pitchFamily="34" charset="0"/>
              </a:rPr>
              <a:t>Less likely:</a:t>
            </a:r>
          </a:p>
          <a:p>
            <a:pPr marL="171450" indent="-171450">
              <a:buFont typeface="Arial" panose="020B0604020202020204" pitchFamily="34" charset="0"/>
              <a:buChar char="•"/>
            </a:pPr>
            <a:r>
              <a:rPr lang="en-GB" sz="1200">
                <a:latin typeface="Arial Nova Light" panose="020B0304020202020204" pitchFamily="34" charset="0"/>
              </a:rPr>
              <a:t>Those with household incomes under £30,001 (36%)</a:t>
            </a:r>
          </a:p>
          <a:p>
            <a:pPr marL="171450" indent="-171450">
              <a:buFont typeface="Arial" panose="020B0604020202020204" pitchFamily="34" charset="0"/>
              <a:buChar char="•"/>
            </a:pPr>
            <a:r>
              <a:rPr lang="en-GB" sz="1200">
                <a:latin typeface="Arial Nova Light" panose="020B0304020202020204" pitchFamily="34" charset="0"/>
              </a:rPr>
              <a:t>Those from urban areas (39%)</a:t>
            </a:r>
          </a:p>
          <a:p>
            <a:pPr marL="171450" indent="-171450">
              <a:buFont typeface="Arial" panose="020B0604020202020204" pitchFamily="34" charset="0"/>
              <a:buChar char="•"/>
            </a:pPr>
            <a:r>
              <a:rPr lang="en-GB" sz="1200">
                <a:solidFill>
                  <a:schemeClr val="bg1">
                    <a:lumMod val="75000"/>
                  </a:schemeClr>
                </a:solidFill>
                <a:latin typeface="Arial Nova Light" panose="020B0304020202020204" pitchFamily="34" charset="0"/>
              </a:rPr>
              <a:t>Respondents disabled as defined by Equality Act 2010 (39%)</a:t>
            </a:r>
          </a:p>
          <a:p>
            <a:endParaRPr lang="en-GB" sz="1200">
              <a:latin typeface="Arial Nova Light" panose="020B0304020202020204" pitchFamily="34" charset="0"/>
            </a:endParaRPr>
          </a:p>
        </p:txBody>
      </p:sp>
      <p:sp>
        <p:nvSpPr>
          <p:cNvPr id="13" name="Title 1">
            <a:extLst>
              <a:ext uri="{FF2B5EF4-FFF2-40B4-BE49-F238E27FC236}">
                <a16:creationId xmlns:a16="http://schemas.microsoft.com/office/drawing/2014/main" id="{AA2A1ABD-D9BB-8B14-D774-65BFAA05D00B}"/>
              </a:ext>
            </a:extLst>
          </p:cNvPr>
          <p:cNvSpPr txBox="1">
            <a:spLocks/>
          </p:cNvSpPr>
          <p:nvPr/>
        </p:nvSpPr>
        <p:spPr>
          <a:xfrm>
            <a:off x="585787" y="6562230"/>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 </a:t>
            </a:r>
            <a:r>
              <a:rPr lang="en-GB" sz="800" i="1">
                <a:solidFill>
                  <a:schemeClr val="tx1"/>
                </a:solidFill>
                <a:latin typeface="Arial Nova Light" panose="020B0304020202020204" pitchFamily="34" charset="0"/>
                <a:cs typeface="Arial" panose="020B0604020202020204" pitchFamily="34" charset="0"/>
              </a:rPr>
              <a:t>)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p:txBody>
      </p:sp>
    </p:spTree>
    <p:extLst>
      <p:ext uri="{BB962C8B-B14F-4D97-AF65-F5344CB8AC3E}">
        <p14:creationId xmlns:p14="http://schemas.microsoft.com/office/powerpoint/2010/main" val="212526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CFCE-9DAA-2E56-B9EB-B81D499CC1B9}"/>
            </a:ext>
          </a:extLst>
        </p:cNvPr>
        <p:cNvGrpSpPr/>
        <p:nvPr/>
      </p:nvGrpSpPr>
      <p:grpSpPr>
        <a:xfrm>
          <a:off x="0" y="0"/>
          <a:ext cx="0" cy="0"/>
          <a:chOff x="0" y="0"/>
          <a:chExt cx="0" cy="0"/>
        </a:xfrm>
      </p:grpSpPr>
      <p:sp>
        <p:nvSpPr>
          <p:cNvPr id="2" name="Title 1" descr="Loss of local identity and representation">
            <a:extLst>
              <a:ext uri="{FF2B5EF4-FFF2-40B4-BE49-F238E27FC236}">
                <a16:creationId xmlns:a16="http://schemas.microsoft.com/office/drawing/2014/main" id="{9080E72A-B2B3-3E75-4033-2A312BDA1F12}"/>
              </a:ext>
            </a:extLst>
          </p:cNvPr>
          <p:cNvSpPr>
            <a:spLocks noGrp="1"/>
          </p:cNvSpPr>
          <p:nvPr>
            <p:ph type="title" idx="4294967295"/>
          </p:nvPr>
        </p:nvSpPr>
        <p:spPr>
          <a:xfrm>
            <a:off x="585786" y="-15086"/>
            <a:ext cx="10981373" cy="1325477"/>
          </a:xfrm>
        </p:spPr>
        <p:txBody>
          <a:bodyPr>
            <a:normAutofit/>
          </a:bodyPr>
          <a:lstStyle/>
          <a:p>
            <a:r>
              <a:rPr lang="en-GB" sz="1500" b="1" dirty="0">
                <a:latin typeface="Arial Nova Light" panose="020B0304020202020204" pitchFamily="34" charset="0"/>
              </a:rPr>
              <a:t>Loss of local identity and representation: </a:t>
            </a:r>
            <a:r>
              <a:rPr lang="en-GB" sz="1500" dirty="0">
                <a:latin typeface="Arial Nova Light" panose="020B0304020202020204" pitchFamily="34" charset="0"/>
              </a:rPr>
              <a:t>There were particular concerns that the new authorities, being larger than the current districts, would lack a local connection, leading to reduced engagement, representation and understanding of local need and circumstance. Comments again reflected fears that larger and urban areas would overshadow smaller and rural communities. </a:t>
            </a:r>
          </a:p>
        </p:txBody>
      </p:sp>
      <p:cxnSp>
        <p:nvCxnSpPr>
          <p:cNvPr id="7" name="Straight Connector 6">
            <a:extLst>
              <a:ext uri="{FF2B5EF4-FFF2-40B4-BE49-F238E27FC236}">
                <a16:creationId xmlns:a16="http://schemas.microsoft.com/office/drawing/2014/main" id="{33796E1B-7D36-96D0-94D0-2D3E0EB4BC97}"/>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876A0F-57A1-1FD3-2DC3-776E487FBC25}"/>
              </a:ext>
            </a:extLst>
          </p:cNvPr>
          <p:cNvSpPr txBox="1"/>
          <p:nvPr/>
        </p:nvSpPr>
        <p:spPr>
          <a:xfrm>
            <a:off x="1636514" y="126149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 Loss of local identity and representation">
            <a:extLst>
              <a:ext uri="{FF2B5EF4-FFF2-40B4-BE49-F238E27FC236}">
                <a16:creationId xmlns:a16="http://schemas.microsoft.com/office/drawing/2014/main" id="{9A870CD4-8A5C-EA48-3C5A-14D639A1A0F6}"/>
              </a:ext>
            </a:extLst>
          </p:cNvPr>
          <p:cNvGraphicFramePr/>
          <p:nvPr>
            <p:extLst>
              <p:ext uri="{D42A27DB-BD31-4B8C-83A1-F6EECF244321}">
                <p14:modId xmlns:p14="http://schemas.microsoft.com/office/powerpoint/2010/main" val="2017388107"/>
              </p:ext>
            </p:extLst>
          </p:nvPr>
        </p:nvGraphicFramePr>
        <p:xfrm>
          <a:off x="261420" y="1178574"/>
          <a:ext cx="4411144" cy="525778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Comments illustrating the theme">
            <a:extLst>
              <a:ext uri="{FF2B5EF4-FFF2-40B4-BE49-F238E27FC236}">
                <a16:creationId xmlns:a16="http://schemas.microsoft.com/office/drawing/2014/main" id="{DFDD901E-F66E-D4E2-86CB-3241E57897B1}"/>
              </a:ext>
            </a:extLst>
          </p:cNvPr>
          <p:cNvGrpSpPr/>
          <p:nvPr/>
        </p:nvGrpSpPr>
        <p:grpSpPr>
          <a:xfrm>
            <a:off x="4773715" y="1235306"/>
            <a:ext cx="3491979" cy="6408872"/>
            <a:chOff x="4773715" y="1235306"/>
            <a:chExt cx="3491979" cy="6408872"/>
          </a:xfrm>
        </p:grpSpPr>
        <p:sp>
          <p:nvSpPr>
            <p:cNvPr id="3" name="Rectangle: Rounded Corners 2">
              <a:extLst>
                <a:ext uri="{FF2B5EF4-FFF2-40B4-BE49-F238E27FC236}">
                  <a16:creationId xmlns:a16="http://schemas.microsoft.com/office/drawing/2014/main" id="{55B416B6-E1F3-9268-1F61-80CEE456F985}"/>
                </a:ext>
              </a:extLst>
            </p:cNvPr>
            <p:cNvSpPr/>
            <p:nvPr/>
          </p:nvSpPr>
          <p:spPr>
            <a:xfrm>
              <a:off x="4773715" y="1235306"/>
              <a:ext cx="3491979" cy="5144323"/>
            </a:xfrm>
            <a:prstGeom prst="roundRect">
              <a:avLst>
                <a:gd name="adj" fmla="val 5342"/>
              </a:avLst>
            </a:prstGeom>
            <a:solidFill>
              <a:srgbClr val="FBE2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a:t>
              </a:r>
            </a:p>
          </p:txBody>
        </p:sp>
        <p:sp>
          <p:nvSpPr>
            <p:cNvPr id="27" name="TextBox 26">
              <a:extLst>
                <a:ext uri="{FF2B5EF4-FFF2-40B4-BE49-F238E27FC236}">
                  <a16:creationId xmlns:a16="http://schemas.microsoft.com/office/drawing/2014/main" id="{9E04069F-2FBD-4BA5-4B75-5355CC9EF5A9}"/>
                </a:ext>
              </a:extLst>
            </p:cNvPr>
            <p:cNvSpPr txBox="1"/>
            <p:nvPr/>
          </p:nvSpPr>
          <p:spPr>
            <a:xfrm>
              <a:off x="4992475" y="1680436"/>
              <a:ext cx="3127386" cy="1200329"/>
            </a:xfrm>
            <a:prstGeom prst="rect">
              <a:avLst/>
            </a:prstGeom>
            <a:noFill/>
          </p:spPr>
          <p:txBody>
            <a:bodyPr wrap="square">
              <a:spAutoFit/>
            </a:bodyPr>
            <a:lstStyle/>
            <a:p>
              <a:pPr algn="ctr"/>
              <a:r>
                <a:rPr lang="en-GB" sz="1200" i="1" dirty="0">
                  <a:latin typeface="Ink Free" panose="03080402000500000000" pitchFamily="66" charset="0"/>
                </a:rPr>
                <a:t>My new council 'North and Mid' will be very large and will inevitably be dominated by the larger population centres in Basingstoke, Hart and Rushmoor, such that the interests of smaller settlements like where I live will be ignored or overridden</a:t>
              </a:r>
            </a:p>
          </p:txBody>
        </p:sp>
        <p:sp>
          <p:nvSpPr>
            <p:cNvPr id="31" name="TextBox 30">
              <a:extLst>
                <a:ext uri="{FF2B5EF4-FFF2-40B4-BE49-F238E27FC236}">
                  <a16:creationId xmlns:a16="http://schemas.microsoft.com/office/drawing/2014/main" id="{A9523C09-5847-9EF9-3573-D929D90F096F}"/>
                </a:ext>
              </a:extLst>
            </p:cNvPr>
            <p:cNvSpPr txBox="1"/>
            <p:nvPr/>
          </p:nvSpPr>
          <p:spPr>
            <a:xfrm>
              <a:off x="4983970" y="2929229"/>
              <a:ext cx="3071468" cy="1200329"/>
            </a:xfrm>
            <a:prstGeom prst="rect">
              <a:avLst/>
            </a:prstGeom>
            <a:noFill/>
          </p:spPr>
          <p:txBody>
            <a:bodyPr wrap="square">
              <a:spAutoFit/>
            </a:bodyPr>
            <a:lstStyle/>
            <a:p>
              <a:pPr algn="ctr"/>
              <a:r>
                <a:rPr lang="en-GB" sz="1200" i="1" dirty="0">
                  <a:latin typeface="Ink Free" panose="03080402000500000000" pitchFamily="66" charset="0"/>
                </a:rPr>
                <a:t>No local councillors/representatives who are in constant contact with local people. Our councillors know the area and are readily available to help with local issues and concerns. This vital link between council tax payers and the local authority will be lost</a:t>
              </a:r>
            </a:p>
          </p:txBody>
        </p:sp>
        <p:sp>
          <p:nvSpPr>
            <p:cNvPr id="32" name="TextBox 31">
              <a:extLst>
                <a:ext uri="{FF2B5EF4-FFF2-40B4-BE49-F238E27FC236}">
                  <a16:creationId xmlns:a16="http://schemas.microsoft.com/office/drawing/2014/main" id="{114837E4-3589-13BE-3659-2D7BD50B0A91}"/>
                </a:ext>
              </a:extLst>
            </p:cNvPr>
            <p:cNvSpPr txBox="1"/>
            <p:nvPr/>
          </p:nvSpPr>
          <p:spPr>
            <a:xfrm>
              <a:off x="4773715" y="4231999"/>
              <a:ext cx="3361585" cy="461665"/>
            </a:xfrm>
            <a:prstGeom prst="rect">
              <a:avLst/>
            </a:prstGeom>
            <a:noFill/>
          </p:spPr>
          <p:txBody>
            <a:bodyPr wrap="square">
              <a:spAutoFit/>
            </a:bodyPr>
            <a:lstStyle/>
            <a:p>
              <a:pPr algn="ctr"/>
              <a:r>
                <a:rPr lang="en-GB" sz="1200" i="1">
                  <a:latin typeface="Ink Free" panose="03080402000500000000" pitchFamily="66" charset="0"/>
                </a:rPr>
                <a:t>There is not enough 'connection' between the areas within the maps</a:t>
              </a:r>
            </a:p>
          </p:txBody>
        </p:sp>
        <p:sp>
          <p:nvSpPr>
            <p:cNvPr id="40" name="TextBox 39">
              <a:extLst>
                <a:ext uri="{FF2B5EF4-FFF2-40B4-BE49-F238E27FC236}">
                  <a16:creationId xmlns:a16="http://schemas.microsoft.com/office/drawing/2014/main" id="{58F31029-5349-8C7F-67B2-48DA4587E834}"/>
                </a:ext>
              </a:extLst>
            </p:cNvPr>
            <p:cNvSpPr txBox="1"/>
            <p:nvPr/>
          </p:nvSpPr>
          <p:spPr>
            <a:xfrm>
              <a:off x="5018504" y="4741576"/>
              <a:ext cx="2920124" cy="646331"/>
            </a:xfrm>
            <a:prstGeom prst="rect">
              <a:avLst/>
            </a:prstGeom>
            <a:noFill/>
          </p:spPr>
          <p:txBody>
            <a:bodyPr wrap="square">
              <a:spAutoFit/>
            </a:bodyPr>
            <a:lstStyle/>
            <a:p>
              <a:pPr algn="ctr"/>
              <a:r>
                <a:rPr lang="en-GB" sz="1200" i="1">
                  <a:latin typeface="Ink Free" panose="03080402000500000000" pitchFamily="66" charset="0"/>
                </a:rPr>
                <a:t>It's too big an area, Gosport will get lost in the requirements of Portsmouth, so will Fareham and Havant</a:t>
              </a:r>
            </a:p>
          </p:txBody>
        </p:sp>
        <p:grpSp>
          <p:nvGrpSpPr>
            <p:cNvPr id="41" name="Group 40">
              <a:extLst>
                <a:ext uri="{FF2B5EF4-FFF2-40B4-BE49-F238E27FC236}">
                  <a16:creationId xmlns:a16="http://schemas.microsoft.com/office/drawing/2014/main" id="{8F4643D8-0447-8E12-4ECD-D7B4F37A3C8B}"/>
                </a:ext>
              </a:extLst>
            </p:cNvPr>
            <p:cNvGrpSpPr/>
            <p:nvPr/>
          </p:nvGrpSpPr>
          <p:grpSpPr>
            <a:xfrm>
              <a:off x="4818396" y="1426082"/>
              <a:ext cx="3301465" cy="6218096"/>
              <a:chOff x="169883" y="1454265"/>
              <a:chExt cx="3883023" cy="2597701"/>
            </a:xfrm>
          </p:grpSpPr>
          <p:sp>
            <p:nvSpPr>
              <p:cNvPr id="25" name="TextBox 24">
                <a:extLst>
                  <a:ext uri="{FF2B5EF4-FFF2-40B4-BE49-F238E27FC236}">
                    <a16:creationId xmlns:a16="http://schemas.microsoft.com/office/drawing/2014/main" id="{C11964AA-A755-C585-E450-C3DA3CD137EB}"/>
                  </a:ext>
                </a:extLst>
              </p:cNvPr>
              <p:cNvSpPr txBox="1"/>
              <p:nvPr/>
            </p:nvSpPr>
            <p:spPr>
              <a:xfrm>
                <a:off x="169883" y="1454265"/>
                <a:ext cx="425771" cy="769441"/>
              </a:xfrm>
              <a:prstGeom prst="rect">
                <a:avLst/>
              </a:prstGeom>
              <a:noFill/>
            </p:spPr>
            <p:txBody>
              <a:bodyPr wrap="square" rtlCol="0">
                <a:spAutoFit/>
              </a:bodyPr>
              <a:lstStyle/>
              <a:p>
                <a:r>
                  <a:rPr lang="en-GB"/>
                  <a:t>“</a:t>
                </a:r>
              </a:p>
            </p:txBody>
          </p:sp>
          <p:sp>
            <p:nvSpPr>
              <p:cNvPr id="26" name="TextBox 25">
                <a:extLst>
                  <a:ext uri="{FF2B5EF4-FFF2-40B4-BE49-F238E27FC236}">
                    <a16:creationId xmlns:a16="http://schemas.microsoft.com/office/drawing/2014/main" id="{B4CB1D97-CC09-7287-C69A-6C955E914F91}"/>
                  </a:ext>
                </a:extLst>
              </p:cNvPr>
              <p:cNvSpPr txBox="1"/>
              <p:nvPr/>
            </p:nvSpPr>
            <p:spPr>
              <a:xfrm>
                <a:off x="3680688" y="3282525"/>
                <a:ext cx="372218" cy="769441"/>
              </a:xfrm>
              <a:prstGeom prst="rect">
                <a:avLst/>
              </a:prstGeom>
              <a:noFill/>
            </p:spPr>
            <p:txBody>
              <a:bodyPr wrap="none" rtlCol="0">
                <a:spAutoFit/>
              </a:bodyPr>
              <a:lstStyle/>
              <a:p>
                <a:r>
                  <a:rPr lang="en-GB"/>
                  <a:t>”</a:t>
                </a:r>
              </a:p>
            </p:txBody>
          </p:sp>
        </p:grpSp>
        <p:sp>
          <p:nvSpPr>
            <p:cNvPr id="6" name="TextBox 5">
              <a:extLst>
                <a:ext uri="{FF2B5EF4-FFF2-40B4-BE49-F238E27FC236}">
                  <a16:creationId xmlns:a16="http://schemas.microsoft.com/office/drawing/2014/main" id="{DF700F54-A7DC-AF8A-9165-BB0A30F70903}"/>
                </a:ext>
              </a:extLst>
            </p:cNvPr>
            <p:cNvSpPr txBox="1"/>
            <p:nvPr/>
          </p:nvSpPr>
          <p:spPr>
            <a:xfrm>
              <a:off x="5059642" y="5431355"/>
              <a:ext cx="2920124" cy="830997"/>
            </a:xfrm>
            <a:prstGeom prst="rect">
              <a:avLst/>
            </a:prstGeom>
            <a:noFill/>
          </p:spPr>
          <p:txBody>
            <a:bodyPr wrap="square">
              <a:spAutoFit/>
            </a:bodyPr>
            <a:lstStyle/>
            <a:p>
              <a:pPr algn="ctr"/>
              <a:r>
                <a:rPr lang="en-GB" sz="1200" i="1">
                  <a:latin typeface="Ink Free" panose="03080402000500000000" pitchFamily="66" charset="0"/>
                </a:rPr>
                <a:t>Decisions being made by representatives that do not necessarily know the whole area, losing local identity through planning that is agreed outside of the local area</a:t>
              </a:r>
            </a:p>
          </p:txBody>
        </p:sp>
      </p:grpSp>
      <p:sp>
        <p:nvSpPr>
          <p:cNvPr id="11" name="TextBox 10">
            <a:extLst>
              <a:ext uri="{FF2B5EF4-FFF2-40B4-BE49-F238E27FC236}">
                <a16:creationId xmlns:a16="http://schemas.microsoft.com/office/drawing/2014/main" id="{28390D3F-B6D8-1F2D-D393-3225FD4689FE}"/>
              </a:ext>
            </a:extLst>
          </p:cNvPr>
          <p:cNvSpPr txBox="1"/>
          <p:nvPr/>
        </p:nvSpPr>
        <p:spPr>
          <a:xfrm>
            <a:off x="9751494" y="1297308"/>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12" name="TextBox 11">
            <a:extLst>
              <a:ext uri="{FF2B5EF4-FFF2-40B4-BE49-F238E27FC236}">
                <a16:creationId xmlns:a16="http://schemas.microsoft.com/office/drawing/2014/main" id="{9B28A848-DA28-6315-4722-15D8952E21E6}"/>
              </a:ext>
            </a:extLst>
          </p:cNvPr>
          <p:cNvSpPr txBox="1"/>
          <p:nvPr/>
        </p:nvSpPr>
        <p:spPr>
          <a:xfrm>
            <a:off x="8843210" y="1702602"/>
            <a:ext cx="2923673" cy="2862322"/>
          </a:xfrm>
          <a:prstGeom prst="rect">
            <a:avLst/>
          </a:prstGeom>
          <a:noFill/>
        </p:spPr>
        <p:txBody>
          <a:bodyPr wrap="square" rtlCol="0">
            <a:spAutoFit/>
          </a:bodyPr>
          <a:lstStyle/>
          <a:p>
            <a:r>
              <a:rPr lang="en-GB" sz="1200">
                <a:latin typeface="Arial Nova Light" panose="020B0304020202020204" pitchFamily="34" charset="0"/>
              </a:rPr>
              <a:t>Some respondent groups were notably* more likely than average to report a concern about loss of local identity and representation (compared to 31% overall):</a:t>
            </a:r>
          </a:p>
          <a:p>
            <a:endParaRPr lang="en-GB" sz="1200">
              <a:latin typeface="Arial Nova Light" panose="020B0304020202020204" pitchFamily="34" charset="0"/>
            </a:endParaRPr>
          </a:p>
          <a:p>
            <a:r>
              <a:rPr lang="en-GB" sz="1200" b="1">
                <a:latin typeface="Arial Nova Light" panose="020B0304020202020204" pitchFamily="34" charset="0"/>
              </a:rPr>
              <a:t>More likely:</a:t>
            </a:r>
          </a:p>
          <a:p>
            <a:pPr marL="171450" indent="-171450">
              <a:buFont typeface="Arial" panose="020B0604020202020204" pitchFamily="34" charset="0"/>
              <a:buChar char="•"/>
            </a:pPr>
            <a:r>
              <a:rPr lang="en-GB" sz="1200">
                <a:latin typeface="Arial Nova Light" panose="020B0304020202020204" pitchFamily="34" charset="0"/>
              </a:rPr>
              <a:t>Organisations, businesses and groups (61%)</a:t>
            </a:r>
          </a:p>
          <a:p>
            <a:pPr marL="171450" indent="-171450">
              <a:buFont typeface="Arial" panose="020B0604020202020204" pitchFamily="34" charset="0"/>
              <a:buChar char="•"/>
            </a:pPr>
            <a:endParaRPr lang="en-GB" sz="1200">
              <a:latin typeface="Arial Nova Light" panose="020B0304020202020204" pitchFamily="34" charset="0"/>
            </a:endParaRPr>
          </a:p>
          <a:p>
            <a:r>
              <a:rPr lang="en-GB" sz="1200" b="1">
                <a:latin typeface="Arial Nova Light" panose="020B0304020202020204" pitchFamily="34" charset="0"/>
              </a:rPr>
              <a:t>Less likely:</a:t>
            </a:r>
          </a:p>
          <a:p>
            <a:pPr marL="171450" indent="-171450">
              <a:buFont typeface="Arial" panose="020B0604020202020204" pitchFamily="34" charset="0"/>
              <a:buChar char="•"/>
            </a:pPr>
            <a:r>
              <a:rPr lang="en-GB" sz="1200">
                <a:solidFill>
                  <a:schemeClr val="bg1">
                    <a:lumMod val="75000"/>
                  </a:schemeClr>
                </a:solidFill>
                <a:latin typeface="Arial Nova Light" panose="020B0304020202020204" pitchFamily="34" charset="0"/>
              </a:rPr>
              <a:t>Respondents disabled as defined by Equality Act 2010 (27%)</a:t>
            </a:r>
          </a:p>
          <a:p>
            <a:endParaRPr lang="en-GB" sz="1200">
              <a:latin typeface="Arial Nova Light" panose="020B0304020202020204" pitchFamily="34" charset="0"/>
            </a:endParaRPr>
          </a:p>
          <a:p>
            <a:endParaRPr lang="en-GB" sz="1200">
              <a:latin typeface="Arial Nova Light" panose="020B0304020202020204" pitchFamily="34" charset="0"/>
            </a:endParaRPr>
          </a:p>
        </p:txBody>
      </p:sp>
      <p:sp>
        <p:nvSpPr>
          <p:cNvPr id="5" name="Title 1">
            <a:extLst>
              <a:ext uri="{FF2B5EF4-FFF2-40B4-BE49-F238E27FC236}">
                <a16:creationId xmlns:a16="http://schemas.microsoft.com/office/drawing/2014/main" id="{E2F4426E-845A-5525-4DFA-EBF3C6B51829}"/>
              </a:ext>
            </a:extLst>
          </p:cNvPr>
          <p:cNvSpPr txBox="1">
            <a:spLocks/>
          </p:cNvSpPr>
          <p:nvPr/>
        </p:nvSpPr>
        <p:spPr>
          <a:xfrm>
            <a:off x="585786" y="6619178"/>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 </a:t>
            </a:r>
          </a:p>
        </p:txBody>
      </p:sp>
    </p:spTree>
    <p:extLst>
      <p:ext uri="{BB962C8B-B14F-4D97-AF65-F5344CB8AC3E}">
        <p14:creationId xmlns:p14="http://schemas.microsoft.com/office/powerpoint/2010/main" val="149983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1710B-9F16-0D62-C487-4AEEF962F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973D7-8ADD-46E6-8D69-74A1A5505304}"/>
              </a:ext>
            </a:extLst>
          </p:cNvPr>
          <p:cNvSpPr>
            <a:spLocks noGrp="1"/>
          </p:cNvSpPr>
          <p:nvPr>
            <p:ph type="title" idx="4294967295"/>
          </p:nvPr>
        </p:nvSpPr>
        <p:spPr>
          <a:xfrm>
            <a:off x="585787" y="-28169"/>
            <a:ext cx="10981373" cy="1325477"/>
          </a:xfrm>
        </p:spPr>
        <p:txBody>
          <a:bodyPr>
            <a:normAutofit/>
          </a:bodyPr>
          <a:lstStyle/>
          <a:p>
            <a:r>
              <a:rPr lang="en-GB" sz="1500" b="1">
                <a:latin typeface="Arial Nova Light" panose="020B0304020202020204" pitchFamily="34" charset="0"/>
              </a:rPr>
              <a:t>Financial concerns: </a:t>
            </a:r>
            <a:r>
              <a:rPr lang="en-GB" sz="1500">
                <a:latin typeface="Arial Nova Light" panose="020B0304020202020204" pitchFamily="34" charset="0"/>
              </a:rPr>
              <a:t>Again, these related in part to the proposed combination of districts – both in terms of ensuring equitable funding / resourcing and that financial surplus in some areas would not be used to manage debt in others. There were also concerns about the cost of the reorganisation and whether it would ultimately lead to any financial benefits. </a:t>
            </a:r>
            <a:endParaRPr lang="en-GB" sz="1500" b="1">
              <a:latin typeface="Arial Nova Light" panose="020B0304020202020204" pitchFamily="34" charset="0"/>
            </a:endParaRPr>
          </a:p>
        </p:txBody>
      </p:sp>
      <p:cxnSp>
        <p:nvCxnSpPr>
          <p:cNvPr id="7" name="Straight Connector 6">
            <a:extLst>
              <a:ext uri="{FF2B5EF4-FFF2-40B4-BE49-F238E27FC236}">
                <a16:creationId xmlns:a16="http://schemas.microsoft.com/office/drawing/2014/main" id="{5F240D00-47DE-3C9C-16BB-00378B10CCAF}"/>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3D9E06-FB63-55CD-34C7-5FCA2CD0B90A}"/>
              </a:ext>
            </a:extLst>
          </p:cNvPr>
          <p:cNvSpPr txBox="1"/>
          <p:nvPr/>
        </p:nvSpPr>
        <p:spPr>
          <a:xfrm>
            <a:off x="1636514" y="126149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 financial concerns">
            <a:extLst>
              <a:ext uri="{FF2B5EF4-FFF2-40B4-BE49-F238E27FC236}">
                <a16:creationId xmlns:a16="http://schemas.microsoft.com/office/drawing/2014/main" id="{A6240BE4-0F16-F255-EE97-B29F37A342D1}"/>
              </a:ext>
            </a:extLst>
          </p:cNvPr>
          <p:cNvGraphicFramePr/>
          <p:nvPr>
            <p:extLst>
              <p:ext uri="{D42A27DB-BD31-4B8C-83A1-F6EECF244321}">
                <p14:modId xmlns:p14="http://schemas.microsoft.com/office/powerpoint/2010/main" val="346206192"/>
              </p:ext>
            </p:extLst>
          </p:nvPr>
        </p:nvGraphicFramePr>
        <p:xfrm>
          <a:off x="261420" y="1178574"/>
          <a:ext cx="4411144" cy="5257788"/>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descr="Comments illustrating the theme">
            <a:extLst>
              <a:ext uri="{FF2B5EF4-FFF2-40B4-BE49-F238E27FC236}">
                <a16:creationId xmlns:a16="http://schemas.microsoft.com/office/drawing/2014/main" id="{C8C711BB-6991-ED81-A080-D0112DC9A495}"/>
              </a:ext>
            </a:extLst>
          </p:cNvPr>
          <p:cNvGrpSpPr/>
          <p:nvPr/>
        </p:nvGrpSpPr>
        <p:grpSpPr>
          <a:xfrm>
            <a:off x="4762183" y="1235306"/>
            <a:ext cx="3515043" cy="6543596"/>
            <a:chOff x="4762183" y="1235306"/>
            <a:chExt cx="3515043" cy="6543596"/>
          </a:xfrm>
        </p:grpSpPr>
        <p:sp>
          <p:nvSpPr>
            <p:cNvPr id="3" name="Rectangle: Rounded Corners 2">
              <a:extLst>
                <a:ext uri="{FF2B5EF4-FFF2-40B4-BE49-F238E27FC236}">
                  <a16:creationId xmlns:a16="http://schemas.microsoft.com/office/drawing/2014/main" id="{0A390F2F-3F9F-392D-D3AC-39E081F984C1}"/>
                </a:ext>
              </a:extLst>
            </p:cNvPr>
            <p:cNvSpPr/>
            <p:nvPr/>
          </p:nvSpPr>
          <p:spPr>
            <a:xfrm>
              <a:off x="4773715" y="1235306"/>
              <a:ext cx="3491979" cy="5144323"/>
            </a:xfrm>
            <a:prstGeom prst="roundRect">
              <a:avLst>
                <a:gd name="adj" fmla="val 5342"/>
              </a:avLst>
            </a:prstGeom>
            <a:solidFill>
              <a:srgbClr val="DAF2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a:t>
              </a:r>
            </a:p>
          </p:txBody>
        </p:sp>
        <p:sp>
          <p:nvSpPr>
            <p:cNvPr id="27" name="TextBox 26">
              <a:extLst>
                <a:ext uri="{FF2B5EF4-FFF2-40B4-BE49-F238E27FC236}">
                  <a16:creationId xmlns:a16="http://schemas.microsoft.com/office/drawing/2014/main" id="{67F5A275-360B-E08B-2005-76FE29B8376C}"/>
                </a:ext>
              </a:extLst>
            </p:cNvPr>
            <p:cNvSpPr txBox="1"/>
            <p:nvPr/>
          </p:nvSpPr>
          <p:spPr>
            <a:xfrm>
              <a:off x="4992475" y="1680436"/>
              <a:ext cx="1354098" cy="1200329"/>
            </a:xfrm>
            <a:prstGeom prst="rect">
              <a:avLst/>
            </a:prstGeom>
            <a:noFill/>
          </p:spPr>
          <p:txBody>
            <a:bodyPr wrap="square">
              <a:spAutoFit/>
            </a:bodyPr>
            <a:lstStyle/>
            <a:p>
              <a:pPr algn="ctr"/>
              <a:r>
                <a:rPr lang="en-GB" sz="1200" i="1">
                  <a:latin typeface="Ink Free" panose="03080402000500000000" pitchFamily="66" charset="0"/>
                </a:rPr>
                <a:t>The huge cost of a reorganisation which may not actually result in any tangible benefits</a:t>
              </a:r>
            </a:p>
          </p:txBody>
        </p:sp>
        <p:sp>
          <p:nvSpPr>
            <p:cNvPr id="31" name="TextBox 30">
              <a:extLst>
                <a:ext uri="{FF2B5EF4-FFF2-40B4-BE49-F238E27FC236}">
                  <a16:creationId xmlns:a16="http://schemas.microsoft.com/office/drawing/2014/main" id="{6CA8DC46-41B5-B194-F8BB-0F66DAE11D8B}"/>
                </a:ext>
              </a:extLst>
            </p:cNvPr>
            <p:cNvSpPr txBox="1"/>
            <p:nvPr/>
          </p:nvSpPr>
          <p:spPr>
            <a:xfrm>
              <a:off x="6432538" y="3173071"/>
              <a:ext cx="1717371" cy="1015663"/>
            </a:xfrm>
            <a:prstGeom prst="rect">
              <a:avLst/>
            </a:prstGeom>
            <a:noFill/>
          </p:spPr>
          <p:txBody>
            <a:bodyPr wrap="square">
              <a:spAutoFit/>
            </a:bodyPr>
            <a:lstStyle/>
            <a:p>
              <a:pPr algn="ctr"/>
              <a:r>
                <a:rPr lang="en-GB" sz="1200" i="1">
                  <a:latin typeface="Ink Free" panose="03080402000500000000" pitchFamily="66" charset="0"/>
                </a:rPr>
                <a:t>That smaller towns would lose their voice and not get their fair share of resources. Loss of local focus</a:t>
              </a:r>
            </a:p>
          </p:txBody>
        </p:sp>
        <p:sp>
          <p:nvSpPr>
            <p:cNvPr id="32" name="TextBox 31">
              <a:extLst>
                <a:ext uri="{FF2B5EF4-FFF2-40B4-BE49-F238E27FC236}">
                  <a16:creationId xmlns:a16="http://schemas.microsoft.com/office/drawing/2014/main" id="{0478935A-8F11-BF41-8490-70FFC304CF41}"/>
                </a:ext>
              </a:extLst>
            </p:cNvPr>
            <p:cNvSpPr txBox="1"/>
            <p:nvPr/>
          </p:nvSpPr>
          <p:spPr>
            <a:xfrm>
              <a:off x="6346573" y="1628507"/>
              <a:ext cx="1717370" cy="1384995"/>
            </a:xfrm>
            <a:prstGeom prst="rect">
              <a:avLst/>
            </a:prstGeom>
            <a:noFill/>
          </p:spPr>
          <p:txBody>
            <a:bodyPr wrap="square">
              <a:spAutoFit/>
            </a:bodyPr>
            <a:lstStyle/>
            <a:p>
              <a:pPr algn="ctr"/>
              <a:r>
                <a:rPr lang="en-GB" sz="1200" i="1" dirty="0">
                  <a:latin typeface="Ink Free" panose="03080402000500000000" pitchFamily="66" charset="0"/>
                </a:rPr>
                <a:t>Potential for significant upheaval and expenditure in short to medium term. Getting it wrong could have negative impact on services</a:t>
              </a:r>
            </a:p>
          </p:txBody>
        </p:sp>
        <p:sp>
          <p:nvSpPr>
            <p:cNvPr id="40" name="TextBox 39">
              <a:extLst>
                <a:ext uri="{FF2B5EF4-FFF2-40B4-BE49-F238E27FC236}">
                  <a16:creationId xmlns:a16="http://schemas.microsoft.com/office/drawing/2014/main" id="{9C6C25FD-8511-85F9-69CB-C47D66079287}"/>
                </a:ext>
              </a:extLst>
            </p:cNvPr>
            <p:cNvSpPr txBox="1"/>
            <p:nvPr/>
          </p:nvSpPr>
          <p:spPr>
            <a:xfrm>
              <a:off x="4762183" y="3036912"/>
              <a:ext cx="1717370" cy="1200329"/>
            </a:xfrm>
            <a:prstGeom prst="rect">
              <a:avLst/>
            </a:prstGeom>
            <a:noFill/>
          </p:spPr>
          <p:txBody>
            <a:bodyPr wrap="square">
              <a:spAutoFit/>
            </a:bodyPr>
            <a:lstStyle/>
            <a:p>
              <a:pPr algn="ctr"/>
              <a:r>
                <a:rPr lang="en-GB" sz="1200" i="1">
                  <a:latin typeface="Ink Free" panose="03080402000500000000" pitchFamily="66" charset="0"/>
                </a:rPr>
                <a:t>Councils with debts appear to be being bailed out by councils who have managed financial matters better</a:t>
              </a:r>
            </a:p>
          </p:txBody>
        </p:sp>
        <p:sp>
          <p:nvSpPr>
            <p:cNvPr id="25" name="TextBox 24">
              <a:extLst>
                <a:ext uri="{FF2B5EF4-FFF2-40B4-BE49-F238E27FC236}">
                  <a16:creationId xmlns:a16="http://schemas.microsoft.com/office/drawing/2014/main" id="{83A079B0-72DE-1280-71EE-91DDA86061F9}"/>
                </a:ext>
              </a:extLst>
            </p:cNvPr>
            <p:cNvSpPr txBox="1"/>
            <p:nvPr/>
          </p:nvSpPr>
          <p:spPr>
            <a:xfrm>
              <a:off x="4818396" y="1426082"/>
              <a:ext cx="362004" cy="1841805"/>
            </a:xfrm>
            <a:prstGeom prst="rect">
              <a:avLst/>
            </a:prstGeom>
            <a:noFill/>
          </p:spPr>
          <p:txBody>
            <a:bodyPr wrap="square" rtlCol="0">
              <a:spAutoFit/>
            </a:bodyPr>
            <a:lstStyle/>
            <a:p>
              <a:r>
                <a:rPr lang="en-GB" dirty="0"/>
                <a:t>“</a:t>
              </a:r>
            </a:p>
          </p:txBody>
        </p:sp>
        <p:sp>
          <p:nvSpPr>
            <p:cNvPr id="26" name="TextBox 25">
              <a:extLst>
                <a:ext uri="{FF2B5EF4-FFF2-40B4-BE49-F238E27FC236}">
                  <a16:creationId xmlns:a16="http://schemas.microsoft.com/office/drawing/2014/main" id="{71A7F44B-BBED-9ABD-FA37-2F1F8334A178}"/>
                </a:ext>
              </a:extLst>
            </p:cNvPr>
            <p:cNvSpPr txBox="1"/>
            <p:nvPr/>
          </p:nvSpPr>
          <p:spPr>
            <a:xfrm>
              <a:off x="7806591" y="5937097"/>
              <a:ext cx="316471" cy="1841805"/>
            </a:xfrm>
            <a:prstGeom prst="rect">
              <a:avLst/>
            </a:prstGeom>
            <a:noFill/>
          </p:spPr>
          <p:txBody>
            <a:bodyPr wrap="none" rtlCol="0">
              <a:spAutoFit/>
            </a:bodyPr>
            <a:lstStyle/>
            <a:p>
              <a:r>
                <a:rPr lang="en-GB"/>
                <a:t>”</a:t>
              </a:r>
            </a:p>
          </p:txBody>
        </p:sp>
        <p:sp>
          <p:nvSpPr>
            <p:cNvPr id="4" name="TextBox 3">
              <a:extLst>
                <a:ext uri="{FF2B5EF4-FFF2-40B4-BE49-F238E27FC236}">
                  <a16:creationId xmlns:a16="http://schemas.microsoft.com/office/drawing/2014/main" id="{7B209F56-33EF-8336-6DEB-5EC2D9ABC966}"/>
                </a:ext>
              </a:extLst>
            </p:cNvPr>
            <p:cNvSpPr txBox="1"/>
            <p:nvPr/>
          </p:nvSpPr>
          <p:spPr>
            <a:xfrm>
              <a:off x="4773715" y="4299170"/>
              <a:ext cx="1506583" cy="830997"/>
            </a:xfrm>
            <a:prstGeom prst="rect">
              <a:avLst/>
            </a:prstGeom>
            <a:noFill/>
          </p:spPr>
          <p:txBody>
            <a:bodyPr wrap="square">
              <a:spAutoFit/>
            </a:bodyPr>
            <a:lstStyle/>
            <a:p>
              <a:pPr algn="ctr"/>
              <a:r>
                <a:rPr lang="en-GB" sz="1200" i="1">
                  <a:latin typeface="Ink Free" panose="03080402000500000000" pitchFamily="66" charset="0"/>
                </a:rPr>
                <a:t>Council tax harmonisation resulting in increased council tax</a:t>
              </a:r>
            </a:p>
          </p:txBody>
        </p:sp>
        <p:sp>
          <p:nvSpPr>
            <p:cNvPr id="5" name="TextBox 4">
              <a:extLst>
                <a:ext uri="{FF2B5EF4-FFF2-40B4-BE49-F238E27FC236}">
                  <a16:creationId xmlns:a16="http://schemas.microsoft.com/office/drawing/2014/main" id="{06955BF7-2E92-CD07-81C1-8D783A596AB0}"/>
                </a:ext>
              </a:extLst>
            </p:cNvPr>
            <p:cNvSpPr txBox="1"/>
            <p:nvPr/>
          </p:nvSpPr>
          <p:spPr>
            <a:xfrm>
              <a:off x="5035129" y="5363966"/>
              <a:ext cx="2969150" cy="1015663"/>
            </a:xfrm>
            <a:prstGeom prst="rect">
              <a:avLst/>
            </a:prstGeom>
            <a:noFill/>
          </p:spPr>
          <p:txBody>
            <a:bodyPr wrap="square">
              <a:spAutoFit/>
            </a:bodyPr>
            <a:lstStyle/>
            <a:p>
              <a:pPr algn="ctr"/>
              <a:r>
                <a:rPr lang="en-GB" sz="1200" i="1">
                  <a:latin typeface="Ink Free" panose="03080402000500000000" pitchFamily="66" charset="0"/>
                </a:rPr>
                <a:t>It will essentially mean those people who have chosen and paid to live in an area with financial stability will be requested to pay additional tax for those who live in areas with poor financial stability</a:t>
              </a:r>
            </a:p>
          </p:txBody>
        </p:sp>
        <p:sp>
          <p:nvSpPr>
            <p:cNvPr id="8" name="TextBox 7">
              <a:extLst>
                <a:ext uri="{FF2B5EF4-FFF2-40B4-BE49-F238E27FC236}">
                  <a16:creationId xmlns:a16="http://schemas.microsoft.com/office/drawing/2014/main" id="{488A0A14-F262-3BC9-0F04-3915F0861F59}"/>
                </a:ext>
              </a:extLst>
            </p:cNvPr>
            <p:cNvSpPr txBox="1"/>
            <p:nvPr/>
          </p:nvSpPr>
          <p:spPr>
            <a:xfrm>
              <a:off x="6177844" y="4310886"/>
              <a:ext cx="2099382" cy="1015663"/>
            </a:xfrm>
            <a:prstGeom prst="rect">
              <a:avLst/>
            </a:prstGeom>
            <a:noFill/>
          </p:spPr>
          <p:txBody>
            <a:bodyPr wrap="square">
              <a:spAutoFit/>
            </a:bodyPr>
            <a:lstStyle/>
            <a:p>
              <a:pPr algn="ctr"/>
              <a:r>
                <a:rPr lang="en-GB" sz="1200" i="1" dirty="0">
                  <a:latin typeface="Ink Free" panose="03080402000500000000" pitchFamily="66" charset="0"/>
                </a:rPr>
                <a:t>That this will not fix the lack of funding from central government and that residents will end up bearing the brunt of the costs</a:t>
              </a:r>
            </a:p>
          </p:txBody>
        </p:sp>
      </p:grpSp>
      <p:sp>
        <p:nvSpPr>
          <p:cNvPr id="11" name="TextBox 10">
            <a:extLst>
              <a:ext uri="{FF2B5EF4-FFF2-40B4-BE49-F238E27FC236}">
                <a16:creationId xmlns:a16="http://schemas.microsoft.com/office/drawing/2014/main" id="{65C8F95B-0916-BFF3-EE45-B59C30617D16}"/>
              </a:ext>
            </a:extLst>
          </p:cNvPr>
          <p:cNvSpPr txBox="1"/>
          <p:nvPr/>
        </p:nvSpPr>
        <p:spPr>
          <a:xfrm>
            <a:off x="9751494" y="1297308"/>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12" name="TextBox 11">
            <a:extLst>
              <a:ext uri="{FF2B5EF4-FFF2-40B4-BE49-F238E27FC236}">
                <a16:creationId xmlns:a16="http://schemas.microsoft.com/office/drawing/2014/main" id="{EC03A353-6AED-7C54-2556-6346A5C72D28}"/>
              </a:ext>
            </a:extLst>
          </p:cNvPr>
          <p:cNvSpPr txBox="1"/>
          <p:nvPr/>
        </p:nvSpPr>
        <p:spPr>
          <a:xfrm>
            <a:off x="8843210" y="1702602"/>
            <a:ext cx="2923673" cy="2308324"/>
          </a:xfrm>
          <a:prstGeom prst="rect">
            <a:avLst/>
          </a:prstGeom>
          <a:noFill/>
        </p:spPr>
        <p:txBody>
          <a:bodyPr wrap="square" rtlCol="0">
            <a:spAutoFit/>
          </a:bodyPr>
          <a:lstStyle/>
          <a:p>
            <a:r>
              <a:rPr lang="en-GB" sz="1200">
                <a:latin typeface="Arial Nova Light" panose="020B0304020202020204" pitchFamily="34" charset="0"/>
              </a:rPr>
              <a:t>Some respondent groups were notably* more or less likely than average to report financial concerns (compared to 24% overall):</a:t>
            </a:r>
          </a:p>
          <a:p>
            <a:endParaRPr lang="en-GB" sz="1200">
              <a:latin typeface="Arial Nova Light" panose="020B0304020202020204" pitchFamily="34" charset="0"/>
            </a:endParaRPr>
          </a:p>
          <a:p>
            <a:r>
              <a:rPr lang="en-GB" sz="1200" b="1">
                <a:latin typeface="Arial Nova Light" panose="020B0304020202020204" pitchFamily="34" charset="0"/>
              </a:rPr>
              <a:t>More likely:</a:t>
            </a:r>
          </a:p>
          <a:p>
            <a:pPr marL="171450" indent="-171450">
              <a:buFont typeface="Arial" panose="020B0604020202020204" pitchFamily="34" charset="0"/>
              <a:buChar char="•"/>
            </a:pPr>
            <a:r>
              <a:rPr lang="en-GB" sz="1200">
                <a:latin typeface="Arial Nova Light" panose="020B0304020202020204" pitchFamily="34" charset="0"/>
              </a:rPr>
              <a:t>Organisations, businesses and groups (33%)</a:t>
            </a:r>
          </a:p>
          <a:p>
            <a:pPr marL="171450" indent="-171450">
              <a:buFont typeface="Arial" panose="020B0604020202020204" pitchFamily="34" charset="0"/>
              <a:buChar char="•"/>
            </a:pPr>
            <a:endParaRPr lang="en-GB" sz="1200">
              <a:latin typeface="Arial Nova Light" panose="020B0304020202020204" pitchFamily="34" charset="0"/>
            </a:endParaRPr>
          </a:p>
          <a:p>
            <a:r>
              <a:rPr lang="en-GB" sz="1200" b="1">
                <a:latin typeface="Arial Nova Light" panose="020B0304020202020204" pitchFamily="34" charset="0"/>
              </a:rPr>
              <a:t>Less likely:</a:t>
            </a:r>
          </a:p>
          <a:p>
            <a:pPr marL="171450" indent="-171450">
              <a:buFont typeface="Arial" panose="020B0604020202020204" pitchFamily="34" charset="0"/>
              <a:buChar char="•"/>
            </a:pPr>
            <a:r>
              <a:rPr lang="en-GB" sz="1200">
                <a:latin typeface="Arial Nova Light" panose="020B0304020202020204" pitchFamily="34" charset="0"/>
              </a:rPr>
              <a:t>Those aged 65 or over (20%)</a:t>
            </a:r>
          </a:p>
          <a:p>
            <a:pPr marL="171450" indent="-171450">
              <a:buFont typeface="Arial" panose="020B0604020202020204" pitchFamily="34" charset="0"/>
              <a:buChar char="•"/>
            </a:pPr>
            <a:r>
              <a:rPr lang="en-GB" sz="1200">
                <a:solidFill>
                  <a:schemeClr val="bg1">
                    <a:lumMod val="75000"/>
                  </a:schemeClr>
                </a:solidFill>
                <a:latin typeface="Arial Nova Light" panose="020B0304020202020204" pitchFamily="34" charset="0"/>
              </a:rPr>
              <a:t>Respondents from rural areas (20%)</a:t>
            </a:r>
          </a:p>
        </p:txBody>
      </p:sp>
      <p:sp>
        <p:nvSpPr>
          <p:cNvPr id="6" name="Title 1">
            <a:extLst>
              <a:ext uri="{FF2B5EF4-FFF2-40B4-BE49-F238E27FC236}">
                <a16:creationId xmlns:a16="http://schemas.microsoft.com/office/drawing/2014/main" id="{362D2235-B7AF-DE2C-E534-6787B69C3915}"/>
              </a:ext>
            </a:extLst>
          </p:cNvPr>
          <p:cNvSpPr txBox="1">
            <a:spLocks/>
          </p:cNvSpPr>
          <p:nvPr/>
        </p:nvSpPr>
        <p:spPr>
          <a:xfrm>
            <a:off x="572095" y="6611634"/>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 </a:t>
            </a:r>
          </a:p>
        </p:txBody>
      </p:sp>
    </p:spTree>
    <p:extLst>
      <p:ext uri="{BB962C8B-B14F-4D97-AF65-F5344CB8AC3E}">
        <p14:creationId xmlns:p14="http://schemas.microsoft.com/office/powerpoint/2010/main" val="201087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5D316-4CB6-0F93-4E8C-87259C789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285C6-A8AD-D29F-5BF5-1782B1A8BB09}"/>
              </a:ext>
            </a:extLst>
          </p:cNvPr>
          <p:cNvSpPr>
            <a:spLocks noGrp="1"/>
          </p:cNvSpPr>
          <p:nvPr>
            <p:ph type="title" idx="4294967295"/>
          </p:nvPr>
        </p:nvSpPr>
        <p:spPr>
          <a:xfrm>
            <a:off x="585786" y="-15086"/>
            <a:ext cx="10981373" cy="1325477"/>
          </a:xfrm>
        </p:spPr>
        <p:txBody>
          <a:bodyPr>
            <a:normAutofit/>
          </a:bodyPr>
          <a:lstStyle/>
          <a:p>
            <a:r>
              <a:rPr lang="en-GB" sz="1500" b="1">
                <a:latin typeface="Arial Nova Light" panose="020B0304020202020204" pitchFamily="34" charset="0"/>
              </a:rPr>
              <a:t>Service delivery and quality: </a:t>
            </a:r>
            <a:r>
              <a:rPr lang="en-GB" sz="1500">
                <a:latin typeface="Arial Nova Light" panose="020B0304020202020204" pitchFamily="34" charset="0"/>
              </a:rPr>
              <a:t>Concerns in this area related to both transitional and ongoing service delivery. As well as concerns about distance and access, respondents currently feel unclear about how services would be re-organised and resourced, leading to fears about disruption and fragmentation of provision. </a:t>
            </a:r>
          </a:p>
        </p:txBody>
      </p:sp>
      <p:cxnSp>
        <p:nvCxnSpPr>
          <p:cNvPr id="7" name="Straight Connector 6">
            <a:extLst>
              <a:ext uri="{FF2B5EF4-FFF2-40B4-BE49-F238E27FC236}">
                <a16:creationId xmlns:a16="http://schemas.microsoft.com/office/drawing/2014/main" id="{00DCFBFC-9DFE-A45B-BEBF-A2A5D6415E54}"/>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52440E-3BDE-FF80-71AE-796412B32594}"/>
              </a:ext>
            </a:extLst>
          </p:cNvPr>
          <p:cNvSpPr txBox="1"/>
          <p:nvPr/>
        </p:nvSpPr>
        <p:spPr>
          <a:xfrm>
            <a:off x="1636514" y="126149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 service delivery and quality">
            <a:extLst>
              <a:ext uri="{FF2B5EF4-FFF2-40B4-BE49-F238E27FC236}">
                <a16:creationId xmlns:a16="http://schemas.microsoft.com/office/drawing/2014/main" id="{B5331A48-F3FC-F2E7-E2EE-BA103A5E1129}"/>
              </a:ext>
            </a:extLst>
          </p:cNvPr>
          <p:cNvGraphicFramePr/>
          <p:nvPr>
            <p:extLst>
              <p:ext uri="{D42A27DB-BD31-4B8C-83A1-F6EECF244321}">
                <p14:modId xmlns:p14="http://schemas.microsoft.com/office/powerpoint/2010/main" val="2694823829"/>
              </p:ext>
            </p:extLst>
          </p:nvPr>
        </p:nvGraphicFramePr>
        <p:xfrm>
          <a:off x="261420" y="1178574"/>
          <a:ext cx="4411144" cy="5257788"/>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descr="Comments illustrating the theme">
            <a:extLst>
              <a:ext uri="{FF2B5EF4-FFF2-40B4-BE49-F238E27FC236}">
                <a16:creationId xmlns:a16="http://schemas.microsoft.com/office/drawing/2014/main" id="{EC6CDD84-53C6-B7FC-ABBD-3F346142EC39}"/>
              </a:ext>
            </a:extLst>
          </p:cNvPr>
          <p:cNvGrpSpPr/>
          <p:nvPr/>
        </p:nvGrpSpPr>
        <p:grpSpPr>
          <a:xfrm>
            <a:off x="4773715" y="1235306"/>
            <a:ext cx="3593130" cy="6543596"/>
            <a:chOff x="4773715" y="1235306"/>
            <a:chExt cx="3593130" cy="6543596"/>
          </a:xfrm>
        </p:grpSpPr>
        <p:sp>
          <p:nvSpPr>
            <p:cNvPr id="3" name="Rectangle: Rounded Corners 2">
              <a:extLst>
                <a:ext uri="{FF2B5EF4-FFF2-40B4-BE49-F238E27FC236}">
                  <a16:creationId xmlns:a16="http://schemas.microsoft.com/office/drawing/2014/main" id="{BFC69194-C112-F581-E9C8-3A0CE750BD93}"/>
                </a:ext>
              </a:extLst>
            </p:cNvPr>
            <p:cNvSpPr/>
            <p:nvPr/>
          </p:nvSpPr>
          <p:spPr>
            <a:xfrm>
              <a:off x="4773715" y="1235306"/>
              <a:ext cx="3491979" cy="5144323"/>
            </a:xfrm>
            <a:prstGeom prst="roundRect">
              <a:avLst>
                <a:gd name="adj" fmla="val 5342"/>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Nova Light" panose="020B0304020202020204" pitchFamily="34" charset="0"/>
                </a:rPr>
                <a:t>Illustrative comments</a:t>
              </a:r>
            </a:p>
          </p:txBody>
        </p:sp>
        <p:sp>
          <p:nvSpPr>
            <p:cNvPr id="27" name="TextBox 26">
              <a:extLst>
                <a:ext uri="{FF2B5EF4-FFF2-40B4-BE49-F238E27FC236}">
                  <a16:creationId xmlns:a16="http://schemas.microsoft.com/office/drawing/2014/main" id="{7705B7FD-112B-A3A3-FAF8-6C3D046F784C}"/>
                </a:ext>
              </a:extLst>
            </p:cNvPr>
            <p:cNvSpPr txBox="1"/>
            <p:nvPr/>
          </p:nvSpPr>
          <p:spPr>
            <a:xfrm>
              <a:off x="4982658" y="1673654"/>
              <a:ext cx="3074092" cy="1015663"/>
            </a:xfrm>
            <a:prstGeom prst="rect">
              <a:avLst/>
            </a:prstGeom>
            <a:noFill/>
          </p:spPr>
          <p:txBody>
            <a:bodyPr wrap="square">
              <a:spAutoFit/>
            </a:bodyPr>
            <a:lstStyle/>
            <a:p>
              <a:pPr algn="ctr"/>
              <a:r>
                <a:rPr lang="en-GB" sz="1200" i="1">
                  <a:latin typeface="Ink Free" panose="03080402000500000000" pitchFamily="66" charset="0"/>
                </a:rPr>
                <a:t>Breaking up a system that already works for many areas especially social care and education. And the cost of implementing new systems when there are systems already in place that aren't broken</a:t>
              </a:r>
            </a:p>
          </p:txBody>
        </p:sp>
        <p:sp>
          <p:nvSpPr>
            <p:cNvPr id="31" name="TextBox 30">
              <a:extLst>
                <a:ext uri="{FF2B5EF4-FFF2-40B4-BE49-F238E27FC236}">
                  <a16:creationId xmlns:a16="http://schemas.microsoft.com/office/drawing/2014/main" id="{8C8EA9F6-B4E0-090D-C31E-D2E279F74927}"/>
                </a:ext>
              </a:extLst>
            </p:cNvPr>
            <p:cNvSpPr txBox="1"/>
            <p:nvPr/>
          </p:nvSpPr>
          <p:spPr>
            <a:xfrm>
              <a:off x="5014211" y="2727449"/>
              <a:ext cx="3074093" cy="646331"/>
            </a:xfrm>
            <a:prstGeom prst="rect">
              <a:avLst/>
            </a:prstGeom>
            <a:noFill/>
          </p:spPr>
          <p:txBody>
            <a:bodyPr wrap="square">
              <a:spAutoFit/>
            </a:bodyPr>
            <a:lstStyle/>
            <a:p>
              <a:pPr algn="ctr"/>
              <a:r>
                <a:rPr lang="en-GB" sz="1200" i="1">
                  <a:latin typeface="Ink Free" panose="03080402000500000000" pitchFamily="66" charset="0"/>
                </a:rPr>
                <a:t>Disruption of services to the most vulnerable, lack of quality of service and lack of improvements during transition period</a:t>
              </a:r>
            </a:p>
          </p:txBody>
        </p:sp>
        <p:sp>
          <p:nvSpPr>
            <p:cNvPr id="32" name="TextBox 31">
              <a:extLst>
                <a:ext uri="{FF2B5EF4-FFF2-40B4-BE49-F238E27FC236}">
                  <a16:creationId xmlns:a16="http://schemas.microsoft.com/office/drawing/2014/main" id="{CEE0957D-1E1A-EE76-B9DF-1DE947897C32}"/>
                </a:ext>
              </a:extLst>
            </p:cNvPr>
            <p:cNvSpPr txBox="1"/>
            <p:nvPr/>
          </p:nvSpPr>
          <p:spPr>
            <a:xfrm>
              <a:off x="4824290" y="3421247"/>
              <a:ext cx="3491979" cy="276999"/>
            </a:xfrm>
            <a:prstGeom prst="rect">
              <a:avLst/>
            </a:prstGeom>
            <a:noFill/>
          </p:spPr>
          <p:txBody>
            <a:bodyPr wrap="square">
              <a:spAutoFit/>
            </a:bodyPr>
            <a:lstStyle/>
            <a:p>
              <a:pPr algn="ctr"/>
              <a:r>
                <a:rPr lang="en-GB" sz="1200" i="1">
                  <a:latin typeface="Ink Free" panose="03080402000500000000" pitchFamily="66" charset="0"/>
                </a:rPr>
                <a:t>How are the centralised services going to be split?</a:t>
              </a:r>
            </a:p>
          </p:txBody>
        </p:sp>
        <p:sp>
          <p:nvSpPr>
            <p:cNvPr id="40" name="TextBox 39">
              <a:extLst>
                <a:ext uri="{FF2B5EF4-FFF2-40B4-BE49-F238E27FC236}">
                  <a16:creationId xmlns:a16="http://schemas.microsoft.com/office/drawing/2014/main" id="{F0ABEC85-F21B-3567-ED75-458AFA1CB9DC}"/>
                </a:ext>
              </a:extLst>
            </p:cNvPr>
            <p:cNvSpPr txBox="1"/>
            <p:nvPr/>
          </p:nvSpPr>
          <p:spPr>
            <a:xfrm>
              <a:off x="4964818" y="4544382"/>
              <a:ext cx="3137203" cy="461665"/>
            </a:xfrm>
            <a:prstGeom prst="rect">
              <a:avLst/>
            </a:prstGeom>
            <a:noFill/>
          </p:spPr>
          <p:txBody>
            <a:bodyPr wrap="square">
              <a:spAutoFit/>
            </a:bodyPr>
            <a:lstStyle/>
            <a:p>
              <a:pPr algn="ctr"/>
              <a:r>
                <a:rPr lang="en-GB" sz="1200" i="1">
                  <a:latin typeface="Ink Free" panose="03080402000500000000" pitchFamily="66" charset="0"/>
                </a:rPr>
                <a:t>Loss of local services and less of our council tax spent on us</a:t>
              </a:r>
            </a:p>
          </p:txBody>
        </p:sp>
        <p:sp>
          <p:nvSpPr>
            <p:cNvPr id="25" name="TextBox 24">
              <a:extLst>
                <a:ext uri="{FF2B5EF4-FFF2-40B4-BE49-F238E27FC236}">
                  <a16:creationId xmlns:a16="http://schemas.microsoft.com/office/drawing/2014/main" id="{E58AF5B1-B402-CCE4-DD24-3999B1B67FDD}"/>
                </a:ext>
              </a:extLst>
            </p:cNvPr>
            <p:cNvSpPr txBox="1"/>
            <p:nvPr/>
          </p:nvSpPr>
          <p:spPr>
            <a:xfrm>
              <a:off x="4818396" y="1426082"/>
              <a:ext cx="362004" cy="1841805"/>
            </a:xfrm>
            <a:prstGeom prst="rect">
              <a:avLst/>
            </a:prstGeom>
            <a:noFill/>
          </p:spPr>
          <p:txBody>
            <a:bodyPr wrap="square" rtlCol="0">
              <a:spAutoFit/>
            </a:bodyPr>
            <a:lstStyle/>
            <a:p>
              <a:r>
                <a:rPr lang="en-GB" dirty="0"/>
                <a:t>“</a:t>
              </a:r>
            </a:p>
          </p:txBody>
        </p:sp>
        <p:sp>
          <p:nvSpPr>
            <p:cNvPr id="26" name="TextBox 25">
              <a:extLst>
                <a:ext uri="{FF2B5EF4-FFF2-40B4-BE49-F238E27FC236}">
                  <a16:creationId xmlns:a16="http://schemas.microsoft.com/office/drawing/2014/main" id="{7E4787EB-97B8-B921-BCB8-2687912EEC44}"/>
                </a:ext>
              </a:extLst>
            </p:cNvPr>
            <p:cNvSpPr txBox="1"/>
            <p:nvPr/>
          </p:nvSpPr>
          <p:spPr>
            <a:xfrm>
              <a:off x="7803390" y="5937097"/>
              <a:ext cx="316471" cy="1841805"/>
            </a:xfrm>
            <a:prstGeom prst="rect">
              <a:avLst/>
            </a:prstGeom>
            <a:noFill/>
          </p:spPr>
          <p:txBody>
            <a:bodyPr wrap="none" rtlCol="0">
              <a:spAutoFit/>
            </a:bodyPr>
            <a:lstStyle/>
            <a:p>
              <a:r>
                <a:rPr lang="en-GB"/>
                <a:t>”</a:t>
              </a:r>
            </a:p>
          </p:txBody>
        </p:sp>
        <p:sp>
          <p:nvSpPr>
            <p:cNvPr id="5" name="TextBox 4">
              <a:extLst>
                <a:ext uri="{FF2B5EF4-FFF2-40B4-BE49-F238E27FC236}">
                  <a16:creationId xmlns:a16="http://schemas.microsoft.com/office/drawing/2014/main" id="{BB18973F-3656-3B1E-0879-287C6531E111}"/>
                </a:ext>
              </a:extLst>
            </p:cNvPr>
            <p:cNvSpPr txBox="1"/>
            <p:nvPr/>
          </p:nvSpPr>
          <p:spPr>
            <a:xfrm>
              <a:off x="4964818" y="5847608"/>
              <a:ext cx="2918051" cy="461665"/>
            </a:xfrm>
            <a:prstGeom prst="rect">
              <a:avLst/>
            </a:prstGeom>
            <a:noFill/>
          </p:spPr>
          <p:txBody>
            <a:bodyPr wrap="square">
              <a:spAutoFit/>
            </a:bodyPr>
            <a:lstStyle/>
            <a:p>
              <a:pPr algn="ctr"/>
              <a:r>
                <a:rPr lang="en-GB" sz="1200" i="1">
                  <a:latin typeface="Ink Free" panose="03080402000500000000" pitchFamily="66" charset="0"/>
                </a:rPr>
                <a:t>Distance from central offices could leave outlying areas marginalised</a:t>
              </a:r>
            </a:p>
          </p:txBody>
        </p:sp>
        <p:sp>
          <p:nvSpPr>
            <p:cNvPr id="6" name="TextBox 5">
              <a:extLst>
                <a:ext uri="{FF2B5EF4-FFF2-40B4-BE49-F238E27FC236}">
                  <a16:creationId xmlns:a16="http://schemas.microsoft.com/office/drawing/2014/main" id="{784CA92C-9D30-1C23-E907-B7D5FEB6C868}"/>
                </a:ext>
              </a:extLst>
            </p:cNvPr>
            <p:cNvSpPr txBox="1"/>
            <p:nvPr/>
          </p:nvSpPr>
          <p:spPr>
            <a:xfrm>
              <a:off x="4887532" y="3800337"/>
              <a:ext cx="3479313" cy="646331"/>
            </a:xfrm>
            <a:prstGeom prst="rect">
              <a:avLst/>
            </a:prstGeom>
            <a:noFill/>
          </p:spPr>
          <p:txBody>
            <a:bodyPr wrap="square">
              <a:spAutoFit/>
            </a:bodyPr>
            <a:lstStyle/>
            <a:p>
              <a:pPr algn="ctr"/>
              <a:r>
                <a:rPr lang="en-GB" sz="1200" i="1">
                  <a:latin typeface="Ink Free" panose="03080402000500000000" pitchFamily="66" charset="0"/>
                </a:rPr>
                <a:t>Reorganisation could disrupt long-standing local partnerships and referral networks, including those with the voluntary and community sector</a:t>
              </a:r>
            </a:p>
          </p:txBody>
        </p:sp>
        <p:sp>
          <p:nvSpPr>
            <p:cNvPr id="13" name="TextBox 12">
              <a:extLst>
                <a:ext uri="{FF2B5EF4-FFF2-40B4-BE49-F238E27FC236}">
                  <a16:creationId xmlns:a16="http://schemas.microsoft.com/office/drawing/2014/main" id="{0AEF4C17-B387-5D1D-8D87-A59566AE00E8}"/>
                </a:ext>
              </a:extLst>
            </p:cNvPr>
            <p:cNvSpPr txBox="1"/>
            <p:nvPr/>
          </p:nvSpPr>
          <p:spPr>
            <a:xfrm>
              <a:off x="4821024" y="5025238"/>
              <a:ext cx="3255589" cy="830997"/>
            </a:xfrm>
            <a:prstGeom prst="rect">
              <a:avLst/>
            </a:prstGeom>
            <a:noFill/>
          </p:spPr>
          <p:txBody>
            <a:bodyPr wrap="square">
              <a:spAutoFit/>
            </a:bodyPr>
            <a:lstStyle/>
            <a:p>
              <a:pPr algn="ctr"/>
              <a:r>
                <a:rPr lang="en-GB" sz="1200" i="1">
                  <a:latin typeface="Ink Free" panose="03080402000500000000" pitchFamily="66" charset="0"/>
                </a:rPr>
                <a:t>Loss of local knowledge and accountability. Inability to access council offices in person. Difficulty of contacting and remoteness of Councillors and Officers</a:t>
              </a:r>
            </a:p>
          </p:txBody>
        </p:sp>
      </p:grpSp>
      <p:sp>
        <p:nvSpPr>
          <p:cNvPr id="11" name="TextBox 10">
            <a:extLst>
              <a:ext uri="{FF2B5EF4-FFF2-40B4-BE49-F238E27FC236}">
                <a16:creationId xmlns:a16="http://schemas.microsoft.com/office/drawing/2014/main" id="{3761E491-4360-04E1-C6F5-F8464376FEFD}"/>
              </a:ext>
            </a:extLst>
          </p:cNvPr>
          <p:cNvSpPr txBox="1"/>
          <p:nvPr/>
        </p:nvSpPr>
        <p:spPr>
          <a:xfrm>
            <a:off x="9751494" y="1297308"/>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12" name="TextBox 11">
            <a:extLst>
              <a:ext uri="{FF2B5EF4-FFF2-40B4-BE49-F238E27FC236}">
                <a16:creationId xmlns:a16="http://schemas.microsoft.com/office/drawing/2014/main" id="{CF804511-1026-277A-AA24-D31486EC6957}"/>
              </a:ext>
            </a:extLst>
          </p:cNvPr>
          <p:cNvSpPr txBox="1"/>
          <p:nvPr/>
        </p:nvSpPr>
        <p:spPr>
          <a:xfrm>
            <a:off x="8843210" y="1702602"/>
            <a:ext cx="2923673" cy="4154984"/>
          </a:xfrm>
          <a:prstGeom prst="rect">
            <a:avLst/>
          </a:prstGeom>
          <a:noFill/>
        </p:spPr>
        <p:txBody>
          <a:bodyPr wrap="square" rtlCol="0">
            <a:spAutoFit/>
          </a:bodyPr>
          <a:lstStyle/>
          <a:p>
            <a:r>
              <a:rPr lang="en-GB" sz="1200">
                <a:latin typeface="Arial Nova Light" panose="020B0304020202020204" pitchFamily="34" charset="0"/>
              </a:rPr>
              <a:t>Some respondent groups were notably* more or less likely than average to report a concern about service delivery and quality (compared to 21% overall):</a:t>
            </a:r>
          </a:p>
          <a:p>
            <a:endParaRPr lang="en-GB" sz="1200">
              <a:latin typeface="Arial Nova Light" panose="020B0304020202020204" pitchFamily="34" charset="0"/>
            </a:endParaRPr>
          </a:p>
          <a:p>
            <a:r>
              <a:rPr lang="en-GB" sz="1200" b="1">
                <a:latin typeface="Arial Nova Light" panose="020B0304020202020204" pitchFamily="34" charset="0"/>
              </a:rPr>
              <a:t>More likely:</a:t>
            </a:r>
          </a:p>
          <a:p>
            <a:pPr marL="171450" indent="-171450">
              <a:buFont typeface="Arial" panose="020B0604020202020204" pitchFamily="34" charset="0"/>
              <a:buChar char="•"/>
            </a:pPr>
            <a:r>
              <a:rPr lang="en-GB" sz="1200">
                <a:latin typeface="Arial Nova Light" panose="020B0304020202020204" pitchFamily="34" charset="0"/>
              </a:rPr>
              <a:t>Organisations, businesses and groups (39%)</a:t>
            </a:r>
          </a:p>
          <a:p>
            <a:pPr marL="171450" indent="-171450">
              <a:buFont typeface="Arial" panose="020B0604020202020204" pitchFamily="34" charset="0"/>
              <a:buChar char="•"/>
            </a:pPr>
            <a:r>
              <a:rPr lang="en-GB" sz="1200">
                <a:latin typeface="Arial Nova Light" panose="020B0304020202020204" pitchFamily="34" charset="0"/>
              </a:rPr>
              <a:t>Those from households with occupants under 25 (28%, increasing to 33% for those with occupants aged under 25 with SEND)</a:t>
            </a:r>
          </a:p>
          <a:p>
            <a:pPr marL="171450" indent="-171450">
              <a:buFont typeface="Arial" panose="020B0604020202020204" pitchFamily="34" charset="0"/>
              <a:buChar char="•"/>
            </a:pPr>
            <a:r>
              <a:rPr lang="en-GB" sz="1200">
                <a:latin typeface="Arial Nova Light" panose="020B0304020202020204" pitchFamily="34" charset="0"/>
              </a:rPr>
              <a:t>Those aged 35 to 64 (26%)</a:t>
            </a:r>
          </a:p>
          <a:p>
            <a:pPr marL="171450" indent="-171450">
              <a:buFont typeface="Arial" panose="020B0604020202020204" pitchFamily="34" charset="0"/>
              <a:buChar char="•"/>
            </a:pPr>
            <a:r>
              <a:rPr lang="en-GB" sz="1200">
                <a:latin typeface="Arial Nova Light" panose="020B0304020202020204" pitchFamily="34" charset="0"/>
              </a:rPr>
              <a:t>Female respondents (25%)</a:t>
            </a:r>
          </a:p>
          <a:p>
            <a:pPr marL="171450" indent="-171450">
              <a:buFont typeface="Arial" panose="020B0604020202020204" pitchFamily="34" charset="0"/>
              <a:buChar char="•"/>
            </a:pPr>
            <a:endParaRPr lang="en-GB" sz="1200">
              <a:latin typeface="Arial Nova Light" panose="020B0304020202020204" pitchFamily="34" charset="0"/>
            </a:endParaRPr>
          </a:p>
          <a:p>
            <a:endParaRPr lang="en-GB" sz="1200">
              <a:latin typeface="Arial Nova Light" panose="020B0304020202020204" pitchFamily="34" charset="0"/>
            </a:endParaRPr>
          </a:p>
          <a:p>
            <a:r>
              <a:rPr lang="en-GB" sz="1200" b="1">
                <a:latin typeface="Arial Nova Light" panose="020B0304020202020204" pitchFamily="34" charset="0"/>
              </a:rPr>
              <a:t>Less likely:</a:t>
            </a:r>
          </a:p>
          <a:p>
            <a:pPr marL="171450" indent="-171450">
              <a:buFont typeface="Arial" panose="020B0604020202020204" pitchFamily="34" charset="0"/>
              <a:buChar char="•"/>
            </a:pPr>
            <a:r>
              <a:rPr lang="en-GB" sz="1200">
                <a:latin typeface="Arial Nova Light" panose="020B0304020202020204" pitchFamily="34" charset="0"/>
              </a:rPr>
              <a:t>Those aged 65 or over (15%)</a:t>
            </a:r>
          </a:p>
          <a:p>
            <a:pPr marL="171450" indent="-171450">
              <a:buFont typeface="Arial" panose="020B0604020202020204" pitchFamily="34" charset="0"/>
              <a:buChar char="•"/>
            </a:pPr>
            <a:r>
              <a:rPr lang="en-GB" sz="1200">
                <a:latin typeface="Arial Nova Light" panose="020B0304020202020204" pitchFamily="34" charset="0"/>
              </a:rPr>
              <a:t>Male respondents (17%)</a:t>
            </a:r>
          </a:p>
          <a:p>
            <a:pPr marL="171450" indent="-171450">
              <a:buFont typeface="Arial" panose="020B0604020202020204" pitchFamily="34" charset="0"/>
              <a:buChar char="•"/>
            </a:pPr>
            <a:r>
              <a:rPr lang="en-GB" sz="1200">
                <a:solidFill>
                  <a:schemeClr val="bg1">
                    <a:lumMod val="75000"/>
                  </a:schemeClr>
                </a:solidFill>
                <a:latin typeface="Arial Nova Light" panose="020B0304020202020204" pitchFamily="34" charset="0"/>
              </a:rPr>
              <a:t>Respondents from rural areas (18%)</a:t>
            </a:r>
          </a:p>
          <a:p>
            <a:endParaRPr lang="en-GB" sz="1200">
              <a:latin typeface="Arial Nova Light" panose="020B0304020202020204" pitchFamily="34" charset="0"/>
            </a:endParaRPr>
          </a:p>
          <a:p>
            <a:pPr marL="171450" indent="-171450">
              <a:buFont typeface="Arial" panose="020B0604020202020204" pitchFamily="34" charset="0"/>
              <a:buChar char="•"/>
            </a:pPr>
            <a:endParaRPr lang="en-GB" sz="1200">
              <a:latin typeface="Arial Nova Light" panose="020B0304020202020204" pitchFamily="34" charset="0"/>
            </a:endParaRPr>
          </a:p>
        </p:txBody>
      </p:sp>
      <p:sp>
        <p:nvSpPr>
          <p:cNvPr id="4" name="Title 1">
            <a:extLst>
              <a:ext uri="{FF2B5EF4-FFF2-40B4-BE49-F238E27FC236}">
                <a16:creationId xmlns:a16="http://schemas.microsoft.com/office/drawing/2014/main" id="{098B9905-70D4-3B1E-DA9C-BF7101D6DF69}"/>
              </a:ext>
            </a:extLst>
          </p:cNvPr>
          <p:cNvSpPr txBox="1">
            <a:spLocks/>
          </p:cNvSpPr>
          <p:nvPr/>
        </p:nvSpPr>
        <p:spPr>
          <a:xfrm>
            <a:off x="585786" y="6627201"/>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 </a:t>
            </a:r>
          </a:p>
        </p:txBody>
      </p:sp>
    </p:spTree>
    <p:extLst>
      <p:ext uri="{BB962C8B-B14F-4D97-AF65-F5344CB8AC3E}">
        <p14:creationId xmlns:p14="http://schemas.microsoft.com/office/powerpoint/2010/main" val="125532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7E3B-D246-432C-02B1-A41902111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A4AFB-703F-498D-6A34-6A09DEF31750}"/>
              </a:ext>
            </a:extLst>
          </p:cNvPr>
          <p:cNvSpPr>
            <a:spLocks noGrp="1"/>
          </p:cNvSpPr>
          <p:nvPr>
            <p:ph type="title" idx="4294967295"/>
          </p:nvPr>
        </p:nvSpPr>
        <p:spPr>
          <a:xfrm>
            <a:off x="585786" y="-15086"/>
            <a:ext cx="10981373" cy="1325477"/>
          </a:xfrm>
        </p:spPr>
        <p:txBody>
          <a:bodyPr>
            <a:normAutofit/>
          </a:bodyPr>
          <a:lstStyle/>
          <a:p>
            <a:r>
              <a:rPr lang="en-GB" sz="1500" b="1">
                <a:latin typeface="Arial Nova Light" panose="020B0304020202020204" pitchFamily="34" charset="0"/>
              </a:rPr>
              <a:t>Governance and Employment: </a:t>
            </a:r>
            <a:r>
              <a:rPr lang="en-GB" sz="1500">
                <a:latin typeface="Arial Nova Light" panose="020B0304020202020204" pitchFamily="34" charset="0"/>
              </a:rPr>
              <a:t>Both staff and service users expressed concern about the current workforce and what the reduction in the number of councils would mean for their future roles. Some respondents were also unclear about how decisions would be made, by whom and how much these would be influenced by residents in future. </a:t>
            </a:r>
          </a:p>
        </p:txBody>
      </p:sp>
      <p:cxnSp>
        <p:nvCxnSpPr>
          <p:cNvPr id="7" name="Straight Connector 6">
            <a:extLst>
              <a:ext uri="{FF2B5EF4-FFF2-40B4-BE49-F238E27FC236}">
                <a16:creationId xmlns:a16="http://schemas.microsoft.com/office/drawing/2014/main" id="{7B5F0FDF-9CF8-1ABF-4477-A3C741433CDC}"/>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2C16AA-D516-076C-8CCB-3CB7A1F8DA17}"/>
              </a:ext>
            </a:extLst>
          </p:cNvPr>
          <p:cNvSpPr txBox="1"/>
          <p:nvPr/>
        </p:nvSpPr>
        <p:spPr>
          <a:xfrm>
            <a:off x="1636514" y="126149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s of Governance and Employment">
            <a:extLst>
              <a:ext uri="{FF2B5EF4-FFF2-40B4-BE49-F238E27FC236}">
                <a16:creationId xmlns:a16="http://schemas.microsoft.com/office/drawing/2014/main" id="{A25E2183-3EE7-4EA0-41E2-52F928E1AFCE}"/>
              </a:ext>
            </a:extLst>
          </p:cNvPr>
          <p:cNvGraphicFramePr/>
          <p:nvPr>
            <p:extLst>
              <p:ext uri="{D42A27DB-BD31-4B8C-83A1-F6EECF244321}">
                <p14:modId xmlns:p14="http://schemas.microsoft.com/office/powerpoint/2010/main" val="4190939627"/>
              </p:ext>
            </p:extLst>
          </p:nvPr>
        </p:nvGraphicFramePr>
        <p:xfrm>
          <a:off x="261420" y="1029712"/>
          <a:ext cx="4411144" cy="525778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descr="Comments illustrating the theme: Governance">
            <a:extLst>
              <a:ext uri="{FF2B5EF4-FFF2-40B4-BE49-F238E27FC236}">
                <a16:creationId xmlns:a16="http://schemas.microsoft.com/office/drawing/2014/main" id="{C199B8C9-6FA6-8BFA-F347-3CD2CC1A2160}"/>
              </a:ext>
            </a:extLst>
          </p:cNvPr>
          <p:cNvGrpSpPr/>
          <p:nvPr/>
        </p:nvGrpSpPr>
        <p:grpSpPr>
          <a:xfrm>
            <a:off x="4452308" y="1658650"/>
            <a:ext cx="3509636" cy="2148405"/>
            <a:chOff x="4452308" y="1658650"/>
            <a:chExt cx="3509636" cy="2148405"/>
          </a:xfrm>
        </p:grpSpPr>
        <p:sp>
          <p:nvSpPr>
            <p:cNvPr id="21" name="Rectangle: Rounded Corners 20">
              <a:extLst>
                <a:ext uri="{FF2B5EF4-FFF2-40B4-BE49-F238E27FC236}">
                  <a16:creationId xmlns:a16="http://schemas.microsoft.com/office/drawing/2014/main" id="{ECD78207-D0C5-2B57-BFA2-7CD035897D1A}"/>
                </a:ext>
              </a:extLst>
            </p:cNvPr>
            <p:cNvSpPr/>
            <p:nvPr/>
          </p:nvSpPr>
          <p:spPr>
            <a:xfrm>
              <a:off x="4469966" y="1658650"/>
              <a:ext cx="3491978" cy="1768034"/>
            </a:xfrm>
            <a:prstGeom prst="roundRect">
              <a:avLst>
                <a:gd name="adj" fmla="val 5342"/>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Nova Light" panose="020B0304020202020204" pitchFamily="34" charset="0"/>
                </a:rPr>
                <a:t>Illustrative comments - Governance</a:t>
              </a:r>
            </a:p>
          </p:txBody>
        </p:sp>
        <p:sp>
          <p:nvSpPr>
            <p:cNvPr id="22" name="TextBox 21">
              <a:extLst>
                <a:ext uri="{FF2B5EF4-FFF2-40B4-BE49-F238E27FC236}">
                  <a16:creationId xmlns:a16="http://schemas.microsoft.com/office/drawing/2014/main" id="{31B5E47C-8C74-4D44-4D4A-5CDDAC0EE1EA}"/>
                </a:ext>
              </a:extLst>
            </p:cNvPr>
            <p:cNvSpPr txBox="1"/>
            <p:nvPr/>
          </p:nvSpPr>
          <p:spPr>
            <a:xfrm>
              <a:off x="4545740" y="2049951"/>
              <a:ext cx="1680995" cy="1200329"/>
            </a:xfrm>
            <a:prstGeom prst="rect">
              <a:avLst/>
            </a:prstGeom>
            <a:noFill/>
          </p:spPr>
          <p:txBody>
            <a:bodyPr wrap="square">
              <a:spAutoFit/>
            </a:bodyPr>
            <a:lstStyle/>
            <a:p>
              <a:pPr algn="ctr"/>
              <a:r>
                <a:rPr lang="en-GB" sz="1200" i="1" dirty="0">
                  <a:latin typeface="Ink Free" panose="03080402000500000000" pitchFamily="66" charset="0"/>
                </a:rPr>
                <a:t> Any increase in coverage will inevitably lead to a distancing of the decision making from the local community</a:t>
              </a:r>
            </a:p>
          </p:txBody>
        </p:sp>
        <p:sp>
          <p:nvSpPr>
            <p:cNvPr id="30" name="TextBox 29">
              <a:extLst>
                <a:ext uri="{FF2B5EF4-FFF2-40B4-BE49-F238E27FC236}">
                  <a16:creationId xmlns:a16="http://schemas.microsoft.com/office/drawing/2014/main" id="{06A7795C-5C18-56BF-5F87-51431975CC80}"/>
                </a:ext>
              </a:extLst>
            </p:cNvPr>
            <p:cNvSpPr txBox="1"/>
            <p:nvPr/>
          </p:nvSpPr>
          <p:spPr>
            <a:xfrm>
              <a:off x="6123131" y="2048440"/>
              <a:ext cx="1717369" cy="461665"/>
            </a:xfrm>
            <a:prstGeom prst="rect">
              <a:avLst/>
            </a:prstGeom>
            <a:noFill/>
          </p:spPr>
          <p:txBody>
            <a:bodyPr wrap="square">
              <a:spAutoFit/>
            </a:bodyPr>
            <a:lstStyle/>
            <a:p>
              <a:pPr algn="ctr"/>
              <a:r>
                <a:rPr lang="en-GB" sz="1200" i="1" dirty="0">
                  <a:latin typeface="Ink Free" panose="03080402000500000000" pitchFamily="66" charset="0"/>
                </a:rPr>
                <a:t>Loss of power of rural voices in Hampshire </a:t>
              </a:r>
            </a:p>
          </p:txBody>
        </p:sp>
        <p:sp>
          <p:nvSpPr>
            <p:cNvPr id="32" name="TextBox 31">
              <a:extLst>
                <a:ext uri="{FF2B5EF4-FFF2-40B4-BE49-F238E27FC236}">
                  <a16:creationId xmlns:a16="http://schemas.microsoft.com/office/drawing/2014/main" id="{7415C74F-7862-65E5-2449-C3936AEB2104}"/>
                </a:ext>
              </a:extLst>
            </p:cNvPr>
            <p:cNvSpPr txBox="1"/>
            <p:nvPr/>
          </p:nvSpPr>
          <p:spPr>
            <a:xfrm>
              <a:off x="6250451" y="2544888"/>
              <a:ext cx="1462728" cy="830997"/>
            </a:xfrm>
            <a:prstGeom prst="rect">
              <a:avLst/>
            </a:prstGeom>
            <a:noFill/>
          </p:spPr>
          <p:txBody>
            <a:bodyPr wrap="square">
              <a:spAutoFit/>
            </a:bodyPr>
            <a:lstStyle/>
            <a:p>
              <a:pPr algn="ctr"/>
              <a:r>
                <a:rPr lang="en-GB" sz="1200" i="1" dirty="0">
                  <a:latin typeface="Ink Free" panose="03080402000500000000" pitchFamily="66" charset="0"/>
                </a:rPr>
                <a:t>You have no mandate from the electorate to make these changes</a:t>
              </a:r>
            </a:p>
          </p:txBody>
        </p:sp>
        <p:sp>
          <p:nvSpPr>
            <p:cNvPr id="33" name="TextBox 32">
              <a:extLst>
                <a:ext uri="{FF2B5EF4-FFF2-40B4-BE49-F238E27FC236}">
                  <a16:creationId xmlns:a16="http://schemas.microsoft.com/office/drawing/2014/main" id="{359F6EF3-BE2F-2AEA-98DD-072E5B4A877A}"/>
                </a:ext>
              </a:extLst>
            </p:cNvPr>
            <p:cNvSpPr txBox="1"/>
            <p:nvPr/>
          </p:nvSpPr>
          <p:spPr>
            <a:xfrm>
              <a:off x="4452308" y="1854020"/>
              <a:ext cx="362004" cy="1841805"/>
            </a:xfrm>
            <a:prstGeom prst="rect">
              <a:avLst/>
            </a:prstGeom>
            <a:noFill/>
          </p:spPr>
          <p:txBody>
            <a:bodyPr wrap="square" rtlCol="0">
              <a:spAutoFit/>
            </a:bodyPr>
            <a:lstStyle/>
            <a:p>
              <a:r>
                <a:rPr lang="en-GB"/>
                <a:t>“</a:t>
              </a:r>
            </a:p>
          </p:txBody>
        </p:sp>
        <p:sp>
          <p:nvSpPr>
            <p:cNvPr id="34" name="TextBox 33">
              <a:extLst>
                <a:ext uri="{FF2B5EF4-FFF2-40B4-BE49-F238E27FC236}">
                  <a16:creationId xmlns:a16="http://schemas.microsoft.com/office/drawing/2014/main" id="{6E2A8C50-D55C-5D73-B89A-8AA440BD52D5}"/>
                </a:ext>
              </a:extLst>
            </p:cNvPr>
            <p:cNvSpPr txBox="1"/>
            <p:nvPr/>
          </p:nvSpPr>
          <p:spPr>
            <a:xfrm>
              <a:off x="7565499" y="3037614"/>
              <a:ext cx="362004" cy="769441"/>
            </a:xfrm>
            <a:prstGeom prst="rect">
              <a:avLst/>
            </a:prstGeom>
            <a:noFill/>
          </p:spPr>
          <p:txBody>
            <a:bodyPr wrap="square" rtlCol="0">
              <a:spAutoFit/>
            </a:bodyPr>
            <a:lstStyle/>
            <a:p>
              <a:r>
                <a:rPr lang="en-GB"/>
                <a:t>”</a:t>
              </a:r>
            </a:p>
          </p:txBody>
        </p:sp>
      </p:grpSp>
      <p:grpSp>
        <p:nvGrpSpPr>
          <p:cNvPr id="6" name="Group 5" descr="Comments illustrating the theme: Employment">
            <a:extLst>
              <a:ext uri="{FF2B5EF4-FFF2-40B4-BE49-F238E27FC236}">
                <a16:creationId xmlns:a16="http://schemas.microsoft.com/office/drawing/2014/main" id="{B22E08F6-56D5-FD2D-A84D-D1FB9BF523D6}"/>
              </a:ext>
            </a:extLst>
          </p:cNvPr>
          <p:cNvGrpSpPr/>
          <p:nvPr/>
        </p:nvGrpSpPr>
        <p:grpSpPr>
          <a:xfrm>
            <a:off x="4421753" y="3531676"/>
            <a:ext cx="3662591" cy="3007137"/>
            <a:chOff x="4421753" y="3531676"/>
            <a:chExt cx="3662591" cy="3007137"/>
          </a:xfrm>
        </p:grpSpPr>
        <p:sp>
          <p:nvSpPr>
            <p:cNvPr id="3" name="Rectangle: Rounded Corners 2">
              <a:extLst>
                <a:ext uri="{FF2B5EF4-FFF2-40B4-BE49-F238E27FC236}">
                  <a16:creationId xmlns:a16="http://schemas.microsoft.com/office/drawing/2014/main" id="{1571DE84-4496-7C67-A832-8FA11339D3BF}"/>
                </a:ext>
              </a:extLst>
            </p:cNvPr>
            <p:cNvSpPr/>
            <p:nvPr/>
          </p:nvSpPr>
          <p:spPr>
            <a:xfrm>
              <a:off x="4456409" y="3531676"/>
              <a:ext cx="3491979" cy="2765527"/>
            </a:xfrm>
            <a:prstGeom prst="roundRect">
              <a:avLst>
                <a:gd name="adj" fmla="val 5342"/>
              </a:avLst>
            </a:prstGeom>
            <a:solidFill>
              <a:srgbClr val="F2C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Nova Light" panose="020B0304020202020204" pitchFamily="34" charset="0"/>
                </a:rPr>
                <a:t>Illustrative comments - Employment</a:t>
              </a:r>
            </a:p>
          </p:txBody>
        </p:sp>
        <p:sp>
          <p:nvSpPr>
            <p:cNvPr id="27" name="TextBox 26">
              <a:extLst>
                <a:ext uri="{FF2B5EF4-FFF2-40B4-BE49-F238E27FC236}">
                  <a16:creationId xmlns:a16="http://schemas.microsoft.com/office/drawing/2014/main" id="{4F08445D-649D-0A28-D0DD-404464C96216}"/>
                </a:ext>
              </a:extLst>
            </p:cNvPr>
            <p:cNvSpPr txBox="1"/>
            <p:nvPr/>
          </p:nvSpPr>
          <p:spPr>
            <a:xfrm>
              <a:off x="4452308" y="4430978"/>
              <a:ext cx="3488464" cy="541818"/>
            </a:xfrm>
            <a:prstGeom prst="rect">
              <a:avLst/>
            </a:prstGeom>
            <a:noFill/>
          </p:spPr>
          <p:txBody>
            <a:bodyPr wrap="square">
              <a:spAutoFit/>
            </a:bodyPr>
            <a:lstStyle/>
            <a:p>
              <a:pPr algn="ctr"/>
              <a:r>
                <a:rPr lang="en-GB" sz="1200" i="1" dirty="0">
                  <a:latin typeface="Ink Free" panose="03080402000500000000" pitchFamily="66" charset="0"/>
                </a:rPr>
                <a:t>There will be a loss of jobs across the regions and, accordingly, a loss of local knowledge and expertise</a:t>
              </a:r>
            </a:p>
          </p:txBody>
        </p:sp>
        <p:sp>
          <p:nvSpPr>
            <p:cNvPr id="31" name="TextBox 30">
              <a:extLst>
                <a:ext uri="{FF2B5EF4-FFF2-40B4-BE49-F238E27FC236}">
                  <a16:creationId xmlns:a16="http://schemas.microsoft.com/office/drawing/2014/main" id="{42CC5E1B-3291-141D-A8E5-BF48AFAFCE78}"/>
                </a:ext>
              </a:extLst>
            </p:cNvPr>
            <p:cNvSpPr txBox="1"/>
            <p:nvPr/>
          </p:nvSpPr>
          <p:spPr>
            <a:xfrm>
              <a:off x="4421753" y="4941771"/>
              <a:ext cx="3417260" cy="716560"/>
            </a:xfrm>
            <a:prstGeom prst="rect">
              <a:avLst/>
            </a:prstGeom>
            <a:noFill/>
          </p:spPr>
          <p:txBody>
            <a:bodyPr wrap="square">
              <a:spAutoFit/>
            </a:bodyPr>
            <a:lstStyle/>
            <a:p>
              <a:pPr algn="ctr"/>
              <a:r>
                <a:rPr lang="en-GB" sz="1200" i="1" dirty="0">
                  <a:latin typeface="Ink Free" panose="03080402000500000000" pitchFamily="66" charset="0"/>
                </a:rPr>
                <a:t>Will there be a good retention of key and long-serving staff to ensure effective knowledge transfer to the new UAs? </a:t>
              </a:r>
            </a:p>
          </p:txBody>
        </p:sp>
        <p:sp>
          <p:nvSpPr>
            <p:cNvPr id="40" name="TextBox 39">
              <a:extLst>
                <a:ext uri="{FF2B5EF4-FFF2-40B4-BE49-F238E27FC236}">
                  <a16:creationId xmlns:a16="http://schemas.microsoft.com/office/drawing/2014/main" id="{DE19D133-0A0F-5180-B90E-3FFC8B5D4CB5}"/>
                </a:ext>
              </a:extLst>
            </p:cNvPr>
            <p:cNvSpPr txBox="1"/>
            <p:nvPr/>
          </p:nvSpPr>
          <p:spPr>
            <a:xfrm>
              <a:off x="4599207" y="3879113"/>
              <a:ext cx="3303154" cy="541818"/>
            </a:xfrm>
            <a:prstGeom prst="rect">
              <a:avLst/>
            </a:prstGeom>
            <a:noFill/>
          </p:spPr>
          <p:txBody>
            <a:bodyPr wrap="square">
              <a:spAutoFit/>
            </a:bodyPr>
            <a:lstStyle/>
            <a:p>
              <a:pPr algn="ctr"/>
              <a:r>
                <a:rPr lang="en-GB" sz="1200" i="1">
                  <a:latin typeface="Ink Free" panose="03080402000500000000" pitchFamily="66" charset="0"/>
                </a:rPr>
                <a:t>Staff being made to work over huge distances which has personal and environmental concerns</a:t>
              </a:r>
            </a:p>
          </p:txBody>
        </p:sp>
        <p:sp>
          <p:nvSpPr>
            <p:cNvPr id="25" name="TextBox 24">
              <a:extLst>
                <a:ext uri="{FF2B5EF4-FFF2-40B4-BE49-F238E27FC236}">
                  <a16:creationId xmlns:a16="http://schemas.microsoft.com/office/drawing/2014/main" id="{DEA9C02F-4BD1-3A13-A52A-8C7E848626BB}"/>
                </a:ext>
              </a:extLst>
            </p:cNvPr>
            <p:cNvSpPr txBox="1"/>
            <p:nvPr/>
          </p:nvSpPr>
          <p:spPr>
            <a:xfrm>
              <a:off x="4456049" y="3748148"/>
              <a:ext cx="362004" cy="1841805"/>
            </a:xfrm>
            <a:prstGeom prst="rect">
              <a:avLst/>
            </a:prstGeom>
            <a:noFill/>
          </p:spPr>
          <p:txBody>
            <a:bodyPr wrap="square" rtlCol="0">
              <a:spAutoFit/>
            </a:bodyPr>
            <a:lstStyle/>
            <a:p>
              <a:r>
                <a:rPr lang="en-GB" dirty="0"/>
                <a:t>“</a:t>
              </a:r>
            </a:p>
          </p:txBody>
        </p:sp>
        <p:sp>
          <p:nvSpPr>
            <p:cNvPr id="26" name="TextBox 25">
              <a:extLst>
                <a:ext uri="{FF2B5EF4-FFF2-40B4-BE49-F238E27FC236}">
                  <a16:creationId xmlns:a16="http://schemas.microsoft.com/office/drawing/2014/main" id="{DF469AB9-F6FF-099A-53BE-32879443AD11}"/>
                </a:ext>
              </a:extLst>
            </p:cNvPr>
            <p:cNvSpPr txBox="1"/>
            <p:nvPr/>
          </p:nvSpPr>
          <p:spPr>
            <a:xfrm>
              <a:off x="7622040" y="5769372"/>
              <a:ext cx="462304" cy="769441"/>
            </a:xfrm>
            <a:prstGeom prst="rect">
              <a:avLst/>
            </a:prstGeom>
            <a:noFill/>
          </p:spPr>
          <p:txBody>
            <a:bodyPr wrap="square" rtlCol="0">
              <a:spAutoFit/>
            </a:bodyPr>
            <a:lstStyle/>
            <a:p>
              <a:r>
                <a:rPr lang="en-GB"/>
                <a:t>”</a:t>
              </a:r>
            </a:p>
          </p:txBody>
        </p:sp>
        <p:sp>
          <p:nvSpPr>
            <p:cNvPr id="4" name="TextBox 3">
              <a:extLst>
                <a:ext uri="{FF2B5EF4-FFF2-40B4-BE49-F238E27FC236}">
                  <a16:creationId xmlns:a16="http://schemas.microsoft.com/office/drawing/2014/main" id="{91036176-4743-6571-B1B6-90A14D411792}"/>
                </a:ext>
              </a:extLst>
            </p:cNvPr>
            <p:cNvSpPr txBox="1"/>
            <p:nvPr/>
          </p:nvSpPr>
          <p:spPr>
            <a:xfrm>
              <a:off x="4435936" y="5735322"/>
              <a:ext cx="3417260" cy="461665"/>
            </a:xfrm>
            <a:prstGeom prst="rect">
              <a:avLst/>
            </a:prstGeom>
            <a:noFill/>
          </p:spPr>
          <p:txBody>
            <a:bodyPr wrap="square">
              <a:spAutoFit/>
            </a:bodyPr>
            <a:lstStyle/>
            <a:p>
              <a:pPr algn="ctr"/>
              <a:r>
                <a:rPr lang="en-GB" sz="1200" i="1">
                  <a:latin typeface="Ink Free" panose="03080402000500000000" pitchFamily="66" charset="0"/>
                </a:rPr>
                <a:t>How will staff be paid as there is a disparity between the pay scales of different authorities</a:t>
              </a:r>
            </a:p>
          </p:txBody>
        </p:sp>
      </p:grpSp>
      <p:sp>
        <p:nvSpPr>
          <p:cNvPr id="11" name="TextBox 10">
            <a:extLst>
              <a:ext uri="{FF2B5EF4-FFF2-40B4-BE49-F238E27FC236}">
                <a16:creationId xmlns:a16="http://schemas.microsoft.com/office/drawing/2014/main" id="{20291A54-A79C-5B8F-7E51-4A5D7E161E81}"/>
              </a:ext>
            </a:extLst>
          </p:cNvPr>
          <p:cNvSpPr txBox="1"/>
          <p:nvPr/>
        </p:nvSpPr>
        <p:spPr>
          <a:xfrm>
            <a:off x="9296258" y="1205899"/>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35" name="TextBox 34">
            <a:extLst>
              <a:ext uri="{FF2B5EF4-FFF2-40B4-BE49-F238E27FC236}">
                <a16:creationId xmlns:a16="http://schemas.microsoft.com/office/drawing/2014/main" id="{A3C7A3A7-8069-FC97-9B0C-54C64261DFCB}"/>
              </a:ext>
            </a:extLst>
          </p:cNvPr>
          <p:cNvSpPr txBox="1"/>
          <p:nvPr/>
        </p:nvSpPr>
        <p:spPr>
          <a:xfrm>
            <a:off x="8128123" y="1668971"/>
            <a:ext cx="3965933" cy="1277273"/>
          </a:xfrm>
          <a:prstGeom prst="rect">
            <a:avLst/>
          </a:prstGeom>
          <a:noFill/>
        </p:spPr>
        <p:txBody>
          <a:bodyPr wrap="square" rtlCol="0">
            <a:spAutoFit/>
          </a:bodyPr>
          <a:lstStyle/>
          <a:p>
            <a:r>
              <a:rPr lang="en-GB" sz="1200" dirty="0">
                <a:latin typeface="Arial Nova Light" panose="020B0304020202020204" pitchFamily="34" charset="0"/>
              </a:rPr>
              <a:t>Some respondent groups were notably* more or less likely than average to report a concern about governance and decision making (compared to 8% overall):</a:t>
            </a:r>
          </a:p>
          <a:p>
            <a:pPr>
              <a:spcBef>
                <a:spcPts val="600"/>
              </a:spcBef>
            </a:pPr>
            <a:r>
              <a:rPr lang="en-GB" sz="1200" b="1" dirty="0">
                <a:latin typeface="Arial Nova Light" panose="020B0304020202020204" pitchFamily="34" charset="0"/>
              </a:rPr>
              <a:t>More likely:</a:t>
            </a:r>
          </a:p>
          <a:p>
            <a:pPr marL="171450" indent="-171450">
              <a:buFont typeface="Arial" panose="020B0604020202020204" pitchFamily="34" charset="0"/>
              <a:buChar char="•"/>
            </a:pPr>
            <a:r>
              <a:rPr lang="en-GB" sz="1200" dirty="0">
                <a:latin typeface="Arial Nova Light" panose="020B0304020202020204" pitchFamily="34" charset="0"/>
              </a:rPr>
              <a:t>Organisations, businesses and groups (15%)</a:t>
            </a:r>
          </a:p>
          <a:p>
            <a:pPr marL="171450" indent="-171450">
              <a:buFont typeface="Arial" panose="020B0604020202020204" pitchFamily="34" charset="0"/>
              <a:buChar char="•"/>
            </a:pPr>
            <a:r>
              <a:rPr lang="en-GB" sz="1200" dirty="0">
                <a:latin typeface="Arial Nova Light" panose="020B0304020202020204" pitchFamily="34" charset="0"/>
              </a:rPr>
              <a:t>Democratically Elected Representatives (13%)</a:t>
            </a:r>
          </a:p>
        </p:txBody>
      </p:sp>
      <p:sp>
        <p:nvSpPr>
          <p:cNvPr id="36" name="TextBox 35">
            <a:extLst>
              <a:ext uri="{FF2B5EF4-FFF2-40B4-BE49-F238E27FC236}">
                <a16:creationId xmlns:a16="http://schemas.microsoft.com/office/drawing/2014/main" id="{9D9754AD-F96A-D7AC-FEBF-4686A08AB919}"/>
              </a:ext>
            </a:extLst>
          </p:cNvPr>
          <p:cNvSpPr txBox="1"/>
          <p:nvPr/>
        </p:nvSpPr>
        <p:spPr>
          <a:xfrm>
            <a:off x="8129106" y="3473785"/>
            <a:ext cx="3965934" cy="3231654"/>
          </a:xfrm>
          <a:prstGeom prst="rect">
            <a:avLst/>
          </a:prstGeom>
          <a:noFill/>
        </p:spPr>
        <p:txBody>
          <a:bodyPr wrap="square" rtlCol="0">
            <a:spAutoFit/>
          </a:bodyPr>
          <a:lstStyle/>
          <a:p>
            <a:pPr>
              <a:spcBef>
                <a:spcPts val="0"/>
              </a:spcBef>
            </a:pPr>
            <a:r>
              <a:rPr lang="en-GB" sz="1200">
                <a:latin typeface="Arial Nova Light" panose="020B0304020202020204" pitchFamily="34" charset="0"/>
              </a:rPr>
              <a:t>Some respondent groups were notably more or less likely than average to report a concern about employment and workforce (compared to 7% overall):</a:t>
            </a:r>
          </a:p>
          <a:p>
            <a:pPr>
              <a:spcBef>
                <a:spcPts val="0"/>
              </a:spcBef>
            </a:pPr>
            <a:r>
              <a:rPr lang="en-GB" sz="1200" b="1">
                <a:latin typeface="Arial Nova Light" panose="020B0304020202020204" pitchFamily="34" charset="0"/>
              </a:rPr>
              <a:t>More likely:</a:t>
            </a:r>
          </a:p>
          <a:p>
            <a:pPr marL="171450" indent="-171450">
              <a:spcBef>
                <a:spcPts val="0"/>
              </a:spcBef>
              <a:buFont typeface="Arial" panose="020B0604020202020204" pitchFamily="34" charset="0"/>
              <a:buChar char="•"/>
            </a:pPr>
            <a:r>
              <a:rPr lang="en-GB" sz="1200">
                <a:latin typeface="Arial Nova Light" panose="020B0304020202020204" pitchFamily="34" charset="0"/>
              </a:rPr>
              <a:t>Those aged under 35 (14%)</a:t>
            </a:r>
          </a:p>
          <a:p>
            <a:pPr marL="171450" indent="-171450">
              <a:spcBef>
                <a:spcPts val="0"/>
              </a:spcBef>
              <a:buFont typeface="Arial" panose="020B0604020202020204" pitchFamily="34" charset="0"/>
              <a:buChar char="•"/>
            </a:pPr>
            <a:r>
              <a:rPr lang="en-GB" sz="1200">
                <a:latin typeface="Arial Nova Light" panose="020B0304020202020204" pitchFamily="34" charset="0"/>
              </a:rPr>
              <a:t>Female respondents (10%)</a:t>
            </a:r>
          </a:p>
          <a:p>
            <a:pPr marL="171450" indent="-171450">
              <a:spcBef>
                <a:spcPts val="0"/>
              </a:spcBef>
              <a:buFont typeface="Arial" panose="020B0604020202020204" pitchFamily="34" charset="0"/>
              <a:buChar char="•"/>
            </a:pPr>
            <a:r>
              <a:rPr lang="en-GB" sz="1200">
                <a:solidFill>
                  <a:schemeClr val="bg1">
                    <a:lumMod val="75000"/>
                  </a:schemeClr>
                </a:solidFill>
                <a:latin typeface="Arial Nova Light" panose="020B0304020202020204" pitchFamily="34" charset="0"/>
              </a:rPr>
              <a:t>Under 5 years’ residence in Hampshire and the Solent (12%), </a:t>
            </a:r>
            <a:r>
              <a:rPr lang="en-GB" sz="1200">
                <a:latin typeface="Arial Nova Light" panose="020B0304020202020204" pitchFamily="34" charset="0"/>
              </a:rPr>
              <a:t>or their local neighbourhood (11%)</a:t>
            </a:r>
          </a:p>
          <a:p>
            <a:pPr marL="171450" indent="-171450">
              <a:spcBef>
                <a:spcPts val="0"/>
              </a:spcBef>
              <a:buFont typeface="Arial" panose="020B0604020202020204" pitchFamily="34" charset="0"/>
              <a:buChar char="•"/>
            </a:pPr>
            <a:r>
              <a:rPr lang="en-GB" sz="1200">
                <a:solidFill>
                  <a:schemeClr val="bg1">
                    <a:lumMod val="75000"/>
                  </a:schemeClr>
                </a:solidFill>
                <a:latin typeface="Arial Nova Light" panose="020B0304020202020204" pitchFamily="34" charset="0"/>
              </a:rPr>
              <a:t>Those aged under 35 to 64 (8%)</a:t>
            </a:r>
            <a:endParaRPr lang="en-GB" sz="1200">
              <a:latin typeface="Arial Nova Light" panose="020B0304020202020204" pitchFamily="34" charset="0"/>
            </a:endParaRPr>
          </a:p>
          <a:p>
            <a:pPr>
              <a:spcBef>
                <a:spcPts val="0"/>
              </a:spcBef>
            </a:pPr>
            <a:r>
              <a:rPr lang="en-GB" sz="1200" b="1">
                <a:latin typeface="Arial Nova Light" panose="020B0304020202020204" pitchFamily="34" charset="0"/>
              </a:rPr>
              <a:t>Less likely:</a:t>
            </a:r>
          </a:p>
          <a:p>
            <a:pPr marL="171450" indent="-171450">
              <a:spcBef>
                <a:spcPts val="0"/>
              </a:spcBef>
              <a:buFont typeface="Arial" panose="020B0604020202020204" pitchFamily="34" charset="0"/>
              <a:buChar char="•"/>
            </a:pPr>
            <a:r>
              <a:rPr lang="en-GB" sz="1200">
                <a:latin typeface="Arial Nova Light" panose="020B0304020202020204" pitchFamily="34" charset="0"/>
              </a:rPr>
              <a:t>Those aged 65 or over (3%)</a:t>
            </a:r>
          </a:p>
          <a:p>
            <a:pPr marL="171450" indent="-171450">
              <a:spcBef>
                <a:spcPts val="0"/>
              </a:spcBef>
              <a:buFont typeface="Arial" panose="020B0604020202020204" pitchFamily="34" charset="0"/>
              <a:buChar char="•"/>
            </a:pPr>
            <a:r>
              <a:rPr lang="en-GB" sz="1200">
                <a:solidFill>
                  <a:schemeClr val="bg1">
                    <a:lumMod val="75000"/>
                  </a:schemeClr>
                </a:solidFill>
                <a:latin typeface="Arial Nova Light" panose="020B0304020202020204" pitchFamily="34" charset="0"/>
              </a:rPr>
              <a:t>5 to 10 years in Hampshire and the Solent (3%)</a:t>
            </a:r>
            <a:endParaRPr lang="en-GB" sz="1200">
              <a:latin typeface="Arial Nova Light" panose="020B0304020202020204" pitchFamily="34" charset="0"/>
            </a:endParaRPr>
          </a:p>
          <a:p>
            <a:pPr marL="171450" indent="-171450">
              <a:spcBef>
                <a:spcPts val="0"/>
              </a:spcBef>
              <a:buFont typeface="Arial" panose="020B0604020202020204" pitchFamily="34" charset="0"/>
              <a:buChar char="•"/>
            </a:pPr>
            <a:r>
              <a:rPr lang="en-GB" sz="1200">
                <a:latin typeface="Arial Nova Light" panose="020B0304020202020204" pitchFamily="34" charset="0"/>
              </a:rPr>
              <a:t>Those living in rural areas (4%)</a:t>
            </a:r>
          </a:p>
          <a:p>
            <a:pPr marL="171450" indent="-171450">
              <a:spcBef>
                <a:spcPts val="0"/>
              </a:spcBef>
              <a:buFont typeface="Arial" panose="020B0604020202020204" pitchFamily="34" charset="0"/>
              <a:buChar char="•"/>
            </a:pPr>
            <a:r>
              <a:rPr lang="en-GB" sz="1200">
                <a:latin typeface="Arial Nova Light" panose="020B0304020202020204" pitchFamily="34" charset="0"/>
              </a:rPr>
              <a:t>Male respondents (4%)</a:t>
            </a:r>
          </a:p>
          <a:p>
            <a:pPr marL="171450" indent="-171450">
              <a:spcBef>
                <a:spcPts val="0"/>
              </a:spcBef>
              <a:buFont typeface="Arial" panose="020B0604020202020204" pitchFamily="34" charset="0"/>
              <a:buChar char="•"/>
            </a:pPr>
            <a:r>
              <a:rPr lang="en-GB" sz="1200">
                <a:solidFill>
                  <a:schemeClr val="bg1">
                    <a:lumMod val="75000"/>
                  </a:schemeClr>
                </a:solidFill>
                <a:latin typeface="Arial Nova Light" panose="020B0304020202020204" pitchFamily="34" charset="0"/>
              </a:rPr>
              <a:t>Over 10 years residence in their local neighbourhood (5%)</a:t>
            </a:r>
          </a:p>
          <a:p>
            <a:pPr marL="171450" indent="-171450">
              <a:spcBef>
                <a:spcPts val="0"/>
              </a:spcBef>
              <a:buFont typeface="Arial" panose="020B0604020202020204" pitchFamily="34" charset="0"/>
              <a:buChar char="•"/>
            </a:pPr>
            <a:endParaRPr lang="en-GB" sz="1200">
              <a:latin typeface="Arial Nova Light" panose="020B0304020202020204" pitchFamily="34" charset="0"/>
            </a:endParaRPr>
          </a:p>
        </p:txBody>
      </p:sp>
      <p:sp>
        <p:nvSpPr>
          <p:cNvPr id="20" name="Title 1">
            <a:extLst>
              <a:ext uri="{FF2B5EF4-FFF2-40B4-BE49-F238E27FC236}">
                <a16:creationId xmlns:a16="http://schemas.microsoft.com/office/drawing/2014/main" id="{9F909BC1-5BBB-6526-FBAE-0DCE0C634DD6}"/>
              </a:ext>
            </a:extLst>
          </p:cNvPr>
          <p:cNvSpPr txBox="1">
            <a:spLocks/>
          </p:cNvSpPr>
          <p:nvPr/>
        </p:nvSpPr>
        <p:spPr>
          <a:xfrm>
            <a:off x="585787" y="6591135"/>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 </a:t>
            </a:r>
          </a:p>
        </p:txBody>
      </p:sp>
    </p:spTree>
    <p:extLst>
      <p:ext uri="{BB962C8B-B14F-4D97-AF65-F5344CB8AC3E}">
        <p14:creationId xmlns:p14="http://schemas.microsoft.com/office/powerpoint/2010/main" val="217341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A6533-C4D4-51F5-AA1B-F285D0BD9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0F52-F7E8-5C03-1AC7-5DE6EE49B47F}"/>
              </a:ext>
            </a:extLst>
          </p:cNvPr>
          <p:cNvSpPr>
            <a:spLocks noGrp="1"/>
          </p:cNvSpPr>
          <p:nvPr>
            <p:ph type="title" idx="4294967295"/>
          </p:nvPr>
        </p:nvSpPr>
        <p:spPr>
          <a:xfrm>
            <a:off x="585786" y="-15086"/>
            <a:ext cx="10981373" cy="1325477"/>
          </a:xfrm>
        </p:spPr>
        <p:txBody>
          <a:bodyPr>
            <a:normAutofit/>
          </a:bodyPr>
          <a:lstStyle/>
          <a:p>
            <a:r>
              <a:rPr lang="en-GB" sz="1500" b="1">
                <a:latin typeface="Arial Nova Light" panose="020B0304020202020204" pitchFamily="34" charset="0"/>
              </a:rPr>
              <a:t>Public trust, infrastructure and impact on residents: </a:t>
            </a:r>
            <a:r>
              <a:rPr lang="en-GB" sz="1500">
                <a:latin typeface="Arial Nova Light" panose="020B0304020202020204" pitchFamily="34" charset="0"/>
              </a:rPr>
              <a:t>These three themes included scepticism about whether LGR would achieve its goals, concern about the potential for development and housing targets to encroach on rural areas, and an acknowledgement that everyone would need time and support to adapt to the inevitable changes that were coming. </a:t>
            </a:r>
          </a:p>
        </p:txBody>
      </p:sp>
      <p:cxnSp>
        <p:nvCxnSpPr>
          <p:cNvPr id="7" name="Straight Connector 6">
            <a:extLst>
              <a:ext uri="{FF2B5EF4-FFF2-40B4-BE49-F238E27FC236}">
                <a16:creationId xmlns:a16="http://schemas.microsoft.com/office/drawing/2014/main" id="{7200D0C2-C8E1-DE39-0A6F-7929E545043F}"/>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CF38F7-6124-6B5C-C3E8-CDC2A6FAC343}"/>
              </a:ext>
            </a:extLst>
          </p:cNvPr>
          <p:cNvSpPr txBox="1"/>
          <p:nvPr/>
        </p:nvSpPr>
        <p:spPr>
          <a:xfrm>
            <a:off x="1643270" y="1119904"/>
            <a:ext cx="1352422" cy="307777"/>
          </a:xfrm>
          <a:prstGeom prst="rect">
            <a:avLst/>
          </a:prstGeom>
          <a:noFill/>
        </p:spPr>
        <p:txBody>
          <a:bodyPr wrap="none" rtlCol="0">
            <a:spAutoFit/>
          </a:bodyPr>
          <a:lstStyle/>
          <a:p>
            <a:r>
              <a:rPr lang="en-GB" sz="1400" b="1">
                <a:latin typeface="Arial Nova Light" panose="020B0304020202020204" pitchFamily="34" charset="0"/>
              </a:rPr>
              <a:t>Sub-categories</a:t>
            </a:r>
          </a:p>
        </p:txBody>
      </p:sp>
      <p:graphicFrame>
        <p:nvGraphicFramePr>
          <p:cNvPr id="9" name="Chart 8" descr="A chart showing the sub categories within the themes of Trust, Infrastructure, and Residents">
            <a:extLst>
              <a:ext uri="{FF2B5EF4-FFF2-40B4-BE49-F238E27FC236}">
                <a16:creationId xmlns:a16="http://schemas.microsoft.com/office/drawing/2014/main" id="{424227C7-5586-F127-DBBC-D705F00DDF9E}"/>
              </a:ext>
            </a:extLst>
          </p:cNvPr>
          <p:cNvGraphicFramePr/>
          <p:nvPr>
            <p:extLst>
              <p:ext uri="{D42A27DB-BD31-4B8C-83A1-F6EECF244321}">
                <p14:modId xmlns:p14="http://schemas.microsoft.com/office/powerpoint/2010/main" val="1699019910"/>
              </p:ext>
            </p:extLst>
          </p:nvPr>
        </p:nvGraphicFramePr>
        <p:xfrm>
          <a:off x="296596" y="1073580"/>
          <a:ext cx="4411144" cy="541051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descr="Comments illustrating the theme: Trust">
            <a:extLst>
              <a:ext uri="{FF2B5EF4-FFF2-40B4-BE49-F238E27FC236}">
                <a16:creationId xmlns:a16="http://schemas.microsoft.com/office/drawing/2014/main" id="{A0E1F155-3C00-BD3F-A4F3-23B3FD8C9040}"/>
              </a:ext>
            </a:extLst>
          </p:cNvPr>
          <p:cNvGrpSpPr/>
          <p:nvPr/>
        </p:nvGrpSpPr>
        <p:grpSpPr>
          <a:xfrm>
            <a:off x="4268166" y="1280581"/>
            <a:ext cx="3956355" cy="1887864"/>
            <a:chOff x="4268166" y="1280581"/>
            <a:chExt cx="3956355" cy="1887864"/>
          </a:xfrm>
        </p:grpSpPr>
        <p:sp>
          <p:nvSpPr>
            <p:cNvPr id="39" name="Rectangle: Rounded Corners 38">
              <a:extLst>
                <a:ext uri="{FF2B5EF4-FFF2-40B4-BE49-F238E27FC236}">
                  <a16:creationId xmlns:a16="http://schemas.microsoft.com/office/drawing/2014/main" id="{EE61DBB5-4809-8C95-3ABA-B7E92C3C7AEF}"/>
                </a:ext>
              </a:extLst>
            </p:cNvPr>
            <p:cNvSpPr/>
            <p:nvPr/>
          </p:nvSpPr>
          <p:spPr>
            <a:xfrm>
              <a:off x="4298043" y="1280581"/>
              <a:ext cx="3813317" cy="1586832"/>
            </a:xfrm>
            <a:prstGeom prst="roundRect">
              <a:avLst>
                <a:gd name="adj" fmla="val 5342"/>
              </a:avLst>
            </a:prstGeom>
            <a:solidFill>
              <a:srgbClr val="F0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 - Trust</a:t>
              </a:r>
            </a:p>
          </p:txBody>
        </p:sp>
        <p:sp>
          <p:nvSpPr>
            <p:cNvPr id="42" name="TextBox 41">
              <a:extLst>
                <a:ext uri="{FF2B5EF4-FFF2-40B4-BE49-F238E27FC236}">
                  <a16:creationId xmlns:a16="http://schemas.microsoft.com/office/drawing/2014/main" id="{8B29053F-77A3-1F77-0532-B32198E783B9}"/>
                </a:ext>
              </a:extLst>
            </p:cNvPr>
            <p:cNvSpPr txBox="1"/>
            <p:nvPr/>
          </p:nvSpPr>
          <p:spPr>
            <a:xfrm>
              <a:off x="4383484" y="1650441"/>
              <a:ext cx="1912514" cy="1139673"/>
            </a:xfrm>
            <a:prstGeom prst="rect">
              <a:avLst/>
            </a:prstGeom>
            <a:noFill/>
          </p:spPr>
          <p:txBody>
            <a:bodyPr wrap="square">
              <a:spAutoFit/>
            </a:bodyPr>
            <a:lstStyle/>
            <a:p>
              <a:pPr algn="ctr"/>
              <a:r>
                <a:rPr lang="en-GB" sz="1200" i="1">
                  <a:latin typeface="Ink Free" panose="03080402000500000000" pitchFamily="66" charset="0"/>
                </a:rPr>
                <a:t>Another money saving exercise The new councils would have interests too broad to effectively represent local issues/matters</a:t>
              </a:r>
            </a:p>
          </p:txBody>
        </p:sp>
        <p:sp>
          <p:nvSpPr>
            <p:cNvPr id="43" name="TextBox 42">
              <a:extLst>
                <a:ext uri="{FF2B5EF4-FFF2-40B4-BE49-F238E27FC236}">
                  <a16:creationId xmlns:a16="http://schemas.microsoft.com/office/drawing/2014/main" id="{DD0C532A-BC46-AFF3-CD3B-90ED51C8B9F3}"/>
                </a:ext>
              </a:extLst>
            </p:cNvPr>
            <p:cNvSpPr txBox="1"/>
            <p:nvPr/>
          </p:nvSpPr>
          <p:spPr>
            <a:xfrm>
              <a:off x="6166228" y="1738624"/>
              <a:ext cx="1815421" cy="1255479"/>
            </a:xfrm>
            <a:prstGeom prst="rect">
              <a:avLst/>
            </a:prstGeom>
            <a:noFill/>
          </p:spPr>
          <p:txBody>
            <a:bodyPr wrap="square">
              <a:spAutoFit/>
            </a:bodyPr>
            <a:lstStyle/>
            <a:p>
              <a:pPr algn="ctr"/>
              <a:r>
                <a:rPr lang="en-GB" sz="1200" i="1" dirty="0">
                  <a:latin typeface="Ink Free" panose="03080402000500000000" pitchFamily="66" charset="0"/>
                </a:rPr>
                <a:t>The cost/benefit of the re-organisation - </a:t>
              </a:r>
              <a:r>
                <a:rPr lang="en-GB" sz="1200" i="1" dirty="0" err="1">
                  <a:latin typeface="Ink Free" panose="03080402000500000000" pitchFamily="66" charset="0"/>
                </a:rPr>
                <a:t>i</a:t>
              </a:r>
              <a:r>
                <a:rPr lang="en-GB" sz="1200" i="1" dirty="0">
                  <a:latin typeface="Ink Free" panose="03080402000500000000" pitchFamily="66" charset="0"/>
                </a:rPr>
                <a:t> don’t think public will see benefits of a re-org for many, many years</a:t>
              </a:r>
            </a:p>
          </p:txBody>
        </p:sp>
        <p:grpSp>
          <p:nvGrpSpPr>
            <p:cNvPr id="44" name="Group 43">
              <a:extLst>
                <a:ext uri="{FF2B5EF4-FFF2-40B4-BE49-F238E27FC236}">
                  <a16:creationId xmlns:a16="http://schemas.microsoft.com/office/drawing/2014/main" id="{98722F2B-8617-5BA7-5298-25148132736F}"/>
                </a:ext>
              </a:extLst>
            </p:cNvPr>
            <p:cNvGrpSpPr/>
            <p:nvPr/>
          </p:nvGrpSpPr>
          <p:grpSpPr>
            <a:xfrm>
              <a:off x="4268166" y="1326640"/>
              <a:ext cx="3956355" cy="1841805"/>
              <a:chOff x="-286844" y="1419013"/>
              <a:chExt cx="4653267" cy="769441"/>
            </a:xfrm>
          </p:grpSpPr>
          <p:sp>
            <p:nvSpPr>
              <p:cNvPr id="45" name="TextBox 44">
                <a:extLst>
                  <a:ext uri="{FF2B5EF4-FFF2-40B4-BE49-F238E27FC236}">
                    <a16:creationId xmlns:a16="http://schemas.microsoft.com/office/drawing/2014/main" id="{A8AE6EAC-4025-867E-B59C-C7A7B5A8F085}"/>
                  </a:ext>
                </a:extLst>
              </p:cNvPr>
              <p:cNvSpPr txBox="1"/>
              <p:nvPr/>
            </p:nvSpPr>
            <p:spPr>
              <a:xfrm>
                <a:off x="-286844" y="1419013"/>
                <a:ext cx="425771" cy="769441"/>
              </a:xfrm>
              <a:prstGeom prst="rect">
                <a:avLst/>
              </a:prstGeom>
              <a:noFill/>
            </p:spPr>
            <p:txBody>
              <a:bodyPr wrap="square" rtlCol="0">
                <a:spAutoFit/>
              </a:bodyPr>
              <a:lstStyle/>
              <a:p>
                <a:r>
                  <a:rPr lang="en-GB"/>
                  <a:t>“</a:t>
                </a:r>
              </a:p>
            </p:txBody>
          </p:sp>
          <p:sp>
            <p:nvSpPr>
              <p:cNvPr id="47" name="TextBox 46">
                <a:extLst>
                  <a:ext uri="{FF2B5EF4-FFF2-40B4-BE49-F238E27FC236}">
                    <a16:creationId xmlns:a16="http://schemas.microsoft.com/office/drawing/2014/main" id="{CE1F8BEF-1415-2C39-4927-ACB0530935B4}"/>
                  </a:ext>
                </a:extLst>
              </p:cNvPr>
              <p:cNvSpPr txBox="1"/>
              <p:nvPr/>
            </p:nvSpPr>
            <p:spPr>
              <a:xfrm>
                <a:off x="3822684" y="1846279"/>
                <a:ext cx="543739" cy="321445"/>
              </a:xfrm>
              <a:prstGeom prst="rect">
                <a:avLst/>
              </a:prstGeom>
              <a:noFill/>
            </p:spPr>
            <p:txBody>
              <a:bodyPr wrap="square" rtlCol="0">
                <a:spAutoFit/>
              </a:bodyPr>
              <a:lstStyle/>
              <a:p>
                <a:r>
                  <a:rPr lang="en-GB"/>
                  <a:t>”</a:t>
                </a:r>
              </a:p>
            </p:txBody>
          </p:sp>
        </p:grpSp>
      </p:grpSp>
      <p:grpSp>
        <p:nvGrpSpPr>
          <p:cNvPr id="5" name="Group 4" descr="Comments illustrating the theme: Infrastructure">
            <a:extLst>
              <a:ext uri="{FF2B5EF4-FFF2-40B4-BE49-F238E27FC236}">
                <a16:creationId xmlns:a16="http://schemas.microsoft.com/office/drawing/2014/main" id="{C8DD2F7B-F2CA-D369-74E8-3F384DA43F1E}"/>
              </a:ext>
            </a:extLst>
          </p:cNvPr>
          <p:cNvGrpSpPr/>
          <p:nvPr/>
        </p:nvGrpSpPr>
        <p:grpSpPr>
          <a:xfrm>
            <a:off x="4233290" y="2917344"/>
            <a:ext cx="3976818" cy="2501433"/>
            <a:chOff x="4233290" y="2917344"/>
            <a:chExt cx="3976818" cy="2501433"/>
          </a:xfrm>
        </p:grpSpPr>
        <p:sp>
          <p:nvSpPr>
            <p:cNvPr id="58" name="Rectangle: Rounded Corners 57">
              <a:extLst>
                <a:ext uri="{FF2B5EF4-FFF2-40B4-BE49-F238E27FC236}">
                  <a16:creationId xmlns:a16="http://schemas.microsoft.com/office/drawing/2014/main" id="{ABE04333-08F6-B08A-CD27-6A5367948077}"/>
                </a:ext>
              </a:extLst>
            </p:cNvPr>
            <p:cNvSpPr/>
            <p:nvPr/>
          </p:nvSpPr>
          <p:spPr>
            <a:xfrm>
              <a:off x="4293402" y="2917344"/>
              <a:ext cx="3796982" cy="2277829"/>
            </a:xfrm>
            <a:prstGeom prst="roundRect">
              <a:avLst>
                <a:gd name="adj" fmla="val 5342"/>
              </a:avLst>
            </a:prstGeom>
            <a:solidFill>
              <a:srgbClr val="D6C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 - Infrastructure</a:t>
              </a:r>
            </a:p>
          </p:txBody>
        </p:sp>
        <p:sp>
          <p:nvSpPr>
            <p:cNvPr id="59" name="TextBox 58">
              <a:extLst>
                <a:ext uri="{FF2B5EF4-FFF2-40B4-BE49-F238E27FC236}">
                  <a16:creationId xmlns:a16="http://schemas.microsoft.com/office/drawing/2014/main" id="{8277CA59-5796-1BE4-F0F0-7BA858B7DD2D}"/>
                </a:ext>
              </a:extLst>
            </p:cNvPr>
            <p:cNvSpPr txBox="1"/>
            <p:nvPr/>
          </p:nvSpPr>
          <p:spPr>
            <a:xfrm>
              <a:off x="4471083" y="3246353"/>
              <a:ext cx="3573170" cy="830997"/>
            </a:xfrm>
            <a:prstGeom prst="rect">
              <a:avLst/>
            </a:prstGeom>
            <a:noFill/>
          </p:spPr>
          <p:txBody>
            <a:bodyPr wrap="square">
              <a:spAutoFit/>
            </a:bodyPr>
            <a:lstStyle/>
            <a:p>
              <a:pPr algn="ctr"/>
              <a:r>
                <a:rPr lang="en-GB" sz="1200" i="1" dirty="0">
                  <a:latin typeface="Ink Free" panose="03080402000500000000" pitchFamily="66" charset="0"/>
                </a:rPr>
                <a:t>If Test Valley is combined with Southampton, Eastleigh and New Forest then it will have to take all of the housing requirement because there is no space/environmental designations everywhere else</a:t>
              </a:r>
            </a:p>
          </p:txBody>
        </p:sp>
        <p:sp>
          <p:nvSpPr>
            <p:cNvPr id="60" name="TextBox 59">
              <a:extLst>
                <a:ext uri="{FF2B5EF4-FFF2-40B4-BE49-F238E27FC236}">
                  <a16:creationId xmlns:a16="http://schemas.microsoft.com/office/drawing/2014/main" id="{0D37E6F7-5CA8-1ABA-8212-EEADCDC9307B}"/>
                </a:ext>
              </a:extLst>
            </p:cNvPr>
            <p:cNvSpPr txBox="1"/>
            <p:nvPr/>
          </p:nvSpPr>
          <p:spPr>
            <a:xfrm>
              <a:off x="4233290" y="4173802"/>
              <a:ext cx="2005060" cy="830997"/>
            </a:xfrm>
            <a:prstGeom prst="rect">
              <a:avLst/>
            </a:prstGeom>
            <a:noFill/>
          </p:spPr>
          <p:txBody>
            <a:bodyPr wrap="square">
              <a:spAutoFit/>
            </a:bodyPr>
            <a:lstStyle/>
            <a:p>
              <a:pPr algn="ctr"/>
              <a:r>
                <a:rPr lang="en-GB" sz="1200" i="1" dirty="0">
                  <a:latin typeface="Ink Free" panose="03080402000500000000" pitchFamily="66" charset="0"/>
                </a:rPr>
                <a:t>Urban sprawl seems more likely with this option, which could damage the rural environment</a:t>
              </a:r>
            </a:p>
          </p:txBody>
        </p:sp>
        <p:sp>
          <p:nvSpPr>
            <p:cNvPr id="61" name="TextBox 60">
              <a:extLst>
                <a:ext uri="{FF2B5EF4-FFF2-40B4-BE49-F238E27FC236}">
                  <a16:creationId xmlns:a16="http://schemas.microsoft.com/office/drawing/2014/main" id="{5FCE9D4C-EBDC-00D7-6513-B5DD4FDDB92A}"/>
                </a:ext>
              </a:extLst>
            </p:cNvPr>
            <p:cNvSpPr txBox="1"/>
            <p:nvPr/>
          </p:nvSpPr>
          <p:spPr>
            <a:xfrm>
              <a:off x="6035680" y="4194022"/>
              <a:ext cx="2005059" cy="927450"/>
            </a:xfrm>
            <a:prstGeom prst="rect">
              <a:avLst/>
            </a:prstGeom>
            <a:noFill/>
          </p:spPr>
          <p:txBody>
            <a:bodyPr wrap="square">
              <a:spAutoFit/>
            </a:bodyPr>
            <a:lstStyle/>
            <a:p>
              <a:pPr algn="ctr"/>
              <a:r>
                <a:rPr lang="en-GB" sz="1200" i="1" dirty="0">
                  <a:latin typeface="Ink Free" panose="03080402000500000000" pitchFamily="66" charset="0"/>
                </a:rPr>
                <a:t>The intricate understand of environmental and ecological factors will be lacking in urban decision makers</a:t>
              </a:r>
            </a:p>
          </p:txBody>
        </p:sp>
        <p:grpSp>
          <p:nvGrpSpPr>
            <p:cNvPr id="17" name="Group 16">
              <a:extLst>
                <a:ext uri="{FF2B5EF4-FFF2-40B4-BE49-F238E27FC236}">
                  <a16:creationId xmlns:a16="http://schemas.microsoft.com/office/drawing/2014/main" id="{00231E10-59CD-81B7-7FBB-071E595E189F}"/>
                </a:ext>
              </a:extLst>
            </p:cNvPr>
            <p:cNvGrpSpPr/>
            <p:nvPr/>
          </p:nvGrpSpPr>
          <p:grpSpPr>
            <a:xfrm>
              <a:off x="4352135" y="2963008"/>
              <a:ext cx="3857973" cy="2455769"/>
              <a:chOff x="-172253" y="1469274"/>
              <a:chExt cx="4537555" cy="1101712"/>
            </a:xfrm>
          </p:grpSpPr>
          <p:sp>
            <p:nvSpPr>
              <p:cNvPr id="18" name="TextBox 17">
                <a:extLst>
                  <a:ext uri="{FF2B5EF4-FFF2-40B4-BE49-F238E27FC236}">
                    <a16:creationId xmlns:a16="http://schemas.microsoft.com/office/drawing/2014/main" id="{C62D0E56-61F8-BA9F-0834-B694C2CA0497}"/>
                  </a:ext>
                </a:extLst>
              </p:cNvPr>
              <p:cNvSpPr txBox="1"/>
              <p:nvPr/>
            </p:nvSpPr>
            <p:spPr>
              <a:xfrm>
                <a:off x="-172253" y="1469274"/>
                <a:ext cx="425771" cy="769441"/>
              </a:xfrm>
              <a:prstGeom prst="rect">
                <a:avLst/>
              </a:prstGeom>
              <a:noFill/>
            </p:spPr>
            <p:txBody>
              <a:bodyPr wrap="square" rtlCol="0">
                <a:spAutoFit/>
              </a:bodyPr>
              <a:lstStyle/>
              <a:p>
                <a:r>
                  <a:rPr lang="en-GB"/>
                  <a:t>“</a:t>
                </a:r>
              </a:p>
            </p:txBody>
          </p:sp>
          <p:sp>
            <p:nvSpPr>
              <p:cNvPr id="19" name="TextBox 18">
                <a:extLst>
                  <a:ext uri="{FF2B5EF4-FFF2-40B4-BE49-F238E27FC236}">
                    <a16:creationId xmlns:a16="http://schemas.microsoft.com/office/drawing/2014/main" id="{49C997A7-D1B5-3F39-C74B-AA94239CAA9F}"/>
                  </a:ext>
                </a:extLst>
              </p:cNvPr>
              <p:cNvSpPr txBox="1"/>
              <p:nvPr/>
            </p:nvSpPr>
            <p:spPr>
              <a:xfrm>
                <a:off x="3821562" y="2249541"/>
                <a:ext cx="543740" cy="321445"/>
              </a:xfrm>
              <a:prstGeom prst="rect">
                <a:avLst/>
              </a:prstGeom>
              <a:noFill/>
            </p:spPr>
            <p:txBody>
              <a:bodyPr wrap="square" rtlCol="0">
                <a:spAutoFit/>
              </a:bodyPr>
              <a:lstStyle/>
              <a:p>
                <a:r>
                  <a:rPr lang="en-GB"/>
                  <a:t>”</a:t>
                </a:r>
              </a:p>
            </p:txBody>
          </p:sp>
        </p:grpSp>
      </p:grpSp>
      <p:grpSp>
        <p:nvGrpSpPr>
          <p:cNvPr id="6" name="Group 5" descr="Comments illustrating the theme: Residents">
            <a:extLst>
              <a:ext uri="{FF2B5EF4-FFF2-40B4-BE49-F238E27FC236}">
                <a16:creationId xmlns:a16="http://schemas.microsoft.com/office/drawing/2014/main" id="{C4E1F43A-9C6F-585B-6B27-F804F2AA6119}"/>
              </a:ext>
            </a:extLst>
          </p:cNvPr>
          <p:cNvGrpSpPr/>
          <p:nvPr/>
        </p:nvGrpSpPr>
        <p:grpSpPr>
          <a:xfrm>
            <a:off x="4293402" y="5218317"/>
            <a:ext cx="3882373" cy="1708447"/>
            <a:chOff x="4293402" y="5218317"/>
            <a:chExt cx="3882373" cy="1708447"/>
          </a:xfrm>
        </p:grpSpPr>
        <p:grpSp>
          <p:nvGrpSpPr>
            <p:cNvPr id="46" name="Group 45">
              <a:extLst>
                <a:ext uri="{FF2B5EF4-FFF2-40B4-BE49-F238E27FC236}">
                  <a16:creationId xmlns:a16="http://schemas.microsoft.com/office/drawing/2014/main" id="{A60C7241-6FAC-3C7E-9112-F2FFA4AA7C7C}"/>
                </a:ext>
              </a:extLst>
            </p:cNvPr>
            <p:cNvGrpSpPr/>
            <p:nvPr/>
          </p:nvGrpSpPr>
          <p:grpSpPr>
            <a:xfrm>
              <a:off x="4293402" y="5241279"/>
              <a:ext cx="3774745" cy="1242813"/>
              <a:chOff x="353732" y="1397796"/>
              <a:chExt cx="3802058" cy="2343596"/>
            </a:xfrm>
          </p:grpSpPr>
          <p:sp>
            <p:nvSpPr>
              <p:cNvPr id="3" name="Rectangle: Rounded Corners 2">
                <a:extLst>
                  <a:ext uri="{FF2B5EF4-FFF2-40B4-BE49-F238E27FC236}">
                    <a16:creationId xmlns:a16="http://schemas.microsoft.com/office/drawing/2014/main" id="{C3239418-7E42-6026-9E2B-AE71EAD21084}"/>
                  </a:ext>
                </a:extLst>
              </p:cNvPr>
              <p:cNvSpPr/>
              <p:nvPr/>
            </p:nvSpPr>
            <p:spPr>
              <a:xfrm>
                <a:off x="353732" y="1397796"/>
                <a:ext cx="3802058" cy="2343596"/>
              </a:xfrm>
              <a:prstGeom prst="roundRect">
                <a:avLst>
                  <a:gd name="adj" fmla="val 5342"/>
                </a:avLst>
              </a:prstGeom>
              <a:solidFill>
                <a:srgbClr val="DAE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chemeClr val="tx1"/>
                    </a:solidFill>
                    <a:latin typeface="Arial Nova Light" panose="020B0304020202020204" pitchFamily="34" charset="0"/>
                  </a:rPr>
                  <a:t>Illustrative comments - Residents</a:t>
                </a:r>
              </a:p>
            </p:txBody>
          </p:sp>
          <p:sp>
            <p:nvSpPr>
              <p:cNvPr id="27" name="TextBox 26">
                <a:extLst>
                  <a:ext uri="{FF2B5EF4-FFF2-40B4-BE49-F238E27FC236}">
                    <a16:creationId xmlns:a16="http://schemas.microsoft.com/office/drawing/2014/main" id="{DA4E39D8-647B-4C72-2A3C-C5DB91C05543}"/>
                  </a:ext>
                </a:extLst>
              </p:cNvPr>
              <p:cNvSpPr txBox="1"/>
              <p:nvPr/>
            </p:nvSpPr>
            <p:spPr>
              <a:xfrm>
                <a:off x="418620" y="2041810"/>
                <a:ext cx="1985659" cy="1551917"/>
              </a:xfrm>
              <a:prstGeom prst="rect">
                <a:avLst/>
              </a:prstGeom>
              <a:noFill/>
            </p:spPr>
            <p:txBody>
              <a:bodyPr wrap="square">
                <a:spAutoFit/>
              </a:bodyPr>
              <a:lstStyle/>
              <a:p>
                <a:pPr algn="ctr"/>
                <a:r>
                  <a:rPr lang="en-GB" sz="1200" i="1">
                    <a:latin typeface="Ink Free" panose="03080402000500000000" pitchFamily="66" charset="0"/>
                  </a:rPr>
                  <a:t>There will be initial confusion - the signposting and communication will need to be very clear</a:t>
                </a:r>
              </a:p>
            </p:txBody>
          </p:sp>
          <p:sp>
            <p:nvSpPr>
              <p:cNvPr id="32" name="TextBox 31">
                <a:extLst>
                  <a:ext uri="{FF2B5EF4-FFF2-40B4-BE49-F238E27FC236}">
                    <a16:creationId xmlns:a16="http://schemas.microsoft.com/office/drawing/2014/main" id="{A30AFC58-820C-80C2-278C-A5C4CF557AB9}"/>
                  </a:ext>
                </a:extLst>
              </p:cNvPr>
              <p:cNvSpPr txBox="1"/>
              <p:nvPr/>
            </p:nvSpPr>
            <p:spPr>
              <a:xfrm>
                <a:off x="2308653" y="2084880"/>
                <a:ext cx="1692768" cy="1567027"/>
              </a:xfrm>
              <a:prstGeom prst="rect">
                <a:avLst/>
              </a:prstGeom>
              <a:noFill/>
            </p:spPr>
            <p:txBody>
              <a:bodyPr wrap="square">
                <a:spAutoFit/>
              </a:bodyPr>
              <a:lstStyle/>
              <a:p>
                <a:pPr algn="ctr"/>
                <a:r>
                  <a:rPr lang="en-GB" sz="1200" i="1" dirty="0">
                    <a:latin typeface="Ink Free" panose="03080402000500000000" pitchFamily="66" charset="0"/>
                  </a:rPr>
                  <a:t>How long before all the changes will 'settle' down and actually be working</a:t>
                </a:r>
              </a:p>
            </p:txBody>
          </p:sp>
        </p:grpSp>
        <p:grpSp>
          <p:nvGrpSpPr>
            <p:cNvPr id="41" name="Group 40">
              <a:extLst>
                <a:ext uri="{FF2B5EF4-FFF2-40B4-BE49-F238E27FC236}">
                  <a16:creationId xmlns:a16="http://schemas.microsoft.com/office/drawing/2014/main" id="{068A0D4B-D747-63AB-F007-490286A5A534}"/>
                </a:ext>
              </a:extLst>
            </p:cNvPr>
            <p:cNvGrpSpPr/>
            <p:nvPr/>
          </p:nvGrpSpPr>
          <p:grpSpPr>
            <a:xfrm>
              <a:off x="4349151" y="5218317"/>
              <a:ext cx="3826624" cy="1708447"/>
              <a:chOff x="-219230" y="1498454"/>
              <a:chExt cx="4500684" cy="769441"/>
            </a:xfrm>
          </p:grpSpPr>
          <p:sp>
            <p:nvSpPr>
              <p:cNvPr id="25" name="TextBox 24">
                <a:extLst>
                  <a:ext uri="{FF2B5EF4-FFF2-40B4-BE49-F238E27FC236}">
                    <a16:creationId xmlns:a16="http://schemas.microsoft.com/office/drawing/2014/main" id="{1162DA58-611B-EE2C-D293-620419A2EE68}"/>
                  </a:ext>
                </a:extLst>
              </p:cNvPr>
              <p:cNvSpPr txBox="1"/>
              <p:nvPr/>
            </p:nvSpPr>
            <p:spPr>
              <a:xfrm>
                <a:off x="-219230" y="1498454"/>
                <a:ext cx="425771" cy="769441"/>
              </a:xfrm>
              <a:prstGeom prst="rect">
                <a:avLst/>
              </a:prstGeom>
              <a:noFill/>
            </p:spPr>
            <p:txBody>
              <a:bodyPr wrap="square" rtlCol="0">
                <a:spAutoFit/>
              </a:bodyPr>
              <a:lstStyle/>
              <a:p>
                <a:r>
                  <a:rPr lang="en-GB"/>
                  <a:t>“</a:t>
                </a:r>
              </a:p>
            </p:txBody>
          </p:sp>
          <p:sp>
            <p:nvSpPr>
              <p:cNvPr id="26" name="TextBox 25">
                <a:extLst>
                  <a:ext uri="{FF2B5EF4-FFF2-40B4-BE49-F238E27FC236}">
                    <a16:creationId xmlns:a16="http://schemas.microsoft.com/office/drawing/2014/main" id="{C2317FA0-BF73-EA60-C11A-384C83D646B4}"/>
                  </a:ext>
                </a:extLst>
              </p:cNvPr>
              <p:cNvSpPr txBox="1"/>
              <p:nvPr/>
            </p:nvSpPr>
            <p:spPr>
              <a:xfrm>
                <a:off x="3737715" y="1879445"/>
                <a:ext cx="543739" cy="321445"/>
              </a:xfrm>
              <a:prstGeom prst="rect">
                <a:avLst/>
              </a:prstGeom>
              <a:noFill/>
            </p:spPr>
            <p:txBody>
              <a:bodyPr wrap="square" rtlCol="0">
                <a:spAutoFit/>
              </a:bodyPr>
              <a:lstStyle/>
              <a:p>
                <a:r>
                  <a:rPr lang="en-GB" dirty="0"/>
                  <a:t>”</a:t>
                </a:r>
              </a:p>
            </p:txBody>
          </p:sp>
        </p:grpSp>
      </p:grpSp>
      <p:sp>
        <p:nvSpPr>
          <p:cNvPr id="11" name="TextBox 10">
            <a:extLst>
              <a:ext uri="{FF2B5EF4-FFF2-40B4-BE49-F238E27FC236}">
                <a16:creationId xmlns:a16="http://schemas.microsoft.com/office/drawing/2014/main" id="{71677DF6-46EB-0E71-B562-56F35D324D17}"/>
              </a:ext>
            </a:extLst>
          </p:cNvPr>
          <p:cNvSpPr txBox="1"/>
          <p:nvPr/>
        </p:nvSpPr>
        <p:spPr>
          <a:xfrm>
            <a:off x="9572307" y="1053506"/>
            <a:ext cx="797013" cy="307777"/>
          </a:xfrm>
          <a:prstGeom prst="rect">
            <a:avLst/>
          </a:prstGeom>
          <a:noFill/>
        </p:spPr>
        <p:txBody>
          <a:bodyPr wrap="none" rtlCol="0">
            <a:spAutoFit/>
          </a:bodyPr>
          <a:lstStyle/>
          <a:p>
            <a:r>
              <a:rPr lang="en-GB" sz="1400" b="1">
                <a:latin typeface="Arial Nova Light" panose="020B0304020202020204" pitchFamily="34" charset="0"/>
              </a:rPr>
              <a:t>Impacts</a:t>
            </a:r>
          </a:p>
        </p:txBody>
      </p:sp>
      <p:sp>
        <p:nvSpPr>
          <p:cNvPr id="29" name="TextBox 28">
            <a:extLst>
              <a:ext uri="{FF2B5EF4-FFF2-40B4-BE49-F238E27FC236}">
                <a16:creationId xmlns:a16="http://schemas.microsoft.com/office/drawing/2014/main" id="{F95F5B3C-7FBE-06E3-7F66-506A36C685C0}"/>
              </a:ext>
            </a:extLst>
          </p:cNvPr>
          <p:cNvSpPr txBox="1"/>
          <p:nvPr/>
        </p:nvSpPr>
        <p:spPr>
          <a:xfrm>
            <a:off x="8233401" y="1263854"/>
            <a:ext cx="3856671" cy="1831271"/>
          </a:xfrm>
          <a:prstGeom prst="rect">
            <a:avLst/>
          </a:prstGeom>
          <a:noFill/>
        </p:spPr>
        <p:txBody>
          <a:bodyPr wrap="square" rtlCol="0">
            <a:spAutoFit/>
          </a:bodyPr>
          <a:lstStyle/>
          <a:p>
            <a:pPr>
              <a:spcBef>
                <a:spcPts val="0"/>
              </a:spcBef>
            </a:pPr>
            <a:r>
              <a:rPr lang="en-GB" sz="1200" dirty="0">
                <a:latin typeface="Arial Nova Light" panose="020B0304020202020204" pitchFamily="34" charset="0"/>
              </a:rPr>
              <a:t>Some respondent groups were notably* more or less likely than average to report a public trust concern (compared to 7% overall):</a:t>
            </a:r>
          </a:p>
          <a:p>
            <a:pPr>
              <a:spcBef>
                <a:spcPts val="300"/>
              </a:spcBef>
            </a:pPr>
            <a:r>
              <a:rPr lang="en-GB" sz="1200" b="1" dirty="0">
                <a:latin typeface="Arial Nova Light" panose="020B0304020202020204" pitchFamily="34" charset="0"/>
              </a:rPr>
              <a:t>More likely:</a:t>
            </a:r>
          </a:p>
          <a:p>
            <a:pPr marL="171450" indent="-171450">
              <a:spcBef>
                <a:spcPts val="0"/>
              </a:spcBef>
              <a:buFont typeface="Arial" panose="020B0604020202020204" pitchFamily="34" charset="0"/>
              <a:buChar char="•"/>
            </a:pPr>
            <a:r>
              <a:rPr lang="en-GB" sz="1200" dirty="0">
                <a:latin typeface="Arial Nova Light" panose="020B0304020202020204" pitchFamily="34" charset="0"/>
              </a:rPr>
              <a:t>Democratically Elected Representatives (13%)</a:t>
            </a:r>
          </a:p>
          <a:p>
            <a:pPr>
              <a:spcBef>
                <a:spcPts val="300"/>
              </a:spcBef>
            </a:pPr>
            <a:r>
              <a:rPr lang="en-GB" sz="1200" b="1" dirty="0">
                <a:latin typeface="Arial Nova Light" panose="020B0304020202020204" pitchFamily="34" charset="0"/>
              </a:rPr>
              <a:t>Less likely:</a:t>
            </a:r>
          </a:p>
          <a:p>
            <a:pPr marL="171450" indent="-171450">
              <a:spcBef>
                <a:spcPts val="0"/>
              </a:spcBef>
              <a:buFont typeface="Arial" panose="020B0604020202020204" pitchFamily="34" charset="0"/>
              <a:buChar char="•"/>
            </a:pPr>
            <a:r>
              <a:rPr lang="en-GB" sz="1200" dirty="0">
                <a:solidFill>
                  <a:schemeClr val="bg1">
                    <a:lumMod val="75000"/>
                  </a:schemeClr>
                </a:solidFill>
                <a:latin typeface="Arial Nova Light" panose="020B0304020202020204" pitchFamily="34" charset="0"/>
              </a:rPr>
              <a:t>Those with household incomes of £30,001 to £60,000 (5%)</a:t>
            </a:r>
          </a:p>
          <a:p>
            <a:pPr marL="171450" indent="-171450">
              <a:spcBef>
                <a:spcPts val="0"/>
              </a:spcBef>
              <a:buFont typeface="Arial" panose="020B0604020202020204" pitchFamily="34" charset="0"/>
              <a:buChar char="•"/>
            </a:pPr>
            <a:r>
              <a:rPr lang="en-GB" sz="1200" dirty="0">
                <a:solidFill>
                  <a:schemeClr val="bg1">
                    <a:lumMod val="75000"/>
                  </a:schemeClr>
                </a:solidFill>
                <a:latin typeface="Arial Nova Light" panose="020B0304020202020204" pitchFamily="34" charset="0"/>
              </a:rPr>
              <a:t>Those aged 35 to 64 (6%)</a:t>
            </a:r>
          </a:p>
        </p:txBody>
      </p:sp>
      <p:sp>
        <p:nvSpPr>
          <p:cNvPr id="30" name="TextBox 29">
            <a:extLst>
              <a:ext uri="{FF2B5EF4-FFF2-40B4-BE49-F238E27FC236}">
                <a16:creationId xmlns:a16="http://schemas.microsoft.com/office/drawing/2014/main" id="{ACB0F925-0127-4F32-B6FE-9FC78406B5C0}"/>
              </a:ext>
            </a:extLst>
          </p:cNvPr>
          <p:cNvSpPr txBox="1"/>
          <p:nvPr/>
        </p:nvSpPr>
        <p:spPr>
          <a:xfrm>
            <a:off x="8233401" y="3192211"/>
            <a:ext cx="3718560" cy="1646605"/>
          </a:xfrm>
          <a:prstGeom prst="rect">
            <a:avLst/>
          </a:prstGeom>
          <a:noFill/>
        </p:spPr>
        <p:txBody>
          <a:bodyPr wrap="square" rtlCol="0">
            <a:spAutoFit/>
          </a:bodyPr>
          <a:lstStyle/>
          <a:p>
            <a:r>
              <a:rPr lang="en-GB" sz="1200">
                <a:latin typeface="Arial Nova Light" panose="020B0304020202020204" pitchFamily="34" charset="0"/>
              </a:rPr>
              <a:t>Some respondent groups were notably more or less likely than average to report a concern about planning, infrastructure or environment (compared to 6% overall):</a:t>
            </a:r>
          </a:p>
          <a:p>
            <a:pPr>
              <a:spcBef>
                <a:spcPts val="600"/>
              </a:spcBef>
            </a:pPr>
            <a:r>
              <a:rPr lang="en-GB" sz="1200" b="1">
                <a:latin typeface="Arial Nova Light" panose="020B0304020202020204" pitchFamily="34" charset="0"/>
              </a:rPr>
              <a:t>More likely:</a:t>
            </a:r>
          </a:p>
          <a:p>
            <a:pPr marL="171450" indent="-171450">
              <a:buFont typeface="Arial" panose="020B0604020202020204" pitchFamily="34" charset="0"/>
              <a:buChar char="•"/>
            </a:pPr>
            <a:r>
              <a:rPr lang="en-GB" sz="1200">
                <a:latin typeface="Arial Nova Light" panose="020B0304020202020204" pitchFamily="34" charset="0"/>
              </a:rPr>
              <a:t>Democratically Elected Representatives (11%)</a:t>
            </a:r>
          </a:p>
          <a:p>
            <a:pPr marL="171450" indent="-171450">
              <a:buFont typeface="Arial" panose="020B0604020202020204" pitchFamily="34" charset="0"/>
              <a:buChar char="•"/>
            </a:pPr>
            <a:r>
              <a:rPr lang="en-GB" sz="1200">
                <a:latin typeface="Arial Nova Light" panose="020B0304020202020204" pitchFamily="34" charset="0"/>
              </a:rPr>
              <a:t>Those aged under 35 (10%)</a:t>
            </a:r>
          </a:p>
          <a:p>
            <a:pPr marL="171450" indent="-171450">
              <a:buFont typeface="Arial" panose="020B0604020202020204" pitchFamily="34" charset="0"/>
              <a:buChar char="•"/>
            </a:pPr>
            <a:endParaRPr lang="en-GB" sz="1200">
              <a:latin typeface="Arial Nova Light" panose="020B0304020202020204" pitchFamily="34" charset="0"/>
            </a:endParaRPr>
          </a:p>
        </p:txBody>
      </p:sp>
      <p:sp>
        <p:nvSpPr>
          <p:cNvPr id="31" name="TextBox 30">
            <a:extLst>
              <a:ext uri="{FF2B5EF4-FFF2-40B4-BE49-F238E27FC236}">
                <a16:creationId xmlns:a16="http://schemas.microsoft.com/office/drawing/2014/main" id="{222905C5-8B64-901E-63F6-6103DCF428D3}"/>
              </a:ext>
            </a:extLst>
          </p:cNvPr>
          <p:cNvSpPr txBox="1"/>
          <p:nvPr/>
        </p:nvSpPr>
        <p:spPr>
          <a:xfrm>
            <a:off x="8224521" y="5264037"/>
            <a:ext cx="3718560" cy="276999"/>
          </a:xfrm>
          <a:prstGeom prst="rect">
            <a:avLst/>
          </a:prstGeom>
          <a:noFill/>
        </p:spPr>
        <p:txBody>
          <a:bodyPr wrap="square" rtlCol="0">
            <a:spAutoFit/>
          </a:bodyPr>
          <a:lstStyle/>
          <a:p>
            <a:r>
              <a:rPr lang="en-GB" sz="1200">
                <a:latin typeface="Arial Nova Light" panose="020B0304020202020204" pitchFamily="34" charset="0"/>
              </a:rPr>
              <a:t>No notable differences between respondent groups</a:t>
            </a:r>
          </a:p>
        </p:txBody>
      </p:sp>
      <p:sp>
        <p:nvSpPr>
          <p:cNvPr id="48" name="Title 1">
            <a:extLst>
              <a:ext uri="{FF2B5EF4-FFF2-40B4-BE49-F238E27FC236}">
                <a16:creationId xmlns:a16="http://schemas.microsoft.com/office/drawing/2014/main" id="{71118C3F-C2E8-2156-CCB5-A5B8B5EFFB12}"/>
              </a:ext>
            </a:extLst>
          </p:cNvPr>
          <p:cNvSpPr txBox="1">
            <a:spLocks/>
          </p:cNvSpPr>
          <p:nvPr/>
        </p:nvSpPr>
        <p:spPr>
          <a:xfrm>
            <a:off x="585999" y="6605432"/>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cs typeface="Arial" panose="020B0604020202020204" pitchFamily="34" charset="0"/>
              </a:rPr>
              <a:t>Subcategory percentages shown as a proportion of the total ‘concerns’ comments received (</a:t>
            </a:r>
            <a:r>
              <a:rPr lang="en-GB" sz="800" i="1">
                <a:solidFill>
                  <a:schemeClr val="tx1"/>
                </a:solidFill>
                <a:latin typeface="Arial Nova Light" panose="020B0304020202020204" pitchFamily="34" charset="0"/>
              </a:rPr>
              <a:t>base 2861, multi code)</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*Notably denotes significance when tested at the 95% (black font) or 90% confidence interval (grey font); albeit this is not a representative sample and used as a guide only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 </a:t>
            </a:r>
          </a:p>
        </p:txBody>
      </p:sp>
    </p:spTree>
    <p:extLst>
      <p:ext uri="{BB962C8B-B14F-4D97-AF65-F5344CB8AC3E}">
        <p14:creationId xmlns:p14="http://schemas.microsoft.com/office/powerpoint/2010/main" val="82254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F50C-0C27-7754-977A-82BF62308D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A142D97-D214-CAB5-20D1-BD519DA94753}"/>
              </a:ext>
            </a:extLst>
          </p:cNvPr>
          <p:cNvSpPr txBox="1">
            <a:spLocks noGrp="1"/>
          </p:cNvSpPr>
          <p:nvPr>
            <p:ph type="title" idx="4294967295"/>
          </p:nvPr>
        </p:nvSpPr>
        <p:spPr>
          <a:xfrm>
            <a:off x="585787" y="-15086"/>
            <a:ext cx="10910598" cy="1325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l" defTabSz="914355" rtl="0" eaLnBrk="1" fontAlgn="auto" latinLnBrk="0" hangingPunct="1">
              <a:lnSpc>
                <a:spcPct val="90000"/>
              </a:lnSpc>
              <a:spcBef>
                <a:spcPct val="0"/>
              </a:spcBef>
              <a:spcAft>
                <a:spcPts val="0"/>
              </a:spcAft>
              <a:buClrTx/>
              <a:buSzTx/>
              <a:buFontTx/>
              <a:buNone/>
              <a:tabLst/>
              <a:defRPr/>
            </a:pPr>
            <a:r>
              <a:rPr kumimoji="0" lang="en-GB" sz="1500" b="1"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Equalities factors: </a:t>
            </a:r>
            <a:r>
              <a:rPr kumimoji="0" lang="en-GB" sz="1500" b="0"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The identified concerns and benefits were both most likely to be linked to the characteristics of rurality, poverty, age and disability, although impacts were identified across all characteristics. Respondents also highlighted potential environmental impacts. </a:t>
            </a:r>
          </a:p>
        </p:txBody>
      </p:sp>
      <p:cxnSp>
        <p:nvCxnSpPr>
          <p:cNvPr id="4" name="Straight Connector 3">
            <a:extLst>
              <a:ext uri="{FF2B5EF4-FFF2-40B4-BE49-F238E27FC236}">
                <a16:creationId xmlns:a16="http://schemas.microsoft.com/office/drawing/2014/main" id="{0EE269AD-5845-7E44-00CA-13F5FCE7F26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Chart 5" descr="A chart showing the equalities factors identified by respondents in relation to the benefits and concerns about the proposal. ">
            <a:extLst>
              <a:ext uri="{FF2B5EF4-FFF2-40B4-BE49-F238E27FC236}">
                <a16:creationId xmlns:a16="http://schemas.microsoft.com/office/drawing/2014/main" id="{DCA2531A-C676-9C0C-0805-AC5C312ABE36}"/>
              </a:ext>
            </a:extLst>
          </p:cNvPr>
          <p:cNvGraphicFramePr/>
          <p:nvPr>
            <p:extLst>
              <p:ext uri="{D42A27DB-BD31-4B8C-83A1-F6EECF244321}">
                <p14:modId xmlns:p14="http://schemas.microsoft.com/office/powerpoint/2010/main" val="3896498255"/>
              </p:ext>
            </p:extLst>
          </p:nvPr>
        </p:nvGraphicFramePr>
        <p:xfrm>
          <a:off x="0" y="1188732"/>
          <a:ext cx="11690555" cy="5257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32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B31A-8171-1513-15DF-336CECA10212}"/>
              </a:ext>
            </a:extLst>
          </p:cNvPr>
          <p:cNvSpPr>
            <a:spLocks noGrp="1"/>
          </p:cNvSpPr>
          <p:nvPr>
            <p:ph type="title" idx="4294967295"/>
          </p:nvPr>
        </p:nvSpPr>
        <p:spPr>
          <a:xfrm>
            <a:off x="644433" y="-102619"/>
            <a:ext cx="10514916"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Background</a:t>
            </a:r>
            <a:endParaRPr lang="en-GB" sz="15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176BC52-782C-1EC3-3DF6-78E16831A26C}"/>
              </a:ext>
              <a:ext uri="{C183D7F6-B498-43B3-948B-1728B52AA6E4}">
                <adec:decorative xmlns:adec="http://schemas.microsoft.com/office/drawing/2017/decorative" val="1"/>
              </a:ext>
            </a:extLst>
          </p:cNvPr>
          <p:cNvCxnSpPr>
            <a:cxnSpLocks/>
          </p:cNvCxnSpPr>
          <p:nvPr/>
        </p:nvCxnSpPr>
        <p:spPr>
          <a:xfrm>
            <a:off x="695385" y="930553"/>
            <a:ext cx="64947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03F7B9-4B7A-2FE8-3E92-C1FCA8312A2C}"/>
              </a:ext>
            </a:extLst>
          </p:cNvPr>
          <p:cNvSpPr txBox="1"/>
          <p:nvPr/>
        </p:nvSpPr>
        <p:spPr>
          <a:xfrm>
            <a:off x="695385" y="1414094"/>
            <a:ext cx="5887664" cy="4185755"/>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228600" eaLnBrk="1" fontAlgn="auto" hangingPunct="1">
              <a:spcBef>
                <a:spcPts val="0"/>
              </a:spcBef>
              <a:spcAft>
                <a:spcPts val="1200"/>
              </a:spcAft>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a:rPr>
              <a:t>In Summer 2025 Hampshire County Council undertook </a:t>
            </a:r>
            <a:r>
              <a:rPr lang="en-GB" sz="1400">
                <a:solidFill>
                  <a:srgbClr val="000000"/>
                </a:solidFill>
                <a:latin typeface="Arial Nova Light" panose="020B0304020202020204" pitchFamily="34" charset="0"/>
                <a:ea typeface="Calibri"/>
                <a:cs typeface="Arial"/>
              </a:rPr>
              <a:t>public and stakeholder</a:t>
            </a: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a:rPr>
              <a:t> engagement to inform </a:t>
            </a:r>
            <a:r>
              <a:rPr lang="en-GB" sz="1400">
                <a:solidFill>
                  <a:srgbClr val="000000"/>
                </a:solidFill>
                <a:latin typeface="Arial Nova Light" panose="020B0304020202020204" pitchFamily="34" charset="0"/>
                <a:ea typeface="Calibri"/>
                <a:cs typeface="Arial"/>
              </a:rPr>
              <a:t>proposals for Local Government Reorganisation (LGR) across Hampshire, Portsmouth, Southampton and the Isle of Wight (described as “Hampshire and the Solent” in this report).</a:t>
            </a:r>
          </a:p>
          <a:p>
            <a:pPr marL="0" marR="0" lvl="0" indent="0" algn="l" defTabSz="228600" rtl="0" eaLnBrk="1" fontAlgn="auto" latinLnBrk="0" hangingPunct="1">
              <a:lnSpc>
                <a:spcPct val="100000"/>
              </a:lnSpc>
              <a:spcBef>
                <a:spcPts val="0"/>
              </a:spcBef>
              <a:spcAft>
                <a:spcPts val="1200"/>
              </a:spcAft>
              <a:buClrTx/>
              <a:buSzTx/>
              <a:buFontTx/>
              <a:buNone/>
              <a:tabLst/>
              <a:defRPr/>
            </a:pPr>
            <a:r>
              <a:rPr lang="en-GB" sz="1400">
                <a:solidFill>
                  <a:srgbClr val="000000"/>
                </a:solidFill>
                <a:latin typeface="Arial Nova Light" panose="020B0304020202020204" pitchFamily="34" charset="0"/>
              </a:rPr>
              <a:t>Hampshire County Council and East Hampshire District Council have proposed that Hampshire and the Solent has four councils: three councils on the Hampshire and Solent mainland, and a standalone Isle of Wight council, as shown on the right.</a:t>
            </a:r>
          </a:p>
          <a:p>
            <a:pPr defTabSz="228600" eaLnBrk="1" fontAlgn="auto" hangingPunct="1">
              <a:spcBef>
                <a:spcPts val="0"/>
              </a:spcBef>
              <a:spcAft>
                <a:spcPts val="1200"/>
              </a:spcAft>
              <a:defRPr/>
            </a:pPr>
            <a:r>
              <a:rPr lang="en-GB" sz="1400">
                <a:solidFill>
                  <a:srgbClr val="000000"/>
                </a:solidFill>
                <a:latin typeface="Arial Nova Light" panose="020B0304020202020204" pitchFamily="34" charset="0"/>
              </a:rPr>
              <a:t>As part of this engagement, a public survey sought to understand:</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a:solidFill>
                  <a:srgbClr val="000000"/>
                </a:solidFill>
                <a:latin typeface="Arial Nova Light" panose="020B0304020202020204" pitchFamily="34" charset="0"/>
              </a:rPr>
              <a:t>A</a:t>
            </a:r>
            <a:r>
              <a:rPr lang="en-GB" sz="1400" b="0" i="0">
                <a:solidFill>
                  <a:srgbClr val="000000"/>
                </a:solidFill>
                <a:effectLst/>
                <a:latin typeface="Arial Nova Light" panose="020B0304020202020204" pitchFamily="34" charset="0"/>
              </a:rPr>
              <a:t>wareness of plans for LGR in the area</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b="0" i="0">
                <a:solidFill>
                  <a:srgbClr val="000000"/>
                </a:solidFill>
                <a:effectLst/>
                <a:latin typeface="Arial Nova Light" panose="020B0304020202020204" pitchFamily="34" charset="0"/>
              </a:rPr>
              <a:t>Any perceived potential benefits or risks of the proposed restructure</a:t>
            </a:r>
          </a:p>
          <a:p>
            <a:pPr marL="285750" indent="-285750" defTabSz="228600" eaLnBrk="1" fontAlgn="auto" hangingPunct="1">
              <a:spcBef>
                <a:spcPts val="0"/>
              </a:spcBef>
              <a:spcAft>
                <a:spcPts val="1200"/>
              </a:spcAft>
              <a:buFont typeface="Arial" panose="020B0604020202020204" pitchFamily="34" charset="0"/>
              <a:buChar char="•"/>
              <a:defRPr/>
            </a:pPr>
            <a:r>
              <a:rPr lang="en-GB" sz="1400">
                <a:solidFill>
                  <a:srgbClr val="000000"/>
                </a:solidFill>
                <a:latin typeface="Arial Nova Light" panose="020B0304020202020204" pitchFamily="34" charset="0"/>
              </a:rPr>
              <a:t>The importance of different criteria when designing a new council</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a:solidFill>
                  <a:srgbClr val="000000"/>
                </a:solidFill>
                <a:latin typeface="Arial Nova Light" panose="020B0304020202020204" pitchFamily="34" charset="0"/>
              </a:rPr>
              <a:t>Views on how the new councils should be named</a:t>
            </a:r>
          </a:p>
          <a:p>
            <a:pPr defTabSz="228600">
              <a:spcBef>
                <a:spcPts val="0"/>
              </a:spcBef>
              <a:spcAft>
                <a:spcPts val="1200"/>
              </a:spcAft>
              <a:defRPr/>
            </a:pPr>
            <a:endParaRPr lang="en-GB" sz="1400">
              <a:latin typeface="Arial Nova Light" panose="020B0304020202020204" pitchFamily="34" charset="0"/>
            </a:endParaRPr>
          </a:p>
        </p:txBody>
      </p:sp>
      <p:grpSp>
        <p:nvGrpSpPr>
          <p:cNvPr id="37" name="Group 36" descr="A map of the Hampshire and the Solent area, showing the geography of the four proposed authorities - South-West, South-East, North and Mid and Isle of Wight.">
            <a:extLst>
              <a:ext uri="{FF2B5EF4-FFF2-40B4-BE49-F238E27FC236}">
                <a16:creationId xmlns:a16="http://schemas.microsoft.com/office/drawing/2014/main" id="{E89B7DC9-14AC-B6F7-0961-549B3AF1D76E}"/>
              </a:ext>
            </a:extLst>
          </p:cNvPr>
          <p:cNvGrpSpPr/>
          <p:nvPr/>
        </p:nvGrpSpPr>
        <p:grpSpPr>
          <a:xfrm>
            <a:off x="7359178" y="1052151"/>
            <a:ext cx="4581624" cy="4680000"/>
            <a:chOff x="7190165" y="1342002"/>
            <a:chExt cx="4581624" cy="4680000"/>
          </a:xfrm>
        </p:grpSpPr>
        <p:pic>
          <p:nvPicPr>
            <p:cNvPr id="38" name="Picture 2" descr="A map showing our recommended option for local government reorganisation. Details are in the accompanying text.">
              <a:extLst>
                <a:ext uri="{FF2B5EF4-FFF2-40B4-BE49-F238E27FC236}">
                  <a16:creationId xmlns:a16="http://schemas.microsoft.com/office/drawing/2014/main" id="{7C56F2B0-1877-D580-F813-661750646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165" y="1342002"/>
              <a:ext cx="4425414" cy="4680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3D5E917-DEB7-A155-ACBF-8B9CB7EF16F5}"/>
                </a:ext>
              </a:extLst>
            </p:cNvPr>
            <p:cNvSpPr txBox="1"/>
            <p:nvPr/>
          </p:nvSpPr>
          <p:spPr>
            <a:xfrm>
              <a:off x="9765030" y="2653553"/>
              <a:ext cx="1074420" cy="461665"/>
            </a:xfrm>
            <a:prstGeom prst="rect">
              <a:avLst/>
            </a:prstGeom>
            <a:noFill/>
          </p:spPr>
          <p:txBody>
            <a:bodyPr wrap="square" rtlCol="0">
              <a:spAutoFit/>
            </a:bodyPr>
            <a:lstStyle/>
            <a:p>
              <a:pPr algn="ctr"/>
              <a:r>
                <a:rPr lang="en-GB" sz="1200">
                  <a:solidFill>
                    <a:schemeClr val="bg1"/>
                  </a:solidFill>
                  <a:latin typeface="Arial Nova Light" panose="020B0304020202020204" pitchFamily="34" charset="0"/>
                </a:rPr>
                <a:t>North and Mid council</a:t>
              </a:r>
            </a:p>
          </p:txBody>
        </p:sp>
        <p:sp>
          <p:nvSpPr>
            <p:cNvPr id="40" name="TextBox 39">
              <a:extLst>
                <a:ext uri="{FF2B5EF4-FFF2-40B4-BE49-F238E27FC236}">
                  <a16:creationId xmlns:a16="http://schemas.microsoft.com/office/drawing/2014/main" id="{D6191F50-62E3-215E-E883-C10A8498A086}"/>
                </a:ext>
              </a:extLst>
            </p:cNvPr>
            <p:cNvSpPr txBox="1"/>
            <p:nvPr/>
          </p:nvSpPr>
          <p:spPr>
            <a:xfrm>
              <a:off x="7831610" y="4113654"/>
              <a:ext cx="948133" cy="461665"/>
            </a:xfrm>
            <a:prstGeom prst="rect">
              <a:avLst/>
            </a:prstGeom>
            <a:noFill/>
          </p:spPr>
          <p:txBody>
            <a:bodyPr wrap="square" rtlCol="0">
              <a:spAutoFit/>
            </a:bodyPr>
            <a:lstStyle/>
            <a:p>
              <a:pPr algn="ctr"/>
              <a:r>
                <a:rPr lang="en-GB" sz="1200">
                  <a:latin typeface="Arial Nova Light" panose="020B0304020202020204" pitchFamily="34" charset="0"/>
                </a:rPr>
                <a:t>South-West council</a:t>
              </a:r>
            </a:p>
          </p:txBody>
        </p:sp>
        <p:sp>
          <p:nvSpPr>
            <p:cNvPr id="41" name="TextBox 40">
              <a:extLst>
                <a:ext uri="{FF2B5EF4-FFF2-40B4-BE49-F238E27FC236}">
                  <a16:creationId xmlns:a16="http://schemas.microsoft.com/office/drawing/2014/main" id="{9E2FB1B0-3140-39C6-7944-DE27357E2B7D}"/>
                </a:ext>
              </a:extLst>
            </p:cNvPr>
            <p:cNvSpPr txBox="1"/>
            <p:nvPr/>
          </p:nvSpPr>
          <p:spPr>
            <a:xfrm>
              <a:off x="9070210" y="5316617"/>
              <a:ext cx="1074420" cy="276999"/>
            </a:xfrm>
            <a:prstGeom prst="rect">
              <a:avLst/>
            </a:prstGeom>
            <a:noFill/>
          </p:spPr>
          <p:txBody>
            <a:bodyPr wrap="square" rtlCol="0">
              <a:spAutoFit/>
            </a:bodyPr>
            <a:lstStyle/>
            <a:p>
              <a:pPr algn="ctr"/>
              <a:r>
                <a:rPr lang="en-GB" sz="1200">
                  <a:solidFill>
                    <a:schemeClr val="bg1"/>
                  </a:solidFill>
                  <a:latin typeface="Arial Nova Light" panose="020B0304020202020204" pitchFamily="34" charset="0"/>
                </a:rPr>
                <a:t>Isle of Wight</a:t>
              </a:r>
            </a:p>
          </p:txBody>
        </p:sp>
        <p:sp>
          <p:nvSpPr>
            <p:cNvPr id="42" name="TextBox 41">
              <a:extLst>
                <a:ext uri="{FF2B5EF4-FFF2-40B4-BE49-F238E27FC236}">
                  <a16:creationId xmlns:a16="http://schemas.microsoft.com/office/drawing/2014/main" id="{7A2F0E6F-F3BC-BA80-282A-37C8ACCB29EE}"/>
                </a:ext>
              </a:extLst>
            </p:cNvPr>
            <p:cNvSpPr txBox="1"/>
            <p:nvPr/>
          </p:nvSpPr>
          <p:spPr>
            <a:xfrm>
              <a:off x="10839450" y="4984023"/>
              <a:ext cx="932339" cy="461665"/>
            </a:xfrm>
            <a:prstGeom prst="rect">
              <a:avLst/>
            </a:prstGeom>
            <a:noFill/>
          </p:spPr>
          <p:txBody>
            <a:bodyPr wrap="square" rtlCol="0">
              <a:spAutoFit/>
            </a:bodyPr>
            <a:lstStyle/>
            <a:p>
              <a:pPr algn="ctr"/>
              <a:r>
                <a:rPr lang="en-GB" sz="1200">
                  <a:latin typeface="Arial Nova Light" panose="020B0304020202020204" pitchFamily="34" charset="0"/>
                </a:rPr>
                <a:t>South-East council</a:t>
              </a:r>
            </a:p>
          </p:txBody>
        </p:sp>
      </p:grpSp>
      <p:cxnSp>
        <p:nvCxnSpPr>
          <p:cNvPr id="43" name="Straight Connector 42">
            <a:extLst>
              <a:ext uri="{FF2B5EF4-FFF2-40B4-BE49-F238E27FC236}">
                <a16:creationId xmlns:a16="http://schemas.microsoft.com/office/drawing/2014/main" id="{0AF4CFC5-FB78-11B4-1962-9FE26DEB3696}"/>
              </a:ext>
              <a:ext uri="{C183D7F6-B498-43B3-948B-1728B52AA6E4}">
                <adec:decorative xmlns:adec="http://schemas.microsoft.com/office/drawing/2017/decorative" val="1"/>
              </a:ext>
            </a:extLst>
          </p:cNvPr>
          <p:cNvCxnSpPr>
            <a:cxnSpLocks/>
          </p:cNvCxnSpPr>
          <p:nvPr/>
        </p:nvCxnSpPr>
        <p:spPr>
          <a:xfrm flipH="1" flipV="1">
            <a:off x="10995927" y="4436027"/>
            <a:ext cx="422787" cy="2581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39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0A87-FF8C-EF0C-DAE1-684674193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425CF-C3CC-2909-1679-391E05978264}"/>
              </a:ext>
            </a:extLst>
          </p:cNvPr>
          <p:cNvSpPr>
            <a:spLocks noGrp="1"/>
          </p:cNvSpPr>
          <p:nvPr>
            <p:ph type="title" idx="4294967295"/>
          </p:nvPr>
        </p:nvSpPr>
        <p:spPr>
          <a:xfrm>
            <a:off x="585787" y="-15086"/>
            <a:ext cx="10910598"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Naming new councils:</a:t>
            </a:r>
            <a:r>
              <a:rPr lang="en-GB" sz="1500">
                <a:solidFill>
                  <a:srgbClr val="08324B"/>
                </a:solidFill>
                <a:latin typeface="Arial Nova Light" panose="020B0304020202020204" pitchFamily="34" charset="0"/>
                <a:cs typeface="Arial" panose="020B0604020202020204" pitchFamily="34" charset="0"/>
              </a:rPr>
              <a:t> Naming the new councils after a recognisable geography was the preference of most respondents – across all core demographics and areas. </a:t>
            </a:r>
          </a:p>
        </p:txBody>
      </p:sp>
      <p:cxnSp>
        <p:nvCxnSpPr>
          <p:cNvPr id="7" name="Straight Connector 6">
            <a:extLst>
              <a:ext uri="{FF2B5EF4-FFF2-40B4-BE49-F238E27FC236}">
                <a16:creationId xmlns:a16="http://schemas.microsoft.com/office/drawing/2014/main" id="{E858A52B-1CC9-A69A-0854-02842CD105FE}"/>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hart 7" descr="A bar chart showing the preferred naming conventions for the new areas - with 'geography' being the majority preference">
            <a:extLst>
              <a:ext uri="{FF2B5EF4-FFF2-40B4-BE49-F238E27FC236}">
                <a16:creationId xmlns:a16="http://schemas.microsoft.com/office/drawing/2014/main" id="{C5ACC382-1280-CB0B-C02E-93935BB0102C}"/>
              </a:ext>
            </a:extLst>
          </p:cNvPr>
          <p:cNvGraphicFramePr/>
          <p:nvPr>
            <p:extLst>
              <p:ext uri="{D42A27DB-BD31-4B8C-83A1-F6EECF244321}">
                <p14:modId xmlns:p14="http://schemas.microsoft.com/office/powerpoint/2010/main" val="381942805"/>
              </p:ext>
            </p:extLst>
          </p:nvPr>
        </p:nvGraphicFramePr>
        <p:xfrm>
          <a:off x="326232" y="1182231"/>
          <a:ext cx="5388769" cy="51361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8C1B897-3D3A-D501-3D72-9E382DF1A5D7}"/>
              </a:ext>
            </a:extLst>
          </p:cNvPr>
          <p:cNvSpPr txBox="1"/>
          <p:nvPr/>
        </p:nvSpPr>
        <p:spPr>
          <a:xfrm>
            <a:off x="6096000" y="1736883"/>
            <a:ext cx="5388768" cy="1384995"/>
          </a:xfrm>
          <a:prstGeom prst="rect">
            <a:avLst/>
          </a:prstGeom>
          <a:solidFill>
            <a:srgbClr val="F6EBEA"/>
          </a:solidFill>
        </p:spPr>
        <p:txBody>
          <a:bodyPr wrap="square" rtlCol="0">
            <a:spAutoFit/>
          </a:bodyPr>
          <a:lstStyle/>
          <a:p>
            <a:r>
              <a:rPr lang="en-GB" sz="1200">
                <a:latin typeface="Arial Nova Light" panose="020B0304020202020204" pitchFamily="34" charset="0"/>
              </a:rPr>
              <a:t>Generally, there was little variance in the type of name preferred across the various parts of Hampshire and The Solent. Looking at the top 3 options overall:</a:t>
            </a:r>
          </a:p>
          <a:p>
            <a:pPr marL="628650" lvl="1" indent="-171450">
              <a:buFont typeface="Arial" panose="020B0604020202020204" pitchFamily="34" charset="0"/>
              <a:buChar char="•"/>
            </a:pPr>
            <a:r>
              <a:rPr lang="en-GB" sz="1200">
                <a:latin typeface="Arial Nova Light" panose="020B0304020202020204" pitchFamily="34" charset="0"/>
              </a:rPr>
              <a:t>Geography was top for all areas</a:t>
            </a:r>
          </a:p>
          <a:p>
            <a:pPr marL="628650" lvl="1" indent="-171450">
              <a:buFont typeface="Arial" panose="020B0604020202020204" pitchFamily="34" charset="0"/>
              <a:buChar char="•"/>
            </a:pPr>
            <a:r>
              <a:rPr lang="en-GB" sz="1200">
                <a:latin typeface="Arial Nova Light" panose="020B0304020202020204" pitchFamily="34" charset="0"/>
              </a:rPr>
              <a:t>History was the second preference for everyone except the New Forest (unique characteristics) and Portsmouth (major city)</a:t>
            </a:r>
          </a:p>
          <a:p>
            <a:pPr marL="628650" lvl="1" indent="-171450">
              <a:buFont typeface="Arial" panose="020B0604020202020204" pitchFamily="34" charset="0"/>
              <a:buChar char="•"/>
            </a:pPr>
            <a:r>
              <a:rPr lang="en-GB" sz="1200">
                <a:latin typeface="Arial Nova Light" panose="020B0304020202020204" pitchFamily="34" charset="0"/>
              </a:rPr>
              <a:t>Unique characteristics was third for all except Portsmouth (history) and Southampton (major city)</a:t>
            </a:r>
          </a:p>
        </p:txBody>
      </p:sp>
      <p:sp>
        <p:nvSpPr>
          <p:cNvPr id="4" name="TextBox 3">
            <a:extLst>
              <a:ext uri="{FF2B5EF4-FFF2-40B4-BE49-F238E27FC236}">
                <a16:creationId xmlns:a16="http://schemas.microsoft.com/office/drawing/2014/main" id="{5D3D7347-9AB5-E4F9-F5C1-5C7899321D95}"/>
              </a:ext>
            </a:extLst>
          </p:cNvPr>
          <p:cNvSpPr txBox="1"/>
          <p:nvPr/>
        </p:nvSpPr>
        <p:spPr>
          <a:xfrm>
            <a:off x="6096000" y="3416696"/>
            <a:ext cx="5400385" cy="2739211"/>
          </a:xfrm>
          <a:prstGeom prst="rect">
            <a:avLst/>
          </a:prstGeom>
          <a:solidFill>
            <a:srgbClr val="F6EBEA"/>
          </a:solidFill>
        </p:spPr>
        <p:txBody>
          <a:bodyPr wrap="square" rtlCol="0">
            <a:spAutoFit/>
          </a:bodyPr>
          <a:lstStyle/>
          <a:p>
            <a:r>
              <a:rPr lang="en-GB" sz="1200">
                <a:latin typeface="Arial Nova Light" panose="020B0304020202020204" pitchFamily="34" charset="0"/>
              </a:rPr>
              <a:t>Other observations suggest that names need to:</a:t>
            </a:r>
          </a:p>
          <a:p>
            <a:endParaRPr lang="en-GB" sz="800">
              <a:latin typeface="Arial Nova Light" panose="020B0304020202020204" pitchFamily="34" charset="0"/>
            </a:endParaRPr>
          </a:p>
          <a:p>
            <a:pPr marL="171450" indent="-171450">
              <a:buFont typeface="Arial" panose="020B0604020202020204" pitchFamily="34" charset="0"/>
              <a:buChar char="•"/>
            </a:pPr>
            <a:r>
              <a:rPr lang="en-GB" sz="1200" b="1">
                <a:latin typeface="Arial Nova Light" panose="020B0304020202020204" pitchFamily="34" charset="0"/>
              </a:rPr>
              <a:t>Make geographic sense </a:t>
            </a:r>
            <a:r>
              <a:rPr lang="en-GB" sz="1200">
                <a:latin typeface="Arial Nova Light" panose="020B0304020202020204" pitchFamily="34" charset="0"/>
              </a:rPr>
              <a:t>(e.g. South-West appears to run from the north-west to the south-west and North and Mid only covers part of the middle of Hampshire and stretches towards the south in some areas)</a:t>
            </a:r>
          </a:p>
          <a:p>
            <a:pPr marL="171450" indent="-171450">
              <a:buFont typeface="Arial" panose="020B0604020202020204" pitchFamily="34" charset="0"/>
              <a:buChar char="•"/>
            </a:pPr>
            <a:r>
              <a:rPr lang="en-GB" sz="1200" b="1">
                <a:latin typeface="Arial Nova Light" panose="020B0304020202020204" pitchFamily="34" charset="0"/>
              </a:rPr>
              <a:t>Be relevant to all component parts </a:t>
            </a:r>
            <a:r>
              <a:rPr lang="en-GB" sz="1200">
                <a:latin typeface="Arial Nova Light" panose="020B0304020202020204" pitchFamily="34" charset="0"/>
              </a:rPr>
              <a:t>to help unify and prevent areas feeling forgotten or marginalised</a:t>
            </a:r>
          </a:p>
          <a:p>
            <a:pPr marL="171450" indent="-171450">
              <a:buFont typeface="Arial" panose="020B0604020202020204" pitchFamily="34" charset="0"/>
              <a:buChar char="•"/>
            </a:pPr>
            <a:r>
              <a:rPr lang="en-GB" sz="1200" b="1">
                <a:latin typeface="Arial Nova Light" panose="020B0304020202020204" pitchFamily="34" charset="0"/>
              </a:rPr>
              <a:t>Reflect the creation of a new authorities</a:t>
            </a:r>
            <a:r>
              <a:rPr lang="en-GB" sz="1200">
                <a:latin typeface="Arial Nova Light" panose="020B0304020202020204" pitchFamily="34" charset="0"/>
              </a:rPr>
              <a:t>, rather than suggesting an expansion of existing areas or cities</a:t>
            </a:r>
          </a:p>
          <a:p>
            <a:pPr marL="171450" indent="-171450">
              <a:buFont typeface="Arial" panose="020B0604020202020204" pitchFamily="34" charset="0"/>
              <a:buChar char="•"/>
            </a:pPr>
            <a:r>
              <a:rPr lang="en-GB" sz="1200" b="1">
                <a:latin typeface="Arial Nova Light" panose="020B0304020202020204" pitchFamily="34" charset="0"/>
              </a:rPr>
              <a:t>Unique to each area</a:t>
            </a:r>
            <a:r>
              <a:rPr lang="en-GB" sz="1200">
                <a:latin typeface="Arial Nova Light" panose="020B0304020202020204" pitchFamily="34" charset="0"/>
              </a:rPr>
              <a:t>, so it’s clear where it is and can be understood within the wider UK context</a:t>
            </a:r>
          </a:p>
          <a:p>
            <a:endParaRPr lang="en-GB" sz="800">
              <a:latin typeface="Arial Nova Light" panose="020B0304020202020204" pitchFamily="34" charset="0"/>
            </a:endParaRPr>
          </a:p>
          <a:p>
            <a:r>
              <a:rPr lang="en-GB" sz="1200">
                <a:latin typeface="Arial Nova Light" panose="020B0304020202020204" pitchFamily="34" charset="0"/>
              </a:rPr>
              <a:t>Some respondents felt that the proposed areas are too disparate for a single name to work for everyone. Concerns were also raised about the cost of rebranding</a:t>
            </a:r>
          </a:p>
        </p:txBody>
      </p:sp>
    </p:spTree>
    <p:extLst>
      <p:ext uri="{BB962C8B-B14F-4D97-AF65-F5344CB8AC3E}">
        <p14:creationId xmlns:p14="http://schemas.microsoft.com/office/powerpoint/2010/main" val="156149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B5ED1-5762-7316-0D5B-E5C6AE89B51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1BFD8BB-F771-4285-58AC-BD2F297894BC}"/>
              </a:ext>
            </a:extLst>
          </p:cNvPr>
          <p:cNvSpPr txBox="1">
            <a:spLocks noGrp="1"/>
          </p:cNvSpPr>
          <p:nvPr>
            <p:ph type="title" idx="4294967295"/>
          </p:nvPr>
        </p:nvSpPr>
        <p:spPr>
          <a:xfrm>
            <a:off x="4591050" y="261493"/>
            <a:ext cx="3950493" cy="327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l" defTabSz="91435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Names suggested for each area</a:t>
            </a:r>
          </a:p>
        </p:txBody>
      </p:sp>
      <p:sp>
        <p:nvSpPr>
          <p:cNvPr id="21" name="Title 1">
            <a:extLst>
              <a:ext uri="{FF2B5EF4-FFF2-40B4-BE49-F238E27FC236}">
                <a16:creationId xmlns:a16="http://schemas.microsoft.com/office/drawing/2014/main" id="{33F0326A-F456-6380-80B4-C2CD910EF04F}"/>
              </a:ext>
            </a:extLst>
          </p:cNvPr>
          <p:cNvSpPr txBox="1">
            <a:spLocks/>
          </p:cNvSpPr>
          <p:nvPr/>
        </p:nvSpPr>
        <p:spPr>
          <a:xfrm>
            <a:off x="4705321" y="645240"/>
            <a:ext cx="3950493" cy="239663"/>
          </a:xfrm>
          <a:prstGeom prst="rect">
            <a:avLst/>
          </a:prstGeom>
        </p:spPr>
        <p:txBody>
          <a:bodyPr vert="horz" lIns="91440" tIns="45720" rIns="91440" bIns="45720" rtlCol="0" anchor="ctr">
            <a:normAutofit lnSpcReduction="10000"/>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1200" dirty="0">
                <a:solidFill>
                  <a:srgbClr val="08324B"/>
                </a:solidFill>
                <a:latin typeface="Arial Nova Light" panose="020B0304020202020204" pitchFamily="34" charset="0"/>
                <a:cs typeface="Arial" panose="020B0604020202020204" pitchFamily="34" charset="0"/>
              </a:rPr>
              <a:t>(By respondents who live in the area)</a:t>
            </a:r>
          </a:p>
        </p:txBody>
      </p:sp>
      <p:sp>
        <p:nvSpPr>
          <p:cNvPr id="4" name="Title 1">
            <a:extLst>
              <a:ext uri="{FF2B5EF4-FFF2-40B4-BE49-F238E27FC236}">
                <a16:creationId xmlns:a16="http://schemas.microsoft.com/office/drawing/2014/main" id="{D49A6A56-B3DB-487B-CB75-E1A686CD374E}"/>
              </a:ext>
            </a:extLst>
          </p:cNvPr>
          <p:cNvSpPr txBox="1">
            <a:spLocks/>
          </p:cNvSpPr>
          <p:nvPr/>
        </p:nvSpPr>
        <p:spPr>
          <a:xfrm>
            <a:off x="4527192" y="980095"/>
            <a:ext cx="3251886" cy="662739"/>
          </a:xfrm>
          <a:prstGeom prst="rect">
            <a:avLst/>
          </a:prstGeom>
        </p:spPr>
        <p:txBody>
          <a:bodyPr vert="horz" lIns="91440" tIns="45720" rIns="91440" bIns="45720" rtlCol="0" anchor="ctr">
            <a:normAutofit lnSpcReduction="10000"/>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algn="ctr" fontAlgn="auto">
              <a:spcAft>
                <a:spcPts val="0"/>
              </a:spcAft>
            </a:pPr>
            <a:r>
              <a:rPr lang="en-GB" sz="1400" dirty="0">
                <a:solidFill>
                  <a:srgbClr val="08324B"/>
                </a:solidFill>
                <a:latin typeface="Arial Nova Light" panose="020B0304020202020204" pitchFamily="34" charset="0"/>
                <a:cs typeface="Arial" panose="020B0604020202020204" pitchFamily="34" charset="0"/>
              </a:rPr>
              <a:t>Suggestions predominantly reflected the preference for a name that relates to the area’s geography</a:t>
            </a:r>
          </a:p>
        </p:txBody>
      </p:sp>
      <p:graphicFrame>
        <p:nvGraphicFramePr>
          <p:cNvPr id="2" name="Table 1">
            <a:extLst>
              <a:ext uri="{FF2B5EF4-FFF2-40B4-BE49-F238E27FC236}">
                <a16:creationId xmlns:a16="http://schemas.microsoft.com/office/drawing/2014/main" id="{805DD80A-59B7-3016-23B1-4CCEFB813E99}"/>
              </a:ext>
            </a:extLst>
          </p:cNvPr>
          <p:cNvGraphicFramePr>
            <a:graphicFrameLocks noGrp="1"/>
          </p:cNvGraphicFramePr>
          <p:nvPr>
            <p:extLst>
              <p:ext uri="{D42A27DB-BD31-4B8C-83A1-F6EECF244321}">
                <p14:modId xmlns:p14="http://schemas.microsoft.com/office/powerpoint/2010/main" val="3854619952"/>
              </p:ext>
            </p:extLst>
          </p:nvPr>
        </p:nvGraphicFramePr>
        <p:xfrm>
          <a:off x="715222" y="447474"/>
          <a:ext cx="3396289" cy="5963051"/>
        </p:xfrm>
        <a:graphic>
          <a:graphicData uri="http://schemas.openxmlformats.org/drawingml/2006/table">
            <a:tbl>
              <a:tblPr firstRow="1"/>
              <a:tblGrid>
                <a:gridCol w="2570853">
                  <a:extLst>
                    <a:ext uri="{9D8B030D-6E8A-4147-A177-3AD203B41FA5}">
                      <a16:colId xmlns:a16="http://schemas.microsoft.com/office/drawing/2014/main" val="2138171383"/>
                    </a:ext>
                  </a:extLst>
                </a:gridCol>
                <a:gridCol w="825436">
                  <a:extLst>
                    <a:ext uri="{9D8B030D-6E8A-4147-A177-3AD203B41FA5}">
                      <a16:colId xmlns:a16="http://schemas.microsoft.com/office/drawing/2014/main" val="2362890269"/>
                    </a:ext>
                  </a:extLst>
                </a:gridCol>
              </a:tblGrid>
              <a:tr h="338267">
                <a:tc>
                  <a:txBody>
                    <a:bodyPr/>
                    <a:lstStyle/>
                    <a:p>
                      <a:pPr algn="l" fontAlgn="b">
                        <a:buNone/>
                      </a:pPr>
                      <a:r>
                        <a:rPr lang="en-GB" sz="1000" b="1" i="0" u="none" strike="noStrike" dirty="0">
                          <a:solidFill>
                            <a:srgbClr val="000000"/>
                          </a:solidFill>
                          <a:effectLst/>
                          <a:latin typeface="Arial Nova Light" panose="020B0304020202020204" pitchFamily="34" charset="0"/>
                        </a:rPr>
                        <a:t>Names suggested for the proposed North and Mid area by North and Mid residents</a:t>
                      </a:r>
                    </a:p>
                  </a:txBody>
                  <a:tcPr marL="3844" marR="3844" marT="384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009999"/>
                    </a:solidFill>
                  </a:tcPr>
                </a:tc>
                <a:tc>
                  <a:txBody>
                    <a:bodyPr/>
                    <a:lstStyle/>
                    <a:p>
                      <a:pPr algn="ctr" fontAlgn="b">
                        <a:buNone/>
                      </a:pPr>
                      <a:r>
                        <a:rPr lang="en-GB" sz="1000" b="1" i="0" u="none" strike="noStrike">
                          <a:solidFill>
                            <a:srgbClr val="000000"/>
                          </a:solidFill>
                          <a:effectLst/>
                          <a:latin typeface="Arial Nova Light" panose="020B0304020202020204" pitchFamily="34" charset="0"/>
                        </a:rPr>
                        <a:t>Count</a:t>
                      </a:r>
                    </a:p>
                  </a:txBody>
                  <a:tcPr marL="3844" marR="3844" marT="38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9999"/>
                    </a:solidFill>
                  </a:tcPr>
                </a:tc>
                <a:extLst>
                  <a:ext uri="{0D108BD9-81ED-4DB2-BD59-A6C34878D82A}">
                    <a16:rowId xmlns:a16="http://schemas.microsoft.com/office/drawing/2014/main" val="207900814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And Mid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80</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15932533"/>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46</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67631705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East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31</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182692999"/>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East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21</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756477526"/>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12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417347310"/>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Wessex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12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9349225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Central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11</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3936662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Downs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8</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3396799"/>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Heart Of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0379739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Mid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00227984"/>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Winchester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35114241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South Downs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6</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10545308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Basingstoke And North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5</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866074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And East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5</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76867364"/>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Winchester And North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5</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682240844"/>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North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760554715"/>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Winchester And Basingstoke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4323465"/>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Austen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323721765"/>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East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501994848"/>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Mid Wessex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76172023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Mid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024915084"/>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Wessex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3565427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Basingstoke And Winchester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571720930"/>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Camelot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83980738"/>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East Wessex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98551819"/>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Eastern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625712509"/>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Central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666706453"/>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Heartlands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902611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Hampshire Heritage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19318589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And Central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5599809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And Mid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10243730"/>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 East And Mid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627786849"/>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Northern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255553167"/>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Rural Hampshire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024715762"/>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Wessex Downs </a:t>
                      </a:r>
                    </a:p>
                  </a:txBody>
                  <a:tcPr marL="3844" marR="3844" marT="3844"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658446451"/>
                  </a:ext>
                </a:extLst>
              </a:tr>
              <a:tr h="111474">
                <a:tc>
                  <a:txBody>
                    <a:bodyPr/>
                    <a:lstStyle/>
                    <a:p>
                      <a:pPr algn="l" fontAlgn="ctr">
                        <a:buNone/>
                      </a:pPr>
                      <a:r>
                        <a:rPr lang="en-GB" sz="1000" b="0" i="0" u="none" strike="noStrike">
                          <a:solidFill>
                            <a:srgbClr val="000000"/>
                          </a:solidFill>
                          <a:effectLst/>
                          <a:latin typeface="Arial Nova Light" panose="020B0304020202020204" pitchFamily="34" charset="0"/>
                        </a:rPr>
                        <a:t> Wessex North </a:t>
                      </a:r>
                    </a:p>
                  </a:txBody>
                  <a:tcPr marL="3844" marR="3844" marT="384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1000" b="0" i="0" u="none" strike="noStrike" dirty="0">
                          <a:solidFill>
                            <a:srgbClr val="000000"/>
                          </a:solidFill>
                          <a:effectLst/>
                          <a:latin typeface="Arial Nova Light" panose="020B0304020202020204" pitchFamily="34" charset="0"/>
                        </a:rPr>
                        <a:t>2</a:t>
                      </a:r>
                    </a:p>
                  </a:txBody>
                  <a:tcPr marL="3844" marR="3844" marT="384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167032"/>
                  </a:ext>
                </a:extLst>
              </a:tr>
            </a:tbl>
          </a:graphicData>
        </a:graphic>
      </p:graphicFrame>
      <p:graphicFrame>
        <p:nvGraphicFramePr>
          <p:cNvPr id="13" name="Table 12">
            <a:extLst>
              <a:ext uri="{FF2B5EF4-FFF2-40B4-BE49-F238E27FC236}">
                <a16:creationId xmlns:a16="http://schemas.microsoft.com/office/drawing/2014/main" id="{7FA6A34E-F4D5-0EE3-3C9A-CD53A2537568}"/>
              </a:ext>
            </a:extLst>
          </p:cNvPr>
          <p:cNvGraphicFramePr>
            <a:graphicFrameLocks noGrp="1"/>
          </p:cNvGraphicFramePr>
          <p:nvPr>
            <p:extLst>
              <p:ext uri="{D42A27DB-BD31-4B8C-83A1-F6EECF244321}">
                <p14:modId xmlns:p14="http://schemas.microsoft.com/office/powerpoint/2010/main" val="2502079342"/>
              </p:ext>
            </p:extLst>
          </p:nvPr>
        </p:nvGraphicFramePr>
        <p:xfrm>
          <a:off x="4591050" y="2369759"/>
          <a:ext cx="3009900" cy="4040766"/>
        </p:xfrm>
        <a:graphic>
          <a:graphicData uri="http://schemas.openxmlformats.org/drawingml/2006/table">
            <a:tbl>
              <a:tblPr firstRow="1"/>
              <a:tblGrid>
                <a:gridCol w="2374900">
                  <a:extLst>
                    <a:ext uri="{9D8B030D-6E8A-4147-A177-3AD203B41FA5}">
                      <a16:colId xmlns:a16="http://schemas.microsoft.com/office/drawing/2014/main" val="2418858107"/>
                    </a:ext>
                  </a:extLst>
                </a:gridCol>
                <a:gridCol w="635000">
                  <a:extLst>
                    <a:ext uri="{9D8B030D-6E8A-4147-A177-3AD203B41FA5}">
                      <a16:colId xmlns:a16="http://schemas.microsoft.com/office/drawing/2014/main" val="1540820891"/>
                    </a:ext>
                  </a:extLst>
                </a:gridCol>
              </a:tblGrid>
              <a:tr h="357766">
                <a:tc>
                  <a:txBody>
                    <a:bodyPr/>
                    <a:lstStyle/>
                    <a:p>
                      <a:pPr algn="l" fontAlgn="b">
                        <a:buNone/>
                      </a:pPr>
                      <a:r>
                        <a:rPr lang="en-GB" sz="1000" b="1" i="0" u="none" strike="noStrike">
                          <a:solidFill>
                            <a:srgbClr val="000000"/>
                          </a:solidFill>
                          <a:effectLst/>
                          <a:latin typeface="Arial Nova Light" panose="020B0304020202020204" pitchFamily="34" charset="0"/>
                        </a:rPr>
                        <a:t>Names suggested for the proposed South East area by South East residents</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8989"/>
                    </a:solidFill>
                  </a:tcPr>
                </a:tc>
                <a:tc>
                  <a:txBody>
                    <a:bodyPr/>
                    <a:lstStyle/>
                    <a:p>
                      <a:pPr algn="ctr" fontAlgn="b">
                        <a:buNone/>
                      </a:pPr>
                      <a:r>
                        <a:rPr lang="en-GB" sz="1000" b="1" i="0" u="none" strike="noStrike">
                          <a:solidFill>
                            <a:srgbClr val="000000"/>
                          </a:solidFill>
                          <a:effectLst/>
                          <a:latin typeface="Arial Nova Light" panose="020B0304020202020204" pitchFamily="34" charset="0"/>
                        </a:rPr>
                        <a:t>Count</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8989"/>
                    </a:solidFill>
                  </a:tcPr>
                </a:tc>
                <a:extLst>
                  <a:ext uri="{0D108BD9-81ED-4DB2-BD59-A6C34878D82A}">
                    <a16:rowId xmlns:a16="http://schemas.microsoft.com/office/drawing/2014/main" val="4058549523"/>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Solent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32584905"/>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South East Hampshire</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57921747"/>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Portsmouth</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66261782"/>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East Solent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691415307"/>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Greater Portsmouth</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92602961"/>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South Hampshire</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53430262"/>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Portsmouth And Solent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01418929"/>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Solent East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68498433"/>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South East Solent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363378237"/>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Portsmouth And South East Hampshire</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19665985"/>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The Solent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31240473"/>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Eastern Solent Authority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36452706"/>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Fareham</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92932650"/>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FGHP</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77627671"/>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Maritime</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5235462"/>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Portsmouth Area</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735031532"/>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Solent City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68897908"/>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Solent Coastal</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51202567"/>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Something Naval</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76888659"/>
                  </a:ext>
                </a:extLst>
              </a:tr>
              <a:tr h="184150">
                <a:tc>
                  <a:txBody>
                    <a:bodyPr/>
                    <a:lstStyle/>
                    <a:p>
                      <a:pPr algn="l" fontAlgn="b">
                        <a:buNone/>
                      </a:pPr>
                      <a:r>
                        <a:rPr lang="en-GB" sz="1000" b="0" i="0" u="none" strike="noStrike">
                          <a:solidFill>
                            <a:srgbClr val="000000"/>
                          </a:solidFill>
                          <a:effectLst/>
                          <a:latin typeface="Arial Nova Light" panose="020B0304020202020204" pitchFamily="34" charset="0"/>
                        </a:rPr>
                        <a:t>South East And Solent</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0" i="0" u="none" strike="noStrike" dirty="0">
                          <a:solidFill>
                            <a:srgbClr val="000000"/>
                          </a:solidFill>
                          <a:effectLst/>
                          <a:latin typeface="Arial Nova Light" panose="020B0304020202020204" pitchFamily="34" charset="0"/>
                        </a:rPr>
                        <a:t>2</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25057"/>
                  </a:ext>
                </a:extLst>
              </a:tr>
            </a:tbl>
          </a:graphicData>
        </a:graphic>
      </p:graphicFrame>
      <p:graphicFrame>
        <p:nvGraphicFramePr>
          <p:cNvPr id="14" name="Table 13">
            <a:extLst>
              <a:ext uri="{FF2B5EF4-FFF2-40B4-BE49-F238E27FC236}">
                <a16:creationId xmlns:a16="http://schemas.microsoft.com/office/drawing/2014/main" id="{989A0819-87DE-7769-C050-BAF16C10DE28}"/>
              </a:ext>
            </a:extLst>
          </p:cNvPr>
          <p:cNvGraphicFramePr>
            <a:graphicFrameLocks noGrp="1"/>
          </p:cNvGraphicFramePr>
          <p:nvPr>
            <p:extLst>
              <p:ext uri="{D42A27DB-BD31-4B8C-83A1-F6EECF244321}">
                <p14:modId xmlns:p14="http://schemas.microsoft.com/office/powerpoint/2010/main" val="3211215348"/>
              </p:ext>
            </p:extLst>
          </p:nvPr>
        </p:nvGraphicFramePr>
        <p:xfrm>
          <a:off x="8194760" y="734623"/>
          <a:ext cx="3009900" cy="5675902"/>
        </p:xfrm>
        <a:graphic>
          <a:graphicData uri="http://schemas.openxmlformats.org/drawingml/2006/table">
            <a:tbl>
              <a:tblPr firstRow="1"/>
              <a:tblGrid>
                <a:gridCol w="2485819">
                  <a:extLst>
                    <a:ext uri="{9D8B030D-6E8A-4147-A177-3AD203B41FA5}">
                      <a16:colId xmlns:a16="http://schemas.microsoft.com/office/drawing/2014/main" val="1118274417"/>
                    </a:ext>
                  </a:extLst>
                </a:gridCol>
                <a:gridCol w="524081">
                  <a:extLst>
                    <a:ext uri="{9D8B030D-6E8A-4147-A177-3AD203B41FA5}">
                      <a16:colId xmlns:a16="http://schemas.microsoft.com/office/drawing/2014/main" val="210596007"/>
                    </a:ext>
                  </a:extLst>
                </a:gridCol>
              </a:tblGrid>
              <a:tr h="356534">
                <a:tc>
                  <a:txBody>
                    <a:bodyPr/>
                    <a:lstStyle/>
                    <a:p>
                      <a:pPr algn="l" fontAlgn="b">
                        <a:buNone/>
                      </a:pPr>
                      <a:r>
                        <a:rPr lang="en-GB" sz="1000" b="1" i="0" u="none" strike="noStrike">
                          <a:solidFill>
                            <a:srgbClr val="000000"/>
                          </a:solidFill>
                          <a:effectLst/>
                          <a:latin typeface="Arial Nova Light" panose="020B0304020202020204" pitchFamily="34" charset="0"/>
                        </a:rPr>
                        <a:t>Names suggested for the proposed South West area by South West residents</a:t>
                      </a:r>
                    </a:p>
                  </a:txBody>
                  <a:tcPr marL="4052" marR="4052" marT="405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CC00"/>
                    </a:solidFill>
                  </a:tcPr>
                </a:tc>
                <a:tc>
                  <a:txBody>
                    <a:bodyPr/>
                    <a:lstStyle/>
                    <a:p>
                      <a:pPr algn="ctr" fontAlgn="b">
                        <a:buNone/>
                      </a:pPr>
                      <a:r>
                        <a:rPr lang="en-GB" sz="1000" b="1" i="0" u="none" strike="noStrike">
                          <a:solidFill>
                            <a:srgbClr val="000000"/>
                          </a:solidFill>
                          <a:effectLst/>
                          <a:latin typeface="Arial Nova Light" panose="020B0304020202020204" pitchFamily="34" charset="0"/>
                        </a:rPr>
                        <a:t>Count</a:t>
                      </a:r>
                    </a:p>
                  </a:txBody>
                  <a:tcPr marL="4052" marR="4052" marT="4052"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C00"/>
                    </a:solidFill>
                  </a:tcPr>
                </a:tc>
                <a:extLst>
                  <a:ext uri="{0D108BD9-81ED-4DB2-BD59-A6C34878D82A}">
                    <a16:rowId xmlns:a16="http://schemas.microsoft.com/office/drawing/2014/main" val="2103806468"/>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 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62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35224242"/>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26</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05101698"/>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New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15</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07420580"/>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 West Hampshire And 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11</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82870440"/>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 West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10</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828276596"/>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8</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2315556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 And New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8</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89222697"/>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West 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8</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297797924"/>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Greater Southampton</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89029760"/>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 West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7</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8416427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5</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09880061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 And 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5</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09777204"/>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New Forest Should Be Included In The Name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98743056"/>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 And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4</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049988822"/>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New Forest And Test Valley</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84454481"/>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64210608"/>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33742212"/>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 And South 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70666143"/>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West Hampshire And 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3</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7203460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Clausentum</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92020889"/>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Forest And 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7917544"/>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Hampshire West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252913476"/>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New Forest District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2049584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New Forest Test Valley And Solent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48678297"/>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North West Hampshire And Solent Area</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64878341"/>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Rural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446376544"/>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 And New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69177515"/>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Solent And 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01906881"/>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 And West Hampshire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260042903"/>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 And The New Forest</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98758521"/>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Southamptonshire</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868502037"/>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Three Rivers</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39790691"/>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Wessex</a:t>
                      </a:r>
                    </a:p>
                  </a:txBody>
                  <a:tcPr marL="4052" marR="4052" marT="40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GB" sz="1000" b="0" i="0" u="none" strike="noStrike">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498668029"/>
                  </a:ext>
                </a:extLst>
              </a:tr>
              <a:tr h="117494">
                <a:tc>
                  <a:txBody>
                    <a:bodyPr/>
                    <a:lstStyle/>
                    <a:p>
                      <a:pPr algn="l" fontAlgn="b">
                        <a:buNone/>
                      </a:pPr>
                      <a:r>
                        <a:rPr lang="en-GB" sz="1000" b="0" i="0" u="none" strike="noStrike">
                          <a:solidFill>
                            <a:srgbClr val="000000"/>
                          </a:solidFill>
                          <a:effectLst/>
                          <a:latin typeface="Arial Nova Light" panose="020B0304020202020204" pitchFamily="34" charset="0"/>
                        </a:rPr>
                        <a:t>Western Solent</a:t>
                      </a:r>
                    </a:p>
                  </a:txBody>
                  <a:tcPr marL="4052" marR="4052" marT="4052"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0" i="0" u="none" strike="noStrike" dirty="0">
                          <a:solidFill>
                            <a:srgbClr val="000000"/>
                          </a:solidFill>
                          <a:effectLst/>
                          <a:latin typeface="Arial Nova Light" panose="020B0304020202020204" pitchFamily="34" charset="0"/>
                        </a:rPr>
                        <a:t>2</a:t>
                      </a:r>
                    </a:p>
                  </a:txBody>
                  <a:tcPr marL="4052" marR="4052" marT="4052"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983359"/>
                  </a:ext>
                </a:extLst>
              </a:tr>
            </a:tbl>
          </a:graphicData>
        </a:graphic>
      </p:graphicFrame>
      <p:sp>
        <p:nvSpPr>
          <p:cNvPr id="22" name="Title 1">
            <a:extLst>
              <a:ext uri="{FF2B5EF4-FFF2-40B4-BE49-F238E27FC236}">
                <a16:creationId xmlns:a16="http://schemas.microsoft.com/office/drawing/2014/main" id="{26F070ED-4C46-17B2-E13E-EEAE593814E9}"/>
              </a:ext>
            </a:extLst>
          </p:cNvPr>
          <p:cNvSpPr txBox="1">
            <a:spLocks/>
          </p:cNvSpPr>
          <p:nvPr/>
        </p:nvSpPr>
        <p:spPr>
          <a:xfrm>
            <a:off x="715222" y="6559877"/>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rgbClr val="08324B"/>
                </a:solidFill>
                <a:latin typeface="Arial Nova Light" panose="020B0304020202020204" pitchFamily="34" charset="0"/>
                <a:cs typeface="Arial" panose="020B0604020202020204" pitchFamily="34" charset="0"/>
              </a:rPr>
              <a:t>The above shows names suggested more than once. Comments that did not include a name, and names that were offensive, derogatory or comedic were removed from consideration. </a:t>
            </a:r>
          </a:p>
          <a:p>
            <a:pPr fontAlgn="auto">
              <a:spcAft>
                <a:spcPts val="0"/>
              </a:spcAft>
            </a:pPr>
            <a:r>
              <a:rPr lang="en-GB" sz="800" i="1">
                <a:solidFill>
                  <a:srgbClr val="08324B"/>
                </a:solidFill>
                <a:latin typeface="Arial Nova Light" panose="020B0304020202020204" pitchFamily="34" charset="0"/>
                <a:cs typeface="Arial" panose="020B0604020202020204" pitchFamily="34" charset="0"/>
              </a:rPr>
              <a:t>A complete list of suggestions from all respondents (regardless of area of residency or relevance of content) have been shared with the LGR project team.</a:t>
            </a:r>
          </a:p>
        </p:txBody>
      </p:sp>
    </p:spTree>
    <p:extLst>
      <p:ext uri="{BB962C8B-B14F-4D97-AF65-F5344CB8AC3E}">
        <p14:creationId xmlns:p14="http://schemas.microsoft.com/office/powerpoint/2010/main" val="163721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58F9-E853-CFF6-7CD9-9F62BDF13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B1588-3EC1-1856-CF3A-3A66397267CF}"/>
              </a:ext>
            </a:extLst>
          </p:cNvPr>
          <p:cNvSpPr txBox="1">
            <a:spLocks noGrp="1"/>
          </p:cNvSpPr>
          <p:nvPr>
            <p:ph type="title" idx="4294967295"/>
          </p:nvPr>
        </p:nvSpPr>
        <p:spPr>
          <a:xfrm>
            <a:off x="838542" y="2766261"/>
            <a:ext cx="10514916" cy="1325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ctr" defTabSz="91435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Unstructured responses</a:t>
            </a:r>
            <a:endParaRPr kumimoji="0" lang="en-GB" sz="1600" b="0"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3001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5645-D931-9254-D57D-505CEDF15B9F}"/>
              </a:ext>
            </a:extLst>
          </p:cNvPr>
          <p:cNvSpPr>
            <a:spLocks noGrp="1"/>
          </p:cNvSpPr>
          <p:nvPr>
            <p:ph type="title"/>
          </p:nvPr>
        </p:nvSpPr>
        <p:spPr>
          <a:xfrm>
            <a:off x="685822" y="271988"/>
            <a:ext cx="10820355" cy="760938"/>
          </a:xfrm>
        </p:spPr>
        <p:txBody>
          <a:bodyPr>
            <a:normAutofit/>
          </a:bodyPr>
          <a:lstStyle/>
          <a:p>
            <a:r>
              <a:rPr lang="en-GB" sz="1500">
                <a:latin typeface="Arial Nova Light" panose="020B0304020202020204" pitchFamily="34" charset="0"/>
              </a:rPr>
              <a:t>Unstructured responses received: in summary </a:t>
            </a:r>
          </a:p>
        </p:txBody>
      </p:sp>
      <p:sp>
        <p:nvSpPr>
          <p:cNvPr id="14" name="Rectangle 13">
            <a:extLst>
              <a:ext uri="{FF2B5EF4-FFF2-40B4-BE49-F238E27FC236}">
                <a16:creationId xmlns:a16="http://schemas.microsoft.com/office/drawing/2014/main" id="{B22638EA-3CAC-C406-71C3-D44C741BFA87}"/>
              </a:ext>
              <a:ext uri="{C183D7F6-B498-43B3-948B-1728B52AA6E4}">
                <adec:decorative xmlns:adec="http://schemas.microsoft.com/office/drawing/2017/decorative" val="1"/>
              </a:ext>
            </a:extLst>
          </p:cNvPr>
          <p:cNvSpPr/>
          <p:nvPr/>
        </p:nvSpPr>
        <p:spPr>
          <a:xfrm flipH="1">
            <a:off x="6100324" y="1790468"/>
            <a:ext cx="0" cy="163538"/>
          </a:xfrm>
          <a:prstGeom prst="rect">
            <a:avLst/>
          </a:prstGeom>
          <a:ln w="190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Nova Light" panose="020B0304020202020204" pitchFamily="34" charset="0"/>
            </a:endParaRPr>
          </a:p>
        </p:txBody>
      </p:sp>
      <p:cxnSp>
        <p:nvCxnSpPr>
          <p:cNvPr id="21" name="Straight Connector 20">
            <a:extLst>
              <a:ext uri="{FF2B5EF4-FFF2-40B4-BE49-F238E27FC236}">
                <a16:creationId xmlns:a16="http://schemas.microsoft.com/office/drawing/2014/main" id="{D1373BBE-A0D2-14A9-A3CF-5152EC679AC8}"/>
              </a:ext>
              <a:ext uri="{C183D7F6-B498-43B3-948B-1728B52AA6E4}">
                <adec:decorative xmlns:adec="http://schemas.microsoft.com/office/drawing/2017/decorative" val="1"/>
              </a:ext>
            </a:extLst>
          </p:cNvPr>
          <p:cNvCxnSpPr>
            <a:cxnSpLocks/>
          </p:cNvCxnSpPr>
          <p:nvPr/>
        </p:nvCxnSpPr>
        <p:spPr>
          <a:xfrm>
            <a:off x="3143722" y="1962245"/>
            <a:ext cx="59132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726AC1-11A3-BA15-96CA-7C0442808EF2}"/>
              </a:ext>
              <a:ext uri="{C183D7F6-B498-43B3-948B-1728B52AA6E4}">
                <adec:decorative xmlns:adec="http://schemas.microsoft.com/office/drawing/2017/decorative" val="1"/>
              </a:ext>
            </a:extLst>
          </p:cNvPr>
          <p:cNvCxnSpPr>
            <a:cxnSpLocks/>
          </p:cNvCxnSpPr>
          <p:nvPr/>
        </p:nvCxnSpPr>
        <p:spPr>
          <a:xfrm>
            <a:off x="9051273" y="1962244"/>
            <a:ext cx="0" cy="133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342344-48EE-88AD-3FF9-5265AEB3C993}"/>
              </a:ext>
              <a:ext uri="{C183D7F6-B498-43B3-948B-1728B52AA6E4}">
                <adec:decorative xmlns:adec="http://schemas.microsoft.com/office/drawing/2017/decorative" val="1"/>
              </a:ext>
            </a:extLst>
          </p:cNvPr>
          <p:cNvCxnSpPr>
            <a:cxnSpLocks/>
          </p:cNvCxnSpPr>
          <p:nvPr/>
        </p:nvCxnSpPr>
        <p:spPr>
          <a:xfrm>
            <a:off x="3150515" y="1962244"/>
            <a:ext cx="0" cy="133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6EC0F6-4191-348A-E1FE-069307D71C25}"/>
              </a:ext>
              <a:ext uri="{C183D7F6-B498-43B3-948B-1728B52AA6E4}">
                <adec:decorative xmlns:adec="http://schemas.microsoft.com/office/drawing/2017/decorative" val="1"/>
              </a:ext>
            </a:extLst>
          </p:cNvPr>
          <p:cNvCxnSpPr>
            <a:cxnSpLocks/>
          </p:cNvCxnSpPr>
          <p:nvPr/>
        </p:nvCxnSpPr>
        <p:spPr>
          <a:xfrm>
            <a:off x="1453269" y="2063908"/>
            <a:ext cx="33944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F0FB11-FCEC-7D42-2D4C-B6211F6F50FD}"/>
              </a:ext>
              <a:ext uri="{C183D7F6-B498-43B3-948B-1728B52AA6E4}">
                <adec:decorative xmlns:adec="http://schemas.microsoft.com/office/drawing/2017/decorative" val="1"/>
              </a:ext>
            </a:extLst>
          </p:cNvPr>
          <p:cNvCxnSpPr>
            <a:cxnSpLocks/>
          </p:cNvCxnSpPr>
          <p:nvPr/>
        </p:nvCxnSpPr>
        <p:spPr>
          <a:xfrm>
            <a:off x="1453269" y="2063908"/>
            <a:ext cx="0" cy="115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283229-E746-75BC-5BE3-CC127F26238A}"/>
              </a:ext>
              <a:ext uri="{C183D7F6-B498-43B3-948B-1728B52AA6E4}">
                <adec:decorative xmlns:adec="http://schemas.microsoft.com/office/drawing/2017/decorative" val="1"/>
              </a:ext>
            </a:extLst>
          </p:cNvPr>
          <p:cNvCxnSpPr>
            <a:cxnSpLocks/>
          </p:cNvCxnSpPr>
          <p:nvPr/>
        </p:nvCxnSpPr>
        <p:spPr>
          <a:xfrm>
            <a:off x="4850025" y="2063908"/>
            <a:ext cx="0" cy="115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384F2D-CFCC-EE33-FBB5-65AFCDF5861F}"/>
              </a:ext>
              <a:ext uri="{C183D7F6-B498-43B3-948B-1728B52AA6E4}">
                <adec:decorative xmlns:adec="http://schemas.microsoft.com/office/drawing/2017/decorative" val="1"/>
              </a:ext>
            </a:extLst>
          </p:cNvPr>
          <p:cNvCxnSpPr>
            <a:cxnSpLocks/>
          </p:cNvCxnSpPr>
          <p:nvPr/>
        </p:nvCxnSpPr>
        <p:spPr>
          <a:xfrm>
            <a:off x="7354026" y="2066948"/>
            <a:ext cx="33944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EDB6AA-557A-AFEB-4D08-B07438BA00A2}"/>
              </a:ext>
              <a:ext uri="{C183D7F6-B498-43B3-948B-1728B52AA6E4}">
                <adec:decorative xmlns:adec="http://schemas.microsoft.com/office/drawing/2017/decorative" val="1"/>
              </a:ext>
            </a:extLst>
          </p:cNvPr>
          <p:cNvCxnSpPr>
            <a:cxnSpLocks/>
          </p:cNvCxnSpPr>
          <p:nvPr/>
        </p:nvCxnSpPr>
        <p:spPr>
          <a:xfrm>
            <a:off x="7354026" y="2066948"/>
            <a:ext cx="0" cy="115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D50165-7A17-AF97-5611-6499F1C4D9DC}"/>
              </a:ext>
              <a:ext uri="{C183D7F6-B498-43B3-948B-1728B52AA6E4}">
                <adec:decorative xmlns:adec="http://schemas.microsoft.com/office/drawing/2017/decorative" val="1"/>
              </a:ext>
            </a:extLst>
          </p:cNvPr>
          <p:cNvCxnSpPr>
            <a:cxnSpLocks/>
          </p:cNvCxnSpPr>
          <p:nvPr/>
        </p:nvCxnSpPr>
        <p:spPr>
          <a:xfrm>
            <a:off x="10737205" y="2066948"/>
            <a:ext cx="0" cy="115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EC49BF0B-9429-B312-8309-C5F54FA6169A}"/>
              </a:ext>
            </a:extLst>
          </p:cNvPr>
          <p:cNvGraphicFramePr>
            <a:graphicFrameLocks noGrp="1"/>
          </p:cNvGraphicFramePr>
          <p:nvPr>
            <p:extLst>
              <p:ext uri="{D42A27DB-BD31-4B8C-83A1-F6EECF244321}">
                <p14:modId xmlns:p14="http://schemas.microsoft.com/office/powerpoint/2010/main" val="4225186980"/>
              </p:ext>
            </p:extLst>
          </p:nvPr>
        </p:nvGraphicFramePr>
        <p:xfrm>
          <a:off x="651469" y="1312802"/>
          <a:ext cx="10944000" cy="5166208"/>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616376193"/>
                    </a:ext>
                  </a:extLst>
                </a:gridCol>
                <a:gridCol w="1764000">
                  <a:extLst>
                    <a:ext uri="{9D8B030D-6E8A-4147-A177-3AD203B41FA5}">
                      <a16:colId xmlns:a16="http://schemas.microsoft.com/office/drawing/2014/main" val="1483907600"/>
                    </a:ext>
                  </a:extLst>
                </a:gridCol>
                <a:gridCol w="1764000">
                  <a:extLst>
                    <a:ext uri="{9D8B030D-6E8A-4147-A177-3AD203B41FA5}">
                      <a16:colId xmlns:a16="http://schemas.microsoft.com/office/drawing/2014/main" val="3004284187"/>
                    </a:ext>
                  </a:extLst>
                </a:gridCol>
                <a:gridCol w="360000">
                  <a:extLst>
                    <a:ext uri="{9D8B030D-6E8A-4147-A177-3AD203B41FA5}">
                      <a16:colId xmlns:a16="http://schemas.microsoft.com/office/drawing/2014/main" val="856222743"/>
                    </a:ext>
                  </a:extLst>
                </a:gridCol>
                <a:gridCol w="1764000">
                  <a:extLst>
                    <a:ext uri="{9D8B030D-6E8A-4147-A177-3AD203B41FA5}">
                      <a16:colId xmlns:a16="http://schemas.microsoft.com/office/drawing/2014/main" val="4264491558"/>
                    </a:ext>
                  </a:extLst>
                </a:gridCol>
                <a:gridCol w="1764000">
                  <a:extLst>
                    <a:ext uri="{9D8B030D-6E8A-4147-A177-3AD203B41FA5}">
                      <a16:colId xmlns:a16="http://schemas.microsoft.com/office/drawing/2014/main" val="4277572944"/>
                    </a:ext>
                  </a:extLst>
                </a:gridCol>
                <a:gridCol w="1764000">
                  <a:extLst>
                    <a:ext uri="{9D8B030D-6E8A-4147-A177-3AD203B41FA5}">
                      <a16:colId xmlns:a16="http://schemas.microsoft.com/office/drawing/2014/main" val="3219143845"/>
                    </a:ext>
                  </a:extLst>
                </a:gridCol>
              </a:tblGrid>
              <a:tr h="554494">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In addition to the responses received to the online survey, 26 unstructured responses to Hampshire County Council’s proposals for Local Government Reorganisation were received via letter or email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rgbClr val="EFD9D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algn="ct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algn="ct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extLst>
                  <a:ext uri="{0D108BD9-81ED-4DB2-BD59-A6C34878D82A}">
                    <a16:rowId xmlns:a16="http://schemas.microsoft.com/office/drawing/2014/main" val="2044441229"/>
                  </a:ext>
                </a:extLst>
              </a:tr>
              <a:tr h="308180">
                <a:tc gridSpan="7">
                  <a:txBody>
                    <a:bodyPr/>
                    <a:lstStyle/>
                    <a:p>
                      <a:pPr algn="ctr"/>
                      <a:endParaRPr lang="en-GB" sz="1200" b="0">
                        <a:latin typeface="Arial Nova Light" panose="020B03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algn="ct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algn="ct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8324B"/>
                    </a:solidFill>
                  </a:tcPr>
                </a:tc>
                <a:extLst>
                  <a:ext uri="{0D108BD9-81ED-4DB2-BD59-A6C34878D82A}">
                    <a16:rowId xmlns:a16="http://schemas.microsoft.com/office/drawing/2014/main" val="1258881694"/>
                  </a:ext>
                </a:extLst>
              </a:tr>
              <a:tr h="554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1 councillor</a:t>
                      </a:r>
                    </a:p>
                    <a:p>
                      <a:pPr algn="ctr"/>
                      <a:endParaRPr lang="en-GB" sz="1200" b="1">
                        <a:solidFill>
                          <a:schemeClr val="bg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11 organisations, groups or businesses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14 individuals</a:t>
                      </a:r>
                    </a:p>
                    <a:p>
                      <a:pPr algn="ctr"/>
                      <a:endParaRPr lang="en-GB" sz="1200" b="1">
                        <a:solidFill>
                          <a:schemeClr val="bg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algn="ctr"/>
                      <a:endParaRPr lang="en-GB" sz="1200" b="1">
                        <a:solidFill>
                          <a:schemeClr val="bg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10 expressing positive views on the proposal</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20 expressing concerns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Nova Light" panose="020B0304020202020204" pitchFamily="34" charset="0"/>
                        </a:rPr>
                        <a:t>22 making other comments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13360"/>
                    </a:solidFill>
                  </a:tcPr>
                </a:tc>
                <a:extLst>
                  <a:ext uri="{0D108BD9-81ED-4DB2-BD59-A6C34878D82A}">
                    <a16:rowId xmlns:a16="http://schemas.microsoft.com/office/drawing/2014/main" val="1385996279"/>
                  </a:ext>
                </a:extLst>
              </a:tr>
              <a:tr h="438316">
                <a:tc>
                  <a:txBody>
                    <a:bodyPr/>
                    <a:lstStyle/>
                    <a:p>
                      <a:pPr algn="l"/>
                      <a:r>
                        <a:rPr lang="en-GB" sz="1200" b="0">
                          <a:solidFill>
                            <a:schemeClr val="tx1"/>
                          </a:solidFill>
                          <a:latin typeface="Arial Nova Light" panose="020B0304020202020204" pitchFamily="34" charset="0"/>
                        </a:rPr>
                        <a:t>Enclosing supporting submissions from:</a:t>
                      </a:r>
                    </a:p>
                    <a:p>
                      <a:pPr marL="171450" indent="-171450" algn="l">
                        <a:buFont typeface="Arial" panose="020B0604020202020204" pitchFamily="34" charset="0"/>
                        <a:buChar char="•"/>
                      </a:pPr>
                      <a:r>
                        <a:rPr lang="en-GB" sz="1200" b="0">
                          <a:solidFill>
                            <a:schemeClr val="tx1"/>
                          </a:solidFill>
                          <a:latin typeface="Arial Nova Light" panose="020B0304020202020204" pitchFamily="34" charset="0"/>
                        </a:rPr>
                        <a:t>New Foresters Commoners Defence Association</a:t>
                      </a:r>
                    </a:p>
                    <a:p>
                      <a:pPr marL="171450" indent="-171450" algn="l">
                        <a:buFont typeface="Arial" panose="020B0604020202020204" pitchFamily="34" charset="0"/>
                        <a:buChar char="•"/>
                      </a:pPr>
                      <a:r>
                        <a:rPr lang="en-GB" sz="1200" b="0">
                          <a:solidFill>
                            <a:schemeClr val="tx1"/>
                          </a:solidFill>
                          <a:latin typeface="Arial Nova Light" panose="020B0304020202020204" pitchFamily="34" charset="0"/>
                        </a:rPr>
                        <a:t>New Forest National Park Authority</a:t>
                      </a:r>
                    </a:p>
                    <a:p>
                      <a:pPr algn="l"/>
                      <a:endParaRPr lang="en-GB" sz="1200" b="0">
                        <a:solidFill>
                          <a:schemeClr val="tx1"/>
                        </a:solidFill>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Alton Town Council</a:t>
                      </a:r>
                      <a:endParaRPr lang="en-GB" sz="1200" b="0">
                        <a:solidFill>
                          <a:schemeClr val="tx1"/>
                        </a:solidFill>
                        <a:latin typeface="Arial Nova Light" panose="020B0304020202020204" pitchFamily="34" charset="0"/>
                      </a:endParaRP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Denmead Village Association</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Basingstoke &amp; Alton Cardiac Rehabilitation Charity Ltd</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Fawley Parish Council</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Havant and South Downs College</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Braishfield PC</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Beech PC</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Church Crookham PC</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Hampshire &amp; Isle of Wight Constabulary</a:t>
                      </a:r>
                    </a:p>
                    <a:p>
                      <a:pPr marL="171450" indent="-171450" algn="l">
                        <a:buFont typeface="Arial" panose="020B0604020202020204" pitchFamily="34" charset="0"/>
                        <a:buChar char="•"/>
                      </a:pPr>
                      <a:r>
                        <a:rPr lang="en-GB" sz="1200">
                          <a:solidFill>
                            <a:schemeClr val="tx1"/>
                          </a:solidFill>
                          <a:latin typeface="Arial Nova Light"/>
                        </a:rPr>
                        <a:t>New Forest National Parks Authority</a:t>
                      </a:r>
                    </a:p>
                    <a:p>
                      <a:pPr marL="171450" indent="-171450" algn="l">
                        <a:buFont typeface="Arial" panose="020B0604020202020204" pitchFamily="34" charset="0"/>
                        <a:buChar char="•"/>
                      </a:pPr>
                      <a:r>
                        <a:rPr lang="en-GB" sz="1200">
                          <a:solidFill>
                            <a:schemeClr val="tx1"/>
                          </a:solidFill>
                          <a:latin typeface="Arial Nova Light" panose="020B0304020202020204" pitchFamily="34" charset="0"/>
                        </a:rPr>
                        <a:t>Worldham PC</a:t>
                      </a:r>
                    </a:p>
                  </a:txBody>
                  <a:tcPr marL="72000" marR="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algn="l"/>
                      <a:endParaRPr lang="en-GB" sz="1200" b="0">
                        <a:solidFill>
                          <a:schemeClr val="tx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algn="l"/>
                      <a:endParaRPr lang="en-GB" sz="1200" b="0">
                        <a:solidFill>
                          <a:schemeClr val="tx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Nova Light" panose="020B0304020202020204" pitchFamily="34" charset="0"/>
                        </a:rPr>
                        <a:t>Of these, only 3 were solely positive: others contained mixed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Nova Light" panose="020B0304020202020204" pitchFamily="34" charset="0"/>
                        </a:rPr>
                        <a:t>Positive comments were a mix of potential benefits to either LGR or Hampshire County Council’s proposal, or simply stated support for the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Nova Light" panose="020B0304020202020204" pitchFamily="34" charset="0"/>
                        </a:rPr>
                        <a:t>Over half concerned boundaries or geographical aspects of the proposal</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Nova Light" panose="020B0304020202020204" pitchFamily="34" charset="0"/>
                        </a:rPr>
                        <a:t>Key concerns at headline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Boundary and geographical concerns, including not identifying with the proposed area grouping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Loss of local voice and representation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Governance and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Specific concerns relating to the New Forest</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Nova Light" panose="020B0304020202020204" pitchFamily="34" charset="0"/>
                        </a:rPr>
                        <a:t>The majority of these comments were in support of alternative suggestions for structure of the new unitary authorities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Nova Light" panose="020B0304020202020204" pitchFamily="34" charset="0"/>
                        </a:rPr>
                        <a:t>Others mentioned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Nova Light" panose="020B0304020202020204" pitchFamily="34" charset="0"/>
                        </a:rPr>
                        <a:t>aspects of the engagement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Nova Light" panose="020B0304020202020204" pitchFamily="34" charset="0"/>
                        </a:rPr>
                        <a:t>things that will be important during and under any reorganisation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Nova Light" panose="020B0304020202020204" pitchFamily="34" charset="0"/>
                        </a:rPr>
                        <a:t>importance taking the views expressed in the consultation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288588609"/>
                  </a:ext>
                </a:extLst>
              </a:tr>
            </a:tbl>
          </a:graphicData>
        </a:graphic>
      </p:graphicFrame>
    </p:spTree>
    <p:extLst>
      <p:ext uri="{BB962C8B-B14F-4D97-AF65-F5344CB8AC3E}">
        <p14:creationId xmlns:p14="http://schemas.microsoft.com/office/powerpoint/2010/main" val="38735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C91B2-C638-41C3-9C8A-2A574EC78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67B3A-2DED-D555-9E43-C75857729202}"/>
              </a:ext>
            </a:extLst>
          </p:cNvPr>
          <p:cNvSpPr>
            <a:spLocks noGrp="1"/>
          </p:cNvSpPr>
          <p:nvPr>
            <p:ph type="title"/>
          </p:nvPr>
        </p:nvSpPr>
        <p:spPr>
          <a:xfrm>
            <a:off x="685845" y="296549"/>
            <a:ext cx="10820355" cy="760938"/>
          </a:xfrm>
        </p:spPr>
        <p:txBody>
          <a:bodyPr>
            <a:noAutofit/>
          </a:bodyPr>
          <a:lstStyle/>
          <a:p>
            <a:pPr>
              <a:lnSpc>
                <a:spcPct val="100000"/>
              </a:lnSpc>
            </a:pPr>
            <a:r>
              <a:rPr lang="en-US" sz="1500" b="1" kern="0">
                <a:effectLst/>
                <a:latin typeface="Arial Nova Light" panose="020B0304020202020204" pitchFamily="34" charset="0"/>
                <a:ea typeface="Calibri" panose="020F0502020204030204" pitchFamily="34" charset="0"/>
              </a:rPr>
              <a:t>Positive views: </a:t>
            </a:r>
            <a:r>
              <a:rPr lang="en-US" sz="1500" b="0" kern="0">
                <a:effectLst/>
                <a:latin typeface="Arial Nova Light" panose="020B0304020202020204" pitchFamily="34" charset="0"/>
                <a:ea typeface="Calibri" panose="020F0502020204030204" pitchFamily="34" charset="0"/>
              </a:rPr>
              <a:t>The </a:t>
            </a:r>
            <a:r>
              <a:rPr lang="en-US" sz="1500" b="0" kern="0">
                <a:latin typeface="Arial Nova Light" panose="020B0304020202020204" pitchFamily="34" charset="0"/>
                <a:ea typeface="Calibri" panose="020F0502020204030204" pitchFamily="34" charset="0"/>
              </a:rPr>
              <a:t>10 responses including </a:t>
            </a:r>
            <a:r>
              <a:rPr lang="en-US" sz="1500" b="0" kern="0">
                <a:effectLst/>
                <a:latin typeface="Arial Nova Light" panose="020B0304020202020204" pitchFamily="34" charset="0"/>
                <a:ea typeface="Calibri" panose="020F0502020204030204" pitchFamily="34" charset="0"/>
              </a:rPr>
              <a:t>positive comments made varied points, with the key focus for over half being on boundaries or aspects of the proposed geographical groupings.</a:t>
            </a:r>
            <a:endParaRPr lang="en-GB" sz="1500" b="0" kern="100">
              <a:effectLst/>
              <a:latin typeface="Arial Nova Light" panose="020B0304020202020204" pitchFamily="34" charset="0"/>
              <a:ea typeface="Aptos" panose="020B0004020202020204" pitchFamily="34" charset="0"/>
            </a:endParaRPr>
          </a:p>
        </p:txBody>
      </p:sp>
      <p:graphicFrame>
        <p:nvGraphicFramePr>
          <p:cNvPr id="7" name="Table 6">
            <a:extLst>
              <a:ext uri="{FF2B5EF4-FFF2-40B4-BE49-F238E27FC236}">
                <a16:creationId xmlns:a16="http://schemas.microsoft.com/office/drawing/2014/main" id="{E1283D68-315D-41BC-613E-615C70CF0E36}"/>
              </a:ext>
            </a:extLst>
          </p:cNvPr>
          <p:cNvGraphicFramePr>
            <a:graphicFrameLocks noGrp="1"/>
          </p:cNvGraphicFramePr>
          <p:nvPr>
            <p:extLst>
              <p:ext uri="{D42A27DB-BD31-4B8C-83A1-F6EECF244321}">
                <p14:modId xmlns:p14="http://schemas.microsoft.com/office/powerpoint/2010/main" val="4181407106"/>
              </p:ext>
            </p:extLst>
          </p:nvPr>
        </p:nvGraphicFramePr>
        <p:xfrm>
          <a:off x="651469" y="1305487"/>
          <a:ext cx="10854731" cy="5029200"/>
        </p:xfrm>
        <a:graphic>
          <a:graphicData uri="http://schemas.openxmlformats.org/drawingml/2006/table">
            <a:tbl>
              <a:tblPr firstRow="1" bandRow="1">
                <a:tableStyleId>{5C22544A-7EE6-4342-B048-85BDC9FD1C3A}</a:tableStyleId>
              </a:tblPr>
              <a:tblGrid>
                <a:gridCol w="2713683">
                  <a:extLst>
                    <a:ext uri="{9D8B030D-6E8A-4147-A177-3AD203B41FA5}">
                      <a16:colId xmlns:a16="http://schemas.microsoft.com/office/drawing/2014/main" val="2616376193"/>
                    </a:ext>
                  </a:extLst>
                </a:gridCol>
                <a:gridCol w="2713683">
                  <a:extLst>
                    <a:ext uri="{9D8B030D-6E8A-4147-A177-3AD203B41FA5}">
                      <a16:colId xmlns:a16="http://schemas.microsoft.com/office/drawing/2014/main" val="4248505422"/>
                    </a:ext>
                  </a:extLst>
                </a:gridCol>
                <a:gridCol w="2713682">
                  <a:extLst>
                    <a:ext uri="{9D8B030D-6E8A-4147-A177-3AD203B41FA5}">
                      <a16:colId xmlns:a16="http://schemas.microsoft.com/office/drawing/2014/main" val="525420936"/>
                    </a:ext>
                  </a:extLst>
                </a:gridCol>
                <a:gridCol w="2713683">
                  <a:extLst>
                    <a:ext uri="{9D8B030D-6E8A-4147-A177-3AD203B41FA5}">
                      <a16:colId xmlns:a16="http://schemas.microsoft.com/office/drawing/2014/main" val="3217506753"/>
                    </a:ext>
                  </a:extLst>
                </a:gridCol>
              </a:tblGrid>
              <a:tr h="554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Positive comments 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boundaries or other geographical aspects (6)</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Better services - e.g. more joined up, opportunity for other improvements (2)</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Arial Nova Light" panose="020B0304020202020204" pitchFamily="34" charset="0"/>
                          <a:ea typeface="+mn-ea"/>
                          <a:cs typeface="+mn-cs"/>
                        </a:rPr>
                        <a:t>Cost savings,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Arial Nova Light" panose="020B0304020202020204" pitchFamily="34" charset="0"/>
                          <a:ea typeface="+mn-ea"/>
                          <a:cs typeface="+mn-cs"/>
                        </a:rPr>
                        <a:t>efficiencies 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Arial Nova Light" panose="020B0304020202020204" pitchFamily="34" charset="0"/>
                          <a:ea typeface="+mn-ea"/>
                          <a:cs typeface="+mn-cs"/>
                        </a:rPr>
                        <a:t>economies of scale (2)</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Other positive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comments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panose="020B0304020202020204" pitchFamily="34" charset="0"/>
                        </a:rPr>
                        <a:t>(4)</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extLst>
                  <a:ext uri="{0D108BD9-81ED-4DB2-BD59-A6C34878D82A}">
                    <a16:rowId xmlns:a16="http://schemas.microsoft.com/office/drawing/2014/main" val="1621817698"/>
                  </a:ext>
                </a:extLst>
              </a:tr>
              <a:tr h="55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Responses were varied: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Two gave some support (although also raised challenges) for the combination of the New Forest with Test Valley in order to retain landscape, ecological and cultural heritage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One supported a 4-authority model, saying their own similar model works well, and supporting keeping the Isle of Wight separate, as well as splitting up the key urban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One highlighted potential for the proposed geography to align post-16 education with local economic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One simply agreed with the proposal for South West, with another saying that area felt logical (albeit with many challenges).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One response stated that the proposal could facilitate stronger system leadership across education and public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Another reflected on the fact that a similar 4-unitary authority model has been shown to have benefits around delivering better policing.</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One response reflected that the overall LGR initiative would save money overall (although the response went on to challenge Hampshire County Council’s specific proposal).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Another spoke about the efficiencies that could be gained from a 4-authority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The other positive comments did not fall into any clear grouping, but included:</a:t>
                      </a:r>
                      <a:endParaRPr lang="en-GB" sz="1000" b="0">
                        <a:solidFill>
                          <a:schemeClr val="tx1"/>
                        </a:solidFill>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General support for HCC’s proposal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“North and mid Hants” being seen as a good name for their particular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Potential for stronger community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Potential for improved strategic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tx1"/>
                          </a:solidFill>
                          <a:latin typeface="Arial Nova Light" panose="020B0304020202020204" pitchFamily="34" charset="0"/>
                        </a:rPr>
                        <a:t>More partnership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chemeClr val="tx1"/>
                        </a:solidFill>
                        <a:highlight>
                          <a:srgbClr val="FFFF00"/>
                        </a:highlight>
                        <a:latin typeface="Arial Nova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a:solidFill>
                          <a:schemeClr val="tx1"/>
                        </a:solidFill>
                        <a:latin typeface="Arial Nova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Nova Light" panose="020B03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20594786"/>
                  </a:ext>
                </a:extLst>
              </a:tr>
            </a:tbl>
          </a:graphicData>
        </a:graphic>
      </p:graphicFrame>
    </p:spTree>
    <p:extLst>
      <p:ext uri="{BB962C8B-B14F-4D97-AF65-F5344CB8AC3E}">
        <p14:creationId xmlns:p14="http://schemas.microsoft.com/office/powerpoint/2010/main" val="119684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06A0-572D-DA09-87D1-EBF52BC06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0C865-B7EF-077D-6BB1-7F1836DBF052}"/>
              </a:ext>
            </a:extLst>
          </p:cNvPr>
          <p:cNvSpPr>
            <a:spLocks noGrp="1"/>
          </p:cNvSpPr>
          <p:nvPr>
            <p:ph type="title"/>
          </p:nvPr>
        </p:nvSpPr>
        <p:spPr>
          <a:xfrm>
            <a:off x="685822" y="319409"/>
            <a:ext cx="10820355" cy="760938"/>
          </a:xfrm>
        </p:spPr>
        <p:txBody>
          <a:bodyPr>
            <a:noAutofit/>
          </a:bodyPr>
          <a:lstStyle/>
          <a:p>
            <a:pPr>
              <a:lnSpc>
                <a:spcPct val="100000"/>
              </a:lnSpc>
            </a:pPr>
            <a:r>
              <a:rPr lang="en-US" sz="1500" b="1" kern="0">
                <a:effectLst/>
                <a:latin typeface="Arial Nova Light" panose="020B0304020202020204" pitchFamily="34" charset="0"/>
                <a:ea typeface="Calibri" panose="020F0502020204030204" pitchFamily="34" charset="0"/>
              </a:rPr>
              <a:t>Concerns: </a:t>
            </a:r>
            <a:r>
              <a:rPr lang="en-US" sz="1500" b="0" kern="0">
                <a:effectLst/>
                <a:latin typeface="Arial Nova Light" panose="020B0304020202020204" pitchFamily="34" charset="0"/>
                <a:ea typeface="Calibri" panose="020F0502020204030204" pitchFamily="34" charset="0"/>
              </a:rPr>
              <a:t>The </a:t>
            </a:r>
            <a:r>
              <a:rPr lang="en-US" sz="1500" b="0" kern="0">
                <a:latin typeface="Arial Nova Light" panose="020B0304020202020204" pitchFamily="34" charset="0"/>
                <a:ea typeface="Calibri" panose="020F0502020204030204" pitchFamily="34" charset="0"/>
              </a:rPr>
              <a:t>20 </a:t>
            </a:r>
            <a:r>
              <a:rPr lang="en-US" sz="1500" b="0" kern="0">
                <a:effectLst/>
                <a:latin typeface="Arial Nova Light" panose="020B0304020202020204" pitchFamily="34" charset="0"/>
                <a:ea typeface="Calibri" panose="020F0502020204030204" pitchFamily="34" charset="0"/>
              </a:rPr>
              <a:t>submissions including concerns </a:t>
            </a:r>
            <a:r>
              <a:rPr lang="en-US" sz="1500" b="0" kern="0">
                <a:latin typeface="Arial Nova Light" panose="020B0304020202020204" pitchFamily="34" charset="0"/>
                <a:ea typeface="Calibri" panose="020F0502020204030204" pitchFamily="34" charset="0"/>
              </a:rPr>
              <a:t>incorporated</a:t>
            </a:r>
            <a:r>
              <a:rPr lang="en-US" sz="1500" b="0" kern="0">
                <a:effectLst/>
                <a:latin typeface="Arial Nova Light" panose="020B0304020202020204" pitchFamily="34" charset="0"/>
                <a:ea typeface="Calibri" panose="020F0502020204030204" pitchFamily="34" charset="0"/>
              </a:rPr>
              <a:t> seven broad areas, with geographical concerns and fears about loss of local identity / local representation being the most common</a:t>
            </a:r>
            <a:r>
              <a:rPr lang="en-US" sz="1500" b="0" kern="0">
                <a:latin typeface="Arial Nova Light" panose="020B0304020202020204" pitchFamily="34" charset="0"/>
                <a:ea typeface="Calibri" panose="020F0502020204030204" pitchFamily="34" charset="0"/>
              </a:rPr>
              <a:t>ly mentioned</a:t>
            </a:r>
            <a:r>
              <a:rPr lang="en-US" sz="1500" b="0" kern="0">
                <a:effectLst/>
                <a:latin typeface="Arial Nova Light" panose="020B0304020202020204" pitchFamily="34" charset="0"/>
                <a:ea typeface="Calibri" panose="020F0502020204030204" pitchFamily="34" charset="0"/>
              </a:rPr>
              <a:t>.</a:t>
            </a:r>
            <a:endParaRPr lang="en-GB" sz="1500" b="0" kern="100">
              <a:effectLst/>
              <a:latin typeface="Arial Nova Light" panose="020B0304020202020204" pitchFamily="34" charset="0"/>
              <a:ea typeface="Aptos" panose="020B0004020202020204" pitchFamily="34" charset="0"/>
            </a:endParaRPr>
          </a:p>
        </p:txBody>
      </p:sp>
      <p:graphicFrame>
        <p:nvGraphicFramePr>
          <p:cNvPr id="7" name="Table 6">
            <a:extLst>
              <a:ext uri="{FF2B5EF4-FFF2-40B4-BE49-F238E27FC236}">
                <a16:creationId xmlns:a16="http://schemas.microsoft.com/office/drawing/2014/main" id="{8E782E02-8B6A-242E-375A-50D5BE48AB2D}"/>
              </a:ext>
            </a:extLst>
          </p:cNvPr>
          <p:cNvGraphicFramePr>
            <a:graphicFrameLocks noGrp="1"/>
          </p:cNvGraphicFramePr>
          <p:nvPr>
            <p:extLst>
              <p:ext uri="{D42A27DB-BD31-4B8C-83A1-F6EECF244321}">
                <p14:modId xmlns:p14="http://schemas.microsoft.com/office/powerpoint/2010/main" val="3093639075"/>
              </p:ext>
            </p:extLst>
          </p:nvPr>
        </p:nvGraphicFramePr>
        <p:xfrm>
          <a:off x="651469" y="1305487"/>
          <a:ext cx="10944003" cy="5351345"/>
        </p:xfrm>
        <a:graphic>
          <a:graphicData uri="http://schemas.openxmlformats.org/drawingml/2006/table">
            <a:tbl>
              <a:tblPr firstRow="1" bandRow="1">
                <a:tableStyleId>{5C22544A-7EE6-4342-B048-85BDC9FD1C3A}</a:tableStyleId>
              </a:tblPr>
              <a:tblGrid>
                <a:gridCol w="1563429">
                  <a:extLst>
                    <a:ext uri="{9D8B030D-6E8A-4147-A177-3AD203B41FA5}">
                      <a16:colId xmlns:a16="http://schemas.microsoft.com/office/drawing/2014/main" val="2616376193"/>
                    </a:ext>
                  </a:extLst>
                </a:gridCol>
                <a:gridCol w="1563429">
                  <a:extLst>
                    <a:ext uri="{9D8B030D-6E8A-4147-A177-3AD203B41FA5}">
                      <a16:colId xmlns:a16="http://schemas.microsoft.com/office/drawing/2014/main" val="3509369149"/>
                    </a:ext>
                  </a:extLst>
                </a:gridCol>
                <a:gridCol w="1563429">
                  <a:extLst>
                    <a:ext uri="{9D8B030D-6E8A-4147-A177-3AD203B41FA5}">
                      <a16:colId xmlns:a16="http://schemas.microsoft.com/office/drawing/2014/main" val="2529919886"/>
                    </a:ext>
                  </a:extLst>
                </a:gridCol>
                <a:gridCol w="1563429">
                  <a:extLst>
                    <a:ext uri="{9D8B030D-6E8A-4147-A177-3AD203B41FA5}">
                      <a16:colId xmlns:a16="http://schemas.microsoft.com/office/drawing/2014/main" val="462268622"/>
                    </a:ext>
                  </a:extLst>
                </a:gridCol>
                <a:gridCol w="1563429">
                  <a:extLst>
                    <a:ext uri="{9D8B030D-6E8A-4147-A177-3AD203B41FA5}">
                      <a16:colId xmlns:a16="http://schemas.microsoft.com/office/drawing/2014/main" val="147308665"/>
                    </a:ext>
                  </a:extLst>
                </a:gridCol>
                <a:gridCol w="1563429">
                  <a:extLst>
                    <a:ext uri="{9D8B030D-6E8A-4147-A177-3AD203B41FA5}">
                      <a16:colId xmlns:a16="http://schemas.microsoft.com/office/drawing/2014/main" val="2626885490"/>
                    </a:ext>
                  </a:extLst>
                </a:gridCol>
                <a:gridCol w="1563429">
                  <a:extLst>
                    <a:ext uri="{9D8B030D-6E8A-4147-A177-3AD203B41FA5}">
                      <a16:colId xmlns:a16="http://schemas.microsoft.com/office/drawing/2014/main" val="3897865017"/>
                    </a:ext>
                  </a:extLst>
                </a:gridCol>
              </a:tblGrid>
              <a:tr h="687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Geography and boundary concerns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(14)</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Local identity and representation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(13)</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Governance and decision making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(7)</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(6)</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concerns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(5)</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New Forest specific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(5)</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General or other concerns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Nova Light"/>
                        </a:rPr>
                        <a:t>(7)</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extLst>
                  <a:ext uri="{0D108BD9-81ED-4DB2-BD59-A6C34878D82A}">
                    <a16:rowId xmlns:a16="http://schemas.microsoft.com/office/drawing/2014/main" val="1978985505"/>
                  </a:ext>
                </a:extLst>
              </a:tr>
              <a:tr h="407700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Concerns about urban and rural areas being grouped together – around half of which mention the New Forest specifically.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a:solidFill>
                            <a:srgbClr val="000000"/>
                          </a:solidFill>
                          <a:effectLst/>
                          <a:latin typeface="Arial Nova Light"/>
                        </a:rPr>
                        <a:t>Proposed areas are too large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a:solidFill>
                            <a:srgbClr val="000000"/>
                          </a:solidFill>
                          <a:effectLst/>
                          <a:latin typeface="Arial Nova Light"/>
                        </a:rPr>
                        <a:t>Areas unevenly split.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a:solidFill>
                            <a:srgbClr val="000000"/>
                          </a:solidFill>
                          <a:effectLst/>
                          <a:latin typeface="Arial Nova Light"/>
                        </a:rPr>
                        <a:t>Other boundary or geography concerns.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Fear of losing local voices - e.g. in larger authorities.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Concerns about councillors / officers being unfamiliar with distant communities.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Don’t identify with the areas they’ve been grouped with.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Fear of loss of local identity.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Risk of dominance by larger centres (e.g. urban). (2)</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T</a:t>
                      </a:r>
                      <a:r>
                        <a:rPr lang="en-GB" sz="1200" b="0" i="0" u="none" strike="noStrike">
                          <a:solidFill>
                            <a:srgbClr val="000000"/>
                          </a:solidFill>
                          <a:effectLst/>
                          <a:latin typeface="Arial Nova Light"/>
                        </a:rPr>
                        <a:t>ypically fears of reduction in locally elected councillors, reduced democratic representation, fears of reduced democracy in decision making, and government being more remote.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a:solidFill>
                            <a:srgbClr val="000000"/>
                          </a:solidFill>
                          <a:effectLst/>
                          <a:latin typeface="Arial Nova Light"/>
                        </a:rPr>
                        <a:t>Concerns about the location of council offices, with one concern about subsequent impact on journeys and ability to recruit councillors (2).</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Service delivery concerns, but mentioning different areas (e.g. impact on the police force, risks to services in rural areas, impact to general services such as roads, recycling centres and access to healthcare)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Loss of local council offices / face to face access to local councillors for local people (3)</a:t>
                      </a:r>
                      <a:endParaRPr lang="en-GB" sz="1200" b="0" i="0" u="none" strike="noStrike">
                        <a:solidFill>
                          <a:srgbClr val="000000"/>
                        </a:solidFill>
                        <a:effectLst/>
                        <a:latin typeface="Arial Nova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a:solidFill>
                          <a:srgbClr val="000000"/>
                        </a:solidFill>
                        <a:effectLst/>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General financial concerns – including fear of disproportionate investment in larger cities, scepticism of any overall financial savings, and lack of funding for partner organisations to align with new structures.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High cost of reorganisation / implementation.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a:rPr>
                        <a:t>Fear of inherited debt. (1)</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All mentioned fear of grouping the New Forest with more urban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Concerns are founded in the need to preserve what makes the area, its culture, heritage and its practices important and unique; the legal obligation of parties to ‘further the purposes’ of the of National Parks; and recognition of New Forest Commoners as a national minority in order to afford their ways of life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a:effectLst/>
                          <a:latin typeface="Arial Nova Light"/>
                        </a:rPr>
                        <a:t>A number were simply general opposition to the proposal.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a:effectLst/>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a:effectLst/>
                          <a:latin typeface="Arial Nova Light"/>
                        </a:rPr>
                        <a:t>Other comments were more varied, often featuring in just one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Threat to environment or protected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Employment / business / workforce concerns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a:effectLst/>
                          <a:latin typeface="Arial Nova Light"/>
                        </a:rPr>
                        <a:t>Unequal distribution of housing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u="none" strike="noStrike">
                        <a:effectLst/>
                        <a:latin typeface="Arial Nova Light" panose="020B0304020202020204" pitchFamily="34" charset="0"/>
                      </a:endParaRPr>
                    </a:p>
                  </a:txBody>
                  <a:tcPr marL="72000" marR="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65258463"/>
                  </a:ext>
                </a:extLst>
              </a:tr>
            </a:tbl>
          </a:graphicData>
        </a:graphic>
      </p:graphicFrame>
    </p:spTree>
    <p:extLst>
      <p:ext uri="{BB962C8B-B14F-4D97-AF65-F5344CB8AC3E}">
        <p14:creationId xmlns:p14="http://schemas.microsoft.com/office/powerpoint/2010/main" val="61939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2C3C-2823-A2F3-E640-D01BC14E6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8EF38-2104-A636-9299-244610F4896B}"/>
              </a:ext>
            </a:extLst>
          </p:cNvPr>
          <p:cNvSpPr>
            <a:spLocks noGrp="1"/>
          </p:cNvSpPr>
          <p:nvPr>
            <p:ph type="title"/>
          </p:nvPr>
        </p:nvSpPr>
        <p:spPr/>
        <p:txBody>
          <a:bodyPr>
            <a:noAutofit/>
          </a:bodyPr>
          <a:lstStyle/>
          <a:p>
            <a:pPr>
              <a:lnSpc>
                <a:spcPct val="100000"/>
              </a:lnSpc>
            </a:pPr>
            <a:r>
              <a:rPr lang="en-US" sz="1500" kern="0">
                <a:effectLst/>
                <a:latin typeface="Arial Nova Light" panose="020B0304020202020204" pitchFamily="34" charset="0"/>
                <a:ea typeface="Calibri" panose="020F0502020204030204" pitchFamily="34" charset="0"/>
              </a:rPr>
              <a:t>Other comments</a:t>
            </a:r>
            <a:r>
              <a:rPr lang="en-US" sz="1500" b="0" kern="0">
                <a:effectLst/>
                <a:latin typeface="Arial Nova Light" panose="020B0304020202020204" pitchFamily="34" charset="0"/>
                <a:ea typeface="Calibri" panose="020F0502020204030204" pitchFamily="34" charset="0"/>
              </a:rPr>
              <a:t>: Most of the </a:t>
            </a:r>
            <a:r>
              <a:rPr lang="en-US" sz="1500" b="0" kern="0">
                <a:latin typeface="Arial Nova Light" panose="020B0304020202020204" pitchFamily="34" charset="0"/>
                <a:ea typeface="Calibri" panose="020F0502020204030204" pitchFamily="34" charset="0"/>
              </a:rPr>
              <a:t>22 responses including more general </a:t>
            </a:r>
            <a:r>
              <a:rPr lang="en-US" sz="1500" b="0" kern="0">
                <a:effectLst/>
                <a:latin typeface="Arial Nova Light" panose="020B0304020202020204" pitchFamily="34" charset="0"/>
                <a:ea typeface="Calibri" panose="020F0502020204030204" pitchFamily="34" charset="0"/>
              </a:rPr>
              <a:t>comments included support for an alternative option. Further comments related to principles and ways of working that were seen to be going forward, and comments on the engagement process itself.</a:t>
            </a:r>
            <a:endParaRPr lang="en-GB" sz="1500" b="0" kern="100">
              <a:effectLst/>
              <a:latin typeface="Arial Nova Light" panose="020B0304020202020204" pitchFamily="34" charset="0"/>
              <a:ea typeface="Aptos" panose="020B0004020202020204" pitchFamily="34" charset="0"/>
            </a:endParaRPr>
          </a:p>
        </p:txBody>
      </p:sp>
      <p:graphicFrame>
        <p:nvGraphicFramePr>
          <p:cNvPr id="7" name="Table 6">
            <a:extLst>
              <a:ext uri="{FF2B5EF4-FFF2-40B4-BE49-F238E27FC236}">
                <a16:creationId xmlns:a16="http://schemas.microsoft.com/office/drawing/2014/main" id="{E5139D1F-7C69-51B7-0553-7499F6F325C7}"/>
              </a:ext>
            </a:extLst>
          </p:cNvPr>
          <p:cNvGraphicFramePr>
            <a:graphicFrameLocks noGrp="1"/>
          </p:cNvGraphicFramePr>
          <p:nvPr>
            <p:extLst>
              <p:ext uri="{D42A27DB-BD31-4B8C-83A1-F6EECF244321}">
                <p14:modId xmlns:p14="http://schemas.microsoft.com/office/powerpoint/2010/main" val="2965497820"/>
              </p:ext>
            </p:extLst>
          </p:nvPr>
        </p:nvGraphicFramePr>
        <p:xfrm>
          <a:off x="651469" y="1304297"/>
          <a:ext cx="10854730" cy="4303534"/>
        </p:xfrm>
        <a:graphic>
          <a:graphicData uri="http://schemas.openxmlformats.org/drawingml/2006/table">
            <a:tbl>
              <a:tblPr firstRow="1" bandRow="1">
                <a:tableStyleId>{5C22544A-7EE6-4342-B048-85BDC9FD1C3A}</a:tableStyleId>
              </a:tblPr>
              <a:tblGrid>
                <a:gridCol w="2170946">
                  <a:extLst>
                    <a:ext uri="{9D8B030D-6E8A-4147-A177-3AD203B41FA5}">
                      <a16:colId xmlns:a16="http://schemas.microsoft.com/office/drawing/2014/main" val="2616376193"/>
                    </a:ext>
                  </a:extLst>
                </a:gridCol>
                <a:gridCol w="2170946">
                  <a:extLst>
                    <a:ext uri="{9D8B030D-6E8A-4147-A177-3AD203B41FA5}">
                      <a16:colId xmlns:a16="http://schemas.microsoft.com/office/drawing/2014/main" val="464380822"/>
                    </a:ext>
                  </a:extLst>
                </a:gridCol>
                <a:gridCol w="2170946">
                  <a:extLst>
                    <a:ext uri="{9D8B030D-6E8A-4147-A177-3AD203B41FA5}">
                      <a16:colId xmlns:a16="http://schemas.microsoft.com/office/drawing/2014/main" val="1588166429"/>
                    </a:ext>
                  </a:extLst>
                </a:gridCol>
                <a:gridCol w="2170946">
                  <a:extLst>
                    <a:ext uri="{9D8B030D-6E8A-4147-A177-3AD203B41FA5}">
                      <a16:colId xmlns:a16="http://schemas.microsoft.com/office/drawing/2014/main" val="411090523"/>
                    </a:ext>
                  </a:extLst>
                </a:gridCol>
                <a:gridCol w="2170946">
                  <a:extLst>
                    <a:ext uri="{9D8B030D-6E8A-4147-A177-3AD203B41FA5}">
                      <a16:colId xmlns:a16="http://schemas.microsoft.com/office/drawing/2014/main" val="1635168725"/>
                    </a:ext>
                  </a:extLst>
                </a:gridCol>
              </a:tblGrid>
              <a:tr h="554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Mention or support of alternative proposals (16)</a:t>
                      </a:r>
                    </a:p>
                  </a:txBody>
                  <a:tcPr marL="72000" marR="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Mention of things that will be important under LGR (7)</a:t>
                      </a:r>
                    </a:p>
                  </a:txBody>
                  <a:tcPr marL="72000" marR="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Comments on the engagement process (6)</a:t>
                      </a:r>
                    </a:p>
                  </a:txBody>
                  <a:tcPr marL="72000" marR="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Importance of views being taken into account (3)</a:t>
                      </a:r>
                    </a:p>
                  </a:txBody>
                  <a:tcPr marL="72000" marR="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Other general comment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(5)</a:t>
                      </a:r>
                    </a:p>
                  </a:txBody>
                  <a:tcPr marL="72000" marR="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FD9D7"/>
                    </a:solidFill>
                  </a:tcPr>
                </a:tc>
                <a:extLst>
                  <a:ext uri="{0D108BD9-81ED-4DB2-BD59-A6C34878D82A}">
                    <a16:rowId xmlns:a16="http://schemas.microsoft.com/office/drawing/2014/main" val="1417849984"/>
                  </a:ext>
                </a:extLst>
              </a:tr>
              <a:tr h="55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A mix of feedback:</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tx1"/>
                          </a:solidFill>
                          <a:latin typeface="Arial Nova Light"/>
                        </a:rPr>
                        <a:t>Support for either Option 1 or Option 2 from the proposals developed independently by the 9 district councils and three unitaries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Combining New Forest with Test Valley, Winchester and East Hampshire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Support for an authority combining Basingstoke and Deane with Hart and Rushmoor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Support for a different number of unitary authorities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Further responses with insufficient detail or commonality to group (5)</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latin typeface="Arial Nova Light" panose="020B0304020202020204" pitchFamily="34" charset="0"/>
                          <a:ea typeface="+mn-ea"/>
                          <a:cs typeface="+mn-cs"/>
                        </a:rPr>
                        <a:t>Most detailed ways of working that are important – these were mixed, but included clear communication channels, giving local areas meaningful decision-making powers, ring-fencing budgets for smaller areas, retaining relationships with partners (e.g. police, voluntary / community sectors,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latin typeface="Arial Nova Light" panose="020B0304020202020204" pitchFamily="34" charset="0"/>
                          <a:ea typeface="+mn-ea"/>
                          <a:cs typeface="+mn-cs"/>
                        </a:rPr>
                        <a:t>A few responses also elaborated principles related specifically to the importance and uniqueness of the New Forest that they would like to see respected in decisions-making (2).</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Mostly challenges on not being given sufficient information, not being given the opportunity to challenge the proposal or to comment on other options, or concern that the decision has already been made.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Challenges around the survey not be accessible, or not accessible for all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Mention of the parish briefings carried out as part of the consultation engagement (1).</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Expressions around the need for decision making to be done with the views of local communities in mind (3).</a:t>
                      </a: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Nova Light" panose="020B0304020202020204" pitchFamily="34" charset="0"/>
                        </a:rPr>
                        <a:t>A mix of remaining comments that did not group naturally with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Comments regarding potential names for one or more of the new authorities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Request to work with us going forward on LGR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Cynicism on the need for restructure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Supporting rationale for the scores given in the survey around importance of Government criteria for LGR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Nova Light" panose="020B0304020202020204" pitchFamily="34" charset="0"/>
                        </a:rPr>
                        <a:t>A breakdown of views on other HCC and District proposals for LGR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chemeClr val="tx1"/>
                        </a:solidFill>
                        <a:latin typeface="Arial Nova Light" panose="020B0304020202020204" pitchFamily="34" charset="0"/>
                      </a:endParaRPr>
                    </a:p>
                  </a:txBody>
                  <a:tcPr marL="72000" marR="7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80265001"/>
                  </a:ext>
                </a:extLst>
              </a:tr>
            </a:tbl>
          </a:graphicData>
        </a:graphic>
      </p:graphicFrame>
    </p:spTree>
    <p:extLst>
      <p:ext uri="{BB962C8B-B14F-4D97-AF65-F5344CB8AC3E}">
        <p14:creationId xmlns:p14="http://schemas.microsoft.com/office/powerpoint/2010/main" val="175841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C19FE-8041-CD3E-1E87-7DD00B975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BF336-57BC-6785-DD99-C5903D6617DD}"/>
              </a:ext>
            </a:extLst>
          </p:cNvPr>
          <p:cNvSpPr>
            <a:spLocks noGrp="1"/>
          </p:cNvSpPr>
          <p:nvPr>
            <p:ph type="title" idx="4294967295"/>
          </p:nvPr>
        </p:nvSpPr>
        <p:spPr>
          <a:xfrm>
            <a:off x="644433" y="-102619"/>
            <a:ext cx="10514916"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Responses</a:t>
            </a:r>
            <a:endParaRPr lang="en-GB" sz="15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C5C688E-0C57-4B1B-1F92-806655622224}"/>
              </a:ext>
              <a:ext uri="{C183D7F6-B498-43B3-948B-1728B52AA6E4}">
                <adec:decorative xmlns:adec="http://schemas.microsoft.com/office/drawing/2017/decorative" val="1"/>
              </a:ext>
            </a:extLst>
          </p:cNvPr>
          <p:cNvCxnSpPr>
            <a:cxnSpLocks/>
          </p:cNvCxnSpPr>
          <p:nvPr/>
        </p:nvCxnSpPr>
        <p:spPr>
          <a:xfrm>
            <a:off x="695385" y="930553"/>
            <a:ext cx="64947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9F78B4-6B44-C803-A52C-E27A1649C08E}"/>
              </a:ext>
            </a:extLst>
          </p:cNvPr>
          <p:cNvSpPr txBox="1"/>
          <p:nvPr/>
        </p:nvSpPr>
        <p:spPr>
          <a:xfrm>
            <a:off x="644433" y="1125120"/>
            <a:ext cx="10903134" cy="1846653"/>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228600">
              <a:spcBef>
                <a:spcPts val="0"/>
              </a:spcBef>
              <a:spcAft>
                <a:spcPts val="1200"/>
              </a:spcAft>
              <a:defRPr/>
            </a:pPr>
            <a:r>
              <a:rPr lang="en-GB" sz="1400">
                <a:solidFill>
                  <a:srgbClr val="000000"/>
                </a:solidFill>
                <a:latin typeface="Arial Nova Light" panose="020B0304020202020204" pitchFamily="34" charset="0"/>
                <a:ea typeface="Calibri"/>
                <a:cs typeface="Arial"/>
              </a:rPr>
              <a:t>The survey ran from 21</a:t>
            </a:r>
            <a:r>
              <a:rPr lang="en-GB" sz="1400">
                <a:latin typeface="Arial Nova Light" panose="020B0304020202020204" pitchFamily="34" charset="0"/>
                <a:ea typeface="Calibri"/>
                <a:cs typeface="Arial"/>
              </a:rPr>
              <a:t> </a:t>
            </a:r>
            <a:r>
              <a:rPr lang="en-GB" sz="1400">
                <a:solidFill>
                  <a:srgbClr val="000000"/>
                </a:solidFill>
                <a:latin typeface="Arial Nova Light" panose="020B0304020202020204" pitchFamily="34" charset="0"/>
                <a:ea typeface="Calibri"/>
                <a:cs typeface="Arial"/>
              </a:rPr>
              <a:t>July – 17</a:t>
            </a:r>
            <a:r>
              <a:rPr lang="en-GB" sz="1400">
                <a:latin typeface="Arial Nova Light" panose="020B0304020202020204" pitchFamily="34" charset="0"/>
                <a:ea typeface="Calibri"/>
                <a:cs typeface="Arial"/>
              </a:rPr>
              <a:t> August </a:t>
            </a:r>
            <a:r>
              <a:rPr lang="en-GB" sz="1400">
                <a:solidFill>
                  <a:srgbClr val="000000"/>
                </a:solidFill>
                <a:latin typeface="Arial Nova Light" panose="020B0304020202020204" pitchFamily="34" charset="0"/>
                <a:ea typeface="Calibri"/>
                <a:cs typeface="Arial"/>
              </a:rPr>
              <a:t>2025. Views were collected from across Hampshire and the Solent.</a:t>
            </a:r>
          </a:p>
          <a:p>
            <a:pPr defTabSz="228600">
              <a:spcBef>
                <a:spcPts val="0"/>
              </a:spcBef>
              <a:spcAft>
                <a:spcPts val="1200"/>
              </a:spcAft>
              <a:defRPr/>
            </a:pPr>
            <a:r>
              <a:rPr lang="en-GB" sz="1400">
                <a:solidFill>
                  <a:srgbClr val="000000"/>
                </a:solidFill>
                <a:latin typeface="Arial Nova Light" panose="020B0304020202020204" pitchFamily="34" charset="0"/>
                <a:ea typeface="Calibri"/>
                <a:cs typeface="Arial"/>
              </a:rPr>
              <a:t>A </a:t>
            </a:r>
            <a:r>
              <a:rPr lang="en-GB" sz="1400">
                <a:latin typeface="Arial Nova Light" panose="020B0304020202020204" pitchFamily="34" charset="0"/>
                <a:ea typeface="Calibri"/>
                <a:cs typeface="Arial"/>
              </a:rPr>
              <a:t>total of 3492 responses were received, incorporating 3398 from individuals, 36 from groups, organisations</a:t>
            </a:r>
            <a:r>
              <a:rPr lang="en-GB" sz="1400">
                <a:solidFill>
                  <a:srgbClr val="000000"/>
                </a:solidFill>
                <a:latin typeface="Arial Nova Light" panose="020B0304020202020204" pitchFamily="34" charset="0"/>
                <a:ea typeface="Calibri"/>
                <a:cs typeface="Arial"/>
              </a:rPr>
              <a:t> </a:t>
            </a:r>
            <a:r>
              <a:rPr lang="en-GB" sz="1400">
                <a:latin typeface="Arial Nova Light" panose="020B0304020202020204" pitchFamily="34" charset="0"/>
                <a:ea typeface="Calibri"/>
                <a:cs typeface="Arial"/>
              </a:rPr>
              <a:t>and </a:t>
            </a:r>
            <a:r>
              <a:rPr lang="en-GB" sz="1400">
                <a:solidFill>
                  <a:srgbClr val="000000"/>
                </a:solidFill>
                <a:latin typeface="Arial Nova Light" panose="020B0304020202020204" pitchFamily="34" charset="0"/>
                <a:ea typeface="Calibri"/>
                <a:cs typeface="Arial"/>
              </a:rPr>
              <a:t>businesses and 58 from democratically Elected Representatives.</a:t>
            </a:r>
          </a:p>
          <a:p>
            <a:pPr defTabSz="228600">
              <a:spcBef>
                <a:spcPts val="0"/>
              </a:spcBef>
              <a:spcAft>
                <a:spcPts val="1200"/>
              </a:spcAft>
              <a:defRPr/>
            </a:pPr>
            <a:r>
              <a:rPr lang="en-GB" sz="1400">
                <a:solidFill>
                  <a:srgbClr val="000000"/>
                </a:solidFill>
                <a:latin typeface="Arial Nova Light" panose="020B0304020202020204" pitchFamily="34" charset="0"/>
                <a:ea typeface="Calibri"/>
                <a:cs typeface="Arial"/>
              </a:rPr>
              <a:t>Additionally, 26 unstructured written responses were received via letter or email, from 14 individuals, 11 organisations, groups or businesses and 1 Elected Representative. These are reported separately in a dedicated section later in the report.</a:t>
            </a:r>
          </a:p>
          <a:p>
            <a:pPr defTabSz="228600">
              <a:spcBef>
                <a:spcPts val="0"/>
              </a:spcBef>
              <a:spcAft>
                <a:spcPts val="1200"/>
              </a:spcAft>
              <a:defRPr/>
            </a:pPr>
            <a:endParaRPr lang="en-GB" sz="1400">
              <a:latin typeface="Arial Nova Light" panose="020B0304020202020204" pitchFamily="34" charset="0"/>
            </a:endParaRPr>
          </a:p>
        </p:txBody>
      </p:sp>
      <p:sp>
        <p:nvSpPr>
          <p:cNvPr id="10" name="TextBox 9">
            <a:extLst>
              <a:ext uri="{FF2B5EF4-FFF2-40B4-BE49-F238E27FC236}">
                <a16:creationId xmlns:a16="http://schemas.microsoft.com/office/drawing/2014/main" id="{77A7FE2F-E339-4742-D8A7-E586AE036E9B}"/>
              </a:ext>
            </a:extLst>
          </p:cNvPr>
          <p:cNvSpPr txBox="1"/>
          <p:nvPr/>
        </p:nvSpPr>
        <p:spPr>
          <a:xfrm>
            <a:off x="4212438" y="2910780"/>
            <a:ext cx="3901709" cy="276999"/>
          </a:xfrm>
          <a:prstGeom prst="rect">
            <a:avLst/>
          </a:prstGeom>
          <a:noFill/>
        </p:spPr>
        <p:txBody>
          <a:bodyPr wrap="none" rtlCol="0">
            <a:spAutoFit/>
          </a:bodyPr>
          <a:lstStyle/>
          <a:p>
            <a:r>
              <a:rPr lang="en-GB" sz="1200">
                <a:latin typeface="Arial Nova Light" panose="020B0304020202020204" pitchFamily="34" charset="0"/>
              </a:rPr>
              <a:t>Number of responses received by area (where specified)</a:t>
            </a:r>
          </a:p>
        </p:txBody>
      </p:sp>
      <p:graphicFrame>
        <p:nvGraphicFramePr>
          <p:cNvPr id="9" name="Chart 8" descr="A chart showing the number of responses received from each current district / borough or city area in Hampshire and the Solent. This ranges from 629 in East Hampshire to 33 on the Isle of Wight.">
            <a:extLst>
              <a:ext uri="{FF2B5EF4-FFF2-40B4-BE49-F238E27FC236}">
                <a16:creationId xmlns:a16="http://schemas.microsoft.com/office/drawing/2014/main" id="{9E489288-7439-E0B4-6A58-2213516DF9F0}"/>
              </a:ext>
            </a:extLst>
          </p:cNvPr>
          <p:cNvGraphicFramePr/>
          <p:nvPr>
            <p:extLst>
              <p:ext uri="{D42A27DB-BD31-4B8C-83A1-F6EECF244321}">
                <p14:modId xmlns:p14="http://schemas.microsoft.com/office/powerpoint/2010/main" val="1686660051"/>
              </p:ext>
            </p:extLst>
          </p:nvPr>
        </p:nvGraphicFramePr>
        <p:xfrm>
          <a:off x="-206353" y="3147018"/>
          <a:ext cx="11365702" cy="335154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81560AF9-E2BB-1F44-8B38-345D91D4357D}"/>
              </a:ext>
            </a:extLst>
          </p:cNvPr>
          <p:cNvSpPr txBox="1"/>
          <p:nvPr/>
        </p:nvSpPr>
        <p:spPr>
          <a:xfrm>
            <a:off x="606266" y="6576066"/>
            <a:ext cx="10812448" cy="246221"/>
          </a:xfrm>
          <a:prstGeom prst="rect">
            <a:avLst/>
          </a:prstGeom>
          <a:noFill/>
        </p:spPr>
        <p:txBody>
          <a:bodyPr wrap="square">
            <a:spAutoFit/>
          </a:bodyPr>
          <a:lstStyle/>
          <a:p>
            <a:r>
              <a:rPr lang="en-US" sz="1000" i="1">
                <a:latin typeface="Arial Nova Light" panose="020B0304020202020204" pitchFamily="34" charset="0"/>
              </a:rPr>
              <a:t>All questions were optional, and the base therefore changes throughout the report. ​Where percentages do not total to 100%, this is due to rounding or multi-code responses.</a:t>
            </a:r>
            <a:endParaRPr lang="en-GB" sz="1000">
              <a:latin typeface="Arial Nova Light" panose="020B0304020202020204" pitchFamily="34" charset="0"/>
            </a:endParaRPr>
          </a:p>
        </p:txBody>
      </p:sp>
    </p:spTree>
    <p:extLst>
      <p:ext uri="{BB962C8B-B14F-4D97-AF65-F5344CB8AC3E}">
        <p14:creationId xmlns:p14="http://schemas.microsoft.com/office/powerpoint/2010/main" val="184822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7E099F-AC5E-3BAE-6F4C-0C9F8F9C5682}"/>
              </a:ext>
            </a:extLst>
          </p:cNvPr>
          <p:cNvSpPr txBox="1">
            <a:spLocks noGrp="1"/>
          </p:cNvSpPr>
          <p:nvPr>
            <p:ph type="title" idx="4294967295"/>
          </p:nvPr>
        </p:nvSpPr>
        <p:spPr>
          <a:xfrm>
            <a:off x="640715" y="-50006"/>
            <a:ext cx="10514916" cy="1325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l" defTabSz="91435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Headline findings</a:t>
            </a:r>
            <a:endParaRPr kumimoji="0" lang="en-GB" sz="1600" b="0"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29B5DC38-0162-83E3-AD73-FD69CE8934E3}"/>
              </a:ext>
            </a:extLst>
          </p:cNvPr>
          <p:cNvSpPr txBox="1"/>
          <p:nvPr/>
        </p:nvSpPr>
        <p:spPr>
          <a:xfrm>
            <a:off x="640715" y="1382151"/>
            <a:ext cx="11149357" cy="3847201"/>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400"/>
              </a:spcAft>
              <a:buClrTx/>
              <a:buSzTx/>
              <a:buFontTx/>
              <a:buNone/>
              <a:tabLst/>
              <a:defRPr/>
            </a:pPr>
            <a:r>
              <a:rPr lang="en-GB" sz="1400">
                <a:solidFill>
                  <a:prstClr val="black"/>
                </a:solidFill>
                <a:latin typeface="Arial Nova Light" panose="020B0304020202020204" pitchFamily="34" charset="0"/>
                <a:ea typeface="Calibri"/>
                <a:cs typeface="Arial" panose="020B0604020202020204" pitchFamily="34" charset="0"/>
              </a:rPr>
              <a:t>Respondents who took part in the public engagement were generally well informed and confident in their understanding of LGR and recognised the importance of the Government’s criteria for re-organisation in guiding decisions in Hampshire and the Solent.</a:t>
            </a:r>
          </a:p>
          <a:p>
            <a:pPr marL="0" marR="0" lvl="0" indent="0" algn="l" defTabSz="228600" rtl="0" eaLnBrk="1" fontAlgn="auto" latinLnBrk="0" hangingPunct="1">
              <a:lnSpc>
                <a:spcPct val="100000"/>
              </a:lnSpc>
              <a:spcBef>
                <a:spcPts val="0"/>
              </a:spcBef>
              <a:spcAft>
                <a:spcPts val="400"/>
              </a:spcAft>
              <a:buClrTx/>
              <a:buSzTx/>
              <a:buFontTx/>
              <a:buNone/>
              <a:tabLst/>
              <a:defRPr/>
            </a:pPr>
            <a:endPar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r>
              <a:rPr lang="en-GB" sz="1400">
                <a:solidFill>
                  <a:prstClr val="black"/>
                </a:solidFill>
                <a:latin typeface="Arial Nova Light" panose="020B0304020202020204" pitchFamily="34" charset="0"/>
                <a:ea typeface="Calibri"/>
                <a:cs typeface="Arial" panose="020B0604020202020204" pitchFamily="34" charset="0"/>
              </a:rPr>
              <a:t>They noted a range of potential benefits of the proposed structure, most often relating to efficiencies and cost savings that could result from reducing 15 authorities to four. Around one in five felt that the balance of population sizes and mix of communities in each area would help to maintain or enhance local identity and improve understanding of local communities, with a similar proportion feeling that services could improve and be easier to access as a result, particularly those (like waste, highways and planning) that were currently delivered across two-tiers. </a:t>
            </a:r>
            <a:endPar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r>
              <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rPr>
              <a:t>However, many also expressed notable concern, predominantly about the combination of districts within each proposed authority and the challenges of bringing together communities with very different characteristics (notably rural/urban, </a:t>
            </a:r>
            <a:r>
              <a:rPr lang="en-GB" sz="1400">
                <a:solidFill>
                  <a:prstClr val="black"/>
                </a:solidFill>
                <a:latin typeface="Arial Nova Light" panose="020B0304020202020204" pitchFamily="34" charset="0"/>
                <a:ea typeface="Calibri"/>
                <a:cs typeface="Arial" panose="020B0604020202020204" pitchFamily="34" charset="0"/>
              </a:rPr>
              <a:t>financial stability, levels of deprivation, infrastructure, demography and political make-up) </a:t>
            </a:r>
            <a:r>
              <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rPr>
              <a:t>across large geographies. It was felt that </a:t>
            </a:r>
            <a:r>
              <a:rPr kumimoji="0" lang="en-GB" sz="1400" i="0" u="none" strike="noStrike" kern="1200" cap="none" spc="0" normalizeH="0" baseline="0" noProof="0" err="1">
                <a:ln>
                  <a:noFill/>
                </a:ln>
                <a:solidFill>
                  <a:prstClr val="black"/>
                </a:solidFill>
                <a:effectLst/>
                <a:uLnTx/>
                <a:uFillTx/>
                <a:latin typeface="Arial Nova Light" panose="020B0304020202020204" pitchFamily="34" charset="0"/>
                <a:ea typeface="Calibri"/>
                <a:cs typeface="Arial" panose="020B0604020202020204" pitchFamily="34" charset="0"/>
              </a:rPr>
              <a:t>thi</a:t>
            </a:r>
            <a:r>
              <a:rPr lang="en-GB" sz="1400">
                <a:solidFill>
                  <a:prstClr val="black"/>
                </a:solidFill>
                <a:latin typeface="Arial Nova Light" panose="020B0304020202020204" pitchFamily="34" charset="0"/>
                <a:ea typeface="Calibri"/>
                <a:cs typeface="Arial" panose="020B0604020202020204" pitchFamily="34" charset="0"/>
              </a:rPr>
              <a:t>s could erode local identity and lead to diminished representation and reduced access to services and resources – particularly in smaller communities located away from the administrative core. </a:t>
            </a:r>
            <a:endPar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a:p>
            <a:pPr marL="457200" marR="0" lvl="1" indent="0" algn="l" defTabSz="228600" rtl="0" eaLnBrk="1" fontAlgn="auto" latinLnBrk="0" hangingPunct="1">
              <a:lnSpc>
                <a:spcPct val="100000"/>
              </a:lnSpc>
              <a:spcBef>
                <a:spcPts val="0"/>
              </a:spcBef>
              <a:spcAft>
                <a:spcPts val="40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a:p>
            <a:pPr defTabSz="228600">
              <a:spcAft>
                <a:spcPts val="400"/>
              </a:spcAft>
              <a:defRPr/>
            </a:pPr>
            <a:r>
              <a:rPr lang="en-GB" sz="1400">
                <a:solidFill>
                  <a:prstClr val="black"/>
                </a:solidFill>
                <a:latin typeface="Arial Nova Light" panose="020B0304020202020204" pitchFamily="34" charset="0"/>
                <a:ea typeface="Calibri"/>
                <a:cs typeface="Arial" panose="020B0604020202020204" pitchFamily="34" charset="0"/>
              </a:rPr>
              <a:t>Reflecting some of these concerns, respondents would like to see any new authorities named (when appropriate) in a way that makes geographic sense, is relevant to all component parts, and is unique to each area – with a name relating to the authority’s geography being the current recommendation. </a:t>
            </a:r>
            <a:endParaRPr kumimoji="0" lang="en-GB" sz="1400" i="0" u="none" strike="noStrike" kern="1200" cap="none" spc="0" normalizeH="0" baseline="0" noProof="0">
              <a:ln>
                <a:noFill/>
              </a:ln>
              <a:solidFill>
                <a:prstClr val="black"/>
              </a:solidFill>
              <a:effectLst/>
              <a:uLnTx/>
              <a:uFillTx/>
              <a:latin typeface="Arial Nova Light" panose="020B0304020202020204" pitchFamily="34" charset="0"/>
              <a:ea typeface="Calibri"/>
              <a:cs typeface="Arial" panose="020B0604020202020204" pitchFamily="34" charset="0"/>
            </a:endParaRPr>
          </a:p>
        </p:txBody>
      </p:sp>
      <p:cxnSp>
        <p:nvCxnSpPr>
          <p:cNvPr id="4" name="Straight Connector 3">
            <a:extLst>
              <a:ext uri="{FF2B5EF4-FFF2-40B4-BE49-F238E27FC236}">
                <a16:creationId xmlns:a16="http://schemas.microsoft.com/office/drawing/2014/main" id="{FA1D5105-3B09-D128-63E8-4075D3C67A55}"/>
              </a:ext>
              <a:ext uri="{C183D7F6-B498-43B3-948B-1728B52AA6E4}">
                <adec:decorative xmlns:adec="http://schemas.microsoft.com/office/drawing/2017/decorative" val="1"/>
              </a:ext>
            </a:extLst>
          </p:cNvPr>
          <p:cNvCxnSpPr>
            <a:cxnSpLocks/>
          </p:cNvCxnSpPr>
          <p:nvPr/>
        </p:nvCxnSpPr>
        <p:spPr>
          <a:xfrm>
            <a:off x="706039" y="937850"/>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24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FD71-4874-1FC7-011C-26633251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839C-DF89-3678-C907-26A04BDA9127}"/>
              </a:ext>
            </a:extLst>
          </p:cNvPr>
          <p:cNvSpPr>
            <a:spLocks noGrp="1"/>
          </p:cNvSpPr>
          <p:nvPr>
            <p:ph type="title" idx="4294967295"/>
          </p:nvPr>
        </p:nvSpPr>
        <p:spPr>
          <a:xfrm>
            <a:off x="585787" y="-15086"/>
            <a:ext cx="10910598"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Awareness of LGR: </a:t>
            </a:r>
            <a:r>
              <a:rPr lang="en-GB" sz="1500">
                <a:solidFill>
                  <a:srgbClr val="08324B"/>
                </a:solidFill>
                <a:latin typeface="Arial Nova Light" panose="020B0304020202020204" pitchFamily="34" charset="0"/>
                <a:cs typeface="Arial" panose="020B0604020202020204" pitchFamily="34" charset="0"/>
              </a:rPr>
              <a:t>Overall, 97% of respondents were aware of the Government’s plans for LGR in Hampshire and the Solent, with 84% being broadly confident in their understanding</a:t>
            </a:r>
            <a:r>
              <a:rPr lang="en-GB" sz="1500" b="1">
                <a:solidFill>
                  <a:srgbClr val="08324B"/>
                </a:solidFill>
                <a:latin typeface="Arial Nova Light" panose="020B0304020202020204" pitchFamily="34" charset="0"/>
                <a:cs typeface="Arial" panose="020B0604020202020204" pitchFamily="34" charset="0"/>
              </a:rPr>
              <a:t>.</a:t>
            </a:r>
            <a:endParaRPr lang="en-GB" sz="15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B10D0A8-922B-F053-70BF-2C9D95BC6E6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descr="A pie chart showing levels of awareness and confidence around Local Government reorganisation">
            <a:extLst>
              <a:ext uri="{FF2B5EF4-FFF2-40B4-BE49-F238E27FC236}">
                <a16:creationId xmlns:a16="http://schemas.microsoft.com/office/drawing/2014/main" id="{1511FA57-34B6-244C-8E5A-96E640D2E8F5}"/>
              </a:ext>
            </a:extLst>
          </p:cNvPr>
          <p:cNvGraphicFramePr/>
          <p:nvPr>
            <p:extLst>
              <p:ext uri="{D42A27DB-BD31-4B8C-83A1-F6EECF244321}">
                <p14:modId xmlns:p14="http://schemas.microsoft.com/office/powerpoint/2010/main" val="3670212109"/>
              </p:ext>
            </p:extLst>
          </p:nvPr>
        </p:nvGraphicFramePr>
        <p:xfrm>
          <a:off x="531667" y="1213829"/>
          <a:ext cx="5183359" cy="5200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DDB44C2-C732-8FC6-226C-D1D4323079D4}"/>
              </a:ext>
            </a:extLst>
          </p:cNvPr>
          <p:cNvSpPr txBox="1"/>
          <p:nvPr/>
        </p:nvSpPr>
        <p:spPr>
          <a:xfrm>
            <a:off x="6271565" y="1310391"/>
            <a:ext cx="5388768" cy="1877431"/>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Confidence was higher was amongst democratically Elected Representatives and organisations (both 97%) than individuals (84%)</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Males (87%) were more confident in their knowledge than females (82%)</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People with disabilities (79%), especially those that reduce their day-to-day activities (76%), were notably less confident in their knowledge</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Broadly, confidence and awareness grows as household income increases</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Confidence varied by region – being highest in Winchester and Portsmouth and lowest in Fareham and the Isle of Wight, as shown on the chart below</a:t>
            </a:r>
            <a:endParaRPr lang="en-GB" sz="1200">
              <a:solidFill>
                <a:srgbClr val="000000"/>
              </a:solidFill>
              <a:highlight>
                <a:srgbClr val="FFFF00"/>
              </a:highlight>
              <a:latin typeface="Arial Nova Light" panose="020B0304020202020204" pitchFamily="34" charset="0"/>
              <a:ea typeface="Calibri"/>
              <a:cs typeface="Arial" panose="020B0604020202020204" pitchFamily="34" charset="0"/>
            </a:endParaRPr>
          </a:p>
        </p:txBody>
      </p:sp>
      <p:graphicFrame>
        <p:nvGraphicFramePr>
          <p:cNvPr id="10" name="Chart 9" descr="A bar chart showing levels of LGR awareness and confidence by area of residence in Hampshire">
            <a:extLst>
              <a:ext uri="{FF2B5EF4-FFF2-40B4-BE49-F238E27FC236}">
                <a16:creationId xmlns:a16="http://schemas.microsoft.com/office/drawing/2014/main" id="{4E5DEAF8-CE35-AF1C-F545-04E71D9AD815}"/>
              </a:ext>
            </a:extLst>
          </p:cNvPr>
          <p:cNvGraphicFramePr/>
          <p:nvPr>
            <p:extLst>
              <p:ext uri="{D42A27DB-BD31-4B8C-83A1-F6EECF244321}">
                <p14:modId xmlns:p14="http://schemas.microsoft.com/office/powerpoint/2010/main" val="3485062541"/>
              </p:ext>
            </p:extLst>
          </p:nvPr>
        </p:nvGraphicFramePr>
        <p:xfrm>
          <a:off x="5808617" y="3416368"/>
          <a:ext cx="5594177" cy="2939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E5A6-19C4-8161-ACC1-438A420D0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2194B-AEB6-7178-3CF1-A4D591F93604}"/>
              </a:ext>
            </a:extLst>
          </p:cNvPr>
          <p:cNvSpPr>
            <a:spLocks noGrp="1"/>
          </p:cNvSpPr>
          <p:nvPr>
            <p:ph type="title" idx="4294967295"/>
          </p:nvPr>
        </p:nvSpPr>
        <p:spPr>
          <a:xfrm>
            <a:off x="585786" y="-15086"/>
            <a:ext cx="11088053"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Criteria when designing new councils: </a:t>
            </a:r>
            <a:r>
              <a:rPr lang="en-GB" sz="1500">
                <a:solidFill>
                  <a:srgbClr val="08324B"/>
                </a:solidFill>
                <a:latin typeface="Arial Nova Light" panose="020B0304020202020204" pitchFamily="34" charset="0"/>
                <a:cs typeface="Arial" panose="020B0604020202020204" pitchFamily="34" charset="0"/>
              </a:rPr>
              <a:t>All the Government’s criteria were felt to be important, but service quality and resilience were paramount, alongside ensuring that the new councils recognise and are responsive to local needs. </a:t>
            </a:r>
          </a:p>
        </p:txBody>
      </p:sp>
      <p:cxnSp>
        <p:nvCxnSpPr>
          <p:cNvPr id="7" name="Straight Connector 6">
            <a:extLst>
              <a:ext uri="{FF2B5EF4-FFF2-40B4-BE49-F238E27FC236}">
                <a16:creationId xmlns:a16="http://schemas.microsoft.com/office/drawing/2014/main" id="{B74E8D41-6712-925B-502E-09408991F905}"/>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descr="A bar chart showing the relative importance of each of the Government's criteria for local government reorganisation. On a scale of 0-10, this ranges from 9.2 for 'ensuring taxpayers receive good services for their money' to 7.7 for 'provides an opportunity to reform public services.'">
            <a:extLst>
              <a:ext uri="{FF2B5EF4-FFF2-40B4-BE49-F238E27FC236}">
                <a16:creationId xmlns:a16="http://schemas.microsoft.com/office/drawing/2014/main" id="{1FCE142C-CB69-AEA7-6231-89FBB746EF3D}"/>
              </a:ext>
            </a:extLst>
          </p:cNvPr>
          <p:cNvGraphicFramePr/>
          <p:nvPr>
            <p:extLst>
              <p:ext uri="{D42A27DB-BD31-4B8C-83A1-F6EECF244321}">
                <p14:modId xmlns:p14="http://schemas.microsoft.com/office/powerpoint/2010/main" val="3926264783"/>
              </p:ext>
            </p:extLst>
          </p:nvPr>
        </p:nvGraphicFramePr>
        <p:xfrm>
          <a:off x="845345" y="1202758"/>
          <a:ext cx="10760869" cy="5136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0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57A4-F91E-3EC7-80D7-FEB3FDF16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EF9A0-4DC6-D9AC-69A7-E6D0DA8FA7FA}"/>
              </a:ext>
            </a:extLst>
          </p:cNvPr>
          <p:cNvSpPr>
            <a:spLocks noGrp="1"/>
          </p:cNvSpPr>
          <p:nvPr>
            <p:ph type="title" idx="4294967295"/>
          </p:nvPr>
        </p:nvSpPr>
        <p:spPr>
          <a:xfrm>
            <a:off x="585787" y="37541"/>
            <a:ext cx="11222755"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Potential benefits of the proposed structure: </a:t>
            </a:r>
            <a:r>
              <a:rPr lang="en-GB" sz="1500">
                <a:solidFill>
                  <a:srgbClr val="08324B"/>
                </a:solidFill>
                <a:latin typeface="Arial Nova Light" panose="020B0304020202020204" pitchFamily="34" charset="0"/>
                <a:cs typeface="Arial" panose="020B0604020202020204" pitchFamily="34" charset="0"/>
              </a:rPr>
              <a:t>Predominantly related to efficiencies and savings arising from economies of scale and reduction in roles. Some felt the structure offered a good mix of communities with balanced population sizes, which would help to maintain local identities. There was also some optimism that the approach would ensure a smooth transition to joined up and cohesive services that were simpler for residents to access. However, just over a quarter felt that no benefits would arise.</a:t>
            </a:r>
          </a:p>
        </p:txBody>
      </p:sp>
      <p:cxnSp>
        <p:nvCxnSpPr>
          <p:cNvPr id="7" name="Straight Connector 6">
            <a:extLst>
              <a:ext uri="{FF2B5EF4-FFF2-40B4-BE49-F238E27FC236}">
                <a16:creationId xmlns:a16="http://schemas.microsoft.com/office/drawing/2014/main" id="{3001E1BE-881F-3A21-6741-5B529B8D613B}"/>
              </a:ext>
              <a:ext uri="{C183D7F6-B498-43B3-948B-1728B52AA6E4}">
                <adec:decorative xmlns:adec="http://schemas.microsoft.com/office/drawing/2017/decorative" val="1"/>
              </a:ext>
            </a:extLst>
          </p:cNvPr>
          <p:cNvCxnSpPr>
            <a:cxnSpLocks/>
          </p:cNvCxnSpPr>
          <p:nvPr/>
        </p:nvCxnSpPr>
        <p:spPr>
          <a:xfrm>
            <a:off x="706040" y="1235127"/>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CC9FA5-828A-6273-1CD7-7B8BC41D72D7}"/>
              </a:ext>
            </a:extLst>
          </p:cNvPr>
          <p:cNvSpPr txBox="1"/>
          <p:nvPr/>
        </p:nvSpPr>
        <p:spPr>
          <a:xfrm>
            <a:off x="3452951" y="1347670"/>
            <a:ext cx="5488426" cy="276999"/>
          </a:xfrm>
          <a:prstGeom prst="rect">
            <a:avLst/>
          </a:prstGeom>
          <a:noFill/>
        </p:spPr>
        <p:txBody>
          <a:bodyPr wrap="none" rtlCol="0">
            <a:spAutoFit/>
          </a:bodyPr>
          <a:lstStyle/>
          <a:p>
            <a:pPr algn="ctr"/>
            <a:r>
              <a:rPr lang="en-GB" sz="1200" b="1">
                <a:solidFill>
                  <a:srgbClr val="595959"/>
                </a:solidFill>
                <a:latin typeface="Arial Nova Light" panose="020B0304020202020204" pitchFamily="34" charset="0"/>
              </a:rPr>
              <a:t>What, if anything, do you see as the benefits and opportunities of this approach? </a:t>
            </a:r>
          </a:p>
        </p:txBody>
      </p:sp>
      <p:sp>
        <p:nvSpPr>
          <p:cNvPr id="9" name="TextBox 8">
            <a:extLst>
              <a:ext uri="{FF2B5EF4-FFF2-40B4-BE49-F238E27FC236}">
                <a16:creationId xmlns:a16="http://schemas.microsoft.com/office/drawing/2014/main" id="{24FE608A-0C98-BD36-CAE9-65E7FA8B1CD7}"/>
              </a:ext>
            </a:extLst>
          </p:cNvPr>
          <p:cNvSpPr txBox="1"/>
          <p:nvPr/>
        </p:nvSpPr>
        <p:spPr>
          <a:xfrm>
            <a:off x="1274261" y="1678602"/>
            <a:ext cx="1560748" cy="276999"/>
          </a:xfrm>
          <a:prstGeom prst="rect">
            <a:avLst/>
          </a:prstGeom>
          <a:noFill/>
        </p:spPr>
        <p:txBody>
          <a:bodyPr wrap="none" rtlCol="0">
            <a:spAutoFit/>
          </a:bodyPr>
          <a:lstStyle/>
          <a:p>
            <a:pPr algn="ctr"/>
            <a:r>
              <a:rPr lang="en-GB" sz="1200" b="1">
                <a:solidFill>
                  <a:srgbClr val="595959"/>
                </a:solidFill>
                <a:latin typeface="Arial Nova Light" panose="020B0304020202020204" pitchFamily="34" charset="0"/>
              </a:rPr>
              <a:t>Emergent themes. . .</a:t>
            </a:r>
            <a:endParaRPr lang="en-GB" sz="1000" b="1">
              <a:solidFill>
                <a:srgbClr val="595959"/>
              </a:solidFill>
              <a:latin typeface="Arial Nova Light" panose="020B0304020202020204" pitchFamily="34" charset="0"/>
            </a:endParaRPr>
          </a:p>
        </p:txBody>
      </p:sp>
      <p:graphicFrame>
        <p:nvGraphicFramePr>
          <p:cNvPr id="4" name="Chart 3" descr="A bar chart showing the range of benefits and opportunities of the proposed approach to LGR">
            <a:extLst>
              <a:ext uri="{FF2B5EF4-FFF2-40B4-BE49-F238E27FC236}">
                <a16:creationId xmlns:a16="http://schemas.microsoft.com/office/drawing/2014/main" id="{119EA3D3-9682-D761-EE20-19871E6DFAA6}"/>
              </a:ext>
            </a:extLst>
          </p:cNvPr>
          <p:cNvGraphicFramePr/>
          <p:nvPr>
            <p:extLst>
              <p:ext uri="{D42A27DB-BD31-4B8C-83A1-F6EECF244321}">
                <p14:modId xmlns:p14="http://schemas.microsoft.com/office/powerpoint/2010/main" val="3279101141"/>
              </p:ext>
            </p:extLst>
          </p:nvPr>
        </p:nvGraphicFramePr>
        <p:xfrm>
          <a:off x="383459" y="1378959"/>
          <a:ext cx="5910448" cy="5257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9A5F30F-F580-181E-09C6-79E6E0710943}"/>
              </a:ext>
            </a:extLst>
          </p:cNvPr>
          <p:cNvSpPr txBox="1"/>
          <p:nvPr/>
        </p:nvSpPr>
        <p:spPr>
          <a:xfrm>
            <a:off x="8643321" y="1709456"/>
            <a:ext cx="1270476" cy="276999"/>
          </a:xfrm>
          <a:prstGeom prst="rect">
            <a:avLst/>
          </a:prstGeom>
          <a:noFill/>
        </p:spPr>
        <p:txBody>
          <a:bodyPr wrap="none" rtlCol="0">
            <a:spAutoFit/>
          </a:bodyPr>
          <a:lstStyle/>
          <a:p>
            <a:pPr algn="ctr"/>
            <a:r>
              <a:rPr lang="en-GB" sz="1200" b="1" dirty="0">
                <a:solidFill>
                  <a:srgbClr val="595959"/>
                </a:solidFill>
                <a:latin typeface="Arial Nova Light" panose="020B0304020202020204" pitchFamily="34" charset="0"/>
              </a:rPr>
              <a:t>. . .Incorporating</a:t>
            </a:r>
            <a:endParaRPr lang="en-GB" sz="1000" b="1" dirty="0">
              <a:solidFill>
                <a:srgbClr val="595959"/>
              </a:solidFill>
              <a:latin typeface="Arial Nova Light" panose="020B0304020202020204" pitchFamily="34" charset="0"/>
            </a:endParaRPr>
          </a:p>
        </p:txBody>
      </p:sp>
      <p:graphicFrame>
        <p:nvGraphicFramePr>
          <p:cNvPr id="8" name="Table 7">
            <a:extLst>
              <a:ext uri="{FF2B5EF4-FFF2-40B4-BE49-F238E27FC236}">
                <a16:creationId xmlns:a16="http://schemas.microsoft.com/office/drawing/2014/main" id="{05F385F1-254F-7971-4CF2-7248212A6D90}"/>
              </a:ext>
            </a:extLst>
          </p:cNvPr>
          <p:cNvGraphicFramePr>
            <a:graphicFrameLocks noGrp="1"/>
          </p:cNvGraphicFramePr>
          <p:nvPr>
            <p:extLst>
              <p:ext uri="{D42A27DB-BD31-4B8C-83A1-F6EECF244321}">
                <p14:modId xmlns:p14="http://schemas.microsoft.com/office/powerpoint/2010/main" val="870709851"/>
              </p:ext>
            </p:extLst>
          </p:nvPr>
        </p:nvGraphicFramePr>
        <p:xfrm>
          <a:off x="7363129" y="2024099"/>
          <a:ext cx="4002311" cy="4351347"/>
        </p:xfrm>
        <a:graphic>
          <a:graphicData uri="http://schemas.openxmlformats.org/drawingml/2006/table">
            <a:tbl>
              <a:tblPr/>
              <a:tblGrid>
                <a:gridCol w="3678364">
                  <a:extLst>
                    <a:ext uri="{9D8B030D-6E8A-4147-A177-3AD203B41FA5}">
                      <a16:colId xmlns:a16="http://schemas.microsoft.com/office/drawing/2014/main" val="1027120549"/>
                    </a:ext>
                  </a:extLst>
                </a:gridCol>
                <a:gridCol w="323947">
                  <a:extLst>
                    <a:ext uri="{9D8B030D-6E8A-4147-A177-3AD203B41FA5}">
                      <a16:colId xmlns:a16="http://schemas.microsoft.com/office/drawing/2014/main" val="2045107142"/>
                    </a:ext>
                  </a:extLst>
                </a:gridCol>
              </a:tblGrid>
              <a:tr h="143164">
                <a:tc>
                  <a:txBody>
                    <a:bodyPr/>
                    <a:lstStyle/>
                    <a:p>
                      <a:pPr algn="l" fontAlgn="b">
                        <a:buNone/>
                      </a:pPr>
                      <a:r>
                        <a:rPr lang="en-GB" sz="900" b="0" i="0" u="none" strike="noStrike">
                          <a:solidFill>
                            <a:srgbClr val="000000"/>
                          </a:solidFill>
                          <a:effectLst/>
                          <a:latin typeface="Arial Nova Light" panose="020B0304020202020204" pitchFamily="34" charset="0"/>
                        </a:rPr>
                        <a:t>Cost savings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457754184"/>
                  </a:ext>
                </a:extLst>
              </a:tr>
              <a:tr h="143164">
                <a:tc>
                  <a:txBody>
                    <a:bodyPr/>
                    <a:lstStyle/>
                    <a:p>
                      <a:pPr algn="l" fontAlgn="t">
                        <a:buNone/>
                      </a:pPr>
                      <a:r>
                        <a:rPr lang="en-GB" sz="900" b="0" i="0" u="none" strike="noStrike">
                          <a:solidFill>
                            <a:srgbClr val="000000"/>
                          </a:solidFill>
                          <a:effectLst/>
                          <a:latin typeface="Arial Nova Light" panose="020B0304020202020204" pitchFamily="34" charset="0"/>
                        </a:rPr>
                        <a:t>Economies of scale / efficiencies</a:t>
                      </a:r>
                    </a:p>
                  </a:txBody>
                  <a:tcPr marL="5225" marR="5225" marT="52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313945907"/>
                  </a:ext>
                </a:extLst>
              </a:tr>
              <a:tr h="143164">
                <a:tc>
                  <a:txBody>
                    <a:bodyPr/>
                    <a:lstStyle/>
                    <a:p>
                      <a:pPr algn="l" fontAlgn="t">
                        <a:buNone/>
                      </a:pPr>
                      <a:r>
                        <a:rPr lang="en-GB" sz="900" b="0" i="0" u="none" strike="noStrike">
                          <a:solidFill>
                            <a:srgbClr val="000000"/>
                          </a:solidFill>
                          <a:effectLst/>
                          <a:latin typeface="Arial Nova Light" panose="020B0304020202020204" pitchFamily="34" charset="0"/>
                        </a:rPr>
                        <a:t>Lower administrative and management / bureaucracy</a:t>
                      </a:r>
                    </a:p>
                  </a:txBody>
                  <a:tcPr marL="5225" marR="5225" marT="52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689327105"/>
                  </a:ext>
                </a:extLst>
              </a:tr>
              <a:tr h="156748">
                <a:tc>
                  <a:txBody>
                    <a:bodyPr/>
                    <a:lstStyle/>
                    <a:p>
                      <a:pPr algn="l" fontAlgn="b">
                        <a:buNone/>
                      </a:pPr>
                      <a:r>
                        <a:rPr lang="en-GB" sz="900" b="0" i="0" u="none" strike="noStrike">
                          <a:solidFill>
                            <a:srgbClr val="000000"/>
                          </a:solidFill>
                          <a:effectLst/>
                          <a:latin typeface="Arial Nova Light" panose="020B0304020202020204" pitchFamily="34" charset="0"/>
                        </a:rPr>
                        <a:t>Reduction in duplication of services or roles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196744479"/>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Better / fairer distribution of funding</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3%</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264224972"/>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Potential for council tax savings or better value for money</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4220706406"/>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Resolving debt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072561533"/>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efficiency, cost saving or financial improvement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1707162591"/>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Maintaining or enhancing local identity</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9%</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770165209"/>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Balanced population sizes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803331357"/>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Good mix of communities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797858908"/>
                  </a:ext>
                </a:extLst>
              </a:tr>
              <a:tr h="167198">
                <a:tc>
                  <a:txBody>
                    <a:bodyPr/>
                    <a:lstStyle/>
                    <a:p>
                      <a:pPr algn="l" fontAlgn="t">
                        <a:buNone/>
                      </a:pPr>
                      <a:r>
                        <a:rPr lang="en-GB" sz="900" b="0" i="0" u="none" strike="noStrike">
                          <a:solidFill>
                            <a:srgbClr val="000000"/>
                          </a:solidFill>
                          <a:effectLst/>
                          <a:latin typeface="Arial Nova Light" panose="020B0304020202020204" pitchFamily="34" charset="0"/>
                        </a:rPr>
                        <a:t>Improved understanding / responsiveness / accountability at a local level</a:t>
                      </a:r>
                    </a:p>
                  </a:txBody>
                  <a:tcPr marL="5225" marR="5225" marT="52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4%</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3658885501"/>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Potential for stronger community engagement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809585876"/>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local identity or representation benefits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880753330"/>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More joined-up and cohesive services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9%</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905308218"/>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Smooth transition</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05705317"/>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More localised services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3%</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801992961"/>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Equitable access to services or resources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713387700"/>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improved service delivery</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3%</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847823801"/>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Easier for residents to understand who provides which services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9840216"/>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One organisation runs everything</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87038979"/>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simplification or clarity</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18464234"/>
                  </a:ext>
                </a:extLst>
              </a:tr>
              <a:tr h="161973">
                <a:tc>
                  <a:txBody>
                    <a:bodyPr/>
                    <a:lstStyle/>
                    <a:p>
                      <a:pPr algn="l" fontAlgn="b">
                        <a:buNone/>
                      </a:pPr>
                      <a:r>
                        <a:rPr lang="en-GB" sz="900" b="0" i="0" u="none" strike="noStrike">
                          <a:solidFill>
                            <a:srgbClr val="000000"/>
                          </a:solidFill>
                          <a:effectLst/>
                          <a:latin typeface="Arial Nova Light" panose="020B0304020202020204" pitchFamily="34" charset="0"/>
                        </a:rPr>
                        <a:t>Potential for improved strategic planning </a:t>
                      </a:r>
                      <a:r>
                        <a:rPr lang="en-GB" sz="700" b="0" i="0" u="none" strike="noStrike">
                          <a:solidFill>
                            <a:srgbClr val="000000"/>
                          </a:solidFill>
                          <a:effectLst/>
                          <a:latin typeface="Arial Nova Light" panose="020B0304020202020204" pitchFamily="34" charset="0"/>
                        </a:rPr>
                        <a:t>(e.g. infrastructure, transport, housing)</a:t>
                      </a:r>
                      <a:endParaRPr lang="en-GB" sz="900" b="0" i="0" u="none" strike="noStrike">
                        <a:solidFill>
                          <a:srgbClr val="000000"/>
                        </a:solidFill>
                        <a:effectLst/>
                        <a:latin typeface="Arial Nova Light" panose="020B0304020202020204" pitchFamily="34" charset="0"/>
                      </a:endParaRP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4%</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24876142"/>
                  </a:ext>
                </a:extLst>
              </a:tr>
              <a:tr h="143164">
                <a:tc>
                  <a:txBody>
                    <a:bodyPr/>
                    <a:lstStyle/>
                    <a:p>
                      <a:pPr algn="l" fontAlgn="t">
                        <a:buNone/>
                      </a:pPr>
                      <a:r>
                        <a:rPr lang="en-GB" sz="900" b="0" i="0" u="none" strike="noStrike">
                          <a:solidFill>
                            <a:srgbClr val="000000"/>
                          </a:solidFill>
                          <a:effectLst/>
                          <a:latin typeface="Arial Nova Light" panose="020B0304020202020204" pitchFamily="34" charset="0"/>
                        </a:rPr>
                        <a:t>Alignment with economic or other organisations' zones</a:t>
                      </a:r>
                    </a:p>
                  </a:txBody>
                  <a:tcPr marL="5225" marR="5225" marT="52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16430531"/>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More partnership working</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37402734"/>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Meets the government criteria for LGR</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38731610"/>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strategic planning</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65073542"/>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Creation of new job opportunities through restructuring</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0.5%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extLst>
                  <a:ext uri="{0D108BD9-81ED-4DB2-BD59-A6C34878D82A}">
                    <a16:rowId xmlns:a16="http://schemas.microsoft.com/office/drawing/2014/main" val="2073563966"/>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Potential for better career progression in larger authorities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tc>
                  <a:txBody>
                    <a:bodyPr/>
                    <a:lstStyle/>
                    <a:p>
                      <a:pPr algn="r" fontAlgn="b">
                        <a:buNone/>
                      </a:pPr>
                      <a:r>
                        <a:rPr lang="en-GB" sz="900" b="0" i="0" u="none" strike="noStrike">
                          <a:solidFill>
                            <a:srgbClr val="000000"/>
                          </a:solidFill>
                          <a:effectLst/>
                          <a:latin typeface="Arial Nova Light" panose="020B0304020202020204" pitchFamily="34" charset="0"/>
                        </a:rPr>
                        <a:t>0.3%</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extLst>
                  <a:ext uri="{0D108BD9-81ED-4DB2-BD59-A6C34878D82A}">
                    <a16:rowId xmlns:a16="http://schemas.microsoft.com/office/drawing/2014/main" val="1365118412"/>
                  </a:ext>
                </a:extLst>
              </a:tr>
              <a:tr h="143164">
                <a:tc>
                  <a:txBody>
                    <a:bodyPr/>
                    <a:lstStyle/>
                    <a:p>
                      <a:pPr algn="l" fontAlgn="b">
                        <a:buNone/>
                      </a:pPr>
                      <a:r>
                        <a:rPr lang="en-GB" sz="900" b="0" i="0" u="none" strike="noStrike">
                          <a:solidFill>
                            <a:srgbClr val="000000"/>
                          </a:solidFill>
                          <a:effectLst/>
                          <a:latin typeface="Arial Nova Light" panose="020B0304020202020204" pitchFamily="34" charset="0"/>
                        </a:rPr>
                        <a:t>Other employment and workforce benefits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tc>
                  <a:txBody>
                    <a:bodyPr/>
                    <a:lstStyle/>
                    <a:p>
                      <a:pPr algn="r" fontAlgn="b">
                        <a:buNone/>
                      </a:pPr>
                      <a:r>
                        <a:rPr lang="en-GB" sz="900" b="0" i="0" u="none" strike="noStrike" dirty="0">
                          <a:solidFill>
                            <a:srgbClr val="000000"/>
                          </a:solidFill>
                          <a:effectLst/>
                          <a:latin typeface="Arial Nova Light" panose="020B0304020202020204" pitchFamily="34" charset="0"/>
                        </a:rPr>
                        <a:t>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9D7"/>
                    </a:solidFill>
                  </a:tcPr>
                </a:tc>
                <a:extLst>
                  <a:ext uri="{0D108BD9-81ED-4DB2-BD59-A6C34878D82A}">
                    <a16:rowId xmlns:a16="http://schemas.microsoft.com/office/drawing/2014/main" val="11679415"/>
                  </a:ext>
                </a:extLst>
              </a:tr>
            </a:tbl>
          </a:graphicData>
        </a:graphic>
      </p:graphicFrame>
      <p:sp>
        <p:nvSpPr>
          <p:cNvPr id="11" name="Title 1">
            <a:extLst>
              <a:ext uri="{FF2B5EF4-FFF2-40B4-BE49-F238E27FC236}">
                <a16:creationId xmlns:a16="http://schemas.microsoft.com/office/drawing/2014/main" id="{9368C20B-DB56-4DCB-B118-DF0D9B0CE408}"/>
              </a:ext>
            </a:extLst>
          </p:cNvPr>
          <p:cNvSpPr txBox="1">
            <a:spLocks/>
          </p:cNvSpPr>
          <p:nvPr/>
        </p:nvSpPr>
        <p:spPr>
          <a:xfrm>
            <a:off x="585787" y="6562230"/>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a:solidFill>
                  <a:schemeClr val="tx1"/>
                </a:solidFill>
                <a:latin typeface="Arial Nova Light" panose="020B0304020202020204" pitchFamily="34" charset="0"/>
              </a:rPr>
              <a:t>*Question asked in reference to the proposed four council structure for local Government in Hampshire and the Solent area, base 2629, multi code. </a:t>
            </a:r>
          </a:p>
          <a:p>
            <a:pPr fontAlgn="auto">
              <a:spcAft>
                <a:spcPts val="0"/>
              </a:spcAft>
            </a:pPr>
            <a:r>
              <a:rPr lang="en-GB" sz="800" i="1">
                <a:solidFill>
                  <a:schemeClr val="tx1"/>
                </a:solidFill>
                <a:latin typeface="Arial Nova Light" panose="020B0304020202020204" pitchFamily="34" charset="0"/>
                <a:cs typeface="Arial" panose="020B0604020202020204" pitchFamily="34" charset="0"/>
              </a:rPr>
              <a:t>The complete list of comments from all respondents has been shared with the LGR project team.</a:t>
            </a:r>
          </a:p>
        </p:txBody>
      </p:sp>
      <p:sp>
        <p:nvSpPr>
          <p:cNvPr id="14" name="Right Brace 13">
            <a:extLst>
              <a:ext uri="{FF2B5EF4-FFF2-40B4-BE49-F238E27FC236}">
                <a16:creationId xmlns:a16="http://schemas.microsoft.com/office/drawing/2014/main" id="{10C4C0AC-A460-2CAF-FE1D-FF6B2D32D4BE}"/>
              </a:ext>
              <a:ext uri="{C183D7F6-B498-43B3-948B-1728B52AA6E4}">
                <adec:decorative xmlns:adec="http://schemas.microsoft.com/office/drawing/2017/decorative" val="1"/>
              </a:ext>
            </a:extLst>
          </p:cNvPr>
          <p:cNvSpPr/>
          <p:nvPr/>
        </p:nvSpPr>
        <p:spPr>
          <a:xfrm>
            <a:off x="6387122" y="2031243"/>
            <a:ext cx="385763" cy="20049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0767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0194-7661-9FEA-8CDF-84DFBDFBC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E29A1-E862-F02A-C2E4-501214EACE62}"/>
              </a:ext>
            </a:extLst>
          </p:cNvPr>
          <p:cNvSpPr>
            <a:spLocks noGrp="1"/>
          </p:cNvSpPr>
          <p:nvPr>
            <p:ph type="title" idx="4294967295"/>
          </p:nvPr>
        </p:nvSpPr>
        <p:spPr>
          <a:xfrm>
            <a:off x="585786" y="-15086"/>
            <a:ext cx="10981373"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Perceived potential benefits of the proposed structure: examples of comments provided</a:t>
            </a:r>
            <a:endParaRPr lang="en-GB" sz="15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9ED133E-7175-701B-5B94-56B1D035F886}"/>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8" name="Group 57" descr="Quotes relating to the benefit: Efficiency and cost savings">
            <a:extLst>
              <a:ext uri="{FF2B5EF4-FFF2-40B4-BE49-F238E27FC236}">
                <a16:creationId xmlns:a16="http://schemas.microsoft.com/office/drawing/2014/main" id="{00C7E57C-C13F-7414-9546-16A00C7979C0}"/>
              </a:ext>
            </a:extLst>
          </p:cNvPr>
          <p:cNvGrpSpPr/>
          <p:nvPr/>
        </p:nvGrpSpPr>
        <p:grpSpPr>
          <a:xfrm>
            <a:off x="169883" y="1256476"/>
            <a:ext cx="3864533" cy="3348243"/>
            <a:chOff x="169883" y="1256476"/>
            <a:chExt cx="3864533" cy="3348243"/>
          </a:xfrm>
        </p:grpSpPr>
        <p:sp>
          <p:nvSpPr>
            <p:cNvPr id="25" name="TextBox 24">
              <a:extLst>
                <a:ext uri="{FF2B5EF4-FFF2-40B4-BE49-F238E27FC236}">
                  <a16:creationId xmlns:a16="http://schemas.microsoft.com/office/drawing/2014/main" id="{A72262E2-4B37-F349-C55C-56DA770A0E53}"/>
                </a:ext>
              </a:extLst>
            </p:cNvPr>
            <p:cNvSpPr txBox="1"/>
            <p:nvPr/>
          </p:nvSpPr>
          <p:spPr>
            <a:xfrm>
              <a:off x="169883" y="1454265"/>
              <a:ext cx="425771" cy="769441"/>
            </a:xfrm>
            <a:prstGeom prst="rect">
              <a:avLst/>
            </a:prstGeom>
            <a:noFill/>
          </p:spPr>
          <p:txBody>
            <a:bodyPr wrap="square" rtlCol="0">
              <a:spAutoFit/>
            </a:bodyPr>
            <a:lstStyle/>
            <a:p>
              <a:r>
                <a:rPr lang="en-GB"/>
                <a:t>“</a:t>
              </a:r>
            </a:p>
          </p:txBody>
        </p:sp>
        <p:sp>
          <p:nvSpPr>
            <p:cNvPr id="26" name="TextBox 25">
              <a:extLst>
                <a:ext uri="{FF2B5EF4-FFF2-40B4-BE49-F238E27FC236}">
                  <a16:creationId xmlns:a16="http://schemas.microsoft.com/office/drawing/2014/main" id="{01C68C33-0992-3F37-8F77-DF7B0CFD98CB}"/>
                </a:ext>
              </a:extLst>
            </p:cNvPr>
            <p:cNvSpPr txBox="1"/>
            <p:nvPr/>
          </p:nvSpPr>
          <p:spPr>
            <a:xfrm>
              <a:off x="3619890" y="3812458"/>
              <a:ext cx="372218" cy="769441"/>
            </a:xfrm>
            <a:prstGeom prst="rect">
              <a:avLst/>
            </a:prstGeom>
            <a:noFill/>
          </p:spPr>
          <p:txBody>
            <a:bodyPr wrap="none" rtlCol="0">
              <a:spAutoFit/>
            </a:bodyPr>
            <a:lstStyle/>
            <a:p>
              <a:r>
                <a:rPr lang="en-GB"/>
                <a:t>”</a:t>
              </a:r>
            </a:p>
          </p:txBody>
        </p:sp>
        <p:grpSp>
          <p:nvGrpSpPr>
            <p:cNvPr id="53" name="Group 52">
              <a:extLst>
                <a:ext uri="{FF2B5EF4-FFF2-40B4-BE49-F238E27FC236}">
                  <a16:creationId xmlns:a16="http://schemas.microsoft.com/office/drawing/2014/main" id="{1EE609A1-684E-FB2B-AD2E-0D668BD69478}"/>
                </a:ext>
              </a:extLst>
            </p:cNvPr>
            <p:cNvGrpSpPr/>
            <p:nvPr/>
          </p:nvGrpSpPr>
          <p:grpSpPr>
            <a:xfrm>
              <a:off x="206689" y="1256476"/>
              <a:ext cx="3827727" cy="3348243"/>
              <a:chOff x="206689" y="1256476"/>
              <a:chExt cx="3827727" cy="3348243"/>
            </a:xfrm>
          </p:grpSpPr>
          <p:grpSp>
            <p:nvGrpSpPr>
              <p:cNvPr id="23" name="Group 22">
                <a:extLst>
                  <a:ext uri="{FF2B5EF4-FFF2-40B4-BE49-F238E27FC236}">
                    <a16:creationId xmlns:a16="http://schemas.microsoft.com/office/drawing/2014/main" id="{8055A213-7C1C-A341-F572-8677C703BF62}"/>
                  </a:ext>
                </a:extLst>
              </p:cNvPr>
              <p:cNvGrpSpPr/>
              <p:nvPr/>
            </p:nvGrpSpPr>
            <p:grpSpPr>
              <a:xfrm>
                <a:off x="223846" y="1256476"/>
                <a:ext cx="3810570" cy="3052543"/>
                <a:chOff x="223846" y="1256476"/>
                <a:chExt cx="3810570" cy="3052543"/>
              </a:xfrm>
            </p:grpSpPr>
            <p:sp>
              <p:nvSpPr>
                <p:cNvPr id="3" name="Rectangle: Rounded Corners 2">
                  <a:extLst>
                    <a:ext uri="{FF2B5EF4-FFF2-40B4-BE49-F238E27FC236}">
                      <a16:creationId xmlns:a16="http://schemas.microsoft.com/office/drawing/2014/main" id="{8D7179FB-FA2E-B624-7745-D09A17CAE283}"/>
                    </a:ext>
                  </a:extLst>
                </p:cNvPr>
                <p:cNvSpPr/>
                <p:nvPr/>
              </p:nvSpPr>
              <p:spPr>
                <a:xfrm>
                  <a:off x="223846" y="1256476"/>
                  <a:ext cx="3802058" cy="3052543"/>
                </a:xfrm>
                <a:prstGeom prst="roundRect">
                  <a:avLst>
                    <a:gd name="adj" fmla="val 5342"/>
                  </a:avLst>
                </a:prstGeom>
                <a:solidFill>
                  <a:srgbClr val="CAE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Efficiency and cost savings</a:t>
                  </a:r>
                </a:p>
              </p:txBody>
            </p:sp>
            <p:sp>
              <p:nvSpPr>
                <p:cNvPr id="27" name="TextBox 26">
                  <a:extLst>
                    <a:ext uri="{FF2B5EF4-FFF2-40B4-BE49-F238E27FC236}">
                      <a16:creationId xmlns:a16="http://schemas.microsoft.com/office/drawing/2014/main" id="{9A67E004-BFAA-B4B3-0E06-188F9CEFDF97}"/>
                    </a:ext>
                  </a:extLst>
                </p:cNvPr>
                <p:cNvSpPr txBox="1"/>
                <p:nvPr/>
              </p:nvSpPr>
              <p:spPr>
                <a:xfrm>
                  <a:off x="301449" y="2463030"/>
                  <a:ext cx="1623672" cy="1200329"/>
                </a:xfrm>
                <a:prstGeom prst="rect">
                  <a:avLst/>
                </a:prstGeom>
                <a:noFill/>
              </p:spPr>
              <p:txBody>
                <a:bodyPr wrap="square">
                  <a:spAutoFit/>
                </a:bodyPr>
                <a:lstStyle/>
                <a:p>
                  <a:pPr algn="ctr"/>
                  <a:r>
                    <a:rPr lang="en-GB" sz="1200" i="1">
                      <a:latin typeface="Ink Free" panose="03080402000500000000" pitchFamily="66" charset="0"/>
                    </a:rPr>
                    <a:t>Simplification and streamlining is to be applauded particularly if this also brings economies in financial terms</a:t>
                  </a:r>
                </a:p>
              </p:txBody>
            </p:sp>
            <p:sp>
              <p:nvSpPr>
                <p:cNvPr id="31" name="TextBox 30">
                  <a:extLst>
                    <a:ext uri="{FF2B5EF4-FFF2-40B4-BE49-F238E27FC236}">
                      <a16:creationId xmlns:a16="http://schemas.microsoft.com/office/drawing/2014/main" id="{B11FE01C-64C8-3833-182F-757A36E68164}"/>
                    </a:ext>
                  </a:extLst>
                </p:cNvPr>
                <p:cNvSpPr txBox="1"/>
                <p:nvPr/>
              </p:nvSpPr>
              <p:spPr>
                <a:xfrm>
                  <a:off x="465942" y="1595560"/>
                  <a:ext cx="1450187" cy="1041356"/>
                </a:xfrm>
                <a:prstGeom prst="rect">
                  <a:avLst/>
                </a:prstGeom>
                <a:noFill/>
              </p:spPr>
              <p:txBody>
                <a:bodyPr wrap="square">
                  <a:spAutoFit/>
                </a:bodyPr>
                <a:lstStyle/>
                <a:p>
                  <a:pPr algn="ctr"/>
                  <a:r>
                    <a:rPr lang="en-GB" sz="1200" i="1">
                      <a:latin typeface="Ink Free" panose="03080402000500000000" pitchFamily="66" charset="0"/>
                    </a:rPr>
                    <a:t>Reduced duplication, better purchasing power, more efficient</a:t>
                  </a:r>
                </a:p>
              </p:txBody>
            </p:sp>
            <p:sp>
              <p:nvSpPr>
                <p:cNvPr id="32" name="TextBox 31">
                  <a:extLst>
                    <a:ext uri="{FF2B5EF4-FFF2-40B4-BE49-F238E27FC236}">
                      <a16:creationId xmlns:a16="http://schemas.microsoft.com/office/drawing/2014/main" id="{A4016E2F-E89D-DDA3-6E0D-0D0B0187926B}"/>
                    </a:ext>
                  </a:extLst>
                </p:cNvPr>
                <p:cNvSpPr txBox="1"/>
                <p:nvPr/>
              </p:nvSpPr>
              <p:spPr>
                <a:xfrm>
                  <a:off x="1906422" y="1570544"/>
                  <a:ext cx="2127994" cy="1015663"/>
                </a:xfrm>
                <a:prstGeom prst="rect">
                  <a:avLst/>
                </a:prstGeom>
                <a:noFill/>
              </p:spPr>
              <p:txBody>
                <a:bodyPr wrap="square">
                  <a:spAutoFit/>
                </a:bodyPr>
                <a:lstStyle/>
                <a:p>
                  <a:pPr algn="ctr"/>
                  <a:r>
                    <a:rPr lang="en-GB" sz="1200" i="1">
                      <a:latin typeface="Ink Free" panose="03080402000500000000" pitchFamily="66" charset="0"/>
                    </a:rPr>
                    <a:t>Reorganisation could reduce duplicated senior management and administrative structures, freeing budget for front-line services</a:t>
                  </a:r>
                </a:p>
              </p:txBody>
            </p:sp>
            <p:sp>
              <p:nvSpPr>
                <p:cNvPr id="40" name="TextBox 39">
                  <a:extLst>
                    <a:ext uri="{FF2B5EF4-FFF2-40B4-BE49-F238E27FC236}">
                      <a16:creationId xmlns:a16="http://schemas.microsoft.com/office/drawing/2014/main" id="{E76710DC-4DDA-469F-3CC3-044F5534B905}"/>
                    </a:ext>
                  </a:extLst>
                </p:cNvPr>
                <p:cNvSpPr txBox="1"/>
                <p:nvPr/>
              </p:nvSpPr>
              <p:spPr>
                <a:xfrm>
                  <a:off x="2072641" y="2775030"/>
                  <a:ext cx="1733358" cy="646331"/>
                </a:xfrm>
                <a:prstGeom prst="rect">
                  <a:avLst/>
                </a:prstGeom>
                <a:noFill/>
              </p:spPr>
              <p:txBody>
                <a:bodyPr wrap="square">
                  <a:spAutoFit/>
                </a:bodyPr>
                <a:lstStyle/>
                <a:p>
                  <a:pPr algn="ctr"/>
                  <a:r>
                    <a:rPr lang="en-GB" sz="1200" i="1" dirty="0">
                      <a:latin typeface="Ink Free" panose="03080402000500000000" pitchFamily="66" charset="0"/>
                    </a:rPr>
                    <a:t>Aligning needs and sharing services could save tax payers money</a:t>
                  </a:r>
                </a:p>
              </p:txBody>
            </p:sp>
            <p:sp>
              <p:nvSpPr>
                <p:cNvPr id="9" name="TextBox 8">
                  <a:extLst>
                    <a:ext uri="{FF2B5EF4-FFF2-40B4-BE49-F238E27FC236}">
                      <a16:creationId xmlns:a16="http://schemas.microsoft.com/office/drawing/2014/main" id="{9A3D767B-183F-31B6-D65C-E060D246C211}"/>
                    </a:ext>
                  </a:extLst>
                </p:cNvPr>
                <p:cNvSpPr txBox="1"/>
                <p:nvPr/>
              </p:nvSpPr>
              <p:spPr>
                <a:xfrm>
                  <a:off x="269799" y="3647705"/>
                  <a:ext cx="3562336" cy="646331"/>
                </a:xfrm>
                <a:prstGeom prst="rect">
                  <a:avLst/>
                </a:prstGeom>
                <a:noFill/>
              </p:spPr>
              <p:txBody>
                <a:bodyPr wrap="square">
                  <a:spAutoFit/>
                </a:bodyPr>
                <a:lstStyle/>
                <a:p>
                  <a:pPr algn="ctr"/>
                  <a:r>
                    <a:rPr lang="en-GB" sz="1200" i="1">
                      <a:latin typeface="Ink Free" panose="03080402000500000000" pitchFamily="66" charset="0"/>
                    </a:rPr>
                    <a:t>It balances setting-up costs against the long term savings pretty well and is certainly the least disruptive option to choose</a:t>
                  </a:r>
                </a:p>
              </p:txBody>
            </p:sp>
          </p:grpSp>
          <p:sp>
            <p:nvSpPr>
              <p:cNvPr id="45" name="TextBox 44">
                <a:extLst>
                  <a:ext uri="{FF2B5EF4-FFF2-40B4-BE49-F238E27FC236}">
                    <a16:creationId xmlns:a16="http://schemas.microsoft.com/office/drawing/2014/main" id="{CA43C714-4360-7196-F0BD-16C3252C439E}"/>
                  </a:ext>
                </a:extLst>
              </p:cNvPr>
              <p:cNvSpPr txBox="1"/>
              <p:nvPr/>
            </p:nvSpPr>
            <p:spPr>
              <a:xfrm>
                <a:off x="206689" y="1475642"/>
                <a:ext cx="425771" cy="769441"/>
              </a:xfrm>
              <a:prstGeom prst="rect">
                <a:avLst/>
              </a:prstGeom>
              <a:noFill/>
            </p:spPr>
            <p:txBody>
              <a:bodyPr wrap="square" rtlCol="0">
                <a:spAutoFit/>
              </a:bodyPr>
              <a:lstStyle/>
              <a:p>
                <a:r>
                  <a:rPr lang="en-GB" dirty="0"/>
                  <a:t>“</a:t>
                </a:r>
              </a:p>
            </p:txBody>
          </p:sp>
          <p:sp>
            <p:nvSpPr>
              <p:cNvPr id="52" name="TextBox 51">
                <a:extLst>
                  <a:ext uri="{FF2B5EF4-FFF2-40B4-BE49-F238E27FC236}">
                    <a16:creationId xmlns:a16="http://schemas.microsoft.com/office/drawing/2014/main" id="{9EC8E480-0001-E567-FB8F-A0323DAC33F0}"/>
                  </a:ext>
                </a:extLst>
              </p:cNvPr>
              <p:cNvSpPr txBox="1"/>
              <p:nvPr/>
            </p:nvSpPr>
            <p:spPr>
              <a:xfrm>
                <a:off x="3651566" y="3835278"/>
                <a:ext cx="372218" cy="769441"/>
              </a:xfrm>
              <a:prstGeom prst="rect">
                <a:avLst/>
              </a:prstGeom>
              <a:noFill/>
            </p:spPr>
            <p:txBody>
              <a:bodyPr wrap="none" rtlCol="0">
                <a:spAutoFit/>
              </a:bodyPr>
              <a:lstStyle/>
              <a:p>
                <a:r>
                  <a:rPr lang="en-GB"/>
                  <a:t>”</a:t>
                </a:r>
              </a:p>
            </p:txBody>
          </p:sp>
        </p:grpSp>
      </p:grpSp>
      <p:grpSp>
        <p:nvGrpSpPr>
          <p:cNvPr id="20" name="Group 19" descr="Quotes relating to the benefit: Local identity and engagement">
            <a:extLst>
              <a:ext uri="{FF2B5EF4-FFF2-40B4-BE49-F238E27FC236}">
                <a16:creationId xmlns:a16="http://schemas.microsoft.com/office/drawing/2014/main" id="{0FA6D5D8-4D1F-9657-5683-8C9F069A0F15}"/>
              </a:ext>
            </a:extLst>
          </p:cNvPr>
          <p:cNvGrpSpPr/>
          <p:nvPr/>
        </p:nvGrpSpPr>
        <p:grpSpPr>
          <a:xfrm>
            <a:off x="4134960" y="1256475"/>
            <a:ext cx="3842541" cy="3356319"/>
            <a:chOff x="4134960" y="1256475"/>
            <a:chExt cx="3842541" cy="3356319"/>
          </a:xfrm>
        </p:grpSpPr>
        <p:sp>
          <p:nvSpPr>
            <p:cNvPr id="5" name="Rectangle: Rounded Corners 4">
              <a:extLst>
                <a:ext uri="{FF2B5EF4-FFF2-40B4-BE49-F238E27FC236}">
                  <a16:creationId xmlns:a16="http://schemas.microsoft.com/office/drawing/2014/main" id="{DF67F098-33EF-7F39-C658-732897A615BA}"/>
                </a:ext>
              </a:extLst>
            </p:cNvPr>
            <p:cNvSpPr/>
            <p:nvPr/>
          </p:nvSpPr>
          <p:spPr>
            <a:xfrm>
              <a:off x="4175443" y="1256475"/>
              <a:ext cx="3802058" cy="3052543"/>
            </a:xfrm>
            <a:prstGeom prst="roundRect">
              <a:avLst>
                <a:gd name="adj" fmla="val 5342"/>
              </a:avLst>
            </a:prstGeom>
            <a:solidFill>
              <a:srgbClr val="F2C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Local identity and engagement</a:t>
              </a:r>
            </a:p>
          </p:txBody>
        </p:sp>
        <p:sp>
          <p:nvSpPr>
            <p:cNvPr id="35" name="TextBox 34">
              <a:extLst>
                <a:ext uri="{FF2B5EF4-FFF2-40B4-BE49-F238E27FC236}">
                  <a16:creationId xmlns:a16="http://schemas.microsoft.com/office/drawing/2014/main" id="{E58DC4CA-D32A-106F-5D7A-1C30760E0E38}"/>
                </a:ext>
              </a:extLst>
            </p:cNvPr>
            <p:cNvSpPr txBox="1"/>
            <p:nvPr/>
          </p:nvSpPr>
          <p:spPr>
            <a:xfrm>
              <a:off x="4392135" y="1570544"/>
              <a:ext cx="3187702" cy="461666"/>
            </a:xfrm>
            <a:prstGeom prst="rect">
              <a:avLst/>
            </a:prstGeom>
            <a:noFill/>
          </p:spPr>
          <p:txBody>
            <a:bodyPr wrap="square">
              <a:spAutoFit/>
            </a:bodyPr>
            <a:lstStyle/>
            <a:p>
              <a:pPr algn="ctr"/>
              <a:r>
                <a:rPr lang="en-GB" sz="1200" i="1" dirty="0">
                  <a:latin typeface="Ink Free" panose="03080402000500000000" pitchFamily="66" charset="0"/>
                </a:rPr>
                <a:t>This broadly makes sense in terms of characters of the areas and population sizes</a:t>
              </a:r>
            </a:p>
          </p:txBody>
        </p:sp>
        <p:sp>
          <p:nvSpPr>
            <p:cNvPr id="36" name="TextBox 35">
              <a:extLst>
                <a:ext uri="{FF2B5EF4-FFF2-40B4-BE49-F238E27FC236}">
                  <a16:creationId xmlns:a16="http://schemas.microsoft.com/office/drawing/2014/main" id="{0B485886-205B-8C0F-8599-A66161619D15}"/>
                </a:ext>
              </a:extLst>
            </p:cNvPr>
            <p:cNvSpPr txBox="1"/>
            <p:nvPr/>
          </p:nvSpPr>
          <p:spPr>
            <a:xfrm>
              <a:off x="4227666" y="3336028"/>
              <a:ext cx="3562129" cy="461666"/>
            </a:xfrm>
            <a:prstGeom prst="rect">
              <a:avLst/>
            </a:prstGeom>
            <a:noFill/>
          </p:spPr>
          <p:txBody>
            <a:bodyPr wrap="square">
              <a:spAutoFit/>
            </a:bodyPr>
            <a:lstStyle/>
            <a:p>
              <a:pPr algn="ctr"/>
              <a:r>
                <a:rPr lang="en-GB" sz="1200" i="1" dirty="0">
                  <a:latin typeface="Ink Free" panose="03080402000500000000" pitchFamily="66" charset="0"/>
                </a:rPr>
                <a:t>Linking New Forest with Test Valley supports a voice for rural communities</a:t>
              </a:r>
            </a:p>
          </p:txBody>
        </p:sp>
        <p:sp>
          <p:nvSpPr>
            <p:cNvPr id="39" name="TextBox 38">
              <a:extLst>
                <a:ext uri="{FF2B5EF4-FFF2-40B4-BE49-F238E27FC236}">
                  <a16:creationId xmlns:a16="http://schemas.microsoft.com/office/drawing/2014/main" id="{971E8F65-6935-82F0-964A-B2536BF742D2}"/>
                </a:ext>
              </a:extLst>
            </p:cNvPr>
            <p:cNvSpPr txBox="1"/>
            <p:nvPr/>
          </p:nvSpPr>
          <p:spPr>
            <a:xfrm>
              <a:off x="4347845" y="3815403"/>
              <a:ext cx="3379939" cy="461666"/>
            </a:xfrm>
            <a:prstGeom prst="rect">
              <a:avLst/>
            </a:prstGeom>
            <a:noFill/>
          </p:spPr>
          <p:txBody>
            <a:bodyPr wrap="square">
              <a:spAutoFit/>
            </a:bodyPr>
            <a:lstStyle/>
            <a:p>
              <a:pPr algn="ctr"/>
              <a:r>
                <a:rPr lang="en-GB" sz="1200" i="1" dirty="0">
                  <a:latin typeface="Ink Free" panose="03080402000500000000" pitchFamily="66" charset="0"/>
                </a:rPr>
                <a:t>I think IOW needs to be kept separate to protect local priorities </a:t>
              </a:r>
            </a:p>
          </p:txBody>
        </p:sp>
        <p:grpSp>
          <p:nvGrpSpPr>
            <p:cNvPr id="43" name="Group 42">
              <a:extLst>
                <a:ext uri="{FF2B5EF4-FFF2-40B4-BE49-F238E27FC236}">
                  <a16:creationId xmlns:a16="http://schemas.microsoft.com/office/drawing/2014/main" id="{339FEB21-4073-754E-DEEE-70363F6AD1FE}"/>
                </a:ext>
              </a:extLst>
            </p:cNvPr>
            <p:cNvGrpSpPr/>
            <p:nvPr/>
          </p:nvGrpSpPr>
          <p:grpSpPr>
            <a:xfrm>
              <a:off x="4134960" y="1483717"/>
              <a:ext cx="3817095" cy="3129077"/>
              <a:chOff x="169883" y="1454265"/>
              <a:chExt cx="3817095" cy="3129077"/>
            </a:xfrm>
          </p:grpSpPr>
          <p:sp>
            <p:nvSpPr>
              <p:cNvPr id="47" name="TextBox 46">
                <a:extLst>
                  <a:ext uri="{FF2B5EF4-FFF2-40B4-BE49-F238E27FC236}">
                    <a16:creationId xmlns:a16="http://schemas.microsoft.com/office/drawing/2014/main" id="{290DA2FB-1966-11F6-454C-9CC770F6B976}"/>
                  </a:ext>
                </a:extLst>
              </p:cNvPr>
              <p:cNvSpPr txBox="1"/>
              <p:nvPr/>
            </p:nvSpPr>
            <p:spPr>
              <a:xfrm>
                <a:off x="169883" y="1454265"/>
                <a:ext cx="425771" cy="769441"/>
              </a:xfrm>
              <a:prstGeom prst="rect">
                <a:avLst/>
              </a:prstGeom>
              <a:noFill/>
            </p:spPr>
            <p:txBody>
              <a:bodyPr wrap="square" rtlCol="0">
                <a:spAutoFit/>
              </a:bodyPr>
              <a:lstStyle/>
              <a:p>
                <a:r>
                  <a:rPr lang="en-GB" dirty="0"/>
                  <a:t>“</a:t>
                </a:r>
              </a:p>
            </p:txBody>
          </p:sp>
          <p:sp>
            <p:nvSpPr>
              <p:cNvPr id="48" name="TextBox 47">
                <a:extLst>
                  <a:ext uri="{FF2B5EF4-FFF2-40B4-BE49-F238E27FC236}">
                    <a16:creationId xmlns:a16="http://schemas.microsoft.com/office/drawing/2014/main" id="{CF1F4442-9FDC-0684-1B78-6935C8E892BE}"/>
                  </a:ext>
                </a:extLst>
              </p:cNvPr>
              <p:cNvSpPr txBox="1"/>
              <p:nvPr/>
            </p:nvSpPr>
            <p:spPr>
              <a:xfrm>
                <a:off x="3614760" y="3813901"/>
                <a:ext cx="372218" cy="769441"/>
              </a:xfrm>
              <a:prstGeom prst="rect">
                <a:avLst/>
              </a:prstGeom>
              <a:noFill/>
            </p:spPr>
            <p:txBody>
              <a:bodyPr wrap="none" rtlCol="0">
                <a:spAutoFit/>
              </a:bodyPr>
              <a:lstStyle/>
              <a:p>
                <a:r>
                  <a:rPr lang="en-GB"/>
                  <a:t>”</a:t>
                </a:r>
              </a:p>
            </p:txBody>
          </p:sp>
        </p:grpSp>
        <p:grpSp>
          <p:nvGrpSpPr>
            <p:cNvPr id="4" name="Group 3">
              <a:extLst>
                <a:ext uri="{FF2B5EF4-FFF2-40B4-BE49-F238E27FC236}">
                  <a16:creationId xmlns:a16="http://schemas.microsoft.com/office/drawing/2014/main" id="{25E19692-0448-1BB2-1B56-3996307F1B02}"/>
                </a:ext>
              </a:extLst>
            </p:cNvPr>
            <p:cNvGrpSpPr/>
            <p:nvPr/>
          </p:nvGrpSpPr>
          <p:grpSpPr>
            <a:xfrm>
              <a:off x="4169411" y="2078706"/>
              <a:ext cx="3690251" cy="1235788"/>
              <a:chOff x="4169411" y="2078706"/>
              <a:chExt cx="3690251" cy="1235788"/>
            </a:xfrm>
          </p:grpSpPr>
          <p:sp>
            <p:nvSpPr>
              <p:cNvPr id="8" name="TextBox 7">
                <a:extLst>
                  <a:ext uri="{FF2B5EF4-FFF2-40B4-BE49-F238E27FC236}">
                    <a16:creationId xmlns:a16="http://schemas.microsoft.com/office/drawing/2014/main" id="{28A7D3B2-99FC-05A9-94DA-0F6E63F3E421}"/>
                  </a:ext>
                </a:extLst>
              </p:cNvPr>
              <p:cNvSpPr txBox="1"/>
              <p:nvPr/>
            </p:nvSpPr>
            <p:spPr>
              <a:xfrm>
                <a:off x="4169411" y="2078706"/>
                <a:ext cx="3620384" cy="461665"/>
              </a:xfrm>
              <a:prstGeom prst="rect">
                <a:avLst/>
              </a:prstGeom>
              <a:noFill/>
            </p:spPr>
            <p:txBody>
              <a:bodyPr wrap="square">
                <a:spAutoFit/>
              </a:bodyPr>
              <a:lstStyle/>
              <a:p>
                <a:pPr algn="ctr"/>
                <a:r>
                  <a:rPr lang="en-GB" sz="1200" i="1" dirty="0">
                    <a:latin typeface="Ink Free" panose="03080402000500000000" pitchFamily="66" charset="0"/>
                  </a:rPr>
                  <a:t>Hopefully localised councils will have a better understanding of local issues and concerns etc.</a:t>
                </a:r>
              </a:p>
            </p:txBody>
          </p:sp>
          <p:sp>
            <p:nvSpPr>
              <p:cNvPr id="11" name="TextBox 10">
                <a:extLst>
                  <a:ext uri="{FF2B5EF4-FFF2-40B4-BE49-F238E27FC236}">
                    <a16:creationId xmlns:a16="http://schemas.microsoft.com/office/drawing/2014/main" id="{E35E88D1-C50C-A9F6-6BE8-A10CFD3E9BD3}"/>
                  </a:ext>
                </a:extLst>
              </p:cNvPr>
              <p:cNvSpPr txBox="1"/>
              <p:nvPr/>
            </p:nvSpPr>
            <p:spPr>
              <a:xfrm>
                <a:off x="4208025" y="2559914"/>
                <a:ext cx="3620384" cy="461665"/>
              </a:xfrm>
              <a:prstGeom prst="rect">
                <a:avLst/>
              </a:prstGeom>
              <a:noFill/>
            </p:spPr>
            <p:txBody>
              <a:bodyPr wrap="square">
                <a:spAutoFit/>
              </a:bodyPr>
              <a:lstStyle/>
              <a:p>
                <a:pPr algn="ctr"/>
                <a:r>
                  <a:rPr lang="en-GB" sz="1200" i="1">
                    <a:latin typeface="Ink Free" panose="03080402000500000000" pitchFamily="66" charset="0"/>
                  </a:rPr>
                  <a:t> 4 authorities provide more opportunities for residents to reach those in power</a:t>
                </a:r>
              </a:p>
            </p:txBody>
          </p:sp>
          <p:sp>
            <p:nvSpPr>
              <p:cNvPr id="28" name="TextBox 27">
                <a:extLst>
                  <a:ext uri="{FF2B5EF4-FFF2-40B4-BE49-F238E27FC236}">
                    <a16:creationId xmlns:a16="http://schemas.microsoft.com/office/drawing/2014/main" id="{4A6107FD-43FA-BE3D-14DB-5C0DBA50E781}"/>
                  </a:ext>
                </a:extLst>
              </p:cNvPr>
              <p:cNvSpPr txBox="1"/>
              <p:nvPr/>
            </p:nvSpPr>
            <p:spPr>
              <a:xfrm>
                <a:off x="4239278" y="3037495"/>
                <a:ext cx="3620384" cy="276999"/>
              </a:xfrm>
              <a:prstGeom prst="rect">
                <a:avLst/>
              </a:prstGeom>
              <a:noFill/>
            </p:spPr>
            <p:txBody>
              <a:bodyPr wrap="square">
                <a:spAutoFit/>
              </a:bodyPr>
              <a:lstStyle/>
              <a:p>
                <a:pPr algn="ctr"/>
                <a:r>
                  <a:rPr lang="en-GB" sz="1200" i="1">
                    <a:latin typeface="Ink Free" panose="03080402000500000000" pitchFamily="66" charset="0"/>
                  </a:rPr>
                  <a:t>Good to split Portsmouth and Southampton</a:t>
                </a:r>
              </a:p>
            </p:txBody>
          </p:sp>
        </p:grpSp>
      </p:grpSp>
      <p:grpSp>
        <p:nvGrpSpPr>
          <p:cNvPr id="54" name="Group 53" descr="Quotes relating to the benefit: Improved service delivery">
            <a:extLst>
              <a:ext uri="{FF2B5EF4-FFF2-40B4-BE49-F238E27FC236}">
                <a16:creationId xmlns:a16="http://schemas.microsoft.com/office/drawing/2014/main" id="{0C43316D-3570-CB38-EF76-EFE9951493FC}"/>
              </a:ext>
            </a:extLst>
          </p:cNvPr>
          <p:cNvGrpSpPr/>
          <p:nvPr/>
        </p:nvGrpSpPr>
        <p:grpSpPr>
          <a:xfrm>
            <a:off x="8086557" y="1256476"/>
            <a:ext cx="3842541" cy="3323385"/>
            <a:chOff x="8086557" y="1256476"/>
            <a:chExt cx="3842541" cy="3323385"/>
          </a:xfrm>
        </p:grpSpPr>
        <p:sp>
          <p:nvSpPr>
            <p:cNvPr id="6" name="Rectangle: Rounded Corners 5">
              <a:extLst>
                <a:ext uri="{FF2B5EF4-FFF2-40B4-BE49-F238E27FC236}">
                  <a16:creationId xmlns:a16="http://schemas.microsoft.com/office/drawing/2014/main" id="{1AF9C5CF-89EC-A5DF-E221-FD079D5CCB03}"/>
                </a:ext>
              </a:extLst>
            </p:cNvPr>
            <p:cNvSpPr/>
            <p:nvPr/>
          </p:nvSpPr>
          <p:spPr>
            <a:xfrm>
              <a:off x="8127040" y="1256476"/>
              <a:ext cx="3802058" cy="3052543"/>
            </a:xfrm>
            <a:prstGeom prst="roundRect">
              <a:avLst>
                <a:gd name="adj" fmla="val 5342"/>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Improved service delivery</a:t>
              </a:r>
            </a:p>
          </p:txBody>
        </p:sp>
        <p:sp>
          <p:nvSpPr>
            <p:cNvPr id="29" name="TextBox 28">
              <a:extLst>
                <a:ext uri="{FF2B5EF4-FFF2-40B4-BE49-F238E27FC236}">
                  <a16:creationId xmlns:a16="http://schemas.microsoft.com/office/drawing/2014/main" id="{DFB25215-0042-FBD8-05ED-B1317E1ADD6A}"/>
                </a:ext>
              </a:extLst>
            </p:cNvPr>
            <p:cNvSpPr txBox="1"/>
            <p:nvPr/>
          </p:nvSpPr>
          <p:spPr>
            <a:xfrm>
              <a:off x="8299442" y="1608219"/>
              <a:ext cx="2870306" cy="461666"/>
            </a:xfrm>
            <a:prstGeom prst="rect">
              <a:avLst/>
            </a:prstGeom>
            <a:noFill/>
          </p:spPr>
          <p:txBody>
            <a:bodyPr wrap="square">
              <a:spAutoFit/>
            </a:bodyPr>
            <a:lstStyle/>
            <a:p>
              <a:pPr algn="ctr"/>
              <a:r>
                <a:rPr lang="en-GB" sz="1200" i="1">
                  <a:latin typeface="Ink Free" panose="03080402000500000000" pitchFamily="66" charset="0"/>
                </a:rPr>
                <a:t>More localised service and staff with a more in depth knowledge of those areas</a:t>
              </a:r>
            </a:p>
          </p:txBody>
        </p:sp>
        <p:sp>
          <p:nvSpPr>
            <p:cNvPr id="34" name="TextBox 33">
              <a:extLst>
                <a:ext uri="{FF2B5EF4-FFF2-40B4-BE49-F238E27FC236}">
                  <a16:creationId xmlns:a16="http://schemas.microsoft.com/office/drawing/2014/main" id="{990A05D2-F234-2705-5AAE-F9E36D780780}"/>
                </a:ext>
              </a:extLst>
            </p:cNvPr>
            <p:cNvSpPr txBox="1"/>
            <p:nvPr/>
          </p:nvSpPr>
          <p:spPr>
            <a:xfrm>
              <a:off x="10114270" y="3391152"/>
              <a:ext cx="1643326" cy="830997"/>
            </a:xfrm>
            <a:prstGeom prst="rect">
              <a:avLst/>
            </a:prstGeom>
            <a:noFill/>
          </p:spPr>
          <p:txBody>
            <a:bodyPr wrap="square">
              <a:spAutoFit/>
            </a:bodyPr>
            <a:lstStyle/>
            <a:p>
              <a:pPr algn="ctr"/>
              <a:r>
                <a:rPr lang="en-GB" sz="1200" i="1">
                  <a:latin typeface="Ink Free" panose="03080402000500000000" pitchFamily="66" charset="0"/>
                </a:rPr>
                <a:t>Standardising of processes so there is less of a postcode lottery</a:t>
              </a:r>
            </a:p>
          </p:txBody>
        </p:sp>
        <p:sp>
          <p:nvSpPr>
            <p:cNvPr id="44" name="TextBox 43">
              <a:extLst>
                <a:ext uri="{FF2B5EF4-FFF2-40B4-BE49-F238E27FC236}">
                  <a16:creationId xmlns:a16="http://schemas.microsoft.com/office/drawing/2014/main" id="{F3B02EEB-36A7-A085-B62F-05E4AA94DE10}"/>
                </a:ext>
              </a:extLst>
            </p:cNvPr>
            <p:cNvSpPr txBox="1"/>
            <p:nvPr/>
          </p:nvSpPr>
          <p:spPr>
            <a:xfrm>
              <a:off x="8246521" y="2295383"/>
              <a:ext cx="1365319" cy="830997"/>
            </a:xfrm>
            <a:prstGeom prst="rect">
              <a:avLst/>
            </a:prstGeom>
            <a:noFill/>
          </p:spPr>
          <p:txBody>
            <a:bodyPr wrap="square">
              <a:spAutoFit/>
            </a:bodyPr>
            <a:lstStyle/>
            <a:p>
              <a:pPr algn="ctr"/>
              <a:r>
                <a:rPr lang="en-GB" sz="1200" i="1">
                  <a:latin typeface="Ink Free" panose="03080402000500000000" pitchFamily="66" charset="0"/>
                </a:rPr>
                <a:t>More local services can be more responsive to local need</a:t>
              </a:r>
            </a:p>
          </p:txBody>
        </p:sp>
        <p:grpSp>
          <p:nvGrpSpPr>
            <p:cNvPr id="49" name="Group 48">
              <a:extLst>
                <a:ext uri="{FF2B5EF4-FFF2-40B4-BE49-F238E27FC236}">
                  <a16:creationId xmlns:a16="http://schemas.microsoft.com/office/drawing/2014/main" id="{46240C9E-429D-2E49-3E40-6236A26BD960}"/>
                </a:ext>
              </a:extLst>
            </p:cNvPr>
            <p:cNvGrpSpPr/>
            <p:nvPr/>
          </p:nvGrpSpPr>
          <p:grpSpPr>
            <a:xfrm>
              <a:off x="8086557" y="1454265"/>
              <a:ext cx="3809602" cy="3125596"/>
              <a:chOff x="169883" y="1454265"/>
              <a:chExt cx="3809602" cy="3125596"/>
            </a:xfrm>
          </p:grpSpPr>
          <p:sp>
            <p:nvSpPr>
              <p:cNvPr id="50" name="TextBox 49">
                <a:extLst>
                  <a:ext uri="{FF2B5EF4-FFF2-40B4-BE49-F238E27FC236}">
                    <a16:creationId xmlns:a16="http://schemas.microsoft.com/office/drawing/2014/main" id="{22DDB167-71C0-61F9-5FE7-93F21CE960FE}"/>
                  </a:ext>
                </a:extLst>
              </p:cNvPr>
              <p:cNvSpPr txBox="1"/>
              <p:nvPr/>
            </p:nvSpPr>
            <p:spPr>
              <a:xfrm>
                <a:off x="169883" y="1454265"/>
                <a:ext cx="425771" cy="769441"/>
              </a:xfrm>
              <a:prstGeom prst="rect">
                <a:avLst/>
              </a:prstGeom>
              <a:noFill/>
            </p:spPr>
            <p:txBody>
              <a:bodyPr wrap="square" rtlCol="0">
                <a:spAutoFit/>
              </a:bodyPr>
              <a:lstStyle/>
              <a:p>
                <a:r>
                  <a:rPr lang="en-GB"/>
                  <a:t>“</a:t>
                </a:r>
              </a:p>
            </p:txBody>
          </p:sp>
          <p:sp>
            <p:nvSpPr>
              <p:cNvPr id="51" name="TextBox 50">
                <a:extLst>
                  <a:ext uri="{FF2B5EF4-FFF2-40B4-BE49-F238E27FC236}">
                    <a16:creationId xmlns:a16="http://schemas.microsoft.com/office/drawing/2014/main" id="{ACA84564-B0F3-F32F-9F8C-969625189FCD}"/>
                  </a:ext>
                </a:extLst>
              </p:cNvPr>
              <p:cNvSpPr txBox="1"/>
              <p:nvPr/>
            </p:nvSpPr>
            <p:spPr>
              <a:xfrm>
                <a:off x="3607267" y="3810420"/>
                <a:ext cx="372218" cy="769441"/>
              </a:xfrm>
              <a:prstGeom prst="rect">
                <a:avLst/>
              </a:prstGeom>
              <a:noFill/>
            </p:spPr>
            <p:txBody>
              <a:bodyPr wrap="none" rtlCol="0">
                <a:spAutoFit/>
              </a:bodyPr>
              <a:lstStyle/>
              <a:p>
                <a:r>
                  <a:rPr lang="en-GB"/>
                  <a:t>”</a:t>
                </a:r>
              </a:p>
            </p:txBody>
          </p:sp>
        </p:grpSp>
        <p:grpSp>
          <p:nvGrpSpPr>
            <p:cNvPr id="16" name="Group 15">
              <a:extLst>
                <a:ext uri="{FF2B5EF4-FFF2-40B4-BE49-F238E27FC236}">
                  <a16:creationId xmlns:a16="http://schemas.microsoft.com/office/drawing/2014/main" id="{97B59B62-20E9-0460-A8A0-E136668A5133}"/>
                </a:ext>
              </a:extLst>
            </p:cNvPr>
            <p:cNvGrpSpPr/>
            <p:nvPr/>
          </p:nvGrpSpPr>
          <p:grpSpPr>
            <a:xfrm>
              <a:off x="8295959" y="2223706"/>
              <a:ext cx="3487512" cy="1936958"/>
              <a:chOff x="8295959" y="2223706"/>
              <a:chExt cx="3487512" cy="1936958"/>
            </a:xfrm>
          </p:grpSpPr>
          <p:sp>
            <p:nvSpPr>
              <p:cNvPr id="30" name="TextBox 29">
                <a:extLst>
                  <a:ext uri="{FF2B5EF4-FFF2-40B4-BE49-F238E27FC236}">
                    <a16:creationId xmlns:a16="http://schemas.microsoft.com/office/drawing/2014/main" id="{569C0144-08C8-2413-018B-174554D12D56}"/>
                  </a:ext>
                </a:extLst>
              </p:cNvPr>
              <p:cNvSpPr txBox="1"/>
              <p:nvPr/>
            </p:nvSpPr>
            <p:spPr>
              <a:xfrm>
                <a:off x="8295959" y="3329667"/>
                <a:ext cx="1643326" cy="830997"/>
              </a:xfrm>
              <a:prstGeom prst="rect">
                <a:avLst/>
              </a:prstGeom>
              <a:noFill/>
            </p:spPr>
            <p:txBody>
              <a:bodyPr wrap="square">
                <a:spAutoFit/>
              </a:bodyPr>
              <a:lstStyle/>
              <a:p>
                <a:pPr algn="ctr"/>
                <a:r>
                  <a:rPr lang="en-GB" sz="1200" i="1">
                    <a:latin typeface="Ink Free" panose="03080402000500000000" pitchFamily="66" charset="0"/>
                  </a:rPr>
                  <a:t>Opportunities to replicate good practice and closer working relationships</a:t>
                </a:r>
              </a:p>
            </p:txBody>
          </p:sp>
          <p:sp>
            <p:nvSpPr>
              <p:cNvPr id="33" name="TextBox 32">
                <a:extLst>
                  <a:ext uri="{FF2B5EF4-FFF2-40B4-BE49-F238E27FC236}">
                    <a16:creationId xmlns:a16="http://schemas.microsoft.com/office/drawing/2014/main" id="{4790CC09-8525-1317-3219-F5EA51DCEEB7}"/>
                  </a:ext>
                </a:extLst>
              </p:cNvPr>
              <p:cNvSpPr txBox="1"/>
              <p:nvPr/>
            </p:nvSpPr>
            <p:spPr>
              <a:xfrm>
                <a:off x="9835688" y="2223706"/>
                <a:ext cx="1947783" cy="1015663"/>
              </a:xfrm>
              <a:prstGeom prst="rect">
                <a:avLst/>
              </a:prstGeom>
              <a:noFill/>
            </p:spPr>
            <p:txBody>
              <a:bodyPr wrap="square">
                <a:spAutoFit/>
              </a:bodyPr>
              <a:lstStyle/>
              <a:p>
                <a:pPr algn="ctr"/>
                <a:r>
                  <a:rPr lang="en-GB" sz="1200" i="1" dirty="0">
                    <a:latin typeface="Ink Free" panose="03080402000500000000" pitchFamily="66" charset="0"/>
                  </a:rPr>
                  <a:t>More prompt delivery of improvements instead of the present slow progress due to poor collaboration between two tier councils</a:t>
                </a:r>
              </a:p>
            </p:txBody>
          </p:sp>
        </p:grpSp>
      </p:grpSp>
      <p:grpSp>
        <p:nvGrpSpPr>
          <p:cNvPr id="55" name="Group 54" descr="Quotes relating to the benefit: Simplification and clarity">
            <a:extLst>
              <a:ext uri="{FF2B5EF4-FFF2-40B4-BE49-F238E27FC236}">
                <a16:creationId xmlns:a16="http://schemas.microsoft.com/office/drawing/2014/main" id="{F01D62C9-2EB0-0B13-C4EC-FA7C86A9C1B9}"/>
              </a:ext>
            </a:extLst>
          </p:cNvPr>
          <p:cNvGrpSpPr/>
          <p:nvPr/>
        </p:nvGrpSpPr>
        <p:grpSpPr>
          <a:xfrm>
            <a:off x="183900" y="4481475"/>
            <a:ext cx="3871950" cy="2221110"/>
            <a:chOff x="183900" y="4481475"/>
            <a:chExt cx="3871950" cy="2221110"/>
          </a:xfrm>
        </p:grpSpPr>
        <p:sp>
          <p:nvSpPr>
            <p:cNvPr id="12" name="Rectangle: Rounded Corners 11">
              <a:extLst>
                <a:ext uri="{FF2B5EF4-FFF2-40B4-BE49-F238E27FC236}">
                  <a16:creationId xmlns:a16="http://schemas.microsoft.com/office/drawing/2014/main" id="{7E37F53C-97B2-67AD-9A32-5A0AB992E67D}"/>
                </a:ext>
              </a:extLst>
            </p:cNvPr>
            <p:cNvSpPr/>
            <p:nvPr/>
          </p:nvSpPr>
          <p:spPr>
            <a:xfrm>
              <a:off x="230352" y="4481475"/>
              <a:ext cx="3802058" cy="1802561"/>
            </a:xfrm>
            <a:prstGeom prst="roundRect">
              <a:avLst>
                <a:gd name="adj" fmla="val 5342"/>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Simplification and Clarity</a:t>
              </a:r>
            </a:p>
          </p:txBody>
        </p:sp>
        <p:sp>
          <p:nvSpPr>
            <p:cNvPr id="15" name="TextBox 14">
              <a:extLst>
                <a:ext uri="{FF2B5EF4-FFF2-40B4-BE49-F238E27FC236}">
                  <a16:creationId xmlns:a16="http://schemas.microsoft.com/office/drawing/2014/main" id="{51595457-D37A-732B-FFC2-683C79B38FC9}"/>
                </a:ext>
              </a:extLst>
            </p:cNvPr>
            <p:cNvSpPr txBox="1"/>
            <p:nvPr/>
          </p:nvSpPr>
          <p:spPr>
            <a:xfrm>
              <a:off x="359179" y="4852996"/>
              <a:ext cx="1820642" cy="461665"/>
            </a:xfrm>
            <a:prstGeom prst="rect">
              <a:avLst/>
            </a:prstGeom>
            <a:noFill/>
            <a:ln>
              <a:noFill/>
            </a:ln>
          </p:spPr>
          <p:txBody>
            <a:bodyPr wrap="square">
              <a:spAutoFit/>
            </a:bodyPr>
            <a:lstStyle/>
            <a:p>
              <a:pPr algn="ctr"/>
              <a:r>
                <a:rPr lang="en-GB" sz="1200" i="1">
                  <a:latin typeface="Ink Free" panose="03080402000500000000" pitchFamily="66" charset="0"/>
                </a:rPr>
                <a:t>Less confusion over who does what would be good</a:t>
              </a:r>
            </a:p>
          </p:txBody>
        </p:sp>
        <p:sp>
          <p:nvSpPr>
            <p:cNvPr id="18" name="TextBox 17">
              <a:extLst>
                <a:ext uri="{FF2B5EF4-FFF2-40B4-BE49-F238E27FC236}">
                  <a16:creationId xmlns:a16="http://schemas.microsoft.com/office/drawing/2014/main" id="{B5C1E6F7-28C3-7C0E-01DF-67D2335B5490}"/>
                </a:ext>
              </a:extLst>
            </p:cNvPr>
            <p:cNvSpPr txBox="1"/>
            <p:nvPr/>
          </p:nvSpPr>
          <p:spPr>
            <a:xfrm>
              <a:off x="2171137" y="4854150"/>
              <a:ext cx="1598564" cy="1200329"/>
            </a:xfrm>
            <a:prstGeom prst="rect">
              <a:avLst/>
            </a:prstGeom>
            <a:noFill/>
            <a:ln>
              <a:noFill/>
            </a:ln>
          </p:spPr>
          <p:txBody>
            <a:bodyPr wrap="square">
              <a:spAutoFit/>
            </a:bodyPr>
            <a:lstStyle/>
            <a:p>
              <a:pPr algn="ctr"/>
              <a:r>
                <a:rPr lang="en-GB" sz="1200" i="1">
                  <a:latin typeface="Ink Free" panose="03080402000500000000" pitchFamily="66" charset="0"/>
                </a:rPr>
                <a:t> Easier for local people to communicate with relevant officers and receive answers to their queries</a:t>
              </a:r>
            </a:p>
          </p:txBody>
        </p:sp>
        <p:grpSp>
          <p:nvGrpSpPr>
            <p:cNvPr id="66" name="Group 65">
              <a:extLst>
                <a:ext uri="{FF2B5EF4-FFF2-40B4-BE49-F238E27FC236}">
                  <a16:creationId xmlns:a16="http://schemas.microsoft.com/office/drawing/2014/main" id="{F6045A97-7690-393C-0283-39E04C576D70}"/>
                </a:ext>
              </a:extLst>
            </p:cNvPr>
            <p:cNvGrpSpPr/>
            <p:nvPr/>
          </p:nvGrpSpPr>
          <p:grpSpPr>
            <a:xfrm>
              <a:off x="183900" y="4680825"/>
              <a:ext cx="3871950" cy="2021760"/>
              <a:chOff x="180956" y="2030206"/>
              <a:chExt cx="3871950" cy="2021760"/>
            </a:xfrm>
          </p:grpSpPr>
          <p:sp>
            <p:nvSpPr>
              <p:cNvPr id="67" name="TextBox 66">
                <a:extLst>
                  <a:ext uri="{FF2B5EF4-FFF2-40B4-BE49-F238E27FC236}">
                    <a16:creationId xmlns:a16="http://schemas.microsoft.com/office/drawing/2014/main" id="{7664A372-A82E-A1E3-2D07-078ECB3BEDFF}"/>
                  </a:ext>
                </a:extLst>
              </p:cNvPr>
              <p:cNvSpPr txBox="1"/>
              <p:nvPr/>
            </p:nvSpPr>
            <p:spPr>
              <a:xfrm>
                <a:off x="180956" y="2030206"/>
                <a:ext cx="425771" cy="769441"/>
              </a:xfrm>
              <a:prstGeom prst="rect">
                <a:avLst/>
              </a:prstGeom>
              <a:noFill/>
            </p:spPr>
            <p:txBody>
              <a:bodyPr wrap="square" rtlCol="0">
                <a:spAutoFit/>
              </a:bodyPr>
              <a:lstStyle/>
              <a:p>
                <a:r>
                  <a:rPr lang="en-GB"/>
                  <a:t>“</a:t>
                </a:r>
              </a:p>
            </p:txBody>
          </p:sp>
          <p:sp>
            <p:nvSpPr>
              <p:cNvPr id="68" name="TextBox 67">
                <a:extLst>
                  <a:ext uri="{FF2B5EF4-FFF2-40B4-BE49-F238E27FC236}">
                    <a16:creationId xmlns:a16="http://schemas.microsoft.com/office/drawing/2014/main" id="{9C0B3E53-6A90-8E3F-4F88-EF35381A10B9}"/>
                  </a:ext>
                </a:extLst>
              </p:cNvPr>
              <p:cNvSpPr txBox="1"/>
              <p:nvPr/>
            </p:nvSpPr>
            <p:spPr>
              <a:xfrm>
                <a:off x="3680688" y="3282525"/>
                <a:ext cx="372218" cy="769441"/>
              </a:xfrm>
              <a:prstGeom prst="rect">
                <a:avLst/>
              </a:prstGeom>
              <a:noFill/>
            </p:spPr>
            <p:txBody>
              <a:bodyPr wrap="none" rtlCol="0">
                <a:spAutoFit/>
              </a:bodyPr>
              <a:lstStyle/>
              <a:p>
                <a:r>
                  <a:rPr lang="en-GB"/>
                  <a:t>”</a:t>
                </a:r>
              </a:p>
            </p:txBody>
          </p:sp>
        </p:grpSp>
        <p:sp>
          <p:nvSpPr>
            <p:cNvPr id="37" name="TextBox 36">
              <a:extLst>
                <a:ext uri="{FF2B5EF4-FFF2-40B4-BE49-F238E27FC236}">
                  <a16:creationId xmlns:a16="http://schemas.microsoft.com/office/drawing/2014/main" id="{F3E1762F-C9E2-7673-DB23-F14F1863EDBA}"/>
                </a:ext>
              </a:extLst>
            </p:cNvPr>
            <p:cNvSpPr txBox="1"/>
            <p:nvPr/>
          </p:nvSpPr>
          <p:spPr>
            <a:xfrm>
              <a:off x="301449" y="5449931"/>
              <a:ext cx="1744182" cy="646331"/>
            </a:xfrm>
            <a:prstGeom prst="rect">
              <a:avLst/>
            </a:prstGeom>
            <a:noFill/>
            <a:ln>
              <a:noFill/>
            </a:ln>
          </p:spPr>
          <p:txBody>
            <a:bodyPr wrap="square">
              <a:spAutoFit/>
            </a:bodyPr>
            <a:lstStyle/>
            <a:p>
              <a:pPr algn="ctr"/>
              <a:r>
                <a:rPr lang="en-GB" sz="1200" i="1">
                  <a:latin typeface="Ink Free" panose="03080402000500000000" pitchFamily="66" charset="0"/>
                </a:rPr>
                <a:t> Better standardisation of services such as waste &amp; recycling</a:t>
              </a:r>
            </a:p>
          </p:txBody>
        </p:sp>
      </p:grpSp>
      <p:grpSp>
        <p:nvGrpSpPr>
          <p:cNvPr id="56" name="Group 55" descr="Quotes relating to the benefit: Strategic planning and governance">
            <a:extLst>
              <a:ext uri="{FF2B5EF4-FFF2-40B4-BE49-F238E27FC236}">
                <a16:creationId xmlns:a16="http://schemas.microsoft.com/office/drawing/2014/main" id="{0C898B8D-B236-40BA-099F-D2DCEA2DA438}"/>
              </a:ext>
            </a:extLst>
          </p:cNvPr>
          <p:cNvGrpSpPr/>
          <p:nvPr/>
        </p:nvGrpSpPr>
        <p:grpSpPr>
          <a:xfrm>
            <a:off x="4169411" y="4469429"/>
            <a:ext cx="3810695" cy="2209690"/>
            <a:chOff x="4169411" y="4469429"/>
            <a:chExt cx="3810695" cy="2209690"/>
          </a:xfrm>
        </p:grpSpPr>
        <p:sp>
          <p:nvSpPr>
            <p:cNvPr id="13" name="Rectangle: Rounded Corners 12">
              <a:extLst>
                <a:ext uri="{FF2B5EF4-FFF2-40B4-BE49-F238E27FC236}">
                  <a16:creationId xmlns:a16="http://schemas.microsoft.com/office/drawing/2014/main" id="{3A096D9E-AEC0-87EE-95AD-8EE8D36CA8FC}"/>
                </a:ext>
              </a:extLst>
            </p:cNvPr>
            <p:cNvSpPr/>
            <p:nvPr/>
          </p:nvSpPr>
          <p:spPr>
            <a:xfrm>
              <a:off x="4175443" y="4469429"/>
              <a:ext cx="3802058" cy="1824304"/>
            </a:xfrm>
            <a:prstGeom prst="roundRect">
              <a:avLst>
                <a:gd name="adj" fmla="val 5342"/>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Strategic planning and governance</a:t>
              </a:r>
            </a:p>
          </p:txBody>
        </p:sp>
        <p:sp>
          <p:nvSpPr>
            <p:cNvPr id="21" name="TextBox 20">
              <a:extLst>
                <a:ext uri="{FF2B5EF4-FFF2-40B4-BE49-F238E27FC236}">
                  <a16:creationId xmlns:a16="http://schemas.microsoft.com/office/drawing/2014/main" id="{4C1AED26-02AD-0F33-F5BC-583C62505356}"/>
                </a:ext>
              </a:extLst>
            </p:cNvPr>
            <p:cNvSpPr txBox="1"/>
            <p:nvPr/>
          </p:nvSpPr>
          <p:spPr>
            <a:xfrm>
              <a:off x="4329136" y="4783454"/>
              <a:ext cx="3398647" cy="461665"/>
            </a:xfrm>
            <a:prstGeom prst="rect">
              <a:avLst/>
            </a:prstGeom>
            <a:noFill/>
            <a:ln>
              <a:noFill/>
            </a:ln>
          </p:spPr>
          <p:txBody>
            <a:bodyPr wrap="square">
              <a:spAutoFit/>
            </a:bodyPr>
            <a:lstStyle/>
            <a:p>
              <a:pPr algn="ctr"/>
              <a:r>
                <a:rPr lang="en-GB" sz="1200" i="1">
                  <a:latin typeface="Ink Free" panose="03080402000500000000" pitchFamily="66" charset="0"/>
                </a:rPr>
                <a:t>Would be much more joined up thinking for planning, roads and other infrastructure issues</a:t>
              </a:r>
            </a:p>
          </p:txBody>
        </p:sp>
        <p:sp>
          <p:nvSpPr>
            <p:cNvPr id="22" name="TextBox 21">
              <a:extLst>
                <a:ext uri="{FF2B5EF4-FFF2-40B4-BE49-F238E27FC236}">
                  <a16:creationId xmlns:a16="http://schemas.microsoft.com/office/drawing/2014/main" id="{83CAC025-C796-D6AD-C1BD-0C9AC1CB496B}"/>
                </a:ext>
              </a:extLst>
            </p:cNvPr>
            <p:cNvSpPr txBox="1"/>
            <p:nvPr/>
          </p:nvSpPr>
          <p:spPr>
            <a:xfrm>
              <a:off x="4262352" y="5785028"/>
              <a:ext cx="3398647" cy="461665"/>
            </a:xfrm>
            <a:prstGeom prst="rect">
              <a:avLst/>
            </a:prstGeom>
            <a:noFill/>
            <a:ln>
              <a:noFill/>
            </a:ln>
          </p:spPr>
          <p:txBody>
            <a:bodyPr wrap="square">
              <a:spAutoFit/>
            </a:bodyPr>
            <a:lstStyle/>
            <a:p>
              <a:pPr algn="ctr"/>
              <a:r>
                <a:rPr lang="en-GB" sz="1200" i="1">
                  <a:latin typeface="Ink Free" panose="03080402000500000000" pitchFamily="66" charset="0"/>
                </a:rPr>
                <a:t>“Simpler relationships with wider system partners such as police, fire and health</a:t>
              </a:r>
            </a:p>
          </p:txBody>
        </p:sp>
        <p:grpSp>
          <p:nvGrpSpPr>
            <p:cNvPr id="69" name="Group 68">
              <a:extLst>
                <a:ext uri="{FF2B5EF4-FFF2-40B4-BE49-F238E27FC236}">
                  <a16:creationId xmlns:a16="http://schemas.microsoft.com/office/drawing/2014/main" id="{2C24F7FA-1932-3D4B-0E5F-183AF7DCBCF1}"/>
                </a:ext>
              </a:extLst>
            </p:cNvPr>
            <p:cNvGrpSpPr/>
            <p:nvPr/>
          </p:nvGrpSpPr>
          <p:grpSpPr>
            <a:xfrm>
              <a:off x="4169411" y="4634685"/>
              <a:ext cx="3810695" cy="2044434"/>
              <a:chOff x="242211" y="2007532"/>
              <a:chExt cx="3810695" cy="2044434"/>
            </a:xfrm>
          </p:grpSpPr>
          <p:sp>
            <p:nvSpPr>
              <p:cNvPr id="70" name="TextBox 69">
                <a:extLst>
                  <a:ext uri="{FF2B5EF4-FFF2-40B4-BE49-F238E27FC236}">
                    <a16:creationId xmlns:a16="http://schemas.microsoft.com/office/drawing/2014/main" id="{C19B8798-9BA7-3BD4-8A24-E336258873BE}"/>
                  </a:ext>
                </a:extLst>
              </p:cNvPr>
              <p:cNvSpPr txBox="1"/>
              <p:nvPr/>
            </p:nvSpPr>
            <p:spPr>
              <a:xfrm>
                <a:off x="242211" y="2007532"/>
                <a:ext cx="425771" cy="769441"/>
              </a:xfrm>
              <a:prstGeom prst="rect">
                <a:avLst/>
              </a:prstGeom>
              <a:noFill/>
            </p:spPr>
            <p:txBody>
              <a:bodyPr wrap="square" rtlCol="0">
                <a:spAutoFit/>
              </a:bodyPr>
              <a:lstStyle/>
              <a:p>
                <a:r>
                  <a:rPr lang="en-GB"/>
                  <a:t>“</a:t>
                </a:r>
              </a:p>
            </p:txBody>
          </p:sp>
          <p:sp>
            <p:nvSpPr>
              <p:cNvPr id="71" name="TextBox 70">
                <a:extLst>
                  <a:ext uri="{FF2B5EF4-FFF2-40B4-BE49-F238E27FC236}">
                    <a16:creationId xmlns:a16="http://schemas.microsoft.com/office/drawing/2014/main" id="{D350AEB2-CF35-AF44-FE54-6EBBB6FF22DE}"/>
                  </a:ext>
                </a:extLst>
              </p:cNvPr>
              <p:cNvSpPr txBox="1"/>
              <p:nvPr/>
            </p:nvSpPr>
            <p:spPr>
              <a:xfrm>
                <a:off x="3680688" y="3282525"/>
                <a:ext cx="372218" cy="769441"/>
              </a:xfrm>
              <a:prstGeom prst="rect">
                <a:avLst/>
              </a:prstGeom>
              <a:noFill/>
            </p:spPr>
            <p:txBody>
              <a:bodyPr wrap="none" rtlCol="0">
                <a:spAutoFit/>
              </a:bodyPr>
              <a:lstStyle/>
              <a:p>
                <a:r>
                  <a:rPr lang="en-GB"/>
                  <a:t>”</a:t>
                </a:r>
              </a:p>
            </p:txBody>
          </p:sp>
        </p:grpSp>
        <p:sp>
          <p:nvSpPr>
            <p:cNvPr id="38" name="TextBox 37">
              <a:extLst>
                <a:ext uri="{FF2B5EF4-FFF2-40B4-BE49-F238E27FC236}">
                  <a16:creationId xmlns:a16="http://schemas.microsoft.com/office/drawing/2014/main" id="{D7F7B4ED-9EA9-A608-3419-A50B0C4657CD}"/>
                </a:ext>
              </a:extLst>
            </p:cNvPr>
            <p:cNvSpPr txBox="1"/>
            <p:nvPr/>
          </p:nvSpPr>
          <p:spPr>
            <a:xfrm>
              <a:off x="4269025" y="5268949"/>
              <a:ext cx="3433921" cy="461665"/>
            </a:xfrm>
            <a:prstGeom prst="rect">
              <a:avLst/>
            </a:prstGeom>
            <a:noFill/>
            <a:ln>
              <a:noFill/>
            </a:ln>
          </p:spPr>
          <p:txBody>
            <a:bodyPr wrap="square">
              <a:spAutoFit/>
            </a:bodyPr>
            <a:lstStyle/>
            <a:p>
              <a:pPr algn="ctr"/>
              <a:r>
                <a:rPr lang="en-GB" sz="1200" i="1">
                  <a:latin typeface="Ink Free" panose="03080402000500000000" pitchFamily="66" charset="0"/>
                </a:rPr>
                <a:t>A more localised strategic plan on the development and delivery of services</a:t>
              </a:r>
            </a:p>
          </p:txBody>
        </p:sp>
      </p:grpSp>
      <p:grpSp>
        <p:nvGrpSpPr>
          <p:cNvPr id="57" name="Group 56" descr="Quotes relating to the benefit: Employment and workforce">
            <a:extLst>
              <a:ext uri="{FF2B5EF4-FFF2-40B4-BE49-F238E27FC236}">
                <a16:creationId xmlns:a16="http://schemas.microsoft.com/office/drawing/2014/main" id="{751052A7-46AF-78C6-B624-BC759554AB4A}"/>
              </a:ext>
              <a:ext uri="{C183D7F6-B498-43B3-948B-1728B52AA6E4}">
                <adec:decorative xmlns:adec="http://schemas.microsoft.com/office/drawing/2017/decorative" val="0"/>
              </a:ext>
            </a:extLst>
          </p:cNvPr>
          <p:cNvGrpSpPr/>
          <p:nvPr/>
        </p:nvGrpSpPr>
        <p:grpSpPr>
          <a:xfrm>
            <a:off x="8127040" y="4405559"/>
            <a:ext cx="3842540" cy="2238125"/>
            <a:chOff x="8127040" y="4405559"/>
            <a:chExt cx="3842540" cy="2238125"/>
          </a:xfrm>
        </p:grpSpPr>
        <p:sp>
          <p:nvSpPr>
            <p:cNvPr id="14" name="Rectangle: Rounded Corners 13">
              <a:extLst>
                <a:ext uri="{FF2B5EF4-FFF2-40B4-BE49-F238E27FC236}">
                  <a16:creationId xmlns:a16="http://schemas.microsoft.com/office/drawing/2014/main" id="{A9E554A7-22F1-5510-CB37-ACF564CF8618}"/>
                </a:ext>
              </a:extLst>
            </p:cNvPr>
            <p:cNvSpPr/>
            <p:nvPr/>
          </p:nvSpPr>
          <p:spPr>
            <a:xfrm>
              <a:off x="8127040" y="4405559"/>
              <a:ext cx="3802058" cy="1888174"/>
            </a:xfrm>
            <a:prstGeom prst="roundRect">
              <a:avLst>
                <a:gd name="adj" fmla="val 5342"/>
              </a:avLst>
            </a:prstGeom>
            <a:solidFill>
              <a:srgbClr val="EFD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latin typeface="Arial Nova Light" panose="020B0304020202020204" pitchFamily="34" charset="0"/>
                </a:rPr>
                <a:t>Employment and workforce</a:t>
              </a:r>
            </a:p>
          </p:txBody>
        </p:sp>
        <p:sp>
          <p:nvSpPr>
            <p:cNvPr id="19" name="TextBox 18">
              <a:extLst>
                <a:ext uri="{FF2B5EF4-FFF2-40B4-BE49-F238E27FC236}">
                  <a16:creationId xmlns:a16="http://schemas.microsoft.com/office/drawing/2014/main" id="{5C577D18-D36D-09D6-9C71-FB2AE936F4F9}"/>
                </a:ext>
              </a:extLst>
            </p:cNvPr>
            <p:cNvSpPr txBox="1"/>
            <p:nvPr/>
          </p:nvSpPr>
          <p:spPr>
            <a:xfrm>
              <a:off x="8368853" y="4770527"/>
              <a:ext cx="1643326" cy="830997"/>
            </a:xfrm>
            <a:prstGeom prst="rect">
              <a:avLst/>
            </a:prstGeom>
            <a:noFill/>
            <a:ln>
              <a:noFill/>
            </a:ln>
          </p:spPr>
          <p:txBody>
            <a:bodyPr wrap="square">
              <a:spAutoFit/>
            </a:bodyPr>
            <a:lstStyle/>
            <a:p>
              <a:pPr algn="ctr"/>
              <a:r>
                <a:rPr lang="en-GB" sz="1200" i="1">
                  <a:latin typeface="Ink Free" panose="03080402000500000000" pitchFamily="66" charset="0"/>
                </a:rPr>
                <a:t>Some jobs will go, and some will be created- that's an evolution that needs to happen</a:t>
              </a:r>
            </a:p>
          </p:txBody>
        </p:sp>
        <p:sp>
          <p:nvSpPr>
            <p:cNvPr id="24" name="TextBox 23">
              <a:extLst>
                <a:ext uri="{FF2B5EF4-FFF2-40B4-BE49-F238E27FC236}">
                  <a16:creationId xmlns:a16="http://schemas.microsoft.com/office/drawing/2014/main" id="{F032BBAF-4A27-1906-ADA1-915E79E2D7FC}"/>
                </a:ext>
              </a:extLst>
            </p:cNvPr>
            <p:cNvSpPr txBox="1"/>
            <p:nvPr/>
          </p:nvSpPr>
          <p:spPr>
            <a:xfrm>
              <a:off x="8368853" y="5725532"/>
              <a:ext cx="3282044" cy="461665"/>
            </a:xfrm>
            <a:prstGeom prst="rect">
              <a:avLst/>
            </a:prstGeom>
            <a:noFill/>
            <a:ln>
              <a:noFill/>
            </a:ln>
          </p:spPr>
          <p:txBody>
            <a:bodyPr wrap="square">
              <a:spAutoFit/>
            </a:bodyPr>
            <a:lstStyle/>
            <a:p>
              <a:pPr algn="ctr"/>
              <a:r>
                <a:rPr lang="en-GB" sz="1200" i="1">
                  <a:latin typeface="Ink Free" panose="03080402000500000000" pitchFamily="66" charset="0"/>
                </a:rPr>
                <a:t>More opportunities for career progression or change with larger structures and new teams</a:t>
              </a:r>
            </a:p>
          </p:txBody>
        </p:sp>
        <p:grpSp>
          <p:nvGrpSpPr>
            <p:cNvPr id="72" name="Group 71">
              <a:extLst>
                <a:ext uri="{FF2B5EF4-FFF2-40B4-BE49-F238E27FC236}">
                  <a16:creationId xmlns:a16="http://schemas.microsoft.com/office/drawing/2014/main" id="{BC297BFF-8D36-5905-244F-C80B526CEFB1}"/>
                </a:ext>
              </a:extLst>
            </p:cNvPr>
            <p:cNvGrpSpPr/>
            <p:nvPr/>
          </p:nvGrpSpPr>
          <p:grpSpPr>
            <a:xfrm>
              <a:off x="8156807" y="4680825"/>
              <a:ext cx="3812773" cy="1962859"/>
              <a:chOff x="240133" y="2089107"/>
              <a:chExt cx="3812773" cy="1962859"/>
            </a:xfrm>
          </p:grpSpPr>
          <p:sp>
            <p:nvSpPr>
              <p:cNvPr id="73" name="TextBox 72">
                <a:extLst>
                  <a:ext uri="{FF2B5EF4-FFF2-40B4-BE49-F238E27FC236}">
                    <a16:creationId xmlns:a16="http://schemas.microsoft.com/office/drawing/2014/main" id="{6CAA1E9F-E219-52A3-3937-58BC72EA7B55}"/>
                  </a:ext>
                </a:extLst>
              </p:cNvPr>
              <p:cNvSpPr txBox="1"/>
              <p:nvPr/>
            </p:nvSpPr>
            <p:spPr>
              <a:xfrm>
                <a:off x="240133" y="2089107"/>
                <a:ext cx="425771" cy="769441"/>
              </a:xfrm>
              <a:prstGeom prst="rect">
                <a:avLst/>
              </a:prstGeom>
              <a:noFill/>
            </p:spPr>
            <p:txBody>
              <a:bodyPr wrap="square" rtlCol="0">
                <a:spAutoFit/>
              </a:bodyPr>
              <a:lstStyle/>
              <a:p>
                <a:r>
                  <a:rPr lang="en-GB"/>
                  <a:t>“</a:t>
                </a:r>
              </a:p>
            </p:txBody>
          </p:sp>
          <p:sp>
            <p:nvSpPr>
              <p:cNvPr id="74" name="TextBox 73">
                <a:extLst>
                  <a:ext uri="{FF2B5EF4-FFF2-40B4-BE49-F238E27FC236}">
                    <a16:creationId xmlns:a16="http://schemas.microsoft.com/office/drawing/2014/main" id="{35F8A375-24AC-1D20-F05A-DB3B5FD38CCD}"/>
                  </a:ext>
                </a:extLst>
              </p:cNvPr>
              <p:cNvSpPr txBox="1"/>
              <p:nvPr/>
            </p:nvSpPr>
            <p:spPr>
              <a:xfrm>
                <a:off x="3680688" y="3282525"/>
                <a:ext cx="372218" cy="769441"/>
              </a:xfrm>
              <a:prstGeom prst="rect">
                <a:avLst/>
              </a:prstGeom>
              <a:noFill/>
            </p:spPr>
            <p:txBody>
              <a:bodyPr wrap="none" rtlCol="0">
                <a:spAutoFit/>
              </a:bodyPr>
              <a:lstStyle/>
              <a:p>
                <a:r>
                  <a:rPr lang="en-GB"/>
                  <a:t>”</a:t>
                </a:r>
              </a:p>
            </p:txBody>
          </p:sp>
        </p:grpSp>
        <p:sp>
          <p:nvSpPr>
            <p:cNvPr id="42" name="TextBox 41">
              <a:extLst>
                <a:ext uri="{FF2B5EF4-FFF2-40B4-BE49-F238E27FC236}">
                  <a16:creationId xmlns:a16="http://schemas.microsoft.com/office/drawing/2014/main" id="{E0F58108-65A6-EA89-1775-92F9A044852C}"/>
                </a:ext>
              </a:extLst>
            </p:cNvPr>
            <p:cNvSpPr txBox="1"/>
            <p:nvPr/>
          </p:nvSpPr>
          <p:spPr>
            <a:xfrm>
              <a:off x="9958805" y="4796591"/>
              <a:ext cx="1824666" cy="830997"/>
            </a:xfrm>
            <a:prstGeom prst="rect">
              <a:avLst/>
            </a:prstGeom>
            <a:noFill/>
            <a:ln>
              <a:noFill/>
            </a:ln>
          </p:spPr>
          <p:txBody>
            <a:bodyPr wrap="square">
              <a:spAutoFit/>
            </a:bodyPr>
            <a:lstStyle/>
            <a:p>
              <a:pPr algn="ctr"/>
              <a:r>
                <a:rPr lang="en-GB" sz="1200" i="1">
                  <a:latin typeface="Ink Free" panose="03080402000500000000" pitchFamily="66" charset="0"/>
                </a:rPr>
                <a:t>Efficiencies and consolidation of specialist knowledge to produce best practice</a:t>
              </a:r>
            </a:p>
          </p:txBody>
        </p:sp>
      </p:grpSp>
    </p:spTree>
    <p:extLst>
      <p:ext uri="{BB962C8B-B14F-4D97-AF65-F5344CB8AC3E}">
        <p14:creationId xmlns:p14="http://schemas.microsoft.com/office/powerpoint/2010/main" val="383217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6EE26-6955-F641-AAA0-BF32D439B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530EA-4A7E-DA8E-AEDC-7E5D534F193A}"/>
              </a:ext>
            </a:extLst>
          </p:cNvPr>
          <p:cNvSpPr>
            <a:spLocks noGrp="1"/>
          </p:cNvSpPr>
          <p:nvPr>
            <p:ph type="title" idx="4294967295"/>
          </p:nvPr>
        </p:nvSpPr>
        <p:spPr>
          <a:xfrm>
            <a:off x="585787" y="74964"/>
            <a:ext cx="11394282" cy="1325477"/>
          </a:xfrm>
        </p:spPr>
        <p:txBody>
          <a:bodyPr>
            <a:normAutofit/>
          </a:bodyPr>
          <a:lstStyle/>
          <a:p>
            <a:r>
              <a:rPr lang="en-GB" sz="1500" b="1">
                <a:solidFill>
                  <a:srgbClr val="08324B"/>
                </a:solidFill>
                <a:latin typeface="Arial Nova Light" panose="020B0304020202020204" pitchFamily="34" charset="0"/>
                <a:cs typeface="Arial" panose="020B0604020202020204" pitchFamily="34" charset="0"/>
              </a:rPr>
              <a:t>Potential benefits of proposed structure, by area: </a:t>
            </a:r>
            <a:r>
              <a:rPr lang="en-GB" sz="1500">
                <a:solidFill>
                  <a:srgbClr val="08324B"/>
                </a:solidFill>
                <a:latin typeface="Arial Nova Light" panose="020B0304020202020204" pitchFamily="34" charset="0"/>
                <a:cs typeface="Arial" panose="020B0604020202020204" pitchFamily="34" charset="0"/>
              </a:rPr>
              <a:t>Residents in the proposed South-West council region were </a:t>
            </a:r>
            <a:r>
              <a:rPr lang="en-GB" sz="1500" u="sng">
                <a:solidFill>
                  <a:srgbClr val="08324B"/>
                </a:solidFill>
                <a:latin typeface="Arial Nova Light" panose="020B0304020202020204" pitchFamily="34" charset="0"/>
                <a:cs typeface="Arial" panose="020B0604020202020204" pitchFamily="34" charset="0"/>
              </a:rPr>
              <a:t>less likely </a:t>
            </a:r>
            <a:r>
              <a:rPr lang="en-GB" sz="1500">
                <a:solidFill>
                  <a:srgbClr val="08324B"/>
                </a:solidFill>
                <a:latin typeface="Arial Nova Light" panose="020B0304020202020204" pitchFamily="34" charset="0"/>
                <a:cs typeface="Arial" panose="020B0604020202020204" pitchFamily="34" charset="0"/>
              </a:rPr>
              <a:t>to recognise the benefits of the proposed structure, more notably in the rural (New Forest / Test Valley) than in the urban (Eastleigh/Southampton) areas. Residents in the proposed North and Mid council region were </a:t>
            </a:r>
            <a:r>
              <a:rPr lang="en-GB" sz="1500" u="sng">
                <a:solidFill>
                  <a:srgbClr val="08324B"/>
                </a:solidFill>
                <a:latin typeface="Arial Nova Light" panose="020B0304020202020204" pitchFamily="34" charset="0"/>
                <a:cs typeface="Arial" panose="020B0604020202020204" pitchFamily="34" charset="0"/>
              </a:rPr>
              <a:t>more likely </a:t>
            </a:r>
            <a:r>
              <a:rPr lang="en-GB" sz="1500">
                <a:solidFill>
                  <a:srgbClr val="08324B"/>
                </a:solidFill>
                <a:latin typeface="Arial Nova Light" panose="020B0304020202020204" pitchFamily="34" charset="0"/>
                <a:cs typeface="Arial" panose="020B0604020202020204" pitchFamily="34" charset="0"/>
              </a:rPr>
              <a:t>to recognise the benefits, with the more southerly parts (Winchester / East Hants) being more positive than the north (Basingstoke, Hart). Isle of Wight residents were content with the status quo.</a:t>
            </a:r>
          </a:p>
        </p:txBody>
      </p:sp>
      <p:cxnSp>
        <p:nvCxnSpPr>
          <p:cNvPr id="7" name="Straight Connector 6">
            <a:extLst>
              <a:ext uri="{FF2B5EF4-FFF2-40B4-BE49-F238E27FC236}">
                <a16:creationId xmlns:a16="http://schemas.microsoft.com/office/drawing/2014/main" id="{57C5EB04-26C7-45BD-5788-733E0E878CE7}"/>
              </a:ext>
              <a:ext uri="{C183D7F6-B498-43B3-948B-1728B52AA6E4}">
                <adec:decorative xmlns:adec="http://schemas.microsoft.com/office/drawing/2017/decorative" val="1"/>
              </a:ext>
            </a:extLst>
          </p:cNvPr>
          <p:cNvCxnSpPr>
            <a:cxnSpLocks/>
          </p:cNvCxnSpPr>
          <p:nvPr/>
        </p:nvCxnSpPr>
        <p:spPr>
          <a:xfrm>
            <a:off x="706040" y="1272927"/>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1F11A7B-5777-4ABB-5FBB-C8ABEBF323D7}"/>
              </a:ext>
            </a:extLst>
          </p:cNvPr>
          <p:cNvSpPr txBox="1"/>
          <p:nvPr/>
        </p:nvSpPr>
        <p:spPr>
          <a:xfrm>
            <a:off x="2968889" y="1381561"/>
            <a:ext cx="6033768" cy="276999"/>
          </a:xfrm>
          <a:prstGeom prst="rect">
            <a:avLst/>
          </a:prstGeom>
          <a:noFill/>
        </p:spPr>
        <p:txBody>
          <a:bodyPr wrap="none" rtlCol="0">
            <a:spAutoFit/>
          </a:bodyPr>
          <a:lstStyle/>
          <a:p>
            <a:pPr algn="ctr"/>
            <a:r>
              <a:rPr lang="en-GB" sz="1200" b="1">
                <a:solidFill>
                  <a:srgbClr val="595959"/>
                </a:solidFill>
                <a:latin typeface="Arial Nova Light" panose="020B0304020202020204" pitchFamily="34" charset="0"/>
              </a:rPr>
              <a:t>What, if anything, do you see as the benefits and opportunities of this approach? By area </a:t>
            </a:r>
          </a:p>
        </p:txBody>
      </p:sp>
      <p:graphicFrame>
        <p:nvGraphicFramePr>
          <p:cNvPr id="6" name="Table 5">
            <a:extLst>
              <a:ext uri="{FF2B5EF4-FFF2-40B4-BE49-F238E27FC236}">
                <a16:creationId xmlns:a16="http://schemas.microsoft.com/office/drawing/2014/main" id="{62D6C13F-DDE0-28E2-1156-53249010CA23}"/>
              </a:ext>
            </a:extLst>
          </p:cNvPr>
          <p:cNvGraphicFramePr>
            <a:graphicFrameLocks noGrp="1"/>
          </p:cNvGraphicFramePr>
          <p:nvPr>
            <p:extLst>
              <p:ext uri="{D42A27DB-BD31-4B8C-83A1-F6EECF244321}">
                <p14:modId xmlns:p14="http://schemas.microsoft.com/office/powerpoint/2010/main" val="3812541195"/>
              </p:ext>
            </p:extLst>
          </p:nvPr>
        </p:nvGraphicFramePr>
        <p:xfrm>
          <a:off x="921542" y="1912620"/>
          <a:ext cx="10119840" cy="4254205"/>
        </p:xfrm>
        <a:graphic>
          <a:graphicData uri="http://schemas.openxmlformats.org/drawingml/2006/table">
            <a:tbl>
              <a:tblPr/>
              <a:tblGrid>
                <a:gridCol w="2979409">
                  <a:extLst>
                    <a:ext uri="{9D8B030D-6E8A-4147-A177-3AD203B41FA5}">
                      <a16:colId xmlns:a16="http://schemas.microsoft.com/office/drawing/2014/main" val="1043763504"/>
                    </a:ext>
                  </a:extLst>
                </a:gridCol>
                <a:gridCol w="542311">
                  <a:extLst>
                    <a:ext uri="{9D8B030D-6E8A-4147-A177-3AD203B41FA5}">
                      <a16:colId xmlns:a16="http://schemas.microsoft.com/office/drawing/2014/main" val="3340447587"/>
                    </a:ext>
                  </a:extLst>
                </a:gridCol>
                <a:gridCol w="824765">
                  <a:extLst>
                    <a:ext uri="{9D8B030D-6E8A-4147-A177-3AD203B41FA5}">
                      <a16:colId xmlns:a16="http://schemas.microsoft.com/office/drawing/2014/main" val="273543041"/>
                    </a:ext>
                  </a:extLst>
                </a:gridCol>
                <a:gridCol w="824765">
                  <a:extLst>
                    <a:ext uri="{9D8B030D-6E8A-4147-A177-3AD203B41FA5}">
                      <a16:colId xmlns:a16="http://schemas.microsoft.com/office/drawing/2014/main" val="3838390438"/>
                    </a:ext>
                  </a:extLst>
                </a:gridCol>
                <a:gridCol w="824765">
                  <a:extLst>
                    <a:ext uri="{9D8B030D-6E8A-4147-A177-3AD203B41FA5}">
                      <a16:colId xmlns:a16="http://schemas.microsoft.com/office/drawing/2014/main" val="108709751"/>
                    </a:ext>
                  </a:extLst>
                </a:gridCol>
                <a:gridCol w="824765">
                  <a:extLst>
                    <a:ext uri="{9D8B030D-6E8A-4147-A177-3AD203B41FA5}">
                      <a16:colId xmlns:a16="http://schemas.microsoft.com/office/drawing/2014/main" val="255309658"/>
                    </a:ext>
                  </a:extLst>
                </a:gridCol>
                <a:gridCol w="824765">
                  <a:extLst>
                    <a:ext uri="{9D8B030D-6E8A-4147-A177-3AD203B41FA5}">
                      <a16:colId xmlns:a16="http://schemas.microsoft.com/office/drawing/2014/main" val="1417761755"/>
                    </a:ext>
                  </a:extLst>
                </a:gridCol>
                <a:gridCol w="824765">
                  <a:extLst>
                    <a:ext uri="{9D8B030D-6E8A-4147-A177-3AD203B41FA5}">
                      <a16:colId xmlns:a16="http://schemas.microsoft.com/office/drawing/2014/main" val="1974495178"/>
                    </a:ext>
                  </a:extLst>
                </a:gridCol>
                <a:gridCol w="824765">
                  <a:extLst>
                    <a:ext uri="{9D8B030D-6E8A-4147-A177-3AD203B41FA5}">
                      <a16:colId xmlns:a16="http://schemas.microsoft.com/office/drawing/2014/main" val="1442292509"/>
                    </a:ext>
                  </a:extLst>
                </a:gridCol>
                <a:gridCol w="824765">
                  <a:extLst>
                    <a:ext uri="{9D8B030D-6E8A-4147-A177-3AD203B41FA5}">
                      <a16:colId xmlns:a16="http://schemas.microsoft.com/office/drawing/2014/main" val="3808959084"/>
                    </a:ext>
                  </a:extLst>
                </a:gridCol>
              </a:tblGrid>
              <a:tr h="656378">
                <a:tc>
                  <a:txBody>
                    <a:bodyPr/>
                    <a:lstStyle/>
                    <a:p>
                      <a:pPr algn="l" fontAlgn="ctr">
                        <a:buNone/>
                      </a:pPr>
                      <a:r>
                        <a:rPr lang="en-GB" sz="1100" b="0" i="0" u="none" strike="noStrike">
                          <a:solidFill>
                            <a:srgbClr val="000000"/>
                          </a:solidFill>
                          <a:effectLst/>
                          <a:latin typeface="Arial Nova Light" panose="020B0304020202020204" pitchFamily="34" charset="0"/>
                        </a:rPr>
                        <a:t> </a:t>
                      </a:r>
                    </a:p>
                  </a:txBody>
                  <a:tcPr marL="5558" marR="5558" marT="5558" marB="0" anchor="ctr">
                    <a:lnL>
                      <a:noFill/>
                    </a:lnL>
                    <a:lnR w="12700" cap="flat" cmpd="sng" algn="ctr">
                      <a:solidFill>
                        <a:srgbClr val="404040"/>
                      </a:solidFill>
                      <a:prstDash val="solid"/>
                      <a:round/>
                      <a:headEnd type="none" w="med" len="med"/>
                      <a:tailEnd type="none" w="med" len="med"/>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ctr" fontAlgn="b">
                        <a:buNone/>
                      </a:pPr>
                      <a:r>
                        <a:rPr lang="en-GB" sz="1100" b="1" i="0" u="none" strike="noStrike">
                          <a:solidFill>
                            <a:srgbClr val="404040"/>
                          </a:solidFill>
                          <a:effectLst/>
                          <a:latin typeface="Arial Nova Light" panose="020B0304020202020204" pitchFamily="34" charset="0"/>
                        </a:rPr>
                        <a:t>Base</a:t>
                      </a:r>
                    </a:p>
                  </a:txBody>
                  <a:tcPr marL="5558" marR="5558" marT="5558"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Efficiency and cost savings</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AEDFB"/>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Local identity and engagement</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2CEEF"/>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Improved service delivery</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AF2D0"/>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Simplification and clarity</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1A983"/>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Strategic planning and governance</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CC"/>
                    </a:solidFill>
                  </a:tcPr>
                </a:tc>
                <a:tc>
                  <a:txBody>
                    <a:bodyPr/>
                    <a:lstStyle/>
                    <a:p>
                      <a:pPr algn="ctr" fontAlgn="b">
                        <a:buNone/>
                      </a:pPr>
                      <a:r>
                        <a:rPr lang="en-GB" sz="1100" b="0" i="0" u="none" strike="noStrike">
                          <a:solidFill>
                            <a:srgbClr val="000000"/>
                          </a:solidFill>
                          <a:effectLst/>
                          <a:latin typeface="Arial Nova Light" panose="020B0304020202020204" pitchFamily="34" charset="0"/>
                        </a:rPr>
                        <a:t>Employment and workforce</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6CDB4"/>
                    </a:solidFill>
                  </a:tcPr>
                </a:tc>
                <a:tc>
                  <a:txBody>
                    <a:bodyPr/>
                    <a:lstStyle/>
                    <a:p>
                      <a:pPr algn="ctr" fontAlgn="b">
                        <a:buNone/>
                      </a:pPr>
                      <a:r>
                        <a:rPr lang="en-GB" sz="1100" b="1" i="0" u="none" strike="noStrike">
                          <a:solidFill>
                            <a:srgbClr val="000000"/>
                          </a:solidFill>
                          <a:effectLst/>
                          <a:latin typeface="Arial Nova Light" panose="020B0304020202020204" pitchFamily="34" charset="0"/>
                        </a:rPr>
                        <a:t>Other general comment</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EFFF"/>
                    </a:solidFill>
                  </a:tcPr>
                </a:tc>
                <a:tc>
                  <a:txBody>
                    <a:bodyPr/>
                    <a:lstStyle/>
                    <a:p>
                      <a:pPr algn="ctr" fontAlgn="b">
                        <a:buNone/>
                      </a:pPr>
                      <a:r>
                        <a:rPr lang="en-GB" sz="1100" b="1" i="0" u="none" strike="noStrike">
                          <a:solidFill>
                            <a:srgbClr val="000000"/>
                          </a:solidFill>
                          <a:effectLst/>
                          <a:latin typeface="Arial Nova Light" panose="020B0304020202020204" pitchFamily="34" charset="0"/>
                        </a:rPr>
                        <a:t>No benefit</a:t>
                      </a:r>
                    </a:p>
                  </a:txBody>
                  <a:tcPr marL="5558" marR="5558" marT="5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9D9D9"/>
                    </a:solidFill>
                  </a:tcPr>
                </a:tc>
                <a:extLst>
                  <a:ext uri="{0D108BD9-81ED-4DB2-BD59-A6C34878D82A}">
                    <a16:rowId xmlns:a16="http://schemas.microsoft.com/office/drawing/2014/main" val="3770536591"/>
                  </a:ext>
                </a:extLst>
              </a:tr>
              <a:tr h="179423">
                <a:tc>
                  <a:txBody>
                    <a:bodyPr/>
                    <a:lstStyle/>
                    <a:p>
                      <a:pPr algn="r" fontAlgn="t">
                        <a:buNone/>
                      </a:pPr>
                      <a:r>
                        <a:rPr lang="en-GB" sz="1100" b="1" i="0" u="none" strike="noStrike">
                          <a:solidFill>
                            <a:schemeClr val="tx1"/>
                          </a:solidFill>
                          <a:effectLst/>
                          <a:latin typeface="Arial Nova Light" panose="020B0304020202020204" pitchFamily="34" charset="0"/>
                        </a:rPr>
                        <a:t>All responses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2629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35%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10%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510625509"/>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Basingstoke and Deane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178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88995960"/>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East Hampshire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468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645462624"/>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Eastleigh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231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3826611749"/>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Fareham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112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1810936851"/>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Gosport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82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752002832"/>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Hart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117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909523262"/>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Havant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83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06251992"/>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New Forest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331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79050529"/>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Rushmoor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61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952171077"/>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Test Valley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297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5947136"/>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Winchester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267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47402785"/>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Hampshire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2227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906183833"/>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Portsmouth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76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742867532"/>
                  </a:ext>
                </a:extLst>
              </a:tr>
              <a:tr h="188790">
                <a:tc>
                  <a:txBody>
                    <a:bodyPr/>
                    <a:lstStyle/>
                    <a:p>
                      <a:pPr algn="r" fontAlgn="t">
                        <a:buNone/>
                      </a:pPr>
                      <a:r>
                        <a:rPr lang="en-GB" sz="1100" b="0" i="0" u="none" strike="noStrike">
                          <a:solidFill>
                            <a:schemeClr val="tx1"/>
                          </a:solidFill>
                          <a:effectLst/>
                          <a:latin typeface="Arial Nova Light" panose="020B0304020202020204" pitchFamily="34" charset="0"/>
                        </a:rPr>
                        <a:t>Southampton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80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6%</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9D7"/>
                    </a:solidFill>
                  </a:tcPr>
                </a:tc>
                <a:extLst>
                  <a:ext uri="{0D108BD9-81ED-4DB2-BD59-A6C34878D82A}">
                    <a16:rowId xmlns:a16="http://schemas.microsoft.com/office/drawing/2014/main" val="1126399632"/>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Isle of Wight residents</a:t>
                      </a:r>
                    </a:p>
                  </a:txBody>
                  <a:tcPr marL="5558" marR="5558" marT="555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chemeClr val="tx1"/>
                          </a:solidFill>
                          <a:effectLst/>
                          <a:latin typeface="Arial Nova Light" panose="020B0304020202020204" pitchFamily="34" charset="0"/>
                        </a:rPr>
                        <a:t>30</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17%</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53%</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17%</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7%</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17%</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3%</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0%</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41153"/>
                  </a:ext>
                </a:extLst>
              </a:tr>
              <a:tr h="179423">
                <a:tc>
                  <a:txBody>
                    <a:bodyPr/>
                    <a:lstStyle/>
                    <a:p>
                      <a:pPr algn="r" fontAlgn="t">
                        <a:buNone/>
                      </a:pPr>
                      <a:endParaRPr lang="en-GB" sz="1100" b="0" i="0" u="none" strike="noStrike">
                        <a:solidFill>
                          <a:schemeClr val="tx1"/>
                        </a:solidFill>
                        <a:effectLst/>
                        <a:latin typeface="Arial Nova Light" panose="020B0304020202020204" pitchFamily="34" charset="0"/>
                      </a:endParaRPr>
                    </a:p>
                  </a:txBody>
                  <a:tcPr marL="5558" marR="5558" marT="5558"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1"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1100" b="0" i="0" u="none" strike="noStrike">
                        <a:solidFill>
                          <a:schemeClr val="tx1"/>
                        </a:solidFill>
                        <a:effectLst/>
                        <a:latin typeface="Arial Nova Light" panose="020B0304020202020204" pitchFamily="34" charset="0"/>
                      </a:endParaRPr>
                    </a:p>
                  </a:txBody>
                  <a:tcPr marL="5558" marR="5558" marT="555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38704"/>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Proposed North and Mid Council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1091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40%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extLst>
                  <a:ext uri="{0D108BD9-81ED-4DB2-BD59-A6C34878D82A}">
                    <a16:rowId xmlns:a16="http://schemas.microsoft.com/office/drawing/2014/main" val="2617141326"/>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Proposed South East Council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353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37%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11%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14%</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23%</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292103583"/>
                  </a:ext>
                </a:extLst>
              </a:tr>
              <a:tr h="179423">
                <a:tc>
                  <a:txBody>
                    <a:bodyPr/>
                    <a:lstStyle/>
                    <a:p>
                      <a:pPr algn="r" fontAlgn="t">
                        <a:buNone/>
                      </a:pPr>
                      <a:r>
                        <a:rPr lang="en-GB" sz="1100" b="0" i="0" u="none" strike="noStrike">
                          <a:solidFill>
                            <a:schemeClr val="tx1"/>
                          </a:solidFill>
                          <a:effectLst/>
                          <a:latin typeface="Arial Nova Light" panose="020B0304020202020204" pitchFamily="34" charset="0"/>
                        </a:rPr>
                        <a:t>Proposed South West Council residents</a:t>
                      </a:r>
                    </a:p>
                  </a:txBody>
                  <a:tcPr marL="5558" marR="5558" marT="5558"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1" i="0" u="none" strike="noStrike">
                          <a:solidFill>
                            <a:schemeClr val="tx1"/>
                          </a:solidFill>
                          <a:effectLst/>
                          <a:latin typeface="Arial Nova Light" panose="020B0304020202020204" pitchFamily="34" charset="0"/>
                        </a:rPr>
                        <a:t>939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20%</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17%</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D9D7"/>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9%</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fontAlgn="ctr">
                        <a:buNone/>
                      </a:pPr>
                      <a:r>
                        <a:rPr lang="en-GB" sz="1100" b="0" i="0" u="none" strike="noStrike">
                          <a:solidFill>
                            <a:schemeClr val="tx1"/>
                          </a:solidFill>
                          <a:effectLst/>
                          <a:latin typeface="Arial Nova Light" panose="020B0304020202020204" pitchFamily="34" charset="0"/>
                        </a:rPr>
                        <a:t>8%</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1%</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a:solidFill>
                            <a:schemeClr val="tx1"/>
                          </a:solidFill>
                          <a:effectLst/>
                          <a:latin typeface="Arial Nova Light" panose="020B0304020202020204" pitchFamily="34" charset="0"/>
                        </a:rPr>
                        <a:t>2%</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ctr" fontAlgn="ctr">
                        <a:buNone/>
                      </a:pPr>
                      <a:r>
                        <a:rPr lang="en-GB" sz="1100" b="0" i="0" u="none" strike="noStrike" dirty="0">
                          <a:solidFill>
                            <a:schemeClr val="tx1"/>
                          </a:solidFill>
                          <a:effectLst/>
                          <a:latin typeface="Arial Nova Light" panose="020B0304020202020204" pitchFamily="34" charset="0"/>
                        </a:rPr>
                        <a:t>35%</a:t>
                      </a:r>
                    </a:p>
                  </a:txBody>
                  <a:tcPr marL="5558" marR="5558" marT="5558"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7162137"/>
                  </a:ext>
                </a:extLst>
              </a:tr>
            </a:tbl>
          </a:graphicData>
        </a:graphic>
      </p:graphicFrame>
      <p:grpSp>
        <p:nvGrpSpPr>
          <p:cNvPr id="10" name="Group 9" descr="A legend showing that the shading on the related table is green for percentages notably higher than average and pink for percentages notably lower than average">
            <a:extLst>
              <a:ext uri="{FF2B5EF4-FFF2-40B4-BE49-F238E27FC236}">
                <a16:creationId xmlns:a16="http://schemas.microsoft.com/office/drawing/2014/main" id="{F6BCC29C-A78E-A590-6ECC-0C734A4E2B3D}"/>
              </a:ext>
            </a:extLst>
          </p:cNvPr>
          <p:cNvGrpSpPr/>
          <p:nvPr/>
        </p:nvGrpSpPr>
        <p:grpSpPr>
          <a:xfrm>
            <a:off x="1271111" y="2000566"/>
            <a:ext cx="2393156" cy="470325"/>
            <a:chOff x="942975" y="1928733"/>
            <a:chExt cx="2393156" cy="470325"/>
          </a:xfrm>
        </p:grpSpPr>
        <p:sp>
          <p:nvSpPr>
            <p:cNvPr id="8" name="Rectangle 7">
              <a:extLst>
                <a:ext uri="{FF2B5EF4-FFF2-40B4-BE49-F238E27FC236}">
                  <a16:creationId xmlns:a16="http://schemas.microsoft.com/office/drawing/2014/main" id="{1668D69C-EDA7-1030-9716-221DAE2B96E0}"/>
                </a:ext>
              </a:extLst>
            </p:cNvPr>
            <p:cNvSpPr/>
            <p:nvPr/>
          </p:nvSpPr>
          <p:spPr>
            <a:xfrm>
              <a:off x="942975" y="1928733"/>
              <a:ext cx="2393156" cy="19480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Nova Light" panose="020B0304020202020204" pitchFamily="34" charset="0"/>
                </a:rPr>
                <a:t>Green: Notably higher than average</a:t>
              </a:r>
            </a:p>
          </p:txBody>
        </p:sp>
        <p:sp>
          <p:nvSpPr>
            <p:cNvPr id="9" name="Rectangle 8">
              <a:extLst>
                <a:ext uri="{FF2B5EF4-FFF2-40B4-BE49-F238E27FC236}">
                  <a16:creationId xmlns:a16="http://schemas.microsoft.com/office/drawing/2014/main" id="{0794F457-533D-0B24-AB3C-AE0E0A17A07D}"/>
                </a:ext>
              </a:extLst>
            </p:cNvPr>
            <p:cNvSpPr/>
            <p:nvPr/>
          </p:nvSpPr>
          <p:spPr>
            <a:xfrm>
              <a:off x="942975" y="2204255"/>
              <a:ext cx="2393156" cy="194803"/>
            </a:xfrm>
            <a:prstGeom prst="rect">
              <a:avLst/>
            </a:prstGeom>
            <a:solidFill>
              <a:srgbClr val="EFD9D7"/>
            </a:solid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rial Nova Light" panose="020B0304020202020204" pitchFamily="34" charset="0"/>
                </a:rPr>
                <a:t>Pink: Notably lower than average</a:t>
              </a:r>
            </a:p>
          </p:txBody>
        </p:sp>
      </p:grpSp>
      <p:sp>
        <p:nvSpPr>
          <p:cNvPr id="4" name="Title 1">
            <a:extLst>
              <a:ext uri="{FF2B5EF4-FFF2-40B4-BE49-F238E27FC236}">
                <a16:creationId xmlns:a16="http://schemas.microsoft.com/office/drawing/2014/main" id="{96B43F5E-C389-22E2-C25A-1C76D53E6A90}"/>
              </a:ext>
            </a:extLst>
          </p:cNvPr>
          <p:cNvSpPr txBox="1">
            <a:spLocks/>
          </p:cNvSpPr>
          <p:nvPr/>
        </p:nvSpPr>
        <p:spPr>
          <a:xfrm>
            <a:off x="706040" y="6596183"/>
            <a:ext cx="9507484" cy="261817"/>
          </a:xfrm>
          <a:prstGeom prst="rect">
            <a:avLst/>
          </a:prstGeom>
        </p:spPr>
        <p:txBody>
          <a:bodyPr vert="horz" lIns="91440" tIns="45720" rIns="91440" bIns="45720" rtlCol="0" anchor="ctr">
            <a:no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fontAlgn="auto">
              <a:spcAft>
                <a:spcPts val="0"/>
              </a:spcAft>
            </a:pPr>
            <a:r>
              <a:rPr lang="en-GB" sz="800" i="1" dirty="0">
                <a:solidFill>
                  <a:schemeClr val="tx1"/>
                </a:solidFill>
                <a:latin typeface="Arial Nova Light" panose="020B0304020202020204" pitchFamily="34" charset="0"/>
              </a:rPr>
              <a:t>*Question asked in reference to the proposed four council structure for local Government in Hampshire and the Solent area, multi code</a:t>
            </a:r>
            <a:r>
              <a:rPr lang="en-GB" sz="800" i="1" dirty="0">
                <a:solidFill>
                  <a:schemeClr val="tx1"/>
                </a:solidFill>
                <a:latin typeface="Arial Nova Light" panose="020B0304020202020204" pitchFamily="34" charset="0"/>
                <a:cs typeface="Arial" panose="020B0604020202020204" pitchFamily="34" charset="0"/>
              </a:rPr>
              <a:t>. </a:t>
            </a:r>
          </a:p>
          <a:p>
            <a:pPr fontAlgn="auto">
              <a:spcAft>
                <a:spcPts val="0"/>
              </a:spcAft>
            </a:pPr>
            <a:r>
              <a:rPr lang="en-GB" sz="800" i="1" dirty="0">
                <a:solidFill>
                  <a:schemeClr val="tx1"/>
                </a:solidFill>
                <a:latin typeface="Arial Nova Light" panose="020B0304020202020204" pitchFamily="34" charset="0"/>
                <a:cs typeface="Arial" panose="020B0604020202020204" pitchFamily="34" charset="0"/>
              </a:rPr>
              <a:t>Notably denotes significance when tested at the 95% or 90% confidence interval; albeit this is not a representative sample, so used as a guide only</a:t>
            </a:r>
          </a:p>
          <a:p>
            <a:pPr fontAlgn="auto">
              <a:spcAft>
                <a:spcPts val="0"/>
              </a:spcAft>
            </a:pPr>
            <a:endParaRPr lang="en-GB" sz="800" i="1" dirty="0">
              <a:solidFill>
                <a:schemeClr val="tx1"/>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752376127"/>
      </p:ext>
    </p:extLst>
  </p:cSld>
  <p:clrMapOvr>
    <a:masterClrMapping/>
  </p:clrMapOvr>
</p:sld>
</file>

<file path=ppt/theme/theme1.xml><?xml version="1.0" encoding="utf-8"?>
<a:theme xmlns:a="http://schemas.openxmlformats.org/drawingml/2006/main" name="Hampshire County Council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No named directorate - with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2_No named directorate - with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7159275667494BBC44DEB129247667" ma:contentTypeVersion="12" ma:contentTypeDescription="Create a new document." ma:contentTypeScope="" ma:versionID="09bf1c877274548fd279513f3687bf40">
  <xsd:schema xmlns:xsd="http://www.w3.org/2001/XMLSchema" xmlns:xs="http://www.w3.org/2001/XMLSchema" xmlns:p="http://schemas.microsoft.com/office/2006/metadata/properties" xmlns:ns2="592ac484-bcca-440c-8ed4-5a5fd230f08f" xmlns:ns3="46e525b2-8c48-4449-9eda-cdf18fc94501" targetNamespace="http://schemas.microsoft.com/office/2006/metadata/properties" ma:root="true" ma:fieldsID="9836325c35bbf5560d9473dd2565aeef" ns2:_="" ns3:_="">
    <xsd:import namespace="592ac484-bcca-440c-8ed4-5a5fd230f08f"/>
    <xsd:import namespace="46e525b2-8c48-4449-9eda-cdf18fc945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c484-bcca-440c-8ed4-5a5fd230f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525b2-8c48-4449-9eda-cdf18fc9450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a6a6909-09a6-4148-b7e0-bf31970416b6}" ma:internalName="TaxCatchAll" ma:showField="CatchAllData" ma:web="46e525b2-8c48-4449-9eda-cdf18fc945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2ac484-bcca-440c-8ed4-5a5fd230f08f">
      <Terms xmlns="http://schemas.microsoft.com/office/infopath/2007/PartnerControls"/>
    </lcf76f155ced4ddcb4097134ff3c332f>
    <TaxCatchAll xmlns="46e525b2-8c48-4449-9eda-cdf18fc9450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53376F-B810-47A5-B9EB-F9257B922F46}">
  <ds:schemaRefs>
    <ds:schemaRef ds:uri="46e525b2-8c48-4449-9eda-cdf18fc94501"/>
    <ds:schemaRef ds:uri="592ac484-bcca-440c-8ed4-5a5fd230f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72BE89-FFD0-4B33-99DE-C8D1084CFC10}">
  <ds:schemaRefs>
    <ds:schemaRef ds:uri="http://schemas.microsoft.com/office/2006/metadata/longProperties"/>
  </ds:schemaRefs>
</ds:datastoreItem>
</file>

<file path=customXml/itemProps3.xml><?xml version="1.0" encoding="utf-8"?>
<ds:datastoreItem xmlns:ds="http://schemas.openxmlformats.org/officeDocument/2006/customXml" ds:itemID="{5D431DF6-EC0D-4104-B5A8-F58C651657C6}">
  <ds:schemaRefs>
    <ds:schemaRef ds:uri="http://purl.org/dc/elements/1.1/"/>
    <ds:schemaRef ds:uri="http://purl.org/dc/terms/"/>
    <ds:schemaRef ds:uri="http://www.w3.org/XML/1998/namespace"/>
    <ds:schemaRef ds:uri="http://purl.org/dc/dcmitype/"/>
    <ds:schemaRef ds:uri="46e525b2-8c48-4449-9eda-cdf18fc94501"/>
    <ds:schemaRef ds:uri="http://schemas.openxmlformats.org/package/2006/metadata/core-properties"/>
    <ds:schemaRef ds:uri="http://schemas.microsoft.com/office/2006/documentManagement/types"/>
    <ds:schemaRef ds:uri="http://schemas.microsoft.com/office/infopath/2007/PartnerControls"/>
    <ds:schemaRef ds:uri="592ac484-bcca-440c-8ed4-5a5fd230f08f"/>
    <ds:schemaRef ds:uri="http://schemas.microsoft.com/office/2006/metadata/properties"/>
  </ds:schemaRefs>
</ds:datastoreItem>
</file>

<file path=customXml/itemProps4.xml><?xml version="1.0" encoding="utf-8"?>
<ds:datastoreItem xmlns:ds="http://schemas.openxmlformats.org/officeDocument/2006/customXml" ds:itemID="{1D12D376-52ED-474A-971D-3A2CDF791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7974</Words>
  <Application>Microsoft Office PowerPoint</Application>
  <PresentationFormat>Widescreen</PresentationFormat>
  <Paragraphs>1185</Paragraphs>
  <Slides>26</Slides>
  <Notes>7</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Hampshire County Council title slide</vt:lpstr>
      <vt:lpstr>Office Theme</vt:lpstr>
      <vt:lpstr>1_Office Theme</vt:lpstr>
      <vt:lpstr>1_No named directorate - with text</vt:lpstr>
      <vt:lpstr>2_No named directorate - with text</vt:lpstr>
      <vt:lpstr>Local Government Reorganisation  Public Survey Insight Report</vt:lpstr>
      <vt:lpstr>Background</vt:lpstr>
      <vt:lpstr>Responses</vt:lpstr>
      <vt:lpstr>Headline findings</vt:lpstr>
      <vt:lpstr>Awareness of LGR: Overall, 97% of respondents were aware of the Government’s plans for LGR in Hampshire and the Solent, with 84% being broadly confident in their understanding.</vt:lpstr>
      <vt:lpstr>Criteria when designing new councils: All the Government’s criteria were felt to be important, but service quality and resilience were paramount, alongside ensuring that the new councils recognise and are responsive to local needs. </vt:lpstr>
      <vt:lpstr>Potential benefits of the proposed structure: Predominantly related to efficiencies and savings arising from economies of scale and reduction in roles. Some felt the structure offered a good mix of communities with balanced population sizes, which would help to maintain local identities. There was also some optimism that the approach would ensure a smooth transition to joined up and cohesive services that were simpler for residents to access. However, just over a quarter felt that no benefits would arise.</vt:lpstr>
      <vt:lpstr>Perceived potential benefits of the proposed structure: examples of comments provided</vt:lpstr>
      <vt:lpstr>Potential benefits of proposed structure, by area: Residents in the proposed South-West council region were less likely to recognise the benefits of the proposed structure, more notably in the rural (New Forest / Test Valley) than in the urban (Eastleigh/Southampton) areas. Residents in the proposed North and Mid council region were more likely to recognise the benefits, with the more southerly parts (Winchester / East Hants) being more positive than the north (Basingstoke, Hart). Isle of Wight residents were content with the status quo.</vt:lpstr>
      <vt:lpstr>Other demographic observations: Generally, households with occupants aged under 25; with incomes over £60k; females; people aged under 65; and those residing in their local neighbourhood under 5 years tended to be more positive about the benefits and opportunities of LGR. Respondents aged 65+ or with a household income of up to £30,000 tended to be less positive. </vt:lpstr>
      <vt:lpstr>Concerns about the proposed structure: Respondents expressed a range of concerns, most notably relating to the combination of districts within each proposed council and how these might affect local identity, community representation, distribution of finances and service delivery. </vt:lpstr>
      <vt:lpstr>Concerns about proposed structure, by area: Respondents from New Forest and Test Valley had strong concerns about the rural/urban mix of the proposed South-West council and its impact on their local identity (which weren’t as evident in Southampton and Eastleigh). Respondents in the north-east of the proposed ‘North and Mid’ council also worried about local representation. Respondents in Portsmouth, had notable concerns about finance and service delivery – the latter shared with Gosport. </vt:lpstr>
      <vt:lpstr>Geographical and boundary concerns: These related to how districts with such different identities and demographics could come together into a coherent organisation that could cater for all equitably. Most often, respondents commented on the mix of rural and urban areas, but the concern also extended to any form of dominance of one area to the detriment of another, as well as the impact of being distanced from the administrative centre.</vt:lpstr>
      <vt:lpstr>Loss of local identity and representation: There were particular concerns that the new authorities, being larger than the current districts, would lack a local connection, leading to reduced engagement, representation and understanding of local need and circumstance. Comments again reflected fears that larger and urban areas would overshadow smaller and rural communities. </vt:lpstr>
      <vt:lpstr>Financial concerns: Again, these related in part to the proposed combination of districts – both in terms of ensuring equitable funding / resourcing and that financial surplus in some areas would not be used to manage debt in others. There were also concerns about the cost of the reorganisation and whether it would ultimately lead to any financial benefits. </vt:lpstr>
      <vt:lpstr>Service delivery and quality: Concerns in this area related to both transitional and ongoing service delivery. As well as concerns about distance and access, respondents currently feel unclear about how services would be re-organised and resourced, leading to fears about disruption and fragmentation of provision. </vt:lpstr>
      <vt:lpstr>Governance and Employment: Both staff and service users expressed concern about the current workforce and what the reduction in the number of councils would mean for their future roles. Some respondents were also unclear about how decisions would be made, by whom and how much these would be influenced by residents in future. </vt:lpstr>
      <vt:lpstr>Public trust, infrastructure and impact on residents: These three themes included scepticism about whether LGR would achieve its goals, concern about the potential for development and housing targets to encroach on rural areas, and an acknowledgement that everyone would need time and support to adapt to the inevitable changes that were coming. </vt:lpstr>
      <vt:lpstr>Equalities factors: The identified concerns and benefits were both most likely to be linked to the characteristics of rurality, poverty, age and disability, although impacts were identified across all characteristics. Respondents also highlighted potential environmental impacts. </vt:lpstr>
      <vt:lpstr>Naming new councils: Naming the new councils after a recognisable geography was the preference of most respondents – across all core demographics and areas. </vt:lpstr>
      <vt:lpstr>Names suggested for each area</vt:lpstr>
      <vt:lpstr>Unstructured responses</vt:lpstr>
      <vt:lpstr>Unstructured responses received: in summary </vt:lpstr>
      <vt:lpstr>Positive views: The 10 responses including positive comments made varied points, with the key focus for over half being on boundaries or aspects of the proposed geographical groupings.</vt:lpstr>
      <vt:lpstr>Concerns: The 20 submissions including concerns incorporated seven broad areas, with geographical concerns and fears about loss of local identity / local representation being the most commonly mentioned.</vt:lpstr>
      <vt:lpstr>Other comments: Most of the 22 responses including more general comments included support for an alternative option. Further comments related to principles and ways of working that were seen to be going forward, and comments on the engagement process itself.</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Hughes, Katharine</cp:lastModifiedBy>
  <cp:revision>2</cp:revision>
  <dcterms:created xsi:type="dcterms:W3CDTF">2011-09-06T11:13:09Z</dcterms:created>
  <dcterms:modified xsi:type="dcterms:W3CDTF">2025-09-05T09:47:14Z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Richardson, Joanna (ENV);Nuttall, Fiona;Pidduck, Andy</vt:lpwstr>
  </property>
  <property fmtid="{D5CDD505-2E9C-101B-9397-08002B2CF9AE}" pid="3" name="SharedWithUsers">
    <vt:lpwstr>1514;#Richardson, Joanna (ENV);#2786;#Nuttall, Fiona;#1484;#Pidduck, Andy</vt:lpwstr>
  </property>
  <property fmtid="{D5CDD505-2E9C-101B-9397-08002B2CF9AE}" pid="4" name="ContentTypeId">
    <vt:lpwstr>0x010100F47159275667494BBC44DEB129247667</vt:lpwstr>
  </property>
  <property fmtid="{D5CDD505-2E9C-101B-9397-08002B2CF9AE}" pid="5" name="MediaServiceImageTags">
    <vt:lpwstr/>
  </property>
</Properties>
</file>