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 id="2147483698" r:id="rId6"/>
    <p:sldMasterId id="2147483702" r:id="rId7"/>
    <p:sldMasterId id="2147483717" r:id="rId8"/>
  </p:sldMasterIdLst>
  <p:notesMasterIdLst>
    <p:notesMasterId r:id="rId23"/>
  </p:notesMasterIdLst>
  <p:handoutMasterIdLst>
    <p:handoutMasterId r:id="rId24"/>
  </p:handoutMasterIdLst>
  <p:sldIdLst>
    <p:sldId id="256" r:id="rId9"/>
    <p:sldId id="469" r:id="rId10"/>
    <p:sldId id="4846" r:id="rId11"/>
    <p:sldId id="4857" r:id="rId12"/>
    <p:sldId id="4860" r:id="rId13"/>
    <p:sldId id="4868" r:id="rId14"/>
    <p:sldId id="4862" r:id="rId15"/>
    <p:sldId id="4864" r:id="rId16"/>
    <p:sldId id="4861" r:id="rId17"/>
    <p:sldId id="4869" r:id="rId18"/>
    <p:sldId id="4863" r:id="rId19"/>
    <p:sldId id="4865" r:id="rId20"/>
    <p:sldId id="4859" r:id="rId21"/>
    <p:sldId id="4858" r:id="rId22"/>
  </p:sldIdLst>
  <p:sldSz cx="12192000" cy="6858000"/>
  <p:notesSz cx="6623050" cy="9810750"/>
  <p:defaultTextStyle>
    <a:defPPr>
      <a:defRPr lang="en-GB"/>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09A23-F33A-F26F-4F02-ED6D7AE05D21}" name="Hughes, Katharine" initials="HK" userId="S::cxpukhg@hants.gov.uk::ed95a5a4-531a-488f-850d-1172bf948c09" providerId="AD"/>
  <p188:author id="{6BC9AB5A-4BF9-A777-1C46-B61FC9AF8600}" name="Foley, Dave" initials="FD" userId="S::cxpudf@hants.gov.uk::f9ce6f74-92e2-4b98-9421-679de338b5af" providerId="AD"/>
  <p188:author id="{65B12969-64AA-AFD4-DE2F-BF96522A2AAE}" name="Palacio, Mariana" initials="MP" userId="S::rhscmp@hants.gov.uk::1425b5c4-1ae1-4581-a229-ca05904e30fd" providerId="AD"/>
  <p188:author id="{C7CF4274-7167-6DAD-E533-70BFE1E78043}" name="Perkins, Antonia" initials="PA" userId="S::cxcesap@hants.gov.uk::58495294-0e9d-4782-9a70-79aa760be7fe" providerId="AD"/>
  <p188:author id="{658957A7-625C-DDCA-FB71-6339BAA06FB7}" name="Lloyd, Nikki" initials="NL" userId="S::cxpunly@hants.gov.uk::590526e2-2759-4985-a93c-4e3cf36491fb" providerId="AD"/>
  <p188:author id="{F34985E1-24CF-B7F4-D03A-23E98A6D1163}" name="Clifford, Phoebe" initials="CP" userId="S::cxpupcl@hants.gov.uk::c85bdd65-1392-423f-8287-e1d9d3ba33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EFD9D7"/>
    <a:srgbClr val="616161"/>
    <a:srgbClr val="EFABAD"/>
    <a:srgbClr val="EF7D82"/>
    <a:srgbClr val="BA4B6B"/>
    <a:srgbClr val="861953"/>
    <a:srgbClr val="595959"/>
    <a:srgbClr val="FFB7B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7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ley, Dave" userId="f9ce6f74-92e2-4b98-9421-679de338b5af" providerId="ADAL" clId="{860D570E-3883-4AEB-A638-BBC3D838C39C}"/>
    <pc:docChg chg="custSel modSld">
      <pc:chgData name="Foley, Dave" userId="f9ce6f74-92e2-4b98-9421-679de338b5af" providerId="ADAL" clId="{860D570E-3883-4AEB-A638-BBC3D838C39C}" dt="2025-09-08T14:24:14.178" v="0" actId="478"/>
      <pc:docMkLst>
        <pc:docMk/>
      </pc:docMkLst>
      <pc:sldChg chg="delSp mod">
        <pc:chgData name="Foley, Dave" userId="f9ce6f74-92e2-4b98-9421-679de338b5af" providerId="ADAL" clId="{860D570E-3883-4AEB-A638-BBC3D838C39C}" dt="2025-09-08T14:24:14.178" v="0" actId="478"/>
        <pc:sldMkLst>
          <pc:docMk/>
          <pc:sldMk cId="2255288854" sldId="4861"/>
        </pc:sldMkLst>
        <pc:spChg chg="del">
          <ac:chgData name="Foley, Dave" userId="f9ce6f74-92e2-4b98-9421-679de338b5af" providerId="ADAL" clId="{860D570E-3883-4AEB-A638-BBC3D838C39C}" dt="2025-09-08T14:24:14.178" v="0" actId="478"/>
          <ac:spMkLst>
            <pc:docMk/>
            <pc:sldMk cId="2255288854" sldId="4861"/>
            <ac:spMk id="3" creationId="{2426EF97-B904-103C-4E1C-13D13DE2E3A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r>
              <a:rPr lang="en-GB" sz="1400" b="1" dirty="0"/>
              <a:t>Before taking this survey, were you aware of plans to replace the current two-tier local government system (of counties and district councils) with new (unitary) councils which run all services? (Base: 1,129)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ova Light" panose="020B0304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C6E0B4"/>
              </a:solidFill>
              <a:ln w="19050">
                <a:solidFill>
                  <a:schemeClr val="lt1"/>
                </a:solidFill>
              </a:ln>
              <a:effectLst/>
            </c:spPr>
            <c:extLst>
              <c:ext xmlns:c16="http://schemas.microsoft.com/office/drawing/2014/chart" uri="{C3380CC4-5D6E-409C-BE32-E72D297353CC}">
                <c16:uniqueId val="{00000001-F5A2-4F96-B40F-45EB632A6541}"/>
              </c:ext>
            </c:extLst>
          </c:dPt>
          <c:dPt>
            <c:idx val="1"/>
            <c:bubble3D val="0"/>
            <c:spPr>
              <a:solidFill>
                <a:srgbClr val="FFD966"/>
              </a:solidFill>
              <a:ln w="19050">
                <a:solidFill>
                  <a:schemeClr val="lt1"/>
                </a:solidFill>
              </a:ln>
              <a:effectLst/>
            </c:spPr>
            <c:extLst>
              <c:ext xmlns:c16="http://schemas.microsoft.com/office/drawing/2014/chart" uri="{C3380CC4-5D6E-409C-BE32-E72D297353CC}">
                <c16:uniqueId val="{00000003-F5A2-4F96-B40F-45EB632A6541}"/>
              </c:ext>
            </c:extLst>
          </c:dPt>
          <c:dPt>
            <c:idx val="2"/>
            <c:bubble3D val="0"/>
            <c:spPr>
              <a:solidFill>
                <a:srgbClr val="FFB7B7"/>
              </a:solidFill>
              <a:ln w="19050">
                <a:solidFill>
                  <a:schemeClr val="lt1"/>
                </a:solidFill>
              </a:ln>
              <a:effectLst/>
            </c:spPr>
            <c:extLst>
              <c:ext xmlns:c16="http://schemas.microsoft.com/office/drawing/2014/chart" uri="{C3380CC4-5D6E-409C-BE32-E72D297353CC}">
                <c16:uniqueId val="{00000005-F5A2-4F96-B40F-45EB632A6541}"/>
              </c:ext>
            </c:extLst>
          </c:dPt>
          <c:dPt>
            <c:idx val="3"/>
            <c:bubble3D val="0"/>
            <c:spPr>
              <a:solidFill>
                <a:srgbClr val="FFB7B7"/>
              </a:solidFill>
              <a:ln w="19050">
                <a:solidFill>
                  <a:schemeClr val="lt1"/>
                </a:solidFill>
              </a:ln>
              <a:effectLst/>
            </c:spPr>
            <c:extLst>
              <c:ext xmlns:c16="http://schemas.microsoft.com/office/drawing/2014/chart" uri="{C3380CC4-5D6E-409C-BE32-E72D297353CC}">
                <c16:uniqueId val="{00000007-F5A2-4F96-B40F-45EB632A654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I’m aware and confident I broadly understand what it’s all about</c:v>
                </c:pt>
                <c:pt idx="1">
                  <c:v>Yes, I’m aware but I don't know much about it</c:v>
                </c:pt>
                <c:pt idx="2">
                  <c:v>No, I wasn’t aware</c:v>
                </c:pt>
              </c:strCache>
            </c:strRef>
          </c:cat>
          <c:val>
            <c:numRef>
              <c:f>Sheet1!$B$2:$B$4</c:f>
              <c:numCache>
                <c:formatCode>0%</c:formatCode>
                <c:ptCount val="3"/>
                <c:pt idx="0">
                  <c:v>0.315</c:v>
                </c:pt>
                <c:pt idx="1">
                  <c:v>0.40710000000000002</c:v>
                </c:pt>
                <c:pt idx="2">
                  <c:v>0.27789999999999998</c:v>
                </c:pt>
              </c:numCache>
            </c:numRef>
          </c:val>
          <c:extLst>
            <c:ext xmlns:c16="http://schemas.microsoft.com/office/drawing/2014/chart" uri="{C3380CC4-5D6E-409C-BE32-E72D297353CC}">
              <c16:uniqueId val="{00000008-F5A2-4F96-B40F-45EB632A65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Nova Light" panose="020B03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Nova Light" panose="020B03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3621605108312"/>
          <c:y val="8.5547651777015572E-3"/>
          <c:w val="0.66199138854562534"/>
          <c:h val="0.98215854868925034"/>
        </c:manualLayout>
      </c:layout>
      <c:barChart>
        <c:barDir val="bar"/>
        <c:grouping val="percentStacked"/>
        <c:varyColors val="0"/>
        <c:ser>
          <c:idx val="0"/>
          <c:order val="0"/>
          <c:tx>
            <c:strRef>
              <c:f>Sheet1!$B$1</c:f>
              <c:strCache>
                <c:ptCount val="1"/>
                <c:pt idx="0">
                  <c:v>Yes, I’m aware and confident I broadly understand what it’s all about</c:v>
                </c:pt>
              </c:strCache>
            </c:strRef>
          </c:tx>
          <c:spPr>
            <a:solidFill>
              <a:srgbClr val="C6E0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Hart</c:v>
                </c:pt>
                <c:pt idx="1">
                  <c:v>Southampton</c:v>
                </c:pt>
                <c:pt idx="2">
                  <c:v>Havant</c:v>
                </c:pt>
                <c:pt idx="3">
                  <c:v>Rushmoor</c:v>
                </c:pt>
                <c:pt idx="4">
                  <c:v>Gosport</c:v>
                </c:pt>
                <c:pt idx="5">
                  <c:v>Test Valley</c:v>
                </c:pt>
                <c:pt idx="6">
                  <c:v>Fareham</c:v>
                </c:pt>
                <c:pt idx="7">
                  <c:v>Isle of Wight</c:v>
                </c:pt>
                <c:pt idx="8">
                  <c:v>Eastleigh</c:v>
                </c:pt>
                <c:pt idx="9">
                  <c:v>Portsmouth</c:v>
                </c:pt>
                <c:pt idx="10">
                  <c:v>Basingstoke and Deane</c:v>
                </c:pt>
                <c:pt idx="11">
                  <c:v>New Forest</c:v>
                </c:pt>
                <c:pt idx="12">
                  <c:v>East Hampshire</c:v>
                </c:pt>
                <c:pt idx="13">
                  <c:v>Winchester</c:v>
                </c:pt>
              </c:strCache>
            </c:strRef>
          </c:cat>
          <c:val>
            <c:numRef>
              <c:f>Sheet1!$B$2:$B$15</c:f>
              <c:numCache>
                <c:formatCode>0%</c:formatCode>
                <c:ptCount val="14"/>
                <c:pt idx="0">
                  <c:v>0.32</c:v>
                </c:pt>
                <c:pt idx="1">
                  <c:v>0.26</c:v>
                </c:pt>
                <c:pt idx="2">
                  <c:v>0.24</c:v>
                </c:pt>
                <c:pt idx="3">
                  <c:v>0.31</c:v>
                </c:pt>
                <c:pt idx="4">
                  <c:v>0.28999999999999998</c:v>
                </c:pt>
                <c:pt idx="5">
                  <c:v>0.31</c:v>
                </c:pt>
                <c:pt idx="6">
                  <c:v>0.28999999999999998</c:v>
                </c:pt>
                <c:pt idx="7">
                  <c:v>0.27</c:v>
                </c:pt>
                <c:pt idx="8">
                  <c:v>0.39</c:v>
                </c:pt>
                <c:pt idx="9">
                  <c:v>0.38</c:v>
                </c:pt>
                <c:pt idx="10">
                  <c:v>0.26</c:v>
                </c:pt>
                <c:pt idx="11">
                  <c:v>0.33</c:v>
                </c:pt>
                <c:pt idx="12">
                  <c:v>0.4</c:v>
                </c:pt>
                <c:pt idx="13">
                  <c:v>0.39</c:v>
                </c:pt>
              </c:numCache>
            </c:numRef>
          </c:val>
          <c:extLst>
            <c:ext xmlns:c16="http://schemas.microsoft.com/office/drawing/2014/chart" uri="{C3380CC4-5D6E-409C-BE32-E72D297353CC}">
              <c16:uniqueId val="{00000000-EA46-4080-804B-62EF212B2EDE}"/>
            </c:ext>
          </c:extLst>
        </c:ser>
        <c:ser>
          <c:idx val="1"/>
          <c:order val="1"/>
          <c:tx>
            <c:strRef>
              <c:f>Sheet1!$C$1</c:f>
              <c:strCache>
                <c:ptCount val="1"/>
                <c:pt idx="0">
                  <c:v>Yes, I’m aware but I don't know much about it</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Hart</c:v>
                </c:pt>
                <c:pt idx="1">
                  <c:v>Southampton</c:v>
                </c:pt>
                <c:pt idx="2">
                  <c:v>Havant</c:v>
                </c:pt>
                <c:pt idx="3">
                  <c:v>Rushmoor</c:v>
                </c:pt>
                <c:pt idx="4">
                  <c:v>Gosport</c:v>
                </c:pt>
                <c:pt idx="5">
                  <c:v>Test Valley</c:v>
                </c:pt>
                <c:pt idx="6">
                  <c:v>Fareham</c:v>
                </c:pt>
                <c:pt idx="7">
                  <c:v>Isle of Wight</c:v>
                </c:pt>
                <c:pt idx="8">
                  <c:v>Eastleigh</c:v>
                </c:pt>
                <c:pt idx="9">
                  <c:v>Portsmouth</c:v>
                </c:pt>
                <c:pt idx="10">
                  <c:v>Basingstoke and Deane</c:v>
                </c:pt>
                <c:pt idx="11">
                  <c:v>New Forest</c:v>
                </c:pt>
                <c:pt idx="12">
                  <c:v>East Hampshire</c:v>
                </c:pt>
                <c:pt idx="13">
                  <c:v>Winchester</c:v>
                </c:pt>
              </c:strCache>
            </c:strRef>
          </c:cat>
          <c:val>
            <c:numRef>
              <c:f>Sheet1!$C$2:$C$15</c:f>
              <c:numCache>
                <c:formatCode>0%</c:formatCode>
                <c:ptCount val="14"/>
                <c:pt idx="0">
                  <c:v>0.28999999999999998</c:v>
                </c:pt>
                <c:pt idx="1">
                  <c:v>0.36</c:v>
                </c:pt>
                <c:pt idx="2">
                  <c:v>0.4</c:v>
                </c:pt>
                <c:pt idx="3">
                  <c:v>0.33</c:v>
                </c:pt>
                <c:pt idx="4">
                  <c:v>0.4</c:v>
                </c:pt>
                <c:pt idx="5">
                  <c:v>0.4</c:v>
                </c:pt>
                <c:pt idx="6">
                  <c:v>0.44</c:v>
                </c:pt>
                <c:pt idx="7">
                  <c:v>0.47</c:v>
                </c:pt>
                <c:pt idx="8">
                  <c:v>0.35</c:v>
                </c:pt>
                <c:pt idx="9">
                  <c:v>0.4</c:v>
                </c:pt>
                <c:pt idx="10">
                  <c:v>0.51</c:v>
                </c:pt>
                <c:pt idx="11">
                  <c:v>0.45</c:v>
                </c:pt>
                <c:pt idx="12">
                  <c:v>0.4</c:v>
                </c:pt>
                <c:pt idx="13">
                  <c:v>0.39</c:v>
                </c:pt>
              </c:numCache>
            </c:numRef>
          </c:val>
          <c:extLst>
            <c:ext xmlns:c16="http://schemas.microsoft.com/office/drawing/2014/chart" uri="{C3380CC4-5D6E-409C-BE32-E72D297353CC}">
              <c16:uniqueId val="{00000001-EA46-4080-804B-62EF212B2EDE}"/>
            </c:ext>
          </c:extLst>
        </c:ser>
        <c:ser>
          <c:idx val="2"/>
          <c:order val="2"/>
          <c:tx>
            <c:strRef>
              <c:f>Sheet1!$D$1</c:f>
              <c:strCache>
                <c:ptCount val="1"/>
                <c:pt idx="0">
                  <c:v>No, I wasn’t aware</c:v>
                </c:pt>
              </c:strCache>
            </c:strRef>
          </c:tx>
          <c:spPr>
            <a:solidFill>
              <a:srgbClr val="FFB7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Hart</c:v>
                </c:pt>
                <c:pt idx="1">
                  <c:v>Southampton</c:v>
                </c:pt>
                <c:pt idx="2">
                  <c:v>Havant</c:v>
                </c:pt>
                <c:pt idx="3">
                  <c:v>Rushmoor</c:v>
                </c:pt>
                <c:pt idx="4">
                  <c:v>Gosport</c:v>
                </c:pt>
                <c:pt idx="5">
                  <c:v>Test Valley</c:v>
                </c:pt>
                <c:pt idx="6">
                  <c:v>Fareham</c:v>
                </c:pt>
                <c:pt idx="7">
                  <c:v>Isle of Wight</c:v>
                </c:pt>
                <c:pt idx="8">
                  <c:v>Eastleigh</c:v>
                </c:pt>
                <c:pt idx="9">
                  <c:v>Portsmouth</c:v>
                </c:pt>
                <c:pt idx="10">
                  <c:v>Basingstoke and Deane</c:v>
                </c:pt>
                <c:pt idx="11">
                  <c:v>New Forest</c:v>
                </c:pt>
                <c:pt idx="12">
                  <c:v>East Hampshire</c:v>
                </c:pt>
                <c:pt idx="13">
                  <c:v>Winchester</c:v>
                </c:pt>
              </c:strCache>
            </c:strRef>
          </c:cat>
          <c:val>
            <c:numRef>
              <c:f>Sheet1!$D$2:$D$15</c:f>
              <c:numCache>
                <c:formatCode>0%</c:formatCode>
                <c:ptCount val="14"/>
                <c:pt idx="0">
                  <c:v>0.39</c:v>
                </c:pt>
                <c:pt idx="1">
                  <c:v>0.38</c:v>
                </c:pt>
                <c:pt idx="2">
                  <c:v>0.36</c:v>
                </c:pt>
                <c:pt idx="3">
                  <c:v>0.36</c:v>
                </c:pt>
                <c:pt idx="4">
                  <c:v>0.31</c:v>
                </c:pt>
                <c:pt idx="5">
                  <c:v>0.28999999999999998</c:v>
                </c:pt>
                <c:pt idx="6">
                  <c:v>0.27</c:v>
                </c:pt>
                <c:pt idx="7">
                  <c:v>0.26</c:v>
                </c:pt>
                <c:pt idx="8">
                  <c:v>0.26</c:v>
                </c:pt>
                <c:pt idx="9">
                  <c:v>0.23</c:v>
                </c:pt>
                <c:pt idx="10">
                  <c:v>0.22</c:v>
                </c:pt>
                <c:pt idx="11">
                  <c:v>0.22</c:v>
                </c:pt>
                <c:pt idx="12">
                  <c:v>0.21</c:v>
                </c:pt>
                <c:pt idx="13">
                  <c:v>0.21</c:v>
                </c:pt>
              </c:numCache>
            </c:numRef>
          </c:val>
          <c:extLst>
            <c:ext xmlns:c16="http://schemas.microsoft.com/office/drawing/2014/chart" uri="{C3380CC4-5D6E-409C-BE32-E72D297353CC}">
              <c16:uniqueId val="{00000002-EA46-4080-804B-62EF212B2EDE}"/>
            </c:ext>
          </c:extLst>
        </c:ser>
        <c:dLbls>
          <c:showLegendKey val="0"/>
          <c:showVal val="0"/>
          <c:showCatName val="0"/>
          <c:showSerName val="0"/>
          <c:showPercent val="0"/>
          <c:showBubbleSize val="0"/>
        </c:dLbls>
        <c:gapWidth val="20"/>
        <c:overlap val="100"/>
        <c:axId val="998311423"/>
        <c:axId val="998315743"/>
      </c:barChart>
      <c:catAx>
        <c:axId val="9983114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98315743"/>
        <c:crosses val="autoZero"/>
        <c:auto val="1"/>
        <c:lblAlgn val="ctr"/>
        <c:lblOffset val="100"/>
        <c:noMultiLvlLbl val="0"/>
      </c:catAx>
      <c:valAx>
        <c:axId val="998315743"/>
        <c:scaling>
          <c:orientation val="minMax"/>
        </c:scaling>
        <c:delete val="1"/>
        <c:axPos val="t"/>
        <c:numFmt formatCode="0%" sourceLinked="1"/>
        <c:majorTickMark val="none"/>
        <c:minorTickMark val="none"/>
        <c:tickLblPos val="nextTo"/>
        <c:crossAx val="998311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r>
              <a:rPr lang="en-GB" sz="1200" b="1" dirty="0">
                <a:solidFill>
                  <a:srgbClr val="595959"/>
                </a:solidFill>
              </a:rPr>
              <a:t>What, if anything, do you see as the benefits and opportunities of this approach? </a:t>
            </a:r>
            <a:r>
              <a:rPr lang="en-GB" sz="1000" b="1" dirty="0">
                <a:solidFill>
                  <a:srgbClr val="595959"/>
                </a:solidFill>
              </a:rPr>
              <a:t>(Question asked in reference to the proposed four</a:t>
            </a:r>
            <a:r>
              <a:rPr lang="en-GB" sz="1000" b="1" baseline="0" dirty="0">
                <a:solidFill>
                  <a:srgbClr val="595959"/>
                </a:solidFill>
              </a:rPr>
              <a:t> council </a:t>
            </a:r>
            <a:r>
              <a:rPr lang="en-GB" sz="1000" b="1" dirty="0">
                <a:solidFill>
                  <a:srgbClr val="595959"/>
                </a:solidFill>
              </a:rPr>
              <a:t>structure for local Government in Hampshire and the Solent area, base: 1,129</a:t>
            </a:r>
            <a:r>
              <a:rPr lang="en-GB" sz="1000" b="1" i="0" u="none" strike="noStrike" kern="1200" spc="0" baseline="0" dirty="0">
                <a:solidFill>
                  <a:srgbClr val="595959"/>
                </a:solidFill>
                <a:latin typeface="Arial Nova Light" panose="020B0304020202020204" pitchFamily="34" charset="0"/>
              </a:rPr>
              <a:t>, multi code</a:t>
            </a:r>
            <a:r>
              <a:rPr lang="en-GB" sz="1000" b="1" dirty="0">
                <a:solidFill>
                  <a:srgbClr val="595959"/>
                </a:solidFill>
              </a:rPr>
              <a:t>)</a:t>
            </a:r>
          </a:p>
        </c:rich>
      </c:tx>
      <c:layout>
        <c:manualLayout>
          <c:xMode val="edge"/>
          <c:yMode val="edge"/>
          <c:x val="0.10776604520362128"/>
          <c:y val="2.415464450069116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2536263848014266"/>
          <c:y val="0.13247389230293866"/>
          <c:w val="0.57463732715266769"/>
          <c:h val="0.8675261076970614"/>
        </c:manualLayout>
      </c:layout>
      <c:barChart>
        <c:barDir val="bar"/>
        <c:grouping val="clustered"/>
        <c:varyColors val="0"/>
        <c:ser>
          <c:idx val="0"/>
          <c:order val="0"/>
          <c:tx>
            <c:strRef>
              <c:f>Sheet1!$B$1</c:f>
              <c:strCache>
                <c:ptCount val="1"/>
                <c:pt idx="0">
                  <c:v>Series 1</c:v>
                </c:pt>
              </c:strCache>
            </c:strRef>
          </c:tx>
          <c:spPr>
            <a:solidFill>
              <a:srgbClr val="EF7D82"/>
            </a:solidFill>
            <a:ln>
              <a:noFill/>
            </a:ln>
            <a:effectLst/>
          </c:spPr>
          <c:invertIfNegative val="0"/>
          <c:dPt>
            <c:idx val="6"/>
            <c:invertIfNegative val="0"/>
            <c:bubble3D val="0"/>
            <c:spPr>
              <a:solidFill>
                <a:srgbClr val="EFABAD"/>
              </a:solidFill>
              <a:ln>
                <a:noFill/>
              </a:ln>
              <a:effectLst/>
            </c:spPr>
            <c:extLst>
              <c:ext xmlns:c16="http://schemas.microsoft.com/office/drawing/2014/chart" uri="{C3380CC4-5D6E-409C-BE32-E72D297353CC}">
                <c16:uniqueId val="{00000001-A965-4366-B48F-E41A25AB6E0A}"/>
              </c:ext>
            </c:extLst>
          </c:dPt>
          <c:dPt>
            <c:idx val="7"/>
            <c:invertIfNegative val="0"/>
            <c:bubble3D val="0"/>
            <c:spPr>
              <a:solidFill>
                <a:srgbClr val="EFABAD"/>
              </a:solidFill>
              <a:ln>
                <a:noFill/>
              </a:ln>
              <a:effectLst/>
            </c:spPr>
            <c:extLst>
              <c:ext xmlns:c16="http://schemas.microsoft.com/office/drawing/2014/chart" uri="{C3380CC4-5D6E-409C-BE32-E72D297353CC}">
                <c16:uniqueId val="{00000002-A965-4366-B48F-E41A25AB6E0A}"/>
              </c:ext>
            </c:extLst>
          </c:dPt>
          <c:dPt>
            <c:idx val="8"/>
            <c:invertIfNegative val="0"/>
            <c:bubble3D val="0"/>
            <c:spPr>
              <a:solidFill>
                <a:srgbClr val="EFABAD"/>
              </a:solidFill>
              <a:ln>
                <a:noFill/>
              </a:ln>
              <a:effectLst/>
            </c:spPr>
            <c:extLst>
              <c:ext xmlns:c16="http://schemas.microsoft.com/office/drawing/2014/chart" uri="{C3380CC4-5D6E-409C-BE32-E72D297353CC}">
                <c16:uniqueId val="{00000003-A965-4366-B48F-E41A25AB6E0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Efficiency and cost savings</c:v>
                </c:pt>
                <c:pt idx="1">
                  <c:v>Local identity and engagement</c:v>
                </c:pt>
                <c:pt idx="2">
                  <c:v>Improved service delivery</c:v>
                </c:pt>
                <c:pt idx="3">
                  <c:v>Simplification and clarity</c:v>
                </c:pt>
                <c:pt idx="4">
                  <c:v>Strategic planning and governance</c:v>
                </c:pt>
                <c:pt idx="5">
                  <c:v>New job opportunities</c:v>
                </c:pt>
                <c:pt idx="6">
                  <c:v>No benefits or opportunities</c:v>
                </c:pt>
                <c:pt idx="7">
                  <c:v>Don't know</c:v>
                </c:pt>
                <c:pt idx="8">
                  <c:v>Other comments</c:v>
                </c:pt>
              </c:strCache>
            </c:strRef>
          </c:cat>
          <c:val>
            <c:numRef>
              <c:f>Sheet1!$B$2:$B$10</c:f>
              <c:numCache>
                <c:formatCode>0%</c:formatCode>
                <c:ptCount val="9"/>
                <c:pt idx="0">
                  <c:v>0.22763507528786536</c:v>
                </c:pt>
                <c:pt idx="1">
                  <c:v>0.15057573073516387</c:v>
                </c:pt>
                <c:pt idx="2">
                  <c:v>0.14703277236492471</c:v>
                </c:pt>
                <c:pt idx="3">
                  <c:v>7.4402125775022143E-2</c:v>
                </c:pt>
                <c:pt idx="4">
                  <c:v>2.7457927369353409E-2</c:v>
                </c:pt>
                <c:pt idx="5" formatCode="0.0%">
                  <c:v>2.6572187776793621E-3</c:v>
                </c:pt>
                <c:pt idx="6">
                  <c:v>0.2471213463241807</c:v>
                </c:pt>
                <c:pt idx="7">
                  <c:v>0.10097431355181577</c:v>
                </c:pt>
                <c:pt idx="8">
                  <c:v>0.17980513728963685</c:v>
                </c:pt>
              </c:numCache>
            </c:numRef>
          </c:val>
          <c:extLst>
            <c:ext xmlns:c16="http://schemas.microsoft.com/office/drawing/2014/chart" uri="{C3380CC4-5D6E-409C-BE32-E72D297353CC}">
              <c16:uniqueId val="{00000000-A965-4366-B48F-E41A25AB6E0A}"/>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r>
              <a:rPr lang="en-GB" sz="1200" b="1" dirty="0">
                <a:solidFill>
                  <a:srgbClr val="595959"/>
                </a:solidFill>
              </a:rPr>
              <a:t>What, if anything, do you see as the benefits and opportunities of this approach? </a:t>
            </a:r>
          </a:p>
          <a:p>
            <a:pPr>
              <a:defRPr sz="1200" b="1">
                <a:solidFill>
                  <a:srgbClr val="595959"/>
                </a:solidFill>
              </a:defRPr>
            </a:pPr>
            <a:r>
              <a:rPr lang="en-GB" sz="1000" b="1" dirty="0">
                <a:solidFill>
                  <a:srgbClr val="595959"/>
                </a:solidFill>
              </a:rPr>
              <a:t>(Question asked in reference to the proposed four council</a:t>
            </a:r>
            <a:r>
              <a:rPr lang="en-GB" sz="1000" b="1" baseline="0" dirty="0">
                <a:solidFill>
                  <a:srgbClr val="595959"/>
                </a:solidFill>
              </a:rPr>
              <a:t> </a:t>
            </a:r>
            <a:r>
              <a:rPr lang="en-GB" sz="1000" b="1" dirty="0">
                <a:solidFill>
                  <a:srgbClr val="595959"/>
                </a:solidFill>
              </a:rPr>
              <a:t>structure for local Government in Hampshire and the Solent area, base: 1,129</a:t>
            </a:r>
            <a:r>
              <a:rPr lang="en-GB" sz="1000" b="1" i="0" u="none" strike="noStrike" kern="1200" spc="0" baseline="0" dirty="0">
                <a:solidFill>
                  <a:srgbClr val="595959"/>
                </a:solidFill>
                <a:latin typeface="Arial Nova Light" panose="020B0304020202020204" pitchFamily="34" charset="0"/>
              </a:rPr>
              <a:t>, multi code</a:t>
            </a:r>
            <a:r>
              <a:rPr lang="en-GB" sz="1000" b="1" dirty="0">
                <a:solidFill>
                  <a:srgbClr val="595959"/>
                </a:solidFill>
              </a:rPr>
              <a:t>)</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35901846240584551"/>
          <c:y val="0.10348834803671506"/>
          <c:w val="0.44927429060558993"/>
          <c:h val="0.89651161286837733"/>
        </c:manualLayout>
      </c:layout>
      <c:barChart>
        <c:barDir val="bar"/>
        <c:grouping val="clustered"/>
        <c:varyColors val="0"/>
        <c:ser>
          <c:idx val="0"/>
          <c:order val="0"/>
          <c:tx>
            <c:strRef>
              <c:f>Sheet1!$B$1</c:f>
              <c:strCache>
                <c:ptCount val="1"/>
                <c:pt idx="0">
                  <c:v>Hampshire and the Solent (base: 1,129)</c:v>
                </c:pt>
              </c:strCache>
            </c:strRef>
          </c:tx>
          <c:spPr>
            <a:solidFill>
              <a:srgbClr val="861953"/>
            </a:solidFill>
            <a:ln>
              <a:noFill/>
            </a:ln>
            <a:effectLst/>
          </c:spPr>
          <c:invertIfNegative val="0"/>
          <c:dPt>
            <c:idx val="6"/>
            <c:invertIfNegative val="0"/>
            <c:bubble3D val="0"/>
            <c:spPr>
              <a:solidFill>
                <a:srgbClr val="861953"/>
              </a:solidFill>
              <a:ln>
                <a:noFill/>
              </a:ln>
              <a:effectLst/>
            </c:spPr>
            <c:extLst>
              <c:ext xmlns:c16="http://schemas.microsoft.com/office/drawing/2014/chart" uri="{C3380CC4-5D6E-409C-BE32-E72D297353CC}">
                <c16:uniqueId val="{00000001-A965-4366-B48F-E41A25AB6E0A}"/>
              </c:ext>
            </c:extLst>
          </c:dPt>
          <c:dPt>
            <c:idx val="7"/>
            <c:invertIfNegative val="0"/>
            <c:bubble3D val="0"/>
            <c:spPr>
              <a:solidFill>
                <a:srgbClr val="861953"/>
              </a:solidFill>
              <a:ln>
                <a:noFill/>
              </a:ln>
              <a:effectLst/>
            </c:spPr>
            <c:extLst>
              <c:ext xmlns:c16="http://schemas.microsoft.com/office/drawing/2014/chart" uri="{C3380CC4-5D6E-409C-BE32-E72D297353CC}">
                <c16:uniqueId val="{00000002-A965-4366-B48F-E41A25AB6E0A}"/>
              </c:ext>
            </c:extLst>
          </c:dPt>
          <c:dPt>
            <c:idx val="8"/>
            <c:invertIfNegative val="0"/>
            <c:bubble3D val="0"/>
            <c:spPr>
              <a:solidFill>
                <a:srgbClr val="861953"/>
              </a:solidFill>
              <a:ln>
                <a:noFill/>
              </a:ln>
              <a:effectLst/>
            </c:spPr>
            <c:extLst>
              <c:ext xmlns:c16="http://schemas.microsoft.com/office/drawing/2014/chart" uri="{C3380CC4-5D6E-409C-BE32-E72D297353CC}">
                <c16:uniqueId val="{00000003-A965-4366-B48F-E41A25AB6E0A}"/>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Efficiency and cost savings</c:v>
                </c:pt>
                <c:pt idx="1">
                  <c:v>Local identity and engagement</c:v>
                </c:pt>
                <c:pt idx="2">
                  <c:v>Improved Service delivery</c:v>
                </c:pt>
                <c:pt idx="3">
                  <c:v>Simplification and Clarity</c:v>
                </c:pt>
                <c:pt idx="4">
                  <c:v>Strategic Planning and Governance</c:v>
                </c:pt>
                <c:pt idx="5">
                  <c:v>Employment and Workforce </c:v>
                </c:pt>
                <c:pt idx="6">
                  <c:v>No benefit</c:v>
                </c:pt>
                <c:pt idx="7">
                  <c:v>Don't know</c:v>
                </c:pt>
                <c:pt idx="8">
                  <c:v>Other comments</c:v>
                </c:pt>
              </c:strCache>
            </c:strRef>
          </c:cat>
          <c:val>
            <c:numRef>
              <c:f>Sheet1!$B$2:$B$10</c:f>
              <c:numCache>
                <c:formatCode>0%</c:formatCode>
                <c:ptCount val="9"/>
                <c:pt idx="0">
                  <c:v>0.22763507528786536</c:v>
                </c:pt>
                <c:pt idx="1">
                  <c:v>0.15057573073516387</c:v>
                </c:pt>
                <c:pt idx="2">
                  <c:v>0.14703277236492471</c:v>
                </c:pt>
                <c:pt idx="3">
                  <c:v>7.4402125775022143E-2</c:v>
                </c:pt>
                <c:pt idx="4">
                  <c:v>2.7457927369353409E-2</c:v>
                </c:pt>
                <c:pt idx="5" formatCode="0.0%">
                  <c:v>2.65721877767936E-3</c:v>
                </c:pt>
                <c:pt idx="6">
                  <c:v>0.2471213463241807</c:v>
                </c:pt>
                <c:pt idx="7">
                  <c:v>0.10097431355181577</c:v>
                </c:pt>
                <c:pt idx="8">
                  <c:v>0.17980513728963685</c:v>
                </c:pt>
              </c:numCache>
            </c:numRef>
          </c:val>
          <c:extLst>
            <c:ext xmlns:c16="http://schemas.microsoft.com/office/drawing/2014/chart" uri="{C3380CC4-5D6E-409C-BE32-E72D297353CC}">
              <c16:uniqueId val="{00000000-A965-4366-B48F-E41A25AB6E0A}"/>
            </c:ext>
          </c:extLst>
        </c:ser>
        <c:ser>
          <c:idx val="1"/>
          <c:order val="1"/>
          <c:tx>
            <c:strRef>
              <c:f>Sheet1!$C$1</c:f>
              <c:strCache>
                <c:ptCount val="1"/>
                <c:pt idx="0">
                  <c:v>Isle of Wight (base: 121)</c:v>
                </c:pt>
              </c:strCache>
            </c:strRef>
          </c:tx>
          <c:spPr>
            <a:solidFill>
              <a:srgbClr val="BA4B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Efficiency and cost savings</c:v>
                </c:pt>
                <c:pt idx="1">
                  <c:v>Local identity and engagement</c:v>
                </c:pt>
                <c:pt idx="2">
                  <c:v>Improved Service delivery</c:v>
                </c:pt>
                <c:pt idx="3">
                  <c:v>Simplification and Clarity</c:v>
                </c:pt>
                <c:pt idx="4">
                  <c:v>Strategic Planning and Governance</c:v>
                </c:pt>
                <c:pt idx="5">
                  <c:v>Employment and Workforce </c:v>
                </c:pt>
                <c:pt idx="6">
                  <c:v>No benefit</c:v>
                </c:pt>
                <c:pt idx="7">
                  <c:v>Don't know</c:v>
                </c:pt>
                <c:pt idx="8">
                  <c:v>Other comments</c:v>
                </c:pt>
              </c:strCache>
            </c:strRef>
          </c:cat>
          <c:val>
            <c:numRef>
              <c:f>Sheet1!$C$2:$C$10</c:f>
              <c:numCache>
                <c:formatCode>0%</c:formatCode>
                <c:ptCount val="9"/>
                <c:pt idx="0">
                  <c:v>0.11570247933884298</c:v>
                </c:pt>
                <c:pt idx="1">
                  <c:v>0.28099173553719009</c:v>
                </c:pt>
                <c:pt idx="2">
                  <c:v>8.2644628099173556E-2</c:v>
                </c:pt>
                <c:pt idx="3">
                  <c:v>4.9586776859504134E-2</c:v>
                </c:pt>
                <c:pt idx="4">
                  <c:v>1.6528925619834711E-2</c:v>
                </c:pt>
                <c:pt idx="5">
                  <c:v>8.2644628099173556E-3</c:v>
                </c:pt>
                <c:pt idx="6">
                  <c:v>0.256198347107438</c:v>
                </c:pt>
                <c:pt idx="7">
                  <c:v>5.7851239669421489E-2</c:v>
                </c:pt>
                <c:pt idx="8">
                  <c:v>0.2231404958677686</c:v>
                </c:pt>
              </c:numCache>
            </c:numRef>
          </c:val>
          <c:extLst>
            <c:ext xmlns:c16="http://schemas.microsoft.com/office/drawing/2014/chart" uri="{C3380CC4-5D6E-409C-BE32-E72D297353CC}">
              <c16:uniqueId val="{00000006-F731-4BE8-BDA2-5B72003835C9}"/>
            </c:ext>
          </c:extLst>
        </c:ser>
        <c:ser>
          <c:idx val="2"/>
          <c:order val="2"/>
          <c:tx>
            <c:strRef>
              <c:f>Sheet1!$D$1</c:f>
              <c:strCache>
                <c:ptCount val="1"/>
                <c:pt idx="0">
                  <c:v>North and Mid (base: 269)</c:v>
                </c:pt>
              </c:strCache>
            </c:strRef>
          </c:tx>
          <c:spPr>
            <a:solidFill>
              <a:srgbClr val="EF7D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Efficiency and cost savings</c:v>
                </c:pt>
                <c:pt idx="1">
                  <c:v>Local identity and engagement</c:v>
                </c:pt>
                <c:pt idx="2">
                  <c:v>Improved Service delivery</c:v>
                </c:pt>
                <c:pt idx="3">
                  <c:v>Simplification and Clarity</c:v>
                </c:pt>
                <c:pt idx="4">
                  <c:v>Strategic Planning and Governance</c:v>
                </c:pt>
                <c:pt idx="5">
                  <c:v>Employment and Workforce </c:v>
                </c:pt>
                <c:pt idx="6">
                  <c:v>No benefit</c:v>
                </c:pt>
                <c:pt idx="7">
                  <c:v>Don't know</c:v>
                </c:pt>
                <c:pt idx="8">
                  <c:v>Other comments</c:v>
                </c:pt>
              </c:strCache>
            </c:strRef>
          </c:cat>
          <c:val>
            <c:numRef>
              <c:f>Sheet1!$D$2:$D$10</c:f>
              <c:numCache>
                <c:formatCode>0%</c:formatCode>
                <c:ptCount val="9"/>
                <c:pt idx="0">
                  <c:v>0.28624535315985128</c:v>
                </c:pt>
                <c:pt idx="1">
                  <c:v>0.14126394052044611</c:v>
                </c:pt>
                <c:pt idx="2">
                  <c:v>0.16356877323420074</c:v>
                </c:pt>
                <c:pt idx="3">
                  <c:v>8.9219330855018583E-2</c:v>
                </c:pt>
                <c:pt idx="4">
                  <c:v>2.6022304832713755E-2</c:v>
                </c:pt>
                <c:pt idx="5">
                  <c:v>0</c:v>
                </c:pt>
                <c:pt idx="6">
                  <c:v>0.21189591078066913</c:v>
                </c:pt>
                <c:pt idx="7">
                  <c:v>9.2936802973977689E-2</c:v>
                </c:pt>
                <c:pt idx="8">
                  <c:v>0.17100371747211895</c:v>
                </c:pt>
              </c:numCache>
            </c:numRef>
          </c:val>
          <c:extLst>
            <c:ext xmlns:c16="http://schemas.microsoft.com/office/drawing/2014/chart" uri="{C3380CC4-5D6E-409C-BE32-E72D297353CC}">
              <c16:uniqueId val="{00000007-F731-4BE8-BDA2-5B72003835C9}"/>
            </c:ext>
          </c:extLst>
        </c:ser>
        <c:ser>
          <c:idx val="3"/>
          <c:order val="3"/>
          <c:tx>
            <c:strRef>
              <c:f>Sheet1!$E$1</c:f>
              <c:strCache>
                <c:ptCount val="1"/>
                <c:pt idx="0">
                  <c:v>South-East (base: 388)</c:v>
                </c:pt>
              </c:strCache>
            </c:strRef>
          </c:tx>
          <c:spPr>
            <a:solidFill>
              <a:srgbClr val="EFAB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Efficiency and cost savings</c:v>
                </c:pt>
                <c:pt idx="1">
                  <c:v>Local identity and engagement</c:v>
                </c:pt>
                <c:pt idx="2">
                  <c:v>Improved Service delivery</c:v>
                </c:pt>
                <c:pt idx="3">
                  <c:v>Simplification and Clarity</c:v>
                </c:pt>
                <c:pt idx="4">
                  <c:v>Strategic Planning and Governance</c:v>
                </c:pt>
                <c:pt idx="5">
                  <c:v>Employment and Workforce </c:v>
                </c:pt>
                <c:pt idx="6">
                  <c:v>No benefit</c:v>
                </c:pt>
                <c:pt idx="7">
                  <c:v>Don't know</c:v>
                </c:pt>
                <c:pt idx="8">
                  <c:v>Other comments</c:v>
                </c:pt>
              </c:strCache>
            </c:strRef>
          </c:cat>
          <c:val>
            <c:numRef>
              <c:f>Sheet1!$E$2:$E$10</c:f>
              <c:numCache>
                <c:formatCode>0%</c:formatCode>
                <c:ptCount val="9"/>
                <c:pt idx="0">
                  <c:v>0.17010309278350516</c:v>
                </c:pt>
                <c:pt idx="1">
                  <c:v>0.14432989690721648</c:v>
                </c:pt>
                <c:pt idx="2">
                  <c:v>0.14690721649484537</c:v>
                </c:pt>
                <c:pt idx="3">
                  <c:v>8.247422680412371E-2</c:v>
                </c:pt>
                <c:pt idx="4">
                  <c:v>2.8350515463917526E-2</c:v>
                </c:pt>
                <c:pt idx="5">
                  <c:v>0</c:v>
                </c:pt>
                <c:pt idx="6">
                  <c:v>0.2654639175257732</c:v>
                </c:pt>
                <c:pt idx="7">
                  <c:v>0.1211340206185567</c:v>
                </c:pt>
                <c:pt idx="8">
                  <c:v>0.17783505154639176</c:v>
                </c:pt>
              </c:numCache>
            </c:numRef>
          </c:val>
          <c:extLst>
            <c:ext xmlns:c16="http://schemas.microsoft.com/office/drawing/2014/chart" uri="{C3380CC4-5D6E-409C-BE32-E72D297353CC}">
              <c16:uniqueId val="{00000008-F731-4BE8-BDA2-5B72003835C9}"/>
            </c:ext>
          </c:extLst>
        </c:ser>
        <c:ser>
          <c:idx val="4"/>
          <c:order val="4"/>
          <c:tx>
            <c:strRef>
              <c:f>Sheet1!$F$1</c:f>
              <c:strCache>
                <c:ptCount val="1"/>
                <c:pt idx="0">
                  <c:v>South-West (base: 351)</c:v>
                </c:pt>
              </c:strCache>
            </c:strRef>
          </c:tx>
          <c:spPr>
            <a:solidFill>
              <a:srgbClr val="EFD9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Efficiency and cost savings</c:v>
                </c:pt>
                <c:pt idx="1">
                  <c:v>Local identity and engagement</c:v>
                </c:pt>
                <c:pt idx="2">
                  <c:v>Improved Service delivery</c:v>
                </c:pt>
                <c:pt idx="3">
                  <c:v>Simplification and Clarity</c:v>
                </c:pt>
                <c:pt idx="4">
                  <c:v>Strategic Planning and Governance</c:v>
                </c:pt>
                <c:pt idx="5">
                  <c:v>Employment and Workforce </c:v>
                </c:pt>
                <c:pt idx="6">
                  <c:v>No benefit</c:v>
                </c:pt>
                <c:pt idx="7">
                  <c:v>Don't know</c:v>
                </c:pt>
                <c:pt idx="8">
                  <c:v>Other comments</c:v>
                </c:pt>
              </c:strCache>
            </c:strRef>
          </c:cat>
          <c:val>
            <c:numRef>
              <c:f>Sheet1!$F$2:$F$10</c:f>
              <c:numCache>
                <c:formatCode>0%</c:formatCode>
                <c:ptCount val="9"/>
                <c:pt idx="0">
                  <c:v>0.28490028490028491</c:v>
                </c:pt>
                <c:pt idx="1">
                  <c:v>0.11965811965811966</c:v>
                </c:pt>
                <c:pt idx="2">
                  <c:v>0.15669515669515668</c:v>
                </c:pt>
                <c:pt idx="3">
                  <c:v>6.2678062678062682E-2</c:v>
                </c:pt>
                <c:pt idx="4">
                  <c:v>3.1339031339031341E-2</c:v>
                </c:pt>
                <c:pt idx="5">
                  <c:v>5.6980056980056983E-3</c:v>
                </c:pt>
                <c:pt idx="6">
                  <c:v>0.25071225071225073</c:v>
                </c:pt>
                <c:pt idx="7">
                  <c:v>9.9715099715099717E-2</c:v>
                </c:pt>
                <c:pt idx="8">
                  <c:v>0.1737891737891738</c:v>
                </c:pt>
              </c:numCache>
            </c:numRef>
          </c:val>
          <c:extLst>
            <c:ext xmlns:c16="http://schemas.microsoft.com/office/drawing/2014/chart" uri="{C3380CC4-5D6E-409C-BE32-E72D297353CC}">
              <c16:uniqueId val="{00000009-F731-4BE8-BDA2-5B72003835C9}"/>
            </c:ext>
          </c:extLst>
        </c:ser>
        <c:dLbls>
          <c:showLegendKey val="0"/>
          <c:showVal val="0"/>
          <c:showCatName val="0"/>
          <c:showSerName val="0"/>
          <c:showPercent val="0"/>
          <c:showBubbleSize val="0"/>
        </c:dLbls>
        <c:gapWidth val="70"/>
        <c:axId val="858760223"/>
        <c:axId val="858763583"/>
      </c:barChart>
      <c:catAx>
        <c:axId val="858760223"/>
        <c:scaling>
          <c:orientation val="maxMin"/>
        </c:scaling>
        <c:delete val="0"/>
        <c:axPos val="l"/>
        <c:numFmt formatCode="General" sourceLinked="1"/>
        <c:majorTickMark val="out"/>
        <c:minorTickMark val="none"/>
        <c:tickLblPos val="nextTo"/>
        <c:spPr>
          <a:noFill/>
          <a:ln w="9525" cap="flat" cmpd="sng" algn="ctr">
            <a:solidFill>
              <a:srgbClr val="EFABAD"/>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legend>
      <c:legendPos val="r"/>
      <c:layout>
        <c:manualLayout>
          <c:xMode val="edge"/>
          <c:yMode val="edge"/>
          <c:x val="0.76752204639642008"/>
          <c:y val="0.36658267663115651"/>
          <c:w val="0.23247795360357987"/>
          <c:h val="0.278954522554949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r>
              <a:rPr lang="en-GB" sz="1200" b="1" dirty="0">
                <a:solidFill>
                  <a:srgbClr val="595959"/>
                </a:solidFill>
              </a:rPr>
              <a:t>What, if anything, concerns you about this approach? </a:t>
            </a:r>
            <a:r>
              <a:rPr lang="en-GB" sz="1000" b="1" dirty="0">
                <a:solidFill>
                  <a:srgbClr val="595959"/>
                </a:solidFill>
              </a:rPr>
              <a:t>(Question asked in reference to the proposed four council structure for local Government in Hampshire and the Solent area, base: 1,129</a:t>
            </a:r>
            <a:r>
              <a:rPr lang="en-GB" sz="1000" b="1" i="0" u="none" strike="noStrike" kern="1200" spc="0" baseline="0" dirty="0">
                <a:solidFill>
                  <a:srgbClr val="595959"/>
                </a:solidFill>
                <a:latin typeface="Arial Nova Light" panose="020B0304020202020204" pitchFamily="34" charset="0"/>
              </a:rPr>
              <a:t>, multi code</a:t>
            </a:r>
            <a:r>
              <a:rPr lang="en-GB" sz="1000" b="1" dirty="0">
                <a:solidFill>
                  <a:srgbClr val="595959"/>
                </a:solidFill>
              </a:rPr>
              <a:t>)</a:t>
            </a:r>
          </a:p>
        </c:rich>
      </c:tx>
      <c:layout>
        <c:manualLayout>
          <c:xMode val="edge"/>
          <c:yMode val="edge"/>
          <c:x val="0.1200999681015362"/>
          <c:y val="1.207732225034558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2536263848014266"/>
          <c:y val="0.15403397778685637"/>
          <c:w val="0.57463732715266769"/>
          <c:h val="0.83865990793086365"/>
        </c:manualLayout>
      </c:layout>
      <c:barChart>
        <c:barDir val="bar"/>
        <c:grouping val="clustered"/>
        <c:varyColors val="0"/>
        <c:ser>
          <c:idx val="0"/>
          <c:order val="0"/>
          <c:tx>
            <c:strRef>
              <c:f>Sheet1!$B$1</c:f>
              <c:strCache>
                <c:ptCount val="1"/>
                <c:pt idx="0">
                  <c:v>Series 1</c:v>
                </c:pt>
              </c:strCache>
            </c:strRef>
          </c:tx>
          <c:spPr>
            <a:solidFill>
              <a:srgbClr val="EF7D82"/>
            </a:solidFill>
            <a:ln>
              <a:noFill/>
            </a:ln>
            <a:effectLst/>
          </c:spPr>
          <c:invertIfNegative val="0"/>
          <c:dPt>
            <c:idx val="6"/>
            <c:invertIfNegative val="0"/>
            <c:bubble3D val="0"/>
            <c:spPr>
              <a:solidFill>
                <a:srgbClr val="EF7D82"/>
              </a:solidFill>
              <a:ln>
                <a:noFill/>
              </a:ln>
              <a:effectLst/>
            </c:spPr>
            <c:extLst>
              <c:ext xmlns:c16="http://schemas.microsoft.com/office/drawing/2014/chart" uri="{C3380CC4-5D6E-409C-BE32-E72D297353CC}">
                <c16:uniqueId val="{00000001-639B-496E-939F-9B055C248A16}"/>
              </c:ext>
            </c:extLst>
          </c:dPt>
          <c:dPt>
            <c:idx val="7"/>
            <c:invertIfNegative val="0"/>
            <c:bubble3D val="0"/>
            <c:spPr>
              <a:solidFill>
                <a:srgbClr val="EF7D82"/>
              </a:solidFill>
              <a:ln>
                <a:noFill/>
              </a:ln>
              <a:effectLst/>
            </c:spPr>
            <c:extLst>
              <c:ext xmlns:c16="http://schemas.microsoft.com/office/drawing/2014/chart" uri="{C3380CC4-5D6E-409C-BE32-E72D297353CC}">
                <c16:uniqueId val="{00000003-639B-496E-939F-9B055C248A16}"/>
              </c:ext>
            </c:extLst>
          </c:dPt>
          <c:dPt>
            <c:idx val="8"/>
            <c:invertIfNegative val="0"/>
            <c:bubble3D val="0"/>
            <c:spPr>
              <a:solidFill>
                <a:srgbClr val="EF7D82"/>
              </a:solidFill>
              <a:ln>
                <a:noFill/>
              </a:ln>
              <a:effectLst/>
            </c:spPr>
            <c:extLst>
              <c:ext xmlns:c16="http://schemas.microsoft.com/office/drawing/2014/chart" uri="{C3380CC4-5D6E-409C-BE32-E72D297353CC}">
                <c16:uniqueId val="{00000005-639B-496E-939F-9B055C248A16}"/>
              </c:ext>
            </c:extLst>
          </c:dPt>
          <c:dPt>
            <c:idx val="9"/>
            <c:invertIfNegative val="0"/>
            <c:bubble3D val="0"/>
            <c:spPr>
              <a:solidFill>
                <a:srgbClr val="EFABAD"/>
              </a:solidFill>
              <a:ln>
                <a:noFill/>
              </a:ln>
              <a:effectLst/>
            </c:spPr>
            <c:extLst>
              <c:ext xmlns:c16="http://schemas.microsoft.com/office/drawing/2014/chart" uri="{C3380CC4-5D6E-409C-BE32-E72D297353CC}">
                <c16:uniqueId val="{00000007-639B-496E-939F-9B055C248A16}"/>
              </c:ext>
            </c:extLst>
          </c:dPt>
          <c:dPt>
            <c:idx val="10"/>
            <c:invertIfNegative val="0"/>
            <c:bubble3D val="0"/>
            <c:spPr>
              <a:solidFill>
                <a:srgbClr val="EFABAD"/>
              </a:solidFill>
              <a:ln>
                <a:noFill/>
              </a:ln>
              <a:effectLst/>
            </c:spPr>
            <c:extLst>
              <c:ext xmlns:c16="http://schemas.microsoft.com/office/drawing/2014/chart" uri="{C3380CC4-5D6E-409C-BE32-E72D297353CC}">
                <c16:uniqueId val="{00000008-639B-496E-939F-9B055C248A16}"/>
              </c:ext>
            </c:extLst>
          </c:dPt>
          <c:dPt>
            <c:idx val="11"/>
            <c:invertIfNegative val="0"/>
            <c:bubble3D val="0"/>
            <c:spPr>
              <a:solidFill>
                <a:srgbClr val="EFABAD"/>
              </a:solidFill>
              <a:ln>
                <a:noFill/>
              </a:ln>
              <a:effectLst/>
            </c:spPr>
            <c:extLst>
              <c:ext xmlns:c16="http://schemas.microsoft.com/office/drawing/2014/chart" uri="{C3380CC4-5D6E-409C-BE32-E72D297353CC}">
                <c16:uniqueId val="{00000009-639B-496E-939F-9B055C248A1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Financial concerns</c:v>
                </c:pt>
                <c:pt idx="1">
                  <c:v>Geographical and boundary concerns</c:v>
                </c:pt>
                <c:pt idx="2">
                  <c:v>Loss of local identity and representation</c:v>
                </c:pt>
                <c:pt idx="3">
                  <c:v>Service delivery and quality</c:v>
                </c:pt>
                <c:pt idx="4">
                  <c:v>Public trust and confidence</c:v>
                </c:pt>
                <c:pt idx="5">
                  <c:v>Governance and decision-making</c:v>
                </c:pt>
                <c:pt idx="6">
                  <c:v>Employment and workforce</c:v>
                </c:pt>
                <c:pt idx="7">
                  <c:v>Impacts on residents</c:v>
                </c:pt>
                <c:pt idx="8">
                  <c:v>Planning, housing, and infrastructure</c:v>
                </c:pt>
                <c:pt idx="9">
                  <c:v>No concerns</c:v>
                </c:pt>
                <c:pt idx="10">
                  <c:v>Don't know</c:v>
                </c:pt>
                <c:pt idx="11">
                  <c:v>Other comments</c:v>
                </c:pt>
              </c:strCache>
            </c:strRef>
          </c:cat>
          <c:val>
            <c:numRef>
              <c:f>Sheet1!$B$2:$B$13</c:f>
              <c:numCache>
                <c:formatCode>0%</c:formatCode>
                <c:ptCount val="12"/>
                <c:pt idx="0">
                  <c:v>0.21523472099202834</c:v>
                </c:pt>
                <c:pt idx="1">
                  <c:v>0.20992028343666963</c:v>
                </c:pt>
                <c:pt idx="2">
                  <c:v>0.19309123117803365</c:v>
                </c:pt>
                <c:pt idx="3">
                  <c:v>9.6545615589016823E-2</c:v>
                </c:pt>
                <c:pt idx="4">
                  <c:v>9.12311780336581E-2</c:v>
                </c:pt>
                <c:pt idx="5">
                  <c:v>7.5287865367581933E-2</c:v>
                </c:pt>
                <c:pt idx="6">
                  <c:v>3.8086802480070861E-2</c:v>
                </c:pt>
                <c:pt idx="7">
                  <c:v>2.1257750221434897E-2</c:v>
                </c:pt>
                <c:pt idx="8">
                  <c:v>5.3144375553587243E-3</c:v>
                </c:pt>
                <c:pt idx="9">
                  <c:v>0.162090345438441</c:v>
                </c:pt>
                <c:pt idx="10">
                  <c:v>5.8458813108946003E-2</c:v>
                </c:pt>
                <c:pt idx="11">
                  <c:v>0.04</c:v>
                </c:pt>
              </c:numCache>
            </c:numRef>
          </c:val>
          <c:extLst>
            <c:ext xmlns:c16="http://schemas.microsoft.com/office/drawing/2014/chart" uri="{C3380CC4-5D6E-409C-BE32-E72D297353CC}">
              <c16:uniqueId val="{00000006-639B-496E-939F-9B055C248A16}"/>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595959"/>
                </a:solidFill>
                <a:latin typeface="Arial Nova Light" panose="020B0304020202020204" pitchFamily="34" charset="0"/>
                <a:ea typeface="+mn-ea"/>
                <a:cs typeface="+mn-cs"/>
              </a:defRPr>
            </a:pPr>
            <a:r>
              <a:rPr lang="en-GB" sz="1200" b="1" i="0" u="none" strike="noStrike" kern="1200" spc="0" baseline="0" dirty="0">
                <a:solidFill>
                  <a:srgbClr val="595959"/>
                </a:solidFill>
                <a:latin typeface="Arial Nova Light" panose="020B0304020202020204" pitchFamily="34" charset="0"/>
              </a:rPr>
              <a:t>What, if anything, concerns you about this approach? </a:t>
            </a:r>
          </a:p>
          <a:p>
            <a:pPr marL="0" marR="0" lvl="0" indent="0" algn="ctr" defTabSz="914400" rtl="0" eaLnBrk="1" fontAlgn="auto" latinLnBrk="0" hangingPunct="1">
              <a:lnSpc>
                <a:spcPct val="100000"/>
              </a:lnSpc>
              <a:spcBef>
                <a:spcPts val="0"/>
              </a:spcBef>
              <a:spcAft>
                <a:spcPts val="0"/>
              </a:spcAft>
              <a:buClrTx/>
              <a:buSzTx/>
              <a:buFontTx/>
              <a:buNone/>
              <a:tabLst/>
              <a:defRPr sz="1200" b="1">
                <a:solidFill>
                  <a:srgbClr val="595959"/>
                </a:solidFill>
              </a:defRPr>
            </a:pPr>
            <a:r>
              <a:rPr lang="en-GB" sz="1000" b="1" i="0" u="none" strike="noStrike" kern="1200" spc="0" baseline="0" dirty="0">
                <a:solidFill>
                  <a:srgbClr val="595959"/>
                </a:solidFill>
                <a:latin typeface="Arial Nova Light" panose="020B0304020202020204" pitchFamily="34" charset="0"/>
              </a:rPr>
              <a:t>(Question asked in reference to the proposed four council structure for local Government in Hampshire and the Solent area, base: 1,129, multi code</a:t>
            </a:r>
            <a:r>
              <a:rPr lang="en-GB" sz="1000" b="1" dirty="0">
                <a:solidFill>
                  <a:srgbClr val="595959"/>
                </a:solidFill>
              </a:rPr>
              <a: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2536263848014266"/>
          <c:y val="0.10348838713162266"/>
          <c:w val="0.44188752069315596"/>
          <c:h val="0.89651161286837733"/>
        </c:manualLayout>
      </c:layout>
      <c:barChart>
        <c:barDir val="bar"/>
        <c:grouping val="clustered"/>
        <c:varyColors val="0"/>
        <c:ser>
          <c:idx val="0"/>
          <c:order val="0"/>
          <c:tx>
            <c:strRef>
              <c:f>Sheet1!$B$1</c:f>
              <c:strCache>
                <c:ptCount val="1"/>
                <c:pt idx="0">
                  <c:v>Hampshire and the Solent (base: 1,129)</c:v>
                </c:pt>
              </c:strCache>
            </c:strRef>
          </c:tx>
          <c:spPr>
            <a:solidFill>
              <a:srgbClr val="861953"/>
            </a:solidFill>
            <a:ln>
              <a:noFill/>
            </a:ln>
            <a:effectLst/>
          </c:spPr>
          <c:invertIfNegative val="0"/>
          <c:dPt>
            <c:idx val="6"/>
            <c:invertIfNegative val="0"/>
            <c:bubble3D val="0"/>
            <c:spPr>
              <a:solidFill>
                <a:srgbClr val="861953"/>
              </a:solidFill>
              <a:ln>
                <a:noFill/>
              </a:ln>
              <a:effectLst/>
            </c:spPr>
            <c:extLst>
              <c:ext xmlns:c16="http://schemas.microsoft.com/office/drawing/2014/chart" uri="{C3380CC4-5D6E-409C-BE32-E72D297353CC}">
                <c16:uniqueId val="{00000001-788A-41AD-9B40-53C4AB3F846C}"/>
              </c:ext>
            </c:extLst>
          </c:dPt>
          <c:dPt>
            <c:idx val="7"/>
            <c:invertIfNegative val="0"/>
            <c:bubble3D val="0"/>
            <c:spPr>
              <a:solidFill>
                <a:srgbClr val="861953"/>
              </a:solidFill>
              <a:ln>
                <a:noFill/>
              </a:ln>
              <a:effectLst/>
            </c:spPr>
            <c:extLst>
              <c:ext xmlns:c16="http://schemas.microsoft.com/office/drawing/2014/chart" uri="{C3380CC4-5D6E-409C-BE32-E72D297353CC}">
                <c16:uniqueId val="{00000003-788A-41AD-9B40-53C4AB3F846C}"/>
              </c:ext>
            </c:extLst>
          </c:dPt>
          <c:dPt>
            <c:idx val="8"/>
            <c:invertIfNegative val="0"/>
            <c:bubble3D val="0"/>
            <c:spPr>
              <a:solidFill>
                <a:srgbClr val="861953"/>
              </a:solidFill>
              <a:ln>
                <a:noFill/>
              </a:ln>
              <a:effectLst/>
            </c:spPr>
            <c:extLst>
              <c:ext xmlns:c16="http://schemas.microsoft.com/office/drawing/2014/chart" uri="{C3380CC4-5D6E-409C-BE32-E72D297353CC}">
                <c16:uniqueId val="{00000005-788A-41AD-9B40-53C4AB3F846C}"/>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Financial concerns</c:v>
                </c:pt>
                <c:pt idx="1">
                  <c:v>Geographical and boundary concerns</c:v>
                </c:pt>
                <c:pt idx="2">
                  <c:v>Loss of local identity and representation</c:v>
                </c:pt>
                <c:pt idx="3">
                  <c:v>Service delivery and quality</c:v>
                </c:pt>
                <c:pt idx="4">
                  <c:v>Public trust and confidence</c:v>
                </c:pt>
                <c:pt idx="5">
                  <c:v>Governance and decision-making</c:v>
                </c:pt>
                <c:pt idx="6">
                  <c:v>Employment and workforce</c:v>
                </c:pt>
                <c:pt idx="7">
                  <c:v>Impact on residents</c:v>
                </c:pt>
                <c:pt idx="8">
                  <c:v>Planning, housing, and infrastructure</c:v>
                </c:pt>
                <c:pt idx="9">
                  <c:v>No concerns</c:v>
                </c:pt>
                <c:pt idx="10">
                  <c:v>Don't know</c:v>
                </c:pt>
                <c:pt idx="11">
                  <c:v>Other comments</c:v>
                </c:pt>
              </c:strCache>
            </c:strRef>
          </c:cat>
          <c:val>
            <c:numRef>
              <c:f>Sheet1!$B$2:$B$13</c:f>
              <c:numCache>
                <c:formatCode>0%</c:formatCode>
                <c:ptCount val="12"/>
                <c:pt idx="0">
                  <c:v>0.21523472099202834</c:v>
                </c:pt>
                <c:pt idx="1">
                  <c:v>0.20992028343666963</c:v>
                </c:pt>
                <c:pt idx="2">
                  <c:v>0.19309123117803365</c:v>
                </c:pt>
                <c:pt idx="3">
                  <c:v>9.6545615589016823E-2</c:v>
                </c:pt>
                <c:pt idx="4">
                  <c:v>9.12311780336581E-2</c:v>
                </c:pt>
                <c:pt idx="5">
                  <c:v>7.5287865367581933E-2</c:v>
                </c:pt>
                <c:pt idx="6">
                  <c:v>3.8086802480070861E-2</c:v>
                </c:pt>
                <c:pt idx="7">
                  <c:v>2.1257750221434897E-2</c:v>
                </c:pt>
                <c:pt idx="8">
                  <c:v>5.3144375553587243E-3</c:v>
                </c:pt>
                <c:pt idx="9">
                  <c:v>0.16209034543844109</c:v>
                </c:pt>
                <c:pt idx="10">
                  <c:v>7.2630646589902564E-2</c:v>
                </c:pt>
                <c:pt idx="11">
                  <c:v>6.997342781222321E-2</c:v>
                </c:pt>
              </c:numCache>
            </c:numRef>
          </c:val>
          <c:extLst>
            <c:ext xmlns:c16="http://schemas.microsoft.com/office/drawing/2014/chart" uri="{C3380CC4-5D6E-409C-BE32-E72D297353CC}">
              <c16:uniqueId val="{00000006-788A-41AD-9B40-53C4AB3F846C}"/>
            </c:ext>
          </c:extLst>
        </c:ser>
        <c:ser>
          <c:idx val="1"/>
          <c:order val="1"/>
          <c:tx>
            <c:strRef>
              <c:f>Sheet1!$C$1</c:f>
              <c:strCache>
                <c:ptCount val="1"/>
                <c:pt idx="0">
                  <c:v>Isle of Wight (base: 121)</c:v>
                </c:pt>
              </c:strCache>
            </c:strRef>
          </c:tx>
          <c:spPr>
            <a:solidFill>
              <a:srgbClr val="BA4B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Financial concerns</c:v>
                </c:pt>
                <c:pt idx="1">
                  <c:v>Geographical and boundary concerns</c:v>
                </c:pt>
                <c:pt idx="2">
                  <c:v>Loss of local identity and representation</c:v>
                </c:pt>
                <c:pt idx="3">
                  <c:v>Service delivery and quality</c:v>
                </c:pt>
                <c:pt idx="4">
                  <c:v>Public trust and confidence</c:v>
                </c:pt>
                <c:pt idx="5">
                  <c:v>Governance and decision-making</c:v>
                </c:pt>
                <c:pt idx="6">
                  <c:v>Employment and workforce</c:v>
                </c:pt>
                <c:pt idx="7">
                  <c:v>Impact on residents</c:v>
                </c:pt>
                <c:pt idx="8">
                  <c:v>Planning, housing, and infrastructure</c:v>
                </c:pt>
                <c:pt idx="9">
                  <c:v>No concerns</c:v>
                </c:pt>
                <c:pt idx="10">
                  <c:v>Don't know</c:v>
                </c:pt>
                <c:pt idx="11">
                  <c:v>Other comments</c:v>
                </c:pt>
              </c:strCache>
            </c:strRef>
          </c:cat>
          <c:val>
            <c:numRef>
              <c:f>Sheet1!$C$2:$C$13</c:f>
              <c:numCache>
                <c:formatCode>0%</c:formatCode>
                <c:ptCount val="12"/>
                <c:pt idx="0">
                  <c:v>0.19008264462809918</c:v>
                </c:pt>
                <c:pt idx="1">
                  <c:v>0.256198347107438</c:v>
                </c:pt>
                <c:pt idx="2">
                  <c:v>0.14049586776859505</c:v>
                </c:pt>
                <c:pt idx="3">
                  <c:v>4.1322314049586778E-2</c:v>
                </c:pt>
                <c:pt idx="4">
                  <c:v>9.0909090909090912E-2</c:v>
                </c:pt>
                <c:pt idx="5">
                  <c:v>6.6115702479338845E-2</c:v>
                </c:pt>
                <c:pt idx="6">
                  <c:v>8.2644628099173556E-3</c:v>
                </c:pt>
                <c:pt idx="7">
                  <c:v>8.2644628099173556E-3</c:v>
                </c:pt>
                <c:pt idx="8">
                  <c:v>0</c:v>
                </c:pt>
                <c:pt idx="9">
                  <c:v>0.23966942148760331</c:v>
                </c:pt>
                <c:pt idx="10">
                  <c:v>9.0909090909090912E-2</c:v>
                </c:pt>
                <c:pt idx="11">
                  <c:v>5.7851239669421489E-2</c:v>
                </c:pt>
              </c:numCache>
            </c:numRef>
          </c:val>
          <c:extLst>
            <c:ext xmlns:c16="http://schemas.microsoft.com/office/drawing/2014/chart" uri="{C3380CC4-5D6E-409C-BE32-E72D297353CC}">
              <c16:uniqueId val="{00000007-788A-41AD-9B40-53C4AB3F846C}"/>
            </c:ext>
          </c:extLst>
        </c:ser>
        <c:ser>
          <c:idx val="2"/>
          <c:order val="2"/>
          <c:tx>
            <c:strRef>
              <c:f>Sheet1!$D$1</c:f>
              <c:strCache>
                <c:ptCount val="1"/>
                <c:pt idx="0">
                  <c:v>North and Mid (base: 269)</c:v>
                </c:pt>
              </c:strCache>
            </c:strRef>
          </c:tx>
          <c:spPr>
            <a:solidFill>
              <a:srgbClr val="EF7D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Financial concerns</c:v>
                </c:pt>
                <c:pt idx="1">
                  <c:v>Geographical and boundary concerns</c:v>
                </c:pt>
                <c:pt idx="2">
                  <c:v>Loss of local identity and representation</c:v>
                </c:pt>
                <c:pt idx="3">
                  <c:v>Service delivery and quality</c:v>
                </c:pt>
                <c:pt idx="4">
                  <c:v>Public trust and confidence</c:v>
                </c:pt>
                <c:pt idx="5">
                  <c:v>Governance and decision-making</c:v>
                </c:pt>
                <c:pt idx="6">
                  <c:v>Employment and workforce</c:v>
                </c:pt>
                <c:pt idx="7">
                  <c:v>Impact on residents</c:v>
                </c:pt>
                <c:pt idx="8">
                  <c:v>Planning, housing, and infrastructure</c:v>
                </c:pt>
                <c:pt idx="9">
                  <c:v>No concerns</c:v>
                </c:pt>
                <c:pt idx="10">
                  <c:v>Don't know</c:v>
                </c:pt>
                <c:pt idx="11">
                  <c:v>Other comments</c:v>
                </c:pt>
              </c:strCache>
            </c:strRef>
          </c:cat>
          <c:val>
            <c:numRef>
              <c:f>Sheet1!$D$2:$D$13</c:f>
              <c:numCache>
                <c:formatCode>0%</c:formatCode>
                <c:ptCount val="12"/>
                <c:pt idx="0">
                  <c:v>0.15985130111524162</c:v>
                </c:pt>
                <c:pt idx="1">
                  <c:v>0.20074349442379183</c:v>
                </c:pt>
                <c:pt idx="2">
                  <c:v>0.21933085501858737</c:v>
                </c:pt>
                <c:pt idx="3">
                  <c:v>0.13382899628252787</c:v>
                </c:pt>
                <c:pt idx="4">
                  <c:v>8.1784386617100371E-2</c:v>
                </c:pt>
                <c:pt idx="5">
                  <c:v>7.434944237918216E-2</c:v>
                </c:pt>
                <c:pt idx="6">
                  <c:v>5.5762081784386616E-2</c:v>
                </c:pt>
                <c:pt idx="7">
                  <c:v>3.3457249070631967E-2</c:v>
                </c:pt>
                <c:pt idx="8">
                  <c:v>7.4349442379182153E-3</c:v>
                </c:pt>
                <c:pt idx="9">
                  <c:v>0.16356877323420074</c:v>
                </c:pt>
                <c:pt idx="10">
                  <c:v>4.4609665427509292E-2</c:v>
                </c:pt>
                <c:pt idx="11">
                  <c:v>8.5501858736059477E-2</c:v>
                </c:pt>
              </c:numCache>
            </c:numRef>
          </c:val>
          <c:extLst>
            <c:ext xmlns:c16="http://schemas.microsoft.com/office/drawing/2014/chart" uri="{C3380CC4-5D6E-409C-BE32-E72D297353CC}">
              <c16:uniqueId val="{00000008-788A-41AD-9B40-53C4AB3F846C}"/>
            </c:ext>
          </c:extLst>
        </c:ser>
        <c:ser>
          <c:idx val="3"/>
          <c:order val="3"/>
          <c:tx>
            <c:strRef>
              <c:f>Sheet1!$E$1</c:f>
              <c:strCache>
                <c:ptCount val="1"/>
                <c:pt idx="0">
                  <c:v>South-East (base: 388)</c:v>
                </c:pt>
              </c:strCache>
            </c:strRef>
          </c:tx>
          <c:spPr>
            <a:solidFill>
              <a:srgbClr val="EFAB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Financial concerns</c:v>
                </c:pt>
                <c:pt idx="1">
                  <c:v>Geographical and boundary concerns</c:v>
                </c:pt>
                <c:pt idx="2">
                  <c:v>Loss of local identity and representation</c:v>
                </c:pt>
                <c:pt idx="3">
                  <c:v>Service delivery and quality</c:v>
                </c:pt>
                <c:pt idx="4">
                  <c:v>Public trust and confidence</c:v>
                </c:pt>
                <c:pt idx="5">
                  <c:v>Governance and decision-making</c:v>
                </c:pt>
                <c:pt idx="6">
                  <c:v>Employment and workforce</c:v>
                </c:pt>
                <c:pt idx="7">
                  <c:v>Impact on residents</c:v>
                </c:pt>
                <c:pt idx="8">
                  <c:v>Planning, housing, and infrastructure</c:v>
                </c:pt>
                <c:pt idx="9">
                  <c:v>No concerns</c:v>
                </c:pt>
                <c:pt idx="10">
                  <c:v>Don't know</c:v>
                </c:pt>
                <c:pt idx="11">
                  <c:v>Other comments</c:v>
                </c:pt>
              </c:strCache>
            </c:strRef>
          </c:cat>
          <c:val>
            <c:numRef>
              <c:f>Sheet1!$E$2:$E$13</c:f>
              <c:numCache>
                <c:formatCode>0%</c:formatCode>
                <c:ptCount val="12"/>
                <c:pt idx="0">
                  <c:v>0.28865979381443296</c:v>
                </c:pt>
                <c:pt idx="1">
                  <c:v>0.16237113402061856</c:v>
                </c:pt>
                <c:pt idx="2">
                  <c:v>0.15463917525773196</c:v>
                </c:pt>
                <c:pt idx="3">
                  <c:v>8.505154639175258E-2</c:v>
                </c:pt>
                <c:pt idx="4">
                  <c:v>0.11082474226804123</c:v>
                </c:pt>
                <c:pt idx="5">
                  <c:v>7.7319587628865982E-2</c:v>
                </c:pt>
                <c:pt idx="6">
                  <c:v>3.8659793814432991E-2</c:v>
                </c:pt>
                <c:pt idx="7">
                  <c:v>1.804123711340206E-2</c:v>
                </c:pt>
                <c:pt idx="8">
                  <c:v>7.7319587628865982E-3</c:v>
                </c:pt>
                <c:pt idx="9">
                  <c:v>0.15463917525773196</c:v>
                </c:pt>
                <c:pt idx="10">
                  <c:v>9.5360824742268036E-2</c:v>
                </c:pt>
                <c:pt idx="11">
                  <c:v>6.1855670103092786E-2</c:v>
                </c:pt>
              </c:numCache>
            </c:numRef>
          </c:val>
          <c:extLst>
            <c:ext xmlns:c16="http://schemas.microsoft.com/office/drawing/2014/chart" uri="{C3380CC4-5D6E-409C-BE32-E72D297353CC}">
              <c16:uniqueId val="{00000009-788A-41AD-9B40-53C4AB3F846C}"/>
            </c:ext>
          </c:extLst>
        </c:ser>
        <c:ser>
          <c:idx val="4"/>
          <c:order val="4"/>
          <c:tx>
            <c:strRef>
              <c:f>Sheet1!$F$1</c:f>
              <c:strCache>
                <c:ptCount val="1"/>
                <c:pt idx="0">
                  <c:v>South-West (base: 351)</c:v>
                </c:pt>
              </c:strCache>
            </c:strRef>
          </c:tx>
          <c:spPr>
            <a:solidFill>
              <a:srgbClr val="EFD9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Financial concerns</c:v>
                </c:pt>
                <c:pt idx="1">
                  <c:v>Geographical and boundary concerns</c:v>
                </c:pt>
                <c:pt idx="2">
                  <c:v>Loss of local identity and representation</c:v>
                </c:pt>
                <c:pt idx="3">
                  <c:v>Service delivery and quality</c:v>
                </c:pt>
                <c:pt idx="4">
                  <c:v>Public trust and confidence</c:v>
                </c:pt>
                <c:pt idx="5">
                  <c:v>Governance and decision-making</c:v>
                </c:pt>
                <c:pt idx="6">
                  <c:v>Employment and workforce</c:v>
                </c:pt>
                <c:pt idx="7">
                  <c:v>Impact on residents</c:v>
                </c:pt>
                <c:pt idx="8">
                  <c:v>Planning, housing, and infrastructure</c:v>
                </c:pt>
                <c:pt idx="9">
                  <c:v>No concerns</c:v>
                </c:pt>
                <c:pt idx="10">
                  <c:v>Don't know</c:v>
                </c:pt>
                <c:pt idx="11">
                  <c:v>Other comments</c:v>
                </c:pt>
              </c:strCache>
            </c:strRef>
          </c:cat>
          <c:val>
            <c:numRef>
              <c:f>Sheet1!$F$2:$F$13</c:f>
              <c:numCache>
                <c:formatCode>0%</c:formatCode>
                <c:ptCount val="12"/>
                <c:pt idx="0">
                  <c:v>0.18518518518518517</c:v>
                </c:pt>
                <c:pt idx="1">
                  <c:v>0.25356125356125359</c:v>
                </c:pt>
                <c:pt idx="2">
                  <c:v>0.23361823361823361</c:v>
                </c:pt>
                <c:pt idx="3">
                  <c:v>9.9715099715099717E-2</c:v>
                </c:pt>
                <c:pt idx="4">
                  <c:v>7.6923076923076927E-2</c:v>
                </c:pt>
                <c:pt idx="5">
                  <c:v>7.6923076923076927E-2</c:v>
                </c:pt>
                <c:pt idx="6">
                  <c:v>3.4188034188034191E-2</c:v>
                </c:pt>
                <c:pt idx="7">
                  <c:v>1.9943019943019943E-2</c:v>
                </c:pt>
                <c:pt idx="8" formatCode="0.0%">
                  <c:v>2.8490028490028491E-3</c:v>
                </c:pt>
                <c:pt idx="9">
                  <c:v>0.14245014245014245</c:v>
                </c:pt>
                <c:pt idx="10">
                  <c:v>6.2678062678062682E-2</c:v>
                </c:pt>
                <c:pt idx="11">
                  <c:v>7.1225071225071226E-2</c:v>
                </c:pt>
              </c:numCache>
            </c:numRef>
          </c:val>
          <c:extLst>
            <c:ext xmlns:c16="http://schemas.microsoft.com/office/drawing/2014/chart" uri="{C3380CC4-5D6E-409C-BE32-E72D297353CC}">
              <c16:uniqueId val="{0000000A-788A-41AD-9B40-53C4AB3F846C}"/>
            </c:ext>
          </c:extLst>
        </c:ser>
        <c:dLbls>
          <c:showLegendKey val="0"/>
          <c:showVal val="0"/>
          <c:showCatName val="0"/>
          <c:showSerName val="0"/>
          <c:showPercent val="0"/>
          <c:showBubbleSize val="0"/>
        </c:dLbls>
        <c:gapWidth val="70"/>
        <c:axId val="858760223"/>
        <c:axId val="858763583"/>
      </c:barChart>
      <c:catAx>
        <c:axId val="858760223"/>
        <c:scaling>
          <c:orientation val="maxMin"/>
        </c:scaling>
        <c:delete val="0"/>
        <c:axPos val="l"/>
        <c:numFmt formatCode="General" sourceLinked="1"/>
        <c:majorTickMark val="out"/>
        <c:minorTickMark val="none"/>
        <c:tickLblPos val="nextTo"/>
        <c:spPr>
          <a:noFill/>
          <a:ln w="9525" cap="flat" cmpd="sng" algn="ctr">
            <a:solidFill>
              <a:srgbClr val="EFABAD"/>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 sourceLinked="1"/>
        <c:majorTickMark val="out"/>
        <c:minorTickMark val="none"/>
        <c:tickLblPos val="nextTo"/>
        <c:crossAx val="858760223"/>
        <c:crosses val="autoZero"/>
        <c:crossBetween val="between"/>
      </c:valAx>
      <c:spPr>
        <a:noFill/>
        <a:ln>
          <a:noFill/>
        </a:ln>
        <a:effectLst/>
      </c:spPr>
    </c:plotArea>
    <c:legend>
      <c:legendPos val="r"/>
      <c:layout>
        <c:manualLayout>
          <c:xMode val="edge"/>
          <c:yMode val="edge"/>
          <c:x val="0.76413343095029762"/>
          <c:y val="0.42339197352478014"/>
          <c:w val="0.2358665690497023"/>
          <c:h val="0.278954522554949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r>
              <a:rPr lang="en-GB" sz="1200" b="1" dirty="0">
                <a:solidFill>
                  <a:srgbClr val="595959"/>
                </a:solidFill>
              </a:rPr>
              <a:t>On a scale of 0 (not at all) to 10 (very), how important is it that your local council… </a:t>
            </a:r>
            <a:r>
              <a:rPr lang="en-GB" sz="1000" b="1" dirty="0">
                <a:solidFill>
                  <a:srgbClr val="595959"/>
                </a:solidFill>
              </a:rPr>
              <a:t>(Base: 1,129, mean average score shown)</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2536267284733231"/>
          <c:y val="7.0656909123583148E-2"/>
          <c:w val="0.40704863148134224"/>
          <c:h val="0.92934309087641687"/>
        </c:manualLayout>
      </c:layout>
      <c:barChart>
        <c:barDir val="bar"/>
        <c:grouping val="clustered"/>
        <c:varyColors val="0"/>
        <c:ser>
          <c:idx val="0"/>
          <c:order val="0"/>
          <c:tx>
            <c:strRef>
              <c:f>Sheet1!$B$1</c:f>
              <c:strCache>
                <c:ptCount val="1"/>
                <c:pt idx="0">
                  <c:v>Series 1</c:v>
                </c:pt>
              </c:strCache>
            </c:strRef>
          </c:tx>
          <c:spPr>
            <a:solidFill>
              <a:srgbClr val="EF7D8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Ensures council taxpayers receive good services for their money</c:v>
                </c:pt>
                <c:pt idx="1">
                  <c:v>Is financially strong and stable</c:v>
                </c:pt>
                <c:pt idx="2">
                  <c:v>Understands and meets the needs of my local community</c:v>
                </c:pt>
                <c:pt idx="3">
                  <c:v>Provides high quality and sustainable public services</c:v>
                </c:pt>
                <c:pt idx="4">
                  <c:v>Helps the people who need it the most</c:v>
                </c:pt>
                <c:pt idx="5">
                  <c:v>Avoids breaking services apart unneccessarily</c:v>
                </c:pt>
                <c:pt idx="6">
                  <c:v>Enables communities to shape their local area and influence decisions that affect them </c:v>
                </c:pt>
                <c:pt idx="7">
                  <c:v>Understands the unique identity of my local area</c:v>
                </c:pt>
                <c:pt idx="8">
                  <c:v>Doesn’t cost too much to set up</c:v>
                </c:pt>
                <c:pt idx="9">
                  <c:v>Uses sensible economic and geographic areas for service delivery</c:v>
                </c:pt>
                <c:pt idx="10">
                  <c:v>Has clear, recognisable boundaries that make sense</c:v>
                </c:pt>
                <c:pt idx="11">
                  <c:v>Works well with other local leaders, like a regional mayor and nearby councils, to improve things like the economy, transport and housing.</c:v>
                </c:pt>
                <c:pt idx="12">
                  <c:v>Provides an opportunity to reform public services</c:v>
                </c:pt>
              </c:strCache>
            </c:strRef>
          </c:cat>
          <c:val>
            <c:numRef>
              <c:f>Sheet1!$B$2:$B$14</c:f>
              <c:numCache>
                <c:formatCode>0.00</c:formatCode>
                <c:ptCount val="13"/>
                <c:pt idx="0">
                  <c:v>9.1496899911426048</c:v>
                </c:pt>
                <c:pt idx="1">
                  <c:v>8.9689991142604075</c:v>
                </c:pt>
                <c:pt idx="2">
                  <c:v>8.9503985828166517</c:v>
                </c:pt>
                <c:pt idx="3">
                  <c:v>8.9424269264836145</c:v>
                </c:pt>
                <c:pt idx="4">
                  <c:v>8.5695305580159431</c:v>
                </c:pt>
                <c:pt idx="5">
                  <c:v>8.5004428697962791</c:v>
                </c:pt>
                <c:pt idx="6">
                  <c:v>8.4685562444641267</c:v>
                </c:pt>
                <c:pt idx="7">
                  <c:v>8.4561558901682901</c:v>
                </c:pt>
                <c:pt idx="8">
                  <c:v>8.4269264836138174</c:v>
                </c:pt>
                <c:pt idx="9">
                  <c:v>8.4109831709477412</c:v>
                </c:pt>
                <c:pt idx="10">
                  <c:v>8.3844109831709481</c:v>
                </c:pt>
                <c:pt idx="11">
                  <c:v>8.3631532329495126</c:v>
                </c:pt>
                <c:pt idx="12">
                  <c:v>7.9902568644818421</c:v>
                </c:pt>
              </c:numCache>
            </c:numRef>
          </c:val>
          <c:extLst>
            <c:ext xmlns:c16="http://schemas.microsoft.com/office/drawing/2014/chart" uri="{C3380CC4-5D6E-409C-BE32-E72D297353CC}">
              <c16:uniqueId val="{00000000-A7F7-4EEB-94C5-5535B3A6BA61}"/>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min val="0"/>
        </c:scaling>
        <c:delete val="1"/>
        <c:axPos val="t"/>
        <c:numFmt formatCode="0.00" sourceLinked="1"/>
        <c:majorTickMark val="out"/>
        <c:minorTickMark val="none"/>
        <c:tickLblPos val="nextTo"/>
        <c:crossAx val="85876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r>
              <a:rPr lang="en-GB" sz="1200" b="1" dirty="0">
                <a:solidFill>
                  <a:srgbClr val="595959"/>
                </a:solidFill>
              </a:rPr>
              <a:t>Following the reorganisation there would be new councils covering Hampshire and the Solent. The new Councils should have names with which the local area can identify. Do you think that an area’s name should reflect its… </a:t>
            </a:r>
            <a:r>
              <a:rPr lang="en-GB" sz="1000" b="1" dirty="0">
                <a:solidFill>
                  <a:srgbClr val="595959"/>
                </a:solidFill>
              </a:rPr>
              <a:t>(Base: 1,129, multi code)</a:t>
            </a:r>
          </a:p>
        </c:rich>
      </c:tx>
      <c:layout>
        <c:manualLayout>
          <c:xMode val="edge"/>
          <c:yMode val="edge"/>
          <c:x val="0.11201352294002583"/>
          <c:y val="3.214483125326485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595959"/>
              </a:solidFill>
              <a:latin typeface="Arial Nova Light" panose="020B0304020202020204" pitchFamily="34" charset="0"/>
              <a:ea typeface="+mn-ea"/>
              <a:cs typeface="+mn-cs"/>
            </a:defRPr>
          </a:pPr>
          <a:endParaRPr lang="en-US"/>
        </a:p>
      </c:txPr>
    </c:title>
    <c:autoTitleDeleted val="0"/>
    <c:plotArea>
      <c:layout>
        <c:manualLayout>
          <c:layoutTarget val="inner"/>
          <c:xMode val="edge"/>
          <c:yMode val="edge"/>
          <c:x val="0.42536263848014266"/>
          <c:y val="0.22890838606273323"/>
          <c:w val="0.54871307343105635"/>
          <c:h val="0.77109161393726677"/>
        </c:manualLayout>
      </c:layout>
      <c:barChart>
        <c:barDir val="bar"/>
        <c:grouping val="clustered"/>
        <c:varyColors val="0"/>
        <c:ser>
          <c:idx val="0"/>
          <c:order val="0"/>
          <c:tx>
            <c:strRef>
              <c:f>Sheet1!$B$1</c:f>
              <c:strCache>
                <c:ptCount val="1"/>
                <c:pt idx="0">
                  <c:v>Series 1</c:v>
                </c:pt>
              </c:strCache>
            </c:strRef>
          </c:tx>
          <c:spPr>
            <a:solidFill>
              <a:srgbClr val="EF7D8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Geography</c:v>
                </c:pt>
                <c:pt idx="1">
                  <c:v>History</c:v>
                </c:pt>
                <c:pt idx="2">
                  <c:v>Prominent town or city</c:v>
                </c:pt>
                <c:pt idx="3">
                  <c:v>Unique Characteristics</c:v>
                </c:pt>
                <c:pt idx="4">
                  <c:v>Cultural Identity</c:v>
                </c:pt>
                <c:pt idx="5">
                  <c:v>Something else (please specify)</c:v>
                </c:pt>
              </c:strCache>
            </c:strRef>
          </c:cat>
          <c:val>
            <c:numRef>
              <c:f>Sheet1!$B$2:$B$7</c:f>
              <c:numCache>
                <c:formatCode>0.00%</c:formatCode>
                <c:ptCount val="6"/>
                <c:pt idx="0">
                  <c:v>0.58189999999999997</c:v>
                </c:pt>
                <c:pt idx="1">
                  <c:v>0.31440000000000001</c:v>
                </c:pt>
                <c:pt idx="2" formatCode="0%">
                  <c:v>0.28960000000000002</c:v>
                </c:pt>
                <c:pt idx="3">
                  <c:v>0.21790000000000001</c:v>
                </c:pt>
                <c:pt idx="4">
                  <c:v>0.1178</c:v>
                </c:pt>
                <c:pt idx="5">
                  <c:v>2.6599999999999999E-2</c:v>
                </c:pt>
              </c:numCache>
            </c:numRef>
          </c:val>
          <c:extLst>
            <c:ext xmlns:c16="http://schemas.microsoft.com/office/drawing/2014/chart" uri="{C3380CC4-5D6E-409C-BE32-E72D297353CC}">
              <c16:uniqueId val="{00000000-79D4-4FFE-9F88-9893FD394FDB}"/>
            </c:ext>
          </c:extLst>
        </c:ser>
        <c:dLbls>
          <c:showLegendKey val="0"/>
          <c:showVal val="0"/>
          <c:showCatName val="0"/>
          <c:showSerName val="0"/>
          <c:showPercent val="0"/>
          <c:showBubbleSize val="0"/>
        </c:dLbls>
        <c:gapWidth val="20"/>
        <c:axId val="858760223"/>
        <c:axId val="858763583"/>
      </c:barChart>
      <c:catAx>
        <c:axId val="85876022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858763583"/>
        <c:crosses val="autoZero"/>
        <c:auto val="1"/>
        <c:lblAlgn val="ctr"/>
        <c:lblOffset val="100"/>
        <c:noMultiLvlLbl val="0"/>
      </c:catAx>
      <c:valAx>
        <c:axId val="858763583"/>
        <c:scaling>
          <c:orientation val="minMax"/>
        </c:scaling>
        <c:delete val="1"/>
        <c:axPos val="t"/>
        <c:numFmt formatCode="0.00%" sourceLinked="1"/>
        <c:majorTickMark val="none"/>
        <c:minorTickMark val="none"/>
        <c:tickLblPos val="nextTo"/>
        <c:crossAx val="85876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Light" panose="020B03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0B0DE6-C062-4A8F-BAC7-8FA2ADFDC40E}"/>
              </a:ext>
            </a:extLst>
          </p:cNvPr>
          <p:cNvSpPr>
            <a:spLocks noGrp="1" noChangeArrowheads="1"/>
          </p:cNvSpPr>
          <p:nvPr>
            <p:ph type="hdr" sz="quarter"/>
          </p:nvPr>
        </p:nvSpPr>
        <p:spPr bwMode="auto">
          <a:xfrm>
            <a:off x="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099" name="Rectangle 3">
            <a:extLst>
              <a:ext uri="{FF2B5EF4-FFF2-40B4-BE49-F238E27FC236}">
                <a16:creationId xmlns:a16="http://schemas.microsoft.com/office/drawing/2014/main" id="{1FBE824B-F64A-4648-8ADA-D9854B2460B2}"/>
              </a:ext>
            </a:extLst>
          </p:cNvPr>
          <p:cNvSpPr>
            <a:spLocks noGrp="1" noChangeArrowheads="1"/>
          </p:cNvSpPr>
          <p:nvPr>
            <p:ph type="dt" sz="quarter" idx="1"/>
          </p:nvPr>
        </p:nvSpPr>
        <p:spPr bwMode="auto">
          <a:xfrm>
            <a:off x="3752850" y="0"/>
            <a:ext cx="28702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GB" altLang="en-US"/>
          </a:p>
        </p:txBody>
      </p:sp>
      <p:sp>
        <p:nvSpPr>
          <p:cNvPr id="4100" name="Rectangle 4">
            <a:extLst>
              <a:ext uri="{FF2B5EF4-FFF2-40B4-BE49-F238E27FC236}">
                <a16:creationId xmlns:a16="http://schemas.microsoft.com/office/drawing/2014/main" id="{A676F842-BA96-4EAE-ADB4-11CFA5D642A9}"/>
              </a:ext>
            </a:extLst>
          </p:cNvPr>
          <p:cNvSpPr>
            <a:spLocks noGrp="1" noChangeArrowheads="1"/>
          </p:cNvSpPr>
          <p:nvPr>
            <p:ph type="ftr" sz="quarter" idx="2"/>
          </p:nvPr>
        </p:nvSpPr>
        <p:spPr bwMode="auto">
          <a:xfrm>
            <a:off x="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GB" altLang="en-US"/>
          </a:p>
        </p:txBody>
      </p:sp>
      <p:sp>
        <p:nvSpPr>
          <p:cNvPr id="4101" name="Rectangle 5">
            <a:extLst>
              <a:ext uri="{FF2B5EF4-FFF2-40B4-BE49-F238E27FC236}">
                <a16:creationId xmlns:a16="http://schemas.microsoft.com/office/drawing/2014/main" id="{D160D536-000A-4533-9884-9196D1888897}"/>
              </a:ext>
            </a:extLst>
          </p:cNvPr>
          <p:cNvSpPr>
            <a:spLocks noGrp="1" noChangeArrowheads="1"/>
          </p:cNvSpPr>
          <p:nvPr>
            <p:ph type="sldNum" sz="quarter" idx="3"/>
          </p:nvPr>
        </p:nvSpPr>
        <p:spPr bwMode="auto">
          <a:xfrm>
            <a:off x="3752850" y="9320213"/>
            <a:ext cx="28702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1A72D63A-0002-4DDA-8715-FF4088AE1389}"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02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51263" y="0"/>
            <a:ext cx="2870200" cy="492125"/>
          </a:xfrm>
          <a:prstGeom prst="rect">
            <a:avLst/>
          </a:prstGeom>
        </p:spPr>
        <p:txBody>
          <a:bodyPr vert="horz" lIns="91440" tIns="45720" rIns="91440" bIns="45720" rtlCol="0"/>
          <a:lstStyle>
            <a:lvl1pPr algn="r">
              <a:defRPr sz="1200"/>
            </a:lvl1pPr>
          </a:lstStyle>
          <a:p>
            <a:fld id="{068F8011-E555-4038-8B34-56F5971B7049}" type="datetimeFigureOut">
              <a:rPr lang="en-GB" smtClean="0"/>
              <a:t>08/09/2025</a:t>
            </a:fld>
            <a:endParaRPr lang="en-GB"/>
          </a:p>
        </p:txBody>
      </p:sp>
      <p:sp>
        <p:nvSpPr>
          <p:cNvPr id="4" name="Slide Image Placeholder 3"/>
          <p:cNvSpPr>
            <a:spLocks noGrp="1" noRot="1" noChangeAspect="1"/>
          </p:cNvSpPr>
          <p:nvPr>
            <p:ph type="sldImg" idx="2"/>
          </p:nvPr>
        </p:nvSpPr>
        <p:spPr>
          <a:xfrm>
            <a:off x="369888" y="1227138"/>
            <a:ext cx="5883275" cy="3309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1988" y="4721225"/>
            <a:ext cx="5299075" cy="38639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8625"/>
            <a:ext cx="28702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51263" y="9318625"/>
            <a:ext cx="2870200" cy="492125"/>
          </a:xfrm>
          <a:prstGeom prst="rect">
            <a:avLst/>
          </a:prstGeom>
        </p:spPr>
        <p:txBody>
          <a:bodyPr vert="horz" lIns="91440" tIns="45720" rIns="91440" bIns="45720" rtlCol="0" anchor="b"/>
          <a:lstStyle>
            <a:lvl1pPr algn="r">
              <a:defRPr sz="1200"/>
            </a:lvl1pPr>
          </a:lstStyle>
          <a:p>
            <a:fld id="{568BB050-D6A5-4A85-9276-619497FC25B3}" type="slidenum">
              <a:rPr lang="en-GB" smtClean="0"/>
              <a:t>‹#›</a:t>
            </a:fld>
            <a:endParaRPr lang="en-GB"/>
          </a:p>
        </p:txBody>
      </p:sp>
    </p:spTree>
    <p:extLst>
      <p:ext uri="{BB962C8B-B14F-4D97-AF65-F5344CB8AC3E}">
        <p14:creationId xmlns:p14="http://schemas.microsoft.com/office/powerpoint/2010/main" val="11697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24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5350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5215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5621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21416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75488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36110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hasCustomPrompt="1"/>
          </p:nvPr>
        </p:nvSpPr>
        <p:spPr>
          <a:xfrm>
            <a:off x="685845" y="365129"/>
            <a:ext cx="10820355" cy="760938"/>
          </a:xfrm>
          <a:prstGeom prst="rect">
            <a:avLst/>
          </a:prstGeom>
        </p:spPr>
        <p:txBody>
          <a:bodyPr vert="horz" lIns="91440" tIns="45720" rIns="91440" bIns="45720" rtlCol="0" anchor="b">
            <a:normAutofit/>
          </a:bodyPr>
          <a:lstStyle>
            <a:lvl1pPr>
              <a:defRPr sz="1600" b="1">
                <a:latin typeface="Arial" panose="020B0604020202020204" pitchFamily="34" charset="0"/>
                <a:cs typeface="Arial" panose="020B0604020202020204" pitchFamily="34" charset="0"/>
              </a:defRPr>
            </a:lvl1pPr>
          </a:lstStyle>
          <a:p>
            <a:r>
              <a:rPr lang="en-GB"/>
              <a:t>Blank with title</a:t>
            </a:r>
            <a:endParaRPr lang="en-US"/>
          </a:p>
        </p:txBody>
      </p:sp>
    </p:spTree>
    <p:extLst>
      <p:ext uri="{BB962C8B-B14F-4D97-AF65-F5344CB8AC3E}">
        <p14:creationId xmlns:p14="http://schemas.microsoft.com/office/powerpoint/2010/main" val="1867627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052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1457" y="365125"/>
            <a:ext cx="10789085" cy="686779"/>
          </a:xfrm>
          <a:prstGeom prst="rect">
            <a:avLst/>
          </a:prstGeom>
        </p:spPr>
        <p:txBody>
          <a:bodyPr anchor="b"/>
          <a:lstStyle>
            <a:lvl1pPr>
              <a:defRPr b="1"/>
            </a:lvl1pPr>
          </a:lstStyle>
          <a:p>
            <a:r>
              <a:rPr lang="en-US"/>
              <a:t>Click to edit Master title style</a:t>
            </a:r>
          </a:p>
        </p:txBody>
      </p:sp>
      <p:sp>
        <p:nvSpPr>
          <p:cNvPr id="3" name="Content Placeholder 2"/>
          <p:cNvSpPr>
            <a:spLocks noGrp="1"/>
          </p:cNvSpPr>
          <p:nvPr>
            <p:ph idx="1"/>
          </p:nvPr>
        </p:nvSpPr>
        <p:spPr>
          <a:xfrm>
            <a:off x="701457" y="1464417"/>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E43141E-EE2D-E5F4-CE64-2E849C91CE71}"/>
              </a:ext>
            </a:extLst>
          </p:cNvPr>
          <p:cNvCxnSpPr/>
          <p:nvPr userDrawn="1"/>
        </p:nvCxnSpPr>
        <p:spPr>
          <a:xfrm>
            <a:off x="701458" y="1113780"/>
            <a:ext cx="10789085" cy="0"/>
          </a:xfrm>
          <a:prstGeom prst="line">
            <a:avLst/>
          </a:prstGeom>
          <a:ln w="25400">
            <a:solidFill>
              <a:srgbClr val="08324B"/>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3740D7-2907-F6F1-EA8D-9EE2EEA492CE}"/>
              </a:ext>
            </a:extLst>
          </p:cNvPr>
          <p:cNvSpPr/>
          <p:nvPr userDrawn="1"/>
        </p:nvSpPr>
        <p:spPr>
          <a:xfrm>
            <a:off x="10677167" y="6325173"/>
            <a:ext cx="1326911" cy="343755"/>
          </a:xfrm>
          <a:prstGeom prst="rect">
            <a:avLst/>
          </a:prstGeom>
          <a:solidFill>
            <a:srgbClr val="08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960FF538-3B51-C8E8-380D-E0F649B30102}"/>
              </a:ext>
            </a:extLst>
          </p:cNvPr>
          <p:cNvSpPr>
            <a:spLocks noGrp="1"/>
          </p:cNvSpPr>
          <p:nvPr>
            <p:ph idx="10"/>
          </p:nvPr>
        </p:nvSpPr>
        <p:spPr>
          <a:xfrm>
            <a:off x="6293089" y="1464416"/>
            <a:ext cx="5197453" cy="4279800"/>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3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237FE20-A8A3-752B-0D9E-2FE4732A62EB}"/>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9D8344E3-FCCE-D1E8-C36A-78EFEDBAB259}"/>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81078638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508ED1C-93B8-F765-F5A1-D739AA88F0CD}"/>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ADD64CD5-C2D6-E5D4-A5CB-6F75488A3D1B}"/>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6289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AA7BA0-EF08-30D8-085A-B34682ECC82F}"/>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01DE3926-4D74-F006-40D7-61E10545FC24}"/>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5401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1870641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20415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1989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38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9/8/2025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824526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BED0C5B-1C38-E43D-ADF2-50274C6A9B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2" y="223"/>
            <a:ext cx="12192396" cy="6857776"/>
          </a:xfrm>
          <a:prstGeom prst="rect">
            <a:avLst/>
          </a:prstGeom>
        </p:spPr>
      </p:pic>
    </p:spTree>
    <p:extLst>
      <p:ext uri="{BB962C8B-B14F-4D97-AF65-F5344CB8AC3E}">
        <p14:creationId xmlns:p14="http://schemas.microsoft.com/office/powerpoint/2010/main" val="10709468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3"/>
          <a:srcRect/>
          <a:stretch/>
        </p:blipFill>
        <p:spPr>
          <a:xfrm>
            <a:off x="2" y="223"/>
            <a:ext cx="12192396" cy="6857777"/>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956832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Gill Sans MT" panose="020B0502020104020203" pitchFamily="34" charset="77"/>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Gill Sans MT" panose="020B0502020104020203" pitchFamily="34" charset="77"/>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Gill Sans MT" panose="020B0502020104020203" pitchFamily="34" charset="77"/>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DDB0CF-E9CB-8EA9-AE13-196C1249CBE9}"/>
              </a:ext>
            </a:extLst>
          </p:cNvPr>
          <p:cNvPicPr>
            <a:picLocks noChangeAspect="1"/>
          </p:cNvPicPr>
          <p:nvPr userDrawn="1"/>
        </p:nvPicPr>
        <p:blipFill>
          <a:blip r:embed="rId5"/>
          <a:srcRect/>
          <a:stretch/>
        </p:blipFill>
        <p:spPr>
          <a:xfrm>
            <a:off x="-396" y="3700"/>
            <a:ext cx="12192396" cy="6857776"/>
          </a:xfrm>
          <a:prstGeom prst="rect">
            <a:avLst/>
          </a:prstGeom>
        </p:spPr>
      </p:pic>
      <p:sp>
        <p:nvSpPr>
          <p:cNvPr id="2" name="Title Placeholder 1"/>
          <p:cNvSpPr>
            <a:spLocks noGrp="1"/>
          </p:cNvSpPr>
          <p:nvPr>
            <p:ph type="title"/>
          </p:nvPr>
        </p:nvSpPr>
        <p:spPr>
          <a:xfrm>
            <a:off x="677333" y="365125"/>
            <a:ext cx="10820400" cy="71913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77332" y="1422400"/>
            <a:ext cx="10820399"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EF51B72-712F-3CBD-1A91-E1360DC76D06}"/>
              </a:ext>
            </a:extLst>
          </p:cNvPr>
          <p:cNvCxnSpPr>
            <a:cxnSpLocks/>
          </p:cNvCxnSpPr>
          <p:nvPr userDrawn="1"/>
        </p:nvCxnSpPr>
        <p:spPr>
          <a:xfrm>
            <a:off x="685845" y="1193800"/>
            <a:ext cx="10820355" cy="0"/>
          </a:xfrm>
          <a:prstGeom prst="line">
            <a:avLst/>
          </a:prstGeom>
          <a:ln w="15875">
            <a:solidFill>
              <a:srgbClr val="08324B"/>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4573B477-9298-626B-3043-A07E227FDE4F}"/>
              </a:ext>
            </a:extLst>
          </p:cNvPr>
          <p:cNvSpPr/>
          <p:nvPr userDrawn="1"/>
        </p:nvSpPr>
        <p:spPr>
          <a:xfrm>
            <a:off x="548640" y="6315891"/>
            <a:ext cx="11194869" cy="3722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0573572"/>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Lst>
  <p:txStyles>
    <p:titleStyle>
      <a:lvl1pPr algn="l" defTabSz="914400" rtl="0" eaLnBrk="1" latinLnBrk="0" hangingPunct="1">
        <a:lnSpc>
          <a:spcPct val="90000"/>
        </a:lnSpc>
        <a:spcBef>
          <a:spcPct val="0"/>
        </a:spcBef>
        <a:buNone/>
        <a:defRPr sz="1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indoutnow.co.uk/"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C018FD-6680-37B7-CB18-E3EE1A2BF9BE}"/>
              </a:ext>
            </a:extLst>
          </p:cNvPr>
          <p:cNvSpPr>
            <a:spLocks noGrp="1" noChangeArrowheads="1"/>
          </p:cNvSpPr>
          <p:nvPr>
            <p:ph type="title"/>
          </p:nvPr>
        </p:nvSpPr>
        <p:spPr>
          <a:xfrm>
            <a:off x="599570" y="2039890"/>
            <a:ext cx="10992859" cy="1325563"/>
          </a:xfrm>
        </p:spPr>
        <p:txBody>
          <a:bodyPr>
            <a:normAutofit fontScale="90000"/>
          </a:bodyPr>
          <a:lstStyle/>
          <a:p>
            <a:r>
              <a:rPr lang="en-GB" sz="3600" b="1">
                <a:solidFill>
                  <a:schemeClr val="bg1"/>
                </a:solidFill>
                <a:latin typeface="Arial Nova Light" panose="020B0304020202020204" pitchFamily="34" charset="0"/>
                <a:cs typeface="Arial"/>
              </a:rPr>
              <a:t>Local Government Reorganisation</a:t>
            </a:r>
            <a:br>
              <a:rPr lang="en-GB" sz="3600" b="1">
                <a:solidFill>
                  <a:schemeClr val="bg1"/>
                </a:solidFill>
                <a:latin typeface="Arial Nova Light" panose="020B0304020202020204" pitchFamily="34" charset="0"/>
                <a:cs typeface="Arial"/>
              </a:rPr>
            </a:br>
            <a:br>
              <a:rPr lang="en-GB" sz="3600" b="1">
                <a:solidFill>
                  <a:schemeClr val="bg1"/>
                </a:solidFill>
                <a:latin typeface="Arial Nova Light" panose="020B0304020202020204" pitchFamily="34" charset="0"/>
                <a:cs typeface="Arial"/>
              </a:rPr>
            </a:br>
            <a:r>
              <a:rPr lang="en-GB" sz="3600" b="1">
                <a:solidFill>
                  <a:schemeClr val="bg1"/>
                </a:solidFill>
                <a:latin typeface="Arial Nova Light" panose="020B0304020202020204" pitchFamily="34" charset="0"/>
                <a:cs typeface="Arial"/>
              </a:rPr>
              <a:t>Representative Sample Survey Insight Report</a:t>
            </a:r>
            <a:endParaRPr lang="en-US" altLang="en-US" sz="3600">
              <a:solidFill>
                <a:schemeClr val="bg1"/>
              </a:solidFill>
              <a:latin typeface="Arial Nova Light" panose="020B0304020202020204" pitchFamily="34" charset="0"/>
            </a:endParaRPr>
          </a:p>
        </p:txBody>
      </p:sp>
      <p:sp>
        <p:nvSpPr>
          <p:cNvPr id="5" name="TextBox 4">
            <a:extLst>
              <a:ext uri="{FF2B5EF4-FFF2-40B4-BE49-F238E27FC236}">
                <a16:creationId xmlns:a16="http://schemas.microsoft.com/office/drawing/2014/main" id="{E7B5C0D1-F6AC-6013-C328-09EB2A839B0E}"/>
              </a:ext>
            </a:extLst>
          </p:cNvPr>
          <p:cNvSpPr txBox="1"/>
          <p:nvPr/>
        </p:nvSpPr>
        <p:spPr>
          <a:xfrm>
            <a:off x="599570" y="4468044"/>
            <a:ext cx="29748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chemeClr val="bg1"/>
                </a:solidFill>
                <a:latin typeface="Arial Nova Light" panose="020B0304020202020204" pitchFamily="34" charset="0"/>
                <a:cs typeface="Arial"/>
              </a:rPr>
              <a:t>August 2025</a:t>
            </a:r>
          </a:p>
        </p:txBody>
      </p:sp>
    </p:spTree>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A35E-7FFD-7B00-CEF9-A1F5BAA7E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298BC-33B8-8548-DDDF-4AC7644504A8}"/>
              </a:ext>
            </a:extLst>
          </p:cNvPr>
          <p:cNvSpPr>
            <a:spLocks noGrp="1"/>
          </p:cNvSpPr>
          <p:nvPr>
            <p:ph type="title" idx="4294967295"/>
          </p:nvPr>
        </p:nvSpPr>
        <p:spPr>
          <a:xfrm>
            <a:off x="585786" y="-15086"/>
            <a:ext cx="10981373"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Perceived potential concerns with the proposed structure – examples of comments provided</a:t>
            </a:r>
            <a:endParaRPr lang="en-GB" sz="16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F1ED650-3AAE-3199-8130-379B44D851AA}"/>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ED852EB6-42C0-2648-97A1-74A900453437}"/>
              </a:ext>
            </a:extLst>
          </p:cNvPr>
          <p:cNvSpPr/>
          <p:nvPr/>
        </p:nvSpPr>
        <p:spPr>
          <a:xfrm>
            <a:off x="243374" y="3793280"/>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Service delivery and quality</a:t>
            </a:r>
          </a:p>
        </p:txBody>
      </p:sp>
      <p:sp>
        <p:nvSpPr>
          <p:cNvPr id="11" name="Rectangle: Rounded Corners 10">
            <a:extLst>
              <a:ext uri="{FF2B5EF4-FFF2-40B4-BE49-F238E27FC236}">
                <a16:creationId xmlns:a16="http://schemas.microsoft.com/office/drawing/2014/main" id="{6E301394-0FB2-D043-4EB2-A300BE2C1E2A}"/>
              </a:ext>
            </a:extLst>
          </p:cNvPr>
          <p:cNvSpPr/>
          <p:nvPr/>
        </p:nvSpPr>
        <p:spPr>
          <a:xfrm>
            <a:off x="4194971" y="3793279"/>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Public trust and confidence</a:t>
            </a:r>
          </a:p>
        </p:txBody>
      </p:sp>
      <p:sp>
        <p:nvSpPr>
          <p:cNvPr id="3" name="Rectangle: Rounded Corners 2">
            <a:extLst>
              <a:ext uri="{FF2B5EF4-FFF2-40B4-BE49-F238E27FC236}">
                <a16:creationId xmlns:a16="http://schemas.microsoft.com/office/drawing/2014/main" id="{09704367-5D04-DFB2-A238-4E7D19165226}"/>
              </a:ext>
            </a:extLst>
          </p:cNvPr>
          <p:cNvSpPr/>
          <p:nvPr/>
        </p:nvSpPr>
        <p:spPr>
          <a:xfrm>
            <a:off x="243374" y="1264857"/>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Financial concerns</a:t>
            </a:r>
          </a:p>
        </p:txBody>
      </p:sp>
      <p:sp>
        <p:nvSpPr>
          <p:cNvPr id="5" name="Rectangle: Rounded Corners 4">
            <a:extLst>
              <a:ext uri="{FF2B5EF4-FFF2-40B4-BE49-F238E27FC236}">
                <a16:creationId xmlns:a16="http://schemas.microsoft.com/office/drawing/2014/main" id="{9DD50A49-6BF3-C129-3FA3-A56A84B595D0}"/>
              </a:ext>
            </a:extLst>
          </p:cNvPr>
          <p:cNvSpPr/>
          <p:nvPr/>
        </p:nvSpPr>
        <p:spPr>
          <a:xfrm>
            <a:off x="4194971" y="1264856"/>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Geographical and boundary concerns</a:t>
            </a:r>
          </a:p>
        </p:txBody>
      </p:sp>
      <p:sp>
        <p:nvSpPr>
          <p:cNvPr id="6" name="Rectangle: Rounded Corners 5">
            <a:extLst>
              <a:ext uri="{FF2B5EF4-FFF2-40B4-BE49-F238E27FC236}">
                <a16:creationId xmlns:a16="http://schemas.microsoft.com/office/drawing/2014/main" id="{52CBF7AE-6837-4EF1-F13A-946633707B34}"/>
              </a:ext>
            </a:extLst>
          </p:cNvPr>
          <p:cNvSpPr/>
          <p:nvPr/>
        </p:nvSpPr>
        <p:spPr>
          <a:xfrm>
            <a:off x="8146568" y="1264856"/>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Loss of local identity and representation</a:t>
            </a:r>
          </a:p>
        </p:txBody>
      </p:sp>
      <p:sp>
        <p:nvSpPr>
          <p:cNvPr id="4" name="Rectangle: Rounded Corners 3">
            <a:extLst>
              <a:ext uri="{FF2B5EF4-FFF2-40B4-BE49-F238E27FC236}">
                <a16:creationId xmlns:a16="http://schemas.microsoft.com/office/drawing/2014/main" id="{DCCAFE24-A00E-8DEC-0292-BF72B4A51962}"/>
              </a:ext>
            </a:extLst>
          </p:cNvPr>
          <p:cNvSpPr/>
          <p:nvPr/>
        </p:nvSpPr>
        <p:spPr>
          <a:xfrm>
            <a:off x="8146568" y="3793279"/>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Governance and decision-making</a:t>
            </a:r>
          </a:p>
        </p:txBody>
      </p:sp>
      <p:sp>
        <p:nvSpPr>
          <p:cNvPr id="8" name="TextBox 7">
            <a:extLst>
              <a:ext uri="{FF2B5EF4-FFF2-40B4-BE49-F238E27FC236}">
                <a16:creationId xmlns:a16="http://schemas.microsoft.com/office/drawing/2014/main" id="{98CB75A8-1F36-DFD5-1A2D-9E6C15E6FEBF}"/>
              </a:ext>
            </a:extLst>
          </p:cNvPr>
          <p:cNvSpPr txBox="1"/>
          <p:nvPr/>
        </p:nvSpPr>
        <p:spPr>
          <a:xfrm>
            <a:off x="443136" y="1699950"/>
            <a:ext cx="1684020"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“Hampshire being spilt and finances not being evenly distributed”</a:t>
            </a:r>
          </a:p>
        </p:txBody>
      </p:sp>
      <p:sp>
        <p:nvSpPr>
          <p:cNvPr id="12" name="TextBox 11">
            <a:extLst>
              <a:ext uri="{FF2B5EF4-FFF2-40B4-BE49-F238E27FC236}">
                <a16:creationId xmlns:a16="http://schemas.microsoft.com/office/drawing/2014/main" id="{49C1EC80-6B76-D98D-0F3F-EC2A2587DFF0}"/>
              </a:ext>
            </a:extLst>
          </p:cNvPr>
          <p:cNvSpPr txBox="1"/>
          <p:nvPr/>
        </p:nvSpPr>
        <p:spPr>
          <a:xfrm>
            <a:off x="2245612" y="1402899"/>
            <a:ext cx="1572028"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“Not enough government money to support the increased lower level responsibilities”</a:t>
            </a:r>
          </a:p>
        </p:txBody>
      </p:sp>
      <p:sp>
        <p:nvSpPr>
          <p:cNvPr id="10" name="TextBox 9">
            <a:extLst>
              <a:ext uri="{FF2B5EF4-FFF2-40B4-BE49-F238E27FC236}">
                <a16:creationId xmlns:a16="http://schemas.microsoft.com/office/drawing/2014/main" id="{4FAC9DA4-7A3C-2042-9C79-64EDD9E0D4A4}"/>
              </a:ext>
            </a:extLst>
          </p:cNvPr>
          <p:cNvSpPr txBox="1"/>
          <p:nvPr/>
        </p:nvSpPr>
        <p:spPr>
          <a:xfrm>
            <a:off x="506453" y="2448812"/>
            <a:ext cx="2045381"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“Decentralisation can lead to inequality in investment and spending”</a:t>
            </a:r>
          </a:p>
        </p:txBody>
      </p:sp>
      <p:sp>
        <p:nvSpPr>
          <p:cNvPr id="13" name="TextBox 12">
            <a:extLst>
              <a:ext uri="{FF2B5EF4-FFF2-40B4-BE49-F238E27FC236}">
                <a16:creationId xmlns:a16="http://schemas.microsoft.com/office/drawing/2014/main" id="{597E23B7-DCE9-2EA7-1F43-AA3790AC7D26}"/>
              </a:ext>
            </a:extLst>
          </p:cNvPr>
          <p:cNvSpPr txBox="1"/>
          <p:nvPr/>
        </p:nvSpPr>
        <p:spPr>
          <a:xfrm>
            <a:off x="2794182" y="2399058"/>
            <a:ext cx="1106740"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“Funding cuts could be hidden in the restructuring”</a:t>
            </a:r>
          </a:p>
        </p:txBody>
      </p:sp>
      <p:sp>
        <p:nvSpPr>
          <p:cNvPr id="14" name="TextBox 13">
            <a:extLst>
              <a:ext uri="{FF2B5EF4-FFF2-40B4-BE49-F238E27FC236}">
                <a16:creationId xmlns:a16="http://schemas.microsoft.com/office/drawing/2014/main" id="{A39D8483-0356-9458-CEC9-9CC6EB9FDEC4}"/>
              </a:ext>
            </a:extLst>
          </p:cNvPr>
          <p:cNvSpPr txBox="1"/>
          <p:nvPr/>
        </p:nvSpPr>
        <p:spPr>
          <a:xfrm>
            <a:off x="4194972" y="4180239"/>
            <a:ext cx="3802058" cy="461665"/>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“It might cost a lot of money and involve lots of extra paperwork for only minimal gain”</a:t>
            </a:r>
          </a:p>
        </p:txBody>
      </p:sp>
      <p:sp>
        <p:nvSpPr>
          <p:cNvPr id="16" name="TextBox 15">
            <a:extLst>
              <a:ext uri="{FF2B5EF4-FFF2-40B4-BE49-F238E27FC236}">
                <a16:creationId xmlns:a16="http://schemas.microsoft.com/office/drawing/2014/main" id="{C963D660-E5D4-9F90-6EC7-CEFD8086406C}"/>
              </a:ext>
            </a:extLst>
          </p:cNvPr>
          <p:cNvSpPr txBox="1"/>
          <p:nvPr/>
        </p:nvSpPr>
        <p:spPr>
          <a:xfrm>
            <a:off x="10095927" y="1713170"/>
            <a:ext cx="1652937" cy="1754326"/>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“Councils becoming too big and not in touch with the local community. I feel Southampton is already like this. I feel places like Eastleigh etc benefit from a smaller council”</a:t>
            </a:r>
          </a:p>
        </p:txBody>
      </p:sp>
      <p:sp>
        <p:nvSpPr>
          <p:cNvPr id="19" name="TextBox 18">
            <a:extLst>
              <a:ext uri="{FF2B5EF4-FFF2-40B4-BE49-F238E27FC236}">
                <a16:creationId xmlns:a16="http://schemas.microsoft.com/office/drawing/2014/main" id="{F07CB28C-6737-3B2E-C658-8CDC0C13A3DB}"/>
              </a:ext>
            </a:extLst>
          </p:cNvPr>
          <p:cNvSpPr txBox="1"/>
          <p:nvPr/>
        </p:nvSpPr>
        <p:spPr>
          <a:xfrm>
            <a:off x="8261131" y="4180239"/>
            <a:ext cx="1495762" cy="461665"/>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“Small parishes will be forgotten about”</a:t>
            </a:r>
          </a:p>
        </p:txBody>
      </p:sp>
      <p:sp>
        <p:nvSpPr>
          <p:cNvPr id="22" name="TextBox 21">
            <a:extLst>
              <a:ext uri="{FF2B5EF4-FFF2-40B4-BE49-F238E27FC236}">
                <a16:creationId xmlns:a16="http://schemas.microsoft.com/office/drawing/2014/main" id="{5456F3CD-7823-D2D7-6358-F2D43F787003}"/>
              </a:ext>
            </a:extLst>
          </p:cNvPr>
          <p:cNvSpPr txBox="1"/>
          <p:nvPr/>
        </p:nvSpPr>
        <p:spPr>
          <a:xfrm>
            <a:off x="4244183" y="4676581"/>
            <a:ext cx="1909638"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“The cost of implementing these changes and the time it will take to merge councils”</a:t>
            </a:r>
          </a:p>
        </p:txBody>
      </p:sp>
      <p:sp>
        <p:nvSpPr>
          <p:cNvPr id="25" name="TextBox 24">
            <a:extLst>
              <a:ext uri="{FF2B5EF4-FFF2-40B4-BE49-F238E27FC236}">
                <a16:creationId xmlns:a16="http://schemas.microsoft.com/office/drawing/2014/main" id="{145FD772-C261-A541-48ED-A845FF9313AA}"/>
              </a:ext>
            </a:extLst>
          </p:cNvPr>
          <p:cNvSpPr txBox="1"/>
          <p:nvPr/>
        </p:nvSpPr>
        <p:spPr>
          <a:xfrm>
            <a:off x="4212231" y="1723879"/>
            <a:ext cx="1782560"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“The New Forest has very little in common with Southampton. It seems ridiculous to lump them together”</a:t>
            </a:r>
          </a:p>
        </p:txBody>
      </p:sp>
      <p:sp>
        <p:nvSpPr>
          <p:cNvPr id="26" name="TextBox 25">
            <a:extLst>
              <a:ext uri="{FF2B5EF4-FFF2-40B4-BE49-F238E27FC236}">
                <a16:creationId xmlns:a16="http://schemas.microsoft.com/office/drawing/2014/main" id="{E1190B19-E7F5-1713-F9E6-F63F12ABD681}"/>
              </a:ext>
            </a:extLst>
          </p:cNvPr>
          <p:cNvSpPr txBox="1"/>
          <p:nvPr/>
        </p:nvSpPr>
        <p:spPr>
          <a:xfrm>
            <a:off x="4647154" y="2785796"/>
            <a:ext cx="1429318"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“Too big an area, what works in the city won't work in rural areas”</a:t>
            </a:r>
          </a:p>
        </p:txBody>
      </p:sp>
      <p:sp>
        <p:nvSpPr>
          <p:cNvPr id="41" name="TextBox 40">
            <a:extLst>
              <a:ext uri="{FF2B5EF4-FFF2-40B4-BE49-F238E27FC236}">
                <a16:creationId xmlns:a16="http://schemas.microsoft.com/office/drawing/2014/main" id="{5C500A30-5A7C-1CCA-BF2D-C105E41D83FE}"/>
              </a:ext>
            </a:extLst>
          </p:cNvPr>
          <p:cNvSpPr txBox="1"/>
          <p:nvPr/>
        </p:nvSpPr>
        <p:spPr>
          <a:xfrm>
            <a:off x="347164" y="4318738"/>
            <a:ext cx="1684020"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“That services may be reduced or harder to access going forward”</a:t>
            </a:r>
          </a:p>
        </p:txBody>
      </p:sp>
      <p:sp>
        <p:nvSpPr>
          <p:cNvPr id="43" name="TextBox 42">
            <a:extLst>
              <a:ext uri="{FF2B5EF4-FFF2-40B4-BE49-F238E27FC236}">
                <a16:creationId xmlns:a16="http://schemas.microsoft.com/office/drawing/2014/main" id="{F28C1B0A-7753-E76E-8ACF-505BC6EABC5F}"/>
              </a:ext>
            </a:extLst>
          </p:cNvPr>
          <p:cNvSpPr txBox="1"/>
          <p:nvPr/>
        </p:nvSpPr>
        <p:spPr>
          <a:xfrm>
            <a:off x="2446850" y="3222554"/>
            <a:ext cx="1484686" cy="461665"/>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“Less funding for smaller areas”</a:t>
            </a:r>
          </a:p>
        </p:txBody>
      </p:sp>
      <p:sp>
        <p:nvSpPr>
          <p:cNvPr id="47" name="TextBox 46">
            <a:extLst>
              <a:ext uri="{FF2B5EF4-FFF2-40B4-BE49-F238E27FC236}">
                <a16:creationId xmlns:a16="http://schemas.microsoft.com/office/drawing/2014/main" id="{605F1979-3C24-47E1-8A7F-335198274EEB}"/>
              </a:ext>
            </a:extLst>
          </p:cNvPr>
          <p:cNvSpPr txBox="1"/>
          <p:nvPr/>
        </p:nvSpPr>
        <p:spPr>
          <a:xfrm>
            <a:off x="5994791" y="1713170"/>
            <a:ext cx="1872092"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“Unsure as to why the areas outside the Isle of Wight  aren’t more evenly divided, population-wise”</a:t>
            </a:r>
          </a:p>
        </p:txBody>
      </p:sp>
      <p:sp>
        <p:nvSpPr>
          <p:cNvPr id="48" name="TextBox 47">
            <a:extLst>
              <a:ext uri="{FF2B5EF4-FFF2-40B4-BE49-F238E27FC236}">
                <a16:creationId xmlns:a16="http://schemas.microsoft.com/office/drawing/2014/main" id="{BB5152AB-B48C-D8CF-10A1-90D17ED7C765}"/>
              </a:ext>
            </a:extLst>
          </p:cNvPr>
          <p:cNvSpPr txBox="1"/>
          <p:nvPr/>
        </p:nvSpPr>
        <p:spPr>
          <a:xfrm>
            <a:off x="2262221" y="4113036"/>
            <a:ext cx="1552173" cy="1200329"/>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“If staffing numbers are reduced, services will suffer, making it more difficult to contact departments”</a:t>
            </a:r>
          </a:p>
        </p:txBody>
      </p:sp>
      <p:sp>
        <p:nvSpPr>
          <p:cNvPr id="49" name="TextBox 48">
            <a:extLst>
              <a:ext uri="{FF2B5EF4-FFF2-40B4-BE49-F238E27FC236}">
                <a16:creationId xmlns:a16="http://schemas.microsoft.com/office/drawing/2014/main" id="{242FB9AE-0269-815D-D3E2-2311B5F26501}"/>
              </a:ext>
            </a:extLst>
          </p:cNvPr>
          <p:cNvSpPr txBox="1"/>
          <p:nvPr/>
        </p:nvSpPr>
        <p:spPr>
          <a:xfrm>
            <a:off x="9987863" y="4180239"/>
            <a:ext cx="1729792" cy="1200329"/>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“Where new houses get allocated - due to the South Downs national park, houses in east Hampshire are not fairly allocated”</a:t>
            </a:r>
          </a:p>
        </p:txBody>
      </p:sp>
      <p:sp>
        <p:nvSpPr>
          <p:cNvPr id="50" name="TextBox 49">
            <a:extLst>
              <a:ext uri="{FF2B5EF4-FFF2-40B4-BE49-F238E27FC236}">
                <a16:creationId xmlns:a16="http://schemas.microsoft.com/office/drawing/2014/main" id="{5F26443A-94FB-A767-D3BA-1F7F9A3AB04A}"/>
              </a:ext>
            </a:extLst>
          </p:cNvPr>
          <p:cNvSpPr txBox="1"/>
          <p:nvPr/>
        </p:nvSpPr>
        <p:spPr>
          <a:xfrm>
            <a:off x="6318819" y="2735441"/>
            <a:ext cx="1479977"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“People on the borders may get confused as to who looks after them”</a:t>
            </a:r>
          </a:p>
        </p:txBody>
      </p:sp>
      <p:sp>
        <p:nvSpPr>
          <p:cNvPr id="51" name="TextBox 50">
            <a:extLst>
              <a:ext uri="{FF2B5EF4-FFF2-40B4-BE49-F238E27FC236}">
                <a16:creationId xmlns:a16="http://schemas.microsoft.com/office/drawing/2014/main" id="{76840494-1BF7-730F-1C6A-0EBF0FDA4357}"/>
              </a:ext>
            </a:extLst>
          </p:cNvPr>
          <p:cNvSpPr txBox="1"/>
          <p:nvPr/>
        </p:nvSpPr>
        <p:spPr>
          <a:xfrm>
            <a:off x="237465" y="3125393"/>
            <a:ext cx="2294922" cy="461665"/>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“Costly to implement and could mean higher council tax bills”</a:t>
            </a:r>
          </a:p>
        </p:txBody>
      </p:sp>
      <p:sp>
        <p:nvSpPr>
          <p:cNvPr id="54" name="TextBox 53">
            <a:extLst>
              <a:ext uri="{FF2B5EF4-FFF2-40B4-BE49-F238E27FC236}">
                <a16:creationId xmlns:a16="http://schemas.microsoft.com/office/drawing/2014/main" id="{74892BC2-5EE5-3578-BA69-63938B9691B3}"/>
              </a:ext>
            </a:extLst>
          </p:cNvPr>
          <p:cNvSpPr txBox="1"/>
          <p:nvPr/>
        </p:nvSpPr>
        <p:spPr>
          <a:xfrm>
            <a:off x="8389559" y="2977070"/>
            <a:ext cx="1731318"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“North and Mid Hampshire have no real relationship”</a:t>
            </a:r>
          </a:p>
        </p:txBody>
      </p:sp>
      <p:sp>
        <p:nvSpPr>
          <p:cNvPr id="55" name="TextBox 54">
            <a:extLst>
              <a:ext uri="{FF2B5EF4-FFF2-40B4-BE49-F238E27FC236}">
                <a16:creationId xmlns:a16="http://schemas.microsoft.com/office/drawing/2014/main" id="{D3BE6A48-B7CA-6999-2840-7C43EA3C27E5}"/>
              </a:ext>
            </a:extLst>
          </p:cNvPr>
          <p:cNvSpPr txBox="1"/>
          <p:nvPr/>
        </p:nvSpPr>
        <p:spPr>
          <a:xfrm>
            <a:off x="8293084" y="4826779"/>
            <a:ext cx="1431856"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“Poorer areas overlooked in favour of more affluent areas”</a:t>
            </a:r>
          </a:p>
        </p:txBody>
      </p:sp>
      <p:sp>
        <p:nvSpPr>
          <p:cNvPr id="56" name="TextBox 55">
            <a:extLst>
              <a:ext uri="{FF2B5EF4-FFF2-40B4-BE49-F238E27FC236}">
                <a16:creationId xmlns:a16="http://schemas.microsoft.com/office/drawing/2014/main" id="{8AFBAAE5-E361-6156-A5E1-64172D3E655E}"/>
              </a:ext>
            </a:extLst>
          </p:cNvPr>
          <p:cNvSpPr txBox="1"/>
          <p:nvPr/>
        </p:nvSpPr>
        <p:spPr>
          <a:xfrm>
            <a:off x="6318819" y="4767684"/>
            <a:ext cx="1530805"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“It’s going to cost a lot of money and make no difference”</a:t>
            </a:r>
          </a:p>
        </p:txBody>
      </p:sp>
      <p:sp>
        <p:nvSpPr>
          <p:cNvPr id="57" name="TextBox 56">
            <a:extLst>
              <a:ext uri="{FF2B5EF4-FFF2-40B4-BE49-F238E27FC236}">
                <a16:creationId xmlns:a16="http://schemas.microsoft.com/office/drawing/2014/main" id="{9CA8076D-06DA-5D74-BE46-A1BD878D7E5C}"/>
              </a:ext>
            </a:extLst>
          </p:cNvPr>
          <p:cNvSpPr txBox="1"/>
          <p:nvPr/>
        </p:nvSpPr>
        <p:spPr>
          <a:xfrm>
            <a:off x="4191948" y="5519655"/>
            <a:ext cx="3802058"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“Restructuring always costs money, which this is supposed to save, and leads to job losses, so more benefits going out, and less income tax coming in”</a:t>
            </a:r>
          </a:p>
        </p:txBody>
      </p:sp>
      <p:sp>
        <p:nvSpPr>
          <p:cNvPr id="58" name="TextBox 57">
            <a:extLst>
              <a:ext uri="{FF2B5EF4-FFF2-40B4-BE49-F238E27FC236}">
                <a16:creationId xmlns:a16="http://schemas.microsoft.com/office/drawing/2014/main" id="{B02E5465-FD4D-5CF2-7162-8A566B82067E}"/>
              </a:ext>
            </a:extLst>
          </p:cNvPr>
          <p:cNvSpPr txBox="1"/>
          <p:nvPr/>
        </p:nvSpPr>
        <p:spPr>
          <a:xfrm>
            <a:off x="8190911" y="1631545"/>
            <a:ext cx="1957023" cy="1200329"/>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“Having a larger area loses the more locally focussed elements and knowledge. Even in the similar area, different areas may have very different needs”</a:t>
            </a:r>
          </a:p>
        </p:txBody>
      </p:sp>
      <p:sp>
        <p:nvSpPr>
          <p:cNvPr id="60" name="TextBox 59">
            <a:extLst>
              <a:ext uri="{FF2B5EF4-FFF2-40B4-BE49-F238E27FC236}">
                <a16:creationId xmlns:a16="http://schemas.microsoft.com/office/drawing/2014/main" id="{2D18C977-E2FE-6993-B331-124339E9DCE3}"/>
              </a:ext>
            </a:extLst>
          </p:cNvPr>
          <p:cNvSpPr txBox="1"/>
          <p:nvPr/>
        </p:nvSpPr>
        <p:spPr>
          <a:xfrm>
            <a:off x="268486" y="5085311"/>
            <a:ext cx="2033320"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“I would be concerned that the reduced number of councils having to look after more people may deliver poorer services”</a:t>
            </a:r>
          </a:p>
        </p:txBody>
      </p:sp>
      <p:sp>
        <p:nvSpPr>
          <p:cNvPr id="62" name="TextBox 61">
            <a:extLst>
              <a:ext uri="{FF2B5EF4-FFF2-40B4-BE49-F238E27FC236}">
                <a16:creationId xmlns:a16="http://schemas.microsoft.com/office/drawing/2014/main" id="{2070BB85-4651-10D6-1384-9FD3D50A3F53}"/>
              </a:ext>
            </a:extLst>
          </p:cNvPr>
          <p:cNvSpPr txBox="1"/>
          <p:nvPr/>
        </p:nvSpPr>
        <p:spPr>
          <a:xfrm>
            <a:off x="2326918" y="5380568"/>
            <a:ext cx="1563956"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“…departments will have extra work loads with less staff”</a:t>
            </a:r>
          </a:p>
        </p:txBody>
      </p:sp>
      <p:sp>
        <p:nvSpPr>
          <p:cNvPr id="64" name="TextBox 63">
            <a:extLst>
              <a:ext uri="{FF2B5EF4-FFF2-40B4-BE49-F238E27FC236}">
                <a16:creationId xmlns:a16="http://schemas.microsoft.com/office/drawing/2014/main" id="{BD5813D1-873C-2340-7F35-0B35B5352065}"/>
              </a:ext>
            </a:extLst>
          </p:cNvPr>
          <p:cNvSpPr txBox="1"/>
          <p:nvPr/>
        </p:nvSpPr>
        <p:spPr>
          <a:xfrm>
            <a:off x="9943883" y="5414015"/>
            <a:ext cx="1957024"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“Negatively being affected by decisions that aren't suitable for my area”</a:t>
            </a:r>
          </a:p>
        </p:txBody>
      </p:sp>
      <p:sp>
        <p:nvSpPr>
          <p:cNvPr id="65" name="TextBox 64">
            <a:extLst>
              <a:ext uri="{FF2B5EF4-FFF2-40B4-BE49-F238E27FC236}">
                <a16:creationId xmlns:a16="http://schemas.microsoft.com/office/drawing/2014/main" id="{6F4DC5CE-F666-AD9A-7525-BB869F8F1901}"/>
              </a:ext>
            </a:extLst>
          </p:cNvPr>
          <p:cNvSpPr txBox="1"/>
          <p:nvPr/>
        </p:nvSpPr>
        <p:spPr>
          <a:xfrm>
            <a:off x="8293084" y="5704321"/>
            <a:ext cx="1331106" cy="461665"/>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“Too much power in one place”</a:t>
            </a:r>
          </a:p>
        </p:txBody>
      </p:sp>
    </p:spTree>
    <p:extLst>
      <p:ext uri="{BB962C8B-B14F-4D97-AF65-F5344CB8AC3E}">
        <p14:creationId xmlns:p14="http://schemas.microsoft.com/office/powerpoint/2010/main" val="366939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889CF-8A6B-8981-96C7-B394F5680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23BC9-D163-067B-840D-145F3F0F9563}"/>
              </a:ext>
            </a:extLst>
          </p:cNvPr>
          <p:cNvSpPr>
            <a:spLocks noGrp="1"/>
          </p:cNvSpPr>
          <p:nvPr>
            <p:ph type="title" idx="4294967295"/>
          </p:nvPr>
        </p:nvSpPr>
        <p:spPr>
          <a:xfrm>
            <a:off x="585786" y="-15086"/>
            <a:ext cx="11118534"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Potential concerns with proposed structure </a:t>
            </a:r>
            <a:r>
              <a:rPr lang="en-GB" sz="1600">
                <a:solidFill>
                  <a:srgbClr val="08324B"/>
                </a:solidFill>
                <a:latin typeface="Arial Nova Light" panose="020B0304020202020204" pitchFamily="34" charset="0"/>
                <a:cs typeface="Arial" panose="020B0604020202020204" pitchFamily="34" charset="0"/>
              </a:rPr>
              <a:t>– Geography and boundaries were the most prominent concern amongst respondents in the proposed Isle of Wight* and South-West areas. Respondents in the proposed North and Mid area were most concerned about loss of local identity and representation, whilst those in the South-East area were particularly concerned about finances.</a:t>
            </a:r>
          </a:p>
        </p:txBody>
      </p:sp>
      <p:cxnSp>
        <p:nvCxnSpPr>
          <p:cNvPr id="7" name="Straight Connector 6">
            <a:extLst>
              <a:ext uri="{FF2B5EF4-FFF2-40B4-BE49-F238E27FC236}">
                <a16:creationId xmlns:a16="http://schemas.microsoft.com/office/drawing/2014/main" id="{DA713F62-71F9-AB8E-4F99-B34B11EAED0D}"/>
              </a:ext>
              <a:ext uri="{C183D7F6-B498-43B3-948B-1728B52AA6E4}">
                <adec:decorative xmlns:adec="http://schemas.microsoft.com/office/drawing/2017/decorative" val="1"/>
              </a:ext>
            </a:extLst>
          </p:cNvPr>
          <p:cNvCxnSpPr>
            <a:cxnSpLocks/>
          </p:cNvCxnSpPr>
          <p:nvPr/>
        </p:nvCxnSpPr>
        <p:spPr>
          <a:xfrm>
            <a:off x="707231" y="1115143"/>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Chart 2" descr="Bar chart of responses to the question: &quot;What, if anything, concerns you about this approach?&quot;, split by proposed unitary council area">
            <a:extLst>
              <a:ext uri="{FF2B5EF4-FFF2-40B4-BE49-F238E27FC236}">
                <a16:creationId xmlns:a16="http://schemas.microsoft.com/office/drawing/2014/main" id="{2DDFDABA-8474-3E73-689A-1A0D03189C0E}"/>
              </a:ext>
            </a:extLst>
          </p:cNvPr>
          <p:cNvGraphicFramePr/>
          <p:nvPr>
            <p:extLst>
              <p:ext uri="{D42A27DB-BD31-4B8C-83A1-F6EECF244321}">
                <p14:modId xmlns:p14="http://schemas.microsoft.com/office/powerpoint/2010/main" val="2501699248"/>
              </p:ext>
            </p:extLst>
          </p:nvPr>
        </p:nvGraphicFramePr>
        <p:xfrm>
          <a:off x="-675085" y="1115144"/>
          <a:ext cx="11480245" cy="536531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EB47D9A-C706-A628-5FB7-BEAA8C323B88}"/>
              </a:ext>
            </a:extLst>
          </p:cNvPr>
          <p:cNvSpPr txBox="1"/>
          <p:nvPr/>
        </p:nvSpPr>
        <p:spPr>
          <a:xfrm>
            <a:off x="8063865" y="3097530"/>
            <a:ext cx="3571875" cy="261610"/>
          </a:xfrm>
          <a:prstGeom prst="rect">
            <a:avLst/>
          </a:prstGeom>
          <a:noFill/>
        </p:spPr>
        <p:txBody>
          <a:bodyPr wrap="square" rtlCol="0">
            <a:spAutoFit/>
          </a:bodyPr>
          <a:lstStyle/>
          <a:p>
            <a:r>
              <a:rPr lang="en-GB" sz="1100">
                <a:solidFill>
                  <a:srgbClr val="616161"/>
                </a:solidFill>
                <a:latin typeface="Arial Nova Light" panose="020B0304020202020204" pitchFamily="34" charset="0"/>
              </a:rPr>
              <a:t>Respondents living within. . .</a:t>
            </a:r>
          </a:p>
        </p:txBody>
      </p:sp>
      <p:sp>
        <p:nvSpPr>
          <p:cNvPr id="5" name="TextBox 4">
            <a:extLst>
              <a:ext uri="{FF2B5EF4-FFF2-40B4-BE49-F238E27FC236}">
                <a16:creationId xmlns:a16="http://schemas.microsoft.com/office/drawing/2014/main" id="{77988B3C-70FB-908C-A3AE-6A445F5DCABE}"/>
              </a:ext>
            </a:extLst>
          </p:cNvPr>
          <p:cNvSpPr txBox="1"/>
          <p:nvPr/>
        </p:nvSpPr>
        <p:spPr>
          <a:xfrm>
            <a:off x="707231" y="6480463"/>
            <a:ext cx="9469156" cy="430887"/>
          </a:xfrm>
          <a:prstGeom prst="rect">
            <a:avLst/>
          </a:prstGeom>
          <a:noFill/>
        </p:spPr>
        <p:txBody>
          <a:bodyPr wrap="square">
            <a:spAutoFit/>
          </a:bodyPr>
          <a:lstStyle/>
          <a:p>
            <a:r>
              <a:rPr lang="en-GB" sz="1100" i="1">
                <a:solidFill>
                  <a:schemeClr val="tx1"/>
                </a:solidFill>
                <a:latin typeface="Arial Nova Light" panose="020B0304020202020204" pitchFamily="34" charset="0"/>
              </a:rPr>
              <a:t>*Comments about the unchanged geography/boundaries on the IOW tended to relate to concerns abou</a:t>
            </a:r>
            <a:r>
              <a:rPr lang="en-GB" sz="1100" i="1">
                <a:latin typeface="Arial Nova Light" panose="020B0304020202020204" pitchFamily="34" charset="0"/>
              </a:rPr>
              <a:t>t the viability of IOW as a standalone authority and whether, as a smaller authority, it would become forgotten and/or receive unequal funding</a:t>
            </a:r>
            <a:endParaRPr lang="en-GB" sz="1100" i="1"/>
          </a:p>
        </p:txBody>
      </p:sp>
    </p:spTree>
    <p:extLst>
      <p:ext uri="{BB962C8B-B14F-4D97-AF65-F5344CB8AC3E}">
        <p14:creationId xmlns:p14="http://schemas.microsoft.com/office/powerpoint/2010/main" val="155725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7EC0D-76D6-D8D2-2B5D-B7B89D5B5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06C72-EAAA-5D26-0595-C3465EEB12AB}"/>
              </a:ext>
            </a:extLst>
          </p:cNvPr>
          <p:cNvSpPr>
            <a:spLocks noGrp="1"/>
          </p:cNvSpPr>
          <p:nvPr>
            <p:ph type="title" idx="4294967295"/>
          </p:nvPr>
        </p:nvSpPr>
        <p:spPr>
          <a:xfrm>
            <a:off x="585786" y="-15086"/>
            <a:ext cx="10981373"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Other demographic observations on the perceived potential concerns with the proposed structure</a:t>
            </a:r>
            <a:endParaRPr lang="en-GB" sz="16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C52B544-4627-7DDB-BAD5-9C33DF04AA42}"/>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A753C6B5-E027-9723-D5CF-0A5505FB1246}"/>
              </a:ext>
            </a:extLst>
          </p:cNvPr>
          <p:cNvGraphicFramePr>
            <a:graphicFrameLocks noGrp="1"/>
          </p:cNvGraphicFramePr>
          <p:nvPr>
            <p:extLst>
              <p:ext uri="{D42A27DB-BD31-4B8C-83A1-F6EECF244321}">
                <p14:modId xmlns:p14="http://schemas.microsoft.com/office/powerpoint/2010/main" val="3430676472"/>
              </p:ext>
            </p:extLst>
          </p:nvPr>
        </p:nvGraphicFramePr>
        <p:xfrm>
          <a:off x="1016554" y="1310141"/>
          <a:ext cx="10382965" cy="4995648"/>
        </p:xfrm>
        <a:graphic>
          <a:graphicData uri="http://schemas.openxmlformats.org/drawingml/2006/table">
            <a:tbl>
              <a:tblPr firstRow="1" bandRow="1">
                <a:tableStyleId>{5C22544A-7EE6-4342-B048-85BDC9FD1C3A}</a:tableStyleId>
              </a:tblPr>
              <a:tblGrid>
                <a:gridCol w="1985726">
                  <a:extLst>
                    <a:ext uri="{9D8B030D-6E8A-4147-A177-3AD203B41FA5}">
                      <a16:colId xmlns:a16="http://schemas.microsoft.com/office/drawing/2014/main" val="4104082733"/>
                    </a:ext>
                  </a:extLst>
                </a:gridCol>
                <a:gridCol w="1607820">
                  <a:extLst>
                    <a:ext uri="{9D8B030D-6E8A-4147-A177-3AD203B41FA5}">
                      <a16:colId xmlns:a16="http://schemas.microsoft.com/office/drawing/2014/main" val="3144199210"/>
                    </a:ext>
                  </a:extLst>
                </a:gridCol>
                <a:gridCol w="6789419">
                  <a:extLst>
                    <a:ext uri="{9D8B030D-6E8A-4147-A177-3AD203B41FA5}">
                      <a16:colId xmlns:a16="http://schemas.microsoft.com/office/drawing/2014/main" val="3684500197"/>
                    </a:ext>
                  </a:extLst>
                </a:gridCol>
              </a:tblGrid>
              <a:tr h="732019">
                <a:tc>
                  <a:txBody>
                    <a:bodyPr/>
                    <a:lstStyle/>
                    <a:p>
                      <a:r>
                        <a:rPr lang="en-GB" sz="1200">
                          <a:solidFill>
                            <a:schemeClr val="tx1"/>
                          </a:solidFill>
                          <a:latin typeface="Arial Nova Light" panose="020B0304020202020204" pitchFamily="34" charset="0"/>
                        </a:rPr>
                        <a:t>Potential concern reported by respondents</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solidFill>
                      <a:srgbClr val="EFD9D7"/>
                    </a:solidFill>
                  </a:tcPr>
                </a:tc>
                <a:tc>
                  <a:txBody>
                    <a:bodyPr/>
                    <a:lstStyle/>
                    <a:p>
                      <a:r>
                        <a:rPr lang="en-GB" sz="1200">
                          <a:solidFill>
                            <a:schemeClr val="tx1"/>
                          </a:solidFill>
                          <a:latin typeface="Arial Nova Light" panose="020B0304020202020204" pitchFamily="34" charset="0"/>
                        </a:rPr>
                        <a:t>Proportion of respondents that reported this concern</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solidFill>
                      <a:srgbClr val="EFD9D7"/>
                    </a:solidFill>
                  </a:tcPr>
                </a:tc>
                <a:tc>
                  <a:txBody>
                    <a:bodyPr/>
                    <a:lstStyle/>
                    <a:p>
                      <a:r>
                        <a:rPr lang="en-GB" sz="1200">
                          <a:solidFill>
                            <a:schemeClr val="tx1"/>
                          </a:solidFill>
                          <a:latin typeface="Arial Nova Light" panose="020B0304020202020204" pitchFamily="34" charset="0"/>
                        </a:rPr>
                        <a:t>Groups more likely than average to report this concern</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solidFill>
                      <a:srgbClr val="EFD9D7"/>
                    </a:solidFill>
                  </a:tcPr>
                </a:tc>
                <a:extLst>
                  <a:ext uri="{0D108BD9-81ED-4DB2-BD59-A6C34878D82A}">
                    <a16:rowId xmlns:a16="http://schemas.microsoft.com/office/drawing/2014/main" val="341387026"/>
                  </a:ext>
                </a:extLst>
              </a:tr>
              <a:tr h="413147">
                <a:tc>
                  <a:txBody>
                    <a:bodyPr/>
                    <a:lstStyle/>
                    <a:p>
                      <a:pPr algn="l" fontAlgn="b"/>
                      <a:r>
                        <a:rPr lang="en-GB" sz="1200" b="0" i="0" u="none" strike="noStrike">
                          <a:solidFill>
                            <a:srgbClr val="000000"/>
                          </a:solidFill>
                          <a:effectLst/>
                          <a:latin typeface="Arial Nova Light" panose="020B0304020202020204" pitchFamily="34" charset="0"/>
                        </a:rPr>
                        <a:t>Financial concerns</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22%</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a:solidFill>
                            <a:schemeClr val="tx1"/>
                          </a:solidFill>
                          <a:latin typeface="Arial Nova Light" panose="020B0304020202020204" pitchFamily="34" charset="0"/>
                        </a:rPr>
                        <a:t>Residents of Portsmouth (34%)</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29156449"/>
                  </a:ext>
                </a:extLst>
              </a:tr>
              <a:tr h="413147">
                <a:tc>
                  <a:txBody>
                    <a:bodyPr/>
                    <a:lstStyle/>
                    <a:p>
                      <a:pPr algn="l" fontAlgn="b"/>
                      <a:r>
                        <a:rPr lang="en-GB" sz="1200" b="0" i="0" u="none" strike="noStrike">
                          <a:solidFill>
                            <a:srgbClr val="000000"/>
                          </a:solidFill>
                          <a:effectLst/>
                          <a:latin typeface="Arial Nova Light" panose="020B0304020202020204" pitchFamily="34" charset="0"/>
                        </a:rPr>
                        <a:t>Geographical and boundary concerns</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21%</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solidFill>
                          <a:latin typeface="Arial Nova Light" panose="020B0304020202020204" pitchFamily="34" charset="0"/>
                        </a:rPr>
                        <a:t>Residents of New Forest (32%)</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2953261892"/>
                  </a:ext>
                </a:extLst>
              </a:tr>
              <a:tr h="413147">
                <a:tc>
                  <a:txBody>
                    <a:bodyPr/>
                    <a:lstStyle/>
                    <a:p>
                      <a:pPr algn="l" fontAlgn="b"/>
                      <a:r>
                        <a:rPr lang="en-GB" sz="1200" b="0" i="0" u="none" strike="noStrike">
                          <a:solidFill>
                            <a:srgbClr val="000000"/>
                          </a:solidFill>
                          <a:effectLst/>
                          <a:latin typeface="Arial Nova Light" panose="020B0304020202020204" pitchFamily="34" charset="0"/>
                        </a:rPr>
                        <a:t>Loss of local identity and representation</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19%</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bg2">
                              <a:lumMod val="75000"/>
                            </a:schemeClr>
                          </a:solidFill>
                          <a:latin typeface="Arial Nova Light" panose="020B0304020202020204" pitchFamily="34" charset="0"/>
                        </a:rPr>
                        <a:t>Residents of Eastleigh (27%), </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3397357877"/>
                  </a:ext>
                </a:extLst>
              </a:tr>
              <a:tr h="413147">
                <a:tc>
                  <a:txBody>
                    <a:bodyPr/>
                    <a:lstStyle/>
                    <a:p>
                      <a:pPr algn="l" fontAlgn="b"/>
                      <a:r>
                        <a:rPr lang="en-GB" sz="1200" b="0" i="0" u="none" strike="noStrike">
                          <a:solidFill>
                            <a:srgbClr val="000000"/>
                          </a:solidFill>
                          <a:effectLst/>
                          <a:latin typeface="Arial Nova Light" panose="020B0304020202020204" pitchFamily="34" charset="0"/>
                        </a:rPr>
                        <a:t>Service delivery and quality</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10%</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bg2">
                              <a:lumMod val="75000"/>
                            </a:schemeClr>
                          </a:solidFill>
                          <a:latin typeface="Arial Nova Light" panose="020B0304020202020204" pitchFamily="34" charset="0"/>
                        </a:rPr>
                        <a:t>Respondents from ethnic minority backgrounds (22%), </a:t>
                      </a:r>
                      <a:r>
                        <a:rPr lang="en-GB" sz="1200">
                          <a:solidFill>
                            <a:schemeClr val="tx1"/>
                          </a:solidFill>
                          <a:latin typeface="Arial Nova Light" panose="020B0304020202020204" pitchFamily="34" charset="0"/>
                        </a:rPr>
                        <a:t>households earning over £100,000 per year (20%), </a:t>
                      </a:r>
                      <a:r>
                        <a:rPr lang="en-GB" sz="1200">
                          <a:solidFill>
                            <a:schemeClr val="bg2">
                              <a:lumMod val="75000"/>
                            </a:schemeClr>
                          </a:solidFill>
                          <a:latin typeface="Arial Nova Light" panose="020B0304020202020204" pitchFamily="34" charset="0"/>
                        </a:rPr>
                        <a:t>residents of Basingstoke and Deane (17%), </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854474158"/>
                  </a:ext>
                </a:extLst>
              </a:tr>
              <a:tr h="413147">
                <a:tc>
                  <a:txBody>
                    <a:bodyPr/>
                    <a:lstStyle/>
                    <a:p>
                      <a:pPr algn="l" fontAlgn="b"/>
                      <a:r>
                        <a:rPr lang="en-GB" sz="1200" b="0" i="0" u="none" strike="noStrike">
                          <a:solidFill>
                            <a:srgbClr val="000000"/>
                          </a:solidFill>
                          <a:effectLst/>
                          <a:latin typeface="Arial Nova Light" panose="020B0304020202020204" pitchFamily="34" charset="0"/>
                        </a:rPr>
                        <a:t>Public trust and confidence</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9%</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solidFill>
                          <a:latin typeface="Arial Nova Light" panose="020B0304020202020204" pitchFamily="34" charset="0"/>
                        </a:rPr>
                        <a:t>Residents of Hart (23%) and Gosport (17%), </a:t>
                      </a:r>
                      <a:r>
                        <a:rPr lang="en-GB" sz="1200">
                          <a:solidFill>
                            <a:schemeClr val="bg2">
                              <a:lumMod val="75000"/>
                            </a:schemeClr>
                          </a:solidFill>
                          <a:latin typeface="Arial Nova Light" panose="020B0304020202020204" pitchFamily="34" charset="0"/>
                        </a:rPr>
                        <a:t>respondents from ethnic minority backgrounds (22%)</a:t>
                      </a:r>
                      <a:endParaRPr lang="en-GB" sz="1200">
                        <a:solidFill>
                          <a:schemeClr val="tx1"/>
                        </a:solidFill>
                        <a:latin typeface="Arial Nova Light" panose="020B0304020202020204" pitchFamily="34" charset="0"/>
                      </a:endParaRP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649410596"/>
                  </a:ext>
                </a:extLst>
              </a:tr>
              <a:tr h="413147">
                <a:tc>
                  <a:txBody>
                    <a:bodyPr/>
                    <a:lstStyle/>
                    <a:p>
                      <a:pPr algn="l" fontAlgn="b"/>
                      <a:r>
                        <a:rPr lang="en-GB" sz="1200" b="0" i="0" u="none" strike="noStrike">
                          <a:solidFill>
                            <a:srgbClr val="000000"/>
                          </a:solidFill>
                          <a:effectLst/>
                          <a:latin typeface="Arial Nova Light" panose="020B0304020202020204" pitchFamily="34" charset="0"/>
                        </a:rPr>
                        <a:t>Governance and decision-making</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8%</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a:solidFill>
                            <a:schemeClr val="tx1"/>
                          </a:solidFill>
                          <a:latin typeface="Arial Nova Light" panose="020B0304020202020204" pitchFamily="34" charset="0"/>
                        </a:rPr>
                        <a:t>No notable variances from the average</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2024824394"/>
                  </a:ext>
                </a:extLst>
              </a:tr>
              <a:tr h="413147">
                <a:tc>
                  <a:txBody>
                    <a:bodyPr/>
                    <a:lstStyle/>
                    <a:p>
                      <a:pPr algn="l" fontAlgn="b"/>
                      <a:r>
                        <a:rPr lang="en-GB" sz="1200" b="0" i="0" u="none" strike="noStrike">
                          <a:solidFill>
                            <a:srgbClr val="000000"/>
                          </a:solidFill>
                          <a:effectLst/>
                          <a:latin typeface="Arial Nova Light" panose="020B0304020202020204" pitchFamily="34" charset="0"/>
                        </a:rPr>
                        <a:t>Employment and workforce</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4%</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solidFill>
                          <a:latin typeface="Arial Nova Light" panose="020B0304020202020204" pitchFamily="34" charset="0"/>
                        </a:rPr>
                        <a:t>Residents of Winchester (15%)</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2336791188"/>
                  </a:ext>
                </a:extLst>
              </a:tr>
              <a:tr h="413147">
                <a:tc>
                  <a:txBody>
                    <a:bodyPr/>
                    <a:lstStyle/>
                    <a:p>
                      <a:pPr algn="l" fontAlgn="b"/>
                      <a:r>
                        <a:rPr lang="en-GB" sz="1200" b="0" i="0" u="none" strike="noStrike">
                          <a:solidFill>
                            <a:srgbClr val="000000"/>
                          </a:solidFill>
                          <a:effectLst/>
                          <a:latin typeface="Arial Nova Light" panose="020B0304020202020204" pitchFamily="34" charset="0"/>
                        </a:rPr>
                        <a:t>Impact on residents</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2%</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solidFill>
                          <a:latin typeface="Arial Nova Light" panose="020B0304020202020204" pitchFamily="34" charset="0"/>
                        </a:rPr>
                        <a:t>Respondents aged 16 to 24 (13%), respondents from ethnic minority backgrounds (9%), residents of Winchester (7%)</a:t>
                      </a:r>
                      <a:r>
                        <a:rPr lang="en-GB" sz="1200">
                          <a:solidFill>
                            <a:schemeClr val="bg2">
                              <a:lumMod val="75000"/>
                            </a:schemeClr>
                          </a:solidFill>
                          <a:latin typeface="Arial Nova Light" panose="020B0304020202020204" pitchFamily="34" charset="0"/>
                        </a:rPr>
                        <a:t> and Southampton (7%)</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414888263"/>
                  </a:ext>
                </a:extLst>
              </a:tr>
              <a:tr h="413147">
                <a:tc>
                  <a:txBody>
                    <a:bodyPr/>
                    <a:lstStyle/>
                    <a:p>
                      <a:pPr algn="l" fontAlgn="b"/>
                      <a:r>
                        <a:rPr lang="en-GB" sz="1200" b="0" i="0" u="none" strike="noStrike">
                          <a:solidFill>
                            <a:srgbClr val="000000"/>
                          </a:solidFill>
                          <a:effectLst/>
                          <a:latin typeface="Arial Nova Light" panose="020B0304020202020204" pitchFamily="34" charset="0"/>
                        </a:rPr>
                        <a:t>Planning, housing, and infrastructure</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1%</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tx1"/>
                          </a:solidFill>
                          <a:latin typeface="Arial Nova Light" panose="020B0304020202020204" pitchFamily="34" charset="0"/>
                        </a:rPr>
                        <a:t>Respondents aged 16 to 24 (9%), respondents from ethnic minority backgrounds (4%), residents of East Hampshire (3%)</a:t>
                      </a:r>
                      <a:r>
                        <a:rPr lang="en-GB" sz="1200">
                          <a:solidFill>
                            <a:schemeClr val="bg2">
                              <a:lumMod val="75000"/>
                            </a:schemeClr>
                          </a:solidFill>
                          <a:latin typeface="Arial Nova Light" panose="020B0304020202020204" pitchFamily="34" charset="0"/>
                        </a:rPr>
                        <a:t> and Fareham (2%)</a:t>
                      </a:r>
                      <a:endParaRPr lang="en-GB" sz="1200">
                        <a:solidFill>
                          <a:schemeClr val="tx1"/>
                        </a:solidFill>
                        <a:latin typeface="Arial Nova Light" panose="020B0304020202020204" pitchFamily="34" charset="0"/>
                      </a:endParaRP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1957682528"/>
                  </a:ext>
                </a:extLst>
              </a:tr>
              <a:tr h="413147">
                <a:tc>
                  <a:txBody>
                    <a:bodyPr/>
                    <a:lstStyle/>
                    <a:p>
                      <a:pPr algn="l" fontAlgn="b"/>
                      <a:r>
                        <a:rPr lang="en-GB" sz="1200" b="0" i="0" u="none" strike="noStrike">
                          <a:solidFill>
                            <a:srgbClr val="000000"/>
                          </a:solidFill>
                          <a:effectLst/>
                          <a:latin typeface="Arial Nova Light" panose="020B0304020202020204" pitchFamily="34" charset="0"/>
                        </a:rPr>
                        <a:t>No concerns</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16%</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a:solidFill>
                            <a:schemeClr val="tx1"/>
                          </a:solidFill>
                          <a:latin typeface="Arial Nova Light" panose="020B0304020202020204" pitchFamily="34" charset="0"/>
                        </a:rPr>
                        <a:t>No notable variances from the average</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1772945542"/>
                  </a:ext>
                </a:extLst>
              </a:tr>
            </a:tbl>
          </a:graphicData>
        </a:graphic>
      </p:graphicFrame>
      <p:sp>
        <p:nvSpPr>
          <p:cNvPr id="3" name="TextBox 2">
            <a:extLst>
              <a:ext uri="{FF2B5EF4-FFF2-40B4-BE49-F238E27FC236}">
                <a16:creationId xmlns:a16="http://schemas.microsoft.com/office/drawing/2014/main" id="{4F882004-91C6-E8C9-0680-3C84D0D6DD33}"/>
              </a:ext>
            </a:extLst>
          </p:cNvPr>
          <p:cNvSpPr txBox="1"/>
          <p:nvPr/>
        </p:nvSpPr>
        <p:spPr>
          <a:xfrm>
            <a:off x="886056" y="6567535"/>
            <a:ext cx="5941050" cy="246221"/>
          </a:xfrm>
          <a:prstGeom prst="rect">
            <a:avLst/>
          </a:prstGeom>
          <a:noFill/>
        </p:spPr>
        <p:txBody>
          <a:bodyPr wrap="none" rtlCol="0">
            <a:spAutoFit/>
          </a:bodyPr>
          <a:lstStyle/>
          <a:p>
            <a:r>
              <a:rPr lang="en-GB" sz="1000" i="1">
                <a:latin typeface="Arial Nova Light" panose="020B0304020202020204" pitchFamily="34" charset="0"/>
              </a:rPr>
              <a:t>*Black font indicates significance at the 95% confidence interval, </a:t>
            </a:r>
            <a:r>
              <a:rPr lang="en-GB" sz="1000" i="1">
                <a:solidFill>
                  <a:schemeClr val="bg2">
                    <a:lumMod val="75000"/>
                  </a:schemeClr>
                </a:solidFill>
                <a:latin typeface="Arial Nova Light" panose="020B0304020202020204" pitchFamily="34" charset="0"/>
              </a:rPr>
              <a:t>grey font at the 90% confidence interval</a:t>
            </a:r>
          </a:p>
        </p:txBody>
      </p:sp>
    </p:spTree>
    <p:extLst>
      <p:ext uri="{BB962C8B-B14F-4D97-AF65-F5344CB8AC3E}">
        <p14:creationId xmlns:p14="http://schemas.microsoft.com/office/powerpoint/2010/main" val="130080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2E5A6-19C4-8161-ACC1-438A420D0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2194B-AEB6-7178-3CF1-A4D591F93604}"/>
              </a:ext>
            </a:extLst>
          </p:cNvPr>
          <p:cNvSpPr>
            <a:spLocks noGrp="1"/>
          </p:cNvSpPr>
          <p:nvPr>
            <p:ph type="title" idx="4294967295"/>
          </p:nvPr>
        </p:nvSpPr>
        <p:spPr>
          <a:xfrm>
            <a:off x="585786" y="-15086"/>
            <a:ext cx="11088053"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Criteria when designing new councils</a:t>
            </a:r>
            <a:r>
              <a:rPr lang="en-GB" sz="1600">
                <a:solidFill>
                  <a:srgbClr val="08324B"/>
                </a:solidFill>
                <a:latin typeface="Arial Nova Light" panose="020B0304020202020204" pitchFamily="34" charset="0"/>
                <a:cs typeface="Arial" panose="020B0604020202020204" pitchFamily="34" charset="0"/>
              </a:rPr>
              <a:t> – Each of the Government’s criteria for LGR were seen as important, but ongoing finance elements such as value for money and financial stability were seen as the most critical, and the councils’ understanding of local needs and service quality also scored particularly highly in relation to the other criteria</a:t>
            </a:r>
          </a:p>
        </p:txBody>
      </p:sp>
      <p:cxnSp>
        <p:nvCxnSpPr>
          <p:cNvPr id="7" name="Straight Connector 6">
            <a:extLst>
              <a:ext uri="{FF2B5EF4-FFF2-40B4-BE49-F238E27FC236}">
                <a16:creationId xmlns:a16="http://schemas.microsoft.com/office/drawing/2014/main" id="{B74E8D41-6712-925B-502E-09408991F905}"/>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Chart 2" descr="Bar chart of responses to the question: &quot;On a scale of 0 (not at all) to 10 (very), how important is it that your local council…&quot;">
            <a:extLst>
              <a:ext uri="{FF2B5EF4-FFF2-40B4-BE49-F238E27FC236}">
                <a16:creationId xmlns:a16="http://schemas.microsoft.com/office/drawing/2014/main" id="{1FCE142C-CB69-AEA7-6231-89FBB746EF3D}"/>
              </a:ext>
            </a:extLst>
          </p:cNvPr>
          <p:cNvGraphicFramePr/>
          <p:nvPr>
            <p:extLst>
              <p:ext uri="{D42A27DB-BD31-4B8C-83A1-F6EECF244321}">
                <p14:modId xmlns:p14="http://schemas.microsoft.com/office/powerpoint/2010/main" val="4085873184"/>
              </p:ext>
            </p:extLst>
          </p:nvPr>
        </p:nvGraphicFramePr>
        <p:xfrm>
          <a:off x="845345" y="1202758"/>
          <a:ext cx="10760869" cy="5136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900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0A87-FF8C-EF0C-DAE1-684674193DB7}"/>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3EC5A2C-D015-D15E-9EBD-F65625C1AA35}"/>
              </a:ext>
            </a:extLst>
          </p:cNvPr>
          <p:cNvGraphicFramePr>
            <a:graphicFrameLocks noGrp="1"/>
          </p:cNvGraphicFramePr>
          <p:nvPr>
            <p:extLst>
              <p:ext uri="{D42A27DB-BD31-4B8C-83A1-F6EECF244321}">
                <p14:modId xmlns:p14="http://schemas.microsoft.com/office/powerpoint/2010/main" val="3962245827"/>
              </p:ext>
            </p:extLst>
          </p:nvPr>
        </p:nvGraphicFramePr>
        <p:xfrm>
          <a:off x="2590799" y="1073581"/>
          <a:ext cx="9274969" cy="5277392"/>
        </p:xfrm>
        <a:graphic>
          <a:graphicData uri="http://schemas.openxmlformats.org/drawingml/2006/table">
            <a:tbl>
              <a:tblPr firstRow="1" bandRow="1">
                <a:tableStyleId>{5C22544A-7EE6-4342-B048-85BDC9FD1C3A}</a:tableStyleId>
              </a:tblPr>
              <a:tblGrid>
                <a:gridCol w="2575561">
                  <a:extLst>
                    <a:ext uri="{9D8B030D-6E8A-4147-A177-3AD203B41FA5}">
                      <a16:colId xmlns:a16="http://schemas.microsoft.com/office/drawing/2014/main" val="2597545810"/>
                    </a:ext>
                  </a:extLst>
                </a:gridCol>
                <a:gridCol w="6699408">
                  <a:extLst>
                    <a:ext uri="{9D8B030D-6E8A-4147-A177-3AD203B41FA5}">
                      <a16:colId xmlns:a16="http://schemas.microsoft.com/office/drawing/2014/main" val="3087229118"/>
                    </a:ext>
                  </a:extLst>
                </a:gridCol>
              </a:tblGrid>
              <a:tr h="1319348">
                <a:tc>
                  <a:txBody>
                    <a:bodyPr/>
                    <a:lstStyle/>
                    <a:p>
                      <a:endParaRPr lang="en-GB" sz="1200" dirty="0">
                        <a:solidFill>
                          <a:srgbClr val="595959"/>
                        </a:solidFill>
                        <a:latin typeface="Arial Nova Light" panose="020B0304020202020204" pitchFamily="34" charset="0"/>
                      </a:endParaRPr>
                    </a:p>
                  </a:txBody>
                  <a:tcPr>
                    <a:lnR w="12700" cap="flat" cmpd="sng" algn="ctr">
                      <a:solidFill>
                        <a:srgbClr val="FFB7B7"/>
                      </a:solidFill>
                      <a:prstDash val="solid"/>
                      <a:round/>
                      <a:headEnd type="none" w="med" len="med"/>
                      <a:tailEnd type="none" w="med" len="med"/>
                    </a:lnR>
                    <a:lnB w="12700" cap="flat" cmpd="sng" algn="ctr">
                      <a:solidFill>
                        <a:srgbClr val="FFB7B7"/>
                      </a:solidFill>
                      <a:prstDash val="solid"/>
                      <a:round/>
                      <a:headEnd type="none" w="med" len="med"/>
                      <a:tailEnd type="none" w="med" len="med"/>
                    </a:lnB>
                    <a:noFill/>
                  </a:tcPr>
                </a:tc>
                <a:tc>
                  <a:txBody>
                    <a:bodyPr/>
                    <a:lstStyle/>
                    <a:p>
                      <a:pPr algn="ctr"/>
                      <a:r>
                        <a:rPr lang="en-GB" sz="1200" dirty="0">
                          <a:solidFill>
                            <a:srgbClr val="595959"/>
                          </a:solidFill>
                          <a:latin typeface="Arial Nova Light" panose="020B0304020202020204" pitchFamily="34" charset="0"/>
                        </a:rPr>
                        <a:t>Observations</a:t>
                      </a:r>
                    </a:p>
                  </a:txBody>
                  <a:tcPr anchor="ctr">
                    <a:lnL w="12700" cap="flat" cmpd="sng" algn="ctr">
                      <a:solidFill>
                        <a:srgbClr val="FFB7B7"/>
                      </a:solidFill>
                      <a:prstDash val="solid"/>
                      <a:round/>
                      <a:headEnd type="none" w="med" len="med"/>
                      <a:tailEnd type="none" w="med" len="med"/>
                    </a:lnL>
                    <a:lnB w="12700" cap="flat" cmpd="sng" algn="ctr">
                      <a:solidFill>
                        <a:srgbClr val="FFB7B7"/>
                      </a:solidFill>
                      <a:prstDash val="solid"/>
                      <a:round/>
                      <a:headEnd type="none" w="med" len="med"/>
                      <a:tailEnd type="none" w="med" len="med"/>
                    </a:lnB>
                    <a:noFill/>
                  </a:tcPr>
                </a:tc>
                <a:extLst>
                  <a:ext uri="{0D108BD9-81ED-4DB2-BD59-A6C34878D82A}">
                    <a16:rowId xmlns:a16="http://schemas.microsoft.com/office/drawing/2014/main" val="3282776367"/>
                  </a:ext>
                </a:extLst>
              </a:tr>
              <a:tr h="659674">
                <a:tc>
                  <a:txBody>
                    <a:bodyPr/>
                    <a:lstStyle/>
                    <a:p>
                      <a:endParaRPr lang="en-GB" sz="1200">
                        <a:solidFill>
                          <a:srgbClr val="595959"/>
                        </a:solidFill>
                        <a:latin typeface="Arial Nova Light" panose="020B0304020202020204" pitchFamily="34" charset="0"/>
                      </a:endParaRPr>
                    </a:p>
                  </a:txBody>
                  <a:tcPr>
                    <a:lnR w="12700" cap="flat" cmpd="sng" algn="ctr">
                      <a:solidFill>
                        <a:srgbClr val="FFB7B7"/>
                      </a:solidFill>
                      <a:prstDash val="solid"/>
                      <a:round/>
                      <a:headEnd type="none" w="med" len="med"/>
                      <a:tailEnd type="none" w="med" len="med"/>
                    </a:lnR>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tc>
                  <a:txBody>
                    <a:bodyPr/>
                    <a:lstStyle/>
                    <a:p>
                      <a:pPr algn="ctr"/>
                      <a:r>
                        <a:rPr lang="en-GB" sz="1200">
                          <a:solidFill>
                            <a:srgbClr val="595959"/>
                          </a:solidFill>
                          <a:latin typeface="Arial Nova Light" panose="020B0304020202020204" pitchFamily="34" charset="0"/>
                        </a:rPr>
                        <a:t>Higher for those living in the proposed South-West council area (63%), and North and Mid council area (58%), than those in the proposed South-East council area (52%)</a:t>
                      </a:r>
                    </a:p>
                  </a:txBody>
                  <a:tcPr anchor="ctr">
                    <a:lnL w="12700" cap="flat" cmpd="sng" algn="ctr">
                      <a:solidFill>
                        <a:srgbClr val="FFB7B7"/>
                      </a:solidFill>
                      <a:prstDash val="solid"/>
                      <a:round/>
                      <a:headEnd type="none" w="med" len="med"/>
                      <a:tailEnd type="none" w="med" len="med"/>
                    </a:lnL>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extLst>
                  <a:ext uri="{0D108BD9-81ED-4DB2-BD59-A6C34878D82A}">
                    <a16:rowId xmlns:a16="http://schemas.microsoft.com/office/drawing/2014/main" val="2638621713"/>
                  </a:ext>
                </a:extLst>
              </a:tr>
              <a:tr h="659674">
                <a:tc>
                  <a:txBody>
                    <a:bodyPr/>
                    <a:lstStyle/>
                    <a:p>
                      <a:endParaRPr lang="en-GB" sz="1200">
                        <a:solidFill>
                          <a:srgbClr val="595959"/>
                        </a:solidFill>
                        <a:latin typeface="Arial Nova Light" panose="020B0304020202020204" pitchFamily="34" charset="0"/>
                      </a:endParaRPr>
                    </a:p>
                  </a:txBody>
                  <a:tcPr>
                    <a:lnR w="12700" cap="flat" cmpd="sng" algn="ctr">
                      <a:solidFill>
                        <a:srgbClr val="FFB7B7"/>
                      </a:solidFill>
                      <a:prstDash val="solid"/>
                      <a:round/>
                      <a:headEnd type="none" w="med" len="med"/>
                      <a:tailEnd type="none" w="med" len="med"/>
                    </a:lnR>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tc>
                  <a:txBody>
                    <a:bodyPr/>
                    <a:lstStyle/>
                    <a:p>
                      <a:pPr algn="ctr"/>
                      <a:r>
                        <a:rPr lang="en-GB" sz="1200">
                          <a:solidFill>
                            <a:srgbClr val="595959"/>
                          </a:solidFill>
                          <a:latin typeface="Arial Nova Light" panose="020B0304020202020204" pitchFamily="34" charset="0"/>
                        </a:rPr>
                        <a:t>Higher for those living in Southampton (40%), Rushmoor (40%), and Portsmouth (39%), compared with Hart (16%), Eastleigh (21%), and the New Forest (23%)</a:t>
                      </a:r>
                    </a:p>
                  </a:txBody>
                  <a:tcPr anchor="ctr">
                    <a:lnL w="12700" cap="flat" cmpd="sng" algn="ctr">
                      <a:solidFill>
                        <a:srgbClr val="FFB7B7"/>
                      </a:solidFill>
                      <a:prstDash val="solid"/>
                      <a:round/>
                      <a:headEnd type="none" w="med" len="med"/>
                      <a:tailEnd type="none" w="med" len="med"/>
                    </a:lnL>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extLst>
                  <a:ext uri="{0D108BD9-81ED-4DB2-BD59-A6C34878D82A}">
                    <a16:rowId xmlns:a16="http://schemas.microsoft.com/office/drawing/2014/main" val="2210446055"/>
                  </a:ext>
                </a:extLst>
              </a:tr>
              <a:tr h="659674">
                <a:tc>
                  <a:txBody>
                    <a:bodyPr/>
                    <a:lstStyle/>
                    <a:p>
                      <a:endParaRPr lang="en-GB" sz="1200">
                        <a:solidFill>
                          <a:srgbClr val="595959"/>
                        </a:solidFill>
                        <a:latin typeface="Arial Nova Light" panose="020B0304020202020204" pitchFamily="34" charset="0"/>
                      </a:endParaRPr>
                    </a:p>
                  </a:txBody>
                  <a:tcPr>
                    <a:lnR w="12700" cap="flat" cmpd="sng" algn="ctr">
                      <a:solidFill>
                        <a:srgbClr val="FFB7B7"/>
                      </a:solidFill>
                      <a:prstDash val="solid"/>
                      <a:round/>
                      <a:headEnd type="none" w="med" len="med"/>
                      <a:tailEnd type="none" w="med" len="med"/>
                    </a:lnR>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tc>
                  <a:txBody>
                    <a:bodyPr/>
                    <a:lstStyle/>
                    <a:p>
                      <a:pPr algn="ctr"/>
                      <a:r>
                        <a:rPr lang="en-GB" sz="1200">
                          <a:solidFill>
                            <a:srgbClr val="595959"/>
                          </a:solidFill>
                          <a:latin typeface="Arial Nova Light" panose="020B0304020202020204" pitchFamily="34" charset="0"/>
                        </a:rPr>
                        <a:t>Higher amongst those in urban areas (36%) than amongst rural residents (18%)</a:t>
                      </a:r>
                    </a:p>
                  </a:txBody>
                  <a:tcPr anchor="ctr">
                    <a:lnL w="12700" cap="flat" cmpd="sng" algn="ctr">
                      <a:solidFill>
                        <a:srgbClr val="FFB7B7"/>
                      </a:solidFill>
                      <a:prstDash val="solid"/>
                      <a:round/>
                      <a:headEnd type="none" w="med" len="med"/>
                      <a:tailEnd type="none" w="med" len="med"/>
                    </a:lnL>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extLst>
                  <a:ext uri="{0D108BD9-81ED-4DB2-BD59-A6C34878D82A}">
                    <a16:rowId xmlns:a16="http://schemas.microsoft.com/office/drawing/2014/main" val="2168374881"/>
                  </a:ext>
                </a:extLst>
              </a:tr>
              <a:tr h="659674">
                <a:tc>
                  <a:txBody>
                    <a:bodyPr/>
                    <a:lstStyle/>
                    <a:p>
                      <a:endParaRPr lang="en-GB" sz="1200">
                        <a:solidFill>
                          <a:srgbClr val="595959"/>
                        </a:solidFill>
                        <a:latin typeface="Arial Nova Light" panose="020B0304020202020204" pitchFamily="34" charset="0"/>
                      </a:endParaRPr>
                    </a:p>
                  </a:txBody>
                  <a:tcPr>
                    <a:lnR w="12700" cap="flat" cmpd="sng" algn="ctr">
                      <a:solidFill>
                        <a:srgbClr val="FFB7B7"/>
                      </a:solidFill>
                      <a:prstDash val="solid"/>
                      <a:round/>
                      <a:headEnd type="none" w="med" len="med"/>
                      <a:tailEnd type="none" w="med" len="med"/>
                    </a:lnR>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tc>
                  <a:txBody>
                    <a:bodyPr/>
                    <a:lstStyle/>
                    <a:p>
                      <a:pPr algn="ctr"/>
                      <a:r>
                        <a:rPr lang="en-GB" sz="1200">
                          <a:solidFill>
                            <a:srgbClr val="595959"/>
                          </a:solidFill>
                          <a:latin typeface="Arial Nova Light" panose="020B0304020202020204" pitchFamily="34" charset="0"/>
                        </a:rPr>
                        <a:t>Higher amongst those in rural areas (27%) than amongst urban residents (17%)</a:t>
                      </a:r>
                    </a:p>
                  </a:txBody>
                  <a:tcPr anchor="ctr">
                    <a:lnL w="12700" cap="flat" cmpd="sng" algn="ctr">
                      <a:solidFill>
                        <a:srgbClr val="FFB7B7"/>
                      </a:solidFill>
                      <a:prstDash val="solid"/>
                      <a:round/>
                      <a:headEnd type="none" w="med" len="med"/>
                      <a:tailEnd type="none" w="med" len="med"/>
                    </a:lnL>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extLst>
                  <a:ext uri="{0D108BD9-81ED-4DB2-BD59-A6C34878D82A}">
                    <a16:rowId xmlns:a16="http://schemas.microsoft.com/office/drawing/2014/main" val="340054479"/>
                  </a:ext>
                </a:extLst>
              </a:tr>
              <a:tr h="659674">
                <a:tc>
                  <a:txBody>
                    <a:bodyPr/>
                    <a:lstStyle/>
                    <a:p>
                      <a:endParaRPr lang="en-GB" sz="1200">
                        <a:solidFill>
                          <a:srgbClr val="595959"/>
                        </a:solidFill>
                        <a:latin typeface="Arial Nova Light" panose="020B0304020202020204" pitchFamily="34" charset="0"/>
                      </a:endParaRPr>
                    </a:p>
                  </a:txBody>
                  <a:tcPr>
                    <a:lnR w="12700" cap="flat" cmpd="sng" algn="ctr">
                      <a:solidFill>
                        <a:srgbClr val="FFB7B7"/>
                      </a:solidFill>
                      <a:prstDash val="solid"/>
                      <a:round/>
                      <a:headEnd type="none" w="med" len="med"/>
                      <a:tailEnd type="none" w="med" len="med"/>
                    </a:lnR>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GB" sz="1200">
                          <a:solidFill>
                            <a:srgbClr val="595959"/>
                          </a:solidFill>
                          <a:latin typeface="Arial Nova Light" panose="020B0304020202020204" pitchFamily="34" charset="0"/>
                        </a:rPr>
                        <a:t>Higher amongst males (14%) than amongst females (10%)</a:t>
                      </a:r>
                    </a:p>
                    <a:p>
                      <a:pPr marL="0" marR="0" lvl="0" indent="0" algn="ctr" defTabSz="914355" rtl="0" eaLnBrk="1" fontAlgn="auto" latinLnBrk="0" hangingPunct="1">
                        <a:lnSpc>
                          <a:spcPct val="100000"/>
                        </a:lnSpc>
                        <a:spcBef>
                          <a:spcPts val="0"/>
                        </a:spcBef>
                        <a:spcAft>
                          <a:spcPts val="0"/>
                        </a:spcAft>
                        <a:buClrTx/>
                        <a:buSzTx/>
                        <a:buFontTx/>
                        <a:buNone/>
                        <a:tabLst/>
                        <a:defRPr/>
                      </a:pPr>
                      <a:r>
                        <a:rPr lang="en-GB" sz="1200">
                          <a:solidFill>
                            <a:srgbClr val="595959"/>
                          </a:solidFill>
                          <a:latin typeface="Arial Nova Light" panose="020B0304020202020204" pitchFamily="34" charset="0"/>
                        </a:rPr>
                        <a:t>Higher amongst residents of Gosport (17%) and Winchester (16%) than those living in Eastleigh (6%) and Basingstoke and Deane (7%)</a:t>
                      </a:r>
                    </a:p>
                  </a:txBody>
                  <a:tcPr anchor="ctr">
                    <a:lnL w="12700" cap="flat" cmpd="sng" algn="ctr">
                      <a:solidFill>
                        <a:srgbClr val="FFB7B7"/>
                      </a:solidFill>
                      <a:prstDash val="solid"/>
                      <a:round/>
                      <a:headEnd type="none" w="med" len="med"/>
                      <a:tailEnd type="none" w="med" len="med"/>
                    </a:lnL>
                    <a:lnT w="12700" cap="flat" cmpd="sng" algn="ctr">
                      <a:solidFill>
                        <a:srgbClr val="FFB7B7"/>
                      </a:solidFill>
                      <a:prstDash val="solid"/>
                      <a:round/>
                      <a:headEnd type="none" w="med" len="med"/>
                      <a:tailEnd type="none" w="med" len="med"/>
                    </a:lnT>
                    <a:lnB w="12700" cap="flat" cmpd="sng" algn="ctr">
                      <a:solidFill>
                        <a:srgbClr val="FFB7B7"/>
                      </a:solidFill>
                      <a:prstDash val="solid"/>
                      <a:round/>
                      <a:headEnd type="none" w="med" len="med"/>
                      <a:tailEnd type="none" w="med" len="med"/>
                    </a:lnB>
                    <a:noFill/>
                  </a:tcPr>
                </a:tc>
                <a:extLst>
                  <a:ext uri="{0D108BD9-81ED-4DB2-BD59-A6C34878D82A}">
                    <a16:rowId xmlns:a16="http://schemas.microsoft.com/office/drawing/2014/main" val="3994045809"/>
                  </a:ext>
                </a:extLst>
              </a:tr>
              <a:tr h="659674">
                <a:tc>
                  <a:txBody>
                    <a:bodyPr/>
                    <a:lstStyle/>
                    <a:p>
                      <a:endParaRPr lang="en-GB" sz="1200">
                        <a:solidFill>
                          <a:srgbClr val="595959"/>
                        </a:solidFill>
                        <a:latin typeface="Arial Nova Light" panose="020B0304020202020204" pitchFamily="34" charset="0"/>
                      </a:endParaRPr>
                    </a:p>
                  </a:txBody>
                  <a:tcPr>
                    <a:lnR w="12700" cap="flat" cmpd="sng" algn="ctr">
                      <a:solidFill>
                        <a:srgbClr val="FFB7B7"/>
                      </a:solidFill>
                      <a:prstDash val="solid"/>
                      <a:round/>
                      <a:headEnd type="none" w="med" len="med"/>
                      <a:tailEnd type="none" w="med" len="med"/>
                    </a:lnR>
                    <a:lnT w="12700" cap="flat" cmpd="sng" algn="ctr">
                      <a:solidFill>
                        <a:srgbClr val="FFB7B7"/>
                      </a:solidFill>
                      <a:prstDash val="solid"/>
                      <a:round/>
                      <a:headEnd type="none" w="med" len="med"/>
                      <a:tailEnd type="none" w="med" len="med"/>
                    </a:lnT>
                    <a:noFill/>
                  </a:tcPr>
                </a:tc>
                <a:tc>
                  <a:txBody>
                    <a:bodyPr/>
                    <a:lstStyle/>
                    <a:p>
                      <a:pPr algn="ctr"/>
                      <a:r>
                        <a:rPr lang="en-GB" sz="1200" dirty="0">
                          <a:solidFill>
                            <a:srgbClr val="595959"/>
                          </a:solidFill>
                          <a:latin typeface="Arial Nova Light" panose="020B0304020202020204" pitchFamily="34" charset="0"/>
                        </a:rPr>
                        <a:t>Some of those who selected ‘something else’ suggested using local river names and the diversity of an area when selecting an authority’s name, but the majority of comments provided here indicated apathy regarding the name or disagreement with the LGR process</a:t>
                      </a:r>
                    </a:p>
                  </a:txBody>
                  <a:tcPr anchor="ctr">
                    <a:lnL w="12700" cap="flat" cmpd="sng" algn="ctr">
                      <a:solidFill>
                        <a:srgbClr val="FFB7B7"/>
                      </a:solidFill>
                      <a:prstDash val="solid"/>
                      <a:round/>
                      <a:headEnd type="none" w="med" len="med"/>
                      <a:tailEnd type="none" w="med" len="med"/>
                    </a:lnL>
                    <a:lnT w="12700" cap="flat" cmpd="sng" algn="ctr">
                      <a:solidFill>
                        <a:srgbClr val="FFB7B7"/>
                      </a:solidFill>
                      <a:prstDash val="solid"/>
                      <a:round/>
                      <a:headEnd type="none" w="med" len="med"/>
                      <a:tailEnd type="none" w="med" len="med"/>
                    </a:lnT>
                    <a:noFill/>
                  </a:tcPr>
                </a:tc>
                <a:extLst>
                  <a:ext uri="{0D108BD9-81ED-4DB2-BD59-A6C34878D82A}">
                    <a16:rowId xmlns:a16="http://schemas.microsoft.com/office/drawing/2014/main" val="3944415241"/>
                  </a:ext>
                </a:extLst>
              </a:tr>
            </a:tbl>
          </a:graphicData>
        </a:graphic>
      </p:graphicFrame>
      <p:sp>
        <p:nvSpPr>
          <p:cNvPr id="2" name="Title 1">
            <a:extLst>
              <a:ext uri="{FF2B5EF4-FFF2-40B4-BE49-F238E27FC236}">
                <a16:creationId xmlns:a16="http://schemas.microsoft.com/office/drawing/2014/main" id="{AD9425CF-C3CC-2909-1679-391E05978264}"/>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Naming new councils</a:t>
            </a:r>
            <a:r>
              <a:rPr lang="en-GB" sz="1600">
                <a:solidFill>
                  <a:srgbClr val="08324B"/>
                </a:solidFill>
                <a:latin typeface="Arial Nova Light" panose="020B0304020202020204" pitchFamily="34" charset="0"/>
                <a:cs typeface="Arial" panose="020B0604020202020204" pitchFamily="34" charset="0"/>
              </a:rPr>
              <a:t> – A majority of respondents, including a majority in each of the proposed council areas, felt that a council’s name should reflect its geography, with other factors seen as less important</a:t>
            </a:r>
          </a:p>
        </p:txBody>
      </p:sp>
      <p:cxnSp>
        <p:nvCxnSpPr>
          <p:cNvPr id="7" name="Straight Connector 6">
            <a:extLst>
              <a:ext uri="{FF2B5EF4-FFF2-40B4-BE49-F238E27FC236}">
                <a16:creationId xmlns:a16="http://schemas.microsoft.com/office/drawing/2014/main" id="{E858A52B-1CC9-A69A-0854-02842CD105FE}"/>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Chart 7" descr="Bar chart of responses to the question: &quot;Following the reorganisation there would be new councils covering Hampshire and the Solent. The new Councils should have names with which the local area can identify. Do you think that an area’s name should reflect its…&quot;">
            <a:extLst>
              <a:ext uri="{FF2B5EF4-FFF2-40B4-BE49-F238E27FC236}">
                <a16:creationId xmlns:a16="http://schemas.microsoft.com/office/drawing/2014/main" id="{C5ACC382-1280-CB0B-C02E-93935BB0102C}"/>
              </a:ext>
            </a:extLst>
          </p:cNvPr>
          <p:cNvGraphicFramePr/>
          <p:nvPr>
            <p:extLst>
              <p:ext uri="{D42A27DB-BD31-4B8C-83A1-F6EECF244321}">
                <p14:modId xmlns:p14="http://schemas.microsoft.com/office/powerpoint/2010/main" val="725215858"/>
              </p:ext>
            </p:extLst>
          </p:nvPr>
        </p:nvGraphicFramePr>
        <p:xfrm>
          <a:off x="295751" y="1218111"/>
          <a:ext cx="5388769" cy="5136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149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B31A-8171-1513-15DF-336CECA10212}"/>
              </a:ext>
            </a:extLst>
          </p:cNvPr>
          <p:cNvSpPr>
            <a:spLocks noGrp="1"/>
          </p:cNvSpPr>
          <p:nvPr>
            <p:ph type="title" idx="4294967295"/>
          </p:nvPr>
        </p:nvSpPr>
        <p:spPr>
          <a:xfrm>
            <a:off x="576421" y="0"/>
            <a:ext cx="10514916"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Background</a:t>
            </a:r>
            <a:endParaRPr lang="en-GB" sz="16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176BC52-782C-1EC3-3DF6-78E16831A26C}"/>
              </a:ext>
              <a:ext uri="{C183D7F6-B498-43B3-948B-1728B52AA6E4}">
                <adec:decorative xmlns:adec="http://schemas.microsoft.com/office/drawing/2017/decorative" val="1"/>
              </a:ext>
            </a:extLst>
          </p:cNvPr>
          <p:cNvCxnSpPr>
            <a:cxnSpLocks/>
          </p:cNvCxnSpPr>
          <p:nvPr/>
        </p:nvCxnSpPr>
        <p:spPr>
          <a:xfrm>
            <a:off x="684103" y="1087869"/>
            <a:ext cx="64947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03F7B9-4B7A-2FE8-3E92-C1FCA8312A2C}"/>
              </a:ext>
            </a:extLst>
          </p:cNvPr>
          <p:cNvSpPr txBox="1"/>
          <p:nvPr/>
        </p:nvSpPr>
        <p:spPr>
          <a:xfrm>
            <a:off x="576421" y="1342002"/>
            <a:ext cx="6861990" cy="5047530"/>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Nova Light"/>
                <a:ea typeface="Calibri"/>
                <a:cs typeface="Arial"/>
              </a:rPr>
              <a:t>In Summer 2025 Hampshire County Council undertook stakeholder engagement to inform </a:t>
            </a:r>
            <a:r>
              <a:rPr lang="en-GB" sz="1400">
                <a:solidFill>
                  <a:srgbClr val="000000"/>
                </a:solidFill>
                <a:latin typeface="Arial Nova Light"/>
                <a:ea typeface="Calibri"/>
                <a:cs typeface="Arial"/>
              </a:rPr>
              <a:t>proposals for Local Government Reorganisation (LGR) across Hampshire, Portsmouth, Southampton and the Isle of Wight (described as “Hampshire and the Solent area” in this report).</a:t>
            </a:r>
          </a:p>
          <a:p>
            <a:pPr marL="0" marR="0" lvl="0" indent="0" algn="l" defTabSz="228600" rtl="0" eaLnBrk="1" fontAlgn="auto" latinLnBrk="0" hangingPunct="1">
              <a:lnSpc>
                <a:spcPct val="100000"/>
              </a:lnSpc>
              <a:spcBef>
                <a:spcPts val="0"/>
              </a:spcBef>
              <a:spcAft>
                <a:spcPts val="1200"/>
              </a:spcAft>
              <a:buClrTx/>
              <a:buSzTx/>
              <a:buFontTx/>
              <a:buNone/>
              <a:tabLst/>
              <a:defRPr/>
            </a:pPr>
            <a:r>
              <a:rPr lang="en-GB" sz="1400">
                <a:solidFill>
                  <a:srgbClr val="000000"/>
                </a:solidFill>
                <a:latin typeface="Arial Nova Light"/>
              </a:rPr>
              <a:t>Hampshire County Council and East Hampshire District Council have proposed that Hampshire and the Solent area has four councils: three councils on the Hampshire and Solent area mainland, and a standalone Isle of Wight council, as shown on the right.</a:t>
            </a:r>
          </a:p>
          <a:p>
            <a:pPr defTabSz="228600" eaLnBrk="1" fontAlgn="auto" hangingPunct="1">
              <a:spcBef>
                <a:spcPts val="0"/>
              </a:spcBef>
              <a:spcAft>
                <a:spcPts val="1200"/>
              </a:spcAft>
              <a:defRPr/>
            </a:pPr>
            <a:r>
              <a:rPr lang="en-GB" sz="1400">
                <a:solidFill>
                  <a:srgbClr val="000000"/>
                </a:solidFill>
                <a:latin typeface="Arial Nova Light"/>
              </a:rPr>
              <a:t>Hampshire County Council commissioned a polling company, </a:t>
            </a:r>
            <a:r>
              <a:rPr lang="en-GB" sz="1400" err="1">
                <a:solidFill>
                  <a:srgbClr val="000000"/>
                </a:solidFill>
                <a:latin typeface="Arial Nova Light"/>
                <a:hlinkClick r:id="rId2"/>
              </a:rPr>
              <a:t>findoutnow</a:t>
            </a:r>
            <a:r>
              <a:rPr lang="en-GB" sz="1400">
                <a:solidFill>
                  <a:srgbClr val="000000"/>
                </a:solidFill>
                <a:latin typeface="Arial Nova Light"/>
              </a:rPr>
              <a:t>, to survey a representative sample of residents living within the Hampshire and the Solent area to ask about:</a:t>
            </a: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b="0" i="0">
                <a:solidFill>
                  <a:srgbClr val="000000"/>
                </a:solidFill>
                <a:effectLst/>
                <a:latin typeface="Arial Nova Light"/>
              </a:rPr>
              <a:t>Their awareness of plans for LGR in their area</a:t>
            </a: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b="0" i="0">
                <a:solidFill>
                  <a:srgbClr val="000000"/>
                </a:solidFill>
                <a:effectLst/>
                <a:latin typeface="Arial Nova Light"/>
              </a:rPr>
              <a:t>Any perceived potential benefits or risks of the proposed restructure</a:t>
            </a:r>
          </a:p>
          <a:p>
            <a:pPr marL="285750" indent="-285750" defTabSz="228600" eaLnBrk="1" fontAlgn="auto" hangingPunct="1">
              <a:spcBef>
                <a:spcPts val="0"/>
              </a:spcBef>
              <a:spcAft>
                <a:spcPts val="1200"/>
              </a:spcAft>
              <a:buFont typeface="Arial" panose="020B0604020202020204" pitchFamily="34" charset="0"/>
              <a:buChar char="•"/>
              <a:defRPr/>
            </a:pPr>
            <a:r>
              <a:rPr lang="en-GB" sz="1400">
                <a:solidFill>
                  <a:srgbClr val="000000"/>
                </a:solidFill>
                <a:latin typeface="Arial Nova Light"/>
              </a:rPr>
              <a:t>The importance of different criteria when designing a new council</a:t>
            </a:r>
          </a:p>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400">
                <a:solidFill>
                  <a:srgbClr val="000000"/>
                </a:solidFill>
                <a:latin typeface="Arial Nova Light"/>
              </a:rPr>
              <a:t>Views on how the new councils should be named</a:t>
            </a:r>
          </a:p>
          <a:p>
            <a:pPr defTabSz="228600" eaLnBrk="1" fontAlgn="auto" hangingPunct="1">
              <a:spcBef>
                <a:spcPts val="0"/>
              </a:spcBef>
              <a:spcAft>
                <a:spcPts val="1200"/>
              </a:spcAft>
              <a:defRPr/>
            </a:pPr>
            <a:r>
              <a:rPr lang="en-GB" sz="1400">
                <a:solidFill>
                  <a:srgbClr val="000000"/>
                </a:solidFill>
                <a:latin typeface="Arial Nova Light"/>
                <a:ea typeface="Calibri"/>
                <a:cs typeface="Arial"/>
              </a:rPr>
              <a:t>The survey ran between 23 July and 29 July 2025. It received a </a:t>
            </a:r>
            <a:r>
              <a:rPr lang="en-GB" sz="1400">
                <a:latin typeface="Arial Nova Light"/>
                <a:ea typeface="Calibri"/>
                <a:cs typeface="Arial"/>
              </a:rPr>
              <a:t>total of 1,129 responses. The sample was built using quotas based on the age, gender, and geographical characteristics to </a:t>
            </a:r>
            <a:r>
              <a:rPr lang="en-GB" sz="1400">
                <a:solidFill>
                  <a:srgbClr val="000000"/>
                </a:solidFill>
                <a:latin typeface="Arial Nova Light"/>
                <a:ea typeface="Calibri"/>
                <a:cs typeface="Arial"/>
              </a:rPr>
              <a:t>provide a representative sample for the Hampshire and the Solent area.</a:t>
            </a:r>
          </a:p>
        </p:txBody>
      </p:sp>
      <p:grpSp>
        <p:nvGrpSpPr>
          <p:cNvPr id="4" name="Group 3" descr="Map proposed local government structure for of Hampshire and the Solent area">
            <a:extLst>
              <a:ext uri="{FF2B5EF4-FFF2-40B4-BE49-F238E27FC236}">
                <a16:creationId xmlns:a16="http://schemas.microsoft.com/office/drawing/2014/main" id="{EE667577-6E8D-62D3-2D9B-4E4F6E505D57}"/>
              </a:ext>
            </a:extLst>
          </p:cNvPr>
          <p:cNvGrpSpPr/>
          <p:nvPr/>
        </p:nvGrpSpPr>
        <p:grpSpPr>
          <a:xfrm>
            <a:off x="7315200" y="1342002"/>
            <a:ext cx="4569684" cy="4518024"/>
            <a:chOff x="7190165" y="1342002"/>
            <a:chExt cx="4694719" cy="4680000"/>
          </a:xfrm>
        </p:grpSpPr>
        <p:pic>
          <p:nvPicPr>
            <p:cNvPr id="1026" name="Picture 2" descr="A map showing our recommended option for local government reorganisation. Details are in the accompanying text.">
              <a:extLst>
                <a:ext uri="{FF2B5EF4-FFF2-40B4-BE49-F238E27FC236}">
                  <a16:creationId xmlns:a16="http://schemas.microsoft.com/office/drawing/2014/main" id="{E472B6FA-D28A-5ADC-9664-D491A7084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165" y="1342002"/>
              <a:ext cx="4425414" cy="468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B8815E-EDA9-FE81-B2DE-DAB0BA63980D}"/>
                </a:ext>
              </a:extLst>
            </p:cNvPr>
            <p:cNvSpPr txBox="1"/>
            <p:nvPr/>
          </p:nvSpPr>
          <p:spPr>
            <a:xfrm>
              <a:off x="9765030" y="2653553"/>
              <a:ext cx="1074420" cy="461665"/>
            </a:xfrm>
            <a:prstGeom prst="rect">
              <a:avLst/>
            </a:prstGeom>
            <a:noFill/>
          </p:spPr>
          <p:txBody>
            <a:bodyPr wrap="square" rtlCol="0">
              <a:spAutoFit/>
            </a:bodyPr>
            <a:lstStyle/>
            <a:p>
              <a:pPr algn="ctr"/>
              <a:r>
                <a:rPr lang="en-GB" sz="1200">
                  <a:solidFill>
                    <a:schemeClr val="bg1"/>
                  </a:solidFill>
                  <a:latin typeface="Arial Nova Light" panose="020B0304020202020204" pitchFamily="34" charset="0"/>
                </a:rPr>
                <a:t>North and Mid council</a:t>
              </a:r>
            </a:p>
          </p:txBody>
        </p:sp>
        <p:sp>
          <p:nvSpPr>
            <p:cNvPr id="6" name="TextBox 5">
              <a:extLst>
                <a:ext uri="{FF2B5EF4-FFF2-40B4-BE49-F238E27FC236}">
                  <a16:creationId xmlns:a16="http://schemas.microsoft.com/office/drawing/2014/main" id="{0F87CC41-46F9-48AB-CF85-940E3B2427C1}"/>
                </a:ext>
              </a:extLst>
            </p:cNvPr>
            <p:cNvSpPr txBox="1"/>
            <p:nvPr/>
          </p:nvSpPr>
          <p:spPr>
            <a:xfrm>
              <a:off x="7803989" y="4164578"/>
              <a:ext cx="1136381" cy="478216"/>
            </a:xfrm>
            <a:prstGeom prst="rect">
              <a:avLst/>
            </a:prstGeom>
            <a:noFill/>
          </p:spPr>
          <p:txBody>
            <a:bodyPr wrap="square" rtlCol="0">
              <a:spAutoFit/>
            </a:bodyPr>
            <a:lstStyle/>
            <a:p>
              <a:pPr algn="ctr"/>
              <a:r>
                <a:rPr lang="en-GB" sz="1200">
                  <a:latin typeface="Arial Nova Light" panose="020B0304020202020204" pitchFamily="34" charset="0"/>
                </a:rPr>
                <a:t>South-West council</a:t>
              </a:r>
            </a:p>
          </p:txBody>
        </p:sp>
        <p:sp>
          <p:nvSpPr>
            <p:cNvPr id="8" name="TextBox 7">
              <a:extLst>
                <a:ext uri="{FF2B5EF4-FFF2-40B4-BE49-F238E27FC236}">
                  <a16:creationId xmlns:a16="http://schemas.microsoft.com/office/drawing/2014/main" id="{AECB17C4-8142-420E-0626-471DB80DB068}"/>
                </a:ext>
              </a:extLst>
            </p:cNvPr>
            <p:cNvSpPr txBox="1"/>
            <p:nvPr/>
          </p:nvSpPr>
          <p:spPr>
            <a:xfrm>
              <a:off x="9070210" y="5316617"/>
              <a:ext cx="1074420" cy="276999"/>
            </a:xfrm>
            <a:prstGeom prst="rect">
              <a:avLst/>
            </a:prstGeom>
            <a:noFill/>
          </p:spPr>
          <p:txBody>
            <a:bodyPr wrap="square" rtlCol="0">
              <a:spAutoFit/>
            </a:bodyPr>
            <a:lstStyle/>
            <a:p>
              <a:pPr algn="ctr"/>
              <a:r>
                <a:rPr lang="en-GB" sz="1200">
                  <a:solidFill>
                    <a:schemeClr val="bg1"/>
                  </a:solidFill>
                  <a:latin typeface="Arial Nova Light" panose="020B0304020202020204" pitchFamily="34" charset="0"/>
                </a:rPr>
                <a:t>Isle of Wight</a:t>
              </a:r>
            </a:p>
          </p:txBody>
        </p:sp>
        <p:sp>
          <p:nvSpPr>
            <p:cNvPr id="9" name="TextBox 8">
              <a:extLst>
                <a:ext uri="{FF2B5EF4-FFF2-40B4-BE49-F238E27FC236}">
                  <a16:creationId xmlns:a16="http://schemas.microsoft.com/office/drawing/2014/main" id="{54714864-2525-7E48-A9C8-7EC02B6F7B68}"/>
                </a:ext>
              </a:extLst>
            </p:cNvPr>
            <p:cNvSpPr txBox="1"/>
            <p:nvPr/>
          </p:nvSpPr>
          <p:spPr>
            <a:xfrm>
              <a:off x="10952545" y="5085784"/>
              <a:ext cx="932339" cy="461665"/>
            </a:xfrm>
            <a:prstGeom prst="rect">
              <a:avLst/>
            </a:prstGeom>
            <a:noFill/>
          </p:spPr>
          <p:txBody>
            <a:bodyPr wrap="square" rtlCol="0">
              <a:spAutoFit/>
            </a:bodyPr>
            <a:lstStyle/>
            <a:p>
              <a:pPr algn="ctr"/>
              <a:r>
                <a:rPr lang="en-GB" sz="1200">
                  <a:latin typeface="Arial Nova Light" panose="020B0304020202020204" pitchFamily="34" charset="0"/>
                </a:rPr>
                <a:t>South-East council</a:t>
              </a:r>
            </a:p>
          </p:txBody>
        </p:sp>
      </p:grpSp>
      <p:cxnSp>
        <p:nvCxnSpPr>
          <p:cNvPr id="11" name="Straight Connector 10">
            <a:extLst>
              <a:ext uri="{FF2B5EF4-FFF2-40B4-BE49-F238E27FC236}">
                <a16:creationId xmlns:a16="http://schemas.microsoft.com/office/drawing/2014/main" id="{6A56D69B-AA61-469D-96DD-3D5F7912A32A}"/>
              </a:ext>
              <a:ext uri="{C183D7F6-B498-43B3-948B-1728B52AA6E4}">
                <adec:decorative xmlns:adec="http://schemas.microsoft.com/office/drawing/2017/decorative" val="1"/>
              </a:ext>
            </a:extLst>
          </p:cNvPr>
          <p:cNvCxnSpPr>
            <a:cxnSpLocks/>
          </p:cNvCxnSpPr>
          <p:nvPr/>
        </p:nvCxnSpPr>
        <p:spPr>
          <a:xfrm flipH="1" flipV="1">
            <a:off x="10599174" y="4827639"/>
            <a:ext cx="422787" cy="25814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39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B5DC38-0162-83E3-AD73-FD69CE8934E3}"/>
              </a:ext>
            </a:extLst>
          </p:cNvPr>
          <p:cNvSpPr txBox="1"/>
          <p:nvPr/>
        </p:nvSpPr>
        <p:spPr>
          <a:xfrm>
            <a:off x="706038" y="1143590"/>
            <a:ext cx="10779919" cy="5170640"/>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rPr>
              <a:t>Awareness of Local Government Reorganisation in Hampshire and the Solent area</a:t>
            </a:r>
          </a:p>
          <a:p>
            <a:pPr lvl="1" defTabSz="228600" eaLnBrk="1" fontAlgn="auto" hangingPunct="1">
              <a:spcBef>
                <a:spcPts val="0"/>
              </a:spcBef>
              <a:spcAft>
                <a:spcPts val="400"/>
              </a:spcAft>
              <a:defRPr/>
            </a:pPr>
            <a:r>
              <a:rPr kumimoji="0" lang="en-GB" sz="1400" i="0" u="none" strike="noStrike" kern="1200" cap="none" spc="0" normalizeH="0" baseline="0" noProof="0">
                <a:ln>
                  <a:noFill/>
                </a:ln>
                <a:effectLst/>
                <a:uLnTx/>
                <a:uFillTx/>
                <a:latin typeface="Arial Nova Light"/>
                <a:ea typeface="Calibri"/>
                <a:cs typeface="Arial"/>
              </a:rPr>
              <a:t>72% of respondents were aware</a:t>
            </a:r>
            <a:r>
              <a:rPr lang="en-GB" sz="1400">
                <a:latin typeface="Arial Nova Light"/>
                <a:ea typeface="Calibri"/>
                <a:cs typeface="Arial"/>
              </a:rPr>
              <a:t>,</a:t>
            </a:r>
            <a:r>
              <a:rPr kumimoji="0" lang="en-GB" sz="1400" i="0" u="none" strike="noStrike" kern="1200" cap="none" spc="0" normalizeH="0" baseline="0" noProof="0">
                <a:ln>
                  <a:noFill/>
                </a:ln>
                <a:effectLst/>
                <a:uLnTx/>
                <a:uFillTx/>
                <a:latin typeface="Arial Nova Light"/>
                <a:ea typeface="Calibri"/>
                <a:cs typeface="Arial"/>
              </a:rPr>
              <a:t> </a:t>
            </a:r>
            <a:r>
              <a:rPr lang="en-GB" sz="1400">
                <a:latin typeface="Arial Nova Light"/>
                <a:ea typeface="Calibri"/>
                <a:cs typeface="Arial"/>
              </a:rPr>
              <a:t>and 28% unaware, </a:t>
            </a:r>
            <a:r>
              <a:rPr kumimoji="0" lang="en-GB" sz="1400" i="0" u="none" strike="noStrike" kern="1200" cap="none" spc="0" normalizeH="0" baseline="0" noProof="0">
                <a:ln>
                  <a:noFill/>
                </a:ln>
                <a:effectLst/>
                <a:uLnTx/>
                <a:uFillTx/>
                <a:latin typeface="Arial Nova Light"/>
                <a:ea typeface="Calibri"/>
                <a:cs typeface="Arial"/>
              </a:rPr>
              <a:t>of plans for LGR in Hampshire and the Solent area before taking the survey</a:t>
            </a:r>
            <a:endParaRPr lang="en-GB" sz="1400" i="0" u="none" strike="noStrike" kern="1200" cap="none" spc="0" normalizeH="0" baseline="0" noProof="0">
              <a:ln>
                <a:noFill/>
              </a:ln>
              <a:effectLst/>
              <a:uLnTx/>
              <a:uFillTx/>
              <a:latin typeface="Arial Nova Light"/>
              <a:ea typeface="Calibri"/>
              <a:cs typeface="Arial"/>
            </a:endParaRPr>
          </a:p>
          <a:p>
            <a:pPr lvl="1" defTabSz="228600" eaLnBrk="1" fontAlgn="auto" hangingPunct="1">
              <a:spcBef>
                <a:spcPts val="0"/>
              </a:spcBef>
              <a:spcAft>
                <a:spcPts val="400"/>
              </a:spcAft>
              <a:defRPr/>
            </a:pPr>
            <a:r>
              <a:rPr lang="en-GB" sz="1400">
                <a:latin typeface="Arial Nova Light" panose="020B0304020202020204" pitchFamily="34" charset="0"/>
                <a:cs typeface="Arial" panose="020B0604020202020204" pitchFamily="34" charset="0"/>
              </a:rPr>
              <a:t>Awareness was higher amongst respondents who were older, male, or residents of Winchester or East Hampshire</a:t>
            </a:r>
            <a:endParaRPr kumimoji="0" lang="en-GB" sz="1400"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400"/>
              </a:spcAft>
              <a:buClrTx/>
              <a:buSzTx/>
              <a:buFontTx/>
              <a:buNone/>
              <a:tabLst/>
              <a:defRPr/>
            </a:pPr>
            <a:endParaRPr lang="en-GB" sz="1400" b="1">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rPr>
              <a:t>Potential benefits of the proposed structure</a:t>
            </a:r>
          </a:p>
          <a:p>
            <a:pPr lvl="1" defTabSz="228600" eaLnBrk="1" fontAlgn="auto" hangingPunct="1">
              <a:spcBef>
                <a:spcPts val="0"/>
              </a:spcBef>
              <a:spcAft>
                <a:spcPts val="400"/>
              </a:spcAft>
              <a:defRPr/>
            </a:pPr>
            <a:r>
              <a:rPr kumimoji="0" lang="en-GB" sz="1400" i="0" u="none" strike="noStrike" kern="1200" cap="none" spc="0" normalizeH="0" baseline="0" noProof="0">
                <a:ln>
                  <a:noFill/>
                </a:ln>
                <a:effectLst/>
                <a:uLnTx/>
                <a:uFillTx/>
                <a:latin typeface="Arial Nova Light"/>
                <a:ea typeface="Calibri"/>
                <a:cs typeface="Arial"/>
              </a:rPr>
              <a:t>A quarter of respondents felt there would be no benefits of the proposed structure </a:t>
            </a:r>
            <a:r>
              <a:rPr lang="en-GB" sz="1400">
                <a:latin typeface="Arial Nova Light"/>
                <a:ea typeface="Calibri"/>
                <a:cs typeface="Arial"/>
              </a:rPr>
              <a:t>of four councils in</a:t>
            </a:r>
            <a:r>
              <a:rPr kumimoji="0" lang="en-GB" sz="1400" i="0" u="none" strike="noStrike" kern="1200" cap="none" spc="0" normalizeH="0" baseline="0" noProof="0">
                <a:ln>
                  <a:noFill/>
                </a:ln>
                <a:effectLst/>
                <a:uLnTx/>
                <a:uFillTx/>
                <a:latin typeface="Arial Nova Light"/>
                <a:ea typeface="Calibri"/>
                <a:cs typeface="Arial"/>
              </a:rPr>
              <a:t> Hampshire and the Solent area</a:t>
            </a:r>
            <a:endParaRPr lang="en-GB" sz="1400" i="0" u="none" strike="noStrike" kern="1200" cap="none" spc="0" normalizeH="0" baseline="0" noProof="0">
              <a:ln>
                <a:noFill/>
              </a:ln>
              <a:effectLst/>
              <a:uLnTx/>
              <a:uFillTx/>
              <a:latin typeface="Arial Nova Light"/>
              <a:ea typeface="Calibri"/>
              <a:cs typeface="Arial"/>
            </a:endParaRPr>
          </a:p>
          <a:p>
            <a:pPr lvl="1" defTabSz="228600" eaLnBrk="1" fontAlgn="auto" hangingPunct="1">
              <a:spcBef>
                <a:spcPts val="0"/>
              </a:spcBef>
              <a:spcAft>
                <a:spcPts val="400"/>
              </a:spcAft>
              <a:defRPr/>
            </a:pPr>
            <a:r>
              <a:rPr lang="en-GB" sz="1400">
                <a:latin typeface="Arial Nova Light"/>
                <a:ea typeface="Calibri"/>
                <a:cs typeface="Arial"/>
              </a:rPr>
              <a:t>Where respondents suggested benefits, these most commonly related to financial benefits for the councils, improved local identity and engagement, and improved service delivery</a:t>
            </a:r>
            <a:endParaRPr lang="en-GB" sz="1400" i="0" u="none" strike="noStrike" kern="1200" cap="none" spc="0" normalizeH="0" baseline="0" noProof="0">
              <a:ln>
                <a:noFill/>
              </a:ln>
              <a:effectLst/>
              <a:uLnTx/>
              <a:uFillTx/>
              <a:latin typeface="Arial Nova Light"/>
              <a:ea typeface="Calibri"/>
              <a:cs typeface="Arial"/>
            </a:endParaRPr>
          </a:p>
          <a:p>
            <a:pPr marL="0" marR="0" lvl="0" indent="0" algn="l" defTabSz="228600" rtl="0" eaLnBrk="1" fontAlgn="auto" latinLnBrk="0" hangingPunct="1">
              <a:lnSpc>
                <a:spcPct val="100000"/>
              </a:lnSpc>
              <a:spcBef>
                <a:spcPts val="0"/>
              </a:spcBef>
              <a:spcAft>
                <a:spcPts val="400"/>
              </a:spcAft>
              <a:buClrTx/>
              <a:buSzTx/>
              <a:buFontTx/>
              <a:buNone/>
              <a:tabLst/>
              <a:defRPr/>
            </a:pPr>
            <a:endParaRPr lang="en-GB" sz="1400" b="1">
              <a:latin typeface="Arial Nova Light" panose="020B0304020202020204" pitchFamily="34" charset="0"/>
              <a:ea typeface="Calibri"/>
              <a:cs typeface="Arial" panose="020B0604020202020204" pitchFamily="34" charset="0"/>
            </a:endParaRPr>
          </a:p>
          <a:p>
            <a:pPr lvl="0" defTabSz="228600" eaLnBrk="1" fontAlgn="auto" hangingPunct="1">
              <a:spcBef>
                <a:spcPts val="0"/>
              </a:spcBef>
              <a:spcAft>
                <a:spcPts val="400"/>
              </a:spcAft>
              <a:defRPr/>
            </a:pPr>
            <a:r>
              <a:rPr lang="en-GB" sz="1400" b="1">
                <a:latin typeface="Arial Nova Light" panose="020B0304020202020204" pitchFamily="34" charset="0"/>
                <a:ea typeface="Calibri"/>
                <a:cs typeface="Arial" panose="020B0604020202020204" pitchFamily="34" charset="0"/>
              </a:rPr>
              <a:t>Potential risks of the proposed structure</a:t>
            </a:r>
            <a:endParaRPr kumimoji="0" lang="en-GB" sz="1400" b="1"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endParaRPr>
          </a:p>
          <a:p>
            <a:pPr lvl="1" defTabSz="228600" eaLnBrk="1" fontAlgn="auto" hangingPunct="1">
              <a:spcBef>
                <a:spcPts val="0"/>
              </a:spcBef>
              <a:spcAft>
                <a:spcPts val="400"/>
              </a:spcAft>
              <a:defRPr/>
            </a:pPr>
            <a:r>
              <a:rPr lang="en-GB" sz="1400" noProof="0">
                <a:latin typeface="Arial Nova Light"/>
                <a:ea typeface="Calibri"/>
                <a:cs typeface="Arial"/>
              </a:rPr>
              <a:t>Respondents’ concerns with the proposed local authority structure most commonly related to local council finances, </a:t>
            </a:r>
            <a:r>
              <a:rPr lang="en-GB" sz="1400">
                <a:latin typeface="Arial Nova Light"/>
              </a:rPr>
              <a:t>geographical and boundary issues, and a potential loss of identity or representation</a:t>
            </a:r>
            <a:endParaRPr lang="en-GB" sz="1400" noProof="0">
              <a:latin typeface="Arial Nova Light"/>
              <a:ea typeface="Calibri"/>
              <a:cs typeface="Arial" panose="020B0604020202020204" pitchFamily="34" charset="0"/>
            </a:endParaRPr>
          </a:p>
          <a:p>
            <a:pPr marL="457200" marR="0" lvl="1" indent="0" algn="l" defTabSz="228600" rtl="0" eaLnBrk="1" fontAlgn="auto" latinLnBrk="0" hangingPunct="1">
              <a:lnSpc>
                <a:spcPct val="100000"/>
              </a:lnSpc>
              <a:spcBef>
                <a:spcPts val="0"/>
              </a:spcBef>
              <a:spcAft>
                <a:spcPts val="400"/>
              </a:spcAft>
              <a:buClrTx/>
              <a:buSzTx/>
              <a:buFontTx/>
              <a:buNone/>
              <a:tabLst/>
              <a:defRPr/>
            </a:pPr>
            <a:endParaRPr kumimoji="0" lang="en-GB" sz="1400" b="1"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rPr>
              <a:t>Important considerations when designing a new council</a:t>
            </a:r>
          </a:p>
          <a:p>
            <a:pPr lvl="1" defTabSz="228600" eaLnBrk="1" fontAlgn="auto" hangingPunct="1">
              <a:spcBef>
                <a:spcPts val="0"/>
              </a:spcBef>
              <a:spcAft>
                <a:spcPts val="400"/>
              </a:spcAft>
              <a:defRPr/>
            </a:pPr>
            <a:r>
              <a:rPr kumimoji="0" lang="en-GB" sz="1400" b="0"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rPr>
              <a:t>All the criteria set by the Government were seen as important, with the greatest importance placed on financial elements such as value for money and financial stability, as well as councils’ understanding of local needs and service quality</a:t>
            </a:r>
          </a:p>
          <a:p>
            <a:pPr marL="0" marR="0" lvl="0" indent="0" algn="l" defTabSz="228600" rtl="0" eaLnBrk="1" fontAlgn="auto" latinLnBrk="0" hangingPunct="1">
              <a:lnSpc>
                <a:spcPct val="100000"/>
              </a:lnSpc>
              <a:spcBef>
                <a:spcPts val="0"/>
              </a:spcBef>
              <a:spcAft>
                <a:spcPts val="400"/>
              </a:spcAft>
              <a:buClrTx/>
              <a:buSzTx/>
              <a:buFontTx/>
              <a:buNone/>
              <a:tabLst/>
              <a:defRPr/>
            </a:pPr>
            <a:endParaRPr kumimoji="0" lang="en-GB" sz="1400" b="1"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endParaRPr>
          </a:p>
          <a:p>
            <a:pPr marL="0" marR="0" lvl="0" indent="0" algn="l" defTabSz="228600" rtl="0" eaLnBrk="1" fontAlgn="auto"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a:ln>
                  <a:noFill/>
                </a:ln>
                <a:effectLst/>
                <a:uLnTx/>
                <a:uFillTx/>
                <a:latin typeface="Arial Nova Light" panose="020B0304020202020204" pitchFamily="34" charset="0"/>
                <a:ea typeface="Calibri"/>
                <a:cs typeface="Arial" panose="020B0604020202020204" pitchFamily="34" charset="0"/>
              </a:rPr>
              <a:t>Important criteria when naming a new council</a:t>
            </a:r>
          </a:p>
          <a:p>
            <a:pPr lvl="1" defTabSz="228600" eaLnBrk="1" fontAlgn="auto" hangingPunct="1">
              <a:spcBef>
                <a:spcPts val="0"/>
              </a:spcBef>
              <a:spcAft>
                <a:spcPts val="400"/>
              </a:spcAft>
              <a:defRPr/>
            </a:pPr>
            <a:r>
              <a:rPr kumimoji="0" lang="en-GB" sz="1400" i="0" u="none" strike="noStrike" kern="1200" cap="none" spc="0" normalizeH="0" baseline="0" noProof="0">
                <a:ln>
                  <a:noFill/>
                </a:ln>
                <a:effectLst/>
                <a:uLnTx/>
                <a:uFillTx/>
                <a:latin typeface="Arial Nova Light"/>
                <a:ea typeface="Calibri"/>
                <a:cs typeface="Arial"/>
              </a:rPr>
              <a:t>A majority of respondents from each of the proposed council areas felt that the names of councils should reflect the geography of the area, with history and the area’s prominent town or city also seen as relatively important</a:t>
            </a:r>
            <a:endParaRPr lang="en-GB" sz="1400" i="0" u="none" strike="noStrike" kern="1200" cap="none" spc="0" normalizeH="0" baseline="0" noProof="0">
              <a:ln>
                <a:noFill/>
              </a:ln>
              <a:effectLst/>
              <a:uLnTx/>
              <a:uFillTx/>
              <a:latin typeface="Arial Nova Light"/>
              <a:ea typeface="Calibri"/>
              <a:cs typeface="Arial"/>
            </a:endParaRPr>
          </a:p>
        </p:txBody>
      </p:sp>
      <p:sp>
        <p:nvSpPr>
          <p:cNvPr id="3" name="Title 1">
            <a:extLst>
              <a:ext uri="{FF2B5EF4-FFF2-40B4-BE49-F238E27FC236}">
                <a16:creationId xmlns:a16="http://schemas.microsoft.com/office/drawing/2014/main" id="{C27E099F-AC5E-3BAE-6F4C-0C9F8F9C5682}"/>
              </a:ext>
            </a:extLst>
          </p:cNvPr>
          <p:cNvSpPr txBox="1">
            <a:spLocks noGrp="1"/>
          </p:cNvSpPr>
          <p:nvPr>
            <p:ph type="title" idx="4294967295"/>
          </p:nvPr>
        </p:nvSpPr>
        <p:spPr>
          <a:xfrm>
            <a:off x="640715" y="-50006"/>
            <a:ext cx="10514916" cy="1325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a:lstStyle>
          <a:p>
            <a:pPr marL="0" marR="0" lvl="0" indent="0" algn="l" defTabSz="91435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rPr>
              <a:t>Headline findings</a:t>
            </a:r>
            <a:endParaRPr kumimoji="0" lang="en-GB" sz="1600" b="0" i="0" u="none" strike="noStrike" kern="1200" cap="none" spc="0" normalizeH="0" baseline="0" noProof="0" dirty="0">
              <a:ln>
                <a:noFill/>
              </a:ln>
              <a:solidFill>
                <a:srgbClr val="08324B"/>
              </a:solidFill>
              <a:effectLst/>
              <a:uLnTx/>
              <a:uFillTx/>
              <a:latin typeface="Arial Nova Light" panose="020B0304020202020204" pitchFamily="34" charset="0"/>
              <a:ea typeface="+mj-ea"/>
              <a:cs typeface="Arial" panose="020B0604020202020204" pitchFamily="34" charset="0"/>
            </a:endParaRPr>
          </a:p>
        </p:txBody>
      </p:sp>
      <p:cxnSp>
        <p:nvCxnSpPr>
          <p:cNvPr id="4" name="Straight Connector 3">
            <a:extLst>
              <a:ext uri="{FF2B5EF4-FFF2-40B4-BE49-F238E27FC236}">
                <a16:creationId xmlns:a16="http://schemas.microsoft.com/office/drawing/2014/main" id="{FA1D5105-3B09-D128-63E8-4075D3C67A55}"/>
              </a:ext>
              <a:ext uri="{C183D7F6-B498-43B3-948B-1728B52AA6E4}">
                <adec:decorative xmlns:adec="http://schemas.microsoft.com/office/drawing/2017/decorative" val="1"/>
              </a:ext>
            </a:extLst>
          </p:cNvPr>
          <p:cNvCxnSpPr>
            <a:cxnSpLocks/>
          </p:cNvCxnSpPr>
          <p:nvPr/>
        </p:nvCxnSpPr>
        <p:spPr>
          <a:xfrm>
            <a:off x="706039" y="937850"/>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80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FD71-4874-1FC7-011C-26633251B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839C-DF89-3678-C907-26A04BDA9127}"/>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Awareness of LGR</a:t>
            </a:r>
            <a:r>
              <a:rPr lang="en-GB" sz="1600">
                <a:solidFill>
                  <a:srgbClr val="08324B"/>
                </a:solidFill>
                <a:latin typeface="Arial Nova Light" panose="020B0304020202020204" pitchFamily="34" charset="0"/>
                <a:cs typeface="Arial" panose="020B0604020202020204" pitchFamily="34" charset="0"/>
              </a:rPr>
              <a:t> – The majority were aware of LGR, with respondents who were older, male, or living in Winchester or East Hampshire the most likely to be aware of the planned changes. However, only a third felt that they had a good understanding of what LGR was all about.</a:t>
            </a:r>
          </a:p>
        </p:txBody>
      </p:sp>
      <p:cxnSp>
        <p:nvCxnSpPr>
          <p:cNvPr id="7" name="Straight Connector 6">
            <a:extLst>
              <a:ext uri="{FF2B5EF4-FFF2-40B4-BE49-F238E27FC236}">
                <a16:creationId xmlns:a16="http://schemas.microsoft.com/office/drawing/2014/main" id="{BB10D0A8-922B-F053-70BF-2C9D95BC6E69}"/>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Chart 2" descr="Pie chart of responses to the question: &quot;Before taking this survey, were you aware of plans to replace the current two-tier local government system (of counties and district councils) with new (unitary) councils which run all services?&quot;">
            <a:extLst>
              <a:ext uri="{FF2B5EF4-FFF2-40B4-BE49-F238E27FC236}">
                <a16:creationId xmlns:a16="http://schemas.microsoft.com/office/drawing/2014/main" id="{1511FA57-34B6-244C-8E5A-96E640D2E8F5}"/>
              </a:ext>
            </a:extLst>
          </p:cNvPr>
          <p:cNvGraphicFramePr/>
          <p:nvPr>
            <p:extLst>
              <p:ext uri="{D42A27DB-BD31-4B8C-83A1-F6EECF244321}">
                <p14:modId xmlns:p14="http://schemas.microsoft.com/office/powerpoint/2010/main" val="386220258"/>
              </p:ext>
            </p:extLst>
          </p:nvPr>
        </p:nvGraphicFramePr>
        <p:xfrm>
          <a:off x="707232" y="1219202"/>
          <a:ext cx="5183359" cy="5200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DDB44C2-C732-8FC6-226C-D1D4323079D4}"/>
              </a:ext>
            </a:extLst>
          </p:cNvPr>
          <p:cNvSpPr txBox="1"/>
          <p:nvPr/>
        </p:nvSpPr>
        <p:spPr>
          <a:xfrm>
            <a:off x="6096000" y="1258248"/>
            <a:ext cx="5388768" cy="1985153"/>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Nova Light" panose="020B0304020202020204" pitchFamily="34" charset="0"/>
                <a:ea typeface="Calibri"/>
                <a:cs typeface="Arial" panose="020B0604020202020204" pitchFamily="34" charset="0"/>
              </a:rPr>
              <a:t>Overall, 72% were aware of the Government’s plans for LGR in Hampshire and the Solent area, with the following demographic splits:</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Older respondents were more likely to be aware (85% amongst those aged 65 or over) than younger respondents (56% of those aged under 35)</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78% of males were aware of LGR before taking the survey; this was lower (68%) for female respondents</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a:solidFill>
                  <a:srgbClr val="000000"/>
                </a:solidFill>
                <a:latin typeface="Arial Nova Light" panose="020B0304020202020204" pitchFamily="34" charset="0"/>
                <a:ea typeface="Calibri"/>
                <a:cs typeface="Arial" panose="020B0604020202020204" pitchFamily="34" charset="0"/>
              </a:rPr>
              <a:t>The chart below shows the spread of awareness across Hampshire and the Solent area, which ranged from 61% in Hart and 62% in Southampton, up to 79% in Winchester and East Hampshire:</a:t>
            </a:r>
          </a:p>
        </p:txBody>
      </p:sp>
      <p:graphicFrame>
        <p:nvGraphicFramePr>
          <p:cNvPr id="10" name="Chart 9" descr="Bar chart of responses to the question: &quot;Before taking this survey, were you aware of plans to replace the current two-tier local government system (of counties and district councils) with new (unitary) councils which run all services?&quot;, split by local authority area">
            <a:extLst>
              <a:ext uri="{FF2B5EF4-FFF2-40B4-BE49-F238E27FC236}">
                <a16:creationId xmlns:a16="http://schemas.microsoft.com/office/drawing/2014/main" id="{4E5DEAF8-CE35-AF1C-F545-04E71D9AD815}"/>
              </a:ext>
            </a:extLst>
          </p:cNvPr>
          <p:cNvGraphicFramePr/>
          <p:nvPr>
            <p:extLst>
              <p:ext uri="{D42A27DB-BD31-4B8C-83A1-F6EECF244321}">
                <p14:modId xmlns:p14="http://schemas.microsoft.com/office/powerpoint/2010/main" val="1162153813"/>
              </p:ext>
            </p:extLst>
          </p:nvPr>
        </p:nvGraphicFramePr>
        <p:xfrm>
          <a:off x="5902208" y="3337335"/>
          <a:ext cx="5594177" cy="2939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9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B348-D763-D7CB-8B03-0BDC88C45176}"/>
            </a:ext>
          </a:extLst>
        </p:cNvPr>
        <p:cNvGrpSpPr/>
        <p:nvPr/>
      </p:nvGrpSpPr>
      <p:grpSpPr>
        <a:xfrm>
          <a:off x="0" y="0"/>
          <a:ext cx="0" cy="0"/>
          <a:chOff x="0" y="0"/>
          <a:chExt cx="0" cy="0"/>
        </a:xfrm>
      </p:grpSpPr>
      <p:graphicFrame>
        <p:nvGraphicFramePr>
          <p:cNvPr id="4" name="Chart 3" descr="Bar chart of responses to the question: &quot;What, if anything, do you see as the benefits and opportunities of this approach?&quot;">
            <a:extLst>
              <a:ext uri="{FF2B5EF4-FFF2-40B4-BE49-F238E27FC236}">
                <a16:creationId xmlns:a16="http://schemas.microsoft.com/office/drawing/2014/main" id="{4A55E254-F1E7-883C-8642-2F83ACB2FAA9}"/>
              </a:ext>
            </a:extLst>
          </p:cNvPr>
          <p:cNvGraphicFramePr/>
          <p:nvPr>
            <p:extLst>
              <p:ext uri="{D42A27DB-BD31-4B8C-83A1-F6EECF244321}">
                <p14:modId xmlns:p14="http://schemas.microsoft.com/office/powerpoint/2010/main" val="3021043287"/>
              </p:ext>
            </p:extLst>
          </p:nvPr>
        </p:nvGraphicFramePr>
        <p:xfrm>
          <a:off x="1" y="1188732"/>
          <a:ext cx="6715124" cy="5257788"/>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id="{A658C753-9989-E26D-DA20-C7B49D117528}"/>
              </a:ext>
              <a:ext uri="{C183D7F6-B498-43B3-948B-1728B52AA6E4}">
                <adec:decorative xmlns:adec="http://schemas.microsoft.com/office/drawing/2017/decorative" val="1"/>
              </a:ext>
            </a:extLst>
          </p:cNvPr>
          <p:cNvCxnSpPr>
            <a:cxnSpLocks/>
            <a:stCxn id="5" idx="1"/>
          </p:cNvCxnSpPr>
          <p:nvPr/>
        </p:nvCxnSpPr>
        <p:spPr>
          <a:xfrm flipH="1">
            <a:off x="5760718" y="1744731"/>
            <a:ext cx="868682" cy="258655"/>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30101D-C79C-A3DB-666A-3143D09A87C3}"/>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Potential benefits of the proposed structure</a:t>
            </a:r>
            <a:r>
              <a:rPr lang="en-GB" sz="1600">
                <a:solidFill>
                  <a:srgbClr val="08324B"/>
                </a:solidFill>
                <a:latin typeface="Arial Nova Light" panose="020B0304020202020204" pitchFamily="34" charset="0"/>
                <a:cs typeface="Arial" panose="020B0604020202020204" pitchFamily="34" charset="0"/>
              </a:rPr>
              <a:t> – While a quarter of comments suggested that there would be no benefits from the proposed change, most respondents recognised some benefit - such as the potential for efficiency and cost savings, better local identity and engagement, and improvements in service delivery</a:t>
            </a:r>
          </a:p>
        </p:txBody>
      </p:sp>
      <p:cxnSp>
        <p:nvCxnSpPr>
          <p:cNvPr id="7" name="Straight Connector 6">
            <a:extLst>
              <a:ext uri="{FF2B5EF4-FFF2-40B4-BE49-F238E27FC236}">
                <a16:creationId xmlns:a16="http://schemas.microsoft.com/office/drawing/2014/main" id="{22D68988-F32E-1D28-E869-C65E6273269E}"/>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4C384F01-51F4-3CE6-E797-2CB19792E772}"/>
              </a:ext>
            </a:extLst>
          </p:cNvPr>
          <p:cNvSpPr/>
          <p:nvPr/>
        </p:nvSpPr>
        <p:spPr>
          <a:xfrm>
            <a:off x="6629400" y="1310391"/>
            <a:ext cx="5251609" cy="868680"/>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These comments most commonly related to opportunities to reduce costs (10%), run services more efficiently (7%), and reduce administration and management budgets (5%), as well as reduced duplication (3%) and finding a fairer way to distribute resources than the current model offers (2%)</a:t>
            </a:r>
          </a:p>
        </p:txBody>
      </p:sp>
      <p:sp>
        <p:nvSpPr>
          <p:cNvPr id="6" name="Rectangle: Rounded Corners 5">
            <a:extLst>
              <a:ext uri="{FF2B5EF4-FFF2-40B4-BE49-F238E27FC236}">
                <a16:creationId xmlns:a16="http://schemas.microsoft.com/office/drawing/2014/main" id="{B57C9C24-81B7-3035-3EC9-D6DE4FB0849D}"/>
              </a:ext>
            </a:extLst>
          </p:cNvPr>
          <p:cNvSpPr/>
          <p:nvPr/>
        </p:nvSpPr>
        <p:spPr>
          <a:xfrm>
            <a:off x="6629397" y="2278131"/>
            <a:ext cx="5251609" cy="1051809"/>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Comments around local identity and engagement mainly reflected a hope that new councils would be more responsive and accountable to local needs (10%), maintain and enhance local identities (4%) and improve community engagement (1%). The relatively equal population size across the </a:t>
            </a:r>
            <a:r>
              <a:rPr lang="en-GB" sz="1200" err="1">
                <a:solidFill>
                  <a:schemeClr val="tx1"/>
                </a:solidFill>
                <a:latin typeface="Arial Nova Light" panose="020B0304020202020204" pitchFamily="34" charset="0"/>
              </a:rPr>
              <a:t>unitaries</a:t>
            </a:r>
            <a:r>
              <a:rPr lang="en-GB" sz="1200">
                <a:solidFill>
                  <a:schemeClr val="tx1"/>
                </a:solidFill>
                <a:latin typeface="Arial Nova Light" panose="020B0304020202020204" pitchFamily="34" charset="0"/>
              </a:rPr>
              <a:t> was also noted (1%)</a:t>
            </a:r>
          </a:p>
        </p:txBody>
      </p:sp>
      <p:sp>
        <p:nvSpPr>
          <p:cNvPr id="8" name="Rectangle: Rounded Corners 7">
            <a:extLst>
              <a:ext uri="{FF2B5EF4-FFF2-40B4-BE49-F238E27FC236}">
                <a16:creationId xmlns:a16="http://schemas.microsoft.com/office/drawing/2014/main" id="{6E761804-893C-FCD9-3CD7-0378BDFA77BE}"/>
              </a:ext>
            </a:extLst>
          </p:cNvPr>
          <p:cNvSpPr/>
          <p:nvPr/>
        </p:nvSpPr>
        <p:spPr>
          <a:xfrm>
            <a:off x="6629398" y="3429001"/>
            <a:ext cx="5251609" cy="716280"/>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Where respondents mentioned improved service delivery in detail they described services that would be more joined up than under the current two-tier model (7%), with a focus on local needs (5%), and equal access (1%)</a:t>
            </a:r>
          </a:p>
        </p:txBody>
      </p:sp>
      <p:sp>
        <p:nvSpPr>
          <p:cNvPr id="9" name="Rectangle: Rounded Corners 8">
            <a:extLst>
              <a:ext uri="{FF2B5EF4-FFF2-40B4-BE49-F238E27FC236}">
                <a16:creationId xmlns:a16="http://schemas.microsoft.com/office/drawing/2014/main" id="{5C7C29D0-7BC1-3C9B-F308-7C78B6E5CF07}"/>
              </a:ext>
            </a:extLst>
          </p:cNvPr>
          <p:cNvSpPr/>
          <p:nvPr/>
        </p:nvSpPr>
        <p:spPr>
          <a:xfrm>
            <a:off x="6629397" y="4244342"/>
            <a:ext cx="5251609" cy="716280"/>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Simplification and clarity related to it being easier for the public to understand which authority provides which service (4%), and that having a single provider would mean that everything can be accessed in one place (3%)</a:t>
            </a:r>
          </a:p>
        </p:txBody>
      </p:sp>
      <p:sp>
        <p:nvSpPr>
          <p:cNvPr id="10" name="Rectangle: Rounded Corners 9">
            <a:extLst>
              <a:ext uri="{FF2B5EF4-FFF2-40B4-BE49-F238E27FC236}">
                <a16:creationId xmlns:a16="http://schemas.microsoft.com/office/drawing/2014/main" id="{66543EE8-E654-7AE0-0AAF-E880BF2140AA}"/>
              </a:ext>
            </a:extLst>
          </p:cNvPr>
          <p:cNvSpPr/>
          <p:nvPr/>
        </p:nvSpPr>
        <p:spPr>
          <a:xfrm>
            <a:off x="6629397" y="5059683"/>
            <a:ext cx="5251609" cy="487926"/>
          </a:xfrm>
          <a:prstGeom prst="roundRect">
            <a:avLst>
              <a:gd name="adj" fmla="val 20966"/>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Comments which described strategic planning and governance related to opportunities for long-term planning (1%), such as via partnerships (1%)</a:t>
            </a:r>
          </a:p>
        </p:txBody>
      </p:sp>
      <p:cxnSp>
        <p:nvCxnSpPr>
          <p:cNvPr id="14" name="Straight Connector 13">
            <a:extLst>
              <a:ext uri="{FF2B5EF4-FFF2-40B4-BE49-F238E27FC236}">
                <a16:creationId xmlns:a16="http://schemas.microsoft.com/office/drawing/2014/main" id="{0558AB65-2409-FEE5-77F8-B6669DD4C4CD}"/>
              </a:ext>
              <a:ext uri="{C183D7F6-B498-43B3-948B-1728B52AA6E4}">
                <adec:decorative xmlns:adec="http://schemas.microsoft.com/office/drawing/2017/decorative" val="1"/>
              </a:ext>
            </a:extLst>
          </p:cNvPr>
          <p:cNvCxnSpPr>
            <a:cxnSpLocks/>
          </p:cNvCxnSpPr>
          <p:nvPr/>
        </p:nvCxnSpPr>
        <p:spPr>
          <a:xfrm flipH="1" flipV="1">
            <a:off x="4800600" y="2778919"/>
            <a:ext cx="1828796" cy="193284"/>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AEC20A-CBEB-DF5F-4109-639E95F0F22F}"/>
              </a:ext>
              <a:ext uri="{C183D7F6-B498-43B3-948B-1728B52AA6E4}">
                <adec:decorative xmlns:adec="http://schemas.microsoft.com/office/drawing/2017/decorative" val="1"/>
              </a:ext>
            </a:extLst>
          </p:cNvPr>
          <p:cNvCxnSpPr>
            <a:cxnSpLocks/>
            <a:stCxn id="8" idx="1"/>
          </p:cNvCxnSpPr>
          <p:nvPr/>
        </p:nvCxnSpPr>
        <p:spPr>
          <a:xfrm flipH="1" flipV="1">
            <a:off x="4750594" y="3282006"/>
            <a:ext cx="1878804" cy="505135"/>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2FD6F9-99BF-FC21-275F-02F8D63DB45E}"/>
              </a:ext>
              <a:ext uri="{C183D7F6-B498-43B3-948B-1728B52AA6E4}">
                <adec:decorative xmlns:adec="http://schemas.microsoft.com/office/drawing/2017/decorative" val="1"/>
              </a:ext>
            </a:extLst>
          </p:cNvPr>
          <p:cNvCxnSpPr>
            <a:cxnSpLocks/>
            <a:stCxn id="9" idx="1"/>
          </p:cNvCxnSpPr>
          <p:nvPr/>
        </p:nvCxnSpPr>
        <p:spPr>
          <a:xfrm flipH="1" flipV="1">
            <a:off x="3807619" y="3817626"/>
            <a:ext cx="2821778" cy="784856"/>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0712F41-15E6-0AD3-07E7-E4B4050DC0D1}"/>
              </a:ext>
              <a:ext uri="{C183D7F6-B498-43B3-948B-1728B52AA6E4}">
                <adec:decorative xmlns:adec="http://schemas.microsoft.com/office/drawing/2017/decorative" val="1"/>
              </a:ext>
            </a:extLst>
          </p:cNvPr>
          <p:cNvCxnSpPr>
            <a:cxnSpLocks/>
          </p:cNvCxnSpPr>
          <p:nvPr/>
        </p:nvCxnSpPr>
        <p:spPr>
          <a:xfrm flipH="1" flipV="1">
            <a:off x="3196592" y="3981574"/>
            <a:ext cx="3432804" cy="1133351"/>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6D0894D2-E91B-1DE3-ABF5-A9A5E599567D}"/>
              </a:ext>
            </a:extLst>
          </p:cNvPr>
          <p:cNvSpPr/>
          <p:nvPr/>
        </p:nvSpPr>
        <p:spPr>
          <a:xfrm>
            <a:off x="6629396" y="5646670"/>
            <a:ext cx="5251609" cy="487926"/>
          </a:xfrm>
          <a:prstGeom prst="roundRect">
            <a:avLst>
              <a:gd name="adj" fmla="val 20966"/>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‘Other comments’ made points unrelated to LGR, such as the respondents’ views on council services, the principles of LGR, and views on UK politics</a:t>
            </a:r>
          </a:p>
        </p:txBody>
      </p:sp>
      <p:cxnSp>
        <p:nvCxnSpPr>
          <p:cNvPr id="28" name="Straight Connector 27">
            <a:extLst>
              <a:ext uri="{FF2B5EF4-FFF2-40B4-BE49-F238E27FC236}">
                <a16:creationId xmlns:a16="http://schemas.microsoft.com/office/drawing/2014/main" id="{EDB5AF9E-0A35-5A53-D9C9-E85E44C15D2D}"/>
              </a:ext>
              <a:ext uri="{C183D7F6-B498-43B3-948B-1728B52AA6E4}">
                <adec:decorative xmlns:adec="http://schemas.microsoft.com/office/drawing/2017/decorative" val="1"/>
              </a:ext>
            </a:extLst>
          </p:cNvPr>
          <p:cNvCxnSpPr>
            <a:cxnSpLocks/>
            <a:stCxn id="26" idx="1"/>
          </p:cNvCxnSpPr>
          <p:nvPr/>
        </p:nvCxnSpPr>
        <p:spPr>
          <a:xfrm flipH="1">
            <a:off x="5114925" y="5890633"/>
            <a:ext cx="1514471" cy="110490"/>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92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0194-7661-9FEA-8CDF-84DFBDFBC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E29A1-E862-F02A-C2E4-501214EACE62}"/>
              </a:ext>
            </a:extLst>
          </p:cNvPr>
          <p:cNvSpPr>
            <a:spLocks noGrp="1"/>
          </p:cNvSpPr>
          <p:nvPr>
            <p:ph type="title" idx="4294967295"/>
          </p:nvPr>
        </p:nvSpPr>
        <p:spPr>
          <a:xfrm>
            <a:off x="585786" y="-15086"/>
            <a:ext cx="10981373"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Perceived potential benefits of the proposed structure – examples of comments provided</a:t>
            </a:r>
            <a:endParaRPr lang="en-GB" sz="16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9ED133E-7175-701B-5B94-56B1D035F886}"/>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62D7217-9892-F3E4-93A9-C3578FCDDB23}"/>
              </a:ext>
              <a:ext uri="{C183D7F6-B498-43B3-948B-1728B52AA6E4}">
                <adec:decorative xmlns:adec="http://schemas.microsoft.com/office/drawing/2017/decorative" val="1"/>
              </a:ext>
            </a:extLst>
          </p:cNvPr>
          <p:cNvGrpSpPr/>
          <p:nvPr/>
        </p:nvGrpSpPr>
        <p:grpSpPr>
          <a:xfrm>
            <a:off x="2219172" y="3821226"/>
            <a:ext cx="7753655" cy="2435916"/>
            <a:chOff x="353732" y="3820891"/>
            <a:chExt cx="7753655" cy="2435916"/>
          </a:xfrm>
        </p:grpSpPr>
        <p:sp>
          <p:nvSpPr>
            <p:cNvPr id="9" name="Rectangle: Rounded Corners 8">
              <a:extLst>
                <a:ext uri="{FF2B5EF4-FFF2-40B4-BE49-F238E27FC236}">
                  <a16:creationId xmlns:a16="http://schemas.microsoft.com/office/drawing/2014/main" id="{DE5EDA0B-3794-B433-0CE3-CB9ACF76B116}"/>
                </a:ext>
              </a:extLst>
            </p:cNvPr>
            <p:cNvSpPr/>
            <p:nvPr/>
          </p:nvSpPr>
          <p:spPr>
            <a:xfrm>
              <a:off x="353732" y="3820892"/>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Simplification and clarity</a:t>
              </a:r>
            </a:p>
          </p:txBody>
        </p:sp>
        <p:sp>
          <p:nvSpPr>
            <p:cNvPr id="11" name="Rectangle: Rounded Corners 10">
              <a:extLst>
                <a:ext uri="{FF2B5EF4-FFF2-40B4-BE49-F238E27FC236}">
                  <a16:creationId xmlns:a16="http://schemas.microsoft.com/office/drawing/2014/main" id="{272477B2-CD92-5B53-8862-113A081E79A5}"/>
                </a:ext>
              </a:extLst>
            </p:cNvPr>
            <p:cNvSpPr/>
            <p:nvPr/>
          </p:nvSpPr>
          <p:spPr>
            <a:xfrm>
              <a:off x="4305329" y="3820891"/>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Strategic planning and governance</a:t>
              </a:r>
            </a:p>
          </p:txBody>
        </p:sp>
        <p:sp>
          <p:nvSpPr>
            <p:cNvPr id="28" name="TextBox 27">
              <a:extLst>
                <a:ext uri="{FF2B5EF4-FFF2-40B4-BE49-F238E27FC236}">
                  <a16:creationId xmlns:a16="http://schemas.microsoft.com/office/drawing/2014/main" id="{1EA31372-BFE5-BBDA-2463-ECC242DE8E02}"/>
                </a:ext>
              </a:extLst>
            </p:cNvPr>
            <p:cNvSpPr txBox="1"/>
            <p:nvPr/>
          </p:nvSpPr>
          <p:spPr>
            <a:xfrm>
              <a:off x="495824" y="4187920"/>
              <a:ext cx="1824860"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“Residents would have clearer understanding of who was responsible for local services, increasing accountability”</a:t>
              </a:r>
            </a:p>
          </p:txBody>
        </p:sp>
        <p:sp>
          <p:nvSpPr>
            <p:cNvPr id="30" name="TextBox 29">
              <a:extLst>
                <a:ext uri="{FF2B5EF4-FFF2-40B4-BE49-F238E27FC236}">
                  <a16:creationId xmlns:a16="http://schemas.microsoft.com/office/drawing/2014/main" id="{1C35862A-CE22-FA74-1BBD-EB62E042936E}"/>
                </a:ext>
              </a:extLst>
            </p:cNvPr>
            <p:cNvSpPr txBox="1"/>
            <p:nvPr/>
          </p:nvSpPr>
          <p:spPr>
            <a:xfrm>
              <a:off x="2582917" y="4003253"/>
              <a:ext cx="1310639" cy="1384995"/>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“It will be easier to contact the right people about local issues as you'll know whose responsible”</a:t>
              </a:r>
            </a:p>
          </p:txBody>
        </p:sp>
        <p:sp>
          <p:nvSpPr>
            <p:cNvPr id="33" name="TextBox 32">
              <a:extLst>
                <a:ext uri="{FF2B5EF4-FFF2-40B4-BE49-F238E27FC236}">
                  <a16:creationId xmlns:a16="http://schemas.microsoft.com/office/drawing/2014/main" id="{C23C37B8-717C-3F08-1C45-11DC054F32AC}"/>
                </a:ext>
              </a:extLst>
            </p:cNvPr>
            <p:cNvSpPr txBox="1"/>
            <p:nvPr/>
          </p:nvSpPr>
          <p:spPr>
            <a:xfrm>
              <a:off x="772671" y="5461253"/>
              <a:ext cx="2964180"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“Easier to access services or report any issues, as currently can be unsure as to who to contact regarding different things”</a:t>
              </a:r>
            </a:p>
          </p:txBody>
        </p:sp>
        <p:sp>
          <p:nvSpPr>
            <p:cNvPr id="37" name="TextBox 36">
              <a:extLst>
                <a:ext uri="{FF2B5EF4-FFF2-40B4-BE49-F238E27FC236}">
                  <a16:creationId xmlns:a16="http://schemas.microsoft.com/office/drawing/2014/main" id="{4BA17831-8F15-AB57-63AB-B439F3BFFAF1}"/>
                </a:ext>
              </a:extLst>
            </p:cNvPr>
            <p:cNvSpPr txBox="1"/>
            <p:nvPr/>
          </p:nvSpPr>
          <p:spPr>
            <a:xfrm>
              <a:off x="4459872" y="4187918"/>
              <a:ext cx="1662869"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“More integrated public transport. Opportunities for quicker delivery of new housing projects”</a:t>
              </a:r>
            </a:p>
          </p:txBody>
        </p:sp>
        <p:sp>
          <p:nvSpPr>
            <p:cNvPr id="38" name="TextBox 37">
              <a:extLst>
                <a:ext uri="{FF2B5EF4-FFF2-40B4-BE49-F238E27FC236}">
                  <a16:creationId xmlns:a16="http://schemas.microsoft.com/office/drawing/2014/main" id="{7BDB5CF1-9B62-750A-5B56-653DF96F8269}"/>
                </a:ext>
              </a:extLst>
            </p:cNvPr>
            <p:cNvSpPr txBox="1"/>
            <p:nvPr/>
          </p:nvSpPr>
          <p:spPr>
            <a:xfrm>
              <a:off x="6245539" y="4280254"/>
              <a:ext cx="1771011" cy="1938992"/>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“More power to enforce effective change i.e. transport. With joined up thinking for a combined authority of circa 1 million people Southampton and Portsmouth may just see a light rail system implemented”</a:t>
              </a:r>
            </a:p>
          </p:txBody>
        </p:sp>
        <p:sp>
          <p:nvSpPr>
            <p:cNvPr id="42" name="TextBox 41">
              <a:extLst>
                <a:ext uri="{FF2B5EF4-FFF2-40B4-BE49-F238E27FC236}">
                  <a16:creationId xmlns:a16="http://schemas.microsoft.com/office/drawing/2014/main" id="{3430A14C-CF7C-C94D-6C65-6231EE6FC77B}"/>
                </a:ext>
              </a:extLst>
            </p:cNvPr>
            <p:cNvSpPr txBox="1"/>
            <p:nvPr/>
          </p:nvSpPr>
          <p:spPr>
            <a:xfrm>
              <a:off x="4396166" y="5368919"/>
              <a:ext cx="1913409"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“A more holistic approach to efforts on climate change and the environment”</a:t>
              </a:r>
            </a:p>
          </p:txBody>
        </p:sp>
      </p:grpSp>
      <p:grpSp>
        <p:nvGrpSpPr>
          <p:cNvPr id="46" name="Group 45">
            <a:extLst>
              <a:ext uri="{FF2B5EF4-FFF2-40B4-BE49-F238E27FC236}">
                <a16:creationId xmlns:a16="http://schemas.microsoft.com/office/drawing/2014/main" id="{BD2FD14A-DF50-A9FA-FE06-8D61111255FF}"/>
              </a:ext>
              <a:ext uri="{C183D7F6-B498-43B3-948B-1728B52AA6E4}">
                <adec:decorative xmlns:adec="http://schemas.microsoft.com/office/drawing/2017/decorative" val="1"/>
              </a:ext>
            </a:extLst>
          </p:cNvPr>
          <p:cNvGrpSpPr/>
          <p:nvPr/>
        </p:nvGrpSpPr>
        <p:grpSpPr>
          <a:xfrm>
            <a:off x="243374" y="1264856"/>
            <a:ext cx="11705252" cy="2435916"/>
            <a:chOff x="353732" y="1246908"/>
            <a:chExt cx="11705252" cy="2435916"/>
          </a:xfrm>
        </p:grpSpPr>
        <p:sp>
          <p:nvSpPr>
            <p:cNvPr id="3" name="Rectangle: Rounded Corners 2">
              <a:extLst>
                <a:ext uri="{FF2B5EF4-FFF2-40B4-BE49-F238E27FC236}">
                  <a16:creationId xmlns:a16="http://schemas.microsoft.com/office/drawing/2014/main" id="{8D7179FB-FA2E-B624-7745-D09A17CAE283}"/>
                </a:ext>
              </a:extLst>
            </p:cNvPr>
            <p:cNvSpPr/>
            <p:nvPr/>
          </p:nvSpPr>
          <p:spPr>
            <a:xfrm>
              <a:off x="353732" y="1246909"/>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Efficiency and cost savings</a:t>
              </a:r>
            </a:p>
          </p:txBody>
        </p:sp>
        <p:sp>
          <p:nvSpPr>
            <p:cNvPr id="5" name="Rectangle: Rounded Corners 4">
              <a:extLst>
                <a:ext uri="{FF2B5EF4-FFF2-40B4-BE49-F238E27FC236}">
                  <a16:creationId xmlns:a16="http://schemas.microsoft.com/office/drawing/2014/main" id="{DF67F098-33EF-7F39-C658-732897A615BA}"/>
                </a:ext>
              </a:extLst>
            </p:cNvPr>
            <p:cNvSpPr/>
            <p:nvPr/>
          </p:nvSpPr>
          <p:spPr>
            <a:xfrm>
              <a:off x="4305329" y="1246908"/>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Local identity and engagement</a:t>
              </a:r>
            </a:p>
          </p:txBody>
        </p:sp>
        <p:sp>
          <p:nvSpPr>
            <p:cNvPr id="6" name="Rectangle: Rounded Corners 5">
              <a:extLst>
                <a:ext uri="{FF2B5EF4-FFF2-40B4-BE49-F238E27FC236}">
                  <a16:creationId xmlns:a16="http://schemas.microsoft.com/office/drawing/2014/main" id="{1AF9C5CF-89EC-A5DF-E221-FD079D5CCB03}"/>
                </a:ext>
              </a:extLst>
            </p:cNvPr>
            <p:cNvSpPr/>
            <p:nvPr/>
          </p:nvSpPr>
          <p:spPr>
            <a:xfrm>
              <a:off x="8256926" y="1246908"/>
              <a:ext cx="3802058" cy="2435915"/>
            </a:xfrm>
            <a:prstGeom prst="roundRect">
              <a:avLst>
                <a:gd name="adj" fmla="val 5342"/>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a:solidFill>
                    <a:schemeClr val="tx1"/>
                  </a:solidFill>
                  <a:latin typeface="Arial Nova Light" panose="020B0304020202020204" pitchFamily="34" charset="0"/>
                </a:rPr>
                <a:t>Improved service delivery</a:t>
              </a:r>
            </a:p>
          </p:txBody>
        </p:sp>
        <p:sp>
          <p:nvSpPr>
            <p:cNvPr id="27" name="TextBox 26">
              <a:extLst>
                <a:ext uri="{FF2B5EF4-FFF2-40B4-BE49-F238E27FC236}">
                  <a16:creationId xmlns:a16="http://schemas.microsoft.com/office/drawing/2014/main" id="{9A67E004-BFAA-B4B3-0E06-188F9CEFDF97}"/>
                </a:ext>
              </a:extLst>
            </p:cNvPr>
            <p:cNvSpPr txBox="1"/>
            <p:nvPr/>
          </p:nvSpPr>
          <p:spPr>
            <a:xfrm>
              <a:off x="411217" y="1654417"/>
              <a:ext cx="1474339"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“I should imagine that the councils would save a lot of money if this were to happen”</a:t>
              </a:r>
            </a:p>
          </p:txBody>
        </p:sp>
        <p:sp>
          <p:nvSpPr>
            <p:cNvPr id="29" name="TextBox 28">
              <a:extLst>
                <a:ext uri="{FF2B5EF4-FFF2-40B4-BE49-F238E27FC236}">
                  <a16:creationId xmlns:a16="http://schemas.microsoft.com/office/drawing/2014/main" id="{DFB25215-0042-FBD8-05ED-B1317E1ADD6A}"/>
                </a:ext>
              </a:extLst>
            </p:cNvPr>
            <p:cNvSpPr txBox="1"/>
            <p:nvPr/>
          </p:nvSpPr>
          <p:spPr>
            <a:xfrm>
              <a:off x="8386273" y="1654417"/>
              <a:ext cx="2870306"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“…each council can focus more exclusively on issues that affect local people more directly, rather than having to adopt a policy across a wider area”</a:t>
              </a:r>
            </a:p>
          </p:txBody>
        </p:sp>
        <p:sp>
          <p:nvSpPr>
            <p:cNvPr id="31" name="TextBox 30">
              <a:extLst>
                <a:ext uri="{FF2B5EF4-FFF2-40B4-BE49-F238E27FC236}">
                  <a16:creationId xmlns:a16="http://schemas.microsoft.com/office/drawing/2014/main" id="{B11FE01C-64C8-3833-182F-757A36E68164}"/>
                </a:ext>
              </a:extLst>
            </p:cNvPr>
            <p:cNvSpPr txBox="1"/>
            <p:nvPr/>
          </p:nvSpPr>
          <p:spPr>
            <a:xfrm>
              <a:off x="554221" y="2842163"/>
              <a:ext cx="2007740" cy="646331"/>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“Less duplication so hopefully some things are cheaper”</a:t>
              </a:r>
            </a:p>
          </p:txBody>
        </p:sp>
        <p:sp>
          <p:nvSpPr>
            <p:cNvPr id="32" name="TextBox 31">
              <a:extLst>
                <a:ext uri="{FF2B5EF4-FFF2-40B4-BE49-F238E27FC236}">
                  <a16:creationId xmlns:a16="http://schemas.microsoft.com/office/drawing/2014/main" id="{A4016E2F-E89D-DDA3-6E0D-0D0B0187926B}"/>
                </a:ext>
              </a:extLst>
            </p:cNvPr>
            <p:cNvSpPr txBox="1"/>
            <p:nvPr/>
          </p:nvSpPr>
          <p:spPr>
            <a:xfrm>
              <a:off x="2066256" y="1606484"/>
              <a:ext cx="1869868"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“Streamlining of staff meaning less costs, which can then be spent on services required”</a:t>
              </a:r>
            </a:p>
          </p:txBody>
        </p:sp>
        <p:sp>
          <p:nvSpPr>
            <p:cNvPr id="34" name="TextBox 33">
              <a:extLst>
                <a:ext uri="{FF2B5EF4-FFF2-40B4-BE49-F238E27FC236}">
                  <a16:creationId xmlns:a16="http://schemas.microsoft.com/office/drawing/2014/main" id="{990A05D2-F234-2705-5AAE-F9E36D780780}"/>
                </a:ext>
              </a:extLst>
            </p:cNvPr>
            <p:cNvSpPr txBox="1"/>
            <p:nvPr/>
          </p:nvSpPr>
          <p:spPr>
            <a:xfrm>
              <a:off x="8798210" y="2670080"/>
              <a:ext cx="1643326" cy="830997"/>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“Opportunities to replicate good practice and closer working relationships”</a:t>
              </a:r>
            </a:p>
          </p:txBody>
        </p:sp>
        <p:sp>
          <p:nvSpPr>
            <p:cNvPr id="35" name="TextBox 34">
              <a:extLst>
                <a:ext uri="{FF2B5EF4-FFF2-40B4-BE49-F238E27FC236}">
                  <a16:creationId xmlns:a16="http://schemas.microsoft.com/office/drawing/2014/main" id="{E58DC4CA-D32A-106F-5D7A-1C30760E0E38}"/>
                </a:ext>
              </a:extLst>
            </p:cNvPr>
            <p:cNvSpPr txBox="1"/>
            <p:nvPr/>
          </p:nvSpPr>
          <p:spPr>
            <a:xfrm>
              <a:off x="4396166" y="1700583"/>
              <a:ext cx="3620384" cy="461665"/>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“Issues within the local area being dealt with by local councillors who are better aware of the needs”</a:t>
              </a:r>
            </a:p>
          </p:txBody>
        </p:sp>
        <p:sp>
          <p:nvSpPr>
            <p:cNvPr id="36" name="TextBox 35">
              <a:extLst>
                <a:ext uri="{FF2B5EF4-FFF2-40B4-BE49-F238E27FC236}">
                  <a16:creationId xmlns:a16="http://schemas.microsoft.com/office/drawing/2014/main" id="{0B485886-205B-8C0F-8599-A66161619D15}"/>
                </a:ext>
              </a:extLst>
            </p:cNvPr>
            <p:cNvSpPr txBox="1"/>
            <p:nvPr/>
          </p:nvSpPr>
          <p:spPr>
            <a:xfrm>
              <a:off x="4396166" y="2335574"/>
              <a:ext cx="2004060"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“People running those districts would hopefully have more local knowledge about how best to spend money”</a:t>
              </a:r>
            </a:p>
          </p:txBody>
        </p:sp>
        <p:sp>
          <p:nvSpPr>
            <p:cNvPr id="39" name="TextBox 38">
              <a:extLst>
                <a:ext uri="{FF2B5EF4-FFF2-40B4-BE49-F238E27FC236}">
                  <a16:creationId xmlns:a16="http://schemas.microsoft.com/office/drawing/2014/main" id="{971E8F65-6935-82F0-964A-B2536BF742D2}"/>
                </a:ext>
              </a:extLst>
            </p:cNvPr>
            <p:cNvSpPr txBox="1"/>
            <p:nvPr/>
          </p:nvSpPr>
          <p:spPr>
            <a:xfrm>
              <a:off x="6588275" y="2243240"/>
              <a:ext cx="1370020" cy="1200329"/>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“Simpler to get things sorted as don't have to deal with multiple departments of multiple councils”</a:t>
              </a:r>
            </a:p>
          </p:txBody>
        </p:sp>
        <p:sp>
          <p:nvSpPr>
            <p:cNvPr id="40" name="TextBox 39">
              <a:extLst>
                <a:ext uri="{FF2B5EF4-FFF2-40B4-BE49-F238E27FC236}">
                  <a16:creationId xmlns:a16="http://schemas.microsoft.com/office/drawing/2014/main" id="{E76710DC-4DDA-469F-3CC3-044F5534B905}"/>
                </a:ext>
              </a:extLst>
            </p:cNvPr>
            <p:cNvSpPr txBox="1"/>
            <p:nvPr/>
          </p:nvSpPr>
          <p:spPr>
            <a:xfrm>
              <a:off x="2739793" y="2517978"/>
              <a:ext cx="1073970"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“Should hopefully save money and be more efficient”</a:t>
              </a:r>
            </a:p>
          </p:txBody>
        </p:sp>
        <p:sp>
          <p:nvSpPr>
            <p:cNvPr id="44" name="TextBox 43">
              <a:extLst>
                <a:ext uri="{FF2B5EF4-FFF2-40B4-BE49-F238E27FC236}">
                  <a16:creationId xmlns:a16="http://schemas.microsoft.com/office/drawing/2014/main" id="{F3B02EEB-36A7-A085-B62F-05E4AA94DE10}"/>
                </a:ext>
              </a:extLst>
            </p:cNvPr>
            <p:cNvSpPr txBox="1"/>
            <p:nvPr/>
          </p:nvSpPr>
          <p:spPr>
            <a:xfrm>
              <a:off x="10654910" y="2485414"/>
              <a:ext cx="1125873" cy="1015663"/>
            </a:xfrm>
            <a:prstGeom prst="rect">
              <a:avLst/>
            </a:prstGeom>
            <a:noFill/>
          </p:spPr>
          <p:txBody>
            <a:bodyPr wrap="square">
              <a:spAutoFit/>
            </a:bodyPr>
            <a:lstStyle/>
            <a:p>
              <a:pPr algn="ctr"/>
              <a:r>
                <a:rPr lang="en-GB" sz="1200" i="1">
                  <a:solidFill>
                    <a:srgbClr val="8A0000"/>
                  </a:solidFill>
                  <a:latin typeface="Arial Nova Light" panose="020B0304020202020204" pitchFamily="34" charset="0"/>
                </a:rPr>
                <a:t>“More local services can be more responsive to local need”</a:t>
              </a:r>
            </a:p>
          </p:txBody>
        </p:sp>
      </p:grpSp>
    </p:spTree>
    <p:extLst>
      <p:ext uri="{BB962C8B-B14F-4D97-AF65-F5344CB8AC3E}">
        <p14:creationId xmlns:p14="http://schemas.microsoft.com/office/powerpoint/2010/main" val="383217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2D5A-56B6-BEE9-1FD3-A8F4AD1CE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FA489-0BAC-0EB6-4DAF-0E201991D251}"/>
              </a:ext>
            </a:extLst>
          </p:cNvPr>
          <p:cNvSpPr>
            <a:spLocks noGrp="1"/>
          </p:cNvSpPr>
          <p:nvPr>
            <p:ph type="title" idx="4294967295"/>
          </p:nvPr>
        </p:nvSpPr>
        <p:spPr>
          <a:xfrm>
            <a:off x="585786" y="-15086"/>
            <a:ext cx="10981373"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Potential benefits of proposed structure</a:t>
            </a:r>
            <a:r>
              <a:rPr lang="en-GB" sz="1600">
                <a:solidFill>
                  <a:srgbClr val="08324B"/>
                </a:solidFill>
                <a:latin typeface="Arial Nova Light" panose="020B0304020202020204" pitchFamily="34" charset="0"/>
                <a:cs typeface="Arial" panose="020B0604020202020204" pitchFamily="34" charset="0"/>
              </a:rPr>
              <a:t> – Respondents in the proposed North and Mid and South-West council areas were more likely than average to see the proposed change as delivering cost and efficiency benefits, while those on the Isle of Wight (where no change is proposed) more commonly saw the proposal as delivering local identity and engagement benefits</a:t>
            </a:r>
          </a:p>
        </p:txBody>
      </p:sp>
      <p:cxnSp>
        <p:nvCxnSpPr>
          <p:cNvPr id="7" name="Straight Connector 6">
            <a:extLst>
              <a:ext uri="{FF2B5EF4-FFF2-40B4-BE49-F238E27FC236}">
                <a16:creationId xmlns:a16="http://schemas.microsoft.com/office/drawing/2014/main" id="{46975EBA-04DE-0132-9155-EF1BEFD3CF76}"/>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What, if anything, do you see as the benefits and opportunities of this approach?&quot;, split by proposed unitary council area">
            <a:extLst>
              <a:ext uri="{FF2B5EF4-FFF2-40B4-BE49-F238E27FC236}">
                <a16:creationId xmlns:a16="http://schemas.microsoft.com/office/drawing/2014/main" id="{E7A1F39C-18C2-E080-15AB-92F97E6D565F}"/>
              </a:ext>
            </a:extLst>
          </p:cNvPr>
          <p:cNvGraphicFramePr/>
          <p:nvPr>
            <p:extLst>
              <p:ext uri="{D42A27DB-BD31-4B8C-83A1-F6EECF244321}">
                <p14:modId xmlns:p14="http://schemas.microsoft.com/office/powerpoint/2010/main" val="2367000062"/>
              </p:ext>
            </p:extLst>
          </p:nvPr>
        </p:nvGraphicFramePr>
        <p:xfrm>
          <a:off x="-378618" y="1113381"/>
          <a:ext cx="11751467" cy="53653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61B2645-B0F8-1A2F-9813-15A01BA8F746}"/>
              </a:ext>
            </a:extLst>
          </p:cNvPr>
          <p:cNvSpPr txBox="1"/>
          <p:nvPr/>
        </p:nvSpPr>
        <p:spPr>
          <a:xfrm>
            <a:off x="8620125" y="2800350"/>
            <a:ext cx="3571875" cy="261610"/>
          </a:xfrm>
          <a:prstGeom prst="rect">
            <a:avLst/>
          </a:prstGeom>
          <a:noFill/>
        </p:spPr>
        <p:txBody>
          <a:bodyPr wrap="square" rtlCol="0">
            <a:spAutoFit/>
          </a:bodyPr>
          <a:lstStyle/>
          <a:p>
            <a:r>
              <a:rPr lang="en-GB" sz="1100">
                <a:solidFill>
                  <a:srgbClr val="616161"/>
                </a:solidFill>
                <a:latin typeface="Arial Nova Light" panose="020B0304020202020204" pitchFamily="34" charset="0"/>
              </a:rPr>
              <a:t>Respondents living within. . .</a:t>
            </a:r>
          </a:p>
        </p:txBody>
      </p:sp>
    </p:spTree>
    <p:extLst>
      <p:ext uri="{BB962C8B-B14F-4D97-AF65-F5344CB8AC3E}">
        <p14:creationId xmlns:p14="http://schemas.microsoft.com/office/powerpoint/2010/main" val="21740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73FC4-380D-F5E7-5F08-68405E6AB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7A40F-CD77-4E8D-664F-6D4090095176}"/>
              </a:ext>
            </a:extLst>
          </p:cNvPr>
          <p:cNvSpPr>
            <a:spLocks noGrp="1"/>
          </p:cNvSpPr>
          <p:nvPr>
            <p:ph type="title" idx="4294967295"/>
          </p:nvPr>
        </p:nvSpPr>
        <p:spPr>
          <a:xfrm>
            <a:off x="585786" y="-15086"/>
            <a:ext cx="10981373"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Other demographic observations on the perceived potential benefits of the proposed structure</a:t>
            </a:r>
            <a:endParaRPr lang="en-GB" sz="1600">
              <a:solidFill>
                <a:srgbClr val="08324B"/>
              </a:solidFill>
              <a:latin typeface="Arial Nova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A609A972-1607-B1B4-BE26-8E5C034AA7EC}"/>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C57CCFF7-F8AE-CADB-B1EC-A120A66AC54E}"/>
              </a:ext>
            </a:extLst>
          </p:cNvPr>
          <p:cNvGraphicFramePr>
            <a:graphicFrameLocks noGrp="1"/>
          </p:cNvGraphicFramePr>
          <p:nvPr>
            <p:extLst>
              <p:ext uri="{D42A27DB-BD31-4B8C-83A1-F6EECF244321}">
                <p14:modId xmlns:p14="http://schemas.microsoft.com/office/powerpoint/2010/main" val="4079177056"/>
              </p:ext>
            </p:extLst>
          </p:nvPr>
        </p:nvGraphicFramePr>
        <p:xfrm>
          <a:off x="1016555" y="1310142"/>
          <a:ext cx="10158890" cy="4953247"/>
        </p:xfrm>
        <a:graphic>
          <a:graphicData uri="http://schemas.openxmlformats.org/drawingml/2006/table">
            <a:tbl>
              <a:tblPr firstRow="1" bandRow="1">
                <a:tableStyleId>{5C22544A-7EE6-4342-B048-85BDC9FD1C3A}</a:tableStyleId>
              </a:tblPr>
              <a:tblGrid>
                <a:gridCol w="2150270">
                  <a:extLst>
                    <a:ext uri="{9D8B030D-6E8A-4147-A177-3AD203B41FA5}">
                      <a16:colId xmlns:a16="http://schemas.microsoft.com/office/drawing/2014/main" val="4104082733"/>
                    </a:ext>
                  </a:extLst>
                </a:gridCol>
                <a:gridCol w="1539240">
                  <a:extLst>
                    <a:ext uri="{9D8B030D-6E8A-4147-A177-3AD203B41FA5}">
                      <a16:colId xmlns:a16="http://schemas.microsoft.com/office/drawing/2014/main" val="3144199210"/>
                    </a:ext>
                  </a:extLst>
                </a:gridCol>
                <a:gridCol w="6469380">
                  <a:extLst>
                    <a:ext uri="{9D8B030D-6E8A-4147-A177-3AD203B41FA5}">
                      <a16:colId xmlns:a16="http://schemas.microsoft.com/office/drawing/2014/main" val="3684500197"/>
                    </a:ext>
                  </a:extLst>
                </a:gridCol>
              </a:tblGrid>
              <a:tr h="706676">
                <a:tc>
                  <a:txBody>
                    <a:bodyPr/>
                    <a:lstStyle/>
                    <a:p>
                      <a:r>
                        <a:rPr lang="en-GB" sz="1200">
                          <a:solidFill>
                            <a:schemeClr val="tx1"/>
                          </a:solidFill>
                          <a:latin typeface="Arial Nova Light" panose="020B0304020202020204" pitchFamily="34" charset="0"/>
                        </a:rPr>
                        <a:t>Potential benefit reported by respondents</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solidFill>
                      <a:srgbClr val="EFD9D7"/>
                    </a:solidFill>
                  </a:tcPr>
                </a:tc>
                <a:tc>
                  <a:txBody>
                    <a:bodyPr/>
                    <a:lstStyle/>
                    <a:p>
                      <a:r>
                        <a:rPr lang="en-GB" sz="1200">
                          <a:solidFill>
                            <a:schemeClr val="tx1"/>
                          </a:solidFill>
                          <a:latin typeface="Arial Nova Light" panose="020B0304020202020204" pitchFamily="34" charset="0"/>
                        </a:rPr>
                        <a:t>Proportion of respondents that reported this benefit</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solidFill>
                      <a:srgbClr val="EFD9D7"/>
                    </a:solidFill>
                  </a:tcPr>
                </a:tc>
                <a:tc>
                  <a:txBody>
                    <a:bodyPr/>
                    <a:lstStyle/>
                    <a:p>
                      <a:r>
                        <a:rPr lang="en-GB" sz="1200">
                          <a:solidFill>
                            <a:schemeClr val="tx1"/>
                          </a:solidFill>
                          <a:latin typeface="Arial Nova Light" panose="020B0304020202020204" pitchFamily="34" charset="0"/>
                        </a:rPr>
                        <a:t>Groups more likely than average to report this benefit*</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solidFill>
                      <a:srgbClr val="EFD9D7"/>
                    </a:solidFill>
                  </a:tcPr>
                </a:tc>
                <a:extLst>
                  <a:ext uri="{0D108BD9-81ED-4DB2-BD59-A6C34878D82A}">
                    <a16:rowId xmlns:a16="http://schemas.microsoft.com/office/drawing/2014/main" val="341387026"/>
                  </a:ext>
                </a:extLst>
              </a:tr>
              <a:tr h="606653">
                <a:tc>
                  <a:txBody>
                    <a:bodyPr/>
                    <a:lstStyle/>
                    <a:p>
                      <a:pPr algn="l" fontAlgn="b"/>
                      <a:r>
                        <a:rPr lang="en-GB" sz="1200" b="0" i="0" u="none" strike="noStrike">
                          <a:solidFill>
                            <a:srgbClr val="000000"/>
                          </a:solidFill>
                          <a:effectLst/>
                          <a:latin typeface="Arial Nova Light" panose="020B0304020202020204" pitchFamily="34" charset="0"/>
                        </a:rPr>
                        <a:t>Efficiency and cost savings</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23%</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a:solidFill>
                            <a:schemeClr val="tx1"/>
                          </a:solidFill>
                          <a:latin typeface="Arial Nova Light" panose="020B0304020202020204" pitchFamily="34" charset="0"/>
                        </a:rPr>
                        <a:t>Residents of Eastleigh (39%), Winchester (34%), and </a:t>
                      </a:r>
                      <a:r>
                        <a:rPr lang="en-GB" sz="1200">
                          <a:solidFill>
                            <a:schemeClr val="bg2">
                              <a:lumMod val="75000"/>
                            </a:schemeClr>
                          </a:solidFill>
                          <a:latin typeface="Arial Nova Light" panose="020B0304020202020204" pitchFamily="34" charset="0"/>
                        </a:rPr>
                        <a:t>East Hampshire (33%)</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29156449"/>
                  </a:ext>
                </a:extLst>
              </a:tr>
              <a:tr h="606653">
                <a:tc>
                  <a:txBody>
                    <a:bodyPr/>
                    <a:lstStyle/>
                    <a:p>
                      <a:pPr algn="l" fontAlgn="b"/>
                      <a:r>
                        <a:rPr lang="en-GB" sz="1200" b="0" i="0" u="none" strike="noStrike">
                          <a:solidFill>
                            <a:srgbClr val="000000"/>
                          </a:solidFill>
                          <a:effectLst/>
                          <a:latin typeface="Arial Nova Light" panose="020B0304020202020204" pitchFamily="34" charset="0"/>
                        </a:rPr>
                        <a:t>Local identity and engagement</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15%</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a:solidFill>
                            <a:schemeClr val="tx1"/>
                          </a:solidFill>
                          <a:latin typeface="Arial Nova Light" panose="020B0304020202020204" pitchFamily="34" charset="0"/>
                        </a:rPr>
                        <a:t>Respondents from ethnic minority backgrounds (35%), respondents aged 25 to 34 (35%) or 16 to 34 (22%), residents of the Isle of Wight (28%)</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2953261892"/>
                  </a:ext>
                </a:extLst>
              </a:tr>
              <a:tr h="606653">
                <a:tc>
                  <a:txBody>
                    <a:bodyPr/>
                    <a:lstStyle/>
                    <a:p>
                      <a:pPr algn="l" fontAlgn="b"/>
                      <a:r>
                        <a:rPr lang="en-GB" sz="1200" b="0" i="0" u="none" strike="noStrike">
                          <a:solidFill>
                            <a:srgbClr val="000000"/>
                          </a:solidFill>
                          <a:effectLst/>
                          <a:latin typeface="Arial Nova Light" panose="020B0304020202020204" pitchFamily="34" charset="0"/>
                        </a:rPr>
                        <a:t>Improved Service delivery</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15%</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bg2">
                              <a:lumMod val="75000"/>
                            </a:schemeClr>
                          </a:solidFill>
                          <a:latin typeface="Arial Nova Light" panose="020B0304020202020204" pitchFamily="34" charset="0"/>
                        </a:rPr>
                        <a:t>Households earning £80,001 to £100,000 per year (24%)</a:t>
                      </a:r>
                      <a:r>
                        <a:rPr lang="en-GB" sz="1200">
                          <a:solidFill>
                            <a:schemeClr val="tx1"/>
                          </a:solidFill>
                          <a:latin typeface="Arial Nova Light" panose="020B0304020202020204" pitchFamily="34" charset="0"/>
                        </a:rPr>
                        <a:t>, </a:t>
                      </a:r>
                      <a:r>
                        <a:rPr lang="en-GB" sz="1200" b="0">
                          <a:solidFill>
                            <a:schemeClr val="tx1"/>
                          </a:solidFill>
                          <a:latin typeface="Arial Nova Light" panose="020B0304020202020204" pitchFamily="34" charset="0"/>
                        </a:rPr>
                        <a:t>respondents aged 25 to 34 (22%)</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3397357877"/>
                  </a:ext>
                </a:extLst>
              </a:tr>
              <a:tr h="606653">
                <a:tc>
                  <a:txBody>
                    <a:bodyPr/>
                    <a:lstStyle/>
                    <a:p>
                      <a:pPr algn="l" fontAlgn="b"/>
                      <a:r>
                        <a:rPr lang="en-GB" sz="1200" b="0" i="0" u="none" strike="noStrike">
                          <a:solidFill>
                            <a:srgbClr val="000000"/>
                          </a:solidFill>
                          <a:effectLst/>
                          <a:latin typeface="Arial Nova Light" panose="020B0304020202020204" pitchFamily="34" charset="0"/>
                        </a:rPr>
                        <a:t>Simplification and Clarity</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7%</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chemeClr val="bg2">
                              <a:lumMod val="75000"/>
                            </a:schemeClr>
                          </a:solidFill>
                          <a:latin typeface="Arial Nova Light" panose="020B0304020202020204" pitchFamily="34" charset="0"/>
                        </a:rPr>
                        <a:t>Residents of Basingstoke and Deane (13%)</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854474158"/>
                  </a:ext>
                </a:extLst>
              </a:tr>
              <a:tr h="606653">
                <a:tc>
                  <a:txBody>
                    <a:bodyPr/>
                    <a:lstStyle/>
                    <a:p>
                      <a:pPr algn="l" fontAlgn="b"/>
                      <a:r>
                        <a:rPr lang="en-GB" sz="1200" b="0" i="0" u="none" strike="noStrike">
                          <a:solidFill>
                            <a:srgbClr val="000000"/>
                          </a:solidFill>
                          <a:effectLst/>
                          <a:latin typeface="Arial Nova Light" panose="020B0304020202020204" pitchFamily="34" charset="0"/>
                        </a:rPr>
                        <a:t>Strategic Planning and Governance</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3%</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b="0">
                          <a:solidFill>
                            <a:schemeClr val="tx1"/>
                          </a:solidFill>
                          <a:latin typeface="Arial Nova Light" panose="020B0304020202020204" pitchFamily="34" charset="0"/>
                        </a:rPr>
                        <a:t>Respondents aged </a:t>
                      </a:r>
                      <a:r>
                        <a:rPr lang="en-GB" sz="1200" b="0">
                          <a:solidFill>
                            <a:schemeClr val="bg2">
                              <a:lumMod val="75000"/>
                            </a:schemeClr>
                          </a:solidFill>
                          <a:latin typeface="Arial Nova Light" panose="020B0304020202020204" pitchFamily="34" charset="0"/>
                        </a:rPr>
                        <a:t>16 to 24 (9%) and </a:t>
                      </a:r>
                      <a:r>
                        <a:rPr lang="en-GB" sz="1200" b="0">
                          <a:solidFill>
                            <a:schemeClr val="tx1"/>
                          </a:solidFill>
                          <a:latin typeface="Arial Nova Light" panose="020B0304020202020204" pitchFamily="34" charset="0"/>
                        </a:rPr>
                        <a:t>35 to 44 (7%), </a:t>
                      </a:r>
                      <a:r>
                        <a:rPr lang="en-GB" sz="1200">
                          <a:solidFill>
                            <a:schemeClr val="bg2">
                              <a:lumMod val="75000"/>
                            </a:schemeClr>
                          </a:solidFill>
                          <a:latin typeface="Arial Nova Light" panose="020B0304020202020204" pitchFamily="34" charset="0"/>
                        </a:rPr>
                        <a:t>Residents of Rushmoor (7%), and Eastleigh (6%), respondents with children or young people aged under 25 in their home (5%)</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414888263"/>
                  </a:ext>
                </a:extLst>
              </a:tr>
              <a:tr h="606653">
                <a:tc>
                  <a:txBody>
                    <a:bodyPr/>
                    <a:lstStyle/>
                    <a:p>
                      <a:pPr algn="l" fontAlgn="b"/>
                      <a:r>
                        <a:rPr lang="en-GB" sz="1200" b="0" i="0" u="none" strike="noStrike">
                          <a:solidFill>
                            <a:srgbClr val="000000"/>
                          </a:solidFill>
                          <a:effectLst/>
                          <a:latin typeface="Arial Nova Light" panose="020B0304020202020204" pitchFamily="34" charset="0"/>
                        </a:rPr>
                        <a:t>Employment and Workforce </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0.3%</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i="0">
                          <a:solidFill>
                            <a:schemeClr val="tx1"/>
                          </a:solidFill>
                          <a:latin typeface="Arial Nova Light" panose="020B0304020202020204" pitchFamily="34" charset="0"/>
                        </a:rPr>
                        <a:t>Residents of Test Valley (2%), respondents aged 25 to 34 (2%)</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1957682528"/>
                  </a:ext>
                </a:extLst>
              </a:tr>
              <a:tr h="606653">
                <a:tc>
                  <a:txBody>
                    <a:bodyPr/>
                    <a:lstStyle/>
                    <a:p>
                      <a:pPr algn="l" fontAlgn="b"/>
                      <a:r>
                        <a:rPr lang="en-GB" sz="1200" b="0" i="0" u="none" strike="noStrike">
                          <a:solidFill>
                            <a:srgbClr val="000000"/>
                          </a:solidFill>
                          <a:effectLst/>
                          <a:latin typeface="Arial Nova Light" panose="020B0304020202020204" pitchFamily="34" charset="0"/>
                        </a:rPr>
                        <a:t>No benefit</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Nova Light" panose="020B0304020202020204" pitchFamily="34" charset="0"/>
                        </a:rPr>
                        <a:t>25%</a:t>
                      </a:r>
                    </a:p>
                  </a:txBody>
                  <a:tcPr marL="7620" marR="7620" marT="7620" marB="0">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tc>
                  <a:txBody>
                    <a:bodyPr/>
                    <a:lstStyle/>
                    <a:p>
                      <a:pPr marL="0" indent="0">
                        <a:buFont typeface="Arial" panose="020B0604020202020204" pitchFamily="34" charset="0"/>
                        <a:buNone/>
                      </a:pPr>
                      <a:r>
                        <a:rPr lang="en-GB" sz="1200">
                          <a:solidFill>
                            <a:schemeClr val="bg2">
                              <a:lumMod val="75000"/>
                            </a:schemeClr>
                          </a:solidFill>
                          <a:latin typeface="Arial Nova Light" panose="020B0304020202020204" pitchFamily="34" charset="0"/>
                        </a:rPr>
                        <a:t>Residents of the New Forest (34%), </a:t>
                      </a:r>
                      <a:r>
                        <a:rPr lang="en-GB" sz="1200">
                          <a:solidFill>
                            <a:schemeClr val="tx1"/>
                          </a:solidFill>
                          <a:latin typeface="Arial Nova Light" panose="020B0304020202020204" pitchFamily="34" charset="0"/>
                        </a:rPr>
                        <a:t>respondents aged 65 or over (34%),</a:t>
                      </a:r>
                      <a:r>
                        <a:rPr lang="en-GB" sz="1200">
                          <a:solidFill>
                            <a:schemeClr val="bg2">
                              <a:lumMod val="75000"/>
                            </a:schemeClr>
                          </a:solidFill>
                          <a:latin typeface="Arial Nova Light" panose="020B0304020202020204" pitchFamily="34" charset="0"/>
                        </a:rPr>
                        <a:t> males (29%)</a:t>
                      </a:r>
                    </a:p>
                  </a:txBody>
                  <a:tcPr>
                    <a:lnL w="12700" cap="flat" cmpd="sng" algn="ctr">
                      <a:solidFill>
                        <a:srgbClr val="EFD9D7"/>
                      </a:solidFill>
                      <a:prstDash val="solid"/>
                      <a:round/>
                      <a:headEnd type="none" w="med" len="med"/>
                      <a:tailEnd type="none" w="med" len="med"/>
                    </a:lnL>
                    <a:lnR w="12700" cap="flat" cmpd="sng" algn="ctr">
                      <a:solidFill>
                        <a:srgbClr val="EFD9D7"/>
                      </a:solidFill>
                      <a:prstDash val="solid"/>
                      <a:round/>
                      <a:headEnd type="none" w="med" len="med"/>
                      <a:tailEnd type="none" w="med" len="med"/>
                    </a:lnR>
                    <a:lnT w="12700" cap="flat" cmpd="sng" algn="ctr">
                      <a:solidFill>
                        <a:srgbClr val="EFD9D7"/>
                      </a:solidFill>
                      <a:prstDash val="solid"/>
                      <a:round/>
                      <a:headEnd type="none" w="med" len="med"/>
                      <a:tailEnd type="none" w="med" len="med"/>
                    </a:lnT>
                    <a:lnB w="12700" cap="flat" cmpd="sng" algn="ctr">
                      <a:solidFill>
                        <a:srgbClr val="EFD9D7"/>
                      </a:solidFill>
                      <a:prstDash val="solid"/>
                      <a:round/>
                      <a:headEnd type="none" w="med" len="med"/>
                      <a:tailEnd type="none" w="med" len="med"/>
                    </a:lnB>
                    <a:noFill/>
                  </a:tcPr>
                </a:tc>
                <a:extLst>
                  <a:ext uri="{0D108BD9-81ED-4DB2-BD59-A6C34878D82A}">
                    <a16:rowId xmlns:a16="http://schemas.microsoft.com/office/drawing/2014/main" val="1772945542"/>
                  </a:ext>
                </a:extLst>
              </a:tr>
            </a:tbl>
          </a:graphicData>
        </a:graphic>
      </p:graphicFrame>
      <p:sp>
        <p:nvSpPr>
          <p:cNvPr id="3" name="TextBox 2">
            <a:extLst>
              <a:ext uri="{FF2B5EF4-FFF2-40B4-BE49-F238E27FC236}">
                <a16:creationId xmlns:a16="http://schemas.microsoft.com/office/drawing/2014/main" id="{C4B6B7AB-9A5D-91EA-FB5C-ECE67A8393D1}"/>
              </a:ext>
            </a:extLst>
          </p:cNvPr>
          <p:cNvSpPr txBox="1"/>
          <p:nvPr/>
        </p:nvSpPr>
        <p:spPr>
          <a:xfrm>
            <a:off x="886056" y="6567535"/>
            <a:ext cx="5941050" cy="246221"/>
          </a:xfrm>
          <a:prstGeom prst="rect">
            <a:avLst/>
          </a:prstGeom>
          <a:noFill/>
        </p:spPr>
        <p:txBody>
          <a:bodyPr wrap="none" rtlCol="0">
            <a:spAutoFit/>
          </a:bodyPr>
          <a:lstStyle/>
          <a:p>
            <a:r>
              <a:rPr lang="en-GB" sz="1000" i="1">
                <a:latin typeface="Arial Nova Light" panose="020B0304020202020204" pitchFamily="34" charset="0"/>
              </a:rPr>
              <a:t>*Black font indicates significance at the 95% confidence interval, </a:t>
            </a:r>
            <a:r>
              <a:rPr lang="en-GB" sz="1000" i="1">
                <a:solidFill>
                  <a:schemeClr val="bg2">
                    <a:lumMod val="75000"/>
                  </a:schemeClr>
                </a:solidFill>
                <a:latin typeface="Arial Nova Light" panose="020B0304020202020204" pitchFamily="34" charset="0"/>
              </a:rPr>
              <a:t>grey font at the 90% confidence interval</a:t>
            </a:r>
          </a:p>
        </p:txBody>
      </p:sp>
    </p:spTree>
    <p:extLst>
      <p:ext uri="{BB962C8B-B14F-4D97-AF65-F5344CB8AC3E}">
        <p14:creationId xmlns:p14="http://schemas.microsoft.com/office/powerpoint/2010/main" val="103152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AB730-14FC-CFB8-0517-41906A88E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B6AD3-C2D6-D1B0-6CA2-9A2ED9807BE7}"/>
              </a:ext>
            </a:extLst>
          </p:cNvPr>
          <p:cNvSpPr>
            <a:spLocks noGrp="1"/>
          </p:cNvSpPr>
          <p:nvPr>
            <p:ph type="title" idx="4294967295"/>
          </p:nvPr>
        </p:nvSpPr>
        <p:spPr>
          <a:xfrm>
            <a:off x="585787" y="-15086"/>
            <a:ext cx="10910598" cy="1325477"/>
          </a:xfrm>
        </p:spPr>
        <p:txBody>
          <a:bodyPr>
            <a:normAutofit/>
          </a:bodyPr>
          <a:lstStyle/>
          <a:p>
            <a:r>
              <a:rPr lang="en-GB" sz="1600" b="1">
                <a:solidFill>
                  <a:srgbClr val="08324B"/>
                </a:solidFill>
                <a:latin typeface="Arial Nova Light" panose="020B0304020202020204" pitchFamily="34" charset="0"/>
                <a:cs typeface="Arial" panose="020B0604020202020204" pitchFamily="34" charset="0"/>
              </a:rPr>
              <a:t>Potential concerns with the proposed structure</a:t>
            </a:r>
            <a:r>
              <a:rPr lang="en-GB" sz="1600">
                <a:solidFill>
                  <a:srgbClr val="08324B"/>
                </a:solidFill>
                <a:latin typeface="Arial Nova Light" panose="020B0304020202020204" pitchFamily="34" charset="0"/>
                <a:cs typeface="Arial" panose="020B0604020202020204" pitchFamily="34" charset="0"/>
              </a:rPr>
              <a:t> – Respondents most frequently mentioned concerns about the finances of the proposed councils, issues relating to their geographical locations and areas, and that the proposed councils could lose the local connection that the existing councils currently have</a:t>
            </a:r>
          </a:p>
        </p:txBody>
      </p:sp>
      <p:cxnSp>
        <p:nvCxnSpPr>
          <p:cNvPr id="7" name="Straight Connector 6">
            <a:extLst>
              <a:ext uri="{FF2B5EF4-FFF2-40B4-BE49-F238E27FC236}">
                <a16:creationId xmlns:a16="http://schemas.microsoft.com/office/drawing/2014/main" id="{B6D4E7D3-0A3E-141F-A76C-8CE1DF79608C}"/>
              </a:ext>
              <a:ext uri="{C183D7F6-B498-43B3-948B-1728B52AA6E4}">
                <adec:decorative xmlns:adec="http://schemas.microsoft.com/office/drawing/2017/decorative" val="1"/>
              </a:ext>
            </a:extLst>
          </p:cNvPr>
          <p:cNvCxnSpPr>
            <a:cxnSpLocks/>
          </p:cNvCxnSpPr>
          <p:nvPr/>
        </p:nvCxnSpPr>
        <p:spPr>
          <a:xfrm>
            <a:off x="707231" y="1073581"/>
            <a:ext cx="1077991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 name="Chart 3" descr="Bar chart of responses to the question: &quot;What, if anything, concerns you about this approach?&quot;">
            <a:extLst>
              <a:ext uri="{FF2B5EF4-FFF2-40B4-BE49-F238E27FC236}">
                <a16:creationId xmlns:a16="http://schemas.microsoft.com/office/drawing/2014/main" id="{FF228EE0-4E74-D69C-C33B-82B4DFBA0B05}"/>
              </a:ext>
            </a:extLst>
          </p:cNvPr>
          <p:cNvGraphicFramePr/>
          <p:nvPr>
            <p:extLst>
              <p:ext uri="{D42A27DB-BD31-4B8C-83A1-F6EECF244321}">
                <p14:modId xmlns:p14="http://schemas.microsoft.com/office/powerpoint/2010/main" val="1524806014"/>
              </p:ext>
            </p:extLst>
          </p:nvPr>
        </p:nvGraphicFramePr>
        <p:xfrm>
          <a:off x="49530" y="1202482"/>
          <a:ext cx="5417820" cy="525778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67B472F0-BBE6-2A4A-FBB4-C3E857D28B9A}"/>
              </a:ext>
            </a:extLst>
          </p:cNvPr>
          <p:cNvSpPr/>
          <p:nvPr/>
        </p:nvSpPr>
        <p:spPr>
          <a:xfrm>
            <a:off x="5204460" y="1272291"/>
            <a:ext cx="6676549" cy="518407"/>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Financial concerns most commonly related to unequal funding across areas (6%), potential budget reductions (5%), costs of LGR implementation (4%) and debt inheritance (3%)</a:t>
            </a:r>
          </a:p>
        </p:txBody>
      </p:sp>
      <p:sp>
        <p:nvSpPr>
          <p:cNvPr id="6" name="Rectangle: Rounded Corners 5">
            <a:extLst>
              <a:ext uri="{FF2B5EF4-FFF2-40B4-BE49-F238E27FC236}">
                <a16:creationId xmlns:a16="http://schemas.microsoft.com/office/drawing/2014/main" id="{1F287917-E1EF-3C00-18CB-570F7C0AFE64}"/>
              </a:ext>
            </a:extLst>
          </p:cNvPr>
          <p:cNvSpPr/>
          <p:nvPr/>
        </p:nvSpPr>
        <p:spPr>
          <a:xfrm>
            <a:off x="5204460" y="1842552"/>
            <a:ext cx="6676549" cy="444932"/>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Comments about geographical and boundary concerns suggested views that the proposed areas are too large (9%), too varied (4%), and would mix rural and urban areas (3%)</a:t>
            </a:r>
          </a:p>
        </p:txBody>
      </p:sp>
      <p:sp>
        <p:nvSpPr>
          <p:cNvPr id="8" name="Rectangle: Rounded Corners 7">
            <a:extLst>
              <a:ext uri="{FF2B5EF4-FFF2-40B4-BE49-F238E27FC236}">
                <a16:creationId xmlns:a16="http://schemas.microsoft.com/office/drawing/2014/main" id="{2D3E70ED-0E27-7BCE-5185-248E57F051B4}"/>
              </a:ext>
            </a:extLst>
          </p:cNvPr>
          <p:cNvSpPr/>
          <p:nvPr/>
        </p:nvSpPr>
        <p:spPr>
          <a:xfrm>
            <a:off x="5204459" y="2339335"/>
            <a:ext cx="6676549" cy="611089"/>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Respondents mentioning loss of local identity and representation referred to a loss of local voices in larger authorities (10%) and of local knowledge in decision making (6%), as well as overrepresentation of urban areas compared with rural areas (2%)</a:t>
            </a:r>
          </a:p>
        </p:txBody>
      </p:sp>
      <p:sp>
        <p:nvSpPr>
          <p:cNvPr id="9" name="Rectangle: Rounded Corners 8">
            <a:extLst>
              <a:ext uri="{FF2B5EF4-FFF2-40B4-BE49-F238E27FC236}">
                <a16:creationId xmlns:a16="http://schemas.microsoft.com/office/drawing/2014/main" id="{D0CE1FED-678B-92ED-5861-CF9B2D4338D0}"/>
              </a:ext>
            </a:extLst>
          </p:cNvPr>
          <p:cNvSpPr/>
          <p:nvPr/>
        </p:nvSpPr>
        <p:spPr>
          <a:xfrm>
            <a:off x="5204459" y="3002279"/>
            <a:ext cx="6676549" cy="611089"/>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Concerns around service delivery and quality mainly indicated concerns about worsening services (4%), which would be harder to access (2%), and less consistent across the area (1%) with less of a focus on local needs (1%) </a:t>
            </a:r>
          </a:p>
        </p:txBody>
      </p:sp>
      <p:sp>
        <p:nvSpPr>
          <p:cNvPr id="10" name="Rectangle: Rounded Corners 9">
            <a:extLst>
              <a:ext uri="{FF2B5EF4-FFF2-40B4-BE49-F238E27FC236}">
                <a16:creationId xmlns:a16="http://schemas.microsoft.com/office/drawing/2014/main" id="{869840C9-A3C9-AD21-F94E-A8A43159CDF9}"/>
              </a:ext>
            </a:extLst>
          </p:cNvPr>
          <p:cNvSpPr/>
          <p:nvPr/>
        </p:nvSpPr>
        <p:spPr>
          <a:xfrm>
            <a:off x="5204459" y="3665219"/>
            <a:ext cx="6676549" cy="611089"/>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Details on concerns about public trust mentioned scepticism about the purported benefits of LGR (4%), the timescales and budget for the programme’s delivery (2%), and the fairness of any resource allocation (2%)</a:t>
            </a:r>
          </a:p>
        </p:txBody>
      </p:sp>
      <p:sp>
        <p:nvSpPr>
          <p:cNvPr id="11" name="Rectangle: Rounded Corners 10">
            <a:extLst>
              <a:ext uri="{FF2B5EF4-FFF2-40B4-BE49-F238E27FC236}">
                <a16:creationId xmlns:a16="http://schemas.microsoft.com/office/drawing/2014/main" id="{D3EE5F0E-B61D-4A86-2E08-4C91F27D32EC}"/>
              </a:ext>
            </a:extLst>
          </p:cNvPr>
          <p:cNvSpPr/>
          <p:nvPr/>
        </p:nvSpPr>
        <p:spPr>
          <a:xfrm>
            <a:off x="5204459" y="4328159"/>
            <a:ext cx="6676549" cy="611089"/>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Comments about governance and decision-making suggested concerns about who would take decisions under the new structure (3%), views that councils would reduce local engagement with a top-down approach (2%) and that councils may not communicate adequately with residents (1%)</a:t>
            </a:r>
          </a:p>
        </p:txBody>
      </p:sp>
      <p:sp>
        <p:nvSpPr>
          <p:cNvPr id="12" name="Rectangle: Rounded Corners 11">
            <a:extLst>
              <a:ext uri="{FF2B5EF4-FFF2-40B4-BE49-F238E27FC236}">
                <a16:creationId xmlns:a16="http://schemas.microsoft.com/office/drawing/2014/main" id="{E50E0442-63B8-175B-4063-5A7562B14C45}"/>
              </a:ext>
            </a:extLst>
          </p:cNvPr>
          <p:cNvSpPr/>
          <p:nvPr/>
        </p:nvSpPr>
        <p:spPr>
          <a:xfrm>
            <a:off x="5204459" y="4991099"/>
            <a:ext cx="6676549" cy="473911"/>
          </a:xfrm>
          <a:prstGeom prst="roundRect">
            <a:avLst>
              <a:gd name="adj" fmla="val 13158"/>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Comments about employment and workforce mentioned potential redundancies due to LGR (2%), higher workloads for council staff (1%) and changes to their working conditions (1%)</a:t>
            </a:r>
          </a:p>
        </p:txBody>
      </p:sp>
      <p:sp>
        <p:nvSpPr>
          <p:cNvPr id="13" name="Rectangle: Rounded Corners 12">
            <a:extLst>
              <a:ext uri="{FF2B5EF4-FFF2-40B4-BE49-F238E27FC236}">
                <a16:creationId xmlns:a16="http://schemas.microsoft.com/office/drawing/2014/main" id="{33E672E4-AC34-E18C-186A-0EF89ABF426C}"/>
              </a:ext>
            </a:extLst>
          </p:cNvPr>
          <p:cNvSpPr/>
          <p:nvPr/>
        </p:nvSpPr>
        <p:spPr>
          <a:xfrm>
            <a:off x="5204458" y="5516862"/>
            <a:ext cx="6676549" cy="229458"/>
          </a:xfrm>
          <a:prstGeom prst="roundRect">
            <a:avLst>
              <a:gd name="adj" fmla="val 23121"/>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Impacts on residents mainly related to their ability to deal with any service changes (1%)</a:t>
            </a:r>
          </a:p>
        </p:txBody>
      </p:sp>
      <p:sp>
        <p:nvSpPr>
          <p:cNvPr id="15" name="Rectangle: Rounded Corners 14">
            <a:extLst>
              <a:ext uri="{FF2B5EF4-FFF2-40B4-BE49-F238E27FC236}">
                <a16:creationId xmlns:a16="http://schemas.microsoft.com/office/drawing/2014/main" id="{7FB9C04C-9C8D-47EB-B2DC-028B2B7E1F71}"/>
              </a:ext>
            </a:extLst>
          </p:cNvPr>
          <p:cNvSpPr/>
          <p:nvPr/>
        </p:nvSpPr>
        <p:spPr>
          <a:xfrm>
            <a:off x="5204457" y="5798172"/>
            <a:ext cx="6676549" cy="229458"/>
          </a:xfrm>
          <a:prstGeom prst="roundRect">
            <a:avLst>
              <a:gd name="adj" fmla="val 23121"/>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Planning impacts primarily related to unequal housing targets across the proposed councils (&lt;1%)</a:t>
            </a:r>
          </a:p>
        </p:txBody>
      </p:sp>
      <p:sp>
        <p:nvSpPr>
          <p:cNvPr id="16" name="Rectangle: Rounded Corners 15">
            <a:extLst>
              <a:ext uri="{FF2B5EF4-FFF2-40B4-BE49-F238E27FC236}">
                <a16:creationId xmlns:a16="http://schemas.microsoft.com/office/drawing/2014/main" id="{08F06013-0529-1D51-F868-8CAAA2DBBB3E}"/>
              </a:ext>
            </a:extLst>
          </p:cNvPr>
          <p:cNvSpPr/>
          <p:nvPr/>
        </p:nvSpPr>
        <p:spPr>
          <a:xfrm>
            <a:off x="5204457" y="6079481"/>
            <a:ext cx="6676549" cy="380789"/>
          </a:xfrm>
          <a:prstGeom prst="roundRect">
            <a:avLst>
              <a:gd name="adj" fmla="val 23121"/>
            </a:avLst>
          </a:prstGeom>
          <a:noFill/>
          <a:ln>
            <a:solidFill>
              <a:srgbClr val="EFD9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Arial Nova Light" panose="020B0304020202020204" pitchFamily="34" charset="0"/>
              </a:rPr>
              <a:t>‘Other comments’ made points unrelated to LGR, such as the respondents’ views on council services, the principles of LGR, and views on UK politics</a:t>
            </a:r>
          </a:p>
        </p:txBody>
      </p:sp>
      <p:cxnSp>
        <p:nvCxnSpPr>
          <p:cNvPr id="17" name="Straight Connector 16">
            <a:extLst>
              <a:ext uri="{FF2B5EF4-FFF2-40B4-BE49-F238E27FC236}">
                <a16:creationId xmlns:a16="http://schemas.microsoft.com/office/drawing/2014/main" id="{BAB7DB04-28B9-6573-4F99-923CA8C36B07}"/>
              </a:ext>
              <a:ext uri="{C183D7F6-B498-43B3-948B-1728B52AA6E4}">
                <adec:decorative xmlns:adec="http://schemas.microsoft.com/office/drawing/2017/decorative" val="1"/>
              </a:ext>
            </a:extLst>
          </p:cNvPr>
          <p:cNvCxnSpPr>
            <a:cxnSpLocks/>
            <a:stCxn id="5" idx="1"/>
          </p:cNvCxnSpPr>
          <p:nvPr/>
        </p:nvCxnSpPr>
        <p:spPr>
          <a:xfrm flipH="1">
            <a:off x="4549140" y="1531495"/>
            <a:ext cx="655320" cy="533523"/>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3BE7DF-DD36-7DC9-DCCE-10AE1B7A353F}"/>
              </a:ext>
              <a:ext uri="{C183D7F6-B498-43B3-948B-1728B52AA6E4}">
                <adec:decorative xmlns:adec="http://schemas.microsoft.com/office/drawing/2017/decorative" val="1"/>
              </a:ext>
            </a:extLst>
          </p:cNvPr>
          <p:cNvCxnSpPr>
            <a:cxnSpLocks/>
            <a:stCxn id="6" idx="1"/>
          </p:cNvCxnSpPr>
          <p:nvPr/>
        </p:nvCxnSpPr>
        <p:spPr>
          <a:xfrm flipH="1">
            <a:off x="4433455" y="2065018"/>
            <a:ext cx="771005" cy="579862"/>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3F30A0-5B34-09CD-B90A-FD0C28DBD4F2}"/>
              </a:ext>
              <a:ext uri="{C183D7F6-B498-43B3-948B-1728B52AA6E4}">
                <adec:decorative xmlns:adec="http://schemas.microsoft.com/office/drawing/2017/decorative" val="1"/>
              </a:ext>
            </a:extLst>
          </p:cNvPr>
          <p:cNvCxnSpPr>
            <a:cxnSpLocks/>
            <a:stCxn id="8" idx="1"/>
          </p:cNvCxnSpPr>
          <p:nvPr/>
        </p:nvCxnSpPr>
        <p:spPr>
          <a:xfrm flipH="1">
            <a:off x="4350544" y="2644880"/>
            <a:ext cx="853915" cy="185316"/>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455419-8BB9-04D5-0BBA-7B7AE9D63AFD}"/>
              </a:ext>
              <a:ext uri="{C183D7F6-B498-43B3-948B-1728B52AA6E4}">
                <adec:decorative xmlns:adec="http://schemas.microsoft.com/office/drawing/2017/decorative" val="1"/>
              </a:ext>
            </a:extLst>
          </p:cNvPr>
          <p:cNvCxnSpPr>
            <a:cxnSpLocks/>
            <a:stCxn id="9" idx="1"/>
          </p:cNvCxnSpPr>
          <p:nvPr/>
        </p:nvCxnSpPr>
        <p:spPr>
          <a:xfrm flipH="1">
            <a:off x="3286125" y="3307824"/>
            <a:ext cx="1918334" cy="0"/>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51C089-5169-D142-8B87-2ED0A6766522}"/>
              </a:ext>
              <a:ext uri="{C183D7F6-B498-43B3-948B-1728B52AA6E4}">
                <adec:decorative xmlns:adec="http://schemas.microsoft.com/office/drawing/2017/decorative" val="1"/>
              </a:ext>
            </a:extLst>
          </p:cNvPr>
          <p:cNvCxnSpPr>
            <a:cxnSpLocks/>
            <a:stCxn id="10" idx="1"/>
          </p:cNvCxnSpPr>
          <p:nvPr/>
        </p:nvCxnSpPr>
        <p:spPr>
          <a:xfrm flipH="1" flipV="1">
            <a:off x="3286125" y="3775368"/>
            <a:ext cx="1918334" cy="195396"/>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05B85C-375E-87AB-BE9C-E409E3E22688}"/>
              </a:ext>
              <a:ext uri="{C183D7F6-B498-43B3-948B-1728B52AA6E4}">
                <adec:decorative xmlns:adec="http://schemas.microsoft.com/office/drawing/2017/decorative" val="1"/>
              </a:ext>
            </a:extLst>
          </p:cNvPr>
          <p:cNvCxnSpPr>
            <a:cxnSpLocks/>
            <a:stCxn id="11" idx="1"/>
          </p:cNvCxnSpPr>
          <p:nvPr/>
        </p:nvCxnSpPr>
        <p:spPr>
          <a:xfrm flipH="1" flipV="1">
            <a:off x="3128963" y="4145814"/>
            <a:ext cx="2075496" cy="487890"/>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175BFD-01B5-3879-7244-C0D4B38CBCB9}"/>
              </a:ext>
              <a:ext uri="{C183D7F6-B498-43B3-948B-1728B52AA6E4}">
                <adec:decorative xmlns:adec="http://schemas.microsoft.com/office/drawing/2017/decorative" val="1"/>
              </a:ext>
            </a:extLst>
          </p:cNvPr>
          <p:cNvCxnSpPr>
            <a:cxnSpLocks/>
            <a:stCxn id="12" idx="1"/>
          </p:cNvCxnSpPr>
          <p:nvPr/>
        </p:nvCxnSpPr>
        <p:spPr>
          <a:xfrm flipH="1" flipV="1">
            <a:off x="2758440" y="4529995"/>
            <a:ext cx="2446019" cy="698060"/>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3A33147-E782-872D-0732-3E2761BE5C3F}"/>
              </a:ext>
              <a:ext uri="{C183D7F6-B498-43B3-948B-1728B52AA6E4}">
                <adec:decorative xmlns:adec="http://schemas.microsoft.com/office/drawing/2017/decorative" val="1"/>
              </a:ext>
            </a:extLst>
          </p:cNvPr>
          <p:cNvCxnSpPr>
            <a:cxnSpLocks/>
            <a:stCxn id="13" idx="1"/>
          </p:cNvCxnSpPr>
          <p:nvPr/>
        </p:nvCxnSpPr>
        <p:spPr>
          <a:xfrm flipH="1" flipV="1">
            <a:off x="2569845" y="4846425"/>
            <a:ext cx="2634613" cy="785166"/>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7E186D-DDD1-DCA7-1AD0-D04706A546FC}"/>
              </a:ext>
              <a:ext uri="{C183D7F6-B498-43B3-948B-1728B52AA6E4}">
                <adec:decorative xmlns:adec="http://schemas.microsoft.com/office/drawing/2017/decorative" val="1"/>
              </a:ext>
            </a:extLst>
          </p:cNvPr>
          <p:cNvCxnSpPr>
            <a:cxnSpLocks/>
            <a:stCxn id="15" idx="1"/>
          </p:cNvCxnSpPr>
          <p:nvPr/>
        </p:nvCxnSpPr>
        <p:spPr>
          <a:xfrm flipH="1" flipV="1">
            <a:off x="2378869" y="5228054"/>
            <a:ext cx="2825588" cy="684847"/>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6664A4-4375-9779-6E90-3EDD70E73E9B}"/>
              </a:ext>
              <a:ext uri="{C183D7F6-B498-43B3-948B-1728B52AA6E4}">
                <adec:decorative xmlns:adec="http://schemas.microsoft.com/office/drawing/2017/decorative" val="1"/>
              </a:ext>
            </a:extLst>
          </p:cNvPr>
          <p:cNvCxnSpPr>
            <a:cxnSpLocks/>
          </p:cNvCxnSpPr>
          <p:nvPr/>
        </p:nvCxnSpPr>
        <p:spPr>
          <a:xfrm flipH="1">
            <a:off x="3043238" y="6337057"/>
            <a:ext cx="2161219" cy="0"/>
          </a:xfrm>
          <a:prstGeom prst="line">
            <a:avLst/>
          </a:prstGeom>
          <a:ln>
            <a:solidFill>
              <a:srgbClr val="EFD9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288854"/>
      </p:ext>
    </p:extLst>
  </p:cSld>
  <p:clrMapOvr>
    <a:masterClrMapping/>
  </p:clrMapOvr>
</p:sld>
</file>

<file path=ppt/theme/theme1.xml><?xml version="1.0" encoding="utf-8"?>
<a:theme xmlns:a="http://schemas.openxmlformats.org/drawingml/2006/main" name="Hampshire County Council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No named directorate - with tex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err="1"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7159275667494BBC44DEB129247667" ma:contentTypeVersion="12" ma:contentTypeDescription="Create a new document." ma:contentTypeScope="" ma:versionID="09bf1c877274548fd279513f3687bf40">
  <xsd:schema xmlns:xsd="http://www.w3.org/2001/XMLSchema" xmlns:xs="http://www.w3.org/2001/XMLSchema" xmlns:p="http://schemas.microsoft.com/office/2006/metadata/properties" xmlns:ns2="592ac484-bcca-440c-8ed4-5a5fd230f08f" xmlns:ns3="46e525b2-8c48-4449-9eda-cdf18fc94501" targetNamespace="http://schemas.microsoft.com/office/2006/metadata/properties" ma:root="true" ma:fieldsID="9836325c35bbf5560d9473dd2565aeef" ns2:_="" ns3:_="">
    <xsd:import namespace="592ac484-bcca-440c-8ed4-5a5fd230f08f"/>
    <xsd:import namespace="46e525b2-8c48-4449-9eda-cdf18fc945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ac484-bcca-440c-8ed4-5a5fd230f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525b2-8c48-4449-9eda-cdf18fc9450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a6a6909-09a6-4148-b7e0-bf31970416b6}" ma:internalName="TaxCatchAll" ma:showField="CatchAllData" ma:web="46e525b2-8c48-4449-9eda-cdf18fc945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592ac484-bcca-440c-8ed4-5a5fd230f08f">
      <Terms xmlns="http://schemas.microsoft.com/office/infopath/2007/PartnerControls"/>
    </lcf76f155ced4ddcb4097134ff3c332f>
    <TaxCatchAll xmlns="46e525b2-8c48-4449-9eda-cdf18fc94501" xsi:nil="true"/>
  </documentManagement>
</p:properties>
</file>

<file path=customXml/itemProps1.xml><?xml version="1.0" encoding="utf-8"?>
<ds:datastoreItem xmlns:ds="http://schemas.openxmlformats.org/officeDocument/2006/customXml" ds:itemID="{DFFE00C5-9F78-4CA4-8146-30CEECFFC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ac484-bcca-440c-8ed4-5a5fd230f08f"/>
    <ds:schemaRef ds:uri="46e525b2-8c48-4449-9eda-cdf18fc94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72BE89-FFD0-4B33-99DE-C8D1084CFC10}">
  <ds:schemaRefs>
    <ds:schemaRef ds:uri="http://schemas.microsoft.com/office/2006/metadata/longProperties"/>
  </ds:schemaRefs>
</ds:datastoreItem>
</file>

<file path=customXml/itemProps3.xml><?xml version="1.0" encoding="utf-8"?>
<ds:datastoreItem xmlns:ds="http://schemas.openxmlformats.org/officeDocument/2006/customXml" ds:itemID="{1D12D376-52ED-474A-971D-3A2CDF791695}">
  <ds:schemaRefs>
    <ds:schemaRef ds:uri="http://schemas.microsoft.com/sharepoint/v3/contenttype/forms"/>
  </ds:schemaRefs>
</ds:datastoreItem>
</file>

<file path=customXml/itemProps4.xml><?xml version="1.0" encoding="utf-8"?>
<ds:datastoreItem xmlns:ds="http://schemas.openxmlformats.org/officeDocument/2006/customXml" ds:itemID="{5D431DF6-EC0D-4104-B5A8-F58C651657C6}">
  <ds:schemaRefs>
    <ds:schemaRef ds:uri="46e525b2-8c48-4449-9eda-cdf18fc94501"/>
    <ds:schemaRef ds:uri="http://purl.org/dc/dcmityp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592ac484-bcca-440c-8ed4-5a5fd230f08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TotalTime>
  <Words>3313</Words>
  <Application>Microsoft Office PowerPoint</Application>
  <PresentationFormat>Widescreen</PresentationFormat>
  <Paragraphs>195</Paragraphs>
  <Slides>14</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Arial Nova Light</vt:lpstr>
      <vt:lpstr>Calibri</vt:lpstr>
      <vt:lpstr>Calibri Light</vt:lpstr>
      <vt:lpstr>Gill Sans MT</vt:lpstr>
      <vt:lpstr>Times New Roman</vt:lpstr>
      <vt:lpstr>Hampshire County Council title slide</vt:lpstr>
      <vt:lpstr>Office Theme</vt:lpstr>
      <vt:lpstr>1_Office Theme</vt:lpstr>
      <vt:lpstr>1_No named directorate - with text</vt:lpstr>
      <vt:lpstr>Local Government Reorganisation  Representative Sample Survey Insight Report</vt:lpstr>
      <vt:lpstr>Background</vt:lpstr>
      <vt:lpstr>Headline findings</vt:lpstr>
      <vt:lpstr>Awareness of LGR – The majority were aware of LGR, with respondents who were older, male, or living in Winchester or East Hampshire the most likely to be aware of the planned changes. However, only a third felt that they had a good understanding of what LGR was all about.</vt:lpstr>
      <vt:lpstr>Potential benefits of the proposed structure – While a quarter of comments suggested that there would be no benefits from the proposed change, most respondents recognised some benefit - such as the potential for efficiency and cost savings, better local identity and engagement, and improvements in service delivery</vt:lpstr>
      <vt:lpstr>Perceived potential benefits of the proposed structure – examples of comments provided</vt:lpstr>
      <vt:lpstr>Potential benefits of proposed structure – Respondents in the proposed North and Mid and South-West council areas were more likely than average to see the proposed change as delivering cost and efficiency benefits, while those on the Isle of Wight (where no change is proposed) more commonly saw the proposal as delivering local identity and engagement benefits</vt:lpstr>
      <vt:lpstr>Other demographic observations on the perceived potential benefits of the proposed structure</vt:lpstr>
      <vt:lpstr>Potential concerns with the proposed structure – Respondents most frequently mentioned concerns about the finances of the proposed councils, issues relating to their geographical locations and areas, and that the proposed councils could lose the local connection that the existing councils currently have</vt:lpstr>
      <vt:lpstr>Perceived potential concerns with the proposed structure – examples of comments provided</vt:lpstr>
      <vt:lpstr>Potential concerns with proposed structure – Geography and boundaries were the most prominent concern amongst respondents in the proposed Isle of Wight* and South-West areas. Respondents in the proposed North and Mid area were most concerned about loss of local identity and representation, whilst those in the South-East area were particularly concerned about finances.</vt:lpstr>
      <vt:lpstr>Other demographic observations on the perceived potential concerns with the proposed structure</vt:lpstr>
      <vt:lpstr>Criteria when designing new councils – Each of the Government’s criteria for LGR were seen as important, but ongoing finance elements such as value for money and financial stability were seen as the most critical, and the councils’ understanding of local needs and service quality also scored particularly highly in relation to the other criteria</vt:lpstr>
      <vt:lpstr>Naming new councils – A majority of respondents, including a majority in each of the proposed council areas, felt that a council’s name should reflect its geography, with other factors seen as less important</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cxpudc</dc:creator>
  <cp:lastModifiedBy>Foley, Dave</cp:lastModifiedBy>
  <cp:revision>3</cp:revision>
  <dcterms:created xsi:type="dcterms:W3CDTF">2011-09-06T11:13:09Z</dcterms:created>
  <dcterms:modified xsi:type="dcterms:W3CDTF">2025-09-08T14:24:17Z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Richardson, Joanna (ENV);Nuttall, Fiona;Pidduck, Andy</vt:lpwstr>
  </property>
  <property fmtid="{D5CDD505-2E9C-101B-9397-08002B2CF9AE}" pid="3" name="SharedWithUsers">
    <vt:lpwstr>1514;#Richardson, Joanna (ENV);#2786;#Nuttall, Fiona;#1484;#Pidduck, Andy</vt:lpwstr>
  </property>
  <property fmtid="{D5CDD505-2E9C-101B-9397-08002B2CF9AE}" pid="4" name="ContentTypeId">
    <vt:lpwstr>0x010100F47159275667494BBC44DEB129247667</vt:lpwstr>
  </property>
  <property fmtid="{D5CDD505-2E9C-101B-9397-08002B2CF9AE}" pid="5" name="MediaServiceImageTags">
    <vt:lpwstr/>
  </property>
</Properties>
</file>