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7.xml" ContentType="application/vnd.openxmlformats-officedocument.theme+xml"/>
  <Override PartName="/ppt/slideLayouts/slideLayout16.xml" ContentType="application/vnd.openxmlformats-officedocument.presentationml.slideLayout+xml"/>
  <Override PartName="/ppt/theme/theme8.xml" ContentType="application/vnd.openxmlformats-officedocument.theme+xml"/>
  <Override PartName="/ppt/slideLayouts/slideLayout17.xml" ContentType="application/vnd.openxmlformats-officedocument.presentationml.slideLayout+xml"/>
  <Override PartName="/ppt/theme/theme9.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 id="2147483720" r:id="rId5"/>
    <p:sldMasterId id="2147483708" r:id="rId6"/>
    <p:sldMasterId id="2147483711" r:id="rId7"/>
    <p:sldMasterId id="2147483714" r:id="rId8"/>
    <p:sldMasterId id="2147483717" r:id="rId9"/>
    <p:sldMasterId id="2147483724" r:id="rId10"/>
    <p:sldMasterId id="2147483758" r:id="rId11"/>
    <p:sldMasterId id="2147483760" r:id="rId12"/>
    <p:sldMasterId id="2147483795" r:id="rId13"/>
  </p:sldMasterIdLst>
  <p:notesMasterIdLst>
    <p:notesMasterId r:id="rId24"/>
  </p:notesMasterIdLst>
  <p:sldIdLst>
    <p:sldId id="256" r:id="rId14"/>
    <p:sldId id="4395" r:id="rId15"/>
    <p:sldId id="4583" r:id="rId16"/>
    <p:sldId id="4767" r:id="rId17"/>
    <p:sldId id="4765" r:id="rId18"/>
    <p:sldId id="4764" r:id="rId19"/>
    <p:sldId id="4761" r:id="rId20"/>
    <p:sldId id="4757" r:id="rId21"/>
    <p:sldId id="4762" r:id="rId22"/>
    <p:sldId id="4763" r:id="rId23"/>
  </p:sldIdLst>
  <p:sldSz cx="12192000" cy="6858000"/>
  <p:notesSz cx="6724650" cy="97742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5" userDrawn="1">
          <p15:clr>
            <a:srgbClr val="A4A3A4"/>
          </p15:clr>
        </p15:guide>
        <p15:guide id="2" pos="427" userDrawn="1">
          <p15:clr>
            <a:srgbClr val="A4A3A4"/>
          </p15:clr>
        </p15:guide>
        <p15:guide id="3" pos="7243" userDrawn="1">
          <p15:clr>
            <a:srgbClr val="A4A3A4"/>
          </p15:clr>
        </p15:guide>
        <p15:guide id="4" orient="horz" pos="3884" userDrawn="1">
          <p15:clr>
            <a:srgbClr val="A4A3A4"/>
          </p15:clr>
        </p15:guide>
        <p15:guide id="5" pos="779" userDrawn="1">
          <p15:clr>
            <a:srgbClr val="A4A3A4"/>
          </p15:clr>
        </p15:guide>
        <p15:guide id="6" pos="1016" userDrawn="1">
          <p15:clr>
            <a:srgbClr val="A4A3A4"/>
          </p15:clr>
        </p15:guide>
        <p15:guide id="7" pos="3364" userDrawn="1">
          <p15:clr>
            <a:srgbClr val="A4A3A4"/>
          </p15:clr>
        </p15:guide>
        <p15:guide id="8" pos="3148" userDrawn="1">
          <p15:clr>
            <a:srgbClr val="A4A3A4"/>
          </p15:clr>
        </p15:guide>
        <p15:guide id="9" pos="2775" userDrawn="1">
          <p15:clr>
            <a:srgbClr val="A4A3A4"/>
          </p15:clr>
        </p15:guide>
        <p15:guide id="10" pos="2559" userDrawn="1">
          <p15:clr>
            <a:srgbClr val="A4A3A4"/>
          </p15:clr>
        </p15:guide>
        <p15:guide id="11" pos="2173" userDrawn="1">
          <p15:clr>
            <a:srgbClr val="A4A3A4"/>
          </p15:clr>
        </p15:guide>
        <p15:guide id="12" pos="1379" userDrawn="1">
          <p15:clr>
            <a:srgbClr val="A4A3A4"/>
          </p15:clr>
        </p15:guide>
        <p15:guide id="13" pos="1595" userDrawn="1">
          <p15:clr>
            <a:srgbClr val="A4A3A4"/>
          </p15:clr>
        </p15:guide>
        <p15:guide id="14" pos="1959" userDrawn="1">
          <p15:clr>
            <a:srgbClr val="A4A3A4"/>
          </p15:clr>
        </p15:guide>
        <p15:guide id="15" pos="4895" userDrawn="1">
          <p15:clr>
            <a:srgbClr val="A4A3A4"/>
          </p15:clr>
        </p15:guide>
        <p15:guide id="16" pos="4532" userDrawn="1">
          <p15:clr>
            <a:srgbClr val="A4A3A4"/>
          </p15:clr>
        </p15:guide>
        <p15:guide id="17" pos="4316" userDrawn="1">
          <p15:clr>
            <a:srgbClr val="A4A3A4"/>
          </p15:clr>
        </p15:guide>
        <p15:guide id="18" pos="3727" userDrawn="1">
          <p15:clr>
            <a:srgbClr val="A4A3A4"/>
          </p15:clr>
        </p15:guide>
        <p15:guide id="19" pos="3943" userDrawn="1">
          <p15:clr>
            <a:srgbClr val="A4A3A4"/>
          </p15:clr>
        </p15:guide>
        <p15:guide id="20" pos="5121" userDrawn="1">
          <p15:clr>
            <a:srgbClr val="A4A3A4"/>
          </p15:clr>
        </p15:guide>
        <p15:guide id="21" pos="5700" userDrawn="1">
          <p15:clr>
            <a:srgbClr val="A4A3A4"/>
          </p15:clr>
        </p15:guide>
        <p15:guide id="22" pos="5484" userDrawn="1">
          <p15:clr>
            <a:srgbClr val="A4A3A4"/>
          </p15:clr>
        </p15:guide>
        <p15:guide id="23" pos="6063" userDrawn="1">
          <p15:clr>
            <a:srgbClr val="A4A3A4"/>
          </p15:clr>
        </p15:guide>
        <p15:guide id="24" pos="6279" userDrawn="1">
          <p15:clr>
            <a:srgbClr val="A4A3A4"/>
          </p15:clr>
        </p15:guide>
        <p15:guide id="25" pos="6664" userDrawn="1">
          <p15:clr>
            <a:srgbClr val="A4A3A4"/>
          </p15:clr>
        </p15:guide>
        <p15:guide id="26" pos="6879" userDrawn="1">
          <p15:clr>
            <a:srgbClr val="A4A3A4"/>
          </p15:clr>
        </p15:guide>
        <p15:guide id="27" orient="horz" pos="108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B09A23-F33A-F26F-4F02-ED6D7AE05D21}" name="Hughes, Katharine" initials="KH" userId="S::cxpukhg@hants.gov.uk::ed95a5a4-531a-488f-850d-1172bf948c09" providerId="AD"/>
  <p188:author id="{8F639A50-5AEA-B846-F731-7DF12B04A549}" name="Fox, Charlotte" initials="FC" userId="S::cxpucfx@hants.gov.uk::6fa25c26-0889-482f-ad31-0d7e286cab01" providerId="AD"/>
  <p188:author id="{1DBDA255-155C-EF6F-FC6C-61742A555C28}" name="Heinze, Hayley" initials="HH" userId="S::cscffahh@hants.gov.uk::5b1852ec-de78-491f-9064-2793b3945753" providerId="AD"/>
  <p188:author id="{A8061F84-37D5-6977-6068-45B1402BFC60}" name="Gibbs, Nicola" initials="NG" userId="S::cxpuni@hants.gov.uk::a3d44a44-87f5-43d1-a8c7-e3213ad2b31b" providerId="AD"/>
  <p188:author id="{8CFB0DDB-ABB6-D410-006E-7CF802B61700}" name="Downie, Alison" initials="AD" userId="S::cxccad@hants.gov.uk::f604eee4-e8ac-4bf8-8775-911dadcb9f8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30303"/>
    <a:srgbClr val="203864"/>
    <a:srgbClr val="FFFFFF"/>
    <a:srgbClr val="08324B"/>
    <a:srgbClr val="BDD8CD"/>
    <a:srgbClr val="507491"/>
    <a:srgbClr val="3DA1C1"/>
    <a:srgbClr val="92D050"/>
    <a:srgbClr val="5C95AD"/>
    <a:srgbClr val="6EBD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F487C3-750A-4BF9-9A74-3EA771C6D01F}" v="77" dt="2025-09-02T12:53:57.171"/>
    <p1510:client id="{6A90EFE6-99EF-A187-127C-C15391386FE5}" v="9" dt="2025-09-02T14:22:32.9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425"/>
        <p:guide pos="427"/>
        <p:guide pos="7243"/>
        <p:guide orient="horz" pos="3884"/>
        <p:guide pos="779"/>
        <p:guide pos="1016"/>
        <p:guide pos="3364"/>
        <p:guide pos="3148"/>
        <p:guide pos="2775"/>
        <p:guide pos="2559"/>
        <p:guide pos="2173"/>
        <p:guide pos="1379"/>
        <p:guide pos="1595"/>
        <p:guide pos="1959"/>
        <p:guide pos="4895"/>
        <p:guide pos="4532"/>
        <p:guide pos="4316"/>
        <p:guide pos="3727"/>
        <p:guide pos="3943"/>
        <p:guide pos="5121"/>
        <p:guide pos="5700"/>
        <p:guide pos="5484"/>
        <p:guide pos="6063"/>
        <p:guide pos="6279"/>
        <p:guide pos="6664"/>
        <p:guide pos="6879"/>
        <p:guide orient="horz" pos="1083"/>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8.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4015" cy="49040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09079" y="0"/>
            <a:ext cx="2914015" cy="490409"/>
          </a:xfrm>
          <a:prstGeom prst="rect">
            <a:avLst/>
          </a:prstGeom>
        </p:spPr>
        <p:txBody>
          <a:bodyPr vert="horz" lIns="91440" tIns="45720" rIns="91440" bIns="45720" rtlCol="0"/>
          <a:lstStyle>
            <a:lvl1pPr algn="r">
              <a:defRPr sz="1200"/>
            </a:lvl1pPr>
          </a:lstStyle>
          <a:p>
            <a:fld id="{FD943AD3-FB8E-4417-A241-525DAB420DF0}" type="datetimeFigureOut">
              <a:rPr lang="en-GB" smtClean="0"/>
              <a:t>05/09/2025</a:t>
            </a:fld>
            <a:endParaRPr lang="en-GB"/>
          </a:p>
        </p:txBody>
      </p:sp>
      <p:sp>
        <p:nvSpPr>
          <p:cNvPr id="4" name="Slide Image Placeholder 3"/>
          <p:cNvSpPr>
            <a:spLocks noGrp="1" noRot="1" noChangeAspect="1"/>
          </p:cNvSpPr>
          <p:nvPr>
            <p:ph type="sldImg" idx="2"/>
          </p:nvPr>
        </p:nvSpPr>
        <p:spPr>
          <a:xfrm>
            <a:off x="430213" y="1222375"/>
            <a:ext cx="5864225" cy="32988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2465" y="4703852"/>
            <a:ext cx="5379720" cy="384860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283830"/>
            <a:ext cx="2914015" cy="49040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09079" y="9283830"/>
            <a:ext cx="2914015" cy="490408"/>
          </a:xfrm>
          <a:prstGeom prst="rect">
            <a:avLst/>
          </a:prstGeom>
        </p:spPr>
        <p:txBody>
          <a:bodyPr vert="horz" lIns="91440" tIns="45720" rIns="91440" bIns="45720" rtlCol="0" anchor="b"/>
          <a:lstStyle>
            <a:lvl1pPr algn="r">
              <a:defRPr sz="1200"/>
            </a:lvl1pPr>
          </a:lstStyle>
          <a:p>
            <a:fld id="{F784115F-C221-4B9C-A82D-36B27069651D}" type="slidenum">
              <a:rPr lang="en-GB" smtClean="0"/>
              <a:t>‹#›</a:t>
            </a:fld>
            <a:endParaRPr lang="en-GB"/>
          </a:p>
        </p:txBody>
      </p:sp>
    </p:spTree>
    <p:extLst>
      <p:ext uri="{BB962C8B-B14F-4D97-AF65-F5344CB8AC3E}">
        <p14:creationId xmlns:p14="http://schemas.microsoft.com/office/powerpoint/2010/main" val="1059545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300FB-D053-AEFB-D630-A052DC7070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C5F702-2215-0F53-EDCA-862D27F67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D8C7B1-663D-6B71-F1C6-2B9DB9DFE4F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F5823D9-47C1-57DE-DBBB-C5F49BAE9CE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623785-CD87-4D81-A93C-F1D233636BB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159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237FE20-A8A3-752B-0D9E-2FE4732A62EB}"/>
              </a:ext>
            </a:extLst>
          </p:cNvPr>
          <p:cNvSpPr>
            <a:spLocks noGrp="1"/>
          </p:cNvSpPr>
          <p:nvPr>
            <p:ph type="title" hasCustomPrompt="1"/>
          </p:nvPr>
        </p:nvSpPr>
        <p:spPr>
          <a:xfrm>
            <a:off x="685845" y="365129"/>
            <a:ext cx="10820355" cy="760938"/>
          </a:xfrm>
          <a:prstGeom prst="rect">
            <a:avLst/>
          </a:prstGeom>
        </p:spPr>
        <p:txBody>
          <a:bodyPr vert="horz" lIns="91440" tIns="45720" rIns="91440" bIns="45720" rtlCol="0" anchor="b">
            <a:normAutofit/>
          </a:bodyPr>
          <a:lstStyle>
            <a:lvl1pPr>
              <a:defRPr sz="1600" b="1">
                <a:latin typeface="Arial" panose="020B0604020202020204" pitchFamily="34" charset="0"/>
                <a:cs typeface="Arial" panose="020B0604020202020204" pitchFamily="34" charset="0"/>
              </a:defRPr>
            </a:lvl1pPr>
          </a:lstStyle>
          <a:p>
            <a:r>
              <a:rPr lang="en-GB"/>
              <a:t>Blank with title</a:t>
            </a:r>
            <a:endParaRPr lang="en-US"/>
          </a:p>
        </p:txBody>
      </p:sp>
    </p:spTree>
    <p:extLst>
      <p:ext uri="{BB962C8B-B14F-4D97-AF65-F5344CB8AC3E}">
        <p14:creationId xmlns:p14="http://schemas.microsoft.com/office/powerpoint/2010/main" val="2790951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1457" y="365125"/>
            <a:ext cx="10789085" cy="686779"/>
          </a:xfrm>
          <a:prstGeom prst="rect">
            <a:avLst/>
          </a:prstGeom>
        </p:spPr>
        <p:txBody>
          <a:bodyPr anchor="b"/>
          <a:lstStyle>
            <a:lvl1pPr>
              <a:defRPr b="1"/>
            </a:lvl1pPr>
          </a:lstStyle>
          <a:p>
            <a:r>
              <a:rPr lang="en-US"/>
              <a:t>Click to edit Master title style</a:t>
            </a:r>
          </a:p>
        </p:txBody>
      </p:sp>
      <p:sp>
        <p:nvSpPr>
          <p:cNvPr id="3" name="Content Placeholder 2"/>
          <p:cNvSpPr>
            <a:spLocks noGrp="1"/>
          </p:cNvSpPr>
          <p:nvPr>
            <p:ph idx="1"/>
          </p:nvPr>
        </p:nvSpPr>
        <p:spPr>
          <a:xfrm>
            <a:off x="701457" y="1464417"/>
            <a:ext cx="5197453" cy="4279800"/>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AE43141E-EE2D-E5F4-CE64-2E849C91CE71}"/>
              </a:ext>
            </a:extLst>
          </p:cNvPr>
          <p:cNvCxnSpPr/>
          <p:nvPr userDrawn="1"/>
        </p:nvCxnSpPr>
        <p:spPr>
          <a:xfrm>
            <a:off x="701458" y="1113780"/>
            <a:ext cx="10789085" cy="0"/>
          </a:xfrm>
          <a:prstGeom prst="line">
            <a:avLst/>
          </a:prstGeom>
          <a:ln w="25400">
            <a:solidFill>
              <a:srgbClr val="08324B"/>
            </a:solidFill>
            <a:tailEnd type="none"/>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960FF538-3B51-C8E8-380D-E0F649B30102}"/>
              </a:ext>
            </a:extLst>
          </p:cNvPr>
          <p:cNvSpPr>
            <a:spLocks noGrp="1"/>
          </p:cNvSpPr>
          <p:nvPr>
            <p:ph idx="10"/>
          </p:nvPr>
        </p:nvSpPr>
        <p:spPr>
          <a:xfrm>
            <a:off x="6293089" y="1464416"/>
            <a:ext cx="5197453" cy="4279800"/>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9872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1457" y="365125"/>
            <a:ext cx="10789085" cy="686779"/>
          </a:xfrm>
          <a:prstGeom prst="rect">
            <a:avLst/>
          </a:prstGeom>
        </p:spPr>
        <p:txBody>
          <a:bodyPr anchor="b"/>
          <a:lstStyle>
            <a:lvl1pPr>
              <a:defRPr b="1"/>
            </a:lvl1pPr>
          </a:lstStyle>
          <a:p>
            <a:r>
              <a:rPr lang="en-US"/>
              <a:t>Click to edit Master title style</a:t>
            </a:r>
          </a:p>
        </p:txBody>
      </p:sp>
      <p:cxnSp>
        <p:nvCxnSpPr>
          <p:cNvPr id="7" name="Straight Connector 6">
            <a:extLst>
              <a:ext uri="{FF2B5EF4-FFF2-40B4-BE49-F238E27FC236}">
                <a16:creationId xmlns:a16="http://schemas.microsoft.com/office/drawing/2014/main" id="{AE43141E-EE2D-E5F4-CE64-2E849C91CE71}"/>
              </a:ext>
            </a:extLst>
          </p:cNvPr>
          <p:cNvCxnSpPr/>
          <p:nvPr userDrawn="1"/>
        </p:nvCxnSpPr>
        <p:spPr>
          <a:xfrm>
            <a:off x="701458" y="1113780"/>
            <a:ext cx="10789085" cy="0"/>
          </a:xfrm>
          <a:prstGeom prst="line">
            <a:avLst/>
          </a:prstGeom>
          <a:ln w="25400">
            <a:solidFill>
              <a:srgbClr val="08324B"/>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183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1457" y="365125"/>
            <a:ext cx="10789085" cy="686779"/>
          </a:xfrm>
          <a:prstGeom prst="rect">
            <a:avLst/>
          </a:prstGeom>
        </p:spPr>
        <p:txBody>
          <a:bodyPr anchor="b"/>
          <a:lstStyle>
            <a:lvl1pPr>
              <a:defRPr b="1"/>
            </a:lvl1pPr>
          </a:lstStyle>
          <a:p>
            <a:r>
              <a:rPr lang="en-US"/>
              <a:t>Click to edit Master title style</a:t>
            </a:r>
          </a:p>
        </p:txBody>
      </p:sp>
      <p:sp>
        <p:nvSpPr>
          <p:cNvPr id="9" name="Rectangle 8">
            <a:extLst>
              <a:ext uri="{FF2B5EF4-FFF2-40B4-BE49-F238E27FC236}">
                <a16:creationId xmlns:a16="http://schemas.microsoft.com/office/drawing/2014/main" id="{A33740D7-2907-F6F1-EA8D-9EE2EEA492CE}"/>
              </a:ext>
            </a:extLst>
          </p:cNvPr>
          <p:cNvSpPr/>
          <p:nvPr userDrawn="1"/>
        </p:nvSpPr>
        <p:spPr>
          <a:xfrm>
            <a:off x="10677167" y="6325173"/>
            <a:ext cx="1326911" cy="343755"/>
          </a:xfrm>
          <a:prstGeom prst="rect">
            <a:avLst/>
          </a:prstGeom>
          <a:solidFill>
            <a:srgbClr val="0832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51457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55D42C-3BE1-4AE2-E6EA-787FD98974B5}"/>
              </a:ext>
            </a:extLst>
          </p:cNvPr>
          <p:cNvSpPr>
            <a:spLocks noGrp="1"/>
          </p:cNvSpPr>
          <p:nvPr>
            <p:ph type="title"/>
          </p:nvPr>
        </p:nvSpPr>
        <p:spPr>
          <a:xfrm>
            <a:off x="914400" y="2698750"/>
            <a:ext cx="10515600" cy="1325563"/>
          </a:xfrm>
          <a:prstGeom prst="rect">
            <a:avLst/>
          </a:prstGeom>
        </p:spPr>
        <p:txBody>
          <a:bodyPr anchor="ctr"/>
          <a:lstStyle>
            <a:lvl1pPr>
              <a:defRPr b="1"/>
            </a:lvl1pPr>
          </a:lstStyle>
          <a:p>
            <a:r>
              <a:rPr lang="en-US"/>
              <a:t>Click to edit Master title style</a:t>
            </a:r>
            <a:endParaRPr lang="en-GB"/>
          </a:p>
        </p:txBody>
      </p:sp>
    </p:spTree>
    <p:extLst>
      <p:ext uri="{BB962C8B-B14F-4D97-AF65-F5344CB8AC3E}">
        <p14:creationId xmlns:p14="http://schemas.microsoft.com/office/powerpoint/2010/main" val="2227469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082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2AA6A39-41EE-3950-1C70-B6DF406176FC}"/>
              </a:ext>
            </a:extLst>
          </p:cNvPr>
          <p:cNvSpPr/>
          <p:nvPr userDrawn="1"/>
        </p:nvSpPr>
        <p:spPr>
          <a:xfrm>
            <a:off x="0" y="0"/>
            <a:ext cx="12192000" cy="5920740"/>
          </a:xfrm>
          <a:prstGeom prst="rect">
            <a:avLst/>
          </a:prstGeom>
          <a:solidFill>
            <a:srgbClr val="083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914400" y="2130426"/>
            <a:ext cx="10363200" cy="1470025"/>
          </a:xfrm>
          <a:prstGeom prst="rect">
            <a:avLst/>
          </a:prstGeom>
        </p:spPr>
        <p:txBody>
          <a:bodyPr anchor="ctr"/>
          <a:lstStyle>
            <a:lvl1pPr>
              <a:defRPr b="1">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367534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4D814-AB3B-F2D0-5C11-4D510CD32FB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DECB998-BC54-A1C4-2465-CC438AF9A68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CF961B0-AD3F-F122-ACEA-3F272213C35C}"/>
              </a:ext>
            </a:extLst>
          </p:cNvPr>
          <p:cNvSpPr>
            <a:spLocks noGrp="1"/>
          </p:cNvSpPr>
          <p:nvPr>
            <p:ph type="dt" sz="half" idx="10"/>
          </p:nvPr>
        </p:nvSpPr>
        <p:spPr>
          <a:xfrm>
            <a:off x="838200" y="6356350"/>
            <a:ext cx="2743200" cy="365125"/>
          </a:xfrm>
          <a:prstGeom prst="rect">
            <a:avLst/>
          </a:prstGeom>
        </p:spPr>
        <p:txBody>
          <a:bodyPr/>
          <a:lstStyle/>
          <a:p>
            <a:fld id="{829EC439-4211-8947-A1BE-BDFC3E2069C7}" type="datetimeFigureOut">
              <a:rPr lang="en-US" smtClean="0"/>
              <a:t>9/5/2025</a:t>
            </a:fld>
            <a:endParaRPr lang="en-US"/>
          </a:p>
        </p:txBody>
      </p:sp>
      <p:sp>
        <p:nvSpPr>
          <p:cNvPr id="5" name="Footer Placeholder 4">
            <a:extLst>
              <a:ext uri="{FF2B5EF4-FFF2-40B4-BE49-F238E27FC236}">
                <a16:creationId xmlns:a16="http://schemas.microsoft.com/office/drawing/2014/main" id="{AAC532E5-B0A8-3056-7036-402E73D45C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26E15A-0FA3-4F2E-155A-6A3AD01A2C14}"/>
              </a:ext>
            </a:extLst>
          </p:cNvPr>
          <p:cNvSpPr>
            <a:spLocks noGrp="1"/>
          </p:cNvSpPr>
          <p:nvPr>
            <p:ph type="sldNum" sz="quarter" idx="12"/>
          </p:nvPr>
        </p:nvSpPr>
        <p:spPr>
          <a:xfrm>
            <a:off x="8610600" y="6356350"/>
            <a:ext cx="2743200" cy="365125"/>
          </a:xfrm>
          <a:prstGeom prst="rect">
            <a:avLst/>
          </a:prstGeom>
        </p:spPr>
        <p:txBody>
          <a:bodyPr/>
          <a:lstStyle/>
          <a:p>
            <a:fld id="{7ABD621D-031E-8042-9991-D9203971B8F3}" type="slidenum">
              <a:rPr lang="en-US" smtClean="0"/>
              <a:t>‹#›</a:t>
            </a:fld>
            <a:endParaRPr lang="en-US"/>
          </a:p>
        </p:txBody>
      </p:sp>
    </p:spTree>
    <p:extLst>
      <p:ext uri="{BB962C8B-B14F-4D97-AF65-F5344CB8AC3E}">
        <p14:creationId xmlns:p14="http://schemas.microsoft.com/office/powerpoint/2010/main" val="2019836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237FE20-A8A3-752B-0D9E-2FE4732A62EB}"/>
              </a:ext>
            </a:extLst>
          </p:cNvPr>
          <p:cNvSpPr>
            <a:spLocks noGrp="1"/>
          </p:cNvSpPr>
          <p:nvPr>
            <p:ph type="title" hasCustomPrompt="1"/>
          </p:nvPr>
        </p:nvSpPr>
        <p:spPr>
          <a:xfrm>
            <a:off x="685845" y="365129"/>
            <a:ext cx="10820355" cy="760938"/>
          </a:xfrm>
          <a:prstGeom prst="rect">
            <a:avLst/>
          </a:prstGeom>
        </p:spPr>
        <p:txBody>
          <a:bodyPr vert="horz" lIns="91440" tIns="45720" rIns="91440" bIns="45720" rtlCol="0" anchor="b">
            <a:normAutofit/>
          </a:bodyPr>
          <a:lstStyle>
            <a:lvl1pPr>
              <a:defRPr sz="1600" b="1">
                <a:latin typeface="Arial" panose="020B0604020202020204" pitchFamily="34" charset="0"/>
                <a:cs typeface="Arial" panose="020B0604020202020204" pitchFamily="34" charset="0"/>
              </a:defRPr>
            </a:lvl1pPr>
          </a:lstStyle>
          <a:p>
            <a:r>
              <a:rPr lang="en-GB"/>
              <a:t>Blank with title</a:t>
            </a:r>
            <a:endParaRPr lang="en-US"/>
          </a:p>
        </p:txBody>
      </p:sp>
    </p:spTree>
    <p:extLst>
      <p:ext uri="{BB962C8B-B14F-4D97-AF65-F5344CB8AC3E}">
        <p14:creationId xmlns:p14="http://schemas.microsoft.com/office/powerpoint/2010/main" val="24584223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mp;O_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237FE20-A8A3-752B-0D9E-2FE4732A62EB}"/>
              </a:ext>
            </a:extLst>
          </p:cNvPr>
          <p:cNvSpPr>
            <a:spLocks noGrp="1"/>
          </p:cNvSpPr>
          <p:nvPr>
            <p:ph type="title" hasCustomPrompt="1"/>
          </p:nvPr>
        </p:nvSpPr>
        <p:spPr>
          <a:xfrm>
            <a:off x="685845" y="365129"/>
            <a:ext cx="10820355" cy="760938"/>
          </a:xfrm>
          <a:prstGeom prst="rect">
            <a:avLst/>
          </a:prstGeom>
        </p:spPr>
        <p:txBody>
          <a:bodyPr vert="horz" lIns="91440" tIns="45720" rIns="91440" bIns="45720" rtlCol="0" anchor="b">
            <a:normAutofit/>
          </a:bodyPr>
          <a:lstStyle>
            <a:lvl1pPr>
              <a:defRPr sz="1800" b="1">
                <a:latin typeface="Arial" panose="020B0604020202020204" pitchFamily="34" charset="0"/>
                <a:cs typeface="Arial" panose="020B0604020202020204" pitchFamily="34" charset="0"/>
              </a:defRPr>
            </a:lvl1pPr>
          </a:lstStyle>
          <a:p>
            <a:r>
              <a:rPr lang="en-GB"/>
              <a:t>People &amp; Organisation completely blank</a:t>
            </a:r>
            <a:endParaRPr lang="en-US"/>
          </a:p>
        </p:txBody>
      </p:sp>
      <p:cxnSp>
        <p:nvCxnSpPr>
          <p:cNvPr id="3" name="Straight Connector 2">
            <a:extLst>
              <a:ext uri="{FF2B5EF4-FFF2-40B4-BE49-F238E27FC236}">
                <a16:creationId xmlns:a16="http://schemas.microsoft.com/office/drawing/2014/main" id="{ACC17012-7E10-2B0A-AE35-E03474661065}"/>
              </a:ext>
            </a:extLst>
          </p:cNvPr>
          <p:cNvCxnSpPr>
            <a:cxnSpLocks/>
          </p:cNvCxnSpPr>
          <p:nvPr userDrawn="1"/>
        </p:nvCxnSpPr>
        <p:spPr>
          <a:xfrm>
            <a:off x="685845" y="1193800"/>
            <a:ext cx="10820355" cy="0"/>
          </a:xfrm>
          <a:prstGeom prst="line">
            <a:avLst/>
          </a:prstGeom>
          <a:ln w="15875">
            <a:solidFill>
              <a:srgbClr val="08324B"/>
            </a:solidFill>
          </a:ln>
        </p:spPr>
        <p:style>
          <a:lnRef idx="1">
            <a:schemeClr val="dk1"/>
          </a:lnRef>
          <a:fillRef idx="0">
            <a:schemeClr val="dk1"/>
          </a:fillRef>
          <a:effectRef idx="0">
            <a:schemeClr val="dk1"/>
          </a:effectRef>
          <a:fontRef idx="minor">
            <a:schemeClr val="tx1"/>
          </a:fontRef>
        </p:style>
      </p:cxnSp>
      <p:sp>
        <p:nvSpPr>
          <p:cNvPr id="5" name="Content Placeholder 3">
            <a:extLst>
              <a:ext uri="{FF2B5EF4-FFF2-40B4-BE49-F238E27FC236}">
                <a16:creationId xmlns:a16="http://schemas.microsoft.com/office/drawing/2014/main" id="{5C292F10-4D3E-8DE9-9C86-EAB2801EF556}"/>
              </a:ext>
            </a:extLst>
          </p:cNvPr>
          <p:cNvSpPr>
            <a:spLocks noGrp="1"/>
          </p:cNvSpPr>
          <p:nvPr>
            <p:ph idx="4294967295"/>
          </p:nvPr>
        </p:nvSpPr>
        <p:spPr>
          <a:xfrm>
            <a:off x="685845" y="1422400"/>
            <a:ext cx="10820400" cy="4730750"/>
          </a:xfrm>
        </p:spPr>
        <p:txBody>
          <a:bodyPr/>
          <a:lstStyle/>
          <a:p>
            <a:r>
              <a:rPr lang="en-GB"/>
              <a:t>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a:t>
            </a:r>
          </a:p>
          <a:p>
            <a:endParaRPr lang="en-GB"/>
          </a:p>
          <a:p>
            <a:r>
              <a:rPr lang="en-GB"/>
              <a:t>Blank with one column of text. Blank with one column of text. Blank with one column of text. Blank with one column of text. Blank with one column of text. Blank with one column of text. Blank with one column of text. Blank with one column of text. </a:t>
            </a:r>
          </a:p>
          <a:p>
            <a:r>
              <a:rPr lang="en-GB"/>
              <a:t> </a:t>
            </a:r>
          </a:p>
          <a:p>
            <a:r>
              <a:rPr lang="en-GB"/>
              <a:t>Blank with one column of text. Blank with one column of text. Blank with one column of text. Blank with one column of text. Blank with one column of text. Blank with one column of text. Blank with one column of text. Blank with one column of text. </a:t>
            </a:r>
          </a:p>
          <a:p>
            <a:endParaRPr lang="en-GB"/>
          </a:p>
          <a:p>
            <a:r>
              <a:rPr lang="en-GB"/>
              <a:t>Blank with one column of text. Blank with one column of text. Blank with one column of text. Blank with one column of text. Blank with one column of text. Blank with one column of text. Blank with one column of text. Blank with one column of text. </a:t>
            </a:r>
          </a:p>
          <a:p>
            <a:endParaRPr lang="en-GB"/>
          </a:p>
          <a:p>
            <a:r>
              <a:rPr lang="en-GB"/>
              <a:t>Blank with one column of text. Blank with one column of text. Blank with one column of text. Blank with one column of text. Blank with one column of text. Blank with one column of text. Blank with one column of text. Blank with one column of text. </a:t>
            </a:r>
          </a:p>
          <a:p>
            <a:endParaRPr lang="en-GB"/>
          </a:p>
          <a:p>
            <a:endParaRPr lang="en-GB"/>
          </a:p>
          <a:p>
            <a:endParaRPr lang="en-GB"/>
          </a:p>
          <a:p>
            <a:endParaRPr lang="en-GB"/>
          </a:p>
          <a:p>
            <a:endParaRPr lang="en-GB"/>
          </a:p>
          <a:p>
            <a:endParaRPr lang="en-GB"/>
          </a:p>
          <a:p>
            <a:endParaRPr lang="en-GB"/>
          </a:p>
          <a:p>
            <a:endParaRPr lang="en-GB"/>
          </a:p>
        </p:txBody>
      </p:sp>
    </p:spTree>
    <p:extLst>
      <p:ext uri="{BB962C8B-B14F-4D97-AF65-F5344CB8AC3E}">
        <p14:creationId xmlns:p14="http://schemas.microsoft.com/office/powerpoint/2010/main" val="5980351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mp;O_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237FE20-A8A3-752B-0D9E-2FE4732A62EB}"/>
              </a:ext>
            </a:extLst>
          </p:cNvPr>
          <p:cNvSpPr>
            <a:spLocks noGrp="1"/>
          </p:cNvSpPr>
          <p:nvPr>
            <p:ph type="title" hasCustomPrompt="1"/>
          </p:nvPr>
        </p:nvSpPr>
        <p:spPr>
          <a:xfrm>
            <a:off x="685845" y="365129"/>
            <a:ext cx="10820355" cy="760938"/>
          </a:xfrm>
          <a:prstGeom prst="rect">
            <a:avLst/>
          </a:prstGeom>
        </p:spPr>
        <p:txBody>
          <a:bodyPr vert="horz" lIns="91440" tIns="45720" rIns="91440" bIns="45720" rtlCol="0" anchor="b">
            <a:normAutofit/>
          </a:bodyPr>
          <a:lstStyle>
            <a:lvl1pPr>
              <a:defRPr sz="1800" b="1">
                <a:latin typeface="Arial" panose="020B0604020202020204" pitchFamily="34" charset="0"/>
                <a:cs typeface="Arial" panose="020B0604020202020204" pitchFamily="34" charset="0"/>
              </a:defRPr>
            </a:lvl1pPr>
          </a:lstStyle>
          <a:p>
            <a:r>
              <a:rPr lang="en-GB"/>
              <a:t>People &amp; Organisation completely blank</a:t>
            </a:r>
            <a:endParaRPr lang="en-US"/>
          </a:p>
        </p:txBody>
      </p:sp>
      <p:cxnSp>
        <p:nvCxnSpPr>
          <p:cNvPr id="3" name="Straight Connector 2">
            <a:extLst>
              <a:ext uri="{FF2B5EF4-FFF2-40B4-BE49-F238E27FC236}">
                <a16:creationId xmlns:a16="http://schemas.microsoft.com/office/drawing/2014/main" id="{ACC17012-7E10-2B0A-AE35-E03474661065}"/>
              </a:ext>
            </a:extLst>
          </p:cNvPr>
          <p:cNvCxnSpPr>
            <a:cxnSpLocks/>
          </p:cNvCxnSpPr>
          <p:nvPr userDrawn="1"/>
        </p:nvCxnSpPr>
        <p:spPr>
          <a:xfrm>
            <a:off x="685845" y="1193800"/>
            <a:ext cx="10820355" cy="0"/>
          </a:xfrm>
          <a:prstGeom prst="line">
            <a:avLst/>
          </a:prstGeom>
          <a:ln w="15875">
            <a:solidFill>
              <a:srgbClr val="08324B"/>
            </a:solidFill>
          </a:ln>
        </p:spPr>
        <p:style>
          <a:lnRef idx="1">
            <a:schemeClr val="dk1"/>
          </a:lnRef>
          <a:fillRef idx="0">
            <a:schemeClr val="dk1"/>
          </a:fillRef>
          <a:effectRef idx="0">
            <a:schemeClr val="dk1"/>
          </a:effectRef>
          <a:fontRef idx="minor">
            <a:schemeClr val="tx1"/>
          </a:fontRef>
        </p:style>
      </p:cxnSp>
      <p:sp>
        <p:nvSpPr>
          <p:cNvPr id="5" name="Content Placeholder 3">
            <a:extLst>
              <a:ext uri="{FF2B5EF4-FFF2-40B4-BE49-F238E27FC236}">
                <a16:creationId xmlns:a16="http://schemas.microsoft.com/office/drawing/2014/main" id="{5C292F10-4D3E-8DE9-9C86-EAB2801EF556}"/>
              </a:ext>
            </a:extLst>
          </p:cNvPr>
          <p:cNvSpPr>
            <a:spLocks noGrp="1"/>
          </p:cNvSpPr>
          <p:nvPr>
            <p:ph idx="4294967295" hasCustomPrompt="1"/>
          </p:nvPr>
        </p:nvSpPr>
        <p:spPr>
          <a:xfrm>
            <a:off x="685846" y="1422400"/>
            <a:ext cx="5199799" cy="4730750"/>
          </a:xfrm>
        </p:spPr>
        <p:txBody>
          <a:bodyPr/>
          <a:lstStyle/>
          <a:p>
            <a:r>
              <a:rPr lang="en-GB"/>
              <a:t>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a:t>
            </a:r>
          </a:p>
          <a:p>
            <a:endParaRPr lang="en-GB"/>
          </a:p>
          <a:p>
            <a:r>
              <a:rPr lang="en-GB"/>
              <a:t>Blank with one column of text. Blank with one column of text. Blank with one column of text. Blank with one column of text. Blank with one column of text. Blank with one column of text. Blank with one column of text. Blank with one column of text. </a:t>
            </a:r>
          </a:p>
          <a:p>
            <a:r>
              <a:rPr lang="en-GB"/>
              <a:t> </a:t>
            </a:r>
          </a:p>
          <a:p>
            <a:r>
              <a:rPr lang="en-GB"/>
              <a:t> </a:t>
            </a:r>
          </a:p>
          <a:p>
            <a:endParaRPr lang="en-GB"/>
          </a:p>
          <a:p>
            <a:endParaRPr lang="en-GB"/>
          </a:p>
          <a:p>
            <a:endParaRPr lang="en-GB"/>
          </a:p>
          <a:p>
            <a:endParaRPr lang="en-GB"/>
          </a:p>
          <a:p>
            <a:endParaRPr lang="en-GB"/>
          </a:p>
          <a:p>
            <a:endParaRPr lang="en-GB"/>
          </a:p>
          <a:p>
            <a:endParaRPr lang="en-GB"/>
          </a:p>
          <a:p>
            <a:endParaRPr lang="en-GB"/>
          </a:p>
        </p:txBody>
      </p:sp>
      <p:sp>
        <p:nvSpPr>
          <p:cNvPr id="4" name="Content Placeholder 3">
            <a:extLst>
              <a:ext uri="{FF2B5EF4-FFF2-40B4-BE49-F238E27FC236}">
                <a16:creationId xmlns:a16="http://schemas.microsoft.com/office/drawing/2014/main" id="{C8736675-AF05-93D4-755C-10970A261D5C}"/>
              </a:ext>
            </a:extLst>
          </p:cNvPr>
          <p:cNvSpPr>
            <a:spLocks noGrp="1"/>
          </p:cNvSpPr>
          <p:nvPr>
            <p:ph idx="4294967295" hasCustomPrompt="1"/>
          </p:nvPr>
        </p:nvSpPr>
        <p:spPr>
          <a:xfrm>
            <a:off x="6284892" y="1422400"/>
            <a:ext cx="5199799" cy="4730750"/>
          </a:xfrm>
        </p:spPr>
        <p:txBody>
          <a:bodyPr/>
          <a:lstStyle/>
          <a:p>
            <a:r>
              <a:rPr lang="en-GB"/>
              <a:t>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a:t>
            </a:r>
          </a:p>
          <a:p>
            <a:endParaRPr lang="en-GB"/>
          </a:p>
          <a:p>
            <a:r>
              <a:rPr lang="en-GB"/>
              <a:t>Blank with one column of text. Blank with one column of text. Blank with one column of text. Blank with one column of text. Blank with one column of text. Blank with one column of text. Blank with one column of text. Blank with one column of text. </a:t>
            </a:r>
          </a:p>
          <a:p>
            <a:r>
              <a:rPr lang="en-GB"/>
              <a:t> </a:t>
            </a:r>
          </a:p>
          <a:p>
            <a:r>
              <a:rPr lang="en-GB"/>
              <a:t> </a:t>
            </a:r>
          </a:p>
          <a:p>
            <a:endParaRPr lang="en-GB"/>
          </a:p>
          <a:p>
            <a:endParaRPr lang="en-GB"/>
          </a:p>
          <a:p>
            <a:endParaRPr lang="en-GB"/>
          </a:p>
          <a:p>
            <a:endParaRPr lang="en-GB"/>
          </a:p>
          <a:p>
            <a:endParaRPr lang="en-GB"/>
          </a:p>
          <a:p>
            <a:endParaRPr lang="en-GB"/>
          </a:p>
          <a:p>
            <a:endParaRPr lang="en-GB"/>
          </a:p>
          <a:p>
            <a:endParaRPr lang="en-GB"/>
          </a:p>
        </p:txBody>
      </p:sp>
    </p:spTree>
    <p:extLst>
      <p:ext uri="{BB962C8B-B14F-4D97-AF65-F5344CB8AC3E}">
        <p14:creationId xmlns:p14="http://schemas.microsoft.com/office/powerpoint/2010/main" val="20741912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4D814-AB3B-F2D0-5C11-4D510CD32FB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DECB998-BC54-A1C4-2465-CC438AF9A68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CF961B0-AD3F-F122-ACEA-3F272213C35C}"/>
              </a:ext>
            </a:extLst>
          </p:cNvPr>
          <p:cNvSpPr>
            <a:spLocks noGrp="1"/>
          </p:cNvSpPr>
          <p:nvPr>
            <p:ph type="dt" sz="half" idx="10"/>
          </p:nvPr>
        </p:nvSpPr>
        <p:spPr>
          <a:xfrm>
            <a:off x="838200" y="6356350"/>
            <a:ext cx="2743200" cy="365125"/>
          </a:xfrm>
          <a:prstGeom prst="rect">
            <a:avLst/>
          </a:prstGeom>
        </p:spPr>
        <p:txBody>
          <a:bodyPr/>
          <a:lstStyle/>
          <a:p>
            <a:fld id="{829EC439-4211-8947-A1BE-BDFC3E2069C7}" type="datetimeFigureOut">
              <a:rPr lang="en-US" smtClean="0"/>
              <a:t>9/5/2025</a:t>
            </a:fld>
            <a:endParaRPr lang="en-US"/>
          </a:p>
        </p:txBody>
      </p:sp>
      <p:sp>
        <p:nvSpPr>
          <p:cNvPr id="5" name="Footer Placeholder 4">
            <a:extLst>
              <a:ext uri="{FF2B5EF4-FFF2-40B4-BE49-F238E27FC236}">
                <a16:creationId xmlns:a16="http://schemas.microsoft.com/office/drawing/2014/main" id="{AAC532E5-B0A8-3056-7036-402E73D45C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26E15A-0FA3-4F2E-155A-6A3AD01A2C14}"/>
              </a:ext>
            </a:extLst>
          </p:cNvPr>
          <p:cNvSpPr>
            <a:spLocks noGrp="1"/>
          </p:cNvSpPr>
          <p:nvPr>
            <p:ph type="sldNum" sz="quarter" idx="12"/>
          </p:nvPr>
        </p:nvSpPr>
        <p:spPr>
          <a:xfrm>
            <a:off x="8610600" y="6356350"/>
            <a:ext cx="2743200" cy="365125"/>
          </a:xfrm>
          <a:prstGeom prst="rect">
            <a:avLst/>
          </a:prstGeom>
        </p:spPr>
        <p:txBody>
          <a:bodyPr/>
          <a:lstStyle/>
          <a:p>
            <a:fld id="{7ABD621D-031E-8042-9991-D9203971B8F3}" type="slidenum">
              <a:rPr lang="en-US" smtClean="0"/>
              <a:t>‹#›</a:t>
            </a:fld>
            <a:endParaRPr lang="en-US"/>
          </a:p>
        </p:txBody>
      </p:sp>
    </p:spTree>
    <p:extLst>
      <p:ext uri="{BB962C8B-B14F-4D97-AF65-F5344CB8AC3E}">
        <p14:creationId xmlns:p14="http://schemas.microsoft.com/office/powerpoint/2010/main" val="238595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237FE20-A8A3-752B-0D9E-2FE4732A62EB}"/>
              </a:ext>
            </a:extLst>
          </p:cNvPr>
          <p:cNvSpPr>
            <a:spLocks noGrp="1"/>
          </p:cNvSpPr>
          <p:nvPr>
            <p:ph type="title"/>
          </p:nvPr>
        </p:nvSpPr>
        <p:spPr>
          <a:xfrm>
            <a:off x="685845" y="365126"/>
            <a:ext cx="10667955"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9D8344E3-FCCE-D1E8-C36A-78EFEDBAB259}"/>
              </a:ext>
            </a:extLst>
          </p:cNvPr>
          <p:cNvSpPr>
            <a:spLocks noGrp="1"/>
          </p:cNvSpPr>
          <p:nvPr>
            <p:ph idx="13" hasCustomPrompt="1"/>
          </p:nvPr>
        </p:nvSpPr>
        <p:spPr>
          <a:xfrm>
            <a:off x="685845" y="2215946"/>
            <a:ext cx="10667955" cy="3936547"/>
          </a:xfrm>
          <a:prstGeom prst="rect">
            <a:avLst/>
          </a:prstGeom>
        </p:spPr>
        <p:txBody>
          <a:bodyPr>
            <a:noAutofit/>
          </a:bodyPr>
          <a:lstStyle>
            <a:lvl1pPr marL="0" indent="0">
              <a:buNone/>
              <a:defRPr sz="1800">
                <a:solidFill>
                  <a:srgbClr val="08314C"/>
                </a:solidFill>
              </a:defRPr>
            </a:lvl1pPr>
            <a:lvl2pPr marL="228600" indent="0">
              <a:buNone/>
              <a:defRPr sz="1400"/>
            </a:lvl2pPr>
            <a:lvl3pPr marL="457200" indent="0">
              <a:buNone/>
              <a:defRPr sz="1200"/>
            </a:lvl3pPr>
            <a:lvl4pPr marL="685800" indent="0">
              <a:buNone/>
              <a:defRPr sz="1000"/>
            </a:lvl4pPr>
            <a:lvl5pPr marL="914400" indent="0">
              <a:buNone/>
              <a:defRPr sz="1000"/>
            </a:lvl5pPr>
            <a:lvl6pPr>
              <a:defRPr sz="1000"/>
            </a:lvl6pPr>
            <a:lvl7pPr>
              <a:defRPr sz="1000"/>
            </a:lvl7pPr>
            <a:lvl8pPr>
              <a:defRPr sz="1000"/>
            </a:lvl8pPr>
            <a:lvl9pPr>
              <a:defRPr sz="1000"/>
            </a:lvl9pPr>
          </a:lstStyle>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a:p>
          <a:p>
            <a:pPr marL="0" marR="0" lvl="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a:pPr>
            <a:r>
              <a:rPr lang="en-US"/>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4032164202"/>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813234E-67E5-990C-C438-A76F0B571D80}"/>
              </a:ext>
            </a:extLst>
          </p:cNvPr>
          <p:cNvSpPr>
            <a:spLocks noGrp="1"/>
          </p:cNvSpPr>
          <p:nvPr>
            <p:ph type="dt" sz="half" idx="10"/>
          </p:nvPr>
        </p:nvSpPr>
        <p:spPr/>
        <p:txBody>
          <a:bodyPr/>
          <a:lstStyle/>
          <a:p>
            <a:fld id="{8DAF3D23-EDDF-45A8-91BF-D28A5A91A26A}" type="datetimeFigureOut">
              <a:rPr lang="en-GB" smtClean="0"/>
              <a:t>05/09/2025</a:t>
            </a:fld>
            <a:endParaRPr lang="en-GB"/>
          </a:p>
        </p:txBody>
      </p:sp>
      <p:sp>
        <p:nvSpPr>
          <p:cNvPr id="5" name="Footer Placeholder 4">
            <a:extLst>
              <a:ext uri="{FF2B5EF4-FFF2-40B4-BE49-F238E27FC236}">
                <a16:creationId xmlns:a16="http://schemas.microsoft.com/office/drawing/2014/main" id="{B26180BF-2D69-762F-BCD7-0D58E31A4E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F433A0-B6FA-8922-6906-B294D979F772}"/>
              </a:ext>
            </a:extLst>
          </p:cNvPr>
          <p:cNvSpPr>
            <a:spLocks noGrp="1"/>
          </p:cNvSpPr>
          <p:nvPr>
            <p:ph type="sldNum" sz="quarter" idx="12"/>
          </p:nvPr>
        </p:nvSpPr>
        <p:spPr/>
        <p:txBody>
          <a:bodyPr/>
          <a:lstStyle/>
          <a:p>
            <a:fld id="{76CFCF6A-FCE5-46C1-9382-E369AFD53ED4}" type="slidenum">
              <a:rPr lang="en-GB" smtClean="0"/>
              <a:t>‹#›</a:t>
            </a:fld>
            <a:endParaRPr lang="en-GB"/>
          </a:p>
        </p:txBody>
      </p:sp>
    </p:spTree>
    <p:extLst>
      <p:ext uri="{BB962C8B-B14F-4D97-AF65-F5344CB8AC3E}">
        <p14:creationId xmlns:p14="http://schemas.microsoft.com/office/powerpoint/2010/main" val="28729658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one-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997033"/>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P&amp;O_one-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865BF1-5908-F776-4421-86CFDFB7BD49}"/>
              </a:ext>
            </a:extLst>
          </p:cNvPr>
          <p:cNvSpPr/>
          <p:nvPr userDrawn="1"/>
        </p:nvSpPr>
        <p:spPr>
          <a:xfrm>
            <a:off x="0" y="0"/>
            <a:ext cx="4494727" cy="6858000"/>
          </a:xfrm>
          <a:prstGeom prst="rect">
            <a:avLst/>
          </a:prstGeom>
          <a:solidFill>
            <a:srgbClr val="08324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Placeholder 1">
            <a:extLst>
              <a:ext uri="{FF2B5EF4-FFF2-40B4-BE49-F238E27FC236}">
                <a16:creationId xmlns:a16="http://schemas.microsoft.com/office/drawing/2014/main" id="{8237FE20-A8A3-752B-0D9E-2FE4732A62EB}"/>
              </a:ext>
            </a:extLst>
          </p:cNvPr>
          <p:cNvSpPr>
            <a:spLocks noGrp="1"/>
          </p:cNvSpPr>
          <p:nvPr>
            <p:ph type="title" hasCustomPrompt="1"/>
          </p:nvPr>
        </p:nvSpPr>
        <p:spPr>
          <a:xfrm>
            <a:off x="280161" y="429523"/>
            <a:ext cx="3821760" cy="1618217"/>
          </a:xfrm>
          <a:prstGeom prst="rect">
            <a:avLst/>
          </a:prstGeom>
        </p:spPr>
        <p:txBody>
          <a:bodyPr vert="horz" lIns="91440" tIns="45720" rIns="91440" bIns="45720" rtlCol="0" anchor="b">
            <a:normAutofit/>
          </a:bodyPr>
          <a:lstStyle>
            <a:lvl1pPr>
              <a:defRPr sz="1800" b="1">
                <a:solidFill>
                  <a:schemeClr val="bg1"/>
                </a:solidFill>
                <a:latin typeface="Arial" panose="020B0604020202020204" pitchFamily="34" charset="0"/>
                <a:cs typeface="Arial" panose="020B0604020202020204" pitchFamily="34" charset="0"/>
              </a:defRPr>
            </a:lvl1pPr>
          </a:lstStyle>
          <a:p>
            <a:r>
              <a:rPr lang="en-GB"/>
              <a:t>People &amp; Organisation completely blank</a:t>
            </a:r>
            <a:endParaRPr lang="en-US"/>
          </a:p>
        </p:txBody>
      </p:sp>
    </p:spTree>
    <p:extLst>
      <p:ext uri="{BB962C8B-B14F-4D97-AF65-F5344CB8AC3E}">
        <p14:creationId xmlns:p14="http://schemas.microsoft.com/office/powerpoint/2010/main" val="3701045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cSld name="6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856229-F656-4BC0-BC29-9ECA976A3659}"/>
              </a:ext>
            </a:extLst>
          </p:cNvPr>
          <p:cNvSpPr/>
          <p:nvPr userDrawn="1"/>
        </p:nvSpPr>
        <p:spPr>
          <a:xfrm>
            <a:off x="0" y="0"/>
            <a:ext cx="441843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D1AA382D-52DC-4401-98B5-DDBD97987325}"/>
              </a:ext>
            </a:extLst>
          </p:cNvPr>
          <p:cNvSpPr>
            <a:spLocks noGrp="1"/>
          </p:cNvSpPr>
          <p:nvPr>
            <p:ph type="title" hasCustomPrompt="1"/>
          </p:nvPr>
        </p:nvSpPr>
        <p:spPr>
          <a:xfrm>
            <a:off x="840591" y="1124744"/>
            <a:ext cx="3383201" cy="1224136"/>
          </a:xfrm>
        </p:spPr>
        <p:txBody>
          <a:bodyPr anchor="t">
            <a:normAutofit/>
          </a:bodyPr>
          <a:lstStyle>
            <a:lvl1pPr>
              <a:defRPr sz="2000">
                <a:solidFill>
                  <a:schemeClr val="bg1"/>
                </a:solidFill>
                <a:latin typeface="Arial" panose="020B0604020202020204" pitchFamily="34" charset="0"/>
                <a:cs typeface="Arial" panose="020B0604020202020204" pitchFamily="34" charset="0"/>
              </a:defRPr>
            </a:lvl1pPr>
          </a:lstStyle>
          <a:p>
            <a:r>
              <a:rPr lang="en-US"/>
              <a:t>Headline takeout here</a:t>
            </a:r>
            <a:endParaRPr lang="en-GB"/>
          </a:p>
        </p:txBody>
      </p:sp>
      <p:sp>
        <p:nvSpPr>
          <p:cNvPr id="3" name="Content Placeholder 2">
            <a:extLst>
              <a:ext uri="{FF2B5EF4-FFF2-40B4-BE49-F238E27FC236}">
                <a16:creationId xmlns:a16="http://schemas.microsoft.com/office/drawing/2014/main" id="{6F00A0DB-232D-4342-89D3-2FDEAED7D44D}"/>
              </a:ext>
            </a:extLst>
          </p:cNvPr>
          <p:cNvSpPr>
            <a:spLocks noGrp="1"/>
          </p:cNvSpPr>
          <p:nvPr>
            <p:ph idx="1"/>
          </p:nvPr>
        </p:nvSpPr>
        <p:spPr>
          <a:xfrm>
            <a:off x="5183188" y="1125538"/>
            <a:ext cx="6172200" cy="5039766"/>
          </a:xfrm>
        </p:spPr>
        <p:txBody>
          <a:bodyPr>
            <a:normAutofit/>
          </a:bodyPr>
          <a:lstStyle>
            <a:lvl1pPr>
              <a:defRPr sz="1200">
                <a:latin typeface="Arial" panose="020B0604020202020204" pitchFamily="34" charset="0"/>
                <a:cs typeface="Arial" panose="020B0604020202020204" pitchFamily="34" charset="0"/>
              </a:defRPr>
            </a:lvl1pPr>
            <a:lvl2pPr>
              <a:defRPr sz="1000">
                <a:latin typeface="Arial" panose="020B0604020202020204" pitchFamily="34" charset="0"/>
                <a:cs typeface="Arial" panose="020B0604020202020204" pitchFamily="34" charset="0"/>
              </a:defRPr>
            </a:lvl2pPr>
            <a:lvl3pPr>
              <a:defRPr sz="1000">
                <a:latin typeface="Arial" panose="020B0604020202020204" pitchFamily="34" charset="0"/>
                <a:cs typeface="Arial" panose="020B0604020202020204" pitchFamily="34" charset="0"/>
              </a:defRPr>
            </a:lvl3pPr>
            <a:lvl4pPr>
              <a:defRPr sz="10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0E1EA44-C9ED-4BCE-AA3B-29DA9E5BF916}"/>
              </a:ext>
            </a:extLst>
          </p:cNvPr>
          <p:cNvSpPr>
            <a:spLocks noGrp="1"/>
          </p:cNvSpPr>
          <p:nvPr>
            <p:ph type="body" sz="half" idx="2" hasCustomPrompt="1"/>
          </p:nvPr>
        </p:nvSpPr>
        <p:spPr>
          <a:xfrm>
            <a:off x="839416" y="4709566"/>
            <a:ext cx="3383201" cy="1455738"/>
          </a:xfrm>
        </p:spPr>
        <p:txBody>
          <a:bodyPr anchor="b">
            <a:normAutofit/>
          </a:bodyPr>
          <a:lstStyle>
            <a:lvl1pPr marL="0" indent="0">
              <a:buNone/>
              <a:defRPr sz="12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Additional commentary here</a:t>
            </a:r>
          </a:p>
        </p:txBody>
      </p:sp>
      <p:sp>
        <p:nvSpPr>
          <p:cNvPr id="7" name="Slide Number Placeholder 6">
            <a:extLst>
              <a:ext uri="{FF2B5EF4-FFF2-40B4-BE49-F238E27FC236}">
                <a16:creationId xmlns:a16="http://schemas.microsoft.com/office/drawing/2014/main" id="{4A33A576-1375-4AA0-9156-904831089E21}"/>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8FF3C13B-F036-458E-9753-9EFA5B9A3C04}" type="slidenum">
              <a:rPr lang="en-GB" smtClean="0"/>
              <a:pPr/>
              <a:t>‹#›</a:t>
            </a:fld>
            <a:endParaRPr lang="en-GB"/>
          </a:p>
        </p:txBody>
      </p:sp>
    </p:spTree>
    <p:extLst>
      <p:ext uri="{BB962C8B-B14F-4D97-AF65-F5344CB8AC3E}">
        <p14:creationId xmlns:p14="http://schemas.microsoft.com/office/powerpoint/2010/main" val="23011370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856229-F656-4BC0-BC29-9ECA976A3659}"/>
              </a:ext>
            </a:extLst>
          </p:cNvPr>
          <p:cNvSpPr/>
          <p:nvPr userDrawn="1"/>
        </p:nvSpPr>
        <p:spPr>
          <a:xfrm>
            <a:off x="7798243" y="0"/>
            <a:ext cx="441843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F00A0DB-232D-4342-89D3-2FDEAED7D44D}"/>
              </a:ext>
            </a:extLst>
          </p:cNvPr>
          <p:cNvSpPr>
            <a:spLocks noGrp="1"/>
          </p:cNvSpPr>
          <p:nvPr>
            <p:ph idx="1"/>
          </p:nvPr>
        </p:nvSpPr>
        <p:spPr>
          <a:xfrm>
            <a:off x="839416" y="1125538"/>
            <a:ext cx="6172200" cy="5039766"/>
          </a:xfrm>
        </p:spPr>
        <p:txBody>
          <a:bodyPr>
            <a:normAutofit/>
          </a:bodyPr>
          <a:lstStyle>
            <a:lvl1pPr>
              <a:defRPr sz="1200">
                <a:latin typeface="Arial" panose="020B0604020202020204" pitchFamily="34" charset="0"/>
                <a:cs typeface="Arial" panose="020B0604020202020204" pitchFamily="34" charset="0"/>
              </a:defRPr>
            </a:lvl1pPr>
            <a:lvl2pPr>
              <a:defRPr sz="1000">
                <a:latin typeface="Arial" panose="020B0604020202020204" pitchFamily="34" charset="0"/>
                <a:cs typeface="Arial" panose="020B0604020202020204" pitchFamily="34" charset="0"/>
              </a:defRPr>
            </a:lvl2pPr>
            <a:lvl3pPr>
              <a:defRPr sz="1000">
                <a:latin typeface="Arial" panose="020B0604020202020204" pitchFamily="34" charset="0"/>
                <a:cs typeface="Arial" panose="020B0604020202020204" pitchFamily="34" charset="0"/>
              </a:defRPr>
            </a:lvl3pPr>
            <a:lvl4pPr>
              <a:defRPr sz="10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4A33A576-1375-4AA0-9156-904831089E21}"/>
              </a:ext>
            </a:extLst>
          </p:cNvPr>
          <p:cNvSpPr>
            <a:spLocks noGrp="1"/>
          </p:cNvSpPr>
          <p:nvPr>
            <p:ph type="sldNum" sz="quarter" idx="12"/>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8FF3C13B-F036-458E-9753-9EFA5B9A3C04}" type="slidenum">
              <a:rPr lang="en-GB" smtClean="0"/>
              <a:pPr/>
              <a:t>‹#›</a:t>
            </a:fld>
            <a:endParaRPr lang="en-GB"/>
          </a:p>
        </p:txBody>
      </p:sp>
      <p:sp>
        <p:nvSpPr>
          <p:cNvPr id="15" name="Title 1">
            <a:extLst>
              <a:ext uri="{FF2B5EF4-FFF2-40B4-BE49-F238E27FC236}">
                <a16:creationId xmlns:a16="http://schemas.microsoft.com/office/drawing/2014/main" id="{420F53FA-D0FF-44BA-8509-17F44A5DA569}"/>
              </a:ext>
            </a:extLst>
          </p:cNvPr>
          <p:cNvSpPr>
            <a:spLocks noGrp="1"/>
          </p:cNvSpPr>
          <p:nvPr>
            <p:ph type="title" hasCustomPrompt="1"/>
          </p:nvPr>
        </p:nvSpPr>
        <p:spPr>
          <a:xfrm>
            <a:off x="8328248" y="1124744"/>
            <a:ext cx="3023965" cy="1224136"/>
          </a:xfrm>
        </p:spPr>
        <p:txBody>
          <a:bodyPr anchor="t">
            <a:normAutofit/>
          </a:bodyPr>
          <a:lstStyle>
            <a:lvl1pPr algn="r">
              <a:defRPr sz="2000">
                <a:solidFill>
                  <a:schemeClr val="bg1"/>
                </a:solidFill>
                <a:latin typeface="Arial" panose="020B0604020202020204" pitchFamily="34" charset="0"/>
                <a:cs typeface="Arial" panose="020B0604020202020204" pitchFamily="34" charset="0"/>
              </a:defRPr>
            </a:lvl1pPr>
          </a:lstStyle>
          <a:p>
            <a:r>
              <a:rPr lang="en-US"/>
              <a:t>Headline takeout here</a:t>
            </a:r>
            <a:endParaRPr lang="en-GB"/>
          </a:p>
        </p:txBody>
      </p:sp>
      <p:sp>
        <p:nvSpPr>
          <p:cNvPr id="16" name="Text Placeholder 3">
            <a:extLst>
              <a:ext uri="{FF2B5EF4-FFF2-40B4-BE49-F238E27FC236}">
                <a16:creationId xmlns:a16="http://schemas.microsoft.com/office/drawing/2014/main" id="{00780304-4B1A-45F7-93B5-8A520F4596D1}"/>
              </a:ext>
            </a:extLst>
          </p:cNvPr>
          <p:cNvSpPr>
            <a:spLocks noGrp="1"/>
          </p:cNvSpPr>
          <p:nvPr>
            <p:ph type="body" sz="half" idx="2" hasCustomPrompt="1"/>
          </p:nvPr>
        </p:nvSpPr>
        <p:spPr>
          <a:xfrm>
            <a:off x="8328248" y="4709566"/>
            <a:ext cx="3023161" cy="1455738"/>
          </a:xfrm>
        </p:spPr>
        <p:txBody>
          <a:bodyPr anchor="b">
            <a:normAutofit/>
          </a:bodyPr>
          <a:lstStyle>
            <a:lvl1pPr marL="0" indent="0" algn="r">
              <a:buNone/>
              <a:defRPr sz="12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Additional commentary here (aligned right)</a:t>
            </a:r>
          </a:p>
        </p:txBody>
      </p:sp>
    </p:spTree>
    <p:extLst>
      <p:ext uri="{BB962C8B-B14F-4D97-AF65-F5344CB8AC3E}">
        <p14:creationId xmlns:p14="http://schemas.microsoft.com/office/powerpoint/2010/main" val="1054723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237FE20-A8A3-752B-0D9E-2FE4732A62EB}"/>
              </a:ext>
            </a:extLst>
          </p:cNvPr>
          <p:cNvSpPr>
            <a:spLocks noGrp="1"/>
          </p:cNvSpPr>
          <p:nvPr>
            <p:ph type="title" hasCustomPrompt="1"/>
          </p:nvPr>
        </p:nvSpPr>
        <p:spPr>
          <a:xfrm>
            <a:off x="685845" y="365129"/>
            <a:ext cx="10820355" cy="760938"/>
          </a:xfrm>
          <a:prstGeom prst="rect">
            <a:avLst/>
          </a:prstGeom>
        </p:spPr>
        <p:txBody>
          <a:bodyPr vert="horz" lIns="91440" tIns="45720" rIns="91440" bIns="45720" rtlCol="0" anchor="b">
            <a:normAutofit/>
          </a:bodyPr>
          <a:lstStyle>
            <a:lvl1pPr>
              <a:defRPr sz="1600" b="1">
                <a:latin typeface="Arial" panose="020B0604020202020204" pitchFamily="34" charset="0"/>
                <a:cs typeface="Arial" panose="020B0604020202020204" pitchFamily="34" charset="0"/>
              </a:defRPr>
            </a:lvl1pPr>
          </a:lstStyle>
          <a:p>
            <a:r>
              <a:rPr lang="en-GB"/>
              <a:t>People &amp; Organisation completely blank</a:t>
            </a:r>
            <a:endParaRPr lang="en-US"/>
          </a:p>
        </p:txBody>
      </p:sp>
      <p:sp>
        <p:nvSpPr>
          <p:cNvPr id="5" name="Content Placeholder 3">
            <a:extLst>
              <a:ext uri="{FF2B5EF4-FFF2-40B4-BE49-F238E27FC236}">
                <a16:creationId xmlns:a16="http://schemas.microsoft.com/office/drawing/2014/main" id="{5C292F10-4D3E-8DE9-9C86-EAB2801EF556}"/>
              </a:ext>
            </a:extLst>
          </p:cNvPr>
          <p:cNvSpPr>
            <a:spLocks noGrp="1"/>
          </p:cNvSpPr>
          <p:nvPr>
            <p:ph idx="4294967295"/>
          </p:nvPr>
        </p:nvSpPr>
        <p:spPr>
          <a:xfrm>
            <a:off x="685845" y="1422400"/>
            <a:ext cx="10820400" cy="4730750"/>
          </a:xfrm>
        </p:spPr>
        <p:txBody>
          <a:bodyPr/>
          <a:lstStyle/>
          <a:p>
            <a:r>
              <a:rPr lang="en-GB"/>
              <a:t>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a:t>
            </a:r>
          </a:p>
          <a:p>
            <a:endParaRPr lang="en-GB"/>
          </a:p>
          <a:p>
            <a:r>
              <a:rPr lang="en-GB"/>
              <a:t>Blank with one column of text. Blank with one column of text. Blank with one column of text. Blank with one column of text. Blank with one column of text. Blank with one column of text. Blank with one column of text. Blank with one column of text. </a:t>
            </a:r>
          </a:p>
          <a:p>
            <a:r>
              <a:rPr lang="en-GB"/>
              <a:t> </a:t>
            </a:r>
          </a:p>
          <a:p>
            <a:r>
              <a:rPr lang="en-GB"/>
              <a:t>Blank with one column of text. Blank with one column of text. Blank with one column of text. Blank with one column of text. Blank with one column of text. Blank with one column of text. Blank with one column of text. Blank with one column of text. </a:t>
            </a:r>
          </a:p>
          <a:p>
            <a:endParaRPr lang="en-GB"/>
          </a:p>
          <a:p>
            <a:r>
              <a:rPr lang="en-GB"/>
              <a:t>Blank with one column of text. Blank with one column of text. Blank with one column of text. Blank with one column of text. Blank with one column of text. Blank with one column of text. Blank with one column of text. Blank with one column of text. </a:t>
            </a:r>
          </a:p>
          <a:p>
            <a:endParaRPr lang="en-GB"/>
          </a:p>
          <a:p>
            <a:r>
              <a:rPr lang="en-GB"/>
              <a:t>Blank with one column of text. Blank with one column of text. Blank with one column of text. Blank with one column of text. Blank with one column of text. Blank with one column of text. Blank with one column of text. Blank with one column of text. </a:t>
            </a:r>
          </a:p>
          <a:p>
            <a:endParaRPr lang="en-GB"/>
          </a:p>
          <a:p>
            <a:endParaRPr lang="en-GB"/>
          </a:p>
          <a:p>
            <a:endParaRPr lang="en-GB"/>
          </a:p>
          <a:p>
            <a:endParaRPr lang="en-GB"/>
          </a:p>
          <a:p>
            <a:endParaRPr lang="en-GB"/>
          </a:p>
          <a:p>
            <a:endParaRPr lang="en-GB"/>
          </a:p>
          <a:p>
            <a:endParaRPr lang="en-GB"/>
          </a:p>
          <a:p>
            <a:endParaRPr lang="en-GB"/>
          </a:p>
        </p:txBody>
      </p:sp>
    </p:spTree>
    <p:extLst>
      <p:ext uri="{BB962C8B-B14F-4D97-AF65-F5344CB8AC3E}">
        <p14:creationId xmlns:p14="http://schemas.microsoft.com/office/powerpoint/2010/main" val="12374862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4D814-AB3B-F2D0-5C11-4D510CD32FB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DECB998-BC54-A1C4-2465-CC438AF9A68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CF961B0-AD3F-F122-ACEA-3F272213C35C}"/>
              </a:ext>
            </a:extLst>
          </p:cNvPr>
          <p:cNvSpPr>
            <a:spLocks noGrp="1"/>
          </p:cNvSpPr>
          <p:nvPr>
            <p:ph type="dt" sz="half" idx="10"/>
          </p:nvPr>
        </p:nvSpPr>
        <p:spPr>
          <a:xfrm>
            <a:off x="838200" y="6356350"/>
            <a:ext cx="2743200" cy="365125"/>
          </a:xfrm>
          <a:prstGeom prst="rect">
            <a:avLst/>
          </a:prstGeom>
        </p:spPr>
        <p:txBody>
          <a:bodyPr/>
          <a:lstStyle/>
          <a:p>
            <a:fld id="{829EC439-4211-8947-A1BE-BDFC3E2069C7}" type="datetimeFigureOut">
              <a:rPr lang="en-US" smtClean="0"/>
              <a:t>9/5/2025</a:t>
            </a:fld>
            <a:endParaRPr lang="en-US"/>
          </a:p>
        </p:txBody>
      </p:sp>
      <p:sp>
        <p:nvSpPr>
          <p:cNvPr id="5" name="Footer Placeholder 4">
            <a:extLst>
              <a:ext uri="{FF2B5EF4-FFF2-40B4-BE49-F238E27FC236}">
                <a16:creationId xmlns:a16="http://schemas.microsoft.com/office/drawing/2014/main" id="{AAC532E5-B0A8-3056-7036-402E73D45C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26E15A-0FA3-4F2E-155A-6A3AD01A2C14}"/>
              </a:ext>
            </a:extLst>
          </p:cNvPr>
          <p:cNvSpPr>
            <a:spLocks noGrp="1"/>
          </p:cNvSpPr>
          <p:nvPr>
            <p:ph type="sldNum" sz="quarter" idx="12"/>
          </p:nvPr>
        </p:nvSpPr>
        <p:spPr>
          <a:xfrm>
            <a:off x="8610600" y="6356350"/>
            <a:ext cx="2743200" cy="365125"/>
          </a:xfrm>
          <a:prstGeom prst="rect">
            <a:avLst/>
          </a:prstGeom>
        </p:spPr>
        <p:txBody>
          <a:bodyPr/>
          <a:lstStyle/>
          <a:p>
            <a:fld id="{7ABD621D-031E-8042-9991-D9203971B8F3}" type="slidenum">
              <a:rPr lang="en-US" smtClean="0"/>
              <a:t>‹#›</a:t>
            </a:fld>
            <a:endParaRPr lang="en-US"/>
          </a:p>
        </p:txBody>
      </p:sp>
    </p:spTree>
    <p:extLst>
      <p:ext uri="{BB962C8B-B14F-4D97-AF65-F5344CB8AC3E}">
        <p14:creationId xmlns:p14="http://schemas.microsoft.com/office/powerpoint/2010/main" val="1259160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237FE20-A8A3-752B-0D9E-2FE4732A62EB}"/>
              </a:ext>
            </a:extLst>
          </p:cNvPr>
          <p:cNvSpPr>
            <a:spLocks noGrp="1"/>
          </p:cNvSpPr>
          <p:nvPr>
            <p:ph type="title" hasCustomPrompt="1"/>
          </p:nvPr>
        </p:nvSpPr>
        <p:spPr>
          <a:xfrm>
            <a:off x="685845" y="365129"/>
            <a:ext cx="10820355" cy="760938"/>
          </a:xfrm>
          <a:prstGeom prst="rect">
            <a:avLst/>
          </a:prstGeom>
        </p:spPr>
        <p:txBody>
          <a:bodyPr vert="horz" lIns="91440" tIns="45720" rIns="91440" bIns="45720" rtlCol="0" anchor="b">
            <a:normAutofit/>
          </a:bodyPr>
          <a:lstStyle>
            <a:lvl1pPr>
              <a:defRPr sz="1600" b="1">
                <a:latin typeface="Arial" panose="020B0604020202020204" pitchFamily="34" charset="0"/>
                <a:cs typeface="Arial" panose="020B0604020202020204" pitchFamily="34" charset="0"/>
              </a:defRPr>
            </a:lvl1pPr>
          </a:lstStyle>
          <a:p>
            <a:r>
              <a:rPr lang="en-GB"/>
              <a:t>Blank with title</a:t>
            </a:r>
            <a:endParaRPr lang="en-US"/>
          </a:p>
        </p:txBody>
      </p:sp>
    </p:spTree>
    <p:extLst>
      <p:ext uri="{BB962C8B-B14F-4D97-AF65-F5344CB8AC3E}">
        <p14:creationId xmlns:p14="http://schemas.microsoft.com/office/powerpoint/2010/main" val="12269425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749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237FE20-A8A3-752B-0D9E-2FE4732A62EB}"/>
              </a:ext>
            </a:extLst>
          </p:cNvPr>
          <p:cNvSpPr>
            <a:spLocks noGrp="1"/>
          </p:cNvSpPr>
          <p:nvPr>
            <p:ph type="title" hasCustomPrompt="1"/>
          </p:nvPr>
        </p:nvSpPr>
        <p:spPr>
          <a:xfrm>
            <a:off x="685845" y="365129"/>
            <a:ext cx="10820355" cy="760938"/>
          </a:xfrm>
          <a:prstGeom prst="rect">
            <a:avLst/>
          </a:prstGeom>
        </p:spPr>
        <p:txBody>
          <a:bodyPr vert="horz" lIns="91440" tIns="45720" rIns="91440" bIns="45720" rtlCol="0" anchor="b">
            <a:normAutofit/>
          </a:bodyPr>
          <a:lstStyle>
            <a:lvl1pPr>
              <a:defRPr sz="1400" b="1">
                <a:latin typeface="Arial" panose="020B0604020202020204" pitchFamily="34" charset="0"/>
                <a:cs typeface="Arial" panose="020B0604020202020204" pitchFamily="34" charset="0"/>
              </a:defRPr>
            </a:lvl1pPr>
          </a:lstStyle>
          <a:p>
            <a:r>
              <a:rPr lang="en-GB"/>
              <a:t>People &amp; Organisation completely blank</a:t>
            </a:r>
            <a:endParaRPr lang="en-US"/>
          </a:p>
        </p:txBody>
      </p:sp>
      <p:cxnSp>
        <p:nvCxnSpPr>
          <p:cNvPr id="3" name="Straight Connector 2">
            <a:extLst>
              <a:ext uri="{FF2B5EF4-FFF2-40B4-BE49-F238E27FC236}">
                <a16:creationId xmlns:a16="http://schemas.microsoft.com/office/drawing/2014/main" id="{ACC17012-7E10-2B0A-AE35-E03474661065}"/>
              </a:ext>
            </a:extLst>
          </p:cNvPr>
          <p:cNvCxnSpPr>
            <a:cxnSpLocks/>
          </p:cNvCxnSpPr>
          <p:nvPr userDrawn="1"/>
        </p:nvCxnSpPr>
        <p:spPr>
          <a:xfrm>
            <a:off x="685845" y="1193800"/>
            <a:ext cx="10820355" cy="0"/>
          </a:xfrm>
          <a:prstGeom prst="line">
            <a:avLst/>
          </a:prstGeom>
          <a:ln w="15875">
            <a:solidFill>
              <a:srgbClr val="08324B"/>
            </a:solidFill>
          </a:ln>
        </p:spPr>
        <p:style>
          <a:lnRef idx="1">
            <a:schemeClr val="dk1"/>
          </a:lnRef>
          <a:fillRef idx="0">
            <a:schemeClr val="dk1"/>
          </a:fillRef>
          <a:effectRef idx="0">
            <a:schemeClr val="dk1"/>
          </a:effectRef>
          <a:fontRef idx="minor">
            <a:schemeClr val="tx1"/>
          </a:fontRef>
        </p:style>
      </p:cxnSp>
      <p:sp>
        <p:nvSpPr>
          <p:cNvPr id="5" name="Content Placeholder 3">
            <a:extLst>
              <a:ext uri="{FF2B5EF4-FFF2-40B4-BE49-F238E27FC236}">
                <a16:creationId xmlns:a16="http://schemas.microsoft.com/office/drawing/2014/main" id="{5C292F10-4D3E-8DE9-9C86-EAB2801EF556}"/>
              </a:ext>
            </a:extLst>
          </p:cNvPr>
          <p:cNvSpPr>
            <a:spLocks noGrp="1"/>
          </p:cNvSpPr>
          <p:nvPr>
            <p:ph idx="4294967295"/>
          </p:nvPr>
        </p:nvSpPr>
        <p:spPr>
          <a:xfrm>
            <a:off x="685845" y="1422400"/>
            <a:ext cx="10820400" cy="4730750"/>
          </a:xfrm>
        </p:spPr>
        <p:txBody>
          <a:bodyPr/>
          <a:lstStyle/>
          <a:p>
            <a:r>
              <a:rPr lang="en-GB"/>
              <a:t>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Blank with one column of text. </a:t>
            </a:r>
          </a:p>
          <a:p>
            <a:endParaRPr lang="en-GB"/>
          </a:p>
          <a:p>
            <a:r>
              <a:rPr lang="en-GB"/>
              <a:t>Blank with one column of text. Blank with one column of text. Blank with one column of text. Blank with one column of text. Blank with one column of text. Blank with one column of text. Blank with one column of text. Blank with one column of text. </a:t>
            </a:r>
          </a:p>
          <a:p>
            <a:r>
              <a:rPr lang="en-GB"/>
              <a:t> </a:t>
            </a:r>
          </a:p>
          <a:p>
            <a:r>
              <a:rPr lang="en-GB"/>
              <a:t>Blank with one column of text. Blank with one column of text. Blank with one column of text. Blank with one column of text. Blank with one column of text. Blank with one column of text. Blank with one column of text. Blank with one column of text. </a:t>
            </a:r>
          </a:p>
          <a:p>
            <a:endParaRPr lang="en-GB"/>
          </a:p>
          <a:p>
            <a:r>
              <a:rPr lang="en-GB"/>
              <a:t>Blank with one column of text. Blank with one column of text. Blank with one column of text. Blank with one column of text. Blank with one column of text. Blank with one column of text. Blank with one column of text. Blank with one column of text. </a:t>
            </a:r>
          </a:p>
          <a:p>
            <a:endParaRPr lang="en-GB"/>
          </a:p>
          <a:p>
            <a:r>
              <a:rPr lang="en-GB"/>
              <a:t>Blank with one column of text. Blank with one column of text. Blank with one column of text. Blank with one column of text. Blank with one column of text. Blank with one column of text. Blank with one column of text. Blank with one column of text. </a:t>
            </a:r>
          </a:p>
          <a:p>
            <a:endParaRPr lang="en-GB"/>
          </a:p>
          <a:p>
            <a:endParaRPr lang="en-GB"/>
          </a:p>
          <a:p>
            <a:endParaRPr lang="en-GB"/>
          </a:p>
          <a:p>
            <a:endParaRPr lang="en-GB"/>
          </a:p>
          <a:p>
            <a:endParaRPr lang="en-GB"/>
          </a:p>
          <a:p>
            <a:endParaRPr lang="en-GB"/>
          </a:p>
          <a:p>
            <a:endParaRPr lang="en-GB"/>
          </a:p>
          <a:p>
            <a:endParaRPr lang="en-GB"/>
          </a:p>
        </p:txBody>
      </p:sp>
    </p:spTree>
    <p:extLst>
      <p:ext uri="{BB962C8B-B14F-4D97-AF65-F5344CB8AC3E}">
        <p14:creationId xmlns:p14="http://schemas.microsoft.com/office/powerpoint/2010/main" val="24454607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1458" y="365126"/>
            <a:ext cx="10789085" cy="419683"/>
          </a:xfrm>
          <a:prstGeom prst="rect">
            <a:avLst/>
          </a:prstGeom>
        </p:spPr>
        <p:txBody>
          <a:bodyPr anchor="b">
            <a:normAutofit/>
          </a:bodyPr>
          <a:lstStyle>
            <a:lvl1pPr>
              <a:defRPr sz="1600" b="1"/>
            </a:lvl1pPr>
          </a:lstStyle>
          <a:p>
            <a:r>
              <a:rPr lang="en-US"/>
              <a:t>Click to edit Master title style</a:t>
            </a:r>
          </a:p>
        </p:txBody>
      </p:sp>
      <p:sp>
        <p:nvSpPr>
          <p:cNvPr id="3" name="Content Placeholder 2"/>
          <p:cNvSpPr>
            <a:spLocks noGrp="1"/>
          </p:cNvSpPr>
          <p:nvPr>
            <p:ph idx="1"/>
          </p:nvPr>
        </p:nvSpPr>
        <p:spPr>
          <a:xfrm>
            <a:off x="701458" y="1464417"/>
            <a:ext cx="5197453" cy="4279800"/>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AE43141E-EE2D-E5F4-CE64-2E849C91CE71}"/>
              </a:ext>
            </a:extLst>
          </p:cNvPr>
          <p:cNvCxnSpPr/>
          <p:nvPr userDrawn="1"/>
        </p:nvCxnSpPr>
        <p:spPr>
          <a:xfrm>
            <a:off x="701458" y="840730"/>
            <a:ext cx="10789085" cy="0"/>
          </a:xfrm>
          <a:prstGeom prst="line">
            <a:avLst/>
          </a:prstGeom>
          <a:ln w="25400">
            <a:solidFill>
              <a:srgbClr val="08324B"/>
            </a:solidFill>
            <a:tailEnd type="none"/>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960FF538-3B51-C8E8-380D-E0F649B30102}"/>
              </a:ext>
            </a:extLst>
          </p:cNvPr>
          <p:cNvSpPr>
            <a:spLocks noGrp="1"/>
          </p:cNvSpPr>
          <p:nvPr>
            <p:ph idx="10"/>
          </p:nvPr>
        </p:nvSpPr>
        <p:spPr>
          <a:xfrm>
            <a:off x="6293090" y="1464416"/>
            <a:ext cx="5197453" cy="4279800"/>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2A3D540B-296F-BAC9-603E-38223D1F6838}"/>
              </a:ext>
            </a:extLst>
          </p:cNvPr>
          <p:cNvSpPr/>
          <p:nvPr userDrawn="1"/>
        </p:nvSpPr>
        <p:spPr>
          <a:xfrm>
            <a:off x="607259" y="6423824"/>
            <a:ext cx="10973514" cy="3127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a:p>
        </p:txBody>
      </p:sp>
    </p:spTree>
    <p:extLst>
      <p:ext uri="{BB962C8B-B14F-4D97-AF65-F5344CB8AC3E}">
        <p14:creationId xmlns:p14="http://schemas.microsoft.com/office/powerpoint/2010/main" val="2187280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461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911B3-8410-1601-8548-094FE2621FD2}"/>
              </a:ext>
            </a:extLst>
          </p:cNvPr>
          <p:cNvSpPr>
            <a:spLocks noGrp="1"/>
          </p:cNvSpPr>
          <p:nvPr>
            <p:ph type="ctrTitle"/>
          </p:nvPr>
        </p:nvSpPr>
        <p:spPr>
          <a:xfrm>
            <a:off x="2015549" y="2427668"/>
            <a:ext cx="6735645" cy="1062977"/>
          </a:xfrm>
          <a:prstGeom prst="rect">
            <a:avLst/>
          </a:prstGeom>
        </p:spPr>
        <p:txBody>
          <a:bodyPr anchor="b"/>
          <a:lstStyle>
            <a:lvl1pPr algn="l">
              <a:defRPr sz="32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3145690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1457" y="365125"/>
            <a:ext cx="10789085" cy="686779"/>
          </a:xfrm>
          <a:prstGeom prst="rect">
            <a:avLst/>
          </a:prstGeom>
        </p:spPr>
        <p:txBody>
          <a:bodyPr anchor="b"/>
          <a:lstStyle>
            <a:lvl1pPr>
              <a:defRPr b="1"/>
            </a:lvl1pPr>
          </a:lstStyle>
          <a:p>
            <a:r>
              <a:rPr lang="en-US"/>
              <a:t>Click to edit Master title style</a:t>
            </a:r>
          </a:p>
        </p:txBody>
      </p:sp>
      <p:sp>
        <p:nvSpPr>
          <p:cNvPr id="3" name="Content Placeholder 2"/>
          <p:cNvSpPr>
            <a:spLocks noGrp="1"/>
          </p:cNvSpPr>
          <p:nvPr>
            <p:ph idx="1"/>
          </p:nvPr>
        </p:nvSpPr>
        <p:spPr>
          <a:xfrm>
            <a:off x="701457" y="1457545"/>
            <a:ext cx="10789085" cy="4286672"/>
          </a:xfrm>
          <a:prstGeom prst="rect">
            <a:avLst/>
          </a:prstGeom>
        </p:spPr>
        <p:txBody>
          <a:bodyPr/>
          <a:lstStyle>
            <a:lvl1pPr>
              <a:defRPr sz="1200"/>
            </a:lvl1pPr>
            <a:lvl2pPr>
              <a:defRPr sz="1200"/>
            </a:lvl2pPr>
            <a:lvl3pPr>
              <a:defRPr sz="12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AE43141E-EE2D-E5F4-CE64-2E849C91CE71}"/>
              </a:ext>
            </a:extLst>
          </p:cNvPr>
          <p:cNvCxnSpPr/>
          <p:nvPr userDrawn="1"/>
        </p:nvCxnSpPr>
        <p:spPr>
          <a:xfrm>
            <a:off x="701458" y="1113780"/>
            <a:ext cx="10789085" cy="0"/>
          </a:xfrm>
          <a:prstGeom prst="line">
            <a:avLst/>
          </a:prstGeom>
          <a:ln w="25400">
            <a:solidFill>
              <a:srgbClr val="08324B"/>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67011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2.jpe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10.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8.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8.xml"/><Relationship Id="rId1" Type="http://schemas.openxmlformats.org/officeDocument/2006/relationships/slideLayout" Target="../slideLayouts/slideLayout16.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DDB0CF-E9CB-8EA9-AE13-196C1249CBE9}"/>
              </a:ext>
            </a:extLst>
          </p:cNvPr>
          <p:cNvPicPr>
            <a:picLocks noChangeAspect="1"/>
          </p:cNvPicPr>
          <p:nvPr userDrawn="1"/>
        </p:nvPicPr>
        <p:blipFill>
          <a:blip r:embed="rId4"/>
          <a:srcRect/>
          <a:stretch/>
        </p:blipFill>
        <p:spPr>
          <a:xfrm>
            <a:off x="-396" y="3700"/>
            <a:ext cx="12192396" cy="6857776"/>
          </a:xfrm>
          <a:prstGeom prst="rect">
            <a:avLst/>
          </a:prstGeom>
        </p:spPr>
      </p:pic>
      <p:sp>
        <p:nvSpPr>
          <p:cNvPr id="2" name="Title Placeholder 1"/>
          <p:cNvSpPr>
            <a:spLocks noGrp="1"/>
          </p:cNvSpPr>
          <p:nvPr>
            <p:ph type="title"/>
          </p:nvPr>
        </p:nvSpPr>
        <p:spPr>
          <a:xfrm>
            <a:off x="677333" y="365125"/>
            <a:ext cx="10820400" cy="71913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677332" y="1422400"/>
            <a:ext cx="10820399"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7965713"/>
      </p:ext>
    </p:extLst>
  </p:cSld>
  <p:clrMap bg1="lt1" tx1="dk1" bg2="lt2" tx2="dk2" accent1="accent1" accent2="accent2" accent3="accent3" accent4="accent4" accent5="accent5" accent6="accent6" hlink="hlink" folHlink="folHlink"/>
  <p:sldLayoutIdLst>
    <p:sldLayoutId id="2147483707" r:id="rId1"/>
    <p:sldLayoutId id="2147483745" r:id="rId2"/>
  </p:sldLayoutIdLst>
  <p:txStyles>
    <p:titleStyle>
      <a:lvl1pPr algn="l" defTabSz="914400" rtl="0" eaLnBrk="1" latinLnBrk="0" hangingPunct="1">
        <a:lnSpc>
          <a:spcPct val="90000"/>
        </a:lnSpc>
        <a:spcBef>
          <a:spcPct val="0"/>
        </a:spcBef>
        <a:buNone/>
        <a:defRPr sz="16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E37BE3-DD26-013E-FBCF-074C9928A680}"/>
              </a:ext>
            </a:extLst>
          </p:cNvPr>
          <p:cNvPicPr>
            <a:picLocks noChangeAspect="1"/>
          </p:cNvPicPr>
          <p:nvPr userDrawn="1"/>
        </p:nvPicPr>
        <p:blipFill>
          <a:blip r:embed="rId12"/>
          <a:srcRect/>
          <a:stretch/>
        </p:blipFill>
        <p:spPr>
          <a:xfrm>
            <a:off x="-9301" y="0"/>
            <a:ext cx="12192000" cy="6858000"/>
          </a:xfrm>
          <a:prstGeom prst="rect">
            <a:avLst/>
          </a:prstGeom>
        </p:spPr>
      </p:pic>
      <p:sp>
        <p:nvSpPr>
          <p:cNvPr id="2" name="Title Placeholder 1"/>
          <p:cNvSpPr>
            <a:spLocks noGrp="1"/>
          </p:cNvSpPr>
          <p:nvPr>
            <p:ph type="title"/>
          </p:nvPr>
        </p:nvSpPr>
        <p:spPr>
          <a:xfrm>
            <a:off x="677333" y="365125"/>
            <a:ext cx="10820400" cy="719137"/>
          </a:xfrm>
          <a:prstGeom prst="rect">
            <a:avLst/>
          </a:prstGeom>
        </p:spPr>
        <p:txBody>
          <a:bodyPr vert="horz" lIns="91440" tIns="45720" rIns="91440" bIns="45720" rtlCol="0" anchor="b">
            <a:normAutofit/>
          </a:bodyPr>
          <a:lstStyle/>
          <a:p>
            <a:r>
              <a:rPr lang="en-US"/>
              <a:t>People &amp; Organisation with text box</a:t>
            </a:r>
          </a:p>
        </p:txBody>
      </p:sp>
      <p:sp>
        <p:nvSpPr>
          <p:cNvPr id="3" name="Text Placeholder 2"/>
          <p:cNvSpPr>
            <a:spLocks noGrp="1"/>
          </p:cNvSpPr>
          <p:nvPr>
            <p:ph type="body" idx="1"/>
          </p:nvPr>
        </p:nvSpPr>
        <p:spPr>
          <a:xfrm>
            <a:off x="677332" y="1422400"/>
            <a:ext cx="10820399"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473F9D1A-85A4-1BD2-A7F1-8814508F9FFE}"/>
              </a:ext>
            </a:extLst>
          </p:cNvPr>
          <p:cNvCxnSpPr>
            <a:cxnSpLocks/>
          </p:cNvCxnSpPr>
          <p:nvPr userDrawn="1"/>
        </p:nvCxnSpPr>
        <p:spPr>
          <a:xfrm>
            <a:off x="685845" y="1193800"/>
            <a:ext cx="10820355" cy="0"/>
          </a:xfrm>
          <a:prstGeom prst="line">
            <a:avLst/>
          </a:prstGeom>
          <a:ln w="15875">
            <a:solidFill>
              <a:srgbClr val="08324B"/>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88178033"/>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Lst>
  <p:txStyles>
    <p:titleStyle>
      <a:lvl1pPr algn="l" defTabSz="914400" rtl="0" eaLnBrk="1" latinLnBrk="0" hangingPunct="1">
        <a:lnSpc>
          <a:spcPct val="90000"/>
        </a:lnSpc>
        <a:spcBef>
          <a:spcPct val="0"/>
        </a:spcBef>
        <a:buNone/>
        <a:defRPr sz="18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DDB0CF-E9CB-8EA9-AE13-196C1249CBE9}"/>
              </a:ext>
            </a:extLst>
          </p:cNvPr>
          <p:cNvPicPr>
            <a:picLocks noChangeAspect="1"/>
          </p:cNvPicPr>
          <p:nvPr userDrawn="1"/>
        </p:nvPicPr>
        <p:blipFill>
          <a:blip r:embed="rId3"/>
          <a:srcRect/>
          <a:stretch/>
        </p:blipFill>
        <p:spPr>
          <a:xfrm>
            <a:off x="-396" y="3700"/>
            <a:ext cx="12192396" cy="6857776"/>
          </a:xfrm>
          <a:prstGeom prst="rect">
            <a:avLst/>
          </a:prstGeom>
        </p:spPr>
      </p:pic>
      <p:sp>
        <p:nvSpPr>
          <p:cNvPr id="2" name="Title Placeholder 1"/>
          <p:cNvSpPr>
            <a:spLocks noGrp="1"/>
          </p:cNvSpPr>
          <p:nvPr>
            <p:ph type="title"/>
          </p:nvPr>
        </p:nvSpPr>
        <p:spPr>
          <a:xfrm>
            <a:off x="677333" y="365125"/>
            <a:ext cx="10820400" cy="71913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677332" y="1422400"/>
            <a:ext cx="10820399"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6EF51B72-712F-3CBD-1A91-E1360DC76D06}"/>
              </a:ext>
            </a:extLst>
          </p:cNvPr>
          <p:cNvCxnSpPr>
            <a:cxnSpLocks/>
          </p:cNvCxnSpPr>
          <p:nvPr userDrawn="1"/>
        </p:nvCxnSpPr>
        <p:spPr>
          <a:xfrm>
            <a:off x="685845" y="1193800"/>
            <a:ext cx="10820355" cy="0"/>
          </a:xfrm>
          <a:prstGeom prst="line">
            <a:avLst/>
          </a:prstGeom>
          <a:ln w="15875">
            <a:solidFill>
              <a:srgbClr val="08324B"/>
            </a:solidFill>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4573B477-9298-626B-3043-A07E227FDE4F}"/>
              </a:ext>
            </a:extLst>
          </p:cNvPr>
          <p:cNvSpPr/>
          <p:nvPr userDrawn="1"/>
        </p:nvSpPr>
        <p:spPr>
          <a:xfrm>
            <a:off x="548640" y="6315891"/>
            <a:ext cx="11194869" cy="372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4996544"/>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16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3" y="365125"/>
            <a:ext cx="10820400" cy="719137"/>
          </a:xfrm>
          <a:prstGeom prst="rect">
            <a:avLst/>
          </a:prstGeom>
        </p:spPr>
        <p:txBody>
          <a:bodyPr vert="horz" lIns="91440" tIns="45720" rIns="91440" bIns="45720" rtlCol="0" anchor="b">
            <a:normAutofit/>
          </a:bodyPr>
          <a:lstStyle/>
          <a:p>
            <a:r>
              <a:rPr lang="en-US"/>
              <a:t>Completely blank</a:t>
            </a:r>
          </a:p>
        </p:txBody>
      </p:sp>
      <p:sp>
        <p:nvSpPr>
          <p:cNvPr id="3" name="Text Placeholder 2"/>
          <p:cNvSpPr>
            <a:spLocks noGrp="1"/>
          </p:cNvSpPr>
          <p:nvPr>
            <p:ph type="body" idx="1"/>
          </p:nvPr>
        </p:nvSpPr>
        <p:spPr>
          <a:xfrm>
            <a:off x="677332" y="1422400"/>
            <a:ext cx="10820399"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4925298"/>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16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E37BE3-DD26-013E-FBCF-074C9928A680}"/>
              </a:ext>
            </a:extLst>
          </p:cNvPr>
          <p:cNvPicPr>
            <a:picLocks noChangeAspect="1"/>
          </p:cNvPicPr>
          <p:nvPr userDrawn="1"/>
        </p:nvPicPr>
        <p:blipFill>
          <a:blip r:embed="rId4"/>
          <a:srcRect/>
          <a:stretch/>
        </p:blipFill>
        <p:spPr>
          <a:xfrm>
            <a:off x="-9301" y="0"/>
            <a:ext cx="12192000" cy="6858000"/>
          </a:xfrm>
          <a:prstGeom prst="rect">
            <a:avLst/>
          </a:prstGeom>
        </p:spPr>
      </p:pic>
      <p:sp>
        <p:nvSpPr>
          <p:cNvPr id="2" name="Title Placeholder 1"/>
          <p:cNvSpPr>
            <a:spLocks noGrp="1"/>
          </p:cNvSpPr>
          <p:nvPr>
            <p:ph type="title"/>
          </p:nvPr>
        </p:nvSpPr>
        <p:spPr>
          <a:xfrm>
            <a:off x="677333" y="365125"/>
            <a:ext cx="10820400" cy="719137"/>
          </a:xfrm>
          <a:prstGeom prst="rect">
            <a:avLst/>
          </a:prstGeom>
        </p:spPr>
        <p:txBody>
          <a:bodyPr vert="horz" lIns="91440" tIns="45720" rIns="91440" bIns="45720" rtlCol="0" anchor="b">
            <a:normAutofit/>
          </a:bodyPr>
          <a:lstStyle/>
          <a:p>
            <a:r>
              <a:rPr lang="en-US"/>
              <a:t>People &amp; Organisation with text box</a:t>
            </a:r>
          </a:p>
        </p:txBody>
      </p:sp>
      <p:sp>
        <p:nvSpPr>
          <p:cNvPr id="3" name="Text Placeholder 2"/>
          <p:cNvSpPr>
            <a:spLocks noGrp="1"/>
          </p:cNvSpPr>
          <p:nvPr>
            <p:ph type="body" idx="1"/>
          </p:nvPr>
        </p:nvSpPr>
        <p:spPr>
          <a:xfrm>
            <a:off x="677332" y="1422400"/>
            <a:ext cx="10820399"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473F9D1A-85A4-1BD2-A7F1-8814508F9FFE}"/>
              </a:ext>
            </a:extLst>
          </p:cNvPr>
          <p:cNvCxnSpPr>
            <a:cxnSpLocks/>
          </p:cNvCxnSpPr>
          <p:nvPr userDrawn="1"/>
        </p:nvCxnSpPr>
        <p:spPr>
          <a:xfrm>
            <a:off x="685845" y="1193800"/>
            <a:ext cx="10820355" cy="0"/>
          </a:xfrm>
          <a:prstGeom prst="line">
            <a:avLst/>
          </a:prstGeom>
          <a:ln w="15875">
            <a:solidFill>
              <a:srgbClr val="08324B"/>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86909932"/>
      </p:ext>
    </p:extLst>
  </p:cSld>
  <p:clrMap bg1="lt1" tx1="dk1" bg2="lt2" tx2="dk2" accent1="accent1" accent2="accent2" accent3="accent3" accent4="accent4" accent5="accent5" accent6="accent6" hlink="hlink" folHlink="folHlink"/>
  <p:sldLayoutIdLst>
    <p:sldLayoutId id="2147483713" r:id="rId1"/>
    <p:sldLayoutId id="2147483719" r:id="rId2"/>
  </p:sldLayoutIdLst>
  <p:txStyles>
    <p:titleStyle>
      <a:lvl1pPr algn="l" defTabSz="914400" rtl="0" eaLnBrk="1" latinLnBrk="0" hangingPunct="1">
        <a:lnSpc>
          <a:spcPct val="90000"/>
        </a:lnSpc>
        <a:spcBef>
          <a:spcPct val="0"/>
        </a:spcBef>
        <a:buNone/>
        <a:defRPr sz="16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741571"/>
      </p:ext>
    </p:extLst>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2B82E5-F98E-13AF-307D-1FF7CD024B9A}"/>
              </a:ext>
            </a:extLst>
          </p:cNvPr>
          <p:cNvSpPr/>
          <p:nvPr userDrawn="1"/>
        </p:nvSpPr>
        <p:spPr>
          <a:xfrm>
            <a:off x="0" y="0"/>
            <a:ext cx="12192000" cy="6858000"/>
          </a:xfrm>
          <a:prstGeom prst="rect">
            <a:avLst/>
          </a:prstGeom>
          <a:solidFill>
            <a:srgbClr val="0832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35986741"/>
      </p:ext>
    </p:extLst>
  </p:cSld>
  <p:clrMap bg1="lt1" tx1="dk1" bg2="lt2" tx2="dk2" accent1="accent1" accent2="accent2" accent3="accent3" accent4="accent4" accent5="accent5" accent6="accent6" hlink="hlink" folHlink="folHlink"/>
  <p:sldLayoutIdLst>
    <p:sldLayoutId id="214748371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138285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Lst>
  <p:txStyles>
    <p:titleStyle>
      <a:lvl1pPr algn="l" rtl="0" eaLnBrk="0" fontAlgn="base" hangingPunct="0">
        <a:lnSpc>
          <a:spcPct val="90000"/>
        </a:lnSpc>
        <a:spcBef>
          <a:spcPct val="0"/>
        </a:spcBef>
        <a:spcAft>
          <a:spcPct val="0"/>
        </a:spcAft>
        <a:defRPr sz="16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white background with black text&#10;&#10;Description automatically generated">
            <a:extLst>
              <a:ext uri="{FF2B5EF4-FFF2-40B4-BE49-F238E27FC236}">
                <a16:creationId xmlns:a16="http://schemas.microsoft.com/office/drawing/2014/main" id="{2E9F4BD6-5E61-3958-842E-23812BE97411}"/>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33580507"/>
      </p:ext>
    </p:extLst>
  </p:cSld>
  <p:clrMap bg1="lt1" tx1="dk1" bg2="lt2" tx2="dk2" accent1="accent1" accent2="accent2" accent3="accent3" accent4="accent4" accent5="accent5" accent6="accent6" hlink="hlink" folHlink="folHlink"/>
  <p:sldLayoutIdLst>
    <p:sldLayoutId id="21474837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DDB0CF-E9CB-8EA9-AE13-196C1249CBE9}"/>
              </a:ext>
            </a:extLst>
          </p:cNvPr>
          <p:cNvPicPr>
            <a:picLocks noChangeAspect="1"/>
          </p:cNvPicPr>
          <p:nvPr userDrawn="1"/>
        </p:nvPicPr>
        <p:blipFill>
          <a:blip r:embed="rId3"/>
          <a:srcRect/>
          <a:stretch/>
        </p:blipFill>
        <p:spPr>
          <a:xfrm>
            <a:off x="-396" y="3700"/>
            <a:ext cx="12192396" cy="6857776"/>
          </a:xfrm>
          <a:prstGeom prst="rect">
            <a:avLst/>
          </a:prstGeom>
        </p:spPr>
      </p:pic>
      <p:sp>
        <p:nvSpPr>
          <p:cNvPr id="2" name="Title Placeholder 1"/>
          <p:cNvSpPr>
            <a:spLocks noGrp="1"/>
          </p:cNvSpPr>
          <p:nvPr>
            <p:ph type="title"/>
          </p:nvPr>
        </p:nvSpPr>
        <p:spPr>
          <a:xfrm>
            <a:off x="677333" y="365125"/>
            <a:ext cx="10820400" cy="71913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677332" y="1422400"/>
            <a:ext cx="10820399" cy="4754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573B477-9298-626B-3043-A07E227FDE4F}"/>
              </a:ext>
            </a:extLst>
          </p:cNvPr>
          <p:cNvSpPr/>
          <p:nvPr userDrawn="1"/>
        </p:nvSpPr>
        <p:spPr>
          <a:xfrm>
            <a:off x="548640" y="6315891"/>
            <a:ext cx="11194869" cy="3722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5314585"/>
      </p:ext>
    </p:extLst>
  </p:cSld>
  <p:clrMap bg1="lt1" tx1="dk1" bg2="lt2" tx2="dk2" accent1="accent1" accent2="accent2" accent3="accent3" accent4="accent4" accent5="accent5" accent6="accent6" hlink="hlink" folHlink="folHlink"/>
  <p:sldLayoutIdLst>
    <p:sldLayoutId id="2147483761" r:id="rId1"/>
  </p:sldLayoutIdLst>
  <p:txStyles>
    <p:titleStyle>
      <a:lvl1pPr algn="l" defTabSz="914400" rtl="0" eaLnBrk="1" latinLnBrk="0" hangingPunct="1">
        <a:lnSpc>
          <a:spcPct val="90000"/>
        </a:lnSpc>
        <a:spcBef>
          <a:spcPct val="0"/>
        </a:spcBef>
        <a:buNone/>
        <a:defRPr sz="16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hyperlink" Target="http://www.hants.gov.uk/LGR" TargetMode="External"/><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hemeOverride" Target="../theme/themeOverr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7.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hemeOverride" Target="../theme/themeOverride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hemeOverride" Target="../theme/themeOverr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6AAB3-9021-56D3-025F-013B2DFC1891}"/>
              </a:ext>
            </a:extLst>
          </p:cNvPr>
          <p:cNvSpPr txBox="1">
            <a:spLocks noGrp="1"/>
          </p:cNvSpPr>
          <p:nvPr>
            <p:ph type="title" idx="4294967295"/>
          </p:nvPr>
        </p:nvSpPr>
        <p:spPr>
          <a:xfrm>
            <a:off x="1798638" y="2517928"/>
            <a:ext cx="9722802" cy="16927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Local Government Reorganisation: </a:t>
            </a:r>
          </a:p>
          <a:p>
            <a:pPr marL="0" marR="0" lvl="0" indent="0" algn="l" defTabSz="914354"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A Community Researcher report</a:t>
            </a:r>
          </a:p>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2D5F5578-08DD-1F8E-9FE8-BB7697CC082C}"/>
              </a:ext>
            </a:extLst>
          </p:cNvPr>
          <p:cNvSpPr txBox="1"/>
          <p:nvPr/>
        </p:nvSpPr>
        <p:spPr>
          <a:xfrm>
            <a:off x="1798639" y="4028010"/>
            <a:ext cx="8114110" cy="338554"/>
          </a:xfrm>
          <a:prstGeom prst="rect">
            <a:avLst/>
          </a:prstGeom>
          <a:noFill/>
        </p:spPr>
        <p:txBody>
          <a:bodyPr wrap="square" rtlCol="0">
            <a:spAutoFit/>
          </a:bodyPr>
          <a:lstStyle/>
          <a:p>
            <a:pPr defTabSz="914354"/>
            <a:r>
              <a:rPr lang="en-US" sz="1600">
                <a:solidFill>
                  <a:prstClr val="white"/>
                </a:solidFill>
                <a:latin typeface="Arial" panose="020B0604020202020204" pitchFamily="34" charset="0"/>
                <a:cs typeface="Arial" panose="020B0604020202020204" pitchFamily="34" charset="0"/>
              </a:rPr>
              <a:t>August 2025</a:t>
            </a:r>
          </a:p>
        </p:txBody>
      </p:sp>
      <p:sp>
        <p:nvSpPr>
          <p:cNvPr id="6" name="TextBox 5">
            <a:extLst>
              <a:ext uri="{FF2B5EF4-FFF2-40B4-BE49-F238E27FC236}">
                <a16:creationId xmlns:a16="http://schemas.microsoft.com/office/drawing/2014/main" id="{E6709999-7468-7B66-3AE1-623994B838BF}"/>
              </a:ext>
            </a:extLst>
          </p:cNvPr>
          <p:cNvSpPr txBox="1"/>
          <p:nvPr/>
        </p:nvSpPr>
        <p:spPr>
          <a:xfrm>
            <a:off x="2553596" y="5445998"/>
            <a:ext cx="7592615" cy="334707"/>
          </a:xfrm>
          <a:prstGeom prst="rect">
            <a:avLst/>
          </a:prstGeom>
          <a:noFill/>
        </p:spPr>
        <p:txBody>
          <a:bodyPr wrap="square" rtlCol="0">
            <a:spAutoFit/>
          </a:bodyPr>
          <a:lstStyle/>
          <a:p>
            <a:pPr algn="r"/>
            <a:r>
              <a:rPr lang="en-US" sz="1575">
                <a:solidFill>
                  <a:srgbClr val="08314C"/>
                </a:solidFill>
                <a:latin typeface="Arial" panose="020B0604020202020204" pitchFamily="34" charset="0"/>
                <a:cs typeface="Arial" panose="020B0604020202020204" pitchFamily="34" charset="0"/>
              </a:rPr>
              <a:t>Team name (optional)</a:t>
            </a:r>
          </a:p>
        </p:txBody>
      </p:sp>
      <p:sp>
        <p:nvSpPr>
          <p:cNvPr id="4" name="TextBox 3">
            <a:extLst>
              <a:ext uri="{FF2B5EF4-FFF2-40B4-BE49-F238E27FC236}">
                <a16:creationId xmlns:a16="http://schemas.microsoft.com/office/drawing/2014/main" id="{F180ECCB-55E4-0B0C-963C-022646FF78B0}"/>
              </a:ext>
            </a:extLst>
          </p:cNvPr>
          <p:cNvSpPr txBox="1"/>
          <p:nvPr/>
        </p:nvSpPr>
        <p:spPr>
          <a:xfrm>
            <a:off x="7198468" y="6111028"/>
            <a:ext cx="4461007" cy="400110"/>
          </a:xfrm>
          <a:prstGeom prst="rect">
            <a:avLst/>
          </a:prstGeom>
          <a:noFill/>
        </p:spPr>
        <p:txBody>
          <a:bodyPr wrap="square" rtlCol="0">
            <a:spAutoFit/>
          </a:bodyPr>
          <a:lstStyle/>
          <a:p>
            <a:pPr algn="r"/>
            <a:r>
              <a:rPr lang="en-US" sz="2000">
                <a:solidFill>
                  <a:srgbClr val="08314C"/>
                </a:solidFill>
                <a:latin typeface="Arial" panose="020B0604020202020204" pitchFamily="34" charset="0"/>
                <a:cs typeface="Arial" panose="020B0604020202020204" pitchFamily="34" charset="0"/>
              </a:rPr>
              <a:t>Insight and Engagement Unit</a:t>
            </a:r>
          </a:p>
        </p:txBody>
      </p:sp>
    </p:spTree>
    <p:extLst>
      <p:ext uri="{BB962C8B-B14F-4D97-AF65-F5344CB8AC3E}">
        <p14:creationId xmlns:p14="http://schemas.microsoft.com/office/powerpoint/2010/main" val="1108092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07C0A-040F-A0A7-7736-E0D65DE9A9A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07B093D-440F-5B62-5215-3BA34AEE067B}"/>
              </a:ext>
            </a:extLst>
          </p:cNvPr>
          <p:cNvSpPr txBox="1">
            <a:spLocks noGrp="1"/>
          </p:cNvSpPr>
          <p:nvPr>
            <p:ph type="title" idx="4294967295"/>
          </p:nvPr>
        </p:nvSpPr>
        <p:spPr>
          <a:xfrm>
            <a:off x="695324" y="692150"/>
            <a:ext cx="10876189" cy="2769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defTabSz="914400" fontAlgn="auto">
              <a:lnSpc>
                <a:spcPct val="100000"/>
              </a:lnSpc>
              <a:spcBef>
                <a:spcPts val="0"/>
              </a:spcBef>
              <a:spcAft>
                <a:spcPts val="0"/>
              </a:spcAft>
              <a:buClrTx/>
              <a:buSzTx/>
              <a:buFontTx/>
              <a:buNone/>
              <a:tabLst/>
              <a:defRPr>
                <a:solidFill>
                  <a:srgbClr val="08314C"/>
                </a:solidFill>
                <a:latin typeface="Arial" panose="020B0604020202020204"/>
                <a:cs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8314C"/>
                </a:solidFill>
                <a:effectLst/>
                <a:uLnTx/>
                <a:uFillTx/>
                <a:latin typeface="Arial" panose="020B0604020202020204"/>
                <a:ea typeface="+mn-ea"/>
                <a:cs typeface="Arial"/>
              </a:rPr>
              <a:t>Respondents were divided over how to name the new councils</a:t>
            </a:r>
          </a:p>
        </p:txBody>
      </p:sp>
      <p:sp>
        <p:nvSpPr>
          <p:cNvPr id="22" name="Rectangle 21">
            <a:extLst>
              <a:ext uri="{FF2B5EF4-FFF2-40B4-BE49-F238E27FC236}">
                <a16:creationId xmlns:a16="http://schemas.microsoft.com/office/drawing/2014/main" id="{38DCAA64-85DF-6CD2-4EE0-3AD200063210}"/>
              </a:ext>
              <a:ext uri="{C183D7F6-B498-43B3-948B-1728B52AA6E4}">
                <adec:decorative xmlns:adec="http://schemas.microsoft.com/office/drawing/2017/decorative" val="1"/>
              </a:ext>
            </a:extLst>
          </p:cNvPr>
          <p:cNvSpPr/>
          <p:nvPr/>
        </p:nvSpPr>
        <p:spPr>
          <a:xfrm>
            <a:off x="816431" y="1362772"/>
            <a:ext cx="10504714" cy="2122714"/>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6F9059A-27F1-3330-FDC6-A8594B5013A8}"/>
              </a:ext>
            </a:extLst>
          </p:cNvPr>
          <p:cNvSpPr/>
          <p:nvPr/>
        </p:nvSpPr>
        <p:spPr>
          <a:xfrm>
            <a:off x="1021899" y="1490883"/>
            <a:ext cx="4780189" cy="642258"/>
          </a:xfrm>
          <a:prstGeom prst="rect">
            <a:avLst/>
          </a:prstGeom>
          <a:solidFill>
            <a:srgbClr val="08314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1" rIns="360001" rtlCol="0" anchor="ctr"/>
          <a:lstStyle/>
          <a:p>
            <a:pPr algn="ctr"/>
            <a:r>
              <a:rPr lang="en-GB" sz="1400" b="1">
                <a:solidFill>
                  <a:srgbClr val="FFFFFF"/>
                </a:solidFill>
                <a:latin typeface="+mj-lt"/>
                <a:cs typeface="Arial"/>
              </a:rPr>
              <a:t>Some felt that naming councils after the key city was a good approach </a:t>
            </a:r>
            <a:endParaRPr lang="en-GB" sz="1400">
              <a:solidFill>
                <a:srgbClr val="FFFFFF"/>
              </a:solidFill>
              <a:latin typeface="+mj-lt"/>
              <a:cs typeface="Arial"/>
            </a:endParaRPr>
          </a:p>
        </p:txBody>
      </p:sp>
      <p:sp>
        <p:nvSpPr>
          <p:cNvPr id="8" name="TextBox 7">
            <a:extLst>
              <a:ext uri="{FF2B5EF4-FFF2-40B4-BE49-F238E27FC236}">
                <a16:creationId xmlns:a16="http://schemas.microsoft.com/office/drawing/2014/main" id="{EB35D288-D021-B216-04AA-C9C3BBDA1097}"/>
              </a:ext>
            </a:extLst>
          </p:cNvPr>
          <p:cNvSpPr txBox="1"/>
          <p:nvPr/>
        </p:nvSpPr>
        <p:spPr>
          <a:xfrm>
            <a:off x="1021898" y="2232499"/>
            <a:ext cx="4780190" cy="523220"/>
          </a:xfrm>
          <a:prstGeom prst="rect">
            <a:avLst/>
          </a:prstGeom>
          <a:solidFill>
            <a:schemeClr val="bg1">
              <a:lumMod val="95000"/>
            </a:schemeClr>
          </a:solidFill>
        </p:spPr>
        <p:txBody>
          <a:bodyPr wrap="square">
            <a:spAutoFit/>
          </a:bodyPr>
          <a:lstStyle/>
          <a:p>
            <a:r>
              <a:rPr lang="en-GB" sz="1400" i="1"/>
              <a:t>“Naming it under after the biggest City is the best way – makes it easier to locate” </a:t>
            </a:r>
          </a:p>
        </p:txBody>
      </p:sp>
      <p:sp>
        <p:nvSpPr>
          <p:cNvPr id="11" name="TextBox 10">
            <a:extLst>
              <a:ext uri="{FF2B5EF4-FFF2-40B4-BE49-F238E27FC236}">
                <a16:creationId xmlns:a16="http://schemas.microsoft.com/office/drawing/2014/main" id="{0BB749F3-C25A-C44E-2573-8EABED8218EF}"/>
              </a:ext>
            </a:extLst>
          </p:cNvPr>
          <p:cNvSpPr txBox="1"/>
          <p:nvPr/>
        </p:nvSpPr>
        <p:spPr>
          <a:xfrm>
            <a:off x="1021898" y="2861205"/>
            <a:ext cx="4780190" cy="523220"/>
          </a:xfrm>
          <a:prstGeom prst="rect">
            <a:avLst/>
          </a:prstGeom>
          <a:solidFill>
            <a:schemeClr val="bg1">
              <a:lumMod val="95000"/>
            </a:schemeClr>
          </a:solidFill>
        </p:spPr>
        <p:txBody>
          <a:bodyPr wrap="square">
            <a:spAutoFit/>
          </a:bodyPr>
          <a:lstStyle>
            <a:defPPr>
              <a:defRPr lang="en-US"/>
            </a:defPPr>
            <a:lvl1pPr>
              <a:defRPr sz="1400" i="1"/>
            </a:lvl1pPr>
          </a:lstStyle>
          <a:p>
            <a:r>
              <a:rPr lang="en-GB"/>
              <a:t>“I think using the name of a famous city will make an impression on people; they are familiar with the location.”</a:t>
            </a:r>
          </a:p>
        </p:txBody>
      </p:sp>
      <p:sp>
        <p:nvSpPr>
          <p:cNvPr id="6" name="Rectangle 5">
            <a:extLst>
              <a:ext uri="{FF2B5EF4-FFF2-40B4-BE49-F238E27FC236}">
                <a16:creationId xmlns:a16="http://schemas.microsoft.com/office/drawing/2014/main" id="{35F3BC7E-493D-51D0-09E0-BE0E93AE0181}"/>
              </a:ext>
            </a:extLst>
          </p:cNvPr>
          <p:cNvSpPr/>
          <p:nvPr/>
        </p:nvSpPr>
        <p:spPr>
          <a:xfrm>
            <a:off x="6334126" y="1494921"/>
            <a:ext cx="4780189" cy="642258"/>
          </a:xfrm>
          <a:prstGeom prst="rect">
            <a:avLst/>
          </a:prstGeom>
          <a:solidFill>
            <a:srgbClr val="08314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1" rIns="360001" rtlCol="0" anchor="ctr"/>
          <a:lstStyle/>
          <a:p>
            <a:pPr algn="ctr"/>
            <a:r>
              <a:rPr lang="en-GB" sz="1400" b="1">
                <a:solidFill>
                  <a:srgbClr val="FFFFFF"/>
                </a:solidFill>
                <a:latin typeface="+mj-lt"/>
                <a:cs typeface="Arial"/>
              </a:rPr>
              <a:t>Others felt that was too much like a takeover by the cities</a:t>
            </a:r>
            <a:endParaRPr lang="en-GB" sz="1400">
              <a:solidFill>
                <a:srgbClr val="FFFFFF"/>
              </a:solidFill>
              <a:latin typeface="+mj-lt"/>
              <a:cs typeface="Arial"/>
            </a:endParaRPr>
          </a:p>
        </p:txBody>
      </p:sp>
      <p:sp>
        <p:nvSpPr>
          <p:cNvPr id="14" name="TextBox 13">
            <a:extLst>
              <a:ext uri="{FF2B5EF4-FFF2-40B4-BE49-F238E27FC236}">
                <a16:creationId xmlns:a16="http://schemas.microsoft.com/office/drawing/2014/main" id="{7A12F9A2-EE14-2922-9EA5-6B7536D5C66D}"/>
              </a:ext>
            </a:extLst>
          </p:cNvPr>
          <p:cNvSpPr txBox="1"/>
          <p:nvPr/>
        </p:nvSpPr>
        <p:spPr>
          <a:xfrm>
            <a:off x="6334126" y="2232499"/>
            <a:ext cx="4780189" cy="523220"/>
          </a:xfrm>
          <a:prstGeom prst="rect">
            <a:avLst/>
          </a:prstGeom>
          <a:solidFill>
            <a:schemeClr val="bg1">
              <a:lumMod val="95000"/>
            </a:schemeClr>
          </a:solidFill>
        </p:spPr>
        <p:txBody>
          <a:bodyPr wrap="square">
            <a:spAutoFit/>
          </a:bodyPr>
          <a:lstStyle>
            <a:defPPr>
              <a:defRPr lang="en-US"/>
            </a:defPPr>
            <a:lvl1pPr>
              <a:defRPr sz="1400" i="1"/>
            </a:lvl1pPr>
          </a:lstStyle>
          <a:p>
            <a:r>
              <a:rPr lang="en-GB"/>
              <a:t>“In general it would feel like a takeover rather than a reorganisation or merger”</a:t>
            </a:r>
          </a:p>
        </p:txBody>
      </p:sp>
      <p:sp>
        <p:nvSpPr>
          <p:cNvPr id="20" name="TextBox 19">
            <a:extLst>
              <a:ext uri="{FF2B5EF4-FFF2-40B4-BE49-F238E27FC236}">
                <a16:creationId xmlns:a16="http://schemas.microsoft.com/office/drawing/2014/main" id="{1A1E63F9-4F14-D26D-6431-5BBDB69547BA}"/>
              </a:ext>
            </a:extLst>
          </p:cNvPr>
          <p:cNvSpPr txBox="1"/>
          <p:nvPr/>
        </p:nvSpPr>
        <p:spPr>
          <a:xfrm>
            <a:off x="6334126" y="2846673"/>
            <a:ext cx="4780189" cy="523220"/>
          </a:xfrm>
          <a:prstGeom prst="rect">
            <a:avLst/>
          </a:prstGeom>
          <a:solidFill>
            <a:schemeClr val="bg1">
              <a:lumMod val="95000"/>
            </a:schemeClr>
          </a:solidFill>
        </p:spPr>
        <p:txBody>
          <a:bodyPr wrap="square">
            <a:spAutoFit/>
          </a:bodyPr>
          <a:lstStyle>
            <a:defPPr>
              <a:defRPr lang="en-US"/>
            </a:defPPr>
            <a:lvl1pPr>
              <a:defRPr sz="1400" i="1"/>
            </a:lvl1pPr>
          </a:lstStyle>
          <a:p>
            <a:r>
              <a:rPr lang="en-GB"/>
              <a:t>“Best to have a completely new name, residents will accept that more than being put under an existing one” </a:t>
            </a:r>
          </a:p>
        </p:txBody>
      </p:sp>
      <p:sp>
        <p:nvSpPr>
          <p:cNvPr id="16" name="Rectangle 15">
            <a:extLst>
              <a:ext uri="{FF2B5EF4-FFF2-40B4-BE49-F238E27FC236}">
                <a16:creationId xmlns:a16="http://schemas.microsoft.com/office/drawing/2014/main" id="{32A7A3EF-0ACD-3543-D90A-7B0F27615EF9}"/>
              </a:ext>
            </a:extLst>
          </p:cNvPr>
          <p:cNvSpPr/>
          <p:nvPr/>
        </p:nvSpPr>
        <p:spPr>
          <a:xfrm>
            <a:off x="1021896" y="3612286"/>
            <a:ext cx="4780189" cy="642258"/>
          </a:xfrm>
          <a:prstGeom prst="rect">
            <a:avLst/>
          </a:prstGeom>
          <a:solidFill>
            <a:srgbClr val="08314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1" rIns="360001" rtlCol="0" anchor="ctr"/>
          <a:lstStyle/>
          <a:p>
            <a:pPr algn="ctr"/>
            <a:r>
              <a:rPr lang="en-GB" sz="1400" b="1">
                <a:solidFill>
                  <a:srgbClr val="FFFFFF"/>
                </a:solidFill>
                <a:latin typeface="+mj-lt"/>
                <a:cs typeface="Arial"/>
              </a:rPr>
              <a:t>Some respondents felt that simple geography e.g. South, North, East and West was too simple </a:t>
            </a:r>
            <a:endParaRPr lang="en-GB" sz="1400">
              <a:solidFill>
                <a:srgbClr val="FFFFFF"/>
              </a:solidFill>
              <a:latin typeface="+mj-lt"/>
              <a:cs typeface="Arial"/>
            </a:endParaRPr>
          </a:p>
        </p:txBody>
      </p:sp>
      <p:sp>
        <p:nvSpPr>
          <p:cNvPr id="18" name="TextBox 17">
            <a:extLst>
              <a:ext uri="{FF2B5EF4-FFF2-40B4-BE49-F238E27FC236}">
                <a16:creationId xmlns:a16="http://schemas.microsoft.com/office/drawing/2014/main" id="{1F37047B-0B4F-E1DA-1DA8-41B33FC8BB16}"/>
              </a:ext>
            </a:extLst>
          </p:cNvPr>
          <p:cNvSpPr txBox="1"/>
          <p:nvPr/>
        </p:nvSpPr>
        <p:spPr>
          <a:xfrm>
            <a:off x="1021896" y="4377985"/>
            <a:ext cx="4780189" cy="523220"/>
          </a:xfrm>
          <a:prstGeom prst="rect">
            <a:avLst/>
          </a:prstGeom>
          <a:solidFill>
            <a:schemeClr val="bg1">
              <a:lumMod val="95000"/>
            </a:schemeClr>
          </a:solidFill>
        </p:spPr>
        <p:txBody>
          <a:bodyPr wrap="square">
            <a:spAutoFit/>
          </a:bodyPr>
          <a:lstStyle>
            <a:defPPr>
              <a:defRPr lang="en-US"/>
            </a:defPPr>
            <a:lvl1pPr>
              <a:defRPr sz="1400" i="1"/>
            </a:lvl1pPr>
          </a:lstStyle>
          <a:p>
            <a:r>
              <a:rPr lang="en-GB"/>
              <a:t>“South East Council – not truly reflective of the area and location”</a:t>
            </a:r>
          </a:p>
        </p:txBody>
      </p:sp>
      <p:sp>
        <p:nvSpPr>
          <p:cNvPr id="21" name="Rectangle 20">
            <a:extLst>
              <a:ext uri="{FF2B5EF4-FFF2-40B4-BE49-F238E27FC236}">
                <a16:creationId xmlns:a16="http://schemas.microsoft.com/office/drawing/2014/main" id="{3E1410E2-9403-83A2-E261-8AD220653090}"/>
              </a:ext>
            </a:extLst>
          </p:cNvPr>
          <p:cNvSpPr/>
          <p:nvPr/>
        </p:nvSpPr>
        <p:spPr>
          <a:xfrm>
            <a:off x="6334126" y="3612286"/>
            <a:ext cx="4780189" cy="642258"/>
          </a:xfrm>
          <a:prstGeom prst="rect">
            <a:avLst/>
          </a:prstGeom>
          <a:solidFill>
            <a:srgbClr val="08314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1" rIns="360001" rtlCol="0" anchor="ctr"/>
          <a:lstStyle/>
          <a:p>
            <a:pPr algn="ctr"/>
            <a:r>
              <a:rPr lang="en-GB" sz="1400" b="1">
                <a:solidFill>
                  <a:srgbClr val="FFFFFF"/>
                </a:solidFill>
                <a:latin typeface="+mj-lt"/>
                <a:cs typeface="Arial"/>
              </a:rPr>
              <a:t>Many were keen on including an element of the local geography e.g. Solent, Itchen etc.</a:t>
            </a:r>
            <a:endParaRPr lang="en-GB" sz="1400">
              <a:solidFill>
                <a:srgbClr val="FFFFFF"/>
              </a:solidFill>
              <a:latin typeface="+mj-lt"/>
              <a:cs typeface="Arial"/>
            </a:endParaRPr>
          </a:p>
        </p:txBody>
      </p:sp>
      <p:sp>
        <p:nvSpPr>
          <p:cNvPr id="17" name="TextBox 16">
            <a:extLst>
              <a:ext uri="{FF2B5EF4-FFF2-40B4-BE49-F238E27FC236}">
                <a16:creationId xmlns:a16="http://schemas.microsoft.com/office/drawing/2014/main" id="{C0E9FA4E-9CF5-0BF1-287D-0723DE2A8E7D}"/>
              </a:ext>
            </a:extLst>
          </p:cNvPr>
          <p:cNvSpPr txBox="1"/>
          <p:nvPr/>
        </p:nvSpPr>
        <p:spPr>
          <a:xfrm>
            <a:off x="6334125" y="4377985"/>
            <a:ext cx="4780189" cy="523220"/>
          </a:xfrm>
          <a:prstGeom prst="rect">
            <a:avLst/>
          </a:prstGeom>
          <a:solidFill>
            <a:schemeClr val="bg1">
              <a:lumMod val="95000"/>
            </a:schemeClr>
          </a:solidFill>
        </p:spPr>
        <p:txBody>
          <a:bodyPr wrap="square">
            <a:spAutoFit/>
          </a:bodyPr>
          <a:lstStyle/>
          <a:p>
            <a:r>
              <a:rPr lang="en-GB" sz="1400" i="1"/>
              <a:t>“Portchester linked to Portchester Castle – that’s a good approach”</a:t>
            </a:r>
          </a:p>
        </p:txBody>
      </p:sp>
      <p:graphicFrame>
        <p:nvGraphicFramePr>
          <p:cNvPr id="23" name="Table 22">
            <a:extLst>
              <a:ext uri="{FF2B5EF4-FFF2-40B4-BE49-F238E27FC236}">
                <a16:creationId xmlns:a16="http://schemas.microsoft.com/office/drawing/2014/main" id="{C3C60725-D5DE-6273-7A6F-E2F15A89E146}"/>
              </a:ext>
            </a:extLst>
          </p:cNvPr>
          <p:cNvGraphicFramePr>
            <a:graphicFrameLocks noGrp="1"/>
          </p:cNvGraphicFramePr>
          <p:nvPr>
            <p:extLst>
              <p:ext uri="{D42A27DB-BD31-4B8C-83A1-F6EECF244321}">
                <p14:modId xmlns:p14="http://schemas.microsoft.com/office/powerpoint/2010/main" val="3875087346"/>
              </p:ext>
            </p:extLst>
          </p:nvPr>
        </p:nvGraphicFramePr>
        <p:xfrm>
          <a:off x="695324" y="5108076"/>
          <a:ext cx="11065544" cy="1346200"/>
        </p:xfrm>
        <a:graphic>
          <a:graphicData uri="http://schemas.openxmlformats.org/drawingml/2006/table">
            <a:tbl>
              <a:tblPr firstRow="1"/>
              <a:tblGrid>
                <a:gridCol w="1867239">
                  <a:extLst>
                    <a:ext uri="{9D8B030D-6E8A-4147-A177-3AD203B41FA5}">
                      <a16:colId xmlns:a16="http://schemas.microsoft.com/office/drawing/2014/main" val="2419072997"/>
                    </a:ext>
                  </a:extLst>
                </a:gridCol>
                <a:gridCol w="9198305">
                  <a:extLst>
                    <a:ext uri="{9D8B030D-6E8A-4147-A177-3AD203B41FA5}">
                      <a16:colId xmlns:a16="http://schemas.microsoft.com/office/drawing/2014/main" val="941754566"/>
                    </a:ext>
                  </a:extLst>
                </a:gridCol>
              </a:tblGrid>
              <a:tr h="223472">
                <a:tc>
                  <a:txBody>
                    <a:bodyPr/>
                    <a:lstStyle/>
                    <a:p>
                      <a:pPr algn="l" rtl="0" fontAlgn="base">
                        <a:lnSpc>
                          <a:spcPts val="1425"/>
                        </a:lnSpc>
                        <a:buNone/>
                      </a:pPr>
                      <a:r>
                        <a:rPr lang="en-GB" sz="1200" b="1" i="0">
                          <a:effectLst/>
                          <a:latin typeface="+mj-lt"/>
                        </a:rPr>
                        <a:t>Region</a:t>
                      </a:r>
                      <a:r>
                        <a:rPr lang="en-GB" sz="1200" b="0" i="0">
                          <a:effectLst/>
                          <a:latin typeface="+mj-lt"/>
                        </a:rPr>
                        <a:t> </a:t>
                      </a:r>
                    </a:p>
                  </a:txBody>
                  <a:tcPr anchor="ctr">
                    <a:lnL>
                      <a:noFill/>
                    </a:lnL>
                    <a:lnR>
                      <a:noFill/>
                    </a:lnR>
                    <a:lnT>
                      <a:noFill/>
                    </a:lnT>
                    <a:lnB>
                      <a:noFill/>
                    </a:lnB>
                    <a:noFill/>
                  </a:tcPr>
                </a:tc>
                <a:tc>
                  <a:txBody>
                    <a:bodyPr/>
                    <a:lstStyle/>
                    <a:p>
                      <a:pPr algn="l" rtl="0" fontAlgn="base">
                        <a:lnSpc>
                          <a:spcPts val="1425"/>
                        </a:lnSpc>
                        <a:buNone/>
                      </a:pPr>
                      <a:r>
                        <a:rPr lang="en-GB" sz="1200" b="1" i="0">
                          <a:effectLst/>
                          <a:latin typeface="+mj-lt"/>
                        </a:rPr>
                        <a:t>Suggested Names</a:t>
                      </a:r>
                      <a:r>
                        <a:rPr lang="en-GB" sz="1200" b="0" i="0">
                          <a:effectLst/>
                          <a:latin typeface="+mj-lt"/>
                        </a:rPr>
                        <a:t> </a:t>
                      </a:r>
                    </a:p>
                  </a:txBody>
                  <a:tcPr anchor="ctr">
                    <a:lnL>
                      <a:noFill/>
                    </a:lnL>
                    <a:lnR>
                      <a:noFill/>
                    </a:lnR>
                    <a:lnT>
                      <a:noFill/>
                    </a:lnT>
                    <a:lnB>
                      <a:noFill/>
                    </a:lnB>
                    <a:noFill/>
                  </a:tcPr>
                </a:tc>
                <a:extLst>
                  <a:ext uri="{0D108BD9-81ED-4DB2-BD59-A6C34878D82A}">
                    <a16:rowId xmlns:a16="http://schemas.microsoft.com/office/drawing/2014/main" val="31106449"/>
                  </a:ext>
                </a:extLst>
              </a:tr>
              <a:tr h="223472">
                <a:tc>
                  <a:txBody>
                    <a:bodyPr/>
                    <a:lstStyle/>
                    <a:p>
                      <a:pPr algn="l" rtl="0" fontAlgn="base">
                        <a:lnSpc>
                          <a:spcPts val="1425"/>
                        </a:lnSpc>
                        <a:buNone/>
                      </a:pPr>
                      <a:r>
                        <a:rPr lang="en-GB" sz="1200" b="0" i="0">
                          <a:effectLst/>
                          <a:latin typeface="+mj-lt"/>
                        </a:rPr>
                        <a:t>North &amp; Mid Hampshire </a:t>
                      </a:r>
                    </a:p>
                  </a:txBody>
                  <a:tcPr anchor="ctr">
                    <a:lnL>
                      <a:noFill/>
                    </a:lnL>
                    <a:lnR>
                      <a:noFill/>
                    </a:lnR>
                    <a:lnT>
                      <a:noFill/>
                    </a:lnT>
                    <a:lnB>
                      <a:noFill/>
                    </a:lnB>
                    <a:noFill/>
                  </a:tcPr>
                </a:tc>
                <a:tc>
                  <a:txBody>
                    <a:bodyPr/>
                    <a:lstStyle/>
                    <a:p>
                      <a:pPr algn="l" rtl="0" fontAlgn="base">
                        <a:lnSpc>
                          <a:spcPts val="1425"/>
                        </a:lnSpc>
                        <a:buNone/>
                      </a:pPr>
                      <a:r>
                        <a:rPr lang="en-GB" sz="1200" b="0" i="0">
                          <a:effectLst/>
                          <a:latin typeface="+mj-lt"/>
                        </a:rPr>
                        <a:t>Hampshire North Council, Hampshire Downs Council, King Alfred’s Way Council </a:t>
                      </a:r>
                    </a:p>
                  </a:txBody>
                  <a:tcPr anchor="ctr">
                    <a:lnL>
                      <a:noFill/>
                    </a:lnL>
                    <a:lnR>
                      <a:noFill/>
                    </a:lnR>
                    <a:lnT>
                      <a:noFill/>
                    </a:lnT>
                    <a:lnB>
                      <a:noFill/>
                    </a:lnB>
                    <a:noFill/>
                  </a:tcPr>
                </a:tc>
                <a:extLst>
                  <a:ext uri="{0D108BD9-81ED-4DB2-BD59-A6C34878D82A}">
                    <a16:rowId xmlns:a16="http://schemas.microsoft.com/office/drawing/2014/main" val="1262730785"/>
                  </a:ext>
                </a:extLst>
              </a:tr>
              <a:tr h="223472">
                <a:tc>
                  <a:txBody>
                    <a:bodyPr/>
                    <a:lstStyle/>
                    <a:p>
                      <a:pPr algn="l" rtl="0" fontAlgn="base">
                        <a:lnSpc>
                          <a:spcPts val="1425"/>
                        </a:lnSpc>
                        <a:buNone/>
                      </a:pPr>
                      <a:r>
                        <a:rPr lang="en-GB" sz="1200" b="0" i="0">
                          <a:effectLst/>
                          <a:latin typeface="+mj-lt"/>
                        </a:rPr>
                        <a:t>South-West Hampshire </a:t>
                      </a:r>
                    </a:p>
                  </a:txBody>
                  <a:tcPr anchor="ctr">
                    <a:lnL>
                      <a:noFill/>
                    </a:lnL>
                    <a:lnR>
                      <a:noFill/>
                    </a:lnR>
                    <a:lnT>
                      <a:noFill/>
                    </a:lnT>
                    <a:lnB>
                      <a:noFill/>
                    </a:lnB>
                    <a:noFill/>
                  </a:tcPr>
                </a:tc>
                <a:tc>
                  <a:txBody>
                    <a:bodyPr/>
                    <a:lstStyle/>
                    <a:p>
                      <a:pPr algn="l" rtl="0" fontAlgn="base">
                        <a:lnSpc>
                          <a:spcPts val="1425"/>
                        </a:lnSpc>
                        <a:buNone/>
                      </a:pPr>
                      <a:r>
                        <a:rPr lang="en-GB" sz="1200" b="0" i="0">
                          <a:effectLst/>
                          <a:latin typeface="+mj-lt"/>
                        </a:rPr>
                        <a:t>Solent Coast Council, Solent Gateway Council, Itchen &amp; Test Valley Council </a:t>
                      </a:r>
                    </a:p>
                  </a:txBody>
                  <a:tcPr anchor="ctr">
                    <a:lnL>
                      <a:noFill/>
                    </a:lnL>
                    <a:lnR>
                      <a:noFill/>
                    </a:lnR>
                    <a:lnT>
                      <a:noFill/>
                    </a:lnT>
                    <a:lnB>
                      <a:noFill/>
                    </a:lnB>
                    <a:noFill/>
                  </a:tcPr>
                </a:tc>
                <a:extLst>
                  <a:ext uri="{0D108BD9-81ED-4DB2-BD59-A6C34878D82A}">
                    <a16:rowId xmlns:a16="http://schemas.microsoft.com/office/drawing/2014/main" val="3467497099"/>
                  </a:ext>
                </a:extLst>
              </a:tr>
              <a:tr h="223472">
                <a:tc>
                  <a:txBody>
                    <a:bodyPr/>
                    <a:lstStyle/>
                    <a:p>
                      <a:pPr algn="l" rtl="0" fontAlgn="base">
                        <a:lnSpc>
                          <a:spcPts val="1425"/>
                        </a:lnSpc>
                        <a:buNone/>
                      </a:pPr>
                      <a:r>
                        <a:rPr lang="en-GB" sz="1200" b="0" i="0">
                          <a:effectLst/>
                          <a:latin typeface="+mj-lt"/>
                        </a:rPr>
                        <a:t>South-East Hampshire </a:t>
                      </a:r>
                    </a:p>
                  </a:txBody>
                  <a:tcPr anchor="ctr">
                    <a:lnL>
                      <a:noFill/>
                    </a:lnL>
                    <a:lnR>
                      <a:noFill/>
                    </a:lnR>
                    <a:lnT>
                      <a:noFill/>
                    </a:lnT>
                    <a:lnB>
                      <a:noFill/>
                    </a:lnB>
                    <a:noFill/>
                  </a:tcPr>
                </a:tc>
                <a:tc>
                  <a:txBody>
                    <a:bodyPr/>
                    <a:lstStyle/>
                    <a:p>
                      <a:pPr algn="l" rtl="0" fontAlgn="base">
                        <a:lnSpc>
                          <a:spcPts val="1425"/>
                        </a:lnSpc>
                        <a:buNone/>
                      </a:pPr>
                      <a:r>
                        <a:rPr lang="en-GB" sz="1200" b="0" i="0">
                          <a:effectLst/>
                          <a:latin typeface="+mj-lt"/>
                        </a:rPr>
                        <a:t>Portsmouth and Solent Council, South Coast Council, Spinnaker Council </a:t>
                      </a:r>
                    </a:p>
                  </a:txBody>
                  <a:tcPr anchor="ctr">
                    <a:lnL>
                      <a:noFill/>
                    </a:lnL>
                    <a:lnR>
                      <a:noFill/>
                    </a:lnR>
                    <a:lnT>
                      <a:noFill/>
                    </a:lnT>
                    <a:lnB>
                      <a:noFill/>
                    </a:lnB>
                    <a:noFill/>
                  </a:tcPr>
                </a:tc>
                <a:extLst>
                  <a:ext uri="{0D108BD9-81ED-4DB2-BD59-A6C34878D82A}">
                    <a16:rowId xmlns:a16="http://schemas.microsoft.com/office/drawing/2014/main" val="699283691"/>
                  </a:ext>
                </a:extLst>
              </a:tr>
              <a:tr h="223472">
                <a:tc>
                  <a:txBody>
                    <a:bodyPr/>
                    <a:lstStyle/>
                    <a:p>
                      <a:pPr algn="l" rtl="0" fontAlgn="base">
                        <a:lnSpc>
                          <a:spcPts val="1425"/>
                        </a:lnSpc>
                        <a:buNone/>
                      </a:pPr>
                      <a:r>
                        <a:rPr lang="en-GB" sz="1200" b="0" i="0" kern="1200">
                          <a:solidFill>
                            <a:schemeClr val="tx1"/>
                          </a:solidFill>
                          <a:effectLst/>
                          <a:latin typeface="+mj-lt"/>
                          <a:ea typeface="+mn-ea"/>
                          <a:cs typeface="+mn-cs"/>
                        </a:rPr>
                        <a:t>Other suggestions</a:t>
                      </a:r>
                    </a:p>
                  </a:txBody>
                  <a:tcPr anchor="ctr">
                    <a:lnL>
                      <a:noFill/>
                    </a:lnL>
                    <a:lnR>
                      <a:noFill/>
                    </a:lnR>
                    <a:lnT>
                      <a:noFill/>
                    </a:lnT>
                    <a:lnB>
                      <a:noFill/>
                    </a:lnB>
                    <a:noFill/>
                  </a:tcPr>
                </a:tc>
                <a:tc>
                  <a:txBody>
                    <a:bodyPr/>
                    <a:lstStyle/>
                    <a:p>
                      <a:pPr algn="l" rtl="0" fontAlgn="base">
                        <a:lnSpc>
                          <a:spcPts val="1425"/>
                        </a:lnSpc>
                        <a:buNone/>
                      </a:pPr>
                      <a:r>
                        <a:rPr lang="en-GB" sz="1200" b="0" i="0">
                          <a:effectLst/>
                          <a:latin typeface="+mj-lt"/>
                        </a:rPr>
                        <a:t>Acronym from district names (e.g. South-West, “NEST” - New Forest, Eastleigh, Southampton and Test Valley), South Downs Council</a:t>
                      </a:r>
                    </a:p>
                  </a:txBody>
                  <a:tcPr anchor="ctr">
                    <a:lnL>
                      <a:noFill/>
                    </a:lnL>
                    <a:lnR>
                      <a:noFill/>
                    </a:lnR>
                    <a:lnT>
                      <a:noFill/>
                    </a:lnT>
                    <a:lnB>
                      <a:noFill/>
                    </a:lnB>
                    <a:noFill/>
                  </a:tcPr>
                </a:tc>
                <a:extLst>
                  <a:ext uri="{0D108BD9-81ED-4DB2-BD59-A6C34878D82A}">
                    <a16:rowId xmlns:a16="http://schemas.microsoft.com/office/drawing/2014/main" val="3159049846"/>
                  </a:ext>
                </a:extLst>
              </a:tr>
            </a:tbl>
          </a:graphicData>
        </a:graphic>
      </p:graphicFrame>
    </p:spTree>
    <p:extLst>
      <p:ext uri="{BB962C8B-B14F-4D97-AF65-F5344CB8AC3E}">
        <p14:creationId xmlns:p14="http://schemas.microsoft.com/office/powerpoint/2010/main" val="2913650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5402A-0EAA-C149-8E38-E509875C52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B9EC8A-0498-B6AA-F023-8A6C0E295CFD}"/>
              </a:ext>
            </a:extLst>
          </p:cNvPr>
          <p:cNvSpPr>
            <a:spLocks noGrp="1"/>
          </p:cNvSpPr>
          <p:nvPr>
            <p:ph type="title"/>
          </p:nvPr>
        </p:nvSpPr>
        <p:spPr/>
        <p:txBody>
          <a:bodyPr>
            <a:normAutofit/>
          </a:bodyPr>
          <a:lstStyle/>
          <a:p>
            <a:r>
              <a:rPr lang="en-GB"/>
              <a:t>Background</a:t>
            </a:r>
          </a:p>
        </p:txBody>
      </p:sp>
      <p:sp>
        <p:nvSpPr>
          <p:cNvPr id="4" name="Content Placeholder 3">
            <a:extLst>
              <a:ext uri="{FF2B5EF4-FFF2-40B4-BE49-F238E27FC236}">
                <a16:creationId xmlns:a16="http://schemas.microsoft.com/office/drawing/2014/main" id="{89700801-D14A-95AA-2139-9438E84564A8}"/>
              </a:ext>
            </a:extLst>
          </p:cNvPr>
          <p:cNvSpPr>
            <a:spLocks noGrp="1"/>
          </p:cNvSpPr>
          <p:nvPr>
            <p:ph idx="4294967295"/>
          </p:nvPr>
        </p:nvSpPr>
        <p:spPr>
          <a:xfrm>
            <a:off x="685846" y="1408650"/>
            <a:ext cx="5199799" cy="4730750"/>
          </a:xfrm>
        </p:spPr>
        <p:txBody>
          <a:bodyPr>
            <a:noAutofit/>
          </a:bodyPr>
          <a:lstStyle/>
          <a:p>
            <a:pPr>
              <a:spcBef>
                <a:spcPts val="1200"/>
              </a:spcBef>
            </a:pPr>
            <a:r>
              <a:rPr lang="en-GB" sz="1400"/>
              <a:t>The Government is planning to change how councils operate across the country, including in Hampshire. Their plan is known as Local Government Reorganisation (LGR).</a:t>
            </a:r>
          </a:p>
          <a:p>
            <a:pPr>
              <a:spcBef>
                <a:spcPts val="1200"/>
              </a:spcBef>
            </a:pPr>
            <a:r>
              <a:rPr lang="en-GB" sz="1400"/>
              <a:t>Currently, Hampshire and the Solent includes 15 district, county and unitary councils:</a:t>
            </a:r>
          </a:p>
          <a:p>
            <a:pPr marL="285750" indent="-285750">
              <a:spcBef>
                <a:spcPts val="1200"/>
              </a:spcBef>
              <a:spcAft>
                <a:spcPts val="600"/>
              </a:spcAft>
              <a:buFont typeface="Arial" panose="020B0604020202020204" pitchFamily="34" charset="0"/>
              <a:buChar char="•"/>
            </a:pPr>
            <a:r>
              <a:rPr lang="en-GB" sz="1400"/>
              <a:t>Some areas have </a:t>
            </a:r>
            <a:r>
              <a:rPr lang="en-GB" sz="1400" b="1"/>
              <a:t>‘two tier’ councils </a:t>
            </a:r>
            <a:r>
              <a:rPr lang="en-GB" sz="1400"/>
              <a:t>– which means they have Hampshire County Council delivering essential services such as education; roads, social care for older people and safeguarding vulnerable children and adults, and district or borough councils delivering other key services including planning, housing and waste collection.</a:t>
            </a:r>
          </a:p>
          <a:p>
            <a:pPr marL="285750" indent="-285750">
              <a:spcBef>
                <a:spcPts val="1200"/>
              </a:spcBef>
              <a:spcAft>
                <a:spcPts val="600"/>
              </a:spcAft>
              <a:buFont typeface="Arial" panose="020B0604020202020204" pitchFamily="34" charset="0"/>
              <a:buChar char="•"/>
            </a:pPr>
            <a:r>
              <a:rPr lang="en-GB" sz="1400"/>
              <a:t>The Solent area – Southampton, Portsmouth and the Isle of Wight – has </a:t>
            </a:r>
            <a:r>
              <a:rPr lang="en-GB" sz="1400" b="1"/>
              <a:t>single-tier councils </a:t>
            </a:r>
            <a:r>
              <a:rPr lang="en-GB" sz="1400"/>
              <a:t>that deliver all services</a:t>
            </a:r>
          </a:p>
          <a:p>
            <a:pPr>
              <a:spcBef>
                <a:spcPts val="1200"/>
              </a:spcBef>
              <a:spcAft>
                <a:spcPts val="600"/>
              </a:spcAft>
            </a:pPr>
            <a:r>
              <a:rPr lang="en-GB" sz="1400"/>
              <a:t>The Government now plans for these 15 councils to be reorganised into a smaller number.</a:t>
            </a:r>
          </a:p>
          <a:p>
            <a:pPr>
              <a:spcBef>
                <a:spcPts val="1200"/>
              </a:spcBef>
              <a:spcAft>
                <a:spcPts val="600"/>
              </a:spcAft>
            </a:pPr>
            <a:r>
              <a:rPr lang="en-GB" sz="1400"/>
              <a:t>LGR would not change parish and town councils in Hampshire and the Solent.</a:t>
            </a:r>
          </a:p>
          <a:p>
            <a:pPr>
              <a:spcBef>
                <a:spcPts val="1200"/>
              </a:spcBef>
              <a:spcAft>
                <a:spcPts val="600"/>
              </a:spcAft>
            </a:pPr>
            <a:endParaRPr lang="en-GB" sz="1400"/>
          </a:p>
          <a:p>
            <a:pPr>
              <a:spcBef>
                <a:spcPts val="1200"/>
              </a:spcBef>
              <a:spcAft>
                <a:spcPts val="600"/>
              </a:spcAft>
            </a:pPr>
            <a:endParaRPr lang="en-GB" sz="1400"/>
          </a:p>
          <a:p>
            <a:pPr>
              <a:spcBef>
                <a:spcPts val="1200"/>
              </a:spcBef>
              <a:spcAft>
                <a:spcPts val="600"/>
              </a:spcAft>
            </a:pPr>
            <a:endParaRPr lang="en-GB" sz="1400"/>
          </a:p>
          <a:p>
            <a:pPr>
              <a:spcBef>
                <a:spcPts val="1200"/>
              </a:spcBef>
              <a:spcAft>
                <a:spcPts val="600"/>
              </a:spcAft>
            </a:pPr>
            <a:endParaRPr lang="en-GB" sz="1400"/>
          </a:p>
          <a:p>
            <a:pPr>
              <a:spcBef>
                <a:spcPts val="1200"/>
              </a:spcBef>
              <a:spcAft>
                <a:spcPts val="600"/>
              </a:spcAft>
            </a:pPr>
            <a:endParaRPr lang="en-GB" sz="1400"/>
          </a:p>
          <a:p>
            <a:pPr>
              <a:spcBef>
                <a:spcPts val="1200"/>
              </a:spcBef>
              <a:spcAft>
                <a:spcPts val="600"/>
              </a:spcAft>
            </a:pPr>
            <a:endParaRPr lang="en-GB" sz="1400"/>
          </a:p>
        </p:txBody>
      </p:sp>
      <p:sp>
        <p:nvSpPr>
          <p:cNvPr id="3" name="Content Placeholder 3">
            <a:extLst>
              <a:ext uri="{FF2B5EF4-FFF2-40B4-BE49-F238E27FC236}">
                <a16:creationId xmlns:a16="http://schemas.microsoft.com/office/drawing/2014/main" id="{691E8996-4753-9882-6F0F-69D1B93847E5}"/>
              </a:ext>
              <a:ext uri="{C183D7F6-B498-43B3-948B-1728B52AA6E4}">
                <adec:decorative xmlns:adec="http://schemas.microsoft.com/office/drawing/2017/decorative" val="1"/>
              </a:ext>
            </a:extLst>
          </p:cNvPr>
          <p:cNvSpPr txBox="1">
            <a:spLocks/>
          </p:cNvSpPr>
          <p:nvPr/>
        </p:nvSpPr>
        <p:spPr>
          <a:xfrm>
            <a:off x="6392373" y="1422400"/>
            <a:ext cx="5113823" cy="4730094"/>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6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D95EB3F2-2515-7532-FA54-F736023BE66C}"/>
              </a:ext>
            </a:extLst>
          </p:cNvPr>
          <p:cNvSpPr>
            <a:spLocks noGrp="1"/>
          </p:cNvSpPr>
          <p:nvPr>
            <p:ph idx="4294967295"/>
          </p:nvPr>
        </p:nvSpPr>
        <p:spPr>
          <a:xfrm>
            <a:off x="6284892" y="1408650"/>
            <a:ext cx="5199799" cy="4730750"/>
          </a:xfrm>
        </p:spPr>
        <p:txBody>
          <a:bodyPr>
            <a:noAutofit/>
          </a:bodyPr>
          <a:lstStyle/>
          <a:p>
            <a:pPr>
              <a:spcBef>
                <a:spcPts val="800"/>
              </a:spcBef>
            </a:pPr>
            <a:r>
              <a:rPr lang="en-GB" sz="1400"/>
              <a:t>Councils in Hampshire and the Solent area have been invited to submit their ideas for their preferred restructure of local government, and the Government will make the final decision.</a:t>
            </a:r>
          </a:p>
          <a:p>
            <a:pPr>
              <a:spcBef>
                <a:spcPts val="800"/>
              </a:spcBef>
            </a:pPr>
            <a:r>
              <a:rPr lang="en-GB" sz="1400"/>
              <a:t>A number of options of what LGR could look like in Hampshire and the Solent have been considered based on:</a:t>
            </a:r>
          </a:p>
          <a:p>
            <a:pPr marL="285750" indent="-285750">
              <a:spcBef>
                <a:spcPts val="800"/>
              </a:spcBef>
              <a:buFont typeface="Arial" panose="020B0604020202020204" pitchFamily="34" charset="0"/>
              <a:buChar char="•"/>
            </a:pPr>
            <a:r>
              <a:rPr lang="en-GB" sz="1400"/>
              <a:t>The requirements set out by Government</a:t>
            </a:r>
          </a:p>
          <a:p>
            <a:pPr marL="285750" indent="-285750">
              <a:spcBef>
                <a:spcPts val="800"/>
              </a:spcBef>
              <a:buFont typeface="Arial" panose="020B0604020202020204" pitchFamily="34" charset="0"/>
              <a:buChar char="•"/>
            </a:pPr>
            <a:r>
              <a:rPr lang="en-GB" sz="1400"/>
              <a:t>Looking at how options would work financially</a:t>
            </a:r>
          </a:p>
          <a:p>
            <a:pPr marL="285750" indent="-285750">
              <a:spcBef>
                <a:spcPts val="800"/>
              </a:spcBef>
              <a:buFont typeface="Arial" panose="020B0604020202020204" pitchFamily="34" charset="0"/>
              <a:buChar char="•"/>
            </a:pPr>
            <a:r>
              <a:rPr lang="en-GB" sz="1400"/>
              <a:t>Looking at opportunities to transform services for the better</a:t>
            </a:r>
          </a:p>
          <a:p>
            <a:pPr marL="285750" indent="-285750">
              <a:spcBef>
                <a:spcPts val="800"/>
              </a:spcBef>
              <a:buFont typeface="Arial" panose="020B0604020202020204" pitchFamily="34" charset="0"/>
              <a:buChar char="•"/>
            </a:pPr>
            <a:r>
              <a:rPr lang="en-GB" sz="1400"/>
              <a:t>Speaking to local people and organisations in Hampshire</a:t>
            </a:r>
          </a:p>
          <a:p>
            <a:pPr>
              <a:spcBef>
                <a:spcPts val="800"/>
              </a:spcBef>
            </a:pPr>
            <a:r>
              <a:rPr lang="en-GB" sz="1400" b="1"/>
              <a:t>Hampshire County Council and East Hampshire are proposing that Hampshire and the Solent has four councils: three councils on the Hampshire and Solent area mainland, and a standalone Isle of Wight council.</a:t>
            </a:r>
          </a:p>
          <a:p>
            <a:pPr>
              <a:spcBef>
                <a:spcPts val="800"/>
              </a:spcBef>
            </a:pPr>
            <a:r>
              <a:rPr lang="en-GB" sz="1400"/>
              <a:t>More information can be found at: </a:t>
            </a:r>
            <a:r>
              <a:rPr lang="en-GB" sz="1400">
                <a:hlinkClick r:id="rId3"/>
              </a:rPr>
              <a:t>www.hants.gov.uk/LGR</a:t>
            </a:r>
            <a:r>
              <a:rPr lang="en-GB" sz="1400"/>
              <a:t> </a:t>
            </a:r>
          </a:p>
        </p:txBody>
      </p:sp>
    </p:spTree>
    <p:extLst>
      <p:ext uri="{BB962C8B-B14F-4D97-AF65-F5344CB8AC3E}">
        <p14:creationId xmlns:p14="http://schemas.microsoft.com/office/powerpoint/2010/main" val="25212762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84252-E206-D345-7F1F-BA98EB45AA2F}"/>
              </a:ext>
            </a:extLst>
          </p:cNvPr>
          <p:cNvSpPr>
            <a:spLocks noGrp="1"/>
          </p:cNvSpPr>
          <p:nvPr>
            <p:ph type="title"/>
          </p:nvPr>
        </p:nvSpPr>
        <p:spPr>
          <a:xfrm>
            <a:off x="692836" y="225312"/>
            <a:ext cx="10820355" cy="760938"/>
          </a:xfrm>
        </p:spPr>
        <p:txBody>
          <a:bodyPr>
            <a:normAutofit/>
          </a:bodyPr>
          <a:lstStyle/>
          <a:p>
            <a:r>
              <a:rPr lang="en-GB" sz="1600"/>
              <a:t>Methodology</a:t>
            </a:r>
          </a:p>
        </p:txBody>
      </p:sp>
      <p:sp>
        <p:nvSpPr>
          <p:cNvPr id="9" name="Arrow: Chevron 8">
            <a:extLst>
              <a:ext uri="{FF2B5EF4-FFF2-40B4-BE49-F238E27FC236}">
                <a16:creationId xmlns:a16="http://schemas.microsoft.com/office/drawing/2014/main" id="{ECE20529-0AEB-11DA-18A8-C0D4F6F100C1}"/>
              </a:ext>
            </a:extLst>
          </p:cNvPr>
          <p:cNvSpPr/>
          <p:nvPr/>
        </p:nvSpPr>
        <p:spPr>
          <a:xfrm>
            <a:off x="685799" y="1412558"/>
            <a:ext cx="1669471" cy="771017"/>
          </a:xfrm>
          <a:prstGeom prst="chevron">
            <a:avLst/>
          </a:prstGeom>
          <a:solidFill>
            <a:srgbClr val="0832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a:ea typeface="+mn-ea"/>
                <a:cs typeface="+mn-cs"/>
              </a:rPr>
              <a:t>Why</a:t>
            </a:r>
          </a:p>
        </p:txBody>
      </p:sp>
      <p:sp>
        <p:nvSpPr>
          <p:cNvPr id="7" name="Arrow: Chevron 6">
            <a:extLst>
              <a:ext uri="{FF2B5EF4-FFF2-40B4-BE49-F238E27FC236}">
                <a16:creationId xmlns:a16="http://schemas.microsoft.com/office/drawing/2014/main" id="{237DE7CE-3FB5-FDDB-7932-25DA3DD46EA8}"/>
              </a:ext>
            </a:extLst>
          </p:cNvPr>
          <p:cNvSpPr/>
          <p:nvPr/>
        </p:nvSpPr>
        <p:spPr>
          <a:xfrm>
            <a:off x="685799" y="2497256"/>
            <a:ext cx="1669471" cy="771017"/>
          </a:xfrm>
          <a:prstGeom prst="chevron">
            <a:avLst/>
          </a:prstGeom>
          <a:solidFill>
            <a:srgbClr val="357C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Arial" panose="020B0604020202020204"/>
                <a:ea typeface="+mn-ea"/>
                <a:cs typeface="+mn-cs"/>
              </a:rPr>
              <a:t>What</a:t>
            </a:r>
          </a:p>
        </p:txBody>
      </p:sp>
      <p:sp>
        <p:nvSpPr>
          <p:cNvPr id="8" name="Arrow: Chevron 7">
            <a:extLst>
              <a:ext uri="{FF2B5EF4-FFF2-40B4-BE49-F238E27FC236}">
                <a16:creationId xmlns:a16="http://schemas.microsoft.com/office/drawing/2014/main" id="{9266F3E0-B7AC-7774-F577-07CF270471CE}"/>
              </a:ext>
            </a:extLst>
          </p:cNvPr>
          <p:cNvSpPr/>
          <p:nvPr/>
        </p:nvSpPr>
        <p:spPr>
          <a:xfrm>
            <a:off x="692836" y="3734816"/>
            <a:ext cx="1669471" cy="771017"/>
          </a:xfrm>
          <a:prstGeom prst="chevron">
            <a:avLst/>
          </a:prstGeom>
          <a:solidFill>
            <a:srgbClr val="95C7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a:ea typeface="+mn-ea"/>
                <a:cs typeface="+mn-cs"/>
              </a:rPr>
              <a:t>Who</a:t>
            </a:r>
          </a:p>
        </p:txBody>
      </p:sp>
      <p:sp>
        <p:nvSpPr>
          <p:cNvPr id="12" name="TextBox 11">
            <a:extLst>
              <a:ext uri="{FF2B5EF4-FFF2-40B4-BE49-F238E27FC236}">
                <a16:creationId xmlns:a16="http://schemas.microsoft.com/office/drawing/2014/main" id="{90D5D833-566D-881F-C7F1-19BCE58B87E2}"/>
              </a:ext>
            </a:extLst>
          </p:cNvPr>
          <p:cNvSpPr txBox="1"/>
          <p:nvPr/>
        </p:nvSpPr>
        <p:spPr>
          <a:xfrm>
            <a:off x="2539037" y="1449800"/>
            <a:ext cx="8960127" cy="3170099"/>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Research was required to understand what residents think about the idea that is being proposed, to be considered alongside other information to help shape Hampshire County Council’s final proposal to Government this autumn.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a:ea typeface="+mn-ea"/>
                <a:cs typeface="+mn-cs"/>
              </a:rPr>
              <a:t>Qualitative interviews</a:t>
            </a:r>
            <a:endPar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endParaRPr>
          </a:p>
          <a:p>
            <a:pPr defTabSz="914400">
              <a:defRPr/>
            </a:pPr>
            <a:r>
              <a:rPr kumimoji="0" lang="en-GB" sz="1400" b="0" i="0" u="none" strike="noStrike" kern="1200" cap="none" spc="0" normalizeH="0" baseline="0" noProof="0" dirty="0">
                <a:ln>
                  <a:noFill/>
                </a:ln>
                <a:solidFill>
                  <a:prstClr val="black"/>
                </a:solidFill>
                <a:effectLst/>
                <a:uLnTx/>
                <a:uFillTx/>
                <a:latin typeface="Arial" panose="020B0604020202020204"/>
                <a:ea typeface="+mn-ea"/>
                <a:cs typeface="+mn-cs"/>
              </a:rPr>
              <a:t>Hampshire County Council’s Ethnic Minority Community Researcher Network spoke to people from ethnic minority communities including people from the following ethnic backgrounds: </a:t>
            </a:r>
            <a:r>
              <a:rPr kumimoji="0" lang="en-GB" sz="1400" b="0" i="0" u="none" strike="noStrike" kern="1200" cap="none" spc="0" normalizeH="0" baseline="0" noProof="0" dirty="0">
                <a:ln>
                  <a:noFill/>
                </a:ln>
                <a:solidFill>
                  <a:prstClr val="black"/>
                </a:solidFill>
                <a:effectLst/>
                <a:uLnTx/>
                <a:uFillTx/>
                <a:latin typeface="Arial"/>
                <a:cs typeface="Arial"/>
              </a:rPr>
              <a:t>Asian, Bengali, </a:t>
            </a:r>
            <a:r>
              <a:rPr lang="en-GB" sz="1400" dirty="0">
                <a:solidFill>
                  <a:prstClr val="black"/>
                </a:solidFill>
                <a:latin typeface="Arial"/>
                <a:cs typeface="Arial"/>
              </a:rPr>
              <a:t>British African</a:t>
            </a:r>
            <a:r>
              <a:rPr kumimoji="0" lang="en-GB" sz="1400" b="0" i="0" u="none" strike="noStrike" kern="1200" cap="none" spc="0" normalizeH="0" baseline="0" noProof="0" dirty="0">
                <a:ln>
                  <a:noFill/>
                </a:ln>
                <a:solidFill>
                  <a:prstClr val="black"/>
                </a:solidFill>
                <a:effectLst/>
                <a:uLnTx/>
                <a:uFillTx/>
                <a:latin typeface="Arial"/>
                <a:cs typeface="Arial"/>
              </a:rPr>
              <a:t>, </a:t>
            </a:r>
            <a:r>
              <a:rPr lang="en-GB" sz="1400" dirty="0">
                <a:solidFill>
                  <a:prstClr val="black"/>
                </a:solidFill>
                <a:latin typeface="Arial"/>
                <a:cs typeface="Arial"/>
              </a:rPr>
              <a:t>British Caribbean</a:t>
            </a:r>
            <a:r>
              <a:rPr kumimoji="0" lang="en-GB" sz="1400" b="0" i="0" u="none" strike="noStrike" kern="1200" cap="none" spc="0" normalizeH="0" baseline="0" noProof="0" dirty="0">
                <a:ln>
                  <a:noFill/>
                </a:ln>
                <a:solidFill>
                  <a:prstClr val="black"/>
                </a:solidFill>
                <a:effectLst/>
                <a:uLnTx/>
                <a:uFillTx/>
                <a:latin typeface="Arial"/>
                <a:cs typeface="Arial"/>
              </a:rPr>
              <a:t>, </a:t>
            </a:r>
            <a:r>
              <a:rPr lang="en-GB" sz="1400" dirty="0">
                <a:solidFill>
                  <a:prstClr val="black"/>
                </a:solidFill>
                <a:latin typeface="Arial"/>
                <a:cs typeface="Arial"/>
              </a:rPr>
              <a:t>Caribbean</a:t>
            </a:r>
            <a:r>
              <a:rPr kumimoji="0" lang="en-GB" sz="1400" b="0" i="0" u="none" strike="noStrike" kern="1200" cap="none" spc="0" normalizeH="0" baseline="0" noProof="0" dirty="0">
                <a:ln>
                  <a:noFill/>
                </a:ln>
                <a:solidFill>
                  <a:prstClr val="black"/>
                </a:solidFill>
                <a:effectLst/>
                <a:uLnTx/>
                <a:uFillTx/>
                <a:latin typeface="Arial"/>
                <a:cs typeface="Arial"/>
              </a:rPr>
              <a:t>, Hong Kong Chinese, </a:t>
            </a:r>
            <a:r>
              <a:rPr lang="en-GB" sz="1400" dirty="0">
                <a:solidFill>
                  <a:prstClr val="black"/>
                </a:solidFill>
                <a:latin typeface="Arial"/>
                <a:cs typeface="Arial"/>
              </a:rPr>
              <a:t>Indian, </a:t>
            </a:r>
            <a:r>
              <a:rPr kumimoji="0" lang="en-GB" sz="1400" b="0" i="0" u="none" strike="noStrike" kern="1200" cap="none" spc="0" normalizeH="0" baseline="0" noProof="0" dirty="0">
                <a:ln>
                  <a:noFill/>
                </a:ln>
                <a:solidFill>
                  <a:prstClr val="black"/>
                </a:solidFill>
                <a:effectLst/>
                <a:uLnTx/>
                <a:uFillTx/>
                <a:latin typeface="Arial"/>
                <a:cs typeface="Arial"/>
              </a:rPr>
              <a:t>Nepalese, </a:t>
            </a:r>
            <a:r>
              <a:rPr lang="en-GB" sz="1400" dirty="0">
                <a:solidFill>
                  <a:prstClr val="black"/>
                </a:solidFill>
                <a:latin typeface="Arial"/>
                <a:cs typeface="Arial"/>
              </a:rPr>
              <a:t>Nigerian, Pakistani</a:t>
            </a:r>
            <a:r>
              <a:rPr kumimoji="0" lang="en-GB" sz="1400" b="0" i="0" u="none" strike="noStrike" kern="1200" cap="none" spc="0" normalizeH="0" baseline="0" noProof="0" dirty="0">
                <a:ln>
                  <a:noFill/>
                </a:ln>
                <a:solidFill>
                  <a:prstClr val="black"/>
                </a:solidFill>
                <a:effectLst/>
                <a:uLnTx/>
                <a:uFillTx/>
                <a:latin typeface="Arial"/>
                <a:cs typeface="Arial"/>
              </a:rPr>
              <a:t>, Russian, </a:t>
            </a:r>
            <a:r>
              <a:rPr lang="en-GB" sz="1400" dirty="0">
                <a:solidFill>
                  <a:prstClr val="black"/>
                </a:solidFill>
                <a:latin typeface="Arial"/>
                <a:cs typeface="Arial"/>
              </a:rPr>
              <a:t>South </a:t>
            </a:r>
            <a:r>
              <a:rPr kumimoji="0" lang="en-GB" sz="1400" b="0" i="0" u="none" strike="noStrike" kern="1200" cap="none" spc="0" normalizeH="0" baseline="0" noProof="0" dirty="0">
                <a:ln>
                  <a:noFill/>
                </a:ln>
                <a:solidFill>
                  <a:prstClr val="black"/>
                </a:solidFill>
                <a:effectLst/>
                <a:uLnTx/>
                <a:uFillTx/>
                <a:latin typeface="Arial"/>
                <a:cs typeface="Arial"/>
              </a:rPr>
              <a:t>African</a:t>
            </a:r>
            <a:r>
              <a:rPr lang="en-GB" sz="1400" dirty="0">
                <a:solidFill>
                  <a:prstClr val="black"/>
                </a:solidFill>
                <a:latin typeface="Arial"/>
                <a:cs typeface="Arial"/>
              </a:rPr>
              <a:t> mixed race and Ukrainian</a:t>
            </a:r>
            <a:r>
              <a:rPr kumimoji="0" lang="en-GB" sz="1400" b="0" i="0" u="none" strike="noStrike" kern="1200" cap="none" spc="0" normalizeH="0" baseline="0" noProof="0" dirty="0">
                <a:ln>
                  <a:noFill/>
                </a:ln>
                <a:solidFill>
                  <a:prstClr val="black"/>
                </a:solidFill>
                <a:effectLst/>
                <a:uLnTx/>
                <a:uFillTx/>
                <a:latin typeface="Arial"/>
                <a:cs typeface="Arial"/>
              </a:rPr>
              <a:t>.</a:t>
            </a:r>
            <a:endParaRPr lang="en-GB" sz="1400" b="0" i="0" u="none" strike="noStrike" kern="1200" cap="none" spc="0" normalizeH="0" baseline="0" noProof="0" dirty="0">
              <a:ln>
                <a:noFill/>
              </a:ln>
              <a:solidFill>
                <a:prstClr val="black"/>
              </a:solidFill>
              <a:effectLst/>
              <a:uLnTx/>
              <a:uFillTx/>
              <a:latin typeface="Arial"/>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400" b="1">
              <a:solidFill>
                <a:prstClr val="black"/>
              </a:solidFill>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Arial" panose="020B0604020202020204"/>
                <a:ea typeface="+mn-ea"/>
                <a:cs typeface="+mn-cs"/>
              </a:rPr>
              <a:t>We spoke to respondents from across Hampshire and the </a:t>
            </a:r>
            <a:r>
              <a:rPr lang="en-GB" sz="1400" b="1" dirty="0">
                <a:latin typeface="Arial" panose="020B0604020202020204"/>
              </a:rPr>
              <a:t>cities of Portsmouth and Southampton.</a:t>
            </a:r>
            <a:endParaRPr lang="en-GB" sz="1400" b="1" i="0" u="none" strike="noStrike" kern="1200" cap="none" spc="0" normalizeH="0" baseline="0" noProof="0" dirty="0">
              <a:ln>
                <a:noFill/>
              </a:ln>
              <a:effectLst/>
              <a:uLnTx/>
              <a:uFillTx/>
              <a:latin typeface="Arial" panose="020B0604020202020204"/>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400" b="1">
              <a:latin typeface="Arial" panose="020B0604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effectLst/>
                <a:uLnTx/>
                <a:uFillTx/>
                <a:latin typeface="Arial" panose="020B0604020202020204"/>
                <a:ea typeface="+mn-ea"/>
                <a:cs typeface="+mn-cs"/>
              </a:rPr>
              <a:t>29 respondents</a:t>
            </a:r>
            <a:r>
              <a:rPr kumimoji="0" lang="en-GB" sz="1400" b="0" i="0" u="none" strike="noStrike" kern="1200" cap="none" spc="0" normalizeH="0" baseline="0" noProof="0" dirty="0">
                <a:ln>
                  <a:noFill/>
                </a:ln>
                <a:effectLst/>
                <a:uLnTx/>
                <a:uFillTx/>
                <a:latin typeface="Arial" panose="020B0604020202020204"/>
                <a:ea typeface="+mn-ea"/>
                <a:cs typeface="+mn-cs"/>
              </a:rPr>
              <a:t> in total, ranging in age from </a:t>
            </a:r>
            <a:r>
              <a:rPr lang="en-GB" sz="1400" dirty="0">
                <a:latin typeface="Arial" panose="020B0604020202020204"/>
              </a:rPr>
              <a:t>21</a:t>
            </a:r>
            <a:r>
              <a:rPr kumimoji="0" lang="en-GB" sz="1400" b="0" i="0" u="none" strike="noStrike" kern="1200" cap="none" spc="0" normalizeH="0" baseline="0" noProof="0" dirty="0">
                <a:ln>
                  <a:noFill/>
                </a:ln>
                <a:effectLst/>
                <a:uLnTx/>
                <a:uFillTx/>
                <a:latin typeface="Arial" panose="020B0604020202020204"/>
                <a:ea typeface="+mn-ea"/>
                <a:cs typeface="+mn-cs"/>
              </a:rPr>
              <a:t>-72 with more female than male participants (see table below):</a:t>
            </a:r>
            <a:endParaRPr kumimoji="0" lang="en-GB" sz="1400" b="0" i="0" u="none" strike="noStrike" kern="1200" cap="none" spc="0" normalizeH="0" baseline="0" noProof="0" dirty="0">
              <a:ln>
                <a:noFill/>
              </a:ln>
              <a:effectLst/>
              <a:uLnTx/>
              <a:uFillTx/>
              <a:latin typeface="Arial" panose="020B0604020202020204"/>
              <a:ea typeface="+mn-ea"/>
              <a:cs typeface="Arial"/>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a:ln>
                <a:noFill/>
              </a:ln>
              <a:solidFill>
                <a:srgbClr val="FF0000"/>
              </a:solidFill>
              <a:effectLst/>
              <a:uLnTx/>
              <a:uFillTx/>
              <a:latin typeface="Arial" panose="020B0604020202020204"/>
              <a:ea typeface="+mn-ea"/>
              <a:cs typeface="+mn-cs"/>
            </a:endParaRPr>
          </a:p>
        </p:txBody>
      </p:sp>
      <p:graphicFrame>
        <p:nvGraphicFramePr>
          <p:cNvPr id="3" name="Table 2">
            <a:extLst>
              <a:ext uri="{FF2B5EF4-FFF2-40B4-BE49-F238E27FC236}">
                <a16:creationId xmlns:a16="http://schemas.microsoft.com/office/drawing/2014/main" id="{1BDB5C96-4520-6E88-250B-F47A0DF936D4}"/>
              </a:ext>
            </a:extLst>
          </p:cNvPr>
          <p:cNvGraphicFramePr>
            <a:graphicFrameLocks noGrp="1"/>
          </p:cNvGraphicFramePr>
          <p:nvPr>
            <p:extLst>
              <p:ext uri="{D42A27DB-BD31-4B8C-83A1-F6EECF244321}">
                <p14:modId xmlns:p14="http://schemas.microsoft.com/office/powerpoint/2010/main" val="2384187744"/>
              </p:ext>
            </p:extLst>
          </p:nvPr>
        </p:nvGraphicFramePr>
        <p:xfrm>
          <a:off x="2539037" y="4969288"/>
          <a:ext cx="8084831" cy="741680"/>
        </p:xfrm>
        <a:graphic>
          <a:graphicData uri="http://schemas.openxmlformats.org/drawingml/2006/table">
            <a:tbl>
              <a:tblPr firstRow="1" bandRow="1">
                <a:tableStyleId>{073A0DAA-6AF3-43AB-8588-CEC1D06C72B9}</a:tableStyleId>
              </a:tblPr>
              <a:tblGrid>
                <a:gridCol w="1994863">
                  <a:extLst>
                    <a:ext uri="{9D8B030D-6E8A-4147-A177-3AD203B41FA5}">
                      <a16:colId xmlns:a16="http://schemas.microsoft.com/office/drawing/2014/main" val="1624166025"/>
                    </a:ext>
                  </a:extLst>
                </a:gridCol>
                <a:gridCol w="940118">
                  <a:extLst>
                    <a:ext uri="{9D8B030D-6E8A-4147-A177-3AD203B41FA5}">
                      <a16:colId xmlns:a16="http://schemas.microsoft.com/office/drawing/2014/main" val="1687744073"/>
                    </a:ext>
                  </a:extLst>
                </a:gridCol>
                <a:gridCol w="945832">
                  <a:extLst>
                    <a:ext uri="{9D8B030D-6E8A-4147-A177-3AD203B41FA5}">
                      <a16:colId xmlns:a16="http://schemas.microsoft.com/office/drawing/2014/main" val="3584067216"/>
                    </a:ext>
                  </a:extLst>
                </a:gridCol>
                <a:gridCol w="1091865">
                  <a:extLst>
                    <a:ext uri="{9D8B030D-6E8A-4147-A177-3AD203B41FA5}">
                      <a16:colId xmlns:a16="http://schemas.microsoft.com/office/drawing/2014/main" val="3203279693"/>
                    </a:ext>
                  </a:extLst>
                </a:gridCol>
                <a:gridCol w="965535">
                  <a:extLst>
                    <a:ext uri="{9D8B030D-6E8A-4147-A177-3AD203B41FA5}">
                      <a16:colId xmlns:a16="http://schemas.microsoft.com/office/drawing/2014/main" val="1415764832"/>
                    </a:ext>
                  </a:extLst>
                </a:gridCol>
                <a:gridCol w="1073309">
                  <a:extLst>
                    <a:ext uri="{9D8B030D-6E8A-4147-A177-3AD203B41FA5}">
                      <a16:colId xmlns:a16="http://schemas.microsoft.com/office/drawing/2014/main" val="3445505161"/>
                    </a:ext>
                  </a:extLst>
                </a:gridCol>
                <a:gridCol w="1073309">
                  <a:extLst>
                    <a:ext uri="{9D8B030D-6E8A-4147-A177-3AD203B41FA5}">
                      <a16:colId xmlns:a16="http://schemas.microsoft.com/office/drawing/2014/main" val="1451073034"/>
                    </a:ext>
                  </a:extLst>
                </a:gridCol>
              </a:tblGrid>
              <a:tr h="370840">
                <a:tc>
                  <a:txBody>
                    <a:bodyPr/>
                    <a:lstStyle/>
                    <a:p>
                      <a:endParaRPr lang="en-GB" sz="1600">
                        <a:solidFill>
                          <a:srgbClr val="FF0000"/>
                        </a:solidFill>
                      </a:endParaRPr>
                    </a:p>
                  </a:txBody>
                  <a:tcPr>
                    <a:solidFill>
                      <a:srgbClr val="08324B"/>
                    </a:solidFill>
                  </a:tcPr>
                </a:tc>
                <a:tc>
                  <a:txBody>
                    <a:bodyPr/>
                    <a:lstStyle/>
                    <a:p>
                      <a:r>
                        <a:rPr lang="en-GB" sz="1600">
                          <a:solidFill>
                            <a:schemeClr val="bg1"/>
                          </a:solidFill>
                        </a:rPr>
                        <a:t>Female</a:t>
                      </a:r>
                    </a:p>
                  </a:txBody>
                  <a:tcPr>
                    <a:solidFill>
                      <a:srgbClr val="08324B"/>
                    </a:solidFill>
                  </a:tcPr>
                </a:tc>
                <a:tc>
                  <a:txBody>
                    <a:bodyPr/>
                    <a:lstStyle/>
                    <a:p>
                      <a:r>
                        <a:rPr lang="en-GB" sz="1600">
                          <a:solidFill>
                            <a:schemeClr val="bg1"/>
                          </a:solidFill>
                        </a:rPr>
                        <a:t>Male</a:t>
                      </a:r>
                    </a:p>
                  </a:txBody>
                  <a:tcPr>
                    <a:solidFill>
                      <a:srgbClr val="08324B"/>
                    </a:solidFill>
                  </a:tcPr>
                </a:tc>
                <a:tc>
                  <a:txBody>
                    <a:bodyPr/>
                    <a:lstStyle/>
                    <a:p>
                      <a:r>
                        <a:rPr lang="en-GB" sz="1600">
                          <a:solidFill>
                            <a:schemeClr val="bg1"/>
                          </a:solidFill>
                        </a:rPr>
                        <a:t>18-30</a:t>
                      </a:r>
                    </a:p>
                  </a:txBody>
                  <a:tcPr>
                    <a:solidFill>
                      <a:srgbClr val="08324B"/>
                    </a:solidFill>
                  </a:tcPr>
                </a:tc>
                <a:tc>
                  <a:txBody>
                    <a:bodyPr/>
                    <a:lstStyle/>
                    <a:p>
                      <a:r>
                        <a:rPr lang="en-GB" sz="1600">
                          <a:solidFill>
                            <a:schemeClr val="bg1"/>
                          </a:solidFill>
                        </a:rPr>
                        <a:t>31-45</a:t>
                      </a:r>
                    </a:p>
                  </a:txBody>
                  <a:tcPr>
                    <a:solidFill>
                      <a:srgbClr val="08324B"/>
                    </a:solidFill>
                  </a:tcPr>
                </a:tc>
                <a:tc>
                  <a:txBody>
                    <a:bodyPr/>
                    <a:lstStyle/>
                    <a:p>
                      <a:r>
                        <a:rPr lang="en-GB" sz="1600">
                          <a:solidFill>
                            <a:schemeClr val="bg1"/>
                          </a:solidFill>
                        </a:rPr>
                        <a:t>46-60</a:t>
                      </a:r>
                    </a:p>
                  </a:txBody>
                  <a:tcPr>
                    <a:solidFill>
                      <a:srgbClr val="08324B"/>
                    </a:solidFill>
                  </a:tcPr>
                </a:tc>
                <a:tc>
                  <a:txBody>
                    <a:bodyPr/>
                    <a:lstStyle/>
                    <a:p>
                      <a:r>
                        <a:rPr lang="en-GB" sz="1600">
                          <a:solidFill>
                            <a:schemeClr val="bg1"/>
                          </a:solidFill>
                        </a:rPr>
                        <a:t>61+</a:t>
                      </a:r>
                    </a:p>
                  </a:txBody>
                  <a:tcPr>
                    <a:solidFill>
                      <a:srgbClr val="08324B"/>
                    </a:solidFill>
                  </a:tcPr>
                </a:tc>
                <a:extLst>
                  <a:ext uri="{0D108BD9-81ED-4DB2-BD59-A6C34878D82A}">
                    <a16:rowId xmlns:a16="http://schemas.microsoft.com/office/drawing/2014/main" val="2804919891"/>
                  </a:ext>
                </a:extLst>
              </a:tr>
              <a:tr h="370840">
                <a:tc>
                  <a:txBody>
                    <a:bodyPr/>
                    <a:lstStyle/>
                    <a:p>
                      <a:r>
                        <a:rPr lang="en-GB" sz="1600">
                          <a:solidFill>
                            <a:schemeClr val="tx1"/>
                          </a:solidFill>
                        </a:rPr>
                        <a:t>No of respondents</a:t>
                      </a:r>
                    </a:p>
                  </a:txBody>
                  <a:tcPr/>
                </a:tc>
                <a:tc>
                  <a:txBody>
                    <a:bodyPr/>
                    <a:lstStyle/>
                    <a:p>
                      <a:r>
                        <a:rPr lang="en-GB" sz="1600">
                          <a:solidFill>
                            <a:schemeClr val="tx1"/>
                          </a:solidFill>
                        </a:rPr>
                        <a:t>19</a:t>
                      </a:r>
                    </a:p>
                  </a:txBody>
                  <a:tcPr/>
                </a:tc>
                <a:tc>
                  <a:txBody>
                    <a:bodyPr/>
                    <a:lstStyle/>
                    <a:p>
                      <a:r>
                        <a:rPr lang="en-GB" sz="1600">
                          <a:solidFill>
                            <a:schemeClr val="tx1"/>
                          </a:solidFill>
                        </a:rPr>
                        <a:t>10</a:t>
                      </a:r>
                    </a:p>
                  </a:txBody>
                  <a:tcPr/>
                </a:tc>
                <a:tc>
                  <a:txBody>
                    <a:bodyPr/>
                    <a:lstStyle/>
                    <a:p>
                      <a:r>
                        <a:rPr lang="en-GB" sz="1600">
                          <a:solidFill>
                            <a:schemeClr val="tx1"/>
                          </a:solidFill>
                        </a:rPr>
                        <a:t>4</a:t>
                      </a:r>
                    </a:p>
                  </a:txBody>
                  <a:tcPr/>
                </a:tc>
                <a:tc>
                  <a:txBody>
                    <a:bodyPr/>
                    <a:lstStyle/>
                    <a:p>
                      <a:r>
                        <a:rPr lang="en-GB" sz="1600">
                          <a:solidFill>
                            <a:schemeClr val="tx1"/>
                          </a:solidFill>
                        </a:rPr>
                        <a:t>8</a:t>
                      </a:r>
                    </a:p>
                  </a:txBody>
                  <a:tcPr/>
                </a:tc>
                <a:tc>
                  <a:txBody>
                    <a:bodyPr/>
                    <a:lstStyle/>
                    <a:p>
                      <a:r>
                        <a:rPr lang="en-GB" sz="1600">
                          <a:solidFill>
                            <a:schemeClr val="tx1"/>
                          </a:solidFill>
                        </a:rPr>
                        <a:t>13</a:t>
                      </a:r>
                    </a:p>
                  </a:txBody>
                  <a:tcPr/>
                </a:tc>
                <a:tc>
                  <a:txBody>
                    <a:bodyPr/>
                    <a:lstStyle/>
                    <a:p>
                      <a:r>
                        <a:rPr lang="en-GB" sz="1600">
                          <a:solidFill>
                            <a:schemeClr val="tx1"/>
                          </a:solidFill>
                        </a:rPr>
                        <a:t>4</a:t>
                      </a:r>
                    </a:p>
                  </a:txBody>
                  <a:tcPr/>
                </a:tc>
                <a:extLst>
                  <a:ext uri="{0D108BD9-81ED-4DB2-BD59-A6C34878D82A}">
                    <a16:rowId xmlns:a16="http://schemas.microsoft.com/office/drawing/2014/main" val="3432196914"/>
                  </a:ext>
                </a:extLst>
              </a:tr>
            </a:tbl>
          </a:graphicData>
        </a:graphic>
      </p:graphicFrame>
    </p:spTree>
    <p:extLst>
      <p:ext uri="{BB962C8B-B14F-4D97-AF65-F5344CB8AC3E}">
        <p14:creationId xmlns:p14="http://schemas.microsoft.com/office/powerpoint/2010/main" val="3699853196"/>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C29AD-D648-1255-EBCB-7B7CAAF7FD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07FDCEA-2B6F-00E6-A146-984ED936A2A8}"/>
              </a:ext>
            </a:extLst>
          </p:cNvPr>
          <p:cNvSpPr txBox="1">
            <a:spLocks noGrp="1"/>
          </p:cNvSpPr>
          <p:nvPr>
            <p:ph type="title" idx="4294967295"/>
          </p:nvPr>
        </p:nvSpPr>
        <p:spPr>
          <a:xfrm>
            <a:off x="695324" y="545846"/>
            <a:ext cx="10876189"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8314C"/>
                </a:solidFill>
                <a:effectLst/>
                <a:uLnTx/>
                <a:uFillTx/>
                <a:latin typeface="Arial Nova Light" panose="020B0304020202020204" pitchFamily="34" charset="0"/>
                <a:ea typeface="+mn-ea"/>
                <a:cs typeface="Arial"/>
              </a:rPr>
              <a:t>Headline findings</a:t>
            </a:r>
            <a:r>
              <a:rPr kumimoji="0" lang="en-GB" sz="1600" b="0" i="0" u="none" strike="noStrike" kern="1200" cap="none" spc="0" normalizeH="0" baseline="0" noProof="0">
                <a:ln>
                  <a:noFill/>
                </a:ln>
                <a:solidFill>
                  <a:srgbClr val="08314C"/>
                </a:solidFill>
                <a:effectLst/>
                <a:uLnTx/>
                <a:uFillTx/>
                <a:latin typeface="Arial Nova Light" panose="020B0304020202020204" pitchFamily="34" charset="0"/>
                <a:ea typeface="+mn-ea"/>
                <a:cs typeface="Arial"/>
              </a:rPr>
              <a:t>: Community Research: Respondents from ethnic minority communities hope for efficient, joined up and improved services and fear disrupted services or their needs being overlooked</a:t>
            </a:r>
            <a:endParaRPr kumimoji="0" lang="en-GB" sz="1600" b="0" i="0" u="none" strike="noStrike" kern="1200" cap="none" spc="0" normalizeH="0" baseline="0" noProof="0">
              <a:ln>
                <a:noFill/>
              </a:ln>
              <a:solidFill>
                <a:srgbClr val="08314C"/>
              </a:solidFill>
              <a:effectLst/>
              <a:uLnTx/>
              <a:uFillTx/>
              <a:latin typeface="Arial Nova Light" panose="020B03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5E41B025-0EA9-E968-09FA-47D3BF36F8E6}"/>
              </a:ext>
            </a:extLst>
          </p:cNvPr>
          <p:cNvSpPr/>
          <p:nvPr/>
        </p:nvSpPr>
        <p:spPr>
          <a:xfrm>
            <a:off x="1621046" y="1560910"/>
            <a:ext cx="3755906" cy="737540"/>
          </a:xfrm>
          <a:prstGeom prst="rect">
            <a:avLst/>
          </a:prstGeom>
          <a:solidFill>
            <a:srgbClr val="08314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1" rIns="36000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Nova Light" panose="020B0304020202020204" pitchFamily="34" charset="0"/>
                <a:cs typeface="Arial"/>
              </a:rPr>
              <a:t>Approximately half of respondents aware of LGR</a:t>
            </a:r>
          </a:p>
        </p:txBody>
      </p:sp>
      <p:sp>
        <p:nvSpPr>
          <p:cNvPr id="11" name="Rectangle 10">
            <a:extLst>
              <a:ext uri="{FF2B5EF4-FFF2-40B4-BE49-F238E27FC236}">
                <a16:creationId xmlns:a16="http://schemas.microsoft.com/office/drawing/2014/main" id="{B69B9953-3153-772D-82CC-26108498498F}"/>
              </a:ext>
            </a:extLst>
          </p:cNvPr>
          <p:cNvSpPr/>
          <p:nvPr/>
        </p:nvSpPr>
        <p:spPr>
          <a:xfrm>
            <a:off x="5726890" y="1560216"/>
            <a:ext cx="4901213" cy="73754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ova Light" panose="020B0304020202020204" pitchFamily="34" charset="0"/>
                <a:cs typeface="Arial"/>
              </a:rPr>
              <a:t>Awareness was largely linked to working in or with the public sector</a:t>
            </a:r>
          </a:p>
        </p:txBody>
      </p:sp>
      <p:sp>
        <p:nvSpPr>
          <p:cNvPr id="8" name="Rectangle 7">
            <a:extLst>
              <a:ext uri="{FF2B5EF4-FFF2-40B4-BE49-F238E27FC236}">
                <a16:creationId xmlns:a16="http://schemas.microsoft.com/office/drawing/2014/main" id="{6D80501E-E418-3439-0F96-4368128EDDC8}"/>
              </a:ext>
            </a:extLst>
          </p:cNvPr>
          <p:cNvSpPr/>
          <p:nvPr/>
        </p:nvSpPr>
        <p:spPr>
          <a:xfrm>
            <a:off x="1621046" y="2457385"/>
            <a:ext cx="3755906" cy="737540"/>
          </a:xfrm>
          <a:prstGeom prst="rect">
            <a:avLst/>
          </a:prstGeom>
          <a:solidFill>
            <a:srgbClr val="08314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1" rIns="36000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Nova Light" panose="020B0304020202020204" pitchFamily="34" charset="0"/>
                <a:cs typeface="Arial"/>
              </a:rPr>
              <a:t>Potential benefits of the proposed LGR structure focus on improved or more equal provision of services </a:t>
            </a:r>
          </a:p>
        </p:txBody>
      </p:sp>
      <p:sp>
        <p:nvSpPr>
          <p:cNvPr id="12" name="Rectangle 11">
            <a:extLst>
              <a:ext uri="{FF2B5EF4-FFF2-40B4-BE49-F238E27FC236}">
                <a16:creationId xmlns:a16="http://schemas.microsoft.com/office/drawing/2014/main" id="{3D986816-123A-9860-2645-33E353965E75}"/>
              </a:ext>
            </a:extLst>
          </p:cNvPr>
          <p:cNvSpPr/>
          <p:nvPr/>
        </p:nvSpPr>
        <p:spPr>
          <a:xfrm>
            <a:off x="5726890" y="2457385"/>
            <a:ext cx="4901213" cy="73754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ova Light" panose="020B0304020202020204" pitchFamily="34" charset="0"/>
                <a:cs typeface="Arial"/>
              </a:rPr>
              <a:t>More efficient, joined up and improved services with equal provision are what respondents hope for from LGR </a:t>
            </a:r>
          </a:p>
        </p:txBody>
      </p:sp>
      <p:sp>
        <p:nvSpPr>
          <p:cNvPr id="6" name="Rectangle 5">
            <a:extLst>
              <a:ext uri="{FF2B5EF4-FFF2-40B4-BE49-F238E27FC236}">
                <a16:creationId xmlns:a16="http://schemas.microsoft.com/office/drawing/2014/main" id="{84625E7B-95F7-661C-0D86-B68D4CD8A42C}"/>
              </a:ext>
            </a:extLst>
          </p:cNvPr>
          <p:cNvSpPr/>
          <p:nvPr/>
        </p:nvSpPr>
        <p:spPr>
          <a:xfrm>
            <a:off x="1621046" y="3353860"/>
            <a:ext cx="3755906" cy="737540"/>
          </a:xfrm>
          <a:prstGeom prst="rect">
            <a:avLst/>
          </a:prstGeom>
          <a:solidFill>
            <a:srgbClr val="08314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1" rIns="36000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Nova Light" panose="020B0304020202020204" pitchFamily="34" charset="0"/>
                <a:cs typeface="Arial"/>
              </a:rPr>
              <a:t>Concerns </a:t>
            </a:r>
            <a:r>
              <a:rPr kumimoji="0" lang="en-GB" sz="1400" b="1" i="0" u="none" strike="noStrike" kern="1200" cap="none" spc="0" normalizeH="0" baseline="0" noProof="0" err="1">
                <a:ln>
                  <a:noFill/>
                </a:ln>
                <a:solidFill>
                  <a:srgbClr val="FFFFFF"/>
                </a:solidFill>
                <a:effectLst/>
                <a:uLnTx/>
                <a:uFillTx/>
                <a:latin typeface="Arial Nova Light" panose="020B0304020202020204" pitchFamily="34" charset="0"/>
                <a:cs typeface="Arial"/>
              </a:rPr>
              <a:t>abou</a:t>
            </a:r>
            <a:r>
              <a:rPr lang="en-GB" sz="1400" b="1">
                <a:solidFill>
                  <a:srgbClr val="FFFFFF"/>
                </a:solidFill>
                <a:latin typeface="Arial Nova Light" panose="020B0304020202020204" pitchFamily="34" charset="0"/>
                <a:cs typeface="Arial"/>
              </a:rPr>
              <a:t>t the proposed LGR structure </a:t>
            </a:r>
            <a:r>
              <a:rPr kumimoji="0" lang="en-GB" sz="1400" b="1" i="0" u="none" strike="noStrike" kern="1200" cap="none" spc="0" normalizeH="0" baseline="0" noProof="0">
                <a:ln>
                  <a:noFill/>
                </a:ln>
                <a:solidFill>
                  <a:srgbClr val="FFFFFF"/>
                </a:solidFill>
                <a:effectLst/>
                <a:uLnTx/>
                <a:uFillTx/>
                <a:latin typeface="Arial Nova Light" panose="020B0304020202020204" pitchFamily="34" charset="0"/>
                <a:cs typeface="Arial"/>
              </a:rPr>
              <a:t>focus around accurately assessing need and providing for it</a:t>
            </a:r>
          </a:p>
        </p:txBody>
      </p:sp>
      <p:sp>
        <p:nvSpPr>
          <p:cNvPr id="15" name="Rectangle 14">
            <a:extLst>
              <a:ext uri="{FF2B5EF4-FFF2-40B4-BE49-F238E27FC236}">
                <a16:creationId xmlns:a16="http://schemas.microsoft.com/office/drawing/2014/main" id="{BFE5D17C-56CD-70BB-50CD-EFBB9A08B3B9}"/>
              </a:ext>
            </a:extLst>
          </p:cNvPr>
          <p:cNvSpPr/>
          <p:nvPr/>
        </p:nvSpPr>
        <p:spPr>
          <a:xfrm>
            <a:off x="5726890" y="3353860"/>
            <a:ext cx="4901213" cy="73754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ova Light" panose="020B0304020202020204" pitchFamily="34" charset="0"/>
                <a:cs typeface="Arial"/>
              </a:rPr>
              <a:t>Understanding needs and providing services for communities is key with respondents concerned about short term disruption and being overlooked in new councils</a:t>
            </a:r>
          </a:p>
        </p:txBody>
      </p:sp>
      <p:sp>
        <p:nvSpPr>
          <p:cNvPr id="9" name="Rectangle 8">
            <a:extLst>
              <a:ext uri="{FF2B5EF4-FFF2-40B4-BE49-F238E27FC236}">
                <a16:creationId xmlns:a16="http://schemas.microsoft.com/office/drawing/2014/main" id="{318E1A69-2CF8-015F-BAB1-C30CD38A7E9C}"/>
              </a:ext>
            </a:extLst>
          </p:cNvPr>
          <p:cNvSpPr/>
          <p:nvPr/>
        </p:nvSpPr>
        <p:spPr>
          <a:xfrm>
            <a:off x="1621046" y="4250335"/>
            <a:ext cx="3755906" cy="737540"/>
          </a:xfrm>
          <a:prstGeom prst="rect">
            <a:avLst/>
          </a:prstGeom>
          <a:solidFill>
            <a:srgbClr val="08314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1" rIns="36000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Nova Light" panose="020B0304020202020204" pitchFamily="34" charset="0"/>
                <a:cs typeface="Arial"/>
              </a:rPr>
              <a:t>Notable differences for specific communities</a:t>
            </a:r>
          </a:p>
        </p:txBody>
      </p:sp>
      <p:sp>
        <p:nvSpPr>
          <p:cNvPr id="16" name="Rectangle 15">
            <a:extLst>
              <a:ext uri="{FF2B5EF4-FFF2-40B4-BE49-F238E27FC236}">
                <a16:creationId xmlns:a16="http://schemas.microsoft.com/office/drawing/2014/main" id="{29D0E75D-15C3-7BE5-C7A4-5C5851495C22}"/>
              </a:ext>
            </a:extLst>
          </p:cNvPr>
          <p:cNvSpPr/>
          <p:nvPr/>
        </p:nvSpPr>
        <p:spPr>
          <a:xfrm>
            <a:off x="5726890" y="4250335"/>
            <a:ext cx="4901213" cy="73754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ova Light" panose="020B0304020202020204" pitchFamily="34" charset="0"/>
                <a:cs typeface="Arial"/>
              </a:rPr>
              <a:t>Nepalese respondents were concerned about being overlooked in a larger council. Hong Kong arrivals on BNO* were concerned about disrupted democratic representation</a:t>
            </a:r>
          </a:p>
        </p:txBody>
      </p:sp>
      <p:sp>
        <p:nvSpPr>
          <p:cNvPr id="18" name="Rectangle 17">
            <a:extLst>
              <a:ext uri="{FF2B5EF4-FFF2-40B4-BE49-F238E27FC236}">
                <a16:creationId xmlns:a16="http://schemas.microsoft.com/office/drawing/2014/main" id="{6F838413-EDF9-2003-BDEA-F910DC6EADC3}"/>
              </a:ext>
            </a:extLst>
          </p:cNvPr>
          <p:cNvSpPr/>
          <p:nvPr/>
        </p:nvSpPr>
        <p:spPr>
          <a:xfrm>
            <a:off x="1621046" y="5146810"/>
            <a:ext cx="3755906" cy="737540"/>
          </a:xfrm>
          <a:prstGeom prst="rect">
            <a:avLst/>
          </a:prstGeom>
          <a:solidFill>
            <a:srgbClr val="08314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1" rIns="36000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Nova Light" panose="020B0304020202020204" pitchFamily="34" charset="0"/>
                <a:cs typeface="Arial"/>
              </a:rPr>
              <a:t>Responses were broadly similar to the </a:t>
            </a:r>
            <a:r>
              <a:rPr lang="en-GB" sz="1400" b="1">
                <a:solidFill>
                  <a:srgbClr val="FFFFFF"/>
                </a:solidFill>
                <a:latin typeface="Arial Nova Light" panose="020B0304020202020204" pitchFamily="34" charset="0"/>
                <a:cs typeface="Arial"/>
              </a:rPr>
              <a:t>public engagement</a:t>
            </a:r>
            <a:r>
              <a:rPr kumimoji="0" lang="en-GB" sz="1400" b="1" i="0" u="none" strike="noStrike" kern="1200" cap="none" spc="0" normalizeH="0" baseline="0" noProof="0">
                <a:ln>
                  <a:noFill/>
                </a:ln>
                <a:solidFill>
                  <a:srgbClr val="FFFFFF"/>
                </a:solidFill>
                <a:effectLst/>
                <a:uLnTx/>
                <a:uFillTx/>
                <a:latin typeface="Arial Nova Light" panose="020B0304020202020204" pitchFamily="34" charset="0"/>
                <a:cs typeface="Arial"/>
              </a:rPr>
              <a:t> survey</a:t>
            </a:r>
          </a:p>
        </p:txBody>
      </p:sp>
      <p:sp>
        <p:nvSpPr>
          <p:cNvPr id="19" name="Rectangle 18">
            <a:extLst>
              <a:ext uri="{FF2B5EF4-FFF2-40B4-BE49-F238E27FC236}">
                <a16:creationId xmlns:a16="http://schemas.microsoft.com/office/drawing/2014/main" id="{CDF39BE5-2B1F-66BE-AF18-0A82190753C1}"/>
              </a:ext>
            </a:extLst>
          </p:cNvPr>
          <p:cNvSpPr/>
          <p:nvPr/>
        </p:nvSpPr>
        <p:spPr>
          <a:xfrm>
            <a:off x="5726890" y="5146810"/>
            <a:ext cx="4901213" cy="73754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Arial Nova Light" panose="020B0304020202020204" pitchFamily="34" charset="0"/>
                <a:cs typeface="Arial"/>
              </a:rPr>
              <a:t>Concerns identified by the community researchers broadly matched the consultation survey, with only smaller differences often linked to specific community circumstances</a:t>
            </a:r>
          </a:p>
        </p:txBody>
      </p:sp>
      <p:sp>
        <p:nvSpPr>
          <p:cNvPr id="21" name="TextBox 20">
            <a:extLst>
              <a:ext uri="{FF2B5EF4-FFF2-40B4-BE49-F238E27FC236}">
                <a16:creationId xmlns:a16="http://schemas.microsoft.com/office/drawing/2014/main" id="{41D907AB-6383-5DF1-C9BB-46A7A2825E13}"/>
              </a:ext>
            </a:extLst>
          </p:cNvPr>
          <p:cNvSpPr txBox="1"/>
          <p:nvPr/>
        </p:nvSpPr>
        <p:spPr>
          <a:xfrm>
            <a:off x="617684" y="6543159"/>
            <a:ext cx="6059159"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rial" panose="020B0604020202020204"/>
                <a:ea typeface="+mn-ea"/>
                <a:cs typeface="+mn-cs"/>
              </a:rPr>
              <a:t>*BNO = British National Overseas</a:t>
            </a:r>
          </a:p>
        </p:txBody>
      </p:sp>
    </p:spTree>
    <p:extLst>
      <p:ext uri="{BB962C8B-B14F-4D97-AF65-F5344CB8AC3E}">
        <p14:creationId xmlns:p14="http://schemas.microsoft.com/office/powerpoint/2010/main" val="411847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F97CC-8536-6E5C-8970-E29F4BF1FD1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5BDABA-7E10-22A9-207C-FE93FBC91BC4}"/>
              </a:ext>
            </a:extLst>
          </p:cNvPr>
          <p:cNvSpPr txBox="1">
            <a:spLocks noGrp="1"/>
          </p:cNvSpPr>
          <p:nvPr>
            <p:ph type="title" idx="4294967295"/>
          </p:nvPr>
        </p:nvSpPr>
        <p:spPr>
          <a:xfrm>
            <a:off x="695324" y="545846"/>
            <a:ext cx="10876189"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8314C"/>
                </a:solidFill>
                <a:effectLst/>
                <a:uLnTx/>
                <a:uFillTx/>
                <a:latin typeface="Arial" panose="020B0604020202020204"/>
                <a:ea typeface="+mn-ea"/>
                <a:cs typeface="Arial"/>
              </a:rPr>
              <a:t>Awareness of LGR was mixed and came largely through employment in the public or charitable sector as well as some public communications</a:t>
            </a:r>
            <a:endParaRPr kumimoji="0" lang="en-GB" sz="1800" b="0" i="0" u="none" strike="noStrike" kern="1200" cap="none" spc="0" normalizeH="0" baseline="0" noProof="0">
              <a:ln>
                <a:noFill/>
              </a:ln>
              <a:solidFill>
                <a:srgbClr val="08314C"/>
              </a:solidFill>
              <a:effectLst/>
              <a:uLnTx/>
              <a:uFillTx/>
              <a:latin typeface="Arial" panose="020B0604020202020204"/>
              <a:ea typeface="+mn-ea"/>
              <a:cs typeface="Arial" panose="020B0604020202020204" pitchFamily="34" charset="0"/>
            </a:endParaRPr>
          </a:p>
        </p:txBody>
      </p:sp>
      <p:sp>
        <p:nvSpPr>
          <p:cNvPr id="7" name="Rectangle 6">
            <a:extLst>
              <a:ext uri="{FF2B5EF4-FFF2-40B4-BE49-F238E27FC236}">
                <a16:creationId xmlns:a16="http://schemas.microsoft.com/office/drawing/2014/main" id="{E137D7ED-3D7D-FE36-E9AF-0F98903D3647}"/>
              </a:ext>
            </a:extLst>
          </p:cNvPr>
          <p:cNvSpPr/>
          <p:nvPr/>
        </p:nvSpPr>
        <p:spPr>
          <a:xfrm>
            <a:off x="1221206" y="1689358"/>
            <a:ext cx="4624136" cy="642258"/>
          </a:xfrm>
          <a:prstGeom prst="rect">
            <a:avLst/>
          </a:prstGeom>
          <a:solidFill>
            <a:srgbClr val="08314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1" rIns="360001" rtlCol="0" anchor="ctr"/>
          <a:lstStyle/>
          <a:p>
            <a:pPr algn="ctr"/>
            <a:r>
              <a:rPr lang="en-GB" sz="1600" b="1">
                <a:solidFill>
                  <a:srgbClr val="FFFFFF"/>
                </a:solidFill>
                <a:latin typeface="+mj-lt"/>
                <a:cs typeface="Arial"/>
              </a:rPr>
              <a:t>Approximately half of the respondents had prior knowledge of LGR </a:t>
            </a:r>
            <a:endParaRPr lang="en-GB" sz="1600">
              <a:solidFill>
                <a:srgbClr val="FFFFFF"/>
              </a:solidFill>
              <a:latin typeface="+mj-lt"/>
              <a:cs typeface="Arial"/>
            </a:endParaRPr>
          </a:p>
        </p:txBody>
      </p:sp>
      <p:sp>
        <p:nvSpPr>
          <p:cNvPr id="10" name="Rectangle 9">
            <a:extLst>
              <a:ext uri="{FF2B5EF4-FFF2-40B4-BE49-F238E27FC236}">
                <a16:creationId xmlns:a16="http://schemas.microsoft.com/office/drawing/2014/main" id="{A5BCED80-8AC5-CF53-3767-82629A40443F}"/>
              </a:ext>
            </a:extLst>
          </p:cNvPr>
          <p:cNvSpPr/>
          <p:nvPr/>
        </p:nvSpPr>
        <p:spPr>
          <a:xfrm>
            <a:off x="1221206" y="2558711"/>
            <a:ext cx="4624136" cy="138163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r>
              <a:rPr lang="en-GB" sz="1200">
                <a:solidFill>
                  <a:schemeClr val="tx1"/>
                </a:solidFill>
                <a:latin typeface="+mj-lt"/>
                <a:cs typeface="Arial"/>
              </a:rPr>
              <a:t>Approximately half of the respondents had heard of LGR, mostly due to working in the public sector or connected organisations e.g. charities.</a:t>
            </a:r>
          </a:p>
          <a:p>
            <a:endParaRPr lang="en-GB" sz="1200">
              <a:solidFill>
                <a:schemeClr val="tx1"/>
              </a:solidFill>
              <a:latin typeface="+mj-lt"/>
              <a:cs typeface="Arial"/>
            </a:endParaRPr>
          </a:p>
          <a:p>
            <a:r>
              <a:rPr lang="en-GB" sz="1200">
                <a:solidFill>
                  <a:schemeClr val="tx1"/>
                </a:solidFill>
                <a:latin typeface="+mj-lt"/>
                <a:cs typeface="Arial"/>
              </a:rPr>
              <a:t>A small number of respondents had heard of LGR via news sources, email or public engagement events with local politicians. </a:t>
            </a:r>
          </a:p>
        </p:txBody>
      </p:sp>
      <p:sp>
        <p:nvSpPr>
          <p:cNvPr id="13" name="Rectangle 12">
            <a:extLst>
              <a:ext uri="{FF2B5EF4-FFF2-40B4-BE49-F238E27FC236}">
                <a16:creationId xmlns:a16="http://schemas.microsoft.com/office/drawing/2014/main" id="{0552DC21-2DC3-10A4-530D-F09E2FCD633C}"/>
              </a:ext>
            </a:extLst>
          </p:cNvPr>
          <p:cNvSpPr/>
          <p:nvPr/>
        </p:nvSpPr>
        <p:spPr>
          <a:xfrm>
            <a:off x="6045367" y="1689358"/>
            <a:ext cx="4710865" cy="642258"/>
          </a:xfrm>
          <a:prstGeom prst="rect">
            <a:avLst/>
          </a:prstGeom>
          <a:solidFill>
            <a:srgbClr val="08314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1" rIns="360001" rtlCol="0" anchor="ctr"/>
          <a:lstStyle/>
          <a:p>
            <a:pPr algn="ctr"/>
            <a:r>
              <a:rPr lang="en-GB" sz="1600" b="1">
                <a:solidFill>
                  <a:srgbClr val="FFFFFF"/>
                </a:solidFill>
                <a:latin typeface="+mj-lt"/>
                <a:cs typeface="Arial"/>
              </a:rPr>
              <a:t>This partly reflects confusion by some respondents over existing LG structures</a:t>
            </a:r>
            <a:endParaRPr lang="en-GB" sz="1600">
              <a:solidFill>
                <a:srgbClr val="FFFFFF"/>
              </a:solidFill>
              <a:latin typeface="+mj-lt"/>
              <a:cs typeface="Arial"/>
            </a:endParaRPr>
          </a:p>
        </p:txBody>
      </p:sp>
      <p:sp>
        <p:nvSpPr>
          <p:cNvPr id="14" name="Rectangle 13">
            <a:extLst>
              <a:ext uri="{FF2B5EF4-FFF2-40B4-BE49-F238E27FC236}">
                <a16:creationId xmlns:a16="http://schemas.microsoft.com/office/drawing/2014/main" id="{B4AE0382-F90B-2A08-3831-4F6289182AFB}"/>
              </a:ext>
            </a:extLst>
          </p:cNvPr>
          <p:cNvSpPr/>
          <p:nvPr/>
        </p:nvSpPr>
        <p:spPr>
          <a:xfrm>
            <a:off x="6045367" y="2558711"/>
            <a:ext cx="4710865" cy="138163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r>
              <a:rPr lang="en-GB" sz="1200">
                <a:solidFill>
                  <a:schemeClr val="tx1"/>
                </a:solidFill>
                <a:latin typeface="+mj-lt"/>
                <a:cs typeface="Arial"/>
              </a:rPr>
              <a:t>Some respondents, notably in district councils within Hampshire, showed some confusion about which council provided services. This was not seen in the unitary authorities, where respondents were clearer who the provider is.</a:t>
            </a:r>
          </a:p>
        </p:txBody>
      </p:sp>
      <p:sp>
        <p:nvSpPr>
          <p:cNvPr id="17" name="TextBox 16">
            <a:extLst>
              <a:ext uri="{FF2B5EF4-FFF2-40B4-BE49-F238E27FC236}">
                <a16:creationId xmlns:a16="http://schemas.microsoft.com/office/drawing/2014/main" id="{AB62DC3C-71D9-8320-1B10-5A353B3FC6CE}"/>
              </a:ext>
            </a:extLst>
          </p:cNvPr>
          <p:cNvSpPr txBox="1"/>
          <p:nvPr/>
        </p:nvSpPr>
        <p:spPr>
          <a:xfrm>
            <a:off x="6045367" y="4162928"/>
            <a:ext cx="4710865" cy="738664"/>
          </a:xfrm>
          <a:prstGeom prst="rect">
            <a:avLst/>
          </a:prstGeom>
          <a:solidFill>
            <a:schemeClr val="bg2"/>
          </a:solidFill>
        </p:spPr>
        <p:txBody>
          <a:bodyPr wrap="square">
            <a:spAutoFit/>
          </a:bodyPr>
          <a:lstStyle>
            <a:defPPr>
              <a:defRPr lang="en-US"/>
            </a:defPPr>
            <a:lvl1pPr>
              <a:defRPr sz="1600" i="1"/>
            </a:lvl1pPr>
          </a:lstStyle>
          <a:p>
            <a:r>
              <a:rPr lang="en-GB" sz="1400"/>
              <a:t>“It can sometimes be a bit confusing knowing who to go to for what. It is sometimes a bit of a labyrinth to figure out which council is responsible for what.” </a:t>
            </a:r>
          </a:p>
        </p:txBody>
      </p:sp>
      <p:sp>
        <p:nvSpPr>
          <p:cNvPr id="20" name="TextBox 19">
            <a:extLst>
              <a:ext uri="{FF2B5EF4-FFF2-40B4-BE49-F238E27FC236}">
                <a16:creationId xmlns:a16="http://schemas.microsoft.com/office/drawing/2014/main" id="{99B1B353-BFA9-FAC0-8556-6CCDE6569A24}"/>
              </a:ext>
            </a:extLst>
          </p:cNvPr>
          <p:cNvSpPr txBox="1"/>
          <p:nvPr/>
        </p:nvSpPr>
        <p:spPr>
          <a:xfrm>
            <a:off x="6045367" y="5124848"/>
            <a:ext cx="4710865" cy="738664"/>
          </a:xfrm>
          <a:prstGeom prst="rect">
            <a:avLst/>
          </a:prstGeom>
          <a:solidFill>
            <a:schemeClr val="bg2"/>
          </a:solidFill>
        </p:spPr>
        <p:txBody>
          <a:bodyPr wrap="square">
            <a:spAutoFit/>
          </a:bodyPr>
          <a:lstStyle>
            <a:defPPr>
              <a:defRPr lang="en-US"/>
            </a:defPPr>
            <a:lvl1pPr>
              <a:defRPr sz="1600" i="1"/>
            </a:lvl1pPr>
          </a:lstStyle>
          <a:p>
            <a:r>
              <a:rPr lang="en-GB" sz="1400"/>
              <a:t>“As Southampton is a unitary authority, it's primarily Southampton City Council that provides these services directly”</a:t>
            </a:r>
          </a:p>
        </p:txBody>
      </p:sp>
    </p:spTree>
    <p:extLst>
      <p:ext uri="{BB962C8B-B14F-4D97-AF65-F5344CB8AC3E}">
        <p14:creationId xmlns:p14="http://schemas.microsoft.com/office/powerpoint/2010/main" val="1437078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28EDF-19F3-4694-CF0B-627ADF93988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4220428-FF8D-4BC4-BAD4-5BB420A6376D}"/>
              </a:ext>
            </a:extLst>
          </p:cNvPr>
          <p:cNvSpPr txBox="1">
            <a:spLocks noGrp="1"/>
          </p:cNvSpPr>
          <p:nvPr>
            <p:ph type="title" idx="4294967295"/>
          </p:nvPr>
        </p:nvSpPr>
        <p:spPr>
          <a:xfrm>
            <a:off x="695324" y="545846"/>
            <a:ext cx="10876189"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8314C"/>
                </a:solidFill>
                <a:effectLst/>
                <a:uLnTx/>
                <a:uFillTx/>
                <a:latin typeface="Arial" panose="020B0604020202020204"/>
                <a:ea typeface="+mn-ea"/>
                <a:cs typeface="Arial"/>
              </a:rPr>
              <a:t>Respondents valued the council services they used and did not want to see LGR disrupt </a:t>
            </a:r>
            <a:r>
              <a:rPr kumimoji="0" lang="en-GB" sz="1800" b="0" i="0" u="none" strike="noStrike" kern="1200" cap="none" spc="0" normalizeH="0" baseline="0" noProof="0">
                <a:ln>
                  <a:noFill/>
                </a:ln>
                <a:solidFill>
                  <a:srgbClr val="08314C"/>
                </a:solidFill>
                <a:effectLst/>
                <a:uLnTx/>
                <a:uFillTx/>
                <a:latin typeface="+mn-lt"/>
                <a:ea typeface="+mn-ea"/>
                <a:cs typeface="Arial"/>
              </a:rPr>
              <a:t>them. Libraries and household waste and recycling centres were </a:t>
            </a:r>
            <a:r>
              <a:rPr kumimoji="0" lang="en-GB" sz="1800" b="0" i="0" u="none" strike="noStrike" kern="1200" cap="none" spc="0" normalizeH="0" baseline="0" noProof="0">
                <a:ln>
                  <a:noFill/>
                </a:ln>
                <a:solidFill>
                  <a:srgbClr val="08314C"/>
                </a:solidFill>
                <a:effectLst/>
                <a:uLnTx/>
                <a:uFillTx/>
                <a:latin typeface="Arial" panose="020B0604020202020204"/>
                <a:ea typeface="+mn-ea"/>
                <a:cs typeface="Arial"/>
              </a:rPr>
              <a:t>the most recalled services</a:t>
            </a:r>
            <a:endParaRPr kumimoji="0" lang="en-GB" sz="1800" b="0" i="0" u="none" strike="noStrike" kern="1200" cap="none" spc="0" normalizeH="0" baseline="0" noProof="0">
              <a:ln>
                <a:noFill/>
              </a:ln>
              <a:solidFill>
                <a:srgbClr val="08314C"/>
              </a:solidFill>
              <a:effectLst/>
              <a:uLnTx/>
              <a:uFillTx/>
              <a:latin typeface="Arial" panose="020B0604020202020204"/>
              <a:ea typeface="+mn-ea"/>
              <a:cs typeface="Arial" panose="020B0604020202020204" pitchFamily="34" charset="0"/>
            </a:endParaRPr>
          </a:p>
        </p:txBody>
      </p:sp>
      <p:pic>
        <p:nvPicPr>
          <p:cNvPr id="7" name="Graphic 6">
            <a:extLst>
              <a:ext uri="{FF2B5EF4-FFF2-40B4-BE49-F238E27FC236}">
                <a16:creationId xmlns:a16="http://schemas.microsoft.com/office/drawing/2014/main" id="{8D4D679A-F94C-2956-CCBD-FA7B30629238}"/>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70277" y="1949116"/>
            <a:ext cx="914400" cy="914400"/>
          </a:xfrm>
          <a:prstGeom prst="rect">
            <a:avLst/>
          </a:prstGeom>
        </p:spPr>
      </p:pic>
      <p:pic>
        <p:nvPicPr>
          <p:cNvPr id="13" name="Graphic 12">
            <a:extLst>
              <a:ext uri="{FF2B5EF4-FFF2-40B4-BE49-F238E27FC236}">
                <a16:creationId xmlns:a16="http://schemas.microsoft.com/office/drawing/2014/main" id="{351FAC0C-1F16-B9EE-86E1-31B050F5256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5324" y="1949116"/>
            <a:ext cx="914400" cy="914400"/>
          </a:xfrm>
          <a:prstGeom prst="rect">
            <a:avLst/>
          </a:prstGeom>
        </p:spPr>
      </p:pic>
      <p:sp>
        <p:nvSpPr>
          <p:cNvPr id="26" name="Rectangle 25">
            <a:extLst>
              <a:ext uri="{FF2B5EF4-FFF2-40B4-BE49-F238E27FC236}">
                <a16:creationId xmlns:a16="http://schemas.microsoft.com/office/drawing/2014/main" id="{94F53680-136A-1B7E-8393-6C7FC35B4993}"/>
              </a:ext>
            </a:extLst>
          </p:cNvPr>
          <p:cNvSpPr/>
          <p:nvPr/>
        </p:nvSpPr>
        <p:spPr>
          <a:xfrm>
            <a:off x="2940824" y="2085187"/>
            <a:ext cx="4839490" cy="642258"/>
          </a:xfrm>
          <a:prstGeom prst="rect">
            <a:avLst/>
          </a:prstGeom>
          <a:solidFill>
            <a:srgbClr val="08314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1" rIns="360001" rtlCol="0" anchor="ctr"/>
          <a:lstStyle/>
          <a:p>
            <a:pPr algn="ctr"/>
            <a:r>
              <a:rPr lang="en-GB" sz="1400" b="1">
                <a:solidFill>
                  <a:srgbClr val="FFFFFF"/>
                </a:solidFill>
                <a:latin typeface="+mj-lt"/>
                <a:cs typeface="Arial"/>
              </a:rPr>
              <a:t>Recycling centres and libraries were the most frequently mentioned services used by respondents</a:t>
            </a:r>
            <a:endParaRPr lang="en-GB" sz="1400">
              <a:solidFill>
                <a:srgbClr val="FFFFFF"/>
              </a:solidFill>
              <a:latin typeface="+mj-lt"/>
              <a:cs typeface="Arial"/>
            </a:endParaRPr>
          </a:p>
        </p:txBody>
      </p:sp>
      <p:sp>
        <p:nvSpPr>
          <p:cNvPr id="34" name="Rectangle 33">
            <a:extLst>
              <a:ext uri="{FF2B5EF4-FFF2-40B4-BE49-F238E27FC236}">
                <a16:creationId xmlns:a16="http://schemas.microsoft.com/office/drawing/2014/main" id="{CFAC9B03-0E40-80A2-90BB-3A87F85D4EF4}"/>
              </a:ext>
            </a:extLst>
          </p:cNvPr>
          <p:cNvSpPr/>
          <p:nvPr/>
        </p:nvSpPr>
        <p:spPr>
          <a:xfrm>
            <a:off x="2940824" y="2924476"/>
            <a:ext cx="4839490" cy="78831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600" b="1">
                <a:solidFill>
                  <a:srgbClr val="030303"/>
                </a:solidFill>
                <a:latin typeface="+mj-lt"/>
                <a:cs typeface="Arial"/>
              </a:rPr>
              <a:t>These appear to be the services top of mind with the most emotional connection for respondents</a:t>
            </a:r>
            <a:endParaRPr lang="en-GB" sz="1600">
              <a:solidFill>
                <a:srgbClr val="030303"/>
              </a:solidFill>
              <a:latin typeface="+mj-lt"/>
              <a:cs typeface="Arial"/>
            </a:endParaRPr>
          </a:p>
        </p:txBody>
      </p:sp>
      <p:sp>
        <p:nvSpPr>
          <p:cNvPr id="29" name="TextBox 28">
            <a:extLst>
              <a:ext uri="{FF2B5EF4-FFF2-40B4-BE49-F238E27FC236}">
                <a16:creationId xmlns:a16="http://schemas.microsoft.com/office/drawing/2014/main" id="{7932778B-8F5D-47B2-66E9-F628E936A364}"/>
              </a:ext>
            </a:extLst>
          </p:cNvPr>
          <p:cNvSpPr txBox="1"/>
          <p:nvPr/>
        </p:nvSpPr>
        <p:spPr>
          <a:xfrm>
            <a:off x="8136460" y="2085187"/>
            <a:ext cx="3360215" cy="523220"/>
          </a:xfrm>
          <a:prstGeom prst="rect">
            <a:avLst/>
          </a:prstGeom>
          <a:solidFill>
            <a:schemeClr val="bg2"/>
          </a:solidFill>
        </p:spPr>
        <p:txBody>
          <a:bodyPr wrap="square">
            <a:spAutoFit/>
          </a:bodyPr>
          <a:lstStyle/>
          <a:p>
            <a:r>
              <a:rPr lang="en-GB" sz="1400" i="1"/>
              <a:t>“Hong Kong Connections [happen in libraries]”</a:t>
            </a:r>
          </a:p>
        </p:txBody>
      </p:sp>
      <p:sp>
        <p:nvSpPr>
          <p:cNvPr id="31" name="TextBox 30">
            <a:extLst>
              <a:ext uri="{FF2B5EF4-FFF2-40B4-BE49-F238E27FC236}">
                <a16:creationId xmlns:a16="http://schemas.microsoft.com/office/drawing/2014/main" id="{A74A91AB-14D4-FC07-28AD-97EB33EE6339}"/>
              </a:ext>
            </a:extLst>
          </p:cNvPr>
          <p:cNvSpPr txBox="1"/>
          <p:nvPr/>
        </p:nvSpPr>
        <p:spPr>
          <a:xfrm>
            <a:off x="8136460" y="2789946"/>
            <a:ext cx="3360216" cy="523220"/>
          </a:xfrm>
          <a:prstGeom prst="rect">
            <a:avLst/>
          </a:prstGeom>
          <a:solidFill>
            <a:schemeClr val="bg2"/>
          </a:solidFill>
        </p:spPr>
        <p:txBody>
          <a:bodyPr wrap="square">
            <a:spAutoFit/>
          </a:bodyPr>
          <a:lstStyle>
            <a:defPPr>
              <a:defRPr lang="en-US"/>
            </a:defPPr>
            <a:lvl1pPr>
              <a:defRPr sz="1400" i="1"/>
            </a:lvl1pPr>
          </a:lstStyle>
          <a:p>
            <a:r>
              <a:rPr lang="en-GB"/>
              <a:t>“I found the Household Waste Recycling Centre to be a very good service”</a:t>
            </a:r>
          </a:p>
        </p:txBody>
      </p:sp>
      <p:sp>
        <p:nvSpPr>
          <p:cNvPr id="33" name="TextBox 32">
            <a:extLst>
              <a:ext uri="{FF2B5EF4-FFF2-40B4-BE49-F238E27FC236}">
                <a16:creationId xmlns:a16="http://schemas.microsoft.com/office/drawing/2014/main" id="{FA8DDF10-25CE-EB6B-0CD0-C3CD86922EA1}"/>
              </a:ext>
            </a:extLst>
          </p:cNvPr>
          <p:cNvSpPr txBox="1"/>
          <p:nvPr/>
        </p:nvSpPr>
        <p:spPr>
          <a:xfrm>
            <a:off x="8136459" y="3494705"/>
            <a:ext cx="3360216" cy="523220"/>
          </a:xfrm>
          <a:prstGeom prst="rect">
            <a:avLst/>
          </a:prstGeom>
          <a:solidFill>
            <a:schemeClr val="bg2"/>
          </a:solidFill>
        </p:spPr>
        <p:txBody>
          <a:bodyPr wrap="square">
            <a:spAutoFit/>
          </a:bodyPr>
          <a:lstStyle>
            <a:defPPr>
              <a:defRPr lang="en-US"/>
            </a:defPPr>
            <a:lvl1pPr>
              <a:defRPr sz="1400" i="1"/>
            </a:lvl1pPr>
          </a:lstStyle>
          <a:p>
            <a:r>
              <a:rPr lang="en-GB"/>
              <a:t>“I hope LGR will not affect the [library] service”</a:t>
            </a:r>
          </a:p>
        </p:txBody>
      </p:sp>
      <p:pic>
        <p:nvPicPr>
          <p:cNvPr id="15" name="Graphic 14">
            <a:extLst>
              <a:ext uri="{FF2B5EF4-FFF2-40B4-BE49-F238E27FC236}">
                <a16:creationId xmlns:a16="http://schemas.microsoft.com/office/drawing/2014/main" id="{2DB58CEE-6DD6-C8B0-DB91-767BC575457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25240" y="5185191"/>
            <a:ext cx="914400" cy="914400"/>
          </a:xfrm>
          <a:prstGeom prst="rect">
            <a:avLst/>
          </a:prstGeom>
        </p:spPr>
      </p:pic>
      <p:pic>
        <p:nvPicPr>
          <p:cNvPr id="19" name="Graphic 18">
            <a:extLst>
              <a:ext uri="{FF2B5EF4-FFF2-40B4-BE49-F238E27FC236}">
                <a16:creationId xmlns:a16="http://schemas.microsoft.com/office/drawing/2014/main" id="{09F8F4C1-217F-67EE-968B-F18D602FFCA8}"/>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324" y="4194877"/>
            <a:ext cx="914400" cy="914400"/>
          </a:xfrm>
          <a:prstGeom prst="rect">
            <a:avLst/>
          </a:prstGeom>
        </p:spPr>
      </p:pic>
      <p:pic>
        <p:nvPicPr>
          <p:cNvPr id="22" name="Graphic 21">
            <a:extLst>
              <a:ext uri="{FF2B5EF4-FFF2-40B4-BE49-F238E27FC236}">
                <a16:creationId xmlns:a16="http://schemas.microsoft.com/office/drawing/2014/main" id="{CE94F1FD-952D-4536-36E3-13AAFC53AFA3}"/>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25240" y="4194877"/>
            <a:ext cx="914400" cy="914400"/>
          </a:xfrm>
          <a:prstGeom prst="rect">
            <a:avLst/>
          </a:prstGeom>
        </p:spPr>
      </p:pic>
      <p:pic>
        <p:nvPicPr>
          <p:cNvPr id="25" name="Graphic 24">
            <a:extLst>
              <a:ext uri="{FF2B5EF4-FFF2-40B4-BE49-F238E27FC236}">
                <a16:creationId xmlns:a16="http://schemas.microsoft.com/office/drawing/2014/main" id="{B4674028-305E-CE12-DB0A-3ADF455234FC}"/>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95324" y="5187482"/>
            <a:ext cx="914400" cy="914400"/>
          </a:xfrm>
          <a:prstGeom prst="rect">
            <a:avLst/>
          </a:prstGeom>
        </p:spPr>
      </p:pic>
      <p:sp>
        <p:nvSpPr>
          <p:cNvPr id="27" name="Rectangle 26">
            <a:extLst>
              <a:ext uri="{FF2B5EF4-FFF2-40B4-BE49-F238E27FC236}">
                <a16:creationId xmlns:a16="http://schemas.microsoft.com/office/drawing/2014/main" id="{9E7FD8AB-7AF3-B012-3B53-13D5CA9BFD8D}"/>
              </a:ext>
            </a:extLst>
          </p:cNvPr>
          <p:cNvSpPr/>
          <p:nvPr/>
        </p:nvSpPr>
        <p:spPr>
          <a:xfrm>
            <a:off x="2940824" y="4924106"/>
            <a:ext cx="4839490" cy="642258"/>
          </a:xfrm>
          <a:prstGeom prst="rect">
            <a:avLst/>
          </a:prstGeom>
          <a:solidFill>
            <a:srgbClr val="08314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1" rIns="360001" rtlCol="0" anchor="ctr"/>
          <a:lstStyle/>
          <a:p>
            <a:pPr algn="ctr"/>
            <a:r>
              <a:rPr lang="en-GB" sz="1400" b="1">
                <a:solidFill>
                  <a:srgbClr val="FFFFFF"/>
                </a:solidFill>
                <a:latin typeface="+mj-lt"/>
                <a:cs typeface="Arial"/>
              </a:rPr>
              <a:t>Parks, roads, schools and refuse collection were also frequently used services</a:t>
            </a:r>
            <a:endParaRPr lang="en-GB" sz="1400">
              <a:solidFill>
                <a:srgbClr val="FFFFFF"/>
              </a:solidFill>
              <a:latin typeface="+mj-lt"/>
              <a:cs typeface="Arial"/>
            </a:endParaRPr>
          </a:p>
        </p:txBody>
      </p:sp>
    </p:spTree>
    <p:extLst>
      <p:ext uri="{BB962C8B-B14F-4D97-AF65-F5344CB8AC3E}">
        <p14:creationId xmlns:p14="http://schemas.microsoft.com/office/powerpoint/2010/main" val="3792971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BA42CD6E-3780-2FDD-BD63-B9D73197042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2AC01A5-F1AB-8116-264E-E95276F214F0}"/>
              </a:ext>
            </a:extLst>
          </p:cNvPr>
          <p:cNvSpPr txBox="1">
            <a:spLocks noGrp="1"/>
          </p:cNvSpPr>
          <p:nvPr>
            <p:ph type="title" idx="4294967295"/>
          </p:nvPr>
        </p:nvSpPr>
        <p:spPr>
          <a:xfrm>
            <a:off x="695325" y="545846"/>
            <a:ext cx="10801352"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8314C"/>
                </a:solidFill>
                <a:effectLst/>
                <a:uLnTx/>
                <a:uFillTx/>
                <a:latin typeface="Arial" panose="020B0604020202020204"/>
                <a:ea typeface="+mn-ea"/>
                <a:cs typeface="Arial"/>
              </a:rPr>
              <a:t>Potential benefits of LGR focused on efficiency and cost savings as well as creating a more joined up and skilled workforce. Some hope for improved or more equal provision of services</a:t>
            </a:r>
            <a:endParaRPr kumimoji="0" lang="en-GB" sz="1800" b="0" i="0" u="none" strike="noStrike" kern="1200" cap="none" spc="0" normalizeH="0" baseline="0" noProof="0">
              <a:ln>
                <a:noFill/>
              </a:ln>
              <a:solidFill>
                <a:srgbClr val="08314C"/>
              </a:solidFill>
              <a:effectLst/>
              <a:uLnTx/>
              <a:uFillTx/>
              <a:latin typeface="Arial" panose="020B0604020202020204"/>
              <a:ea typeface="+mn-ea"/>
              <a:cs typeface="Arial" panose="020B0604020202020204" pitchFamily="34" charset="0"/>
            </a:endParaRPr>
          </a:p>
        </p:txBody>
      </p:sp>
      <p:sp>
        <p:nvSpPr>
          <p:cNvPr id="3" name="Rectangle 2">
            <a:extLst>
              <a:ext uri="{FF2B5EF4-FFF2-40B4-BE49-F238E27FC236}">
                <a16:creationId xmlns:a16="http://schemas.microsoft.com/office/drawing/2014/main" id="{CB9961F6-6752-C632-2F30-030DAD7182E4}"/>
              </a:ext>
            </a:extLst>
          </p:cNvPr>
          <p:cNvSpPr/>
          <p:nvPr/>
        </p:nvSpPr>
        <p:spPr>
          <a:xfrm>
            <a:off x="695323" y="1691365"/>
            <a:ext cx="3465199" cy="721888"/>
          </a:xfrm>
          <a:prstGeom prst="rect">
            <a:avLst/>
          </a:prstGeom>
          <a:solidFill>
            <a:srgbClr val="08314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1" rIns="360001" rtlCol="0" anchor="ctr"/>
          <a:lstStyle/>
          <a:p>
            <a:pPr algn="ctr"/>
            <a:r>
              <a:rPr lang="en-GB" sz="1600" b="1">
                <a:solidFill>
                  <a:srgbClr val="FFFFFF"/>
                </a:solidFill>
                <a:latin typeface="+mj-lt"/>
                <a:cs typeface="Arial"/>
              </a:rPr>
              <a:t>Efficiency / Cost saving / Streamlining</a:t>
            </a:r>
            <a:endParaRPr lang="en-GB" sz="1600">
              <a:solidFill>
                <a:srgbClr val="FFFFFF"/>
              </a:solidFill>
              <a:latin typeface="+mj-lt"/>
              <a:cs typeface="Arial"/>
            </a:endParaRPr>
          </a:p>
        </p:txBody>
      </p:sp>
      <p:sp>
        <p:nvSpPr>
          <p:cNvPr id="2" name="Rectangle 1">
            <a:extLst>
              <a:ext uri="{FF2B5EF4-FFF2-40B4-BE49-F238E27FC236}">
                <a16:creationId xmlns:a16="http://schemas.microsoft.com/office/drawing/2014/main" id="{1F5FE472-3255-4EAC-E2C1-5144BE7C6147}"/>
              </a:ext>
            </a:extLst>
          </p:cNvPr>
          <p:cNvSpPr/>
          <p:nvPr/>
        </p:nvSpPr>
        <p:spPr>
          <a:xfrm>
            <a:off x="4242816" y="1691365"/>
            <a:ext cx="7253860" cy="72188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r>
              <a:rPr lang="en-GB" sz="1200">
                <a:solidFill>
                  <a:schemeClr val="tx1"/>
                </a:solidFill>
                <a:latin typeface="+mj-lt"/>
                <a:cs typeface="Arial"/>
              </a:rPr>
              <a:t>Many respondents felt that LGR </a:t>
            </a:r>
            <a:r>
              <a:rPr lang="en-GB" sz="1200" i="1">
                <a:solidFill>
                  <a:schemeClr val="tx1"/>
                </a:solidFill>
                <a:latin typeface="+mj-lt"/>
                <a:cs typeface="Arial"/>
              </a:rPr>
              <a:t>“Could be a cost saving exercise in the long run” </a:t>
            </a:r>
            <a:r>
              <a:rPr lang="en-GB" sz="1200">
                <a:solidFill>
                  <a:schemeClr val="tx1"/>
                </a:solidFill>
                <a:latin typeface="+mj-lt"/>
                <a:cs typeface="Arial"/>
              </a:rPr>
              <a:t>and that services could be streamlined or made more efficient. They also see the potential for better value for money through economies of scale. </a:t>
            </a:r>
            <a:r>
              <a:rPr lang="en-GB" sz="1200" i="1">
                <a:solidFill>
                  <a:schemeClr val="tx1"/>
                </a:solidFill>
                <a:latin typeface="+mj-lt"/>
                <a:cs typeface="Arial"/>
              </a:rPr>
              <a:t>“In my opinion, it is an opportunity to think outside the box and initiate new ideas”</a:t>
            </a:r>
          </a:p>
        </p:txBody>
      </p:sp>
      <p:sp>
        <p:nvSpPr>
          <p:cNvPr id="18" name="Rectangle 17">
            <a:extLst>
              <a:ext uri="{FF2B5EF4-FFF2-40B4-BE49-F238E27FC236}">
                <a16:creationId xmlns:a16="http://schemas.microsoft.com/office/drawing/2014/main" id="{5DBD534A-B867-24B1-E7AA-81353BA83654}"/>
              </a:ext>
            </a:extLst>
          </p:cNvPr>
          <p:cNvSpPr/>
          <p:nvPr/>
        </p:nvSpPr>
        <p:spPr>
          <a:xfrm>
            <a:off x="695317" y="2500015"/>
            <a:ext cx="3465199" cy="901175"/>
          </a:xfrm>
          <a:prstGeom prst="rect">
            <a:avLst/>
          </a:prstGeom>
          <a:solidFill>
            <a:srgbClr val="08314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1" rIns="360001" rtlCol="0" anchor="ctr"/>
          <a:lstStyle/>
          <a:p>
            <a:pPr algn="ctr"/>
            <a:r>
              <a:rPr lang="en-GB" sz="1600" b="1">
                <a:solidFill>
                  <a:srgbClr val="FFFFFF"/>
                </a:solidFill>
                <a:latin typeface="+mj-lt"/>
                <a:cs typeface="Arial"/>
              </a:rPr>
              <a:t>Stronger, more joined up approach</a:t>
            </a:r>
            <a:endParaRPr lang="en-GB" sz="1600">
              <a:solidFill>
                <a:srgbClr val="FFFFFF"/>
              </a:solidFill>
              <a:latin typeface="+mj-lt"/>
              <a:cs typeface="Arial"/>
            </a:endParaRPr>
          </a:p>
        </p:txBody>
      </p:sp>
      <p:sp>
        <p:nvSpPr>
          <p:cNvPr id="5" name="Rectangle 4">
            <a:extLst>
              <a:ext uri="{FF2B5EF4-FFF2-40B4-BE49-F238E27FC236}">
                <a16:creationId xmlns:a16="http://schemas.microsoft.com/office/drawing/2014/main" id="{818B5CBD-3591-9FB5-5146-11A9C149CEEE}"/>
              </a:ext>
            </a:extLst>
          </p:cNvPr>
          <p:cNvSpPr/>
          <p:nvPr/>
        </p:nvSpPr>
        <p:spPr>
          <a:xfrm>
            <a:off x="4242816" y="2500015"/>
            <a:ext cx="7253860" cy="90117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r>
              <a:rPr lang="en-GB" sz="1200">
                <a:solidFill>
                  <a:schemeClr val="tx1"/>
                </a:solidFill>
                <a:latin typeface="+mj-lt"/>
                <a:cs typeface="Arial"/>
              </a:rPr>
              <a:t>Some respondents believed that services could be improved through joining up or using the skills of a combined workforce. </a:t>
            </a:r>
            <a:r>
              <a:rPr lang="en-GB" sz="1200" i="1">
                <a:solidFill>
                  <a:schemeClr val="tx1"/>
                </a:solidFill>
                <a:latin typeface="+mj-lt"/>
                <a:cs typeface="Arial"/>
              </a:rPr>
              <a:t>“Could mean more services and less confusion about which council does what”. </a:t>
            </a:r>
            <a:r>
              <a:rPr lang="en-GB" sz="1200">
                <a:solidFill>
                  <a:schemeClr val="tx1"/>
                </a:solidFill>
                <a:latin typeface="+mj-lt"/>
                <a:cs typeface="Arial"/>
              </a:rPr>
              <a:t>Some also saw opportunities for stronger regional planning, especially in transport and economic development</a:t>
            </a:r>
          </a:p>
        </p:txBody>
      </p:sp>
      <p:sp>
        <p:nvSpPr>
          <p:cNvPr id="16" name="Rectangle 15">
            <a:extLst>
              <a:ext uri="{FF2B5EF4-FFF2-40B4-BE49-F238E27FC236}">
                <a16:creationId xmlns:a16="http://schemas.microsoft.com/office/drawing/2014/main" id="{C00A08C3-E572-7FB5-2CAC-D9AB640054C1}"/>
              </a:ext>
            </a:extLst>
          </p:cNvPr>
          <p:cNvSpPr/>
          <p:nvPr/>
        </p:nvSpPr>
        <p:spPr>
          <a:xfrm>
            <a:off x="695317" y="3493579"/>
            <a:ext cx="3465199" cy="721888"/>
          </a:xfrm>
          <a:prstGeom prst="rect">
            <a:avLst/>
          </a:prstGeom>
          <a:solidFill>
            <a:srgbClr val="08314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1" rIns="360001" rtlCol="0" anchor="ctr"/>
          <a:lstStyle/>
          <a:p>
            <a:pPr algn="ctr"/>
            <a:r>
              <a:rPr lang="en-GB" sz="1600" b="1">
                <a:solidFill>
                  <a:srgbClr val="FFFFFF"/>
                </a:solidFill>
                <a:latin typeface="+mj-lt"/>
                <a:cs typeface="Arial"/>
              </a:rPr>
              <a:t>Improved services</a:t>
            </a:r>
            <a:endParaRPr lang="en-GB" sz="1600">
              <a:solidFill>
                <a:srgbClr val="FFFFFF"/>
              </a:solidFill>
              <a:latin typeface="+mj-lt"/>
              <a:cs typeface="Arial"/>
            </a:endParaRPr>
          </a:p>
        </p:txBody>
      </p:sp>
      <p:sp>
        <p:nvSpPr>
          <p:cNvPr id="9" name="Rectangle 8">
            <a:extLst>
              <a:ext uri="{FF2B5EF4-FFF2-40B4-BE49-F238E27FC236}">
                <a16:creationId xmlns:a16="http://schemas.microsoft.com/office/drawing/2014/main" id="{299F5FFF-61FC-DE73-C74C-23F7804EF67F}"/>
              </a:ext>
            </a:extLst>
          </p:cNvPr>
          <p:cNvSpPr/>
          <p:nvPr/>
        </p:nvSpPr>
        <p:spPr>
          <a:xfrm>
            <a:off x="4242816" y="3493579"/>
            <a:ext cx="7253860" cy="72188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r>
              <a:rPr lang="en-GB" sz="1200">
                <a:solidFill>
                  <a:schemeClr val="tx1"/>
                </a:solidFill>
                <a:latin typeface="+mj-lt"/>
                <a:cs typeface="Arial"/>
              </a:rPr>
              <a:t>Many hoped that the new organisations could do more for residents or improve local services </a:t>
            </a:r>
            <a:r>
              <a:rPr lang="en-GB" sz="1200" i="1">
                <a:solidFill>
                  <a:schemeClr val="tx1"/>
                </a:solidFill>
                <a:latin typeface="+mj-lt"/>
                <a:cs typeface="Arial"/>
              </a:rPr>
              <a:t>“Larger councils might mean having more funds for community projects”</a:t>
            </a:r>
          </a:p>
        </p:txBody>
      </p:sp>
      <p:sp>
        <p:nvSpPr>
          <p:cNvPr id="23" name="Rectangle 22">
            <a:extLst>
              <a:ext uri="{FF2B5EF4-FFF2-40B4-BE49-F238E27FC236}">
                <a16:creationId xmlns:a16="http://schemas.microsoft.com/office/drawing/2014/main" id="{E712F20A-0E0A-558C-65B8-0EFEFC8B6A78}"/>
              </a:ext>
            </a:extLst>
          </p:cNvPr>
          <p:cNvSpPr/>
          <p:nvPr/>
        </p:nvSpPr>
        <p:spPr>
          <a:xfrm>
            <a:off x="695317" y="4317472"/>
            <a:ext cx="3465199" cy="721888"/>
          </a:xfrm>
          <a:prstGeom prst="rect">
            <a:avLst/>
          </a:prstGeom>
          <a:solidFill>
            <a:srgbClr val="08314C"/>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1" rIns="360001" rtlCol="0" anchor="ctr"/>
          <a:lstStyle/>
          <a:p>
            <a:pPr algn="ctr"/>
            <a:r>
              <a:rPr lang="en-GB" sz="1600" b="1">
                <a:solidFill>
                  <a:srgbClr val="FFFFFF"/>
                </a:solidFill>
                <a:latin typeface="+mj-lt"/>
                <a:cs typeface="Arial"/>
              </a:rPr>
              <a:t>More equal provision of services / resources</a:t>
            </a:r>
            <a:endParaRPr lang="en-GB" sz="1600">
              <a:solidFill>
                <a:srgbClr val="FFFFFF"/>
              </a:solidFill>
              <a:latin typeface="+mj-lt"/>
              <a:cs typeface="Arial"/>
            </a:endParaRPr>
          </a:p>
        </p:txBody>
      </p:sp>
      <p:sp>
        <p:nvSpPr>
          <p:cNvPr id="11" name="Rectangle 10">
            <a:extLst>
              <a:ext uri="{FF2B5EF4-FFF2-40B4-BE49-F238E27FC236}">
                <a16:creationId xmlns:a16="http://schemas.microsoft.com/office/drawing/2014/main" id="{80C8979B-A2E0-5FD2-F0DC-279632C8A568}"/>
              </a:ext>
            </a:extLst>
          </p:cNvPr>
          <p:cNvSpPr/>
          <p:nvPr/>
        </p:nvSpPr>
        <p:spPr>
          <a:xfrm>
            <a:off x="4242816" y="4317472"/>
            <a:ext cx="7253860" cy="72188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r>
              <a:rPr lang="en-GB" sz="1200">
                <a:solidFill>
                  <a:schemeClr val="tx1"/>
                </a:solidFill>
                <a:cs typeface="Arial"/>
              </a:rPr>
              <a:t>Some respondents had concerns around fair distribution and funding, particularly for vulnerable groups such as young people, families and minority communities. They expressed the importance of providing the same services in all areas the new councils cover</a:t>
            </a:r>
            <a:endParaRPr lang="en-GB" sz="1200" i="1">
              <a:solidFill>
                <a:schemeClr val="tx1"/>
              </a:solidFill>
              <a:latin typeface="+mj-lt"/>
              <a:cs typeface="Arial"/>
            </a:endParaRPr>
          </a:p>
        </p:txBody>
      </p:sp>
      <p:sp>
        <p:nvSpPr>
          <p:cNvPr id="21" name="Rectangle 20">
            <a:extLst>
              <a:ext uri="{FF2B5EF4-FFF2-40B4-BE49-F238E27FC236}">
                <a16:creationId xmlns:a16="http://schemas.microsoft.com/office/drawing/2014/main" id="{0983BEDF-EF65-9EB6-972B-232A12389EBC}"/>
              </a:ext>
            </a:extLst>
          </p:cNvPr>
          <p:cNvSpPr/>
          <p:nvPr/>
        </p:nvSpPr>
        <p:spPr>
          <a:xfrm>
            <a:off x="695321" y="5373899"/>
            <a:ext cx="3465199" cy="642258"/>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1" rIns="360001" rtlCol="0" anchor="ctr"/>
          <a:lstStyle/>
          <a:p>
            <a:pPr algn="ctr"/>
            <a:r>
              <a:rPr lang="en-GB" sz="1600" b="1">
                <a:solidFill>
                  <a:srgbClr val="FFFFFF"/>
                </a:solidFill>
                <a:latin typeface="+mj-lt"/>
                <a:cs typeface="Arial"/>
              </a:rPr>
              <a:t>None/not certain</a:t>
            </a:r>
            <a:endParaRPr lang="en-GB" sz="1600">
              <a:solidFill>
                <a:srgbClr val="FFFFFF"/>
              </a:solidFill>
              <a:latin typeface="+mj-lt"/>
              <a:cs typeface="Arial"/>
            </a:endParaRPr>
          </a:p>
        </p:txBody>
      </p:sp>
      <p:sp>
        <p:nvSpPr>
          <p:cNvPr id="8" name="Rectangle 7">
            <a:extLst>
              <a:ext uri="{FF2B5EF4-FFF2-40B4-BE49-F238E27FC236}">
                <a16:creationId xmlns:a16="http://schemas.microsoft.com/office/drawing/2014/main" id="{8AEAFD51-9CF8-6FEE-92B5-A5E8A0E8089E}"/>
              </a:ext>
            </a:extLst>
          </p:cNvPr>
          <p:cNvSpPr/>
          <p:nvPr/>
        </p:nvSpPr>
        <p:spPr>
          <a:xfrm>
            <a:off x="4242816" y="5373899"/>
            <a:ext cx="7253860" cy="64225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r>
              <a:rPr lang="en-GB" sz="1200">
                <a:solidFill>
                  <a:schemeClr val="tx1"/>
                </a:solidFill>
                <a:latin typeface="+mj-lt"/>
                <a:cs typeface="Arial"/>
              </a:rPr>
              <a:t>A significant minority of respondents could not see any benefits from the proposed changes or were not certain what the potential benefits would be. This was a similar theme to the main LGR survey</a:t>
            </a:r>
          </a:p>
        </p:txBody>
      </p:sp>
    </p:spTree>
    <p:extLst>
      <p:ext uri="{BB962C8B-B14F-4D97-AF65-F5344CB8AC3E}">
        <p14:creationId xmlns:p14="http://schemas.microsoft.com/office/powerpoint/2010/main" val="430755553"/>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AADD4E-45C1-4E9D-32F8-453E661AEB35}"/>
              </a:ext>
            </a:extLst>
          </p:cNvPr>
          <p:cNvSpPr txBox="1">
            <a:spLocks noGrp="1"/>
          </p:cNvSpPr>
          <p:nvPr>
            <p:ph type="title" idx="4294967295"/>
          </p:nvPr>
        </p:nvSpPr>
        <p:spPr>
          <a:xfrm>
            <a:off x="695324" y="591566"/>
            <a:ext cx="10876189"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defTabSz="914400" fontAlgn="auto">
              <a:lnSpc>
                <a:spcPct val="100000"/>
              </a:lnSpc>
              <a:spcBef>
                <a:spcPts val="0"/>
              </a:spcBef>
              <a:spcAft>
                <a:spcPts val="0"/>
              </a:spcAft>
              <a:buClrTx/>
              <a:buSzTx/>
              <a:buFontTx/>
              <a:buNone/>
              <a:tabLst/>
              <a:defRPr>
                <a:solidFill>
                  <a:srgbClr val="08314C"/>
                </a:solidFill>
                <a:latin typeface="Arial" panose="020B0604020202020204"/>
                <a:cs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8314C"/>
                </a:solidFill>
                <a:effectLst/>
                <a:uLnTx/>
                <a:uFillTx/>
                <a:latin typeface="Arial" panose="020B0604020202020204"/>
                <a:ea typeface="+mn-ea"/>
                <a:cs typeface="Arial"/>
              </a:rPr>
              <a:t>Concerns focused on not being able to assess or meet local needs, smaller communities being overlooked or quality and availability of services being reduced</a:t>
            </a:r>
          </a:p>
        </p:txBody>
      </p:sp>
      <p:sp>
        <p:nvSpPr>
          <p:cNvPr id="2" name="Rectangle 1">
            <a:extLst>
              <a:ext uri="{FF2B5EF4-FFF2-40B4-BE49-F238E27FC236}">
                <a16:creationId xmlns:a16="http://schemas.microsoft.com/office/drawing/2014/main" id="{E8D19D2C-C8D1-9511-701D-405DC0B52646}"/>
              </a:ext>
            </a:extLst>
          </p:cNvPr>
          <p:cNvSpPr/>
          <p:nvPr/>
        </p:nvSpPr>
        <p:spPr>
          <a:xfrm>
            <a:off x="695332" y="1363343"/>
            <a:ext cx="3264035" cy="773447"/>
          </a:xfrm>
          <a:prstGeom prst="rect">
            <a:avLst/>
          </a:prstGeom>
          <a:solidFill>
            <a:srgbClr val="08314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600" b="1">
                <a:solidFill>
                  <a:srgbClr val="FFFFFF"/>
                </a:solidFill>
                <a:latin typeface="+mj-lt"/>
                <a:cs typeface="Arial"/>
              </a:rPr>
              <a:t>Not accurately assessing needs</a:t>
            </a:r>
            <a:endParaRPr lang="en-GB" sz="1600">
              <a:solidFill>
                <a:srgbClr val="FFFFFF"/>
              </a:solidFill>
              <a:latin typeface="+mj-lt"/>
              <a:cs typeface="Arial"/>
            </a:endParaRPr>
          </a:p>
        </p:txBody>
      </p:sp>
      <p:sp>
        <p:nvSpPr>
          <p:cNvPr id="6" name="Rectangle 5">
            <a:extLst>
              <a:ext uri="{FF2B5EF4-FFF2-40B4-BE49-F238E27FC236}">
                <a16:creationId xmlns:a16="http://schemas.microsoft.com/office/drawing/2014/main" id="{B4895100-96DB-01C2-0181-A1537951662B}"/>
              </a:ext>
            </a:extLst>
          </p:cNvPr>
          <p:cNvSpPr/>
          <p:nvPr/>
        </p:nvSpPr>
        <p:spPr>
          <a:xfrm>
            <a:off x="4093851" y="1363343"/>
            <a:ext cx="7402832" cy="77344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r>
              <a:rPr lang="en-GB" sz="1200">
                <a:solidFill>
                  <a:schemeClr val="tx1"/>
                </a:solidFill>
                <a:latin typeface="+mj-lt"/>
                <a:cs typeface="Arial"/>
              </a:rPr>
              <a:t>Some respondents feared merging councils could dilute the distinct character of cities and reduce community voice - </a:t>
            </a:r>
            <a:r>
              <a:rPr lang="en-GB" sz="1200" i="1">
                <a:solidFill>
                  <a:schemeClr val="tx1"/>
                </a:solidFill>
                <a:latin typeface="+mj-lt"/>
                <a:cs typeface="Arial"/>
              </a:rPr>
              <a:t>“We need a council that genuinely understands the diverse needs”. </a:t>
            </a:r>
            <a:r>
              <a:rPr lang="en-GB" sz="1200">
                <a:solidFill>
                  <a:schemeClr val="tx1"/>
                </a:solidFill>
                <a:latin typeface="+mj-lt"/>
                <a:cs typeface="Arial"/>
              </a:rPr>
              <a:t>Respondents also saw challenges in gathering and representing the views of both rural and urban communities in one new council</a:t>
            </a:r>
          </a:p>
        </p:txBody>
      </p:sp>
      <p:sp>
        <p:nvSpPr>
          <p:cNvPr id="9" name="Rectangle 8">
            <a:extLst>
              <a:ext uri="{FF2B5EF4-FFF2-40B4-BE49-F238E27FC236}">
                <a16:creationId xmlns:a16="http://schemas.microsoft.com/office/drawing/2014/main" id="{7B06D01E-16EA-97CE-09D6-AB7130C75B0B}"/>
              </a:ext>
            </a:extLst>
          </p:cNvPr>
          <p:cNvSpPr/>
          <p:nvPr/>
        </p:nvSpPr>
        <p:spPr>
          <a:xfrm>
            <a:off x="695326" y="2186219"/>
            <a:ext cx="3264035" cy="642258"/>
          </a:xfrm>
          <a:prstGeom prst="rect">
            <a:avLst/>
          </a:prstGeom>
          <a:solidFill>
            <a:srgbClr val="08314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600" b="1">
                <a:solidFill>
                  <a:srgbClr val="FFFFFF"/>
                </a:solidFill>
                <a:latin typeface="+mj-lt"/>
                <a:cs typeface="Arial"/>
              </a:rPr>
              <a:t>Service quality or availability would reduce</a:t>
            </a:r>
            <a:endParaRPr lang="en-GB" sz="1600">
              <a:solidFill>
                <a:srgbClr val="FFFFFF"/>
              </a:solidFill>
              <a:latin typeface="+mj-lt"/>
              <a:cs typeface="Arial"/>
            </a:endParaRPr>
          </a:p>
        </p:txBody>
      </p:sp>
      <p:sp>
        <p:nvSpPr>
          <p:cNvPr id="14" name="Rectangle 13">
            <a:extLst>
              <a:ext uri="{FF2B5EF4-FFF2-40B4-BE49-F238E27FC236}">
                <a16:creationId xmlns:a16="http://schemas.microsoft.com/office/drawing/2014/main" id="{EA495DBC-2227-F718-E2A2-1D143343FAEC}"/>
              </a:ext>
            </a:extLst>
          </p:cNvPr>
          <p:cNvSpPr/>
          <p:nvPr/>
        </p:nvSpPr>
        <p:spPr>
          <a:xfrm>
            <a:off x="4093851" y="2186219"/>
            <a:ext cx="7402832" cy="64225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r>
              <a:rPr lang="en-GB" sz="1200">
                <a:solidFill>
                  <a:schemeClr val="tx1"/>
                </a:solidFill>
                <a:latin typeface="+mj-lt"/>
                <a:cs typeface="Arial"/>
              </a:rPr>
              <a:t>Most respondents expressed concern that the changes would result in lower quality services or even their removal. </a:t>
            </a:r>
            <a:r>
              <a:rPr lang="en-GB" sz="1200" i="1">
                <a:solidFill>
                  <a:schemeClr val="tx1"/>
                </a:solidFill>
                <a:latin typeface="+mj-lt"/>
                <a:cs typeface="Arial"/>
              </a:rPr>
              <a:t>“Service could be compromised e.g. become like the Dr surgeries where you can’t get to see the GP”</a:t>
            </a:r>
          </a:p>
        </p:txBody>
      </p:sp>
      <p:sp>
        <p:nvSpPr>
          <p:cNvPr id="8" name="Rectangle 7">
            <a:extLst>
              <a:ext uri="{FF2B5EF4-FFF2-40B4-BE49-F238E27FC236}">
                <a16:creationId xmlns:a16="http://schemas.microsoft.com/office/drawing/2014/main" id="{F1CD2978-6BD8-D983-EC78-FB470427FE2C}"/>
              </a:ext>
            </a:extLst>
          </p:cNvPr>
          <p:cNvSpPr/>
          <p:nvPr/>
        </p:nvSpPr>
        <p:spPr>
          <a:xfrm>
            <a:off x="695325" y="2872950"/>
            <a:ext cx="3264035" cy="869590"/>
          </a:xfrm>
          <a:prstGeom prst="rect">
            <a:avLst/>
          </a:prstGeom>
          <a:solidFill>
            <a:srgbClr val="08314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600" b="1">
                <a:solidFill>
                  <a:srgbClr val="FFFFFF"/>
                </a:solidFill>
                <a:latin typeface="+mj-lt"/>
                <a:cs typeface="Arial"/>
              </a:rPr>
              <a:t>Smaller areas or communities will be overlooked</a:t>
            </a:r>
            <a:endParaRPr lang="en-GB" sz="1600">
              <a:solidFill>
                <a:srgbClr val="FFFFFF"/>
              </a:solidFill>
              <a:latin typeface="+mj-lt"/>
              <a:cs typeface="Arial"/>
            </a:endParaRPr>
          </a:p>
        </p:txBody>
      </p:sp>
      <p:sp>
        <p:nvSpPr>
          <p:cNvPr id="16" name="Rectangle 15">
            <a:extLst>
              <a:ext uri="{FF2B5EF4-FFF2-40B4-BE49-F238E27FC236}">
                <a16:creationId xmlns:a16="http://schemas.microsoft.com/office/drawing/2014/main" id="{271974FB-F863-1116-4BCF-5B4F24FEFAF3}"/>
              </a:ext>
            </a:extLst>
          </p:cNvPr>
          <p:cNvSpPr/>
          <p:nvPr/>
        </p:nvSpPr>
        <p:spPr>
          <a:xfrm>
            <a:off x="4093851" y="2872950"/>
            <a:ext cx="7402832" cy="86959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r>
              <a:rPr lang="en-GB" sz="1200">
                <a:solidFill>
                  <a:schemeClr val="tx1"/>
                </a:solidFill>
                <a:latin typeface="+mj-lt"/>
                <a:cs typeface="Arial"/>
              </a:rPr>
              <a:t>There were significant concerns that larger, newly formed councils could overlook the needs of smaller communities or towns - </a:t>
            </a:r>
            <a:r>
              <a:rPr lang="en-GB" sz="1200" i="1">
                <a:solidFill>
                  <a:schemeClr val="tx1"/>
                </a:solidFill>
                <a:latin typeface="+mj-lt"/>
                <a:cs typeface="Arial"/>
              </a:rPr>
              <a:t>“I worry about what it means for local services, especially if decisions are made far away.”</a:t>
            </a:r>
            <a:r>
              <a:rPr lang="en-GB" sz="1200">
                <a:solidFill>
                  <a:schemeClr val="tx1"/>
                </a:solidFill>
                <a:latin typeface="+mj-lt"/>
                <a:cs typeface="Arial"/>
              </a:rPr>
              <a:t> This was notably mentioned by all four Nepalese respondents from Rushmoor, but was also voiced about specific locations too - </a:t>
            </a:r>
            <a:r>
              <a:rPr lang="en-GB" sz="1200" i="1">
                <a:solidFill>
                  <a:schemeClr val="tx1"/>
                </a:solidFill>
                <a:latin typeface="+mj-lt"/>
                <a:cs typeface="Arial"/>
              </a:rPr>
              <a:t>"How can a big council know what we need here in Fareham?"</a:t>
            </a:r>
          </a:p>
        </p:txBody>
      </p:sp>
      <p:sp>
        <p:nvSpPr>
          <p:cNvPr id="13" name="Rectangle 12">
            <a:extLst>
              <a:ext uri="{FF2B5EF4-FFF2-40B4-BE49-F238E27FC236}">
                <a16:creationId xmlns:a16="http://schemas.microsoft.com/office/drawing/2014/main" id="{C4C5967B-7EFF-6241-B6D8-0267F2A1BBBB}"/>
              </a:ext>
            </a:extLst>
          </p:cNvPr>
          <p:cNvSpPr/>
          <p:nvPr/>
        </p:nvSpPr>
        <p:spPr>
          <a:xfrm>
            <a:off x="695324" y="3801746"/>
            <a:ext cx="3264035" cy="642258"/>
          </a:xfrm>
          <a:prstGeom prst="rect">
            <a:avLst/>
          </a:prstGeom>
          <a:solidFill>
            <a:srgbClr val="08314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600" b="1">
                <a:solidFill>
                  <a:srgbClr val="FFFFFF"/>
                </a:solidFill>
                <a:latin typeface="+mj-lt"/>
                <a:cs typeface="Arial"/>
              </a:rPr>
              <a:t>Disruption and confusion in the short term</a:t>
            </a:r>
            <a:endParaRPr lang="en-GB" sz="1600">
              <a:solidFill>
                <a:srgbClr val="FFFFFF"/>
              </a:solidFill>
              <a:latin typeface="+mj-lt"/>
              <a:cs typeface="Arial"/>
            </a:endParaRPr>
          </a:p>
        </p:txBody>
      </p:sp>
      <p:sp>
        <p:nvSpPr>
          <p:cNvPr id="18" name="Rectangle 17">
            <a:extLst>
              <a:ext uri="{FF2B5EF4-FFF2-40B4-BE49-F238E27FC236}">
                <a16:creationId xmlns:a16="http://schemas.microsoft.com/office/drawing/2014/main" id="{624A9703-93A2-B35C-1CC0-E002E8131414}"/>
              </a:ext>
            </a:extLst>
          </p:cNvPr>
          <p:cNvSpPr/>
          <p:nvPr/>
        </p:nvSpPr>
        <p:spPr>
          <a:xfrm>
            <a:off x="4093851" y="3791968"/>
            <a:ext cx="7402832" cy="64225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r>
              <a:rPr lang="en-GB" sz="1200">
                <a:solidFill>
                  <a:schemeClr val="tx1"/>
                </a:solidFill>
                <a:latin typeface="+mj-lt"/>
                <a:cs typeface="Arial"/>
              </a:rPr>
              <a:t>Concern was expressed that the changes would be confusing or poorly understood by communities, especially for those with limited literacy in English. </a:t>
            </a:r>
            <a:r>
              <a:rPr lang="en-GB" sz="1200" i="1">
                <a:solidFill>
                  <a:schemeClr val="tx1"/>
                </a:solidFill>
                <a:latin typeface="+mj-lt"/>
                <a:cs typeface="Arial"/>
              </a:rPr>
              <a:t>“Big changes could disrupt services, especially for vulnerable families or people with language barriers”</a:t>
            </a:r>
          </a:p>
        </p:txBody>
      </p:sp>
      <p:sp>
        <p:nvSpPr>
          <p:cNvPr id="22" name="Rectangle 21">
            <a:extLst>
              <a:ext uri="{FF2B5EF4-FFF2-40B4-BE49-F238E27FC236}">
                <a16:creationId xmlns:a16="http://schemas.microsoft.com/office/drawing/2014/main" id="{967593EB-34B4-F91C-CECA-F73C4D71B752}"/>
              </a:ext>
            </a:extLst>
          </p:cNvPr>
          <p:cNvSpPr/>
          <p:nvPr/>
        </p:nvSpPr>
        <p:spPr>
          <a:xfrm>
            <a:off x="695324" y="4493814"/>
            <a:ext cx="3264035" cy="642258"/>
          </a:xfrm>
          <a:prstGeom prst="rect">
            <a:avLst/>
          </a:prstGeom>
          <a:solidFill>
            <a:srgbClr val="08314C"/>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600" b="1">
                <a:solidFill>
                  <a:srgbClr val="FFFFFF"/>
                </a:solidFill>
                <a:latin typeface="+mj-lt"/>
                <a:cs typeface="Arial"/>
              </a:rPr>
              <a:t>Loss of jobs in the restructure</a:t>
            </a:r>
            <a:endParaRPr lang="en-GB" sz="1600">
              <a:solidFill>
                <a:srgbClr val="FFFFFF"/>
              </a:solidFill>
              <a:latin typeface="+mj-lt"/>
              <a:cs typeface="Arial"/>
            </a:endParaRPr>
          </a:p>
        </p:txBody>
      </p:sp>
      <p:sp>
        <p:nvSpPr>
          <p:cNvPr id="23" name="Rectangle 22">
            <a:extLst>
              <a:ext uri="{FF2B5EF4-FFF2-40B4-BE49-F238E27FC236}">
                <a16:creationId xmlns:a16="http://schemas.microsoft.com/office/drawing/2014/main" id="{0E9FF147-6F89-A245-F4CF-099C5997E96C}"/>
              </a:ext>
            </a:extLst>
          </p:cNvPr>
          <p:cNvSpPr/>
          <p:nvPr/>
        </p:nvSpPr>
        <p:spPr>
          <a:xfrm>
            <a:off x="4093851" y="4493814"/>
            <a:ext cx="7402832" cy="64225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r>
              <a:rPr lang="en-GB" sz="1200">
                <a:solidFill>
                  <a:schemeClr val="tx1"/>
                </a:solidFill>
                <a:latin typeface="+mj-lt"/>
                <a:cs typeface="Arial"/>
              </a:rPr>
              <a:t>A few respondents expressed concern that it could mean a loss of jobs - </a:t>
            </a:r>
            <a:r>
              <a:rPr lang="en-GB" sz="1200" i="1">
                <a:solidFill>
                  <a:schemeClr val="tx1"/>
                </a:solidFill>
                <a:latin typeface="+mj-lt"/>
                <a:cs typeface="Arial"/>
              </a:rPr>
              <a:t>"If they merge councils, who knows how many positions will go?“. </a:t>
            </a:r>
            <a:r>
              <a:rPr lang="en-GB" sz="1200">
                <a:solidFill>
                  <a:schemeClr val="tx1"/>
                </a:solidFill>
                <a:latin typeface="+mj-lt"/>
                <a:cs typeface="Arial"/>
              </a:rPr>
              <a:t>This may reflect that a significant proportion of respondents worked in or for the public sector.</a:t>
            </a:r>
            <a:endParaRPr lang="en-GB" sz="1200" i="1">
              <a:solidFill>
                <a:schemeClr val="tx1"/>
              </a:solidFill>
              <a:latin typeface="+mj-lt"/>
              <a:cs typeface="Arial"/>
            </a:endParaRPr>
          </a:p>
        </p:txBody>
      </p:sp>
      <p:sp>
        <p:nvSpPr>
          <p:cNvPr id="11" name="Rectangle 10">
            <a:extLst>
              <a:ext uri="{FF2B5EF4-FFF2-40B4-BE49-F238E27FC236}">
                <a16:creationId xmlns:a16="http://schemas.microsoft.com/office/drawing/2014/main" id="{708CF036-D465-BDA0-62B1-7F1A777AEFF2}"/>
              </a:ext>
            </a:extLst>
          </p:cNvPr>
          <p:cNvSpPr/>
          <p:nvPr/>
        </p:nvSpPr>
        <p:spPr>
          <a:xfrm>
            <a:off x="695324" y="5253142"/>
            <a:ext cx="3264035" cy="642258"/>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600" b="1">
                <a:solidFill>
                  <a:srgbClr val="030303"/>
                </a:solidFill>
                <a:latin typeface="+mj-lt"/>
                <a:cs typeface="Arial"/>
              </a:rPr>
              <a:t>None/not certain</a:t>
            </a:r>
            <a:endParaRPr lang="en-GB" sz="1600">
              <a:solidFill>
                <a:srgbClr val="030303"/>
              </a:solidFill>
              <a:latin typeface="+mj-lt"/>
              <a:cs typeface="Arial"/>
            </a:endParaRPr>
          </a:p>
        </p:txBody>
      </p:sp>
      <p:sp>
        <p:nvSpPr>
          <p:cNvPr id="15" name="Rectangle 14">
            <a:extLst>
              <a:ext uri="{FF2B5EF4-FFF2-40B4-BE49-F238E27FC236}">
                <a16:creationId xmlns:a16="http://schemas.microsoft.com/office/drawing/2014/main" id="{242F8D34-5E88-7DD4-C6F0-22B382B2CAB5}"/>
              </a:ext>
            </a:extLst>
          </p:cNvPr>
          <p:cNvSpPr/>
          <p:nvPr/>
        </p:nvSpPr>
        <p:spPr>
          <a:xfrm>
            <a:off x="4093851" y="5253142"/>
            <a:ext cx="7402832" cy="64225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r>
              <a:rPr lang="en-GB" sz="1200">
                <a:solidFill>
                  <a:schemeClr val="tx1"/>
                </a:solidFill>
                <a:latin typeface="+mj-lt"/>
                <a:cs typeface="Arial"/>
              </a:rPr>
              <a:t>A few respondents said that they did not have concerns over the changes </a:t>
            </a:r>
          </a:p>
        </p:txBody>
      </p:sp>
      <p:sp>
        <p:nvSpPr>
          <p:cNvPr id="5" name="Rectangle 4">
            <a:extLst>
              <a:ext uri="{FF2B5EF4-FFF2-40B4-BE49-F238E27FC236}">
                <a16:creationId xmlns:a16="http://schemas.microsoft.com/office/drawing/2014/main" id="{30E8FF49-E2DE-7845-0A9C-12052CEEBC41}"/>
              </a:ext>
            </a:extLst>
          </p:cNvPr>
          <p:cNvSpPr/>
          <p:nvPr/>
        </p:nvSpPr>
        <p:spPr>
          <a:xfrm>
            <a:off x="695324" y="6063270"/>
            <a:ext cx="10801359" cy="35917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r>
              <a:rPr lang="en-GB" sz="1200">
                <a:solidFill>
                  <a:schemeClr val="tx1"/>
                </a:solidFill>
                <a:latin typeface="+mj-lt"/>
                <a:cs typeface="Arial"/>
              </a:rPr>
              <a:t>N.B – Respondents who had arrived recently from Hong Kong, as part of the British Nationals (Overseas) scheme, expressed concerns about political representation being disrupted e.g. losing contact with elected representatives. This may reflect a concern that is prominent for this community.  </a:t>
            </a:r>
            <a:endParaRPr lang="en-GB" sz="1200" i="1">
              <a:solidFill>
                <a:schemeClr val="tx1"/>
              </a:solidFill>
              <a:latin typeface="+mj-lt"/>
              <a:cs typeface="Arial"/>
            </a:endParaRPr>
          </a:p>
        </p:txBody>
      </p:sp>
    </p:spTree>
    <p:extLst>
      <p:ext uri="{BB962C8B-B14F-4D97-AF65-F5344CB8AC3E}">
        <p14:creationId xmlns:p14="http://schemas.microsoft.com/office/powerpoint/2010/main" val="881623943"/>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72752-5326-76B8-F4DB-BFDB47D61C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F20C7F1-D3B7-CEBA-CF41-105FF010004D}"/>
              </a:ext>
            </a:extLst>
          </p:cNvPr>
          <p:cNvSpPr txBox="1">
            <a:spLocks noGrp="1"/>
          </p:cNvSpPr>
          <p:nvPr>
            <p:ph type="title" idx="4294967295"/>
          </p:nvPr>
        </p:nvSpPr>
        <p:spPr>
          <a:xfrm>
            <a:off x="695324" y="572406"/>
            <a:ext cx="10876189" cy="2769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defTabSz="914400" fontAlgn="auto">
              <a:lnSpc>
                <a:spcPct val="100000"/>
              </a:lnSpc>
              <a:spcBef>
                <a:spcPts val="0"/>
              </a:spcBef>
              <a:spcAft>
                <a:spcPts val="0"/>
              </a:spcAft>
              <a:buClrTx/>
              <a:buSzTx/>
              <a:buFontTx/>
              <a:buNone/>
              <a:tabLst/>
              <a:defRPr>
                <a:solidFill>
                  <a:srgbClr val="08314C"/>
                </a:solidFill>
                <a:latin typeface="Arial" panose="020B0604020202020204"/>
                <a:cs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8314C"/>
                </a:solidFill>
                <a:effectLst/>
                <a:uLnTx/>
                <a:uFillTx/>
                <a:latin typeface="Arial" panose="020B0604020202020204"/>
                <a:ea typeface="+mn-ea"/>
                <a:cs typeface="Arial"/>
              </a:rPr>
              <a:t>Providing high quality and sustainable public services was consistently important for deciding boundaries</a:t>
            </a:r>
          </a:p>
        </p:txBody>
      </p:sp>
      <p:sp>
        <p:nvSpPr>
          <p:cNvPr id="11" name="TextBox 10">
            <a:extLst>
              <a:ext uri="{FF2B5EF4-FFF2-40B4-BE49-F238E27FC236}">
                <a16:creationId xmlns:a16="http://schemas.microsoft.com/office/drawing/2014/main" id="{DA5F2A51-8BFE-DD05-C183-881EF37258E0}"/>
              </a:ext>
            </a:extLst>
          </p:cNvPr>
          <p:cNvSpPr txBox="1"/>
          <p:nvPr/>
        </p:nvSpPr>
        <p:spPr>
          <a:xfrm>
            <a:off x="695325" y="1433447"/>
            <a:ext cx="4086226" cy="369332"/>
          </a:xfrm>
          <a:prstGeom prst="rect">
            <a:avLst/>
          </a:prstGeom>
          <a:solidFill>
            <a:srgbClr val="203864"/>
          </a:solidFill>
        </p:spPr>
        <p:txBody>
          <a:bodyPr wrap="square" rtlCol="0">
            <a:spAutoFit/>
          </a:bodyPr>
          <a:lstStyle/>
          <a:p>
            <a:r>
              <a:rPr lang="en-GB">
                <a:solidFill>
                  <a:schemeClr val="bg1"/>
                </a:solidFill>
              </a:rPr>
              <a:t>Values more important to respondents </a:t>
            </a:r>
          </a:p>
        </p:txBody>
      </p:sp>
      <p:sp>
        <p:nvSpPr>
          <p:cNvPr id="6" name="TextBox 5">
            <a:extLst>
              <a:ext uri="{FF2B5EF4-FFF2-40B4-BE49-F238E27FC236}">
                <a16:creationId xmlns:a16="http://schemas.microsoft.com/office/drawing/2014/main" id="{B6A5AE4A-4EE2-D469-D917-6A4C8F5C24BB}"/>
              </a:ext>
            </a:extLst>
          </p:cNvPr>
          <p:cNvSpPr txBox="1"/>
          <p:nvPr/>
        </p:nvSpPr>
        <p:spPr>
          <a:xfrm>
            <a:off x="889472" y="2190761"/>
            <a:ext cx="6368068" cy="3385542"/>
          </a:xfrm>
          <a:prstGeom prst="rect">
            <a:avLst/>
          </a:prstGeom>
          <a:noFill/>
        </p:spPr>
        <p:txBody>
          <a:bodyPr wrap="square">
            <a:spAutoFit/>
          </a:bodyPr>
          <a:lstStyle/>
          <a:p>
            <a:r>
              <a:rPr lang="en-GB" sz="1600"/>
              <a:t>Provides high quality and sustainable public services.  </a:t>
            </a:r>
          </a:p>
          <a:p>
            <a:endParaRPr lang="en-GB" sz="1600"/>
          </a:p>
          <a:p>
            <a:r>
              <a:rPr lang="en-GB" sz="1600"/>
              <a:t>Ensures council taxpayers receive good services for their money  </a:t>
            </a:r>
          </a:p>
          <a:p>
            <a:endParaRPr lang="en-GB" sz="1600"/>
          </a:p>
          <a:p>
            <a:r>
              <a:rPr lang="en-GB" sz="1600"/>
              <a:t>Avoids breaking services apart unnecessarily </a:t>
            </a:r>
          </a:p>
          <a:p>
            <a:endParaRPr lang="en-GB" sz="1600"/>
          </a:p>
          <a:p>
            <a:r>
              <a:rPr lang="en-GB" sz="1600"/>
              <a:t>Helps the people who need it the most. </a:t>
            </a:r>
          </a:p>
          <a:p>
            <a:endParaRPr lang="en-GB" sz="1600"/>
          </a:p>
          <a:p>
            <a:r>
              <a:rPr lang="en-GB" sz="1600"/>
              <a:t>Is financially strong and stable. </a:t>
            </a:r>
          </a:p>
          <a:p>
            <a:endParaRPr lang="en-GB" sz="1600"/>
          </a:p>
          <a:p>
            <a:r>
              <a:rPr lang="en-GB" sz="1600"/>
              <a:t>Understands and meets the needs of my local community. </a:t>
            </a:r>
          </a:p>
          <a:p>
            <a:endParaRPr lang="en-GB" sz="1600"/>
          </a:p>
          <a:p>
            <a:r>
              <a:rPr lang="en-GB" sz="1600"/>
              <a:t>Doesn’t cost too much to set up </a:t>
            </a:r>
          </a:p>
        </p:txBody>
      </p:sp>
      <p:sp>
        <p:nvSpPr>
          <p:cNvPr id="2" name="Rectangle 1">
            <a:extLst>
              <a:ext uri="{FF2B5EF4-FFF2-40B4-BE49-F238E27FC236}">
                <a16:creationId xmlns:a16="http://schemas.microsoft.com/office/drawing/2014/main" id="{4A332140-D0DE-BD16-348E-BD841E59D3AD}"/>
              </a:ext>
            </a:extLst>
          </p:cNvPr>
          <p:cNvSpPr/>
          <p:nvPr/>
        </p:nvSpPr>
        <p:spPr>
          <a:xfrm>
            <a:off x="7257540" y="2540093"/>
            <a:ext cx="4357514" cy="64225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r>
              <a:rPr lang="en-GB" sz="1400">
                <a:solidFill>
                  <a:schemeClr val="tx1"/>
                </a:solidFill>
                <a:latin typeface="+mj-lt"/>
                <a:cs typeface="Arial"/>
              </a:rPr>
              <a:t>Value, quality and sustainability of services dominated the values seen as important for deciding new council boundaries</a:t>
            </a:r>
            <a:endParaRPr lang="en-GB" sz="1400" i="1">
              <a:solidFill>
                <a:schemeClr val="tx1"/>
              </a:solidFill>
              <a:latin typeface="+mj-lt"/>
              <a:cs typeface="Arial"/>
            </a:endParaRPr>
          </a:p>
        </p:txBody>
      </p:sp>
      <p:cxnSp>
        <p:nvCxnSpPr>
          <p:cNvPr id="9" name="Straight Arrow Connector 8">
            <a:extLst>
              <a:ext uri="{FF2B5EF4-FFF2-40B4-BE49-F238E27FC236}">
                <a16:creationId xmlns:a16="http://schemas.microsoft.com/office/drawing/2014/main" id="{E39D6EA7-B6D7-AC69-9454-7B226F9C905F}"/>
              </a:ext>
              <a:ext uri="{C183D7F6-B498-43B3-948B-1728B52AA6E4}">
                <adec:decorative xmlns:adec="http://schemas.microsoft.com/office/drawing/2017/decorative" val="1"/>
              </a:ext>
            </a:extLst>
          </p:cNvPr>
          <p:cNvCxnSpPr/>
          <p:nvPr/>
        </p:nvCxnSpPr>
        <p:spPr>
          <a:xfrm flipV="1">
            <a:off x="736996" y="1995397"/>
            <a:ext cx="0" cy="36467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2EBCFA0-C245-07ED-470E-FFA2C3076FFC}"/>
              </a:ext>
            </a:extLst>
          </p:cNvPr>
          <p:cNvSpPr txBox="1"/>
          <p:nvPr/>
        </p:nvSpPr>
        <p:spPr>
          <a:xfrm>
            <a:off x="7782462" y="3818754"/>
            <a:ext cx="3832592" cy="584775"/>
          </a:xfrm>
          <a:prstGeom prst="rect">
            <a:avLst/>
          </a:prstGeom>
          <a:solidFill>
            <a:schemeClr val="bg2"/>
          </a:solidFill>
        </p:spPr>
        <p:txBody>
          <a:bodyPr wrap="square">
            <a:spAutoFit/>
          </a:bodyPr>
          <a:lstStyle>
            <a:defPPr>
              <a:defRPr lang="en-US"/>
            </a:defPPr>
            <a:lvl1pPr>
              <a:defRPr i="1"/>
            </a:lvl1pPr>
          </a:lstStyle>
          <a:p>
            <a:r>
              <a:rPr lang="en-GB" sz="1600"/>
              <a:t>“The Council needs to be self-funding and can’t rely on central government”</a:t>
            </a:r>
          </a:p>
        </p:txBody>
      </p:sp>
      <p:sp>
        <p:nvSpPr>
          <p:cNvPr id="14" name="TextBox 13">
            <a:extLst>
              <a:ext uri="{FF2B5EF4-FFF2-40B4-BE49-F238E27FC236}">
                <a16:creationId xmlns:a16="http://schemas.microsoft.com/office/drawing/2014/main" id="{1EA72ACA-ADA6-CD52-58DD-4F1C57A3ABCC}"/>
              </a:ext>
            </a:extLst>
          </p:cNvPr>
          <p:cNvSpPr txBox="1"/>
          <p:nvPr/>
        </p:nvSpPr>
        <p:spPr>
          <a:xfrm>
            <a:off x="7782462" y="4946238"/>
            <a:ext cx="3832592" cy="830997"/>
          </a:xfrm>
          <a:prstGeom prst="rect">
            <a:avLst/>
          </a:prstGeom>
          <a:solidFill>
            <a:schemeClr val="bg2"/>
          </a:solidFill>
        </p:spPr>
        <p:txBody>
          <a:bodyPr wrap="square">
            <a:spAutoFit/>
          </a:bodyPr>
          <a:lstStyle/>
          <a:p>
            <a:r>
              <a:rPr lang="en-GB" sz="1600" i="1"/>
              <a:t>“While there might be an initial cost, it is important that in the long run savings are made”</a:t>
            </a:r>
          </a:p>
        </p:txBody>
      </p:sp>
      <p:sp>
        <p:nvSpPr>
          <p:cNvPr id="3" name="Right Brace 2">
            <a:extLst>
              <a:ext uri="{FF2B5EF4-FFF2-40B4-BE49-F238E27FC236}">
                <a16:creationId xmlns:a16="http://schemas.microsoft.com/office/drawing/2014/main" id="{3D42F1BD-96D6-3EEA-2535-10F8D14E6688}"/>
              </a:ext>
              <a:ext uri="{C183D7F6-B498-43B3-948B-1728B52AA6E4}">
                <adec:decorative xmlns:adec="http://schemas.microsoft.com/office/drawing/2017/decorative" val="1"/>
              </a:ext>
            </a:extLst>
          </p:cNvPr>
          <p:cNvSpPr/>
          <p:nvPr/>
        </p:nvSpPr>
        <p:spPr>
          <a:xfrm>
            <a:off x="6857829" y="2190761"/>
            <a:ext cx="264866" cy="1328474"/>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Rectangle 7">
            <a:extLst>
              <a:ext uri="{FF2B5EF4-FFF2-40B4-BE49-F238E27FC236}">
                <a16:creationId xmlns:a16="http://schemas.microsoft.com/office/drawing/2014/main" id="{59C31D52-5938-1BCD-585E-65EE1545A588}"/>
              </a:ext>
            </a:extLst>
          </p:cNvPr>
          <p:cNvSpPr/>
          <p:nvPr/>
        </p:nvSpPr>
        <p:spPr>
          <a:xfrm>
            <a:off x="642177" y="5891880"/>
            <a:ext cx="10972877" cy="5348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r>
              <a:rPr lang="en-GB" sz="1200">
                <a:solidFill>
                  <a:schemeClr val="tx1"/>
                </a:solidFill>
                <a:latin typeface="+mj-lt"/>
                <a:cs typeface="Arial"/>
              </a:rPr>
              <a:t>N.B - This order of values is broadly similar to those expressed in the LGR survey with the same top two values – ‘Provides high quality and sustainable public services’ and ‘Ensures council taxpayers receive good services for their money’  </a:t>
            </a:r>
            <a:endParaRPr lang="en-GB" sz="1200" i="1">
              <a:solidFill>
                <a:schemeClr val="tx1"/>
              </a:solidFill>
              <a:latin typeface="+mj-lt"/>
              <a:cs typeface="Arial"/>
            </a:endParaRPr>
          </a:p>
        </p:txBody>
      </p:sp>
    </p:spTree>
    <p:extLst>
      <p:ext uri="{BB962C8B-B14F-4D97-AF65-F5344CB8AC3E}">
        <p14:creationId xmlns:p14="http://schemas.microsoft.com/office/powerpoint/2010/main" val="3127103919"/>
      </p:ext>
    </p:extLst>
  </p:cSld>
  <p:clrMapOvr>
    <a:masterClrMapping/>
  </p:clrMapOvr>
</p:sld>
</file>

<file path=ppt/theme/theme1.xml><?xml version="1.0" encoding="utf-8"?>
<a:theme xmlns:a="http://schemas.openxmlformats.org/drawingml/2006/main" name="No named directorate - with text">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200" dirty="0" err="1"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1_People &amp; Organis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No named directorate - with text">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200" dirty="0" err="1"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ompletely blan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People &amp; Organis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Hampshire County Council widescree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1200" dirty="0" err="1" smtClean="0">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2_No named directorate - with text">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200" dirty="0" err="1"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7159275667494BBC44DEB129247667" ma:contentTypeVersion="12" ma:contentTypeDescription="Create a new document." ma:contentTypeScope="" ma:versionID="09bf1c877274548fd279513f3687bf40">
  <xsd:schema xmlns:xsd="http://www.w3.org/2001/XMLSchema" xmlns:xs="http://www.w3.org/2001/XMLSchema" xmlns:p="http://schemas.microsoft.com/office/2006/metadata/properties" xmlns:ns2="592ac484-bcca-440c-8ed4-5a5fd230f08f" xmlns:ns3="46e525b2-8c48-4449-9eda-cdf18fc94501" targetNamespace="http://schemas.microsoft.com/office/2006/metadata/properties" ma:root="true" ma:fieldsID="9836325c35bbf5560d9473dd2565aeef" ns2:_="" ns3:_="">
    <xsd:import namespace="592ac484-bcca-440c-8ed4-5a5fd230f08f"/>
    <xsd:import namespace="46e525b2-8c48-4449-9eda-cdf18fc945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BillingMetadata"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2ac484-bcca-440c-8ed4-5a5fd230f0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2" nillable="true" ma:displayName="MediaServiceBillingMetadata" ma:hidden="true" ma:internalName="MediaServiceBilling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c5dbf34-c73a-430c-9290-9174ad78773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6e525b2-8c48-4449-9eda-cdf18fc94501"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7a6a6909-09a6-4148-b7e0-bf31970416b6}" ma:internalName="TaxCatchAll" ma:showField="CatchAllData" ma:web="46e525b2-8c48-4449-9eda-cdf18fc945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92ac484-bcca-440c-8ed4-5a5fd230f08f">
      <Terms xmlns="http://schemas.microsoft.com/office/infopath/2007/PartnerControls"/>
    </lcf76f155ced4ddcb4097134ff3c332f>
    <TaxCatchAll xmlns="46e525b2-8c48-4449-9eda-cdf18fc94501" xsi:nil="true"/>
  </documentManagement>
</p:properties>
</file>

<file path=customXml/itemProps1.xml><?xml version="1.0" encoding="utf-8"?>
<ds:datastoreItem xmlns:ds="http://schemas.openxmlformats.org/officeDocument/2006/customXml" ds:itemID="{C423DFD5-896A-4735-B7A0-3C365C48A8DD}">
  <ds:schemaRefs>
    <ds:schemaRef ds:uri="46e525b2-8c48-4449-9eda-cdf18fc94501"/>
    <ds:schemaRef ds:uri="592ac484-bcca-440c-8ed4-5a5fd230f0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97881A3-1C01-44E4-95EA-4D62CC8EC559}">
  <ds:schemaRefs>
    <ds:schemaRef ds:uri="http://schemas.microsoft.com/sharepoint/v3/contenttype/forms"/>
  </ds:schemaRefs>
</ds:datastoreItem>
</file>

<file path=customXml/itemProps3.xml><?xml version="1.0" encoding="utf-8"?>
<ds:datastoreItem xmlns:ds="http://schemas.openxmlformats.org/officeDocument/2006/customXml" ds:itemID="{22A06E51-49FA-423B-8CFE-A158B23A8B22}">
  <ds:schemaRefs>
    <ds:schemaRef ds:uri="46e525b2-8c48-4449-9eda-cdf18fc94501"/>
    <ds:schemaRef ds:uri="592ac484-bcca-440c-8ed4-5a5fd230f08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2013 - 2022 Theme</Template>
  <Application>Microsoft Office PowerPoint</Application>
  <PresentationFormat>Widescreen</PresentationFormat>
  <Slides>10</Slides>
  <Notes>1</Notes>
  <HiddenSlides>0</HiddenSlides>
  <ScaleCrop>false</ScaleCrop>
  <HeadingPairs>
    <vt:vector size="4" baseType="variant">
      <vt:variant>
        <vt:lpstr>Theme</vt:lpstr>
      </vt:variant>
      <vt:variant>
        <vt:i4>10</vt:i4>
      </vt:variant>
      <vt:variant>
        <vt:lpstr>Slide Titles</vt:lpstr>
      </vt:variant>
      <vt:variant>
        <vt:i4>10</vt:i4>
      </vt:variant>
    </vt:vector>
  </HeadingPairs>
  <TitlesOfParts>
    <vt:vector size="20" baseType="lpstr">
      <vt:lpstr>No named directorate - with text</vt:lpstr>
      <vt:lpstr>1_No named directorate - with text</vt:lpstr>
      <vt:lpstr>Completely blank</vt:lpstr>
      <vt:lpstr>People &amp; Organisation</vt:lpstr>
      <vt:lpstr>Custom Design</vt:lpstr>
      <vt:lpstr>1_Custom Design</vt:lpstr>
      <vt:lpstr>1_Hampshire County Council widescreen</vt:lpstr>
      <vt:lpstr>2_Custom Design</vt:lpstr>
      <vt:lpstr>2_No named directorate - with text</vt:lpstr>
      <vt:lpstr>1_People &amp; Organisation</vt:lpstr>
      <vt:lpstr>Local Government Reorganisation:  A Community Researcher report </vt:lpstr>
      <vt:lpstr>Background</vt:lpstr>
      <vt:lpstr>Methodology</vt:lpstr>
      <vt:lpstr>Headline findings: Community Research: Respondents from ethnic minority communities hope for efficient, joined up and improved services and fear disrupted services or their needs being overlooked</vt:lpstr>
      <vt:lpstr>Awareness of LGR was mixed and came largely through employment in the public or charitable sector as well as some public communications</vt:lpstr>
      <vt:lpstr>Respondents valued the council services they used and did not want to see LGR disrupt them. Libraries and household waste and recycling centres were the most recalled services</vt:lpstr>
      <vt:lpstr>Potential benefits of LGR focused on efficiency and cost savings as well as creating a more joined up and skilled workforce. Some hope for improved or more equal provision of services</vt:lpstr>
      <vt:lpstr>Concerns focused on not being able to assess or meet local needs, smaller communities being overlooked or quality and availability of services being reduced</vt:lpstr>
      <vt:lpstr>Providing high quality and sustainable public services was consistently important for deciding boundaries</vt:lpstr>
      <vt:lpstr>Respondents were divided over how to name the new councils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Holland, Nicholas</dc:creator>
  <cp:revision>4</cp:revision>
  <cp:lastPrinted>2024-09-18T14:17:33Z</cp:lastPrinted>
  <dcterms:created xsi:type="dcterms:W3CDTF">2023-04-27T13:13:25Z</dcterms:created>
  <dcterms:modified xsi:type="dcterms:W3CDTF">2025-09-05T09:50:08Z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0x010100F47159275667494BBC44DEB129247667</vt:lpwstr>
  </property>
  <property fmtid="{D5CDD505-2E9C-101B-9397-08002B2CF9AE}" pid="3" name="_dlc_DocIdItemGuid">
    <vt:lpwstr>b18708ba-268e-43a3-ab51-be39168bb33f</vt:lpwstr>
  </property>
  <property fmtid="{D5CDD505-2E9C-101B-9397-08002B2CF9AE}" pid="4" name="Order">
    <vt:r8>628300</vt:r8>
  </property>
  <property fmtid="{D5CDD505-2E9C-101B-9397-08002B2CF9AE}" pid="5" name="TriggerFlowInfo">
    <vt:lpwstr/>
  </property>
  <property fmtid="{D5CDD505-2E9C-101B-9397-08002B2CF9AE}" pid="6" name="ComplianceAssetId">
    <vt:lpwstr/>
  </property>
  <property fmtid="{D5CDD505-2E9C-101B-9397-08002B2CF9AE}" pid="7" name="_activity">
    <vt:lpwstr>{"FileActivityType":"9","FileActivityTimeStamp":"2025-08-20T14:01:42.907Z","FileActivityUsersOnPage":[{"DisplayName":"Baker, Jonathan","Id":"cxpujba@hants.gov.uk"},{"DisplayName":"Lloyd, Nikki","Id":"cxpunly@hants.gov.uk"}],"FileActivityNavigationId":null}</vt:lpwstr>
  </property>
  <property fmtid="{D5CDD505-2E9C-101B-9397-08002B2CF9AE}" pid="8" name="_ExtendedDescription">
    <vt:lpwstr/>
  </property>
  <property fmtid="{D5CDD505-2E9C-101B-9397-08002B2CF9AE}" pid="9" name="MediaServiceImageTags">
    <vt:lpwstr/>
  </property>
</Properties>
</file>