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66" r:id="rId7"/>
    <p:sldId id="272" r:id="rId8"/>
    <p:sldId id="273" r:id="rId9"/>
    <p:sldId id="274" r:id="rId10"/>
    <p:sldId id="275" r:id="rId11"/>
    <p:sldId id="276" r:id="rId12"/>
    <p:sldId id="269" r:id="rId13"/>
    <p:sldId id="261" r:id="rId14"/>
    <p:sldId id="268" r:id="rId15"/>
    <p:sldId id="277" r:id="rId16"/>
    <p:sldId id="278" r:id="rId17"/>
    <p:sldId id="262" r:id="rId18"/>
    <p:sldId id="270" r:id="rId19"/>
    <p:sldId id="271" r:id="rId20"/>
    <p:sldId id="279" r:id="rId21"/>
    <p:sldId id="280" r:id="rId22"/>
    <p:sldId id="263" r:id="rId23"/>
    <p:sldId id="28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1855"/>
    <a:srgbClr val="1AB3AA"/>
    <a:srgbClr val="ED6A2A"/>
    <a:srgbClr val="A42F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22F7BE-7974-43B5-BD41-43AB827D8642}" v="2" dt="2025-09-04T14:45:31.764"/>
    <p1510:client id="{91627F87-F72A-4ACD-A130-2A8C733C8F4A}" v="8" dt="2025-09-04T12:55:33.3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5" d="100"/>
          <a:sy n="65" d="100"/>
        </p:scale>
        <p:origin x="48" y="11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spTree>
      <p:nvGrpSpPr>
        <p:cNvPr id="1" name=""/>
        <p:cNvGrpSpPr/>
        <p:nvPr/>
      </p:nvGrpSpPr>
      <p:grpSpPr>
        <a:xfrm>
          <a:off x="0" y="0"/>
          <a:ext cx="0" cy="0"/>
          <a:chOff x="0" y="0"/>
          <a:chExt cx="0" cy="0"/>
        </a:xfrm>
      </p:grpSpPr>
      <p:pic>
        <p:nvPicPr>
          <p:cNvPr id="7" name="Picture 6" descr="A purple and white background&#10;&#10;AI-generated content may be incorrect.">
            <a:extLst>
              <a:ext uri="{FF2B5EF4-FFF2-40B4-BE49-F238E27FC236}">
                <a16:creationId xmlns:a16="http://schemas.microsoft.com/office/drawing/2014/main" id="{159CC738-066F-5FF7-5CF8-50AA86D750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77C4EB5-C6AC-D2F2-35E4-C1AED873B5EC}"/>
              </a:ext>
            </a:extLst>
          </p:cNvPr>
          <p:cNvSpPr>
            <a:spLocks noGrp="1"/>
          </p:cNvSpPr>
          <p:nvPr>
            <p:ph type="title" hasCustomPrompt="1"/>
          </p:nvPr>
        </p:nvSpPr>
        <p:spPr>
          <a:xfrm>
            <a:off x="685800" y="2766218"/>
            <a:ext cx="6818243" cy="1325563"/>
          </a:xfrm>
        </p:spPr>
        <p:txBody>
          <a:bodyPr lIns="0" tIns="0" rIns="0" bIns="0">
            <a:normAutofit/>
          </a:bodyPr>
          <a:lstStyle>
            <a:lvl1pPr>
              <a:defRPr sz="4000">
                <a:solidFill>
                  <a:schemeClr val="bg1"/>
                </a:solidFill>
              </a:defRPr>
            </a:lvl1pPr>
          </a:lstStyle>
          <a:p>
            <a:r>
              <a:rPr lang="en-GB" dirty="0"/>
              <a:t>Title 1: </a:t>
            </a:r>
            <a:br>
              <a:rPr lang="en-GB" dirty="0"/>
            </a:br>
            <a:r>
              <a:rPr lang="en-GB" dirty="0"/>
              <a:t>[Gotham Rounded Bold]</a:t>
            </a:r>
          </a:p>
        </p:txBody>
      </p:sp>
      <p:sp>
        <p:nvSpPr>
          <p:cNvPr id="4" name="Text Placeholder 3">
            <a:extLst>
              <a:ext uri="{FF2B5EF4-FFF2-40B4-BE49-F238E27FC236}">
                <a16:creationId xmlns:a16="http://schemas.microsoft.com/office/drawing/2014/main" id="{01CA7114-DC12-169C-01D7-0A9D18DB3D4F}"/>
              </a:ext>
            </a:extLst>
          </p:cNvPr>
          <p:cNvSpPr>
            <a:spLocks noGrp="1"/>
          </p:cNvSpPr>
          <p:nvPr>
            <p:ph type="body" sz="quarter" idx="10" hasCustomPrompt="1"/>
          </p:nvPr>
        </p:nvSpPr>
        <p:spPr>
          <a:xfrm>
            <a:off x="685800" y="4243389"/>
            <a:ext cx="6818313" cy="531812"/>
          </a:xfrm>
        </p:spPr>
        <p:txBody>
          <a:bodyPr lIns="0" tIns="0" rIns="0" bIns="0"/>
          <a:lstStyle>
            <a:lvl1pPr marL="0" indent="0">
              <a:buNone/>
              <a:defRPr>
                <a:solidFill>
                  <a:schemeClr val="bg1"/>
                </a:solidFill>
              </a:defRPr>
            </a:lvl1pPr>
          </a:lstStyle>
          <a:p>
            <a:pPr lvl="0"/>
            <a:r>
              <a:rPr lang="en-GB" dirty="0"/>
              <a:t>Subheading 1: [FS Me]</a:t>
            </a:r>
          </a:p>
        </p:txBody>
      </p:sp>
    </p:spTree>
    <p:extLst>
      <p:ext uri="{BB962C8B-B14F-4D97-AF65-F5344CB8AC3E}">
        <p14:creationId xmlns:p14="http://schemas.microsoft.com/office/powerpoint/2010/main" val="3010831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pic>
        <p:nvPicPr>
          <p:cNvPr id="4" name="Picture 3" descr="A group of colorful shapes with question marks&#10;&#10;AI-generated content may be incorrect.">
            <a:extLst>
              <a:ext uri="{FF2B5EF4-FFF2-40B4-BE49-F238E27FC236}">
                <a16:creationId xmlns:a16="http://schemas.microsoft.com/office/drawing/2014/main" id="{AF7D3B51-D23E-1B80-611D-19D8FDDB850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22275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2">
    <p:spTree>
      <p:nvGrpSpPr>
        <p:cNvPr id="1" name=""/>
        <p:cNvGrpSpPr/>
        <p:nvPr/>
      </p:nvGrpSpPr>
      <p:grpSpPr>
        <a:xfrm>
          <a:off x="0" y="0"/>
          <a:ext cx="0" cy="0"/>
          <a:chOff x="0" y="0"/>
          <a:chExt cx="0" cy="0"/>
        </a:xfrm>
      </p:grpSpPr>
      <p:pic>
        <p:nvPicPr>
          <p:cNvPr id="4" name="Picture 3" descr="A blue and white circle&#10;&#10;AI-generated content may be incorrect.">
            <a:extLst>
              <a:ext uri="{FF2B5EF4-FFF2-40B4-BE49-F238E27FC236}">
                <a16:creationId xmlns:a16="http://schemas.microsoft.com/office/drawing/2014/main" id="{063A1442-472E-3D9B-519C-04E2F301DA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1">
            <a:extLst>
              <a:ext uri="{FF2B5EF4-FFF2-40B4-BE49-F238E27FC236}">
                <a16:creationId xmlns:a16="http://schemas.microsoft.com/office/drawing/2014/main" id="{995E1AD0-3630-E4B7-D3D5-9730AD276B8E}"/>
              </a:ext>
            </a:extLst>
          </p:cNvPr>
          <p:cNvSpPr>
            <a:spLocks noGrp="1"/>
          </p:cNvSpPr>
          <p:nvPr>
            <p:ph type="title" hasCustomPrompt="1"/>
          </p:nvPr>
        </p:nvSpPr>
        <p:spPr>
          <a:xfrm>
            <a:off x="685800" y="2766218"/>
            <a:ext cx="6818243" cy="1325563"/>
          </a:xfrm>
        </p:spPr>
        <p:txBody>
          <a:bodyPr lIns="0" tIns="0" rIns="0" bIns="0">
            <a:normAutofit/>
          </a:bodyPr>
          <a:lstStyle>
            <a:lvl1pPr>
              <a:defRPr sz="4000">
                <a:solidFill>
                  <a:schemeClr val="bg1"/>
                </a:solidFill>
              </a:defRPr>
            </a:lvl1pPr>
          </a:lstStyle>
          <a:p>
            <a:r>
              <a:rPr lang="en-GB" dirty="0"/>
              <a:t>Title 2: </a:t>
            </a:r>
            <a:br>
              <a:rPr lang="en-GB" dirty="0"/>
            </a:br>
            <a:r>
              <a:rPr lang="en-GB" dirty="0"/>
              <a:t>[Gotham Rounded Bold]</a:t>
            </a:r>
          </a:p>
        </p:txBody>
      </p:sp>
      <p:sp>
        <p:nvSpPr>
          <p:cNvPr id="5" name="Text Placeholder 3">
            <a:extLst>
              <a:ext uri="{FF2B5EF4-FFF2-40B4-BE49-F238E27FC236}">
                <a16:creationId xmlns:a16="http://schemas.microsoft.com/office/drawing/2014/main" id="{6EDA3871-2D9B-3D70-9466-DB503C6FA905}"/>
              </a:ext>
            </a:extLst>
          </p:cNvPr>
          <p:cNvSpPr>
            <a:spLocks noGrp="1"/>
          </p:cNvSpPr>
          <p:nvPr>
            <p:ph type="body" sz="quarter" idx="10" hasCustomPrompt="1"/>
          </p:nvPr>
        </p:nvSpPr>
        <p:spPr>
          <a:xfrm>
            <a:off x="685800" y="4243389"/>
            <a:ext cx="6818313" cy="531812"/>
          </a:xfrm>
        </p:spPr>
        <p:txBody>
          <a:bodyPr lIns="0" tIns="0" rIns="0" bIns="0"/>
          <a:lstStyle>
            <a:lvl1pPr marL="0" indent="0">
              <a:buNone/>
              <a:defRPr>
                <a:solidFill>
                  <a:schemeClr val="bg1"/>
                </a:solidFill>
              </a:defRPr>
            </a:lvl1pPr>
          </a:lstStyle>
          <a:p>
            <a:pPr lvl="0"/>
            <a:r>
              <a:rPr lang="en-GB" dirty="0"/>
              <a:t>Subheading 1: [FS Me]</a:t>
            </a:r>
          </a:p>
        </p:txBody>
      </p:sp>
    </p:spTree>
    <p:extLst>
      <p:ext uri="{BB962C8B-B14F-4D97-AF65-F5344CB8AC3E}">
        <p14:creationId xmlns:p14="http://schemas.microsoft.com/office/powerpoint/2010/main" val="2418972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3">
    <p:spTree>
      <p:nvGrpSpPr>
        <p:cNvPr id="1" name=""/>
        <p:cNvGrpSpPr/>
        <p:nvPr/>
      </p:nvGrpSpPr>
      <p:grpSpPr>
        <a:xfrm>
          <a:off x="0" y="0"/>
          <a:ext cx="0" cy="0"/>
          <a:chOff x="0" y="0"/>
          <a:chExt cx="0" cy="0"/>
        </a:xfrm>
      </p:grpSpPr>
      <p:pic>
        <p:nvPicPr>
          <p:cNvPr id="5" name="Picture 4" descr="A colorful background with a pink and orange oval&#10;&#10;AI-generated content may be incorrect.">
            <a:extLst>
              <a:ext uri="{FF2B5EF4-FFF2-40B4-BE49-F238E27FC236}">
                <a16:creationId xmlns:a16="http://schemas.microsoft.com/office/drawing/2014/main" id="{B20D6F40-CEC4-8707-8A28-48B2DE04B4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1">
            <a:extLst>
              <a:ext uri="{FF2B5EF4-FFF2-40B4-BE49-F238E27FC236}">
                <a16:creationId xmlns:a16="http://schemas.microsoft.com/office/drawing/2014/main" id="{A0AD351B-0A54-4591-5EAC-A3D8C8C42E8A}"/>
              </a:ext>
            </a:extLst>
          </p:cNvPr>
          <p:cNvSpPr>
            <a:spLocks noGrp="1"/>
          </p:cNvSpPr>
          <p:nvPr>
            <p:ph type="title" hasCustomPrompt="1"/>
          </p:nvPr>
        </p:nvSpPr>
        <p:spPr>
          <a:xfrm>
            <a:off x="685800" y="2766218"/>
            <a:ext cx="6818243" cy="1325563"/>
          </a:xfrm>
        </p:spPr>
        <p:txBody>
          <a:bodyPr lIns="0" tIns="0" rIns="0" bIns="0">
            <a:normAutofit/>
          </a:bodyPr>
          <a:lstStyle>
            <a:lvl1pPr>
              <a:defRPr sz="4000">
                <a:solidFill>
                  <a:schemeClr val="bg1"/>
                </a:solidFill>
              </a:defRPr>
            </a:lvl1pPr>
          </a:lstStyle>
          <a:p>
            <a:r>
              <a:rPr lang="en-GB" dirty="0"/>
              <a:t>Title 3: </a:t>
            </a:r>
            <a:br>
              <a:rPr lang="en-GB" dirty="0"/>
            </a:br>
            <a:r>
              <a:rPr lang="en-GB" dirty="0"/>
              <a:t>[Gotham Rounded Bold]</a:t>
            </a:r>
          </a:p>
        </p:txBody>
      </p:sp>
      <p:sp>
        <p:nvSpPr>
          <p:cNvPr id="4" name="Text Placeholder 3">
            <a:extLst>
              <a:ext uri="{FF2B5EF4-FFF2-40B4-BE49-F238E27FC236}">
                <a16:creationId xmlns:a16="http://schemas.microsoft.com/office/drawing/2014/main" id="{114A7CC3-9A82-5CB7-193F-1E280DAE4E41}"/>
              </a:ext>
            </a:extLst>
          </p:cNvPr>
          <p:cNvSpPr>
            <a:spLocks noGrp="1"/>
          </p:cNvSpPr>
          <p:nvPr>
            <p:ph type="body" sz="quarter" idx="10" hasCustomPrompt="1"/>
          </p:nvPr>
        </p:nvSpPr>
        <p:spPr>
          <a:xfrm>
            <a:off x="685800" y="4243389"/>
            <a:ext cx="6818313" cy="531812"/>
          </a:xfrm>
        </p:spPr>
        <p:txBody>
          <a:bodyPr lIns="0" tIns="0" rIns="0" bIns="0"/>
          <a:lstStyle>
            <a:lvl1pPr marL="0" indent="0">
              <a:buNone/>
              <a:defRPr>
                <a:solidFill>
                  <a:schemeClr val="bg1"/>
                </a:solidFill>
              </a:defRPr>
            </a:lvl1pPr>
          </a:lstStyle>
          <a:p>
            <a:pPr lvl="0"/>
            <a:r>
              <a:rPr lang="en-GB" dirty="0"/>
              <a:t>Subheading 1: [FS Me]</a:t>
            </a:r>
          </a:p>
        </p:txBody>
      </p:sp>
    </p:spTree>
    <p:extLst>
      <p:ext uri="{BB962C8B-B14F-4D97-AF65-F5344CB8AC3E}">
        <p14:creationId xmlns:p14="http://schemas.microsoft.com/office/powerpoint/2010/main" val="272274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4">
    <p:spTree>
      <p:nvGrpSpPr>
        <p:cNvPr id="1" name=""/>
        <p:cNvGrpSpPr/>
        <p:nvPr/>
      </p:nvGrpSpPr>
      <p:grpSpPr>
        <a:xfrm>
          <a:off x="0" y="0"/>
          <a:ext cx="0" cy="0"/>
          <a:chOff x="0" y="0"/>
          <a:chExt cx="0" cy="0"/>
        </a:xfrm>
      </p:grpSpPr>
      <p:pic>
        <p:nvPicPr>
          <p:cNvPr id="4" name="Picture 3" descr="A close up of a colorful object&#10;&#10;AI-generated content may be incorrect.">
            <a:extLst>
              <a:ext uri="{FF2B5EF4-FFF2-40B4-BE49-F238E27FC236}">
                <a16:creationId xmlns:a16="http://schemas.microsoft.com/office/drawing/2014/main" id="{704DFF99-7147-861C-5A75-F6558B44ED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1">
            <a:extLst>
              <a:ext uri="{FF2B5EF4-FFF2-40B4-BE49-F238E27FC236}">
                <a16:creationId xmlns:a16="http://schemas.microsoft.com/office/drawing/2014/main" id="{D751E48B-8929-5292-1C9B-428625F54103}"/>
              </a:ext>
            </a:extLst>
          </p:cNvPr>
          <p:cNvSpPr>
            <a:spLocks noGrp="1"/>
          </p:cNvSpPr>
          <p:nvPr>
            <p:ph type="title" hasCustomPrompt="1"/>
          </p:nvPr>
        </p:nvSpPr>
        <p:spPr>
          <a:xfrm>
            <a:off x="685800" y="2766218"/>
            <a:ext cx="6818243" cy="1325563"/>
          </a:xfrm>
        </p:spPr>
        <p:txBody>
          <a:bodyPr lIns="0" tIns="0" rIns="0" bIns="0">
            <a:normAutofit/>
          </a:bodyPr>
          <a:lstStyle>
            <a:lvl1pPr>
              <a:defRPr sz="4000">
                <a:solidFill>
                  <a:schemeClr val="bg1"/>
                </a:solidFill>
              </a:defRPr>
            </a:lvl1pPr>
          </a:lstStyle>
          <a:p>
            <a:r>
              <a:rPr lang="en-GB" dirty="0"/>
              <a:t>Title 4: </a:t>
            </a:r>
            <a:br>
              <a:rPr lang="en-GB" dirty="0"/>
            </a:br>
            <a:r>
              <a:rPr lang="en-GB" dirty="0"/>
              <a:t>[Gotham Rounded Bold]</a:t>
            </a:r>
          </a:p>
        </p:txBody>
      </p:sp>
      <p:sp>
        <p:nvSpPr>
          <p:cNvPr id="5" name="Text Placeholder 3">
            <a:extLst>
              <a:ext uri="{FF2B5EF4-FFF2-40B4-BE49-F238E27FC236}">
                <a16:creationId xmlns:a16="http://schemas.microsoft.com/office/drawing/2014/main" id="{2BF4A063-A9F7-5737-DE79-A6E99DA5F376}"/>
              </a:ext>
            </a:extLst>
          </p:cNvPr>
          <p:cNvSpPr>
            <a:spLocks noGrp="1"/>
          </p:cNvSpPr>
          <p:nvPr>
            <p:ph type="body" sz="quarter" idx="10" hasCustomPrompt="1"/>
          </p:nvPr>
        </p:nvSpPr>
        <p:spPr>
          <a:xfrm>
            <a:off x="685800" y="4243389"/>
            <a:ext cx="6818313" cy="531812"/>
          </a:xfrm>
        </p:spPr>
        <p:txBody>
          <a:bodyPr lIns="0" tIns="0" rIns="0" bIns="0"/>
          <a:lstStyle>
            <a:lvl1pPr marL="0" indent="0">
              <a:buNone/>
              <a:defRPr>
                <a:solidFill>
                  <a:schemeClr val="bg1"/>
                </a:solidFill>
              </a:defRPr>
            </a:lvl1pPr>
          </a:lstStyle>
          <a:p>
            <a:pPr lvl="0"/>
            <a:r>
              <a:rPr lang="en-GB" dirty="0"/>
              <a:t>Subheading 1: [FS Me]</a:t>
            </a:r>
          </a:p>
        </p:txBody>
      </p:sp>
    </p:spTree>
    <p:extLst>
      <p:ext uri="{BB962C8B-B14F-4D97-AF65-F5344CB8AC3E}">
        <p14:creationId xmlns:p14="http://schemas.microsoft.com/office/powerpoint/2010/main" val="961152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1">
    <p:spTree>
      <p:nvGrpSpPr>
        <p:cNvPr id="1" name=""/>
        <p:cNvGrpSpPr/>
        <p:nvPr/>
      </p:nvGrpSpPr>
      <p:grpSpPr>
        <a:xfrm>
          <a:off x="0" y="0"/>
          <a:ext cx="0" cy="0"/>
          <a:chOff x="0" y="0"/>
          <a:chExt cx="0" cy="0"/>
        </a:xfrm>
      </p:grpSpPr>
      <p:pic>
        <p:nvPicPr>
          <p:cNvPr id="4" name="Picture 3" descr="A white background with black and white clouds&#10;&#10;AI-generated content may be incorrect.">
            <a:extLst>
              <a:ext uri="{FF2B5EF4-FFF2-40B4-BE49-F238E27FC236}">
                <a16:creationId xmlns:a16="http://schemas.microsoft.com/office/drawing/2014/main" id="{57DD7F2C-323A-21A5-A003-B8F1DB263F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9C9E593-9B37-F9D8-A27D-133CC2F47D43}"/>
              </a:ext>
            </a:extLst>
          </p:cNvPr>
          <p:cNvSpPr>
            <a:spLocks noGrp="1"/>
          </p:cNvSpPr>
          <p:nvPr>
            <p:ph type="title" hasCustomPrompt="1"/>
          </p:nvPr>
        </p:nvSpPr>
        <p:spPr/>
        <p:txBody>
          <a:bodyPr lIns="0" tIns="0" rIns="0">
            <a:normAutofit/>
          </a:bodyPr>
          <a:lstStyle>
            <a:lvl1pPr>
              <a:defRPr sz="2800"/>
            </a:lvl1pPr>
          </a:lstStyle>
          <a:p>
            <a:r>
              <a:rPr lang="en-GB" dirty="0"/>
              <a:t>Slide Title: [Gotham Rounded Bold]</a:t>
            </a:r>
          </a:p>
        </p:txBody>
      </p:sp>
    </p:spTree>
    <p:extLst>
      <p:ext uri="{BB962C8B-B14F-4D97-AF65-F5344CB8AC3E}">
        <p14:creationId xmlns:p14="http://schemas.microsoft.com/office/powerpoint/2010/main" val="176808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dy 2">
    <p:spTree>
      <p:nvGrpSpPr>
        <p:cNvPr id="1" name=""/>
        <p:cNvGrpSpPr/>
        <p:nvPr/>
      </p:nvGrpSpPr>
      <p:grpSpPr>
        <a:xfrm>
          <a:off x="0" y="0"/>
          <a:ext cx="0" cy="0"/>
          <a:chOff x="0" y="0"/>
          <a:chExt cx="0" cy="0"/>
        </a:xfrm>
      </p:grpSpPr>
      <p:pic>
        <p:nvPicPr>
          <p:cNvPr id="5" name="Picture 4" descr="A white background with black dots&#10;&#10;AI-generated content may be incorrect.">
            <a:extLst>
              <a:ext uri="{FF2B5EF4-FFF2-40B4-BE49-F238E27FC236}">
                <a16:creationId xmlns:a16="http://schemas.microsoft.com/office/drawing/2014/main" id="{834839E2-95E6-C5C6-0A90-A2BB70C314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9C9E593-9B37-F9D8-A27D-133CC2F47D43}"/>
              </a:ext>
            </a:extLst>
          </p:cNvPr>
          <p:cNvSpPr>
            <a:spLocks noGrp="1"/>
          </p:cNvSpPr>
          <p:nvPr>
            <p:ph type="title" hasCustomPrompt="1"/>
          </p:nvPr>
        </p:nvSpPr>
        <p:spPr/>
        <p:txBody>
          <a:bodyPr lIns="0" tIns="0" rIns="0">
            <a:normAutofit/>
          </a:bodyPr>
          <a:lstStyle>
            <a:lvl1pPr>
              <a:defRPr sz="2800"/>
            </a:lvl1pPr>
          </a:lstStyle>
          <a:p>
            <a:r>
              <a:rPr lang="en-GB" dirty="0"/>
              <a:t>Slide Title: [Gotham Rounded Bold]</a:t>
            </a:r>
          </a:p>
        </p:txBody>
      </p:sp>
    </p:spTree>
    <p:extLst>
      <p:ext uri="{BB962C8B-B14F-4D97-AF65-F5344CB8AC3E}">
        <p14:creationId xmlns:p14="http://schemas.microsoft.com/office/powerpoint/2010/main" val="21588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3">
    <p:spTree>
      <p:nvGrpSpPr>
        <p:cNvPr id="1" name=""/>
        <p:cNvGrpSpPr/>
        <p:nvPr/>
      </p:nvGrpSpPr>
      <p:grpSpPr>
        <a:xfrm>
          <a:off x="0" y="0"/>
          <a:ext cx="0" cy="0"/>
          <a:chOff x="0" y="0"/>
          <a:chExt cx="0" cy="0"/>
        </a:xfrm>
      </p:grpSpPr>
      <p:pic>
        <p:nvPicPr>
          <p:cNvPr id="4" name="Picture 3" descr="A white background with black dots&#10;&#10;AI-generated content may be incorrect.">
            <a:extLst>
              <a:ext uri="{FF2B5EF4-FFF2-40B4-BE49-F238E27FC236}">
                <a16:creationId xmlns:a16="http://schemas.microsoft.com/office/drawing/2014/main" id="{84F1F63D-0A59-C4C5-9782-44528A719E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9C9E593-9B37-F9D8-A27D-133CC2F47D43}"/>
              </a:ext>
            </a:extLst>
          </p:cNvPr>
          <p:cNvSpPr>
            <a:spLocks noGrp="1"/>
          </p:cNvSpPr>
          <p:nvPr>
            <p:ph type="title" hasCustomPrompt="1"/>
          </p:nvPr>
        </p:nvSpPr>
        <p:spPr/>
        <p:txBody>
          <a:bodyPr lIns="0" tIns="0" rIns="0">
            <a:normAutofit/>
          </a:bodyPr>
          <a:lstStyle>
            <a:lvl1pPr>
              <a:defRPr sz="2800"/>
            </a:lvl1pPr>
          </a:lstStyle>
          <a:p>
            <a:r>
              <a:rPr lang="en-GB" dirty="0"/>
              <a:t>Slide Title: [Gotham Rounded Bold]</a:t>
            </a:r>
          </a:p>
        </p:txBody>
      </p:sp>
    </p:spTree>
    <p:extLst>
      <p:ext uri="{BB962C8B-B14F-4D97-AF65-F5344CB8AC3E}">
        <p14:creationId xmlns:p14="http://schemas.microsoft.com/office/powerpoint/2010/main" val="109255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dy 4">
    <p:spTree>
      <p:nvGrpSpPr>
        <p:cNvPr id="1" name=""/>
        <p:cNvGrpSpPr/>
        <p:nvPr/>
      </p:nvGrpSpPr>
      <p:grpSpPr>
        <a:xfrm>
          <a:off x="0" y="0"/>
          <a:ext cx="0" cy="0"/>
          <a:chOff x="0" y="0"/>
          <a:chExt cx="0" cy="0"/>
        </a:xfrm>
      </p:grpSpPr>
      <p:pic>
        <p:nvPicPr>
          <p:cNvPr id="5" name="Picture 4" descr="A white background with black dots&#10;&#10;AI-generated content may be incorrect.">
            <a:extLst>
              <a:ext uri="{FF2B5EF4-FFF2-40B4-BE49-F238E27FC236}">
                <a16:creationId xmlns:a16="http://schemas.microsoft.com/office/drawing/2014/main" id="{6BCE45F7-F3DD-43EE-3C19-B804423FA6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9C9E593-9B37-F9D8-A27D-133CC2F47D43}"/>
              </a:ext>
            </a:extLst>
          </p:cNvPr>
          <p:cNvSpPr>
            <a:spLocks noGrp="1"/>
          </p:cNvSpPr>
          <p:nvPr>
            <p:ph type="title" hasCustomPrompt="1"/>
          </p:nvPr>
        </p:nvSpPr>
        <p:spPr/>
        <p:txBody>
          <a:bodyPr lIns="0" tIns="0" rIns="0">
            <a:normAutofit/>
          </a:bodyPr>
          <a:lstStyle>
            <a:lvl1pPr>
              <a:defRPr sz="2800"/>
            </a:lvl1pPr>
          </a:lstStyle>
          <a:p>
            <a:r>
              <a:rPr lang="en-GB" dirty="0"/>
              <a:t>Slide Title: [Gotham Rounded Bold]</a:t>
            </a:r>
          </a:p>
        </p:txBody>
      </p:sp>
    </p:spTree>
    <p:extLst>
      <p:ext uri="{BB962C8B-B14F-4D97-AF65-F5344CB8AC3E}">
        <p14:creationId xmlns:p14="http://schemas.microsoft.com/office/powerpoint/2010/main" val="3196635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dy 5">
    <p:spTree>
      <p:nvGrpSpPr>
        <p:cNvPr id="1" name=""/>
        <p:cNvGrpSpPr/>
        <p:nvPr/>
      </p:nvGrpSpPr>
      <p:grpSpPr>
        <a:xfrm>
          <a:off x="0" y="0"/>
          <a:ext cx="0" cy="0"/>
          <a:chOff x="0" y="0"/>
          <a:chExt cx="0" cy="0"/>
        </a:xfrm>
      </p:grpSpPr>
      <p:pic>
        <p:nvPicPr>
          <p:cNvPr id="7" name="Picture 6" descr="A white background with black and white clouds&#10;&#10;AI-generated content may be incorrect.">
            <a:extLst>
              <a:ext uri="{FF2B5EF4-FFF2-40B4-BE49-F238E27FC236}">
                <a16:creationId xmlns:a16="http://schemas.microsoft.com/office/drawing/2014/main" id="{94030426-379A-250F-CDA6-6FEA2A7CC1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9C9E593-9B37-F9D8-A27D-133CC2F47D43}"/>
              </a:ext>
            </a:extLst>
          </p:cNvPr>
          <p:cNvSpPr>
            <a:spLocks noGrp="1"/>
          </p:cNvSpPr>
          <p:nvPr>
            <p:ph type="title" hasCustomPrompt="1"/>
          </p:nvPr>
        </p:nvSpPr>
        <p:spPr/>
        <p:txBody>
          <a:bodyPr lIns="0" tIns="0" rIns="0">
            <a:normAutofit/>
          </a:bodyPr>
          <a:lstStyle>
            <a:lvl1pPr>
              <a:defRPr sz="2800"/>
            </a:lvl1pPr>
          </a:lstStyle>
          <a:p>
            <a:r>
              <a:rPr lang="en-GB" dirty="0"/>
              <a:t>Slide Title: [Gotham Rounded Bold]</a:t>
            </a:r>
          </a:p>
        </p:txBody>
      </p:sp>
    </p:spTree>
    <p:extLst>
      <p:ext uri="{BB962C8B-B14F-4D97-AF65-F5344CB8AC3E}">
        <p14:creationId xmlns:p14="http://schemas.microsoft.com/office/powerpoint/2010/main" val="321181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D3D31-5CF5-F0D2-8A61-EFB5D78589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a:extLst>
              <a:ext uri="{FF2B5EF4-FFF2-40B4-BE49-F238E27FC236}">
                <a16:creationId xmlns:a16="http://schemas.microsoft.com/office/drawing/2014/main" id="{74FF53E5-907E-3FD3-613E-0818BB4477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Tree>
    <p:extLst>
      <p:ext uri="{BB962C8B-B14F-4D97-AF65-F5344CB8AC3E}">
        <p14:creationId xmlns:p14="http://schemas.microsoft.com/office/powerpoint/2010/main" val="3530518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4" r:id="rId5"/>
    <p:sldLayoutId id="2147483665" r:id="rId6"/>
    <p:sldLayoutId id="2147483666" r:id="rId7"/>
    <p:sldLayoutId id="2147483668" r:id="rId8"/>
    <p:sldLayoutId id="2147483667" r:id="rId9"/>
    <p:sldLayoutId id="2147483669"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S Me" panose="02000506040000020004"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S Me" panose="02000506040000020004"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S Me" panose="02000506040000020004"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S Me" panose="02000506040000020004"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S Me" panose="02000506040000020004"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C0E27-937F-A07C-D9E9-E6B0FDA52F4C}"/>
              </a:ext>
            </a:extLst>
          </p:cNvPr>
          <p:cNvSpPr>
            <a:spLocks noGrp="1"/>
          </p:cNvSpPr>
          <p:nvPr>
            <p:ph type="title"/>
          </p:nvPr>
        </p:nvSpPr>
        <p:spPr/>
        <p:txBody>
          <a:bodyPr/>
          <a:lstStyle/>
          <a:p>
            <a:r>
              <a:rPr lang="en-GB" dirty="0"/>
              <a:t>Local Government Reorganisation</a:t>
            </a:r>
          </a:p>
        </p:txBody>
      </p:sp>
      <p:sp>
        <p:nvSpPr>
          <p:cNvPr id="3" name="Text Placeholder 2">
            <a:extLst>
              <a:ext uri="{FF2B5EF4-FFF2-40B4-BE49-F238E27FC236}">
                <a16:creationId xmlns:a16="http://schemas.microsoft.com/office/drawing/2014/main" id="{5A59AA18-4D14-DD3F-E0AA-5D0E52861D7F}"/>
              </a:ext>
            </a:extLst>
          </p:cNvPr>
          <p:cNvSpPr>
            <a:spLocks noGrp="1"/>
          </p:cNvSpPr>
          <p:nvPr>
            <p:ph type="body" sz="quarter" idx="10"/>
          </p:nvPr>
        </p:nvSpPr>
        <p:spPr/>
        <p:txBody>
          <a:bodyPr/>
          <a:lstStyle/>
          <a:p>
            <a:r>
              <a:rPr lang="en-GB" dirty="0"/>
              <a:t>Focus Group Themes</a:t>
            </a:r>
          </a:p>
        </p:txBody>
      </p:sp>
    </p:spTree>
    <p:extLst>
      <p:ext uri="{BB962C8B-B14F-4D97-AF65-F5344CB8AC3E}">
        <p14:creationId xmlns:p14="http://schemas.microsoft.com/office/powerpoint/2010/main" val="424358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05AAD-67CB-7637-2C51-3D4EC2230A8E}"/>
              </a:ext>
            </a:extLst>
          </p:cNvPr>
          <p:cNvSpPr>
            <a:spLocks noGrp="1"/>
          </p:cNvSpPr>
          <p:nvPr>
            <p:ph type="title"/>
          </p:nvPr>
        </p:nvSpPr>
        <p:spPr>
          <a:xfrm>
            <a:off x="838200" y="79990"/>
            <a:ext cx="10515600" cy="1325563"/>
          </a:xfrm>
        </p:spPr>
        <p:txBody>
          <a:bodyPr>
            <a:normAutofit/>
          </a:bodyPr>
          <a:lstStyle/>
          <a:p>
            <a:r>
              <a:rPr lang="en-GB" sz="2400" dirty="0"/>
              <a:t>Focus Group 2 Themes: Concerns/engaging with communities</a:t>
            </a:r>
          </a:p>
        </p:txBody>
      </p:sp>
      <p:sp>
        <p:nvSpPr>
          <p:cNvPr id="4" name="TextBox 3">
            <a:extLst>
              <a:ext uri="{FF2B5EF4-FFF2-40B4-BE49-F238E27FC236}">
                <a16:creationId xmlns:a16="http://schemas.microsoft.com/office/drawing/2014/main" id="{9FFD4B44-B161-28CB-75FF-97634CC0D7B1}"/>
              </a:ext>
            </a:extLst>
          </p:cNvPr>
          <p:cNvSpPr txBox="1"/>
          <p:nvPr/>
        </p:nvSpPr>
        <p:spPr>
          <a:xfrm>
            <a:off x="838198" y="1136690"/>
            <a:ext cx="5985387" cy="276999"/>
          </a:xfrm>
          <a:prstGeom prst="rect">
            <a:avLst/>
          </a:prstGeom>
          <a:noFill/>
        </p:spPr>
        <p:txBody>
          <a:bodyPr wrap="square" lIns="0" tIns="0" rIns="0" bIns="0" rtlCol="0">
            <a:spAutoFit/>
          </a:bodyPr>
          <a:lstStyle/>
          <a:p>
            <a:r>
              <a:rPr lang="en-GB" b="1" dirty="0">
                <a:latin typeface="FS Me" panose="02000506040000020004" pitchFamily="2" charset="0"/>
              </a:rPr>
              <a:t>Engaging with communities</a:t>
            </a:r>
          </a:p>
        </p:txBody>
      </p:sp>
      <p:sp>
        <p:nvSpPr>
          <p:cNvPr id="3" name="TextBox 2">
            <a:extLst>
              <a:ext uri="{FF2B5EF4-FFF2-40B4-BE49-F238E27FC236}">
                <a16:creationId xmlns:a16="http://schemas.microsoft.com/office/drawing/2014/main" id="{880A0F5E-A221-2526-AA35-93D39B69A4CA}"/>
              </a:ext>
            </a:extLst>
          </p:cNvPr>
          <p:cNvSpPr txBox="1"/>
          <p:nvPr/>
        </p:nvSpPr>
        <p:spPr>
          <a:xfrm>
            <a:off x="838198" y="1633452"/>
            <a:ext cx="9859298" cy="1723549"/>
          </a:xfrm>
          <a:prstGeom prst="rect">
            <a:avLst/>
          </a:prstGeom>
          <a:noFill/>
        </p:spPr>
        <p:txBody>
          <a:bodyPr wrap="square" lIns="0" tIns="0" rIns="0" bIns="0" rtlCol="0">
            <a:spAutoFit/>
          </a:bodyPr>
          <a:lstStyle/>
          <a:p>
            <a:r>
              <a:rPr lang="en-GB" sz="1400" dirty="0">
                <a:latin typeface="FS Me" panose="02000506040000020004" pitchFamily="2" charset="0"/>
              </a:rPr>
              <a:t>Some felt residents have not been put at the heart of decision making, with a lack of grassroots engagement. Suggestions that engagement could be done by Hampshire County Council directly with communities in the form of going to community centres/points of interest in addition to a survey. However, some acknowledged communities haven’t engaged with the consultation process and others understood why engagement was not always possible. </a:t>
            </a:r>
          </a:p>
          <a:p>
            <a:endParaRPr lang="en-GB" sz="1400" dirty="0">
              <a:latin typeface="FS Me" panose="02000506040000020004" pitchFamily="2" charset="0"/>
            </a:endParaRPr>
          </a:p>
          <a:p>
            <a:r>
              <a:rPr lang="en-GB" sz="1400" i="1" dirty="0">
                <a:solidFill>
                  <a:srgbClr val="1AB3AA"/>
                </a:solidFill>
                <a:latin typeface="FS Me" panose="02000506040000020004"/>
              </a:rPr>
              <a:t>“I'm speaking for the learning disability community, I think if they want to be engaged then don't just send out a survey. You know, have some focus groups, be present, let people meet you. Have all the information in easy read. Have the organisations there to support, so it's a kind of partnership working”</a:t>
            </a:r>
            <a:endParaRPr lang="en-GB" sz="1400">
              <a:latin typeface="FS Me" panose="02000506040000020004"/>
            </a:endParaRPr>
          </a:p>
        </p:txBody>
      </p:sp>
      <p:sp>
        <p:nvSpPr>
          <p:cNvPr id="6" name="Title 1">
            <a:extLst>
              <a:ext uri="{FF2B5EF4-FFF2-40B4-BE49-F238E27FC236}">
                <a16:creationId xmlns:a16="http://schemas.microsoft.com/office/drawing/2014/main" id="{06FE0DA9-19CC-72A4-E276-244EA4E3BB94}"/>
              </a:ext>
            </a:extLst>
          </p:cNvPr>
          <p:cNvSpPr txBox="1">
            <a:spLocks/>
          </p:cNvSpPr>
          <p:nvPr/>
        </p:nvSpPr>
        <p:spPr>
          <a:xfrm>
            <a:off x="838198" y="3182153"/>
            <a:ext cx="10515600" cy="1325563"/>
          </a:xfrm>
          <a:prstGeom prst="rect">
            <a:avLst/>
          </a:prstGeom>
        </p:spPr>
        <p:txBody>
          <a:bodyPr vert="horz" lIns="0" tIns="0" rIns="0" bIns="45720" rtlCol="0" anchor="ctr">
            <a:norm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r>
              <a:rPr lang="en-GB" sz="2400" dirty="0"/>
              <a:t>Focus Group 2 Themes: Concerns</a:t>
            </a:r>
          </a:p>
        </p:txBody>
      </p:sp>
      <p:sp>
        <p:nvSpPr>
          <p:cNvPr id="5" name="TextBox 4">
            <a:extLst>
              <a:ext uri="{FF2B5EF4-FFF2-40B4-BE49-F238E27FC236}">
                <a16:creationId xmlns:a16="http://schemas.microsoft.com/office/drawing/2014/main" id="{9B706CA7-0B4B-889C-BAA0-054B2CCFC9F6}"/>
              </a:ext>
            </a:extLst>
          </p:cNvPr>
          <p:cNvSpPr txBox="1"/>
          <p:nvPr/>
        </p:nvSpPr>
        <p:spPr>
          <a:xfrm>
            <a:off x="838198" y="4049498"/>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Incorrect geography</a:t>
            </a:r>
          </a:p>
        </p:txBody>
      </p:sp>
      <p:sp>
        <p:nvSpPr>
          <p:cNvPr id="7" name="TextBox 6">
            <a:extLst>
              <a:ext uri="{FF2B5EF4-FFF2-40B4-BE49-F238E27FC236}">
                <a16:creationId xmlns:a16="http://schemas.microsoft.com/office/drawing/2014/main" id="{155944DD-D081-C208-2EF3-3E2A930C60D1}"/>
              </a:ext>
            </a:extLst>
          </p:cNvPr>
          <p:cNvSpPr txBox="1"/>
          <p:nvPr/>
        </p:nvSpPr>
        <p:spPr>
          <a:xfrm>
            <a:off x="838198" y="3393277"/>
            <a:ext cx="9859298" cy="3662541"/>
          </a:xfrm>
          <a:prstGeom prst="rect">
            <a:avLst/>
          </a:prstGeom>
          <a:noFill/>
        </p:spPr>
        <p:txBody>
          <a:bodyPr wrap="square" lIns="0" tIns="0" rIns="0" bIns="0" rtlCol="0">
            <a:spAutoFit/>
          </a:bodyPr>
          <a:lstStyle/>
          <a:p>
            <a:endParaRPr lang="en-GB" sz="1400" i="1">
              <a:solidFill>
                <a:srgbClr val="E61855"/>
              </a:solidFill>
              <a:latin typeface="FS Me" panose="02000506040000020004"/>
            </a:endParaRPr>
          </a:p>
          <a:p>
            <a:endParaRPr lang="en-GB" sz="1400" i="1">
              <a:solidFill>
                <a:srgbClr val="E61855"/>
              </a:solidFill>
              <a:latin typeface="FS Me" panose="02000506040000020004"/>
            </a:endParaRPr>
          </a:p>
          <a:p>
            <a:endParaRPr lang="en-GB" sz="1400" i="1">
              <a:solidFill>
                <a:srgbClr val="E61855"/>
              </a:solidFill>
              <a:latin typeface="FS Me" panose="02000506040000020004"/>
            </a:endParaRPr>
          </a:p>
          <a:p>
            <a:endParaRPr lang="en-GB" sz="1400">
              <a:latin typeface="FS Me" panose="02000506040000020004"/>
            </a:endParaRPr>
          </a:p>
          <a:p>
            <a:endParaRPr lang="en-GB" sz="1400">
              <a:latin typeface="FS Me" panose="02000506040000020004"/>
            </a:endParaRPr>
          </a:p>
          <a:p>
            <a:r>
              <a:rPr lang="en-GB" sz="1400">
                <a:latin typeface="FS Me" panose="02000506040000020004"/>
              </a:rPr>
              <a:t>Concerns that the geography/areas aren’t split well, which will result in local communities not being prioritised. Some concerns about the population sizes within these geographical areas/splits having an effect on service delivery. Approaches need to focus on place and ensure this is done correctly.</a:t>
            </a:r>
          </a:p>
          <a:p>
            <a:endParaRPr lang="en-GB" sz="1400">
              <a:latin typeface="FS Me" panose="02000506040000020004"/>
            </a:endParaRPr>
          </a:p>
          <a:p>
            <a:r>
              <a:rPr lang="en-GB" sz="1400" i="1">
                <a:solidFill>
                  <a:srgbClr val="1AB3AA"/>
                </a:solidFill>
                <a:latin typeface="FS Me" panose="02000506040000020004"/>
              </a:rPr>
              <a:t>“For an example, Test Valley seems to be in anyone's proposal seems to be the one that nobody really wants. They seem to be being dumped, tipped, tipped on anywhere”</a:t>
            </a:r>
          </a:p>
          <a:p>
            <a:endParaRPr lang="en-GB" sz="1400" i="1">
              <a:solidFill>
                <a:srgbClr val="1AB3AA"/>
              </a:solidFill>
              <a:latin typeface="FS Me" panose="02000506040000020004"/>
            </a:endParaRPr>
          </a:p>
          <a:p>
            <a:r>
              <a:rPr lang="en-GB" sz="1400" i="1">
                <a:solidFill>
                  <a:srgbClr val="1AB3AA"/>
                </a:solidFill>
                <a:latin typeface="FS Me" panose="02000506040000020004"/>
              </a:rPr>
              <a:t>“I think what the issue is </a:t>
            </a:r>
            <a:r>
              <a:rPr lang="en-GB" sz="1400" i="1" err="1">
                <a:solidFill>
                  <a:srgbClr val="1AB3AA"/>
                </a:solidFill>
                <a:latin typeface="FS Me" panose="02000506040000020004"/>
              </a:rPr>
              <a:t>is</a:t>
            </a:r>
            <a:r>
              <a:rPr lang="en-GB" sz="1400" i="1">
                <a:solidFill>
                  <a:srgbClr val="1AB3AA"/>
                </a:solidFill>
                <a:latin typeface="FS Me" panose="02000506040000020004"/>
              </a:rPr>
              <a:t> that some of the geography feels clunky and unhelpful and…it feels like maybe some of </a:t>
            </a:r>
          </a:p>
          <a:p>
            <a:r>
              <a:rPr lang="en-GB" sz="1400" i="1">
                <a:solidFill>
                  <a:srgbClr val="1AB3AA"/>
                </a:solidFill>
                <a:latin typeface="FS Me" panose="02000506040000020004"/>
              </a:rPr>
              <a:t>those areas won't be prioritising their local communities.”</a:t>
            </a:r>
          </a:p>
          <a:p>
            <a:endParaRPr lang="en-GB" sz="1400">
              <a:latin typeface="FS Me" panose="02000506040000020004"/>
            </a:endParaRPr>
          </a:p>
          <a:p>
            <a:endParaRPr lang="en-GB" sz="1400">
              <a:latin typeface="FS Me" panose="02000506040000020004"/>
            </a:endParaRPr>
          </a:p>
          <a:p>
            <a:pPr algn="l"/>
            <a:endParaRPr lang="en-GB" sz="1400">
              <a:latin typeface="FS Me" panose="02000506040000020004"/>
            </a:endParaRPr>
          </a:p>
        </p:txBody>
      </p:sp>
    </p:spTree>
    <p:extLst>
      <p:ext uri="{BB962C8B-B14F-4D97-AF65-F5344CB8AC3E}">
        <p14:creationId xmlns:p14="http://schemas.microsoft.com/office/powerpoint/2010/main" val="3003877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E477B-4E8D-2ECA-DE2D-DF51A143B5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885DA6-0262-B909-00E5-87CBD5C267C1}"/>
              </a:ext>
            </a:extLst>
          </p:cNvPr>
          <p:cNvSpPr>
            <a:spLocks noGrp="1"/>
          </p:cNvSpPr>
          <p:nvPr>
            <p:ph type="title"/>
          </p:nvPr>
        </p:nvSpPr>
        <p:spPr>
          <a:xfrm>
            <a:off x="838200" y="79990"/>
            <a:ext cx="10515600" cy="1325563"/>
          </a:xfrm>
        </p:spPr>
        <p:txBody>
          <a:bodyPr>
            <a:normAutofit/>
          </a:bodyPr>
          <a:lstStyle/>
          <a:p>
            <a:r>
              <a:rPr lang="en-GB" sz="2400" dirty="0"/>
              <a:t>Focus Group 2 Themes: Concerns</a:t>
            </a:r>
          </a:p>
        </p:txBody>
      </p:sp>
      <p:sp>
        <p:nvSpPr>
          <p:cNvPr id="4" name="TextBox 3">
            <a:extLst>
              <a:ext uri="{FF2B5EF4-FFF2-40B4-BE49-F238E27FC236}">
                <a16:creationId xmlns:a16="http://schemas.microsoft.com/office/drawing/2014/main" id="{E3C48603-52DE-EE96-2C08-C848B41D2EDA}"/>
              </a:ext>
            </a:extLst>
          </p:cNvPr>
          <p:cNvSpPr txBox="1"/>
          <p:nvPr/>
        </p:nvSpPr>
        <p:spPr>
          <a:xfrm>
            <a:off x="838198" y="1136690"/>
            <a:ext cx="5985387" cy="553998"/>
          </a:xfrm>
          <a:prstGeom prst="rect">
            <a:avLst/>
          </a:prstGeom>
          <a:noFill/>
        </p:spPr>
        <p:txBody>
          <a:bodyPr wrap="square" lIns="0" tIns="0" rIns="0" bIns="0" rtlCol="0">
            <a:spAutoFit/>
          </a:bodyPr>
          <a:lstStyle/>
          <a:p>
            <a:pPr algn="l"/>
            <a:r>
              <a:rPr lang="en-GB" b="1" dirty="0">
                <a:latin typeface="FS Me" panose="02000506040000020004" pitchFamily="2" charset="0"/>
              </a:rPr>
              <a:t>Service delivery in practice</a:t>
            </a:r>
          </a:p>
          <a:p>
            <a:pPr algn="l"/>
            <a:endParaRPr lang="en-GB" dirty="0">
              <a:latin typeface="FS Me" panose="02000506040000020004" pitchFamily="2" charset="0"/>
            </a:endParaRPr>
          </a:p>
        </p:txBody>
      </p:sp>
      <p:sp>
        <p:nvSpPr>
          <p:cNvPr id="3" name="TextBox 2">
            <a:extLst>
              <a:ext uri="{FF2B5EF4-FFF2-40B4-BE49-F238E27FC236}">
                <a16:creationId xmlns:a16="http://schemas.microsoft.com/office/drawing/2014/main" id="{5015F7DB-DD10-E24C-1F8B-4A9A48F971BA}"/>
              </a:ext>
            </a:extLst>
          </p:cNvPr>
          <p:cNvSpPr txBox="1"/>
          <p:nvPr/>
        </p:nvSpPr>
        <p:spPr>
          <a:xfrm>
            <a:off x="838198" y="1599228"/>
            <a:ext cx="9859298" cy="4739759"/>
          </a:xfrm>
          <a:prstGeom prst="rect">
            <a:avLst/>
          </a:prstGeom>
          <a:noFill/>
        </p:spPr>
        <p:txBody>
          <a:bodyPr wrap="square" lIns="0" tIns="0" rIns="0" bIns="0" rtlCol="0">
            <a:spAutoFit/>
          </a:bodyPr>
          <a:lstStyle/>
          <a:p>
            <a:r>
              <a:rPr lang="en-GB" sz="1400" dirty="0">
                <a:latin typeface="FS Me" panose="02000506040000020004" pitchFamily="2" charset="0"/>
              </a:rPr>
              <a:t>One size fits all approach should be avoided and LGR provides an opportunity to provide more localised services that meet the needs of local people, as long as it is resourced properly. People felt there was a danger that investment would go into the areas of most pronounced need, whilst areas of more hidden need might lose out. Additionally, there were questions about what will happen in the meantime whilst change is occurring and the implications of this on service delivery and progress that has already been made. It was particularly noted that neurodiverse people find change difficult and it will be important to build relationships and trust back up. </a:t>
            </a:r>
            <a:r>
              <a:rPr lang="en-GB" sz="1400" dirty="0">
                <a:latin typeface="FS Me" panose="02000506040000020004"/>
              </a:rPr>
              <a:t>Currently it is not clear what is going to happen and many fear they will lose good quality care/services. </a:t>
            </a:r>
          </a:p>
          <a:p>
            <a:endParaRPr lang="en-GB" sz="1400" i="1" dirty="0">
              <a:solidFill>
                <a:srgbClr val="E61855"/>
              </a:solidFill>
              <a:latin typeface="FS Me" panose="02000506040000020004" pitchFamily="2" charset="0"/>
            </a:endParaRPr>
          </a:p>
          <a:p>
            <a:r>
              <a:rPr lang="en-GB" sz="1400" i="1" dirty="0">
                <a:solidFill>
                  <a:srgbClr val="1AB3AA"/>
                </a:solidFill>
                <a:latin typeface="FS Me" panose="02000506040000020004"/>
              </a:rPr>
              <a:t>“I would hope that when you look at those costings that that they would be really being able to target services for their local people. Recognising what </a:t>
            </a:r>
            <a:r>
              <a:rPr lang="en-GB" sz="1400" i="1" dirty="0" err="1">
                <a:solidFill>
                  <a:srgbClr val="1AB3AA"/>
                </a:solidFill>
                <a:latin typeface="FS Me" panose="02000506040000020004"/>
              </a:rPr>
              <a:t>what</a:t>
            </a:r>
            <a:r>
              <a:rPr lang="en-GB" sz="1400" i="1" dirty="0">
                <a:solidFill>
                  <a:srgbClr val="1AB3AA"/>
                </a:solidFill>
                <a:latin typeface="FS Me" panose="02000506040000020004"/>
              </a:rPr>
              <a:t> the need is and all you know, and actually at a local level, whatever that new authority looks like recognising, you know in Aldershot there's pockets of deprivation and that certain services need to be targeted. There. I mean, I know that's not for every service, but I think anything any of the services that we deliver that are focused on people who have specific needs.” </a:t>
            </a:r>
          </a:p>
          <a:p>
            <a:endParaRPr lang="en-GB" sz="1400" dirty="0">
              <a:latin typeface="FS Me" panose="02000506040000020004"/>
            </a:endParaRPr>
          </a:p>
          <a:p>
            <a:r>
              <a:rPr lang="en-GB" sz="1400" i="1" dirty="0">
                <a:solidFill>
                  <a:srgbClr val="1AB3AA"/>
                </a:solidFill>
                <a:latin typeface="FS Me" panose="02000506040000020004"/>
              </a:rPr>
              <a:t>“I think for most disadvantaged communities it is really tough. People who don't have the resources to be hanging on a telephone who don’t…if English is a second language, this whole e-mail correspondence this time frame in responses, you know, I know that my </a:t>
            </a:r>
            <a:r>
              <a:rPr lang="en-GB" sz="1400" i="1" dirty="0" err="1">
                <a:solidFill>
                  <a:srgbClr val="1AB3AA"/>
                </a:solidFill>
                <a:latin typeface="FS Me" panose="02000506040000020004"/>
              </a:rPr>
              <a:t>my</a:t>
            </a:r>
            <a:r>
              <a:rPr lang="en-GB" sz="1400" i="1" dirty="0">
                <a:solidFill>
                  <a:srgbClr val="1AB3AA"/>
                </a:solidFill>
                <a:latin typeface="FS Me" panose="02000506040000020004"/>
              </a:rPr>
              <a:t> clients like to turn, you know, turn up and be seen and have a conversation. They don't deal well with challenging conversations over the phone. They don't deal well with lengthy e-mail correspondence with bits of legislation being quoted at them. They want face to face interaction and…It doesn't happen and I think local government reorganisation is </a:t>
            </a:r>
            <a:r>
              <a:rPr lang="en-GB" sz="1400" i="1" dirty="0" err="1">
                <a:solidFill>
                  <a:srgbClr val="1AB3AA"/>
                </a:solidFill>
                <a:latin typeface="FS Me" panose="02000506040000020004"/>
              </a:rPr>
              <a:t>gonna</a:t>
            </a:r>
            <a:r>
              <a:rPr lang="en-GB" sz="1400" i="1" dirty="0">
                <a:solidFill>
                  <a:srgbClr val="1AB3AA"/>
                </a:solidFill>
                <a:latin typeface="FS Me" panose="02000506040000020004"/>
              </a:rPr>
              <a:t> make it even harder.”</a:t>
            </a:r>
          </a:p>
          <a:p>
            <a:endParaRPr lang="en-GB" sz="1400" dirty="0">
              <a:latin typeface="FS Me" panose="02000506040000020004"/>
            </a:endParaRPr>
          </a:p>
          <a:p>
            <a:endParaRPr lang="en-GB" sz="1400" dirty="0">
              <a:latin typeface="FS Me" panose="02000506040000020004"/>
            </a:endParaRPr>
          </a:p>
          <a:p>
            <a:r>
              <a:rPr lang="en-GB" sz="1400" dirty="0">
                <a:latin typeface="FS Me" panose="02000506040000020004"/>
              </a:rPr>
              <a:t>Councils are not currently accessible and LGR will make this harder. For example, moving or reducing offices will mean </a:t>
            </a:r>
          </a:p>
          <a:p>
            <a:r>
              <a:rPr lang="en-GB" sz="1400" dirty="0">
                <a:latin typeface="FS Me" panose="02000506040000020004"/>
              </a:rPr>
              <a:t>less people able to access face-to-face communication which is a concern for some communities where English is not </a:t>
            </a:r>
          </a:p>
          <a:p>
            <a:r>
              <a:rPr lang="en-GB" sz="1400" dirty="0">
                <a:latin typeface="FS Me" panose="02000506040000020004"/>
              </a:rPr>
              <a:t>their first language and those concerned about climate change (as more people will have to drive).</a:t>
            </a:r>
          </a:p>
        </p:txBody>
      </p:sp>
      <p:sp>
        <p:nvSpPr>
          <p:cNvPr id="5" name="TextBox 4">
            <a:extLst>
              <a:ext uri="{FF2B5EF4-FFF2-40B4-BE49-F238E27FC236}">
                <a16:creationId xmlns:a16="http://schemas.microsoft.com/office/drawing/2014/main" id="{65B2DA09-6FC3-BA11-39B0-20A9CD670FB0}"/>
              </a:ext>
            </a:extLst>
          </p:cNvPr>
          <p:cNvSpPr txBox="1"/>
          <p:nvPr/>
        </p:nvSpPr>
        <p:spPr>
          <a:xfrm>
            <a:off x="838197" y="5366079"/>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Accessibility</a:t>
            </a:r>
          </a:p>
        </p:txBody>
      </p:sp>
    </p:spTree>
    <p:extLst>
      <p:ext uri="{BB962C8B-B14F-4D97-AF65-F5344CB8AC3E}">
        <p14:creationId xmlns:p14="http://schemas.microsoft.com/office/powerpoint/2010/main" val="469820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239EE-27EC-2D1A-61FA-CEED0D3D8CE5}"/>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CB6E257F-0448-690F-A4C2-42C9C5134B0E}"/>
              </a:ext>
            </a:extLst>
          </p:cNvPr>
          <p:cNvSpPr>
            <a:spLocks noGrp="1"/>
          </p:cNvSpPr>
          <p:nvPr>
            <p:ph type="title"/>
          </p:nvPr>
        </p:nvSpPr>
        <p:spPr>
          <a:xfrm>
            <a:off x="838197" y="61420"/>
            <a:ext cx="10515600" cy="1325563"/>
          </a:xfrm>
        </p:spPr>
        <p:txBody>
          <a:bodyPr>
            <a:normAutofit/>
          </a:bodyPr>
          <a:lstStyle/>
          <a:p>
            <a:r>
              <a:rPr lang="en-GB" sz="2400" dirty="0"/>
              <a:t>Focus Group 2</a:t>
            </a:r>
          </a:p>
        </p:txBody>
      </p:sp>
      <p:sp>
        <p:nvSpPr>
          <p:cNvPr id="2" name="TextBox 1">
            <a:extLst>
              <a:ext uri="{FF2B5EF4-FFF2-40B4-BE49-F238E27FC236}">
                <a16:creationId xmlns:a16="http://schemas.microsoft.com/office/drawing/2014/main" id="{06CB398E-8079-BDC1-4B77-45655A133DE8}"/>
              </a:ext>
            </a:extLst>
          </p:cNvPr>
          <p:cNvSpPr txBox="1"/>
          <p:nvPr/>
        </p:nvSpPr>
        <p:spPr>
          <a:xfrm>
            <a:off x="838197" y="1070462"/>
            <a:ext cx="9859298" cy="3447098"/>
          </a:xfrm>
          <a:prstGeom prst="rect">
            <a:avLst/>
          </a:prstGeom>
          <a:noFill/>
        </p:spPr>
        <p:txBody>
          <a:bodyPr wrap="square" lIns="0" tIns="0" rIns="0" bIns="0" rtlCol="0">
            <a:spAutoFit/>
          </a:bodyPr>
          <a:lstStyle/>
          <a:p>
            <a:r>
              <a:rPr lang="en-GB" sz="1600" b="1" dirty="0">
                <a:latin typeface="FS Me" panose="02000506040000020004"/>
              </a:rPr>
              <a:t>Barriers that prevent people from talking to councils about things that are important to or concern them</a:t>
            </a:r>
          </a:p>
          <a:p>
            <a:pPr algn="l"/>
            <a:endParaRPr lang="en-GB" sz="1600" dirty="0">
              <a:latin typeface="FS Me" panose="02000506040000020004"/>
            </a:endParaRPr>
          </a:p>
          <a:p>
            <a:pPr algn="l"/>
            <a:endParaRPr lang="en-GB" sz="1600" dirty="0">
              <a:latin typeface="FS Me" panose="02000506040000020004"/>
            </a:endParaRPr>
          </a:p>
          <a:p>
            <a:pPr algn="l"/>
            <a:r>
              <a:rPr lang="en-GB" sz="1600" dirty="0">
                <a:latin typeface="FS Me" panose="02000506040000020004"/>
              </a:rPr>
              <a:t>Lack of face-to-face contact and digital exclusion</a:t>
            </a:r>
          </a:p>
          <a:p>
            <a:pPr lvl="1"/>
            <a:endParaRPr lang="en-GB" sz="1600" i="1" dirty="0">
              <a:latin typeface="FS Me" panose="02000506040000020004"/>
            </a:endParaRPr>
          </a:p>
          <a:p>
            <a:pPr lvl="1"/>
            <a:r>
              <a:rPr lang="en-GB" sz="1600" i="1" dirty="0">
                <a:latin typeface="FS Me" panose="02000506040000020004"/>
              </a:rPr>
              <a:t>“…it's a post COVID thing. Council offices have not reopened. Accessibility for all people to officers is really hard, but I think for most disadvantaged communities it is really tough. People who don't have the resources to be hanging on a telephone who don’t have literacy, if English is a second language”</a:t>
            </a:r>
          </a:p>
          <a:p>
            <a:pPr algn="l"/>
            <a:endParaRPr lang="en-GB" sz="1600" dirty="0">
              <a:latin typeface="FS Me" panose="02000506040000020004"/>
            </a:endParaRPr>
          </a:p>
          <a:p>
            <a:pPr algn="l"/>
            <a:r>
              <a:rPr lang="en-GB" sz="1600" dirty="0">
                <a:latin typeface="FS Me" panose="02000506040000020004"/>
              </a:rPr>
              <a:t>Councils are seen as inaccessible and unresponsive, or not interested in communities’ issues</a:t>
            </a:r>
          </a:p>
          <a:p>
            <a:pPr lvl="1"/>
            <a:endParaRPr lang="en-GB" sz="1600" i="1" dirty="0">
              <a:latin typeface="FS Me" panose="02000506040000020004"/>
            </a:endParaRPr>
          </a:p>
          <a:p>
            <a:pPr lvl="1"/>
            <a:r>
              <a:rPr lang="en-GB" sz="1600" i="1" dirty="0">
                <a:latin typeface="FS Me" panose="02000506040000020004"/>
              </a:rPr>
              <a:t>“It’s too hard, it’s too complicated to get to the place where you can talk to somebody”</a:t>
            </a:r>
            <a:br>
              <a:rPr lang="en-GB" sz="1600" i="1" dirty="0">
                <a:latin typeface="FS Me" panose="02000506040000020004"/>
              </a:rPr>
            </a:br>
            <a:endParaRPr lang="en-GB" sz="1600" i="1" dirty="0">
              <a:latin typeface="FS Me" panose="02000506040000020004"/>
            </a:endParaRPr>
          </a:p>
          <a:p>
            <a:pPr lvl="1"/>
            <a:r>
              <a:rPr lang="en-GB" sz="1600" i="1" dirty="0">
                <a:latin typeface="FS Me" panose="02000506040000020004"/>
              </a:rPr>
              <a:t>“They’ve only ever consulted on things that are important to the Council”</a:t>
            </a:r>
          </a:p>
        </p:txBody>
      </p:sp>
    </p:spTree>
    <p:extLst>
      <p:ext uri="{BB962C8B-B14F-4D97-AF65-F5344CB8AC3E}">
        <p14:creationId xmlns:p14="http://schemas.microsoft.com/office/powerpoint/2010/main" val="3534640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B73FD-59E6-0BD9-3405-41CEBEE4B91E}"/>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042DCC34-883F-6862-CA93-8BB8CC318124}"/>
              </a:ext>
            </a:extLst>
          </p:cNvPr>
          <p:cNvSpPr>
            <a:spLocks noGrp="1"/>
          </p:cNvSpPr>
          <p:nvPr>
            <p:ph type="title"/>
          </p:nvPr>
        </p:nvSpPr>
        <p:spPr>
          <a:xfrm>
            <a:off x="838197" y="61420"/>
            <a:ext cx="10515600" cy="1325563"/>
          </a:xfrm>
        </p:spPr>
        <p:txBody>
          <a:bodyPr>
            <a:normAutofit/>
          </a:bodyPr>
          <a:lstStyle/>
          <a:p>
            <a:r>
              <a:rPr lang="en-GB" sz="2400" dirty="0"/>
              <a:t>Focus Group 2</a:t>
            </a:r>
          </a:p>
        </p:txBody>
      </p:sp>
      <p:sp>
        <p:nvSpPr>
          <p:cNvPr id="2" name="TextBox 1">
            <a:extLst>
              <a:ext uri="{FF2B5EF4-FFF2-40B4-BE49-F238E27FC236}">
                <a16:creationId xmlns:a16="http://schemas.microsoft.com/office/drawing/2014/main" id="{83848332-C463-30A4-AE78-04866CFDC33C}"/>
              </a:ext>
            </a:extLst>
          </p:cNvPr>
          <p:cNvSpPr txBox="1"/>
          <p:nvPr/>
        </p:nvSpPr>
        <p:spPr>
          <a:xfrm>
            <a:off x="838197" y="1117354"/>
            <a:ext cx="9859298" cy="4678204"/>
          </a:xfrm>
          <a:prstGeom prst="rect">
            <a:avLst/>
          </a:prstGeom>
          <a:noFill/>
        </p:spPr>
        <p:txBody>
          <a:bodyPr wrap="square" lIns="0" tIns="0" rIns="0" bIns="0" rtlCol="0">
            <a:spAutoFit/>
          </a:bodyPr>
          <a:lstStyle/>
          <a:p>
            <a:r>
              <a:rPr lang="en-GB" sz="1600" b="1" dirty="0">
                <a:latin typeface="FS Me" panose="02000506040000020004"/>
              </a:rPr>
              <a:t>Suggested ways for local councils to engage with and empower people</a:t>
            </a:r>
          </a:p>
          <a:p>
            <a:pPr algn="l"/>
            <a:endParaRPr lang="en-GB" sz="1600" dirty="0">
              <a:latin typeface="FS Me" panose="02000506040000020004"/>
            </a:endParaRPr>
          </a:p>
          <a:p>
            <a:pPr marL="285750" indent="-285750" algn="l">
              <a:buFont typeface="Arial" panose="020B0604020202020204" pitchFamily="34" charset="0"/>
              <a:buChar char="•"/>
            </a:pPr>
            <a:r>
              <a:rPr lang="en-GB" sz="1600" dirty="0">
                <a:latin typeface="FS Me" panose="02000506040000020004"/>
              </a:rPr>
              <a:t>Use multiple channels for engagement</a:t>
            </a:r>
          </a:p>
          <a:p>
            <a:pPr lvl="1"/>
            <a:endParaRPr lang="en-GB" sz="1600" i="1" dirty="0">
              <a:latin typeface="FS Me" panose="02000506040000020004"/>
            </a:endParaRPr>
          </a:p>
          <a:p>
            <a:pPr lvl="1"/>
            <a:r>
              <a:rPr lang="en-GB" sz="1600" i="1" dirty="0">
                <a:latin typeface="FS Me" panose="02000506040000020004"/>
              </a:rPr>
              <a:t>“…have some focus groups be present, let people meet you. Have all the information in easy read. Have the organisations there to support, so it's a kind of partnership working, but it has to be done in that way. You can't engage with the [disabled] community by just sending out a survey”</a:t>
            </a:r>
          </a:p>
          <a:p>
            <a:pPr marL="285750" indent="-285750" algn="l">
              <a:buFont typeface="Arial" panose="020B0604020202020204" pitchFamily="34" charset="0"/>
              <a:buChar char="•"/>
            </a:pPr>
            <a:endParaRPr lang="en-GB" sz="1600" dirty="0">
              <a:latin typeface="FS Me" panose="02000506040000020004"/>
            </a:endParaRPr>
          </a:p>
          <a:p>
            <a:pPr marL="285750" indent="-285750" algn="l">
              <a:buFont typeface="Arial" panose="020B0604020202020204" pitchFamily="34" charset="0"/>
              <a:buChar char="•"/>
            </a:pPr>
            <a:r>
              <a:rPr lang="en-GB" sz="1600" dirty="0">
                <a:latin typeface="FS Me" panose="02000506040000020004"/>
              </a:rPr>
              <a:t>Focus on maintaining the trust of stakeholders</a:t>
            </a:r>
          </a:p>
          <a:p>
            <a:pPr lvl="1"/>
            <a:endParaRPr lang="en-GB" sz="1600" i="1" dirty="0">
              <a:latin typeface="FS Me" panose="02000506040000020004"/>
            </a:endParaRPr>
          </a:p>
          <a:p>
            <a:pPr lvl="1"/>
            <a:r>
              <a:rPr lang="en-GB" sz="1600" i="1" dirty="0">
                <a:latin typeface="FS Me" panose="02000506040000020004"/>
              </a:rPr>
              <a:t>“Everything must be built around trust, and people will align to different services according to their needs and according to those that they trust as well. So I think I would really bring that to the forefront of how”</a:t>
            </a:r>
          </a:p>
          <a:p>
            <a:pPr marL="285750" indent="-285750" algn="l">
              <a:buFont typeface="Arial" panose="020B0604020202020204" pitchFamily="34" charset="0"/>
              <a:buChar char="•"/>
            </a:pPr>
            <a:endParaRPr lang="en-GB" sz="1600" dirty="0">
              <a:latin typeface="FS Me" panose="02000506040000020004"/>
            </a:endParaRPr>
          </a:p>
          <a:p>
            <a:pPr marL="285750" indent="-285750" algn="l">
              <a:buFont typeface="Arial" panose="020B0604020202020204" pitchFamily="34" charset="0"/>
              <a:buChar char="•"/>
            </a:pPr>
            <a:r>
              <a:rPr lang="en-GB" sz="1600" dirty="0">
                <a:latin typeface="FS Me" panose="02000506040000020004"/>
              </a:rPr>
              <a:t>Do not lose relationships and good practice during the transition phase</a:t>
            </a:r>
          </a:p>
          <a:p>
            <a:pPr lvl="1"/>
            <a:endParaRPr lang="en-GB" sz="1600" i="1" dirty="0">
              <a:latin typeface="FS Me" panose="02000506040000020004"/>
            </a:endParaRPr>
          </a:p>
          <a:p>
            <a:pPr lvl="1"/>
            <a:r>
              <a:rPr lang="en-GB" sz="1600" i="1" dirty="0">
                <a:latin typeface="FS Me" panose="02000506040000020004"/>
              </a:rPr>
              <a:t>“…everything stops while they reorganise themselves. And…everything that they did before reorganisation is completely lost. You know, all the agreements are lost, all the decisions are lost, all the consultations are lost and you have to go through the whole laborious”</a:t>
            </a:r>
          </a:p>
          <a:p>
            <a:pPr algn="l"/>
            <a:endParaRPr lang="en-GB" sz="1600" dirty="0">
              <a:latin typeface="FS Me" panose="02000506040000020004"/>
            </a:endParaRPr>
          </a:p>
        </p:txBody>
      </p:sp>
    </p:spTree>
    <p:extLst>
      <p:ext uri="{BB962C8B-B14F-4D97-AF65-F5344CB8AC3E}">
        <p14:creationId xmlns:p14="http://schemas.microsoft.com/office/powerpoint/2010/main" val="2110924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56091-3AD5-B650-1F34-E38EFD8B4F1F}"/>
              </a:ext>
            </a:extLst>
          </p:cNvPr>
          <p:cNvSpPr>
            <a:spLocks noGrp="1"/>
          </p:cNvSpPr>
          <p:nvPr>
            <p:ph type="title"/>
          </p:nvPr>
        </p:nvSpPr>
        <p:spPr>
          <a:xfrm>
            <a:off x="838200" y="108154"/>
            <a:ext cx="10515600" cy="1325563"/>
          </a:xfrm>
        </p:spPr>
        <p:txBody>
          <a:bodyPr>
            <a:normAutofit/>
          </a:bodyPr>
          <a:lstStyle/>
          <a:p>
            <a:r>
              <a:rPr lang="en-GB" sz="2400" dirty="0"/>
              <a:t>Focus Group 3: Geographical Communities</a:t>
            </a:r>
          </a:p>
        </p:txBody>
      </p:sp>
      <p:sp>
        <p:nvSpPr>
          <p:cNvPr id="3" name="TextBox 2">
            <a:extLst>
              <a:ext uri="{FF2B5EF4-FFF2-40B4-BE49-F238E27FC236}">
                <a16:creationId xmlns:a16="http://schemas.microsoft.com/office/drawing/2014/main" id="{F7E2D711-2773-A081-4C53-E2CA596CC9A9}"/>
              </a:ext>
            </a:extLst>
          </p:cNvPr>
          <p:cNvSpPr txBox="1"/>
          <p:nvPr/>
        </p:nvSpPr>
        <p:spPr>
          <a:xfrm>
            <a:off x="838200" y="1086393"/>
            <a:ext cx="5985387" cy="5262979"/>
          </a:xfrm>
          <a:prstGeom prst="rect">
            <a:avLst/>
          </a:prstGeom>
          <a:noFill/>
        </p:spPr>
        <p:txBody>
          <a:bodyPr wrap="square" lIns="0" tIns="0" rIns="0" bIns="0" rtlCol="0">
            <a:spAutoFit/>
          </a:bodyPr>
          <a:lstStyle/>
          <a:p>
            <a:pPr algn="l"/>
            <a:r>
              <a:rPr lang="en-GB" dirty="0">
                <a:latin typeface="FS Me" panose="02000506040000020004" pitchFamily="2" charset="0"/>
              </a:rPr>
              <a:t>The groups involved represented:</a:t>
            </a:r>
          </a:p>
          <a:p>
            <a:pPr algn="l"/>
            <a:endParaRPr lang="en-GB" dirty="0">
              <a:latin typeface="FS Me" panose="02000506040000020004" pitchFamily="2" charset="0"/>
            </a:endParaRPr>
          </a:p>
          <a:p>
            <a:pPr marL="285750" indent="-285750" algn="l">
              <a:buFont typeface="Arial" panose="020B0604020202020204" pitchFamily="34" charset="0"/>
              <a:buChar char="•"/>
            </a:pPr>
            <a:r>
              <a:rPr lang="en-GB" dirty="0">
                <a:latin typeface="FS Me" panose="02000506040000020004" pitchFamily="2" charset="0"/>
              </a:rPr>
              <a:t>North East Hampshire</a:t>
            </a:r>
          </a:p>
          <a:p>
            <a:pPr marL="285750" indent="-285750" algn="l">
              <a:buFont typeface="Arial" panose="020B0604020202020204" pitchFamily="34" charset="0"/>
              <a:buChar char="•"/>
            </a:pPr>
            <a:r>
              <a:rPr lang="en-GB" dirty="0">
                <a:latin typeface="FS Me" panose="02000506040000020004" pitchFamily="2" charset="0"/>
              </a:rPr>
              <a:t>Rushmoor</a:t>
            </a:r>
          </a:p>
          <a:p>
            <a:pPr marL="285750" indent="-285750" algn="l">
              <a:buFont typeface="Arial" panose="020B0604020202020204" pitchFamily="34" charset="0"/>
              <a:buChar char="•"/>
            </a:pPr>
            <a:r>
              <a:rPr lang="en-GB" dirty="0"/>
              <a:t>New Forest</a:t>
            </a:r>
          </a:p>
          <a:p>
            <a:pPr marL="285750" indent="-285750" algn="l">
              <a:buFont typeface="Arial" panose="020B0604020202020204" pitchFamily="34" charset="0"/>
              <a:buChar char="•"/>
            </a:pPr>
            <a:r>
              <a:rPr lang="en-GB" dirty="0"/>
              <a:t>Gosport</a:t>
            </a:r>
          </a:p>
          <a:p>
            <a:pPr marL="285750" indent="-285750" algn="l">
              <a:buFont typeface="Arial" panose="020B0604020202020204" pitchFamily="34" charset="0"/>
              <a:buChar char="•"/>
            </a:pPr>
            <a:r>
              <a:rPr lang="en-GB" dirty="0"/>
              <a:t>Fareham</a:t>
            </a:r>
          </a:p>
          <a:p>
            <a:pPr marL="285750" indent="-285750" algn="l">
              <a:buFont typeface="Arial" panose="020B0604020202020204" pitchFamily="34" charset="0"/>
              <a:buChar char="•"/>
            </a:pPr>
            <a:r>
              <a:rPr lang="en-GB" dirty="0"/>
              <a:t>Meon valley</a:t>
            </a:r>
          </a:p>
          <a:p>
            <a:pPr marL="285750" indent="-285750" algn="l">
              <a:buFont typeface="Arial" panose="020B0604020202020204" pitchFamily="34" charset="0"/>
              <a:buChar char="•"/>
            </a:pPr>
            <a:r>
              <a:rPr lang="en-GB" dirty="0"/>
              <a:t>Alton </a:t>
            </a:r>
          </a:p>
          <a:p>
            <a:pPr marL="285750" indent="-285750" algn="l">
              <a:buFont typeface="Arial" panose="020B0604020202020204" pitchFamily="34" charset="0"/>
              <a:buChar char="•"/>
            </a:pPr>
            <a:r>
              <a:rPr lang="en-GB" dirty="0"/>
              <a:t>Bordon </a:t>
            </a:r>
          </a:p>
          <a:p>
            <a:pPr marL="285750" indent="-285750" algn="l">
              <a:buFont typeface="Arial" panose="020B0604020202020204" pitchFamily="34" charset="0"/>
              <a:buChar char="•"/>
            </a:pPr>
            <a:r>
              <a:rPr lang="en-GB" dirty="0"/>
              <a:t>Liphook</a:t>
            </a:r>
          </a:p>
          <a:p>
            <a:pPr marL="285750" indent="-285750" algn="l">
              <a:buFont typeface="Arial" panose="020B0604020202020204" pitchFamily="34" charset="0"/>
              <a:buChar char="•"/>
            </a:pPr>
            <a:r>
              <a:rPr lang="en-GB" dirty="0"/>
              <a:t>Hart</a:t>
            </a:r>
          </a:p>
          <a:p>
            <a:pPr marL="285750" indent="-285750" algn="l">
              <a:buFont typeface="Arial" panose="020B0604020202020204" pitchFamily="34" charset="0"/>
              <a:buChar char="•"/>
            </a:pPr>
            <a:r>
              <a:rPr lang="en-GB" dirty="0"/>
              <a:t>Aldershot</a:t>
            </a:r>
          </a:p>
          <a:p>
            <a:pPr marL="285750" indent="-285750" algn="l">
              <a:buFont typeface="Arial" panose="020B0604020202020204" pitchFamily="34" charset="0"/>
              <a:buChar char="•"/>
            </a:pPr>
            <a:r>
              <a:rPr lang="en-GB" dirty="0"/>
              <a:t>Farnham</a:t>
            </a:r>
          </a:p>
          <a:p>
            <a:pPr marL="285750" indent="-285750" algn="l">
              <a:buFont typeface="Arial" panose="020B0604020202020204" pitchFamily="34" charset="0"/>
              <a:buChar char="•"/>
            </a:pPr>
            <a:r>
              <a:rPr lang="en-GB" dirty="0"/>
              <a:t>Basingstoke and Deane</a:t>
            </a:r>
          </a:p>
          <a:p>
            <a:pPr marL="285750" indent="-285750" algn="l">
              <a:buFont typeface="Arial" panose="020B0604020202020204" pitchFamily="34" charset="0"/>
              <a:buChar char="•"/>
            </a:pPr>
            <a:r>
              <a:rPr lang="en-GB" dirty="0"/>
              <a:t>Hayling Island</a:t>
            </a:r>
          </a:p>
          <a:p>
            <a:pPr marL="285750" indent="-285750" algn="l">
              <a:buFont typeface="Arial" panose="020B0604020202020204" pitchFamily="34" charset="0"/>
              <a:buChar char="•"/>
            </a:pPr>
            <a:r>
              <a:rPr lang="en-GB" dirty="0"/>
              <a:t>General Hampshire area</a:t>
            </a:r>
          </a:p>
          <a:p>
            <a:pPr marL="285750" indent="-285750" algn="l">
              <a:buFont typeface="Arial" panose="020B0604020202020204" pitchFamily="34" charset="0"/>
              <a:buChar char="•"/>
            </a:pPr>
            <a:endParaRPr lang="en-GB" dirty="0">
              <a:latin typeface="FS Me" panose="02000506040000020004" pitchFamily="2" charset="0"/>
            </a:endParaRPr>
          </a:p>
          <a:p>
            <a:pPr algn="l"/>
            <a:endParaRPr lang="en-GB" dirty="0">
              <a:latin typeface="FS Me" panose="02000506040000020004" pitchFamily="2" charset="0"/>
            </a:endParaRPr>
          </a:p>
        </p:txBody>
      </p:sp>
    </p:spTree>
    <p:extLst>
      <p:ext uri="{BB962C8B-B14F-4D97-AF65-F5344CB8AC3E}">
        <p14:creationId xmlns:p14="http://schemas.microsoft.com/office/powerpoint/2010/main" val="4182901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04763-F163-011D-748E-B71CECB3D6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770855-9750-34CD-5A42-23EDAB219C9B}"/>
              </a:ext>
            </a:extLst>
          </p:cNvPr>
          <p:cNvSpPr>
            <a:spLocks noGrp="1"/>
          </p:cNvSpPr>
          <p:nvPr>
            <p:ph type="title"/>
          </p:nvPr>
        </p:nvSpPr>
        <p:spPr>
          <a:xfrm>
            <a:off x="838200" y="108154"/>
            <a:ext cx="10515600" cy="1325563"/>
          </a:xfrm>
        </p:spPr>
        <p:txBody>
          <a:bodyPr>
            <a:normAutofit/>
          </a:bodyPr>
          <a:lstStyle/>
          <a:p>
            <a:r>
              <a:rPr lang="en-GB" sz="2400" dirty="0"/>
              <a:t>Focus Group 3 Themes: Concerns/engaging with communities</a:t>
            </a:r>
          </a:p>
        </p:txBody>
      </p:sp>
      <p:sp>
        <p:nvSpPr>
          <p:cNvPr id="4" name="TextBox 3">
            <a:extLst>
              <a:ext uri="{FF2B5EF4-FFF2-40B4-BE49-F238E27FC236}">
                <a16:creationId xmlns:a16="http://schemas.microsoft.com/office/drawing/2014/main" id="{E80F22EA-16DA-6428-F45C-26EE5BB02A69}"/>
              </a:ext>
            </a:extLst>
          </p:cNvPr>
          <p:cNvSpPr txBox="1"/>
          <p:nvPr/>
        </p:nvSpPr>
        <p:spPr>
          <a:xfrm>
            <a:off x="838198" y="1136690"/>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Having their voice heard</a:t>
            </a:r>
            <a:endParaRPr lang="en-GB" dirty="0">
              <a:latin typeface="FS Me" panose="02000506040000020004" pitchFamily="2" charset="0"/>
            </a:endParaRPr>
          </a:p>
        </p:txBody>
      </p:sp>
      <p:sp>
        <p:nvSpPr>
          <p:cNvPr id="5" name="TextBox 4">
            <a:extLst>
              <a:ext uri="{FF2B5EF4-FFF2-40B4-BE49-F238E27FC236}">
                <a16:creationId xmlns:a16="http://schemas.microsoft.com/office/drawing/2014/main" id="{6B2CF1A2-0BCA-C07A-AAA3-BB11771BE119}"/>
              </a:ext>
            </a:extLst>
          </p:cNvPr>
          <p:cNvSpPr txBox="1"/>
          <p:nvPr/>
        </p:nvSpPr>
        <p:spPr>
          <a:xfrm>
            <a:off x="838197" y="1599228"/>
            <a:ext cx="10862189" cy="4955203"/>
          </a:xfrm>
          <a:prstGeom prst="rect">
            <a:avLst/>
          </a:prstGeom>
          <a:noFill/>
        </p:spPr>
        <p:txBody>
          <a:bodyPr wrap="square" lIns="0" tIns="0" rIns="0" bIns="0" rtlCol="0">
            <a:spAutoFit/>
          </a:bodyPr>
          <a:lstStyle/>
          <a:p>
            <a:r>
              <a:rPr lang="en-GB" sz="1400" dirty="0">
                <a:latin typeface="FS Me" panose="02000506040000020004" pitchFamily="2" charset="0"/>
              </a:rPr>
              <a:t>Concerns around how community voices will be heard by those at decision making levels. Currently expectations are low due to previous experiences of being ignored. This was particularly felt by those in Rushmoor because they are geographically located on the border of Hampshire.</a:t>
            </a:r>
          </a:p>
          <a:p>
            <a:endParaRPr lang="en-GB" sz="1400" dirty="0">
              <a:latin typeface="FS Me" panose="02000506040000020004" pitchFamily="2" charset="0"/>
            </a:endParaRPr>
          </a:p>
          <a:p>
            <a:r>
              <a:rPr lang="en-GB" sz="1400" i="1" dirty="0">
                <a:solidFill>
                  <a:srgbClr val="ED6A2A"/>
                </a:solidFill>
                <a:latin typeface="FS Me" panose="02000506040000020004" pitchFamily="2" charset="0"/>
              </a:rPr>
              <a:t>“I think the thing that prevents people, a lot of the people that we deal with is that they just feel that they don't get anywhere. So they feel that it's </a:t>
            </a:r>
            <a:r>
              <a:rPr lang="en-GB" sz="1400" i="1" dirty="0" err="1">
                <a:solidFill>
                  <a:srgbClr val="ED6A2A"/>
                </a:solidFill>
                <a:latin typeface="FS Me" panose="02000506040000020004" pitchFamily="2" charset="0"/>
              </a:rPr>
              <a:t>it's</a:t>
            </a:r>
            <a:r>
              <a:rPr lang="en-GB" sz="1400" i="1" dirty="0">
                <a:solidFill>
                  <a:srgbClr val="ED6A2A"/>
                </a:solidFill>
                <a:latin typeface="FS Me" panose="02000506040000020004" pitchFamily="2" charset="0"/>
              </a:rPr>
              <a:t> wasted energy trying to have a conversation in the first place because they're just going through red tape and bureaucracy or they're they're not a priority, so they </a:t>
            </a:r>
            <a:r>
              <a:rPr lang="en-GB" sz="1400" i="1" dirty="0" err="1">
                <a:solidFill>
                  <a:srgbClr val="ED6A2A"/>
                </a:solidFill>
                <a:latin typeface="FS Me" panose="02000506040000020004" pitchFamily="2" charset="0"/>
              </a:rPr>
              <a:t>they</a:t>
            </a:r>
            <a:r>
              <a:rPr lang="en-GB" sz="1400" i="1" dirty="0">
                <a:solidFill>
                  <a:srgbClr val="ED6A2A"/>
                </a:solidFill>
                <a:latin typeface="FS Me" panose="02000506040000020004" pitchFamily="2" charset="0"/>
              </a:rPr>
              <a:t> don't meet enough criteria to be a priority or they're constantly on the fence of feeling like a priority”</a:t>
            </a:r>
          </a:p>
          <a:p>
            <a:endParaRPr lang="en-GB" sz="1400" i="1" dirty="0">
              <a:solidFill>
                <a:srgbClr val="ED6A2A"/>
              </a:solidFill>
              <a:latin typeface="FS Me" panose="02000506040000020004" pitchFamily="2" charset="0"/>
            </a:endParaRPr>
          </a:p>
          <a:p>
            <a:r>
              <a:rPr lang="en-GB" sz="1400" i="1" dirty="0">
                <a:solidFill>
                  <a:srgbClr val="ED6A2A"/>
                </a:solidFill>
                <a:latin typeface="FS Me" panose="02000506040000020004" pitchFamily="2" charset="0"/>
              </a:rPr>
              <a:t>“I don't think the young people are invited to </a:t>
            </a:r>
            <a:r>
              <a:rPr lang="en-GB" sz="1400" i="1" dirty="0" err="1">
                <a:solidFill>
                  <a:srgbClr val="ED6A2A"/>
                </a:solidFill>
                <a:latin typeface="FS Me" panose="02000506040000020004" pitchFamily="2" charset="0"/>
              </a:rPr>
              <a:t>to</a:t>
            </a:r>
            <a:r>
              <a:rPr lang="en-GB" sz="1400" i="1" dirty="0">
                <a:solidFill>
                  <a:srgbClr val="ED6A2A"/>
                </a:solidFill>
                <a:latin typeface="FS Me" panose="02000506040000020004" pitchFamily="2" charset="0"/>
              </a:rPr>
              <a:t> attend sort of council meetings and stuff, so that could be a way forward, actually engaging the young people, meeting with them, holding focus groups or just, you know, getting councillors on board and just having a chat.”</a:t>
            </a:r>
          </a:p>
          <a:p>
            <a:endParaRPr lang="en-GB" sz="1400" i="1" dirty="0">
              <a:solidFill>
                <a:srgbClr val="ED6A2A"/>
              </a:solidFill>
              <a:latin typeface="FS Me" panose="02000506040000020004" pitchFamily="2" charset="0"/>
            </a:endParaRPr>
          </a:p>
          <a:p>
            <a:endParaRPr lang="en-GB" sz="1400" i="1" dirty="0">
              <a:solidFill>
                <a:srgbClr val="ED6A2A"/>
              </a:solidFill>
              <a:latin typeface="FS Me" panose="02000506040000020004" pitchFamily="2" charset="0"/>
            </a:endParaRPr>
          </a:p>
          <a:p>
            <a:endParaRPr lang="en-GB" sz="1400" i="1" dirty="0">
              <a:solidFill>
                <a:srgbClr val="ED6A2A"/>
              </a:solidFill>
              <a:latin typeface="FS Me" panose="02000506040000020004" pitchFamily="2" charset="0"/>
            </a:endParaRPr>
          </a:p>
          <a:p>
            <a:r>
              <a:rPr lang="en-GB" sz="1400" dirty="0">
                <a:latin typeface="FS Me" panose="02000506040000020004" pitchFamily="2" charset="0"/>
              </a:rPr>
              <a:t>Some participants shared their communities’ previous negative experiences of communication </a:t>
            </a:r>
            <a:r>
              <a:rPr lang="en-GB" sz="1400">
                <a:latin typeface="FS Me" panose="02000506040000020004" pitchFamily="2" charset="0"/>
              </a:rPr>
              <a:t>with councils </a:t>
            </a:r>
            <a:r>
              <a:rPr lang="en-GB" sz="1400" dirty="0">
                <a:latin typeface="FS Me" panose="02000506040000020004" pitchFamily="2" charset="0"/>
              </a:rPr>
              <a:t>and felt it was an area that needs improvement. As a result of poor communication, there is a lack of community awareness on the LGR. Again, face-to-face communication was encouraged and there were concerns that moving council hubs/offices would make councils less accessible to local residents.</a:t>
            </a:r>
          </a:p>
          <a:p>
            <a:endParaRPr lang="en-GB" sz="1400" dirty="0">
              <a:latin typeface="FS Me" panose="02000506040000020004" pitchFamily="2" charset="0"/>
            </a:endParaRPr>
          </a:p>
          <a:p>
            <a:r>
              <a:rPr lang="en-GB" sz="1400" i="1" dirty="0">
                <a:solidFill>
                  <a:srgbClr val="ED6A2A"/>
                </a:solidFill>
                <a:latin typeface="FS Me" panose="02000506040000020004" pitchFamily="2" charset="0"/>
              </a:rPr>
              <a:t>“I think a lot of our young people on Hayling are probably quite ignorant to what's going on. I must admit, this is the first I've heard of it.”</a:t>
            </a:r>
          </a:p>
          <a:p>
            <a:endParaRPr lang="en-GB" sz="1400" dirty="0">
              <a:latin typeface="FS Me" panose="02000506040000020004" pitchFamily="2" charset="0"/>
            </a:endParaRPr>
          </a:p>
          <a:p>
            <a:r>
              <a:rPr lang="en-GB" sz="1400" i="1" dirty="0">
                <a:solidFill>
                  <a:srgbClr val="ED6A2A"/>
                </a:solidFill>
                <a:latin typeface="FS Me" panose="02000506040000020004" pitchFamily="2" charset="0"/>
              </a:rPr>
              <a:t>“when the local council office isn't, you know, short drive away, short walk away it that gap of communication is going to</a:t>
            </a:r>
          </a:p>
          <a:p>
            <a:r>
              <a:rPr lang="en-GB" sz="1400" i="1" dirty="0">
                <a:solidFill>
                  <a:srgbClr val="ED6A2A"/>
                </a:solidFill>
                <a:latin typeface="FS Me" panose="02000506040000020004" pitchFamily="2" charset="0"/>
              </a:rPr>
              <a:t>be even bigger”</a:t>
            </a:r>
          </a:p>
          <a:p>
            <a:endParaRPr lang="en-GB" sz="1400" i="1" dirty="0">
              <a:solidFill>
                <a:srgbClr val="ED6A2A"/>
              </a:solidFill>
              <a:latin typeface="FS Me" panose="02000506040000020004" pitchFamily="2" charset="0"/>
            </a:endParaRPr>
          </a:p>
          <a:p>
            <a:r>
              <a:rPr lang="en-GB" sz="1400" i="1" dirty="0">
                <a:solidFill>
                  <a:srgbClr val="ED6A2A"/>
                </a:solidFill>
                <a:latin typeface="FS Me" panose="02000506040000020004" pitchFamily="2" charset="0"/>
              </a:rPr>
              <a:t>“what prevents people talking to the Councils is actually the way the information available in an easily digestible form and </a:t>
            </a:r>
          </a:p>
          <a:p>
            <a:r>
              <a:rPr lang="en-GB" sz="1400" i="1" dirty="0">
                <a:solidFill>
                  <a:srgbClr val="ED6A2A"/>
                </a:solidFill>
                <a:latin typeface="FS Me" panose="02000506040000020004" pitchFamily="2" charset="0"/>
              </a:rPr>
              <a:t>that's not helped by although we have regular councillor coffee mornings, even that is patchy and the response is poor.”</a:t>
            </a:r>
          </a:p>
        </p:txBody>
      </p:sp>
      <p:sp>
        <p:nvSpPr>
          <p:cNvPr id="8" name="TextBox 7">
            <a:extLst>
              <a:ext uri="{FF2B5EF4-FFF2-40B4-BE49-F238E27FC236}">
                <a16:creationId xmlns:a16="http://schemas.microsoft.com/office/drawing/2014/main" id="{A2D2896A-BDF8-06D2-2371-A947193D4D37}"/>
              </a:ext>
            </a:extLst>
          </p:cNvPr>
          <p:cNvSpPr txBox="1"/>
          <p:nvPr/>
        </p:nvSpPr>
        <p:spPr>
          <a:xfrm>
            <a:off x="838197" y="3784441"/>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Communication</a:t>
            </a:r>
            <a:endParaRPr lang="en-GB" dirty="0">
              <a:latin typeface="FS Me" panose="02000506040000020004" pitchFamily="2" charset="0"/>
            </a:endParaRPr>
          </a:p>
        </p:txBody>
      </p:sp>
    </p:spTree>
    <p:extLst>
      <p:ext uri="{BB962C8B-B14F-4D97-AF65-F5344CB8AC3E}">
        <p14:creationId xmlns:p14="http://schemas.microsoft.com/office/powerpoint/2010/main" val="461974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03695-87BC-A922-7569-E04677CD2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4E927D-4786-1E59-EA5F-F0022F11FFA8}"/>
              </a:ext>
            </a:extLst>
          </p:cNvPr>
          <p:cNvSpPr>
            <a:spLocks noGrp="1"/>
          </p:cNvSpPr>
          <p:nvPr>
            <p:ph type="title"/>
          </p:nvPr>
        </p:nvSpPr>
        <p:spPr>
          <a:xfrm>
            <a:off x="838200" y="108154"/>
            <a:ext cx="10515600" cy="1325563"/>
          </a:xfrm>
        </p:spPr>
        <p:txBody>
          <a:bodyPr>
            <a:normAutofit/>
          </a:bodyPr>
          <a:lstStyle/>
          <a:p>
            <a:r>
              <a:rPr lang="en-GB" sz="2400" dirty="0"/>
              <a:t>Focus Group 3 Themes: Concerns </a:t>
            </a:r>
          </a:p>
        </p:txBody>
      </p:sp>
      <p:sp>
        <p:nvSpPr>
          <p:cNvPr id="4" name="TextBox 3">
            <a:extLst>
              <a:ext uri="{FF2B5EF4-FFF2-40B4-BE49-F238E27FC236}">
                <a16:creationId xmlns:a16="http://schemas.microsoft.com/office/drawing/2014/main" id="{AE7063A2-4228-BDB1-823B-C157846C05BE}"/>
              </a:ext>
            </a:extLst>
          </p:cNvPr>
          <p:cNvSpPr txBox="1"/>
          <p:nvPr/>
        </p:nvSpPr>
        <p:spPr>
          <a:xfrm>
            <a:off x="838198" y="1136690"/>
            <a:ext cx="5985387" cy="276999"/>
          </a:xfrm>
          <a:prstGeom prst="rect">
            <a:avLst/>
          </a:prstGeom>
          <a:noFill/>
        </p:spPr>
        <p:txBody>
          <a:bodyPr wrap="square" lIns="0" tIns="0" rIns="0" bIns="0" rtlCol="0">
            <a:spAutoFit/>
          </a:bodyPr>
          <a:lstStyle/>
          <a:p>
            <a:r>
              <a:rPr lang="en-GB" b="1" dirty="0">
                <a:latin typeface="FS Me" panose="02000506040000020004" pitchFamily="2" charset="0"/>
              </a:rPr>
              <a:t>Ensuring correct geography</a:t>
            </a:r>
          </a:p>
        </p:txBody>
      </p:sp>
      <p:sp>
        <p:nvSpPr>
          <p:cNvPr id="5" name="TextBox 4">
            <a:extLst>
              <a:ext uri="{FF2B5EF4-FFF2-40B4-BE49-F238E27FC236}">
                <a16:creationId xmlns:a16="http://schemas.microsoft.com/office/drawing/2014/main" id="{B8061E1C-D955-EA04-32EC-20B03A11A7C2}"/>
              </a:ext>
            </a:extLst>
          </p:cNvPr>
          <p:cNvSpPr txBox="1"/>
          <p:nvPr/>
        </p:nvSpPr>
        <p:spPr>
          <a:xfrm>
            <a:off x="838197" y="1599228"/>
            <a:ext cx="9888797" cy="5878532"/>
          </a:xfrm>
          <a:prstGeom prst="rect">
            <a:avLst/>
          </a:prstGeom>
          <a:noFill/>
        </p:spPr>
        <p:txBody>
          <a:bodyPr wrap="square" lIns="0" tIns="0" rIns="0" bIns="0" rtlCol="0">
            <a:spAutoFit/>
          </a:bodyPr>
          <a:lstStyle/>
          <a:p>
            <a:r>
              <a:rPr lang="en-GB" sz="1400" dirty="0">
                <a:latin typeface="FS Me" panose="02000506040000020004"/>
              </a:rPr>
              <a:t>Concerns that the geography needs to be the right size - how will engagement happen if the population size is too big and how will decisions be made to benefit all communities (particularly where there is a diverse demographic). Smaller areas, such as Rushmoor, are concerned that their local needs might get lost if they are absorbed into a bigger area and that this could result in a loss of identity for smaller communities. However, some felt there may be opportunities to influence decisions if the geographic areas were made smaller.</a:t>
            </a:r>
            <a:endParaRPr lang="en-GB" sz="1400" i="1" dirty="0">
              <a:solidFill>
                <a:srgbClr val="ED6A2A"/>
              </a:solidFill>
              <a:latin typeface="FS Me" panose="02000506040000020004" pitchFamily="2" charset="0"/>
            </a:endParaRPr>
          </a:p>
          <a:p>
            <a:endParaRPr lang="en-GB" sz="1400" i="1" dirty="0">
              <a:solidFill>
                <a:srgbClr val="ED6A2A"/>
              </a:solidFill>
              <a:latin typeface="FS Me" panose="02000506040000020004" pitchFamily="2" charset="0"/>
            </a:endParaRPr>
          </a:p>
          <a:p>
            <a:r>
              <a:rPr lang="en-GB" sz="1400" i="1" dirty="0">
                <a:solidFill>
                  <a:srgbClr val="1AB3AA"/>
                </a:solidFill>
                <a:latin typeface="FS Me" panose="02000506040000020004"/>
              </a:rPr>
              <a:t>“if you look at the area that's been put together for, for. For us, it's a massive area that's predominantly rural, so it's how are you going to engage with those communities from any sort of central point, and are you actually going to manage to engage with them and get their opinions, or are they going to feel well? I'm just one small bit in a massive area, so nobody's really interested in me.”</a:t>
            </a:r>
          </a:p>
          <a:p>
            <a:endParaRPr lang="en-GB" sz="1400" i="1" dirty="0">
              <a:solidFill>
                <a:srgbClr val="1AB3AA"/>
              </a:solidFill>
              <a:latin typeface="FS Me" panose="02000506040000020004"/>
            </a:endParaRPr>
          </a:p>
          <a:p>
            <a:r>
              <a:rPr lang="en-GB" sz="1400" i="1" dirty="0">
                <a:solidFill>
                  <a:srgbClr val="1AB3AA"/>
                </a:solidFill>
                <a:latin typeface="FS Me" panose="02000506040000020004"/>
              </a:rPr>
              <a:t>“I think speaking sort of from a Rushmoor perspective, the size of the unitary that's been proposed. It's a bit frustrating simply because we've always been tiny and always been out on the edge surrounded more by Surrey than what we are Hampshire, and so our voice is often, you know, not heard”</a:t>
            </a:r>
          </a:p>
          <a:p>
            <a:endParaRPr lang="en-GB" sz="1400" i="1" dirty="0">
              <a:solidFill>
                <a:srgbClr val="1AB3AA"/>
              </a:solidFill>
              <a:latin typeface="FS Me" panose="02000506040000020004"/>
            </a:endParaRPr>
          </a:p>
          <a:p>
            <a:endParaRPr lang="en-GB" sz="1400" i="1" dirty="0">
              <a:solidFill>
                <a:srgbClr val="1AB3AA"/>
              </a:solidFill>
              <a:latin typeface="FS Me" panose="02000506040000020004"/>
            </a:endParaRPr>
          </a:p>
          <a:p>
            <a:endParaRPr lang="en-GB" sz="1400" i="1" dirty="0">
              <a:solidFill>
                <a:srgbClr val="1AB3AA"/>
              </a:solidFill>
              <a:latin typeface="FS Me" panose="02000506040000020004"/>
            </a:endParaRPr>
          </a:p>
          <a:p>
            <a:r>
              <a:rPr lang="en-GB" sz="1400" dirty="0">
                <a:latin typeface="FS Me" panose="02000506040000020004"/>
              </a:rPr>
              <a:t>Concerns about change because there is a current unknown/uncertainty and had previous negative experiences. Communities want to know what LGR means in a tangible way/local level. For example, what will the transition period look like? Will they have to reapply for things? What are the every day implications?</a:t>
            </a:r>
          </a:p>
          <a:p>
            <a:endParaRPr lang="en-GB" sz="1400" dirty="0">
              <a:latin typeface="FS Me" panose="02000506040000020004"/>
            </a:endParaRPr>
          </a:p>
          <a:p>
            <a:r>
              <a:rPr lang="en-GB" sz="1400" i="1" dirty="0">
                <a:solidFill>
                  <a:srgbClr val="1AB3AA"/>
                </a:solidFill>
                <a:latin typeface="FS Me" panose="02000506040000020004"/>
              </a:rPr>
              <a:t>“I think what people will want to know is how it's if they've gone ongoing situation that's being dealt with by their borough </a:t>
            </a:r>
          </a:p>
          <a:p>
            <a:r>
              <a:rPr lang="en-GB" sz="1400" i="1" dirty="0">
                <a:solidFill>
                  <a:srgbClr val="1AB3AA"/>
                </a:solidFill>
                <a:latin typeface="FS Me" panose="02000506040000020004"/>
              </a:rPr>
              <a:t>council, what happens. And I think for a lot of families that we deal with, they're already, they already have a negative </a:t>
            </a:r>
          </a:p>
          <a:p>
            <a:r>
              <a:rPr lang="en-GB" sz="1400" i="1" dirty="0">
                <a:solidFill>
                  <a:srgbClr val="1AB3AA"/>
                </a:solidFill>
                <a:latin typeface="FS Me" panose="02000506040000020004"/>
              </a:rPr>
              <a:t>perception. So for and if you take service families of which obviously Hampshire has a huge population of service families. </a:t>
            </a:r>
          </a:p>
          <a:p>
            <a:r>
              <a:rPr lang="en-GB" sz="1400" i="1" dirty="0">
                <a:solidFill>
                  <a:srgbClr val="1AB3AA"/>
                </a:solidFill>
                <a:latin typeface="FS Me" panose="02000506040000020004"/>
              </a:rPr>
              <a:t>They've already had experiences potentially of relocating and having to start a process again, for example DHCP, where it doesn't get transferred with all of these changes. What's </a:t>
            </a:r>
            <a:r>
              <a:rPr lang="en-GB" sz="1400" i="1" dirty="0" err="1">
                <a:solidFill>
                  <a:srgbClr val="1AB3AA"/>
                </a:solidFill>
                <a:latin typeface="FS Me" panose="02000506040000020004"/>
              </a:rPr>
              <a:t>gonna</a:t>
            </a:r>
            <a:r>
              <a:rPr lang="en-GB" sz="1400" i="1" dirty="0">
                <a:solidFill>
                  <a:srgbClr val="1AB3AA"/>
                </a:solidFill>
                <a:latin typeface="FS Me" panose="02000506040000020004"/>
              </a:rPr>
              <a:t> happen?”</a:t>
            </a:r>
          </a:p>
          <a:p>
            <a:endParaRPr lang="en-GB" sz="1400" dirty="0">
              <a:latin typeface="FS Me" panose="02000506040000020004"/>
            </a:endParaRPr>
          </a:p>
          <a:p>
            <a:endParaRPr lang="en-GB" sz="1400" dirty="0">
              <a:latin typeface="FS Me" panose="02000506040000020004"/>
            </a:endParaRPr>
          </a:p>
          <a:p>
            <a:endParaRPr lang="en-GB" sz="1400" i="1" dirty="0">
              <a:solidFill>
                <a:srgbClr val="ED6A2A"/>
              </a:solidFill>
              <a:latin typeface="FS Me" panose="02000506040000020004" pitchFamily="2" charset="0"/>
            </a:endParaRPr>
          </a:p>
        </p:txBody>
      </p:sp>
      <p:sp>
        <p:nvSpPr>
          <p:cNvPr id="8" name="TextBox 7">
            <a:extLst>
              <a:ext uri="{FF2B5EF4-FFF2-40B4-BE49-F238E27FC236}">
                <a16:creationId xmlns:a16="http://schemas.microsoft.com/office/drawing/2014/main" id="{9C4F2BCD-6DF2-208B-14BD-1885DC287805}"/>
              </a:ext>
            </a:extLst>
          </p:cNvPr>
          <p:cNvSpPr txBox="1"/>
          <p:nvPr/>
        </p:nvSpPr>
        <p:spPr>
          <a:xfrm>
            <a:off x="838197" y="4399995"/>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Concerned about change</a:t>
            </a:r>
            <a:endParaRPr lang="en-GB" dirty="0">
              <a:latin typeface="FS Me" panose="02000506040000020004" pitchFamily="2" charset="0"/>
            </a:endParaRPr>
          </a:p>
        </p:txBody>
      </p:sp>
    </p:spTree>
    <p:extLst>
      <p:ext uri="{BB962C8B-B14F-4D97-AF65-F5344CB8AC3E}">
        <p14:creationId xmlns:p14="http://schemas.microsoft.com/office/powerpoint/2010/main" val="4075061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A0807-AC06-A275-8F46-F1A5E359CCC3}"/>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CF2A75A5-F1E8-00EB-987E-1F8FC3CB8C3F}"/>
              </a:ext>
            </a:extLst>
          </p:cNvPr>
          <p:cNvSpPr>
            <a:spLocks noGrp="1"/>
          </p:cNvSpPr>
          <p:nvPr>
            <p:ph type="title"/>
          </p:nvPr>
        </p:nvSpPr>
        <p:spPr>
          <a:xfrm>
            <a:off x="838197" y="61420"/>
            <a:ext cx="10515600" cy="1325563"/>
          </a:xfrm>
        </p:spPr>
        <p:txBody>
          <a:bodyPr>
            <a:normAutofit/>
          </a:bodyPr>
          <a:lstStyle/>
          <a:p>
            <a:r>
              <a:rPr lang="en-GB" sz="2400" dirty="0"/>
              <a:t>Focus Group 3</a:t>
            </a:r>
          </a:p>
        </p:txBody>
      </p:sp>
      <p:sp>
        <p:nvSpPr>
          <p:cNvPr id="9" name="TextBox 8">
            <a:extLst>
              <a:ext uri="{FF2B5EF4-FFF2-40B4-BE49-F238E27FC236}">
                <a16:creationId xmlns:a16="http://schemas.microsoft.com/office/drawing/2014/main" id="{4FCE7EA6-087E-62F6-ED35-E05D2444CA3D}"/>
              </a:ext>
            </a:extLst>
          </p:cNvPr>
          <p:cNvSpPr txBox="1"/>
          <p:nvPr/>
        </p:nvSpPr>
        <p:spPr>
          <a:xfrm>
            <a:off x="838197" y="1070462"/>
            <a:ext cx="9859298" cy="5170646"/>
          </a:xfrm>
          <a:prstGeom prst="rect">
            <a:avLst/>
          </a:prstGeom>
          <a:noFill/>
        </p:spPr>
        <p:txBody>
          <a:bodyPr wrap="square" lIns="0" tIns="0" rIns="0" bIns="0" rtlCol="0">
            <a:spAutoFit/>
          </a:bodyPr>
          <a:lstStyle/>
          <a:p>
            <a:r>
              <a:rPr lang="en-GB" sz="1600" b="1" dirty="0">
                <a:latin typeface="FS Me" panose="02000506040000020004"/>
              </a:rPr>
              <a:t>Barriers that prevent people from talking to councils about things that are important to or concern them</a:t>
            </a:r>
            <a:endParaRPr lang="en-GB" sz="1600" dirty="0">
              <a:latin typeface="FS Me" panose="02000506040000020004"/>
            </a:endParaRPr>
          </a:p>
          <a:p>
            <a:pPr algn="l"/>
            <a:endParaRPr lang="en-GB" sz="1600" dirty="0">
              <a:latin typeface="FS Me" panose="02000506040000020004"/>
            </a:endParaRPr>
          </a:p>
          <a:p>
            <a:pPr algn="l"/>
            <a:r>
              <a:rPr lang="en-GB" sz="1600" dirty="0">
                <a:latin typeface="FS Me" panose="02000506040000020004"/>
              </a:rPr>
              <a:t>Lack of belief in the benefits of engagement</a:t>
            </a:r>
          </a:p>
          <a:p>
            <a:pPr lvl="1"/>
            <a:endParaRPr lang="en-GB" sz="1600" i="1" dirty="0">
              <a:latin typeface="FS Me" panose="02000506040000020004"/>
            </a:endParaRPr>
          </a:p>
          <a:p>
            <a:pPr lvl="1"/>
            <a:r>
              <a:rPr lang="en-GB" sz="1600" i="1" dirty="0">
                <a:latin typeface="FS Me" panose="02000506040000020004"/>
              </a:rPr>
              <a:t>“I think the thing that prevents people, a lot of the people that we deal with is that they just feel that they don't get anywhere. So they feel that it's wasted energy trying to have a conversation in the first place because they're just going through red tape and bureaucracy, or they're not a priority”</a:t>
            </a:r>
          </a:p>
          <a:p>
            <a:pPr lvl="1"/>
            <a:endParaRPr lang="en-GB" sz="1600" i="1" dirty="0">
              <a:latin typeface="FS Me" panose="02000506040000020004"/>
            </a:endParaRPr>
          </a:p>
          <a:p>
            <a:pPr lvl="1"/>
            <a:r>
              <a:rPr lang="en-GB" sz="1600" i="1" dirty="0">
                <a:latin typeface="FS Me" panose="02000506040000020004"/>
              </a:rPr>
              <a:t>“Local people are thinking, well, you know. We're so insignificant. We're so powerless. We're not </a:t>
            </a:r>
            <a:r>
              <a:rPr lang="en-GB" sz="1600" i="1" dirty="0" err="1">
                <a:latin typeface="FS Me" panose="02000506040000020004"/>
              </a:rPr>
              <a:t>gonna</a:t>
            </a:r>
            <a:r>
              <a:rPr lang="en-GB" sz="1600" i="1" dirty="0">
                <a:latin typeface="FS Me" panose="02000506040000020004"/>
              </a:rPr>
              <a:t> have any effect on any of this anyway. So why should we bother actually taking part?”</a:t>
            </a:r>
          </a:p>
          <a:p>
            <a:pPr lvl="1"/>
            <a:endParaRPr lang="en-GB" sz="1600" dirty="0">
              <a:latin typeface="FS Me" panose="02000506040000020004"/>
            </a:endParaRPr>
          </a:p>
          <a:p>
            <a:r>
              <a:rPr lang="en-GB" sz="1600" dirty="0">
                <a:latin typeface="FS Me" panose="02000506040000020004"/>
              </a:rPr>
              <a:t>Inaccessible communication channels</a:t>
            </a:r>
          </a:p>
          <a:p>
            <a:endParaRPr lang="en-GB" sz="1600" dirty="0">
              <a:latin typeface="FS Me" panose="02000506040000020004"/>
            </a:endParaRPr>
          </a:p>
          <a:p>
            <a:pPr lvl="1"/>
            <a:r>
              <a:rPr lang="en-GB" sz="1600" i="1" dirty="0">
                <a:latin typeface="FS Me" panose="02000506040000020004"/>
              </a:rPr>
              <a:t>“what prevents people talking to the Councils is actually the way…information [is not] available in an easily digestible form”</a:t>
            </a:r>
          </a:p>
          <a:p>
            <a:endParaRPr lang="en-GB" sz="1600" i="1" dirty="0">
              <a:latin typeface="FS Me" panose="02000506040000020004"/>
            </a:endParaRPr>
          </a:p>
          <a:p>
            <a:pPr lvl="1"/>
            <a:r>
              <a:rPr lang="en-GB" sz="1600" i="1" dirty="0">
                <a:latin typeface="FS Me" panose="02000506040000020004"/>
              </a:rPr>
              <a:t>“…one of the key questions once again for chunk of our community is because they don't have the language facility or the IT or Internet capability…to and to do that engagement”</a:t>
            </a:r>
          </a:p>
          <a:p>
            <a:pPr lvl="1"/>
            <a:endParaRPr lang="en-GB" sz="1600" i="1" dirty="0">
              <a:latin typeface="FS Me" panose="02000506040000020004"/>
            </a:endParaRPr>
          </a:p>
          <a:p>
            <a:pPr lvl="1"/>
            <a:r>
              <a:rPr lang="en-GB" sz="1600" i="1" dirty="0">
                <a:latin typeface="FS Me" panose="02000506040000020004"/>
              </a:rPr>
              <a:t>“…everything that is digital over the phone, it just drives these people crazy, you know, press 1,</a:t>
            </a:r>
          </a:p>
          <a:p>
            <a:pPr lvl="1"/>
            <a:r>
              <a:rPr lang="en-GB" sz="1600" i="1" dirty="0">
                <a:latin typeface="FS Me" panose="02000506040000020004"/>
              </a:rPr>
              <a:t>press 2, press 3”</a:t>
            </a:r>
          </a:p>
        </p:txBody>
      </p:sp>
    </p:spTree>
    <p:extLst>
      <p:ext uri="{BB962C8B-B14F-4D97-AF65-F5344CB8AC3E}">
        <p14:creationId xmlns:p14="http://schemas.microsoft.com/office/powerpoint/2010/main" val="1836844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F2FAF-2A8B-CA98-2BA6-A157848AE772}"/>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47420CD-E4C2-73E6-72A6-6101428FF182}"/>
              </a:ext>
            </a:extLst>
          </p:cNvPr>
          <p:cNvSpPr>
            <a:spLocks noGrp="1"/>
          </p:cNvSpPr>
          <p:nvPr>
            <p:ph type="title"/>
          </p:nvPr>
        </p:nvSpPr>
        <p:spPr>
          <a:xfrm>
            <a:off x="838197" y="61420"/>
            <a:ext cx="10515600" cy="1325563"/>
          </a:xfrm>
        </p:spPr>
        <p:txBody>
          <a:bodyPr>
            <a:normAutofit/>
          </a:bodyPr>
          <a:lstStyle/>
          <a:p>
            <a:r>
              <a:rPr lang="en-GB" sz="2400" dirty="0"/>
              <a:t>Focus Group 3</a:t>
            </a:r>
          </a:p>
        </p:txBody>
      </p:sp>
      <p:sp>
        <p:nvSpPr>
          <p:cNvPr id="9" name="TextBox 8">
            <a:extLst>
              <a:ext uri="{FF2B5EF4-FFF2-40B4-BE49-F238E27FC236}">
                <a16:creationId xmlns:a16="http://schemas.microsoft.com/office/drawing/2014/main" id="{2B75E158-E441-EE11-C77D-29BB0BA3C79A}"/>
              </a:ext>
            </a:extLst>
          </p:cNvPr>
          <p:cNvSpPr txBox="1"/>
          <p:nvPr/>
        </p:nvSpPr>
        <p:spPr>
          <a:xfrm>
            <a:off x="838197" y="1070462"/>
            <a:ext cx="9859298" cy="4924425"/>
          </a:xfrm>
          <a:prstGeom prst="rect">
            <a:avLst/>
          </a:prstGeom>
          <a:noFill/>
        </p:spPr>
        <p:txBody>
          <a:bodyPr wrap="square" lIns="0" tIns="0" rIns="0" bIns="0" rtlCol="0">
            <a:spAutoFit/>
          </a:bodyPr>
          <a:lstStyle/>
          <a:p>
            <a:r>
              <a:rPr lang="en-GB" sz="1600" b="1" dirty="0">
                <a:latin typeface="FS Me" panose="02000506040000020004"/>
              </a:rPr>
              <a:t>Suggested ways for local councils to engage with and empower people</a:t>
            </a:r>
            <a:endParaRPr lang="en-GB" sz="1600" dirty="0">
              <a:latin typeface="FS Me" panose="02000506040000020004"/>
            </a:endParaRPr>
          </a:p>
          <a:p>
            <a:pPr algn="l"/>
            <a:endParaRPr lang="en-GB" sz="1600" dirty="0">
              <a:latin typeface="FS Me" panose="02000506040000020004"/>
            </a:endParaRPr>
          </a:p>
          <a:p>
            <a:pPr algn="l"/>
            <a:r>
              <a:rPr lang="en-GB" sz="1600" dirty="0">
                <a:latin typeface="FS Me" panose="02000506040000020004"/>
              </a:rPr>
              <a:t>Provide clear, plain-language information</a:t>
            </a:r>
          </a:p>
          <a:p>
            <a:pPr algn="l"/>
            <a:endParaRPr lang="en-GB" sz="1600" dirty="0">
              <a:latin typeface="FS Me" panose="02000506040000020004"/>
            </a:endParaRPr>
          </a:p>
          <a:p>
            <a:pPr lvl="1"/>
            <a:r>
              <a:rPr lang="en-GB" sz="1600" i="1" dirty="0">
                <a:latin typeface="FS Me" panose="02000506040000020004"/>
              </a:rPr>
              <a:t>“Plain language with some real examples… Because English is not [some people’s] first language”</a:t>
            </a:r>
          </a:p>
          <a:p>
            <a:pPr lvl="1"/>
            <a:endParaRPr lang="en-GB" sz="1600" dirty="0">
              <a:latin typeface="FS Me" panose="02000506040000020004"/>
            </a:endParaRPr>
          </a:p>
          <a:p>
            <a:pPr algn="l"/>
            <a:r>
              <a:rPr lang="en-GB" sz="1600" dirty="0">
                <a:latin typeface="FS Me" panose="02000506040000020004"/>
              </a:rPr>
              <a:t>Provide face-to-face contact</a:t>
            </a:r>
          </a:p>
          <a:p>
            <a:pPr algn="l"/>
            <a:endParaRPr lang="en-GB" sz="1600" dirty="0">
              <a:latin typeface="FS Me" panose="02000506040000020004"/>
            </a:endParaRPr>
          </a:p>
          <a:p>
            <a:pPr lvl="1"/>
            <a:r>
              <a:rPr lang="en-GB" sz="1600" i="1" dirty="0">
                <a:latin typeface="FS Me" panose="02000506040000020004"/>
              </a:rPr>
              <a:t>“You're going to have to do a bit of blend of social media and digital and clearly some face to face. And as I say, where you have your non-English speaking communities…you're going to have to have some form of interpretation for that”</a:t>
            </a:r>
          </a:p>
          <a:p>
            <a:pPr lvl="1"/>
            <a:endParaRPr lang="en-GB" sz="1600" dirty="0">
              <a:latin typeface="FS Me" panose="02000506040000020004"/>
            </a:endParaRPr>
          </a:p>
          <a:p>
            <a:pPr algn="l"/>
            <a:r>
              <a:rPr lang="en-GB" sz="1600" dirty="0">
                <a:latin typeface="FS Me" panose="02000506040000020004"/>
              </a:rPr>
              <a:t>Create meaningful opportunities for community leadership and input</a:t>
            </a:r>
          </a:p>
          <a:p>
            <a:pPr algn="l"/>
            <a:endParaRPr lang="en-GB" sz="1600" dirty="0">
              <a:latin typeface="FS Me" panose="02000506040000020004"/>
            </a:endParaRPr>
          </a:p>
          <a:p>
            <a:pPr lvl="1"/>
            <a:r>
              <a:rPr lang="en-GB" sz="1600" i="1" dirty="0">
                <a:latin typeface="FS Me" panose="02000506040000020004"/>
              </a:rPr>
              <a:t>“I think the best way for local councils to engage with empower people is…citizens assemblies that are with carefully…arranged people who can actually represent in a </a:t>
            </a:r>
            <a:r>
              <a:rPr lang="en-GB" sz="1600" i="1" dirty="0" err="1">
                <a:latin typeface="FS Me" panose="02000506040000020004"/>
              </a:rPr>
              <a:t>a</a:t>
            </a:r>
            <a:r>
              <a:rPr lang="en-GB" sz="1600" i="1" dirty="0">
                <a:latin typeface="FS Me" panose="02000506040000020004"/>
              </a:rPr>
              <a:t> better way than just the usual subjects”</a:t>
            </a:r>
          </a:p>
          <a:p>
            <a:pPr lvl="1"/>
            <a:endParaRPr lang="en-GB" sz="1600" i="1" dirty="0">
              <a:latin typeface="FS Me" panose="02000506040000020004"/>
            </a:endParaRPr>
          </a:p>
          <a:p>
            <a:pPr lvl="1"/>
            <a:r>
              <a:rPr lang="en-GB" sz="1600" i="1" dirty="0">
                <a:latin typeface="FS Me" panose="02000506040000020004"/>
              </a:rPr>
              <a:t>“There is usually a lot of leadership when those communities already. And if we're talking about any way of, you know, uplifting people's voices and powering them to be present in that decision, making you</a:t>
            </a:r>
          </a:p>
          <a:p>
            <a:pPr lvl="1"/>
            <a:r>
              <a:rPr lang="en-GB" sz="1600" i="1" dirty="0">
                <a:latin typeface="FS Me" panose="02000506040000020004"/>
              </a:rPr>
              <a:t>actually have to allow them, enable them to be present in decision making”</a:t>
            </a:r>
          </a:p>
        </p:txBody>
      </p:sp>
    </p:spTree>
    <p:extLst>
      <p:ext uri="{BB962C8B-B14F-4D97-AF65-F5344CB8AC3E}">
        <p14:creationId xmlns:p14="http://schemas.microsoft.com/office/powerpoint/2010/main" val="3182156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AE49E-47FD-1923-7F7F-B12F699C02A1}"/>
              </a:ext>
            </a:extLst>
          </p:cNvPr>
          <p:cNvSpPr>
            <a:spLocks noGrp="1"/>
          </p:cNvSpPr>
          <p:nvPr>
            <p:ph type="title"/>
          </p:nvPr>
        </p:nvSpPr>
        <p:spPr/>
        <p:txBody>
          <a:bodyPr/>
          <a:lstStyle/>
          <a:p>
            <a:r>
              <a:rPr lang="en-GB" dirty="0"/>
              <a:t>Consistent themes across all focus groups</a:t>
            </a:r>
          </a:p>
        </p:txBody>
      </p:sp>
      <p:sp>
        <p:nvSpPr>
          <p:cNvPr id="4" name="TextBox 3">
            <a:extLst>
              <a:ext uri="{FF2B5EF4-FFF2-40B4-BE49-F238E27FC236}">
                <a16:creationId xmlns:a16="http://schemas.microsoft.com/office/drawing/2014/main" id="{71DF94FD-EE8E-AD0F-72BB-C5337424B9E6}"/>
              </a:ext>
            </a:extLst>
          </p:cNvPr>
          <p:cNvSpPr txBox="1"/>
          <p:nvPr/>
        </p:nvSpPr>
        <p:spPr>
          <a:xfrm>
            <a:off x="838200" y="1552188"/>
            <a:ext cx="8797413" cy="5539978"/>
          </a:xfrm>
          <a:prstGeom prst="rect">
            <a:avLst/>
          </a:prstGeom>
          <a:noFill/>
        </p:spPr>
        <p:txBody>
          <a:bodyPr wrap="square" lIns="0" tIns="0" rIns="0" bIns="0" rtlCol="0">
            <a:spAutoFit/>
          </a:bodyPr>
          <a:lstStyle/>
          <a:p>
            <a:r>
              <a:rPr lang="en-GB" b="1" u="sng" dirty="0">
                <a:latin typeface="FS Me" panose="02000506040000020004" pitchFamily="2" charset="0"/>
              </a:rPr>
              <a:t>Benefits</a:t>
            </a:r>
          </a:p>
          <a:p>
            <a:endParaRPr lang="en-GB" b="1" dirty="0">
              <a:latin typeface="FS Me" panose="02000506040000020004" pitchFamily="2" charset="0"/>
            </a:endParaRPr>
          </a:p>
          <a:p>
            <a:r>
              <a:rPr lang="en-GB" dirty="0">
                <a:latin typeface="FS Me" panose="02000506040000020004" pitchFamily="2" charset="0"/>
              </a:rPr>
              <a:t>Equitable service delivery</a:t>
            </a:r>
          </a:p>
          <a:p>
            <a:endParaRPr lang="en-GB" b="1" dirty="0">
              <a:latin typeface="FS Me" panose="02000506040000020004" pitchFamily="2" charset="0"/>
            </a:endParaRPr>
          </a:p>
          <a:p>
            <a:endParaRPr lang="en-GB" b="1" dirty="0">
              <a:latin typeface="FS Me" panose="02000506040000020004" pitchFamily="2" charset="0"/>
            </a:endParaRPr>
          </a:p>
          <a:p>
            <a:r>
              <a:rPr lang="en-GB" b="1" u="sng" dirty="0">
                <a:latin typeface="FS Me" panose="02000506040000020004" pitchFamily="2" charset="0"/>
              </a:rPr>
              <a:t>Concerns</a:t>
            </a:r>
          </a:p>
          <a:p>
            <a:r>
              <a:rPr lang="en-GB" b="1" dirty="0">
                <a:latin typeface="FS Me" panose="02000506040000020004" pitchFamily="2" charset="0"/>
              </a:rPr>
              <a:t> </a:t>
            </a:r>
          </a:p>
          <a:p>
            <a:r>
              <a:rPr lang="en-GB" dirty="0">
                <a:latin typeface="FS Me" panose="02000506040000020004" pitchFamily="2" charset="0"/>
              </a:rPr>
              <a:t>Ensuring correct geography</a:t>
            </a:r>
          </a:p>
          <a:p>
            <a:endParaRPr lang="en-GB" dirty="0">
              <a:latin typeface="FS Me" panose="02000506040000020004" pitchFamily="2" charset="0"/>
            </a:endParaRPr>
          </a:p>
          <a:p>
            <a:r>
              <a:rPr lang="en-GB" dirty="0">
                <a:latin typeface="FS Me" panose="02000506040000020004" pitchFamily="2" charset="0"/>
              </a:rPr>
              <a:t>Accessibility</a:t>
            </a:r>
          </a:p>
          <a:p>
            <a:endParaRPr lang="en-GB" dirty="0">
              <a:latin typeface="FS Me" panose="02000506040000020004" pitchFamily="2" charset="0"/>
            </a:endParaRPr>
          </a:p>
          <a:p>
            <a:r>
              <a:rPr lang="en-GB" dirty="0">
                <a:latin typeface="FS Me" panose="02000506040000020004" pitchFamily="2" charset="0"/>
              </a:rPr>
              <a:t>Service delivery in practice</a:t>
            </a:r>
          </a:p>
          <a:p>
            <a:endParaRPr lang="en-GB" dirty="0">
              <a:latin typeface="FS Me" panose="02000506040000020004" pitchFamily="2" charset="0"/>
            </a:endParaRPr>
          </a:p>
          <a:p>
            <a:endParaRPr lang="en-GB" dirty="0">
              <a:latin typeface="FS Me" panose="02000506040000020004" pitchFamily="2" charset="0"/>
            </a:endParaRPr>
          </a:p>
          <a:p>
            <a:r>
              <a:rPr lang="en-GB" b="1" u="sng" dirty="0">
                <a:latin typeface="FS Me" panose="02000506040000020004" pitchFamily="2" charset="0"/>
              </a:rPr>
              <a:t>Engaging with communities</a:t>
            </a:r>
          </a:p>
          <a:p>
            <a:endParaRPr lang="en-GB" b="1" u="sng" dirty="0">
              <a:latin typeface="FS Me" panose="02000506040000020004" pitchFamily="2" charset="0"/>
            </a:endParaRPr>
          </a:p>
          <a:p>
            <a:r>
              <a:rPr lang="en-GB" dirty="0">
                <a:latin typeface="FS Me" panose="02000506040000020004" pitchFamily="2" charset="0"/>
              </a:rPr>
              <a:t>Communication – clear/simple communication, face-to-face (not just having online and telephone which people have had negative experiences of), importance of local offices.</a:t>
            </a:r>
          </a:p>
          <a:p>
            <a:endParaRPr lang="en-GB" b="1" dirty="0">
              <a:latin typeface="FS Me" panose="02000506040000020004" pitchFamily="2" charset="0"/>
            </a:endParaRPr>
          </a:p>
          <a:p>
            <a:endParaRPr lang="en-GB" b="1" dirty="0">
              <a:latin typeface="FS Me" panose="02000506040000020004" pitchFamily="2" charset="0"/>
            </a:endParaRPr>
          </a:p>
        </p:txBody>
      </p:sp>
    </p:spTree>
    <p:extLst>
      <p:ext uri="{BB962C8B-B14F-4D97-AF65-F5344CB8AC3E}">
        <p14:creationId xmlns:p14="http://schemas.microsoft.com/office/powerpoint/2010/main" val="3866949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A434E-969F-4F0F-DE5C-347378052F55}"/>
              </a:ext>
            </a:extLst>
          </p:cNvPr>
          <p:cNvSpPr>
            <a:spLocks noGrp="1"/>
          </p:cNvSpPr>
          <p:nvPr>
            <p:ph type="title"/>
          </p:nvPr>
        </p:nvSpPr>
        <p:spPr/>
        <p:txBody>
          <a:bodyPr/>
          <a:lstStyle/>
          <a:p>
            <a:r>
              <a:rPr lang="en-GB" dirty="0"/>
              <a:t>Focus Group 1: Communities of Interest</a:t>
            </a:r>
          </a:p>
        </p:txBody>
      </p:sp>
      <p:sp>
        <p:nvSpPr>
          <p:cNvPr id="3" name="TextBox 2">
            <a:extLst>
              <a:ext uri="{FF2B5EF4-FFF2-40B4-BE49-F238E27FC236}">
                <a16:creationId xmlns:a16="http://schemas.microsoft.com/office/drawing/2014/main" id="{1E28BA2B-AB4D-DC05-5E4A-41569AE97E12}"/>
              </a:ext>
            </a:extLst>
          </p:cNvPr>
          <p:cNvSpPr txBox="1"/>
          <p:nvPr/>
        </p:nvSpPr>
        <p:spPr>
          <a:xfrm>
            <a:off x="838200" y="1573161"/>
            <a:ext cx="5985387" cy="2862322"/>
          </a:xfrm>
          <a:prstGeom prst="rect">
            <a:avLst/>
          </a:prstGeom>
          <a:noFill/>
        </p:spPr>
        <p:txBody>
          <a:bodyPr wrap="square" lIns="0" tIns="0" rIns="0" bIns="0" rtlCol="0">
            <a:spAutoFit/>
          </a:bodyPr>
          <a:lstStyle/>
          <a:p>
            <a:pPr algn="l"/>
            <a:r>
              <a:rPr lang="en-GB" sz="2400" dirty="0">
                <a:latin typeface="FS Me" panose="02000506040000020004" pitchFamily="2" charset="0"/>
              </a:rPr>
              <a:t>The groups involved represented:</a:t>
            </a:r>
          </a:p>
          <a:p>
            <a:pPr algn="l"/>
            <a:endParaRPr lang="en-GB" sz="2400" dirty="0">
              <a:latin typeface="FS Me" panose="02000506040000020004" pitchFamily="2" charset="0"/>
            </a:endParaRPr>
          </a:p>
          <a:p>
            <a:pPr marL="285750" indent="-285750" algn="l">
              <a:buFont typeface="Arial" panose="020B0604020202020204" pitchFamily="34" charset="0"/>
              <a:buChar char="•"/>
            </a:pPr>
            <a:r>
              <a:rPr lang="en-GB" sz="2400" dirty="0">
                <a:latin typeface="FS Me" panose="02000506040000020004" pitchFamily="2" charset="0"/>
              </a:rPr>
              <a:t>Carers (including young carers)</a:t>
            </a:r>
          </a:p>
          <a:p>
            <a:pPr marL="285750" indent="-285750" algn="l">
              <a:buFont typeface="Arial" panose="020B0604020202020204" pitchFamily="34" charset="0"/>
              <a:buChar char="•"/>
            </a:pPr>
            <a:r>
              <a:rPr lang="en-GB" sz="2400" dirty="0">
                <a:latin typeface="FS Me" panose="02000506040000020004" pitchFamily="2" charset="0"/>
              </a:rPr>
              <a:t>Disabled people</a:t>
            </a:r>
          </a:p>
          <a:p>
            <a:pPr marL="285750" indent="-285750" algn="l">
              <a:buFont typeface="Arial" panose="020B0604020202020204" pitchFamily="34" charset="0"/>
              <a:buChar char="•"/>
            </a:pPr>
            <a:r>
              <a:rPr lang="en-GB" sz="2400" dirty="0">
                <a:latin typeface="FS Me" panose="02000506040000020004" pitchFamily="2" charset="0"/>
              </a:rPr>
              <a:t>Children and young people</a:t>
            </a:r>
          </a:p>
          <a:p>
            <a:pPr marL="285750" indent="-285750" algn="l">
              <a:buFont typeface="Arial" panose="020B0604020202020204" pitchFamily="34" charset="0"/>
              <a:buChar char="•"/>
            </a:pPr>
            <a:r>
              <a:rPr lang="en-GB" sz="2400" dirty="0">
                <a:latin typeface="FS Me" panose="02000506040000020004" pitchFamily="2" charset="0"/>
              </a:rPr>
              <a:t>People with dementia</a:t>
            </a:r>
          </a:p>
          <a:p>
            <a:pPr marL="285750" indent="-285750" algn="l">
              <a:buFont typeface="Arial" panose="020B0604020202020204" pitchFamily="34" charset="0"/>
              <a:buChar char="•"/>
            </a:pPr>
            <a:r>
              <a:rPr lang="en-GB" sz="2400" dirty="0">
                <a:latin typeface="FS Me" panose="02000506040000020004" pitchFamily="2" charset="0"/>
              </a:rPr>
              <a:t>People who are blind or visually impaired</a:t>
            </a:r>
          </a:p>
          <a:p>
            <a:pPr algn="l"/>
            <a:endParaRPr lang="en-GB" dirty="0">
              <a:latin typeface="FS Me" panose="02000506040000020004" pitchFamily="2" charset="0"/>
            </a:endParaRPr>
          </a:p>
        </p:txBody>
      </p:sp>
    </p:spTree>
    <p:extLst>
      <p:ext uri="{BB962C8B-B14F-4D97-AF65-F5344CB8AC3E}">
        <p14:creationId xmlns:p14="http://schemas.microsoft.com/office/powerpoint/2010/main" val="3103133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AE49E-47FD-1923-7F7F-B12F699C02A1}"/>
              </a:ext>
            </a:extLst>
          </p:cNvPr>
          <p:cNvSpPr>
            <a:spLocks noGrp="1"/>
          </p:cNvSpPr>
          <p:nvPr>
            <p:ph type="title"/>
          </p:nvPr>
        </p:nvSpPr>
        <p:spPr/>
        <p:txBody>
          <a:bodyPr/>
          <a:lstStyle/>
          <a:p>
            <a:r>
              <a:rPr lang="en-GB" dirty="0"/>
              <a:t>Consistent themes across focus groups</a:t>
            </a:r>
          </a:p>
        </p:txBody>
      </p:sp>
      <p:sp>
        <p:nvSpPr>
          <p:cNvPr id="4" name="TextBox 3">
            <a:extLst>
              <a:ext uri="{FF2B5EF4-FFF2-40B4-BE49-F238E27FC236}">
                <a16:creationId xmlns:a16="http://schemas.microsoft.com/office/drawing/2014/main" id="{71DF94FD-EE8E-AD0F-72BB-C5337424B9E6}"/>
              </a:ext>
            </a:extLst>
          </p:cNvPr>
          <p:cNvSpPr txBox="1"/>
          <p:nvPr/>
        </p:nvSpPr>
        <p:spPr>
          <a:xfrm>
            <a:off x="838200" y="1552188"/>
            <a:ext cx="8797413" cy="3447098"/>
          </a:xfrm>
          <a:prstGeom prst="rect">
            <a:avLst/>
          </a:prstGeom>
          <a:noFill/>
        </p:spPr>
        <p:txBody>
          <a:bodyPr wrap="square" lIns="0" tIns="0" rIns="0" bIns="0" rtlCol="0">
            <a:spAutoFit/>
          </a:bodyPr>
          <a:lstStyle/>
          <a:p>
            <a:r>
              <a:rPr lang="en-GB" sz="1600" b="1" dirty="0">
                <a:latin typeface="FS Me" panose="02000506040000020004"/>
              </a:rPr>
              <a:t>Barriers to people from talking to councils about things that are important to or concern them</a:t>
            </a:r>
          </a:p>
          <a:p>
            <a:endParaRPr lang="en-GB" sz="1600" b="1" dirty="0">
              <a:latin typeface="FS Me" panose="02000506040000020004"/>
            </a:endParaRPr>
          </a:p>
          <a:p>
            <a:pPr lvl="1"/>
            <a:r>
              <a:rPr lang="en-GB" sz="1600" dirty="0">
                <a:latin typeface="FS Me" panose="02000506040000020004"/>
              </a:rPr>
              <a:t>Accessibility of engagement channels, such as language issues or digital exclusion</a:t>
            </a:r>
          </a:p>
          <a:p>
            <a:pPr lvl="1"/>
            <a:endParaRPr lang="en-GB" sz="1600" dirty="0">
              <a:latin typeface="FS Me" panose="02000506040000020004"/>
            </a:endParaRPr>
          </a:p>
          <a:p>
            <a:pPr lvl="1"/>
            <a:r>
              <a:rPr lang="en-GB" sz="1600" dirty="0">
                <a:latin typeface="FS Me" panose="02000506040000020004"/>
              </a:rPr>
              <a:t>Trust in organisations or the benefits of engagement</a:t>
            </a:r>
          </a:p>
          <a:p>
            <a:pPr lvl="1"/>
            <a:endParaRPr lang="en-GB" sz="1600" dirty="0">
              <a:latin typeface="FS Me" panose="02000506040000020004"/>
            </a:endParaRPr>
          </a:p>
          <a:p>
            <a:pPr lvl="1"/>
            <a:endParaRPr lang="en-GB" sz="1600" dirty="0">
              <a:latin typeface="FS Me" panose="02000506040000020004"/>
            </a:endParaRPr>
          </a:p>
          <a:p>
            <a:endParaRPr lang="en-GB" sz="1600" b="1" dirty="0">
              <a:latin typeface="FS Me" panose="02000506040000020004"/>
            </a:endParaRPr>
          </a:p>
          <a:p>
            <a:r>
              <a:rPr lang="en-GB" sz="1600" b="1" dirty="0">
                <a:latin typeface="FS Me" panose="02000506040000020004"/>
              </a:rPr>
              <a:t>Suggested ways for local councils to engage with and empower people</a:t>
            </a:r>
          </a:p>
          <a:p>
            <a:endParaRPr lang="en-GB" sz="1600" b="1" dirty="0">
              <a:latin typeface="FS Me" panose="02000506040000020004"/>
            </a:endParaRPr>
          </a:p>
          <a:p>
            <a:pPr lvl="1"/>
            <a:r>
              <a:rPr lang="en-GB" sz="1600" dirty="0">
                <a:latin typeface="FS Me" panose="02000506040000020004" pitchFamily="2" charset="0"/>
              </a:rPr>
              <a:t>Suitable channels of engagement, including face-to-face methods</a:t>
            </a:r>
          </a:p>
          <a:p>
            <a:pPr lvl="1"/>
            <a:endParaRPr lang="en-GB" sz="1600" dirty="0">
              <a:latin typeface="FS Me" panose="02000506040000020004" pitchFamily="2" charset="0"/>
            </a:endParaRPr>
          </a:p>
          <a:p>
            <a:pPr lvl="1"/>
            <a:r>
              <a:rPr lang="en-GB" sz="1600" dirty="0">
                <a:latin typeface="FS Me" panose="02000506040000020004" pitchFamily="2" charset="0"/>
              </a:rPr>
              <a:t>Demonstrate </a:t>
            </a:r>
            <a:r>
              <a:rPr lang="en-GB" sz="1600">
                <a:latin typeface="FS Me" panose="02000506040000020004" pitchFamily="2" charset="0"/>
              </a:rPr>
              <a:t>the Council’s </a:t>
            </a:r>
            <a:r>
              <a:rPr lang="en-GB" sz="1600" dirty="0">
                <a:latin typeface="FS Me" panose="02000506040000020004" pitchFamily="2" charset="0"/>
              </a:rPr>
              <a:t>commitment to providing real opportunities to participate in decision making</a:t>
            </a:r>
          </a:p>
        </p:txBody>
      </p:sp>
    </p:spTree>
    <p:extLst>
      <p:ext uri="{BB962C8B-B14F-4D97-AF65-F5344CB8AC3E}">
        <p14:creationId xmlns:p14="http://schemas.microsoft.com/office/powerpoint/2010/main" val="2387453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BF1C7-9180-799A-8BFB-9FA5B9A69B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F7628-5864-5894-8A6B-0A5DD0FA8923}"/>
              </a:ext>
            </a:extLst>
          </p:cNvPr>
          <p:cNvSpPr>
            <a:spLocks noGrp="1"/>
          </p:cNvSpPr>
          <p:nvPr>
            <p:ph type="title"/>
          </p:nvPr>
        </p:nvSpPr>
        <p:spPr>
          <a:xfrm>
            <a:off x="838197" y="61420"/>
            <a:ext cx="10515600" cy="1325563"/>
          </a:xfrm>
        </p:spPr>
        <p:txBody>
          <a:bodyPr>
            <a:normAutofit/>
          </a:bodyPr>
          <a:lstStyle/>
          <a:p>
            <a:r>
              <a:rPr lang="en-GB" sz="2400" dirty="0"/>
              <a:t>Focus Group 1 Themes: Benefit</a:t>
            </a:r>
          </a:p>
        </p:txBody>
      </p:sp>
      <p:sp>
        <p:nvSpPr>
          <p:cNvPr id="3" name="TextBox 2">
            <a:extLst>
              <a:ext uri="{FF2B5EF4-FFF2-40B4-BE49-F238E27FC236}">
                <a16:creationId xmlns:a16="http://schemas.microsoft.com/office/drawing/2014/main" id="{4BFC8334-16E4-14D9-36D9-7D5D7EA9D85A}"/>
              </a:ext>
            </a:extLst>
          </p:cNvPr>
          <p:cNvSpPr txBox="1"/>
          <p:nvPr/>
        </p:nvSpPr>
        <p:spPr>
          <a:xfrm>
            <a:off x="838198" y="1109984"/>
            <a:ext cx="5985387" cy="553998"/>
          </a:xfrm>
          <a:prstGeom prst="rect">
            <a:avLst/>
          </a:prstGeom>
          <a:noFill/>
        </p:spPr>
        <p:txBody>
          <a:bodyPr wrap="square" lIns="0" tIns="0" rIns="0" bIns="0" rtlCol="0">
            <a:spAutoFit/>
          </a:bodyPr>
          <a:lstStyle/>
          <a:p>
            <a:pPr algn="l"/>
            <a:r>
              <a:rPr lang="en-GB" b="1" dirty="0">
                <a:latin typeface="FS Me" panose="02000506040000020004" pitchFamily="2" charset="0"/>
              </a:rPr>
              <a:t>Equitable service delivery</a:t>
            </a:r>
          </a:p>
          <a:p>
            <a:pPr algn="l"/>
            <a:endParaRPr lang="en-GB" dirty="0">
              <a:latin typeface="FS Me" panose="02000506040000020004" pitchFamily="2" charset="0"/>
            </a:endParaRPr>
          </a:p>
        </p:txBody>
      </p:sp>
      <p:sp>
        <p:nvSpPr>
          <p:cNvPr id="4" name="TextBox 3">
            <a:extLst>
              <a:ext uri="{FF2B5EF4-FFF2-40B4-BE49-F238E27FC236}">
                <a16:creationId xmlns:a16="http://schemas.microsoft.com/office/drawing/2014/main" id="{D87ECC53-D809-EAB9-3841-7DA078B27D8A}"/>
              </a:ext>
            </a:extLst>
          </p:cNvPr>
          <p:cNvSpPr txBox="1"/>
          <p:nvPr/>
        </p:nvSpPr>
        <p:spPr>
          <a:xfrm>
            <a:off x="838197" y="1386983"/>
            <a:ext cx="9859298" cy="5170646"/>
          </a:xfrm>
          <a:prstGeom prst="rect">
            <a:avLst/>
          </a:prstGeom>
          <a:noFill/>
        </p:spPr>
        <p:txBody>
          <a:bodyPr wrap="square" lIns="0" tIns="0" rIns="0" bIns="0" rtlCol="0">
            <a:spAutoFit/>
          </a:bodyPr>
          <a:lstStyle/>
          <a:p>
            <a:pPr algn="l"/>
            <a:r>
              <a:rPr lang="en-GB" sz="1400" dirty="0">
                <a:latin typeface="FS Me" panose="02000506040000020004" pitchFamily="2" charset="0"/>
              </a:rPr>
              <a:t>LGR provides an opportunity to improve service delivery and address some of the current inequity in delivery. This could be made possible by some of the perceived potential benefits of the LGR such as opportunity to share resources, positive financial implications (although this has not yet been confirmed), and opportunity to partner with the VCSE sector.  </a:t>
            </a:r>
          </a:p>
          <a:p>
            <a:pPr algn="l"/>
            <a:endParaRPr lang="en-GB" sz="1400" dirty="0">
              <a:latin typeface="FS Me" panose="02000506040000020004" pitchFamily="2" charset="0"/>
            </a:endParaRPr>
          </a:p>
          <a:p>
            <a:r>
              <a:rPr lang="en-GB" sz="1400" i="1" dirty="0">
                <a:solidFill>
                  <a:srgbClr val="ED6A2A"/>
                </a:solidFill>
                <a:latin typeface="FS Me" panose="02000506040000020004"/>
              </a:rPr>
              <a:t>“So if it's already inequitable, will the reorganisation of local government create an opportunity to talk about equity and to talk about opportunity for investment where there isn't currently.”</a:t>
            </a:r>
          </a:p>
          <a:p>
            <a:endParaRPr lang="en-GB" sz="1400" i="1" dirty="0">
              <a:solidFill>
                <a:srgbClr val="ED6A2A"/>
              </a:solidFill>
              <a:latin typeface="FS Me" panose="02000506040000020004"/>
            </a:endParaRPr>
          </a:p>
          <a:p>
            <a:endParaRPr lang="en-GB" sz="1400" i="1" dirty="0">
              <a:solidFill>
                <a:srgbClr val="ED6A2A"/>
              </a:solidFill>
              <a:latin typeface="FS Me" panose="02000506040000020004"/>
            </a:endParaRPr>
          </a:p>
          <a:p>
            <a:endParaRPr lang="en-GB" sz="1400" i="1" dirty="0">
              <a:solidFill>
                <a:srgbClr val="ED6A2A"/>
              </a:solidFill>
              <a:latin typeface="FS Me" panose="02000506040000020004"/>
            </a:endParaRPr>
          </a:p>
          <a:p>
            <a:endParaRPr lang="en-GB" sz="1400" i="1" dirty="0">
              <a:solidFill>
                <a:srgbClr val="ED6A2A"/>
              </a:solidFill>
              <a:latin typeface="FS Me" panose="02000506040000020004"/>
            </a:endParaRPr>
          </a:p>
          <a:p>
            <a:endParaRPr lang="en-GB" sz="1400" i="1" dirty="0">
              <a:solidFill>
                <a:srgbClr val="ED6A2A"/>
              </a:solidFill>
              <a:latin typeface="FS Me" panose="02000506040000020004"/>
            </a:endParaRPr>
          </a:p>
          <a:p>
            <a:endParaRPr lang="en-GB" sz="1400" i="1" dirty="0">
              <a:solidFill>
                <a:srgbClr val="ED6A2A"/>
              </a:solidFill>
              <a:latin typeface="FS Me" panose="02000506040000020004"/>
            </a:endParaRPr>
          </a:p>
          <a:p>
            <a:r>
              <a:rPr lang="en-GB" sz="1400" dirty="0">
                <a:latin typeface="FS Me" panose="02000506040000020004" pitchFamily="2" charset="0"/>
              </a:rPr>
              <a:t>Linked to service delivery was the theme of accessibility. Some felt LGR could potentially reduce confusion on how to access services as it could mean only one place to go to. However, concerns were raised around if service users would need to reapply for services and re-explain their circumstances, having to get used to changes, if access to services would become more difficult (despite already being difficult); overall this can be summarised as concerns that local needs will become lost in the structure. </a:t>
            </a:r>
          </a:p>
          <a:p>
            <a:endParaRPr lang="en-GB" sz="1400" dirty="0">
              <a:latin typeface="FS Me" panose="02000506040000020004" pitchFamily="2" charset="0"/>
            </a:endParaRPr>
          </a:p>
          <a:p>
            <a:r>
              <a:rPr lang="en-GB" sz="1400" i="1" dirty="0">
                <a:solidFill>
                  <a:srgbClr val="E61855"/>
                </a:solidFill>
                <a:latin typeface="FS Me" panose="02000506040000020004"/>
              </a:rPr>
              <a:t>“one good thing I can think about is people will know what Council to go to, because at the moment you got to think well is that a borough council service or is that a county council service. What council am I actually contacting”</a:t>
            </a:r>
          </a:p>
          <a:p>
            <a:endParaRPr lang="en-GB" sz="1400" i="1" dirty="0">
              <a:latin typeface="FS Me" panose="02000506040000020004"/>
            </a:endParaRPr>
          </a:p>
          <a:p>
            <a:r>
              <a:rPr lang="en-GB" sz="1400" i="1" dirty="0">
                <a:solidFill>
                  <a:srgbClr val="E61855"/>
                </a:solidFill>
                <a:latin typeface="FS Me" panose="02000506040000020004"/>
              </a:rPr>
              <a:t>So I think one of the concerns if you're amalgamating services and making things bigger, you are then possibly bringing </a:t>
            </a:r>
          </a:p>
          <a:p>
            <a:r>
              <a:rPr lang="en-GB" sz="1400" i="1" dirty="0">
                <a:solidFill>
                  <a:srgbClr val="E61855"/>
                </a:solidFill>
                <a:latin typeface="FS Me" panose="02000506040000020004"/>
              </a:rPr>
              <a:t>people in who don't know what's happening with the families. And actually someone is having to tell their story again </a:t>
            </a:r>
          </a:p>
          <a:p>
            <a:r>
              <a:rPr lang="en-GB" sz="1400" i="1" dirty="0">
                <a:solidFill>
                  <a:srgbClr val="E61855"/>
                </a:solidFill>
                <a:latin typeface="FS Me" panose="02000506040000020004"/>
              </a:rPr>
              <a:t>and again to someone else. And actually you lose trust in that service and people will get lost”</a:t>
            </a:r>
          </a:p>
          <a:p>
            <a:endParaRPr lang="en-GB" sz="1400" i="1" dirty="0">
              <a:solidFill>
                <a:srgbClr val="ED6A2A"/>
              </a:solidFill>
              <a:latin typeface="FS Me" panose="02000506040000020004"/>
            </a:endParaRPr>
          </a:p>
        </p:txBody>
      </p:sp>
      <p:sp>
        <p:nvSpPr>
          <p:cNvPr id="7" name="Title 1">
            <a:extLst>
              <a:ext uri="{FF2B5EF4-FFF2-40B4-BE49-F238E27FC236}">
                <a16:creationId xmlns:a16="http://schemas.microsoft.com/office/drawing/2014/main" id="{3DFFAC64-07F8-3144-432B-3945D5312915}"/>
              </a:ext>
            </a:extLst>
          </p:cNvPr>
          <p:cNvSpPr txBox="1">
            <a:spLocks/>
          </p:cNvSpPr>
          <p:nvPr/>
        </p:nvSpPr>
        <p:spPr>
          <a:xfrm>
            <a:off x="838197" y="2679645"/>
            <a:ext cx="10515600" cy="1325563"/>
          </a:xfrm>
          <a:prstGeom prst="rect">
            <a:avLst/>
          </a:prstGeom>
        </p:spPr>
        <p:txBody>
          <a:bodyPr vert="horz" lIns="0" tIns="0" rIns="0" bIns="45720" rtlCol="0" anchor="ctr">
            <a:norm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r>
              <a:rPr lang="en-GB" sz="2400" dirty="0"/>
              <a:t>Focus Group 1 Themes: Benefit/Concern</a:t>
            </a:r>
          </a:p>
        </p:txBody>
      </p:sp>
      <p:sp>
        <p:nvSpPr>
          <p:cNvPr id="8" name="TextBox 7">
            <a:extLst>
              <a:ext uri="{FF2B5EF4-FFF2-40B4-BE49-F238E27FC236}">
                <a16:creationId xmlns:a16="http://schemas.microsoft.com/office/drawing/2014/main" id="{D4F0FB85-D086-E5E1-5D57-15C85D0FEB31}"/>
              </a:ext>
            </a:extLst>
          </p:cNvPr>
          <p:cNvSpPr txBox="1"/>
          <p:nvPr/>
        </p:nvSpPr>
        <p:spPr>
          <a:xfrm>
            <a:off x="838198" y="3676282"/>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Accessibility</a:t>
            </a:r>
          </a:p>
        </p:txBody>
      </p:sp>
    </p:spTree>
    <p:extLst>
      <p:ext uri="{BB962C8B-B14F-4D97-AF65-F5344CB8AC3E}">
        <p14:creationId xmlns:p14="http://schemas.microsoft.com/office/powerpoint/2010/main" val="330525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F76DB-601D-614E-088C-E3E3D7CB4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DE92B-B0DC-EB9B-BAC0-8F7C12B29FA2}"/>
              </a:ext>
            </a:extLst>
          </p:cNvPr>
          <p:cNvSpPr>
            <a:spLocks noGrp="1"/>
          </p:cNvSpPr>
          <p:nvPr>
            <p:ph type="title"/>
          </p:nvPr>
        </p:nvSpPr>
        <p:spPr>
          <a:xfrm>
            <a:off x="838194" y="282741"/>
            <a:ext cx="10515600" cy="1325563"/>
          </a:xfrm>
        </p:spPr>
        <p:txBody>
          <a:bodyPr>
            <a:normAutofit/>
          </a:bodyPr>
          <a:lstStyle/>
          <a:p>
            <a:r>
              <a:rPr lang="en-GB" sz="2400" dirty="0"/>
              <a:t>Focus Group 1 Themes: Concerns</a:t>
            </a:r>
          </a:p>
        </p:txBody>
      </p:sp>
      <p:sp>
        <p:nvSpPr>
          <p:cNvPr id="4" name="TextBox 3">
            <a:extLst>
              <a:ext uri="{FF2B5EF4-FFF2-40B4-BE49-F238E27FC236}">
                <a16:creationId xmlns:a16="http://schemas.microsoft.com/office/drawing/2014/main" id="{8121F33D-B002-0A2C-1CB2-71EF234505FF}"/>
              </a:ext>
            </a:extLst>
          </p:cNvPr>
          <p:cNvSpPr txBox="1"/>
          <p:nvPr/>
        </p:nvSpPr>
        <p:spPr>
          <a:xfrm>
            <a:off x="838197" y="1386983"/>
            <a:ext cx="9859298" cy="4308872"/>
          </a:xfrm>
          <a:prstGeom prst="rect">
            <a:avLst/>
          </a:prstGeom>
          <a:noFill/>
        </p:spPr>
        <p:txBody>
          <a:bodyPr wrap="square" lIns="0" tIns="0" rIns="0" bIns="0" rtlCol="0">
            <a:spAutoFit/>
          </a:bodyPr>
          <a:lstStyle/>
          <a:p>
            <a:endParaRPr lang="en-GB" sz="1400" i="1" dirty="0">
              <a:solidFill>
                <a:srgbClr val="ED6A2A"/>
              </a:solidFill>
              <a:latin typeface="FS Me" panose="02000506040000020004"/>
            </a:endParaRPr>
          </a:p>
          <a:p>
            <a:r>
              <a:rPr lang="en-GB" sz="1400" dirty="0">
                <a:latin typeface="FS Me" panose="02000506040000020004"/>
              </a:rPr>
              <a:t>There is a need to ensure service delivery continues but there has been no confirmation that current provision will remain.</a:t>
            </a:r>
          </a:p>
          <a:p>
            <a:endParaRPr lang="en-GB" sz="1400" dirty="0">
              <a:latin typeface="FS Me" panose="02000506040000020004"/>
            </a:endParaRPr>
          </a:p>
          <a:p>
            <a:r>
              <a:rPr lang="en-GB" sz="1400" i="1" dirty="0">
                <a:solidFill>
                  <a:srgbClr val="E61855"/>
                </a:solidFill>
                <a:latin typeface="FS Me" panose="02000506040000020004"/>
              </a:rPr>
              <a:t>“There's nothing there to say, you know, we will make sure that everyone we currently support will stay supported. You know the way that they need to be.”</a:t>
            </a:r>
          </a:p>
          <a:p>
            <a:endParaRPr lang="en-GB" sz="1400" i="1" dirty="0">
              <a:solidFill>
                <a:srgbClr val="E61855"/>
              </a:solidFill>
              <a:latin typeface="FS Me" panose="02000506040000020004"/>
            </a:endParaRPr>
          </a:p>
          <a:p>
            <a:endParaRPr lang="en-GB" sz="1400" i="1" dirty="0">
              <a:solidFill>
                <a:srgbClr val="E61855"/>
              </a:solidFill>
              <a:latin typeface="FS Me" panose="02000506040000020004"/>
            </a:endParaRPr>
          </a:p>
          <a:p>
            <a:endParaRPr lang="en-GB" sz="1400" i="1" dirty="0">
              <a:solidFill>
                <a:srgbClr val="E61855"/>
              </a:solidFill>
              <a:latin typeface="FS Me" panose="02000506040000020004"/>
            </a:endParaRPr>
          </a:p>
          <a:p>
            <a:r>
              <a:rPr lang="en-GB" sz="1400" dirty="0">
                <a:latin typeface="FS Me" panose="02000506040000020004" pitchFamily="2" charset="0"/>
              </a:rPr>
              <a:t>Concerns about how services will work in practice and how services that work across different boundaries will integrate, particularly if they currently have different processes and systems. It was felt those in decision making positions are concerned about structure but communities care more about the implications for them/the services they need to access. Being able to access services based on geography and things becoming “a postcode lottery” was a concern.</a:t>
            </a:r>
          </a:p>
          <a:p>
            <a:endParaRPr lang="en-GB" sz="1400" i="1" dirty="0">
              <a:latin typeface="FS Me" panose="02000506040000020004" pitchFamily="2" charset="0"/>
            </a:endParaRPr>
          </a:p>
          <a:p>
            <a:r>
              <a:rPr lang="en-GB" sz="1400" i="1" dirty="0">
                <a:solidFill>
                  <a:srgbClr val="E61855"/>
                </a:solidFill>
                <a:latin typeface="FS Me" panose="02000506040000020004"/>
              </a:rPr>
              <a:t>“I'm concerned that we will end up with multiple different processes and systems between those different authority areas and you know, take a, you know, looked after child who quite often moves between counties…those children and young people I think could get inconsistent support and make it more complex”</a:t>
            </a:r>
          </a:p>
          <a:p>
            <a:endParaRPr lang="en-GB" sz="1400" i="1" dirty="0">
              <a:solidFill>
                <a:srgbClr val="E61855"/>
              </a:solidFill>
              <a:latin typeface="FS Me" panose="02000506040000020004"/>
            </a:endParaRPr>
          </a:p>
          <a:p>
            <a:endParaRPr lang="en-GB" sz="1400" i="1" dirty="0">
              <a:solidFill>
                <a:srgbClr val="E61855"/>
              </a:solidFill>
              <a:latin typeface="FS Me" panose="02000506040000020004"/>
            </a:endParaRPr>
          </a:p>
          <a:p>
            <a:endParaRPr lang="en-GB" sz="1400" i="1" dirty="0">
              <a:solidFill>
                <a:srgbClr val="E61855"/>
              </a:solidFill>
              <a:latin typeface="FS Me" panose="02000506040000020004"/>
            </a:endParaRPr>
          </a:p>
          <a:p>
            <a:endParaRPr lang="en-GB" sz="1400" i="1" dirty="0">
              <a:solidFill>
                <a:srgbClr val="E61855"/>
              </a:solidFill>
              <a:latin typeface="FS Me" panose="02000506040000020004"/>
            </a:endParaRPr>
          </a:p>
        </p:txBody>
      </p:sp>
      <p:sp>
        <p:nvSpPr>
          <p:cNvPr id="5" name="TextBox 4">
            <a:extLst>
              <a:ext uri="{FF2B5EF4-FFF2-40B4-BE49-F238E27FC236}">
                <a16:creationId xmlns:a16="http://schemas.microsoft.com/office/drawing/2014/main" id="{C50375E7-4AC7-7ADE-145B-EE124981556D}"/>
              </a:ext>
            </a:extLst>
          </p:cNvPr>
          <p:cNvSpPr txBox="1"/>
          <p:nvPr/>
        </p:nvSpPr>
        <p:spPr>
          <a:xfrm>
            <a:off x="838194" y="1386983"/>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Continuous Provision</a:t>
            </a:r>
          </a:p>
        </p:txBody>
      </p:sp>
      <p:sp>
        <p:nvSpPr>
          <p:cNvPr id="8" name="TextBox 7">
            <a:extLst>
              <a:ext uri="{FF2B5EF4-FFF2-40B4-BE49-F238E27FC236}">
                <a16:creationId xmlns:a16="http://schemas.microsoft.com/office/drawing/2014/main" id="{69241307-280A-3EF1-A02C-28C89D6C9AB8}"/>
              </a:ext>
            </a:extLst>
          </p:cNvPr>
          <p:cNvSpPr txBox="1"/>
          <p:nvPr/>
        </p:nvSpPr>
        <p:spPr>
          <a:xfrm>
            <a:off x="838193" y="2821082"/>
            <a:ext cx="5985387" cy="553998"/>
          </a:xfrm>
          <a:prstGeom prst="rect">
            <a:avLst/>
          </a:prstGeom>
          <a:noFill/>
        </p:spPr>
        <p:txBody>
          <a:bodyPr wrap="square" lIns="0" tIns="0" rIns="0" bIns="0" rtlCol="0">
            <a:spAutoFit/>
          </a:bodyPr>
          <a:lstStyle/>
          <a:p>
            <a:pPr algn="l"/>
            <a:r>
              <a:rPr lang="en-GB" b="1" dirty="0">
                <a:latin typeface="FS Me" panose="02000506040000020004" pitchFamily="2" charset="0"/>
              </a:rPr>
              <a:t>Service delivery in practice</a:t>
            </a:r>
          </a:p>
          <a:p>
            <a:pPr algn="l"/>
            <a:endParaRPr lang="en-GB" dirty="0">
              <a:latin typeface="FS Me" panose="02000506040000020004" pitchFamily="2" charset="0"/>
            </a:endParaRPr>
          </a:p>
        </p:txBody>
      </p:sp>
    </p:spTree>
    <p:extLst>
      <p:ext uri="{BB962C8B-B14F-4D97-AF65-F5344CB8AC3E}">
        <p14:creationId xmlns:p14="http://schemas.microsoft.com/office/powerpoint/2010/main" val="2087583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26F01-2FE4-F993-5B14-99029E38869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9E6C0D2-4078-F923-BE38-89759802637B}"/>
              </a:ext>
            </a:extLst>
          </p:cNvPr>
          <p:cNvSpPr txBox="1"/>
          <p:nvPr/>
        </p:nvSpPr>
        <p:spPr>
          <a:xfrm>
            <a:off x="838197" y="1386983"/>
            <a:ext cx="9859298" cy="2154436"/>
          </a:xfrm>
          <a:prstGeom prst="rect">
            <a:avLst/>
          </a:prstGeom>
          <a:noFill/>
        </p:spPr>
        <p:txBody>
          <a:bodyPr wrap="square" lIns="0" tIns="0" rIns="0" bIns="0" rtlCol="0">
            <a:spAutoFit/>
          </a:bodyPr>
          <a:lstStyle/>
          <a:p>
            <a:endParaRPr lang="en-GB" sz="1400" i="1" dirty="0">
              <a:solidFill>
                <a:srgbClr val="ED6A2A"/>
              </a:solidFill>
              <a:latin typeface="FS Me" panose="02000506040000020004"/>
            </a:endParaRPr>
          </a:p>
          <a:p>
            <a:r>
              <a:rPr lang="en-GB" sz="1400" dirty="0">
                <a:latin typeface="FS Me" panose="02000506040000020004"/>
              </a:rPr>
              <a:t>People will “fall through the cracks” if communication about the proposed changes is not done properly. Communication has not always been clear so it’s important for local authorities to understand the implications for different demographics of people so </a:t>
            </a:r>
          </a:p>
          <a:p>
            <a:r>
              <a:rPr lang="en-GB" sz="1400" dirty="0">
                <a:latin typeface="FS Me" panose="02000506040000020004"/>
              </a:rPr>
              <a:t>they can appropriately signpost when asked questions. Going into communities and directly speaking to people was </a:t>
            </a:r>
          </a:p>
          <a:p>
            <a:r>
              <a:rPr lang="en-GB" sz="1400" dirty="0">
                <a:latin typeface="FS Me" panose="02000506040000020004"/>
              </a:rPr>
              <a:t>seen as the best way to engage.</a:t>
            </a:r>
          </a:p>
          <a:p>
            <a:endParaRPr lang="en-GB" sz="1400" dirty="0">
              <a:latin typeface="FS Me" panose="02000506040000020004"/>
            </a:endParaRPr>
          </a:p>
          <a:p>
            <a:r>
              <a:rPr lang="en-GB" sz="1400" i="1" dirty="0">
                <a:solidFill>
                  <a:srgbClr val="E61855"/>
                </a:solidFill>
                <a:latin typeface="FS Me" panose="02000506040000020004"/>
              </a:rPr>
              <a:t>“But my fear is that they're going to be communicating and asking or telling us things they don't know and </a:t>
            </a:r>
            <a:r>
              <a:rPr lang="en-GB" sz="1400" i="1" dirty="0" err="1">
                <a:solidFill>
                  <a:srgbClr val="E61855"/>
                </a:solidFill>
                <a:latin typeface="FS Me" panose="02000506040000020004"/>
              </a:rPr>
              <a:t>and</a:t>
            </a:r>
            <a:r>
              <a:rPr lang="en-GB" sz="1400" i="1" dirty="0">
                <a:solidFill>
                  <a:srgbClr val="E61855"/>
                </a:solidFill>
                <a:latin typeface="FS Me" panose="02000506040000020004"/>
              </a:rPr>
              <a:t> I think that's the problem. You know people are anybody will asking questions. What does this mean? Where do I access my services? </a:t>
            </a:r>
          </a:p>
          <a:p>
            <a:r>
              <a:rPr lang="en-GB" sz="1400" i="1" dirty="0">
                <a:solidFill>
                  <a:srgbClr val="E61855"/>
                </a:solidFill>
                <a:latin typeface="FS Me" panose="02000506040000020004"/>
              </a:rPr>
              <a:t>And they're not going to know for a period of time. So it's I think there's a lot of work to do to actually sort of understand </a:t>
            </a:r>
          </a:p>
          <a:p>
            <a:r>
              <a:rPr lang="en-GB" sz="1400" i="1" dirty="0">
                <a:solidFill>
                  <a:srgbClr val="E61855"/>
                </a:solidFill>
                <a:latin typeface="FS Me" panose="02000506040000020004"/>
              </a:rPr>
              <a:t>the systems, understand what they're building, understanding what they going to put in place. So that they can tell people”</a:t>
            </a:r>
          </a:p>
        </p:txBody>
      </p:sp>
      <p:sp>
        <p:nvSpPr>
          <p:cNvPr id="6" name="TextBox 5">
            <a:extLst>
              <a:ext uri="{FF2B5EF4-FFF2-40B4-BE49-F238E27FC236}">
                <a16:creationId xmlns:a16="http://schemas.microsoft.com/office/drawing/2014/main" id="{C88DBD90-B4F3-C32A-1815-D9EBD8E8D206}"/>
              </a:ext>
            </a:extLst>
          </p:cNvPr>
          <p:cNvSpPr txBox="1"/>
          <p:nvPr/>
        </p:nvSpPr>
        <p:spPr>
          <a:xfrm>
            <a:off x="838194" y="1248483"/>
            <a:ext cx="5985387" cy="276999"/>
          </a:xfrm>
          <a:prstGeom prst="rect">
            <a:avLst/>
          </a:prstGeom>
          <a:noFill/>
        </p:spPr>
        <p:txBody>
          <a:bodyPr wrap="square" lIns="0" tIns="0" rIns="0" bIns="0" rtlCol="0">
            <a:spAutoFit/>
          </a:bodyPr>
          <a:lstStyle/>
          <a:p>
            <a:pPr algn="l"/>
            <a:r>
              <a:rPr lang="en-GB" b="1" dirty="0">
                <a:latin typeface="FS Me" panose="02000506040000020004" pitchFamily="2" charset="0"/>
              </a:rPr>
              <a:t>Communication</a:t>
            </a:r>
          </a:p>
        </p:txBody>
      </p:sp>
      <p:sp>
        <p:nvSpPr>
          <p:cNvPr id="7" name="Title 1">
            <a:extLst>
              <a:ext uri="{FF2B5EF4-FFF2-40B4-BE49-F238E27FC236}">
                <a16:creationId xmlns:a16="http://schemas.microsoft.com/office/drawing/2014/main" id="{E8C1E76E-1F00-9F96-6200-8464DD1EB7CF}"/>
              </a:ext>
            </a:extLst>
          </p:cNvPr>
          <p:cNvSpPr txBox="1">
            <a:spLocks noGrp="1"/>
          </p:cNvSpPr>
          <p:nvPr>
            <p:ph type="title" idx="4294967295"/>
          </p:nvPr>
        </p:nvSpPr>
        <p:spPr>
          <a:xfrm>
            <a:off x="838194" y="274485"/>
            <a:ext cx="10515600" cy="1325563"/>
          </a:xfrm>
          <a:prstGeom prst="rect">
            <a:avLst/>
          </a:prstGeom>
          <a:noFill/>
          <a:ln>
            <a:noFill/>
            <a:prstDash/>
          </a:ln>
          <a:effectLst/>
        </p:spPr>
        <p:txBody>
          <a:bodyPr rot="0" spcFirstLastPara="0" vertOverflow="overflow" horzOverflow="overflow" vert="horz" wrap="square" lIns="0" tIns="0" rIns="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0" i="0" u="none" strike="noStrike" kern="1200" cap="none" spc="0" normalizeH="0" baseline="0" noProof="0">
                <a:ln>
                  <a:noFill/>
                </a:ln>
                <a:solidFill>
                  <a:schemeClr val="tx1"/>
                </a:solidFill>
                <a:effectLst/>
                <a:uLnTx/>
                <a:uFillTx/>
                <a:latin typeface="+mj-lt"/>
                <a:ea typeface="+mj-ea"/>
                <a:cs typeface="+mj-cs"/>
              </a:rPr>
              <a:t>Focus Group 1 Themes: Concern/Engaging with communities</a:t>
            </a:r>
          </a:p>
        </p:txBody>
      </p:sp>
    </p:spTree>
    <p:extLst>
      <p:ext uri="{BB962C8B-B14F-4D97-AF65-F5344CB8AC3E}">
        <p14:creationId xmlns:p14="http://schemas.microsoft.com/office/powerpoint/2010/main" val="396892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BF1C7-9180-799A-8BFB-9FA5B9A69B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F7628-5864-5894-8A6B-0A5DD0FA8923}"/>
              </a:ext>
            </a:extLst>
          </p:cNvPr>
          <p:cNvSpPr>
            <a:spLocks noGrp="1"/>
          </p:cNvSpPr>
          <p:nvPr>
            <p:ph type="title"/>
          </p:nvPr>
        </p:nvSpPr>
        <p:spPr>
          <a:xfrm>
            <a:off x="838197" y="61420"/>
            <a:ext cx="10515600" cy="1325563"/>
          </a:xfrm>
        </p:spPr>
        <p:txBody>
          <a:bodyPr>
            <a:normAutofit/>
          </a:bodyPr>
          <a:lstStyle/>
          <a:p>
            <a:r>
              <a:rPr lang="en-GB" sz="2400" dirty="0"/>
              <a:t>Focus Group 1</a:t>
            </a:r>
          </a:p>
        </p:txBody>
      </p:sp>
      <p:sp>
        <p:nvSpPr>
          <p:cNvPr id="4" name="TextBox 3">
            <a:extLst>
              <a:ext uri="{FF2B5EF4-FFF2-40B4-BE49-F238E27FC236}">
                <a16:creationId xmlns:a16="http://schemas.microsoft.com/office/drawing/2014/main" id="{D87ECC53-D809-EAB9-3841-7DA078B27D8A}"/>
              </a:ext>
            </a:extLst>
          </p:cNvPr>
          <p:cNvSpPr txBox="1"/>
          <p:nvPr/>
        </p:nvSpPr>
        <p:spPr>
          <a:xfrm>
            <a:off x="838197" y="1117354"/>
            <a:ext cx="9859298" cy="3939540"/>
          </a:xfrm>
          <a:prstGeom prst="rect">
            <a:avLst/>
          </a:prstGeom>
          <a:noFill/>
        </p:spPr>
        <p:txBody>
          <a:bodyPr wrap="square" lIns="0" tIns="0" rIns="0" bIns="0" rtlCol="0">
            <a:spAutoFit/>
          </a:bodyPr>
          <a:lstStyle/>
          <a:p>
            <a:pPr algn="l"/>
            <a:r>
              <a:rPr lang="en-GB" sz="1600" b="1" dirty="0">
                <a:latin typeface="FS Me" panose="02000506040000020004"/>
              </a:rPr>
              <a:t>How this group, and the people they work with, currently support engagement with local councils</a:t>
            </a:r>
          </a:p>
          <a:p>
            <a:pPr algn="l"/>
            <a:endParaRPr lang="en-GB" sz="1600" dirty="0">
              <a:latin typeface="FS Me" panose="02000506040000020004"/>
            </a:endParaRPr>
          </a:p>
          <a:p>
            <a:pPr algn="l"/>
            <a:endParaRPr lang="en-GB" sz="1600" dirty="0">
              <a:latin typeface="FS Me" panose="02000506040000020004"/>
            </a:endParaRPr>
          </a:p>
          <a:p>
            <a:pPr algn="l"/>
            <a:r>
              <a:rPr lang="en-GB" sz="1600" dirty="0">
                <a:latin typeface="FS Me" panose="02000506040000020004"/>
              </a:rPr>
              <a:t>Engagement with vulnerable people is often indirect and conducted through third parties</a:t>
            </a:r>
          </a:p>
          <a:p>
            <a:pPr marL="342900" indent="-342900" algn="l">
              <a:buFont typeface="Arial" panose="020B0604020202020204" pitchFamily="34" charset="0"/>
              <a:buChar char="•"/>
            </a:pPr>
            <a:endParaRPr lang="en-GB" sz="1600" i="1" dirty="0">
              <a:solidFill>
                <a:srgbClr val="ED6A2A"/>
              </a:solidFill>
              <a:latin typeface="FS Me" panose="02000506040000020004"/>
            </a:endParaRPr>
          </a:p>
          <a:p>
            <a:pPr lvl="1"/>
            <a:r>
              <a:rPr lang="en-GB" sz="1600" i="1" dirty="0">
                <a:latin typeface="FS Me" panose="02000506040000020004"/>
              </a:rPr>
              <a:t>“…the people who we're supporting are carers and people with dementia and people with dementia. So they still have a voice, you know, they're not at all incapable of having their voice”</a:t>
            </a:r>
          </a:p>
          <a:p>
            <a:pPr marL="342900" indent="-342900" algn="l">
              <a:buFont typeface="Arial" panose="020B0604020202020204" pitchFamily="34" charset="0"/>
              <a:buChar char="•"/>
            </a:pPr>
            <a:endParaRPr lang="en-GB" sz="1600" i="1" dirty="0">
              <a:solidFill>
                <a:srgbClr val="ED6A2A"/>
              </a:solidFill>
              <a:latin typeface="FS Me" panose="02000506040000020004"/>
            </a:endParaRPr>
          </a:p>
          <a:p>
            <a:endParaRPr lang="en-GB" sz="1600" dirty="0">
              <a:latin typeface="FS Me" panose="02000506040000020004"/>
            </a:endParaRPr>
          </a:p>
          <a:p>
            <a:r>
              <a:rPr lang="en-GB" sz="1600" dirty="0">
                <a:latin typeface="FS Me" panose="02000506040000020004"/>
              </a:rPr>
              <a:t>Some councils rely on charities or other third parties to reach the public. This was sometimes viewed as useful, but some felt it shouldn’t be the only way council engage with the public.</a:t>
            </a:r>
          </a:p>
          <a:p>
            <a:pPr marL="342900" indent="-342900">
              <a:buFont typeface="Arial" panose="020B0604020202020204" pitchFamily="34" charset="0"/>
              <a:buChar char="•"/>
            </a:pPr>
            <a:endParaRPr lang="en-GB" sz="1600" i="1" dirty="0">
              <a:latin typeface="FS Me" panose="02000506040000020004"/>
            </a:endParaRPr>
          </a:p>
          <a:p>
            <a:pPr lvl="1"/>
            <a:r>
              <a:rPr lang="en-GB" sz="1600" i="1" dirty="0">
                <a:latin typeface="FS Me" panose="02000506040000020004"/>
              </a:rPr>
              <a:t>“I just was thinking about what we're saying about charities being a good way to get the message out there, but I don't want for the new districts to then think well, that's our, that's our out. We don't have to do it. We don't have to get the word out because we'll tell the local community centres, the local charities, the local groups and they will pass on the word”</a:t>
            </a:r>
          </a:p>
        </p:txBody>
      </p:sp>
    </p:spTree>
    <p:extLst>
      <p:ext uri="{BB962C8B-B14F-4D97-AF65-F5344CB8AC3E}">
        <p14:creationId xmlns:p14="http://schemas.microsoft.com/office/powerpoint/2010/main" val="151730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37AEA2-A92F-B26F-65A4-3795E630B4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CDA65-E581-9C55-74A2-F9950046F388}"/>
              </a:ext>
            </a:extLst>
          </p:cNvPr>
          <p:cNvSpPr>
            <a:spLocks noGrp="1"/>
          </p:cNvSpPr>
          <p:nvPr>
            <p:ph type="title"/>
          </p:nvPr>
        </p:nvSpPr>
        <p:spPr>
          <a:xfrm>
            <a:off x="838197" y="61420"/>
            <a:ext cx="10515600" cy="1325563"/>
          </a:xfrm>
        </p:spPr>
        <p:txBody>
          <a:bodyPr>
            <a:normAutofit/>
          </a:bodyPr>
          <a:lstStyle/>
          <a:p>
            <a:r>
              <a:rPr lang="en-GB" sz="2400" dirty="0"/>
              <a:t>Focus Group 1</a:t>
            </a:r>
          </a:p>
        </p:txBody>
      </p:sp>
      <p:sp>
        <p:nvSpPr>
          <p:cNvPr id="4" name="TextBox 3">
            <a:extLst>
              <a:ext uri="{FF2B5EF4-FFF2-40B4-BE49-F238E27FC236}">
                <a16:creationId xmlns:a16="http://schemas.microsoft.com/office/drawing/2014/main" id="{F5032CFC-5F0F-E305-90F2-46F0330A17BB}"/>
              </a:ext>
            </a:extLst>
          </p:cNvPr>
          <p:cNvSpPr txBox="1"/>
          <p:nvPr/>
        </p:nvSpPr>
        <p:spPr>
          <a:xfrm>
            <a:off x="838197" y="1117354"/>
            <a:ext cx="9859298" cy="4770537"/>
          </a:xfrm>
          <a:prstGeom prst="rect">
            <a:avLst/>
          </a:prstGeom>
          <a:noFill/>
        </p:spPr>
        <p:txBody>
          <a:bodyPr wrap="square" lIns="0" tIns="0" rIns="0" bIns="0" rtlCol="0">
            <a:spAutoFit/>
          </a:bodyPr>
          <a:lstStyle/>
          <a:p>
            <a:r>
              <a:rPr lang="en-GB" sz="1600" b="1" dirty="0">
                <a:latin typeface="FS Me" panose="02000506040000020004"/>
              </a:rPr>
              <a:t>Barriers that prevent people from talking to councils about things that are important to or concern them</a:t>
            </a:r>
          </a:p>
          <a:p>
            <a:pPr algn="l"/>
            <a:endParaRPr lang="en-GB" sz="1600" dirty="0">
              <a:latin typeface="FS Me" panose="02000506040000020004"/>
            </a:endParaRPr>
          </a:p>
          <a:p>
            <a:pPr algn="l"/>
            <a:r>
              <a:rPr lang="en-GB" sz="1600" dirty="0">
                <a:latin typeface="FS Me" panose="02000506040000020004"/>
              </a:rPr>
              <a:t>Accessibility issues for the digitally excluded</a:t>
            </a:r>
          </a:p>
          <a:p>
            <a:pPr algn="l"/>
            <a:endParaRPr lang="en-GB" sz="1600" dirty="0">
              <a:latin typeface="FS Me" panose="02000506040000020004"/>
            </a:endParaRPr>
          </a:p>
          <a:p>
            <a:pPr lvl="1"/>
            <a:r>
              <a:rPr lang="en-GB" sz="1600" i="1" dirty="0">
                <a:latin typeface="FS Me" panose="02000506040000020004"/>
              </a:rPr>
              <a:t>“I think that older generation that are still relatively technophobe. So the Internet is a bit sort of ancient to them. You know they do the old phone calls. They might be lucky to get through. They might not…So they'll fall away quite quickly and keep on their own”</a:t>
            </a:r>
          </a:p>
          <a:p>
            <a:pPr algn="l"/>
            <a:endParaRPr lang="en-GB" sz="1600" dirty="0">
              <a:latin typeface="FS Me" panose="02000506040000020004"/>
            </a:endParaRPr>
          </a:p>
          <a:p>
            <a:pPr algn="l"/>
            <a:r>
              <a:rPr lang="en-GB" sz="1600" dirty="0">
                <a:latin typeface="FS Me" panose="02000506040000020004"/>
              </a:rPr>
              <a:t>Confusion over which council is responsible for what in a two-tier system</a:t>
            </a:r>
          </a:p>
          <a:p>
            <a:pPr algn="l"/>
            <a:endParaRPr lang="en-GB" sz="1600" dirty="0">
              <a:latin typeface="FS Me" panose="02000506040000020004"/>
            </a:endParaRPr>
          </a:p>
          <a:p>
            <a:pPr lvl="1"/>
            <a:r>
              <a:rPr lang="en-GB" sz="1600" i="1" dirty="0">
                <a:latin typeface="FS Me" panose="02000506040000020004"/>
              </a:rPr>
              <a:t>“…at the moment you got to think well is that a borough council service or is that a county council service? What council am I actually contacting? So payment for instance, is Hampshire County Council but not a lot of people know that. So they go to a borough council”</a:t>
            </a:r>
          </a:p>
          <a:p>
            <a:pPr algn="l"/>
            <a:endParaRPr lang="en-GB" sz="1600" dirty="0">
              <a:latin typeface="FS Me" panose="02000506040000020004"/>
            </a:endParaRPr>
          </a:p>
          <a:p>
            <a:pPr algn="l"/>
            <a:r>
              <a:rPr lang="en-GB" sz="1600" dirty="0">
                <a:latin typeface="FS Me" panose="02000506040000020004"/>
              </a:rPr>
              <a:t>Lack of trust, or expectations that they will be ignored</a:t>
            </a:r>
          </a:p>
          <a:p>
            <a:pPr algn="l"/>
            <a:endParaRPr lang="en-GB" sz="1600" dirty="0">
              <a:latin typeface="FS Me" panose="02000506040000020004"/>
            </a:endParaRPr>
          </a:p>
          <a:p>
            <a:pPr lvl="1"/>
            <a:r>
              <a:rPr lang="en-GB" sz="1600" i="1" dirty="0">
                <a:latin typeface="FS Me" panose="02000506040000020004"/>
              </a:rPr>
              <a:t>“…there's quite a lot of mistrust amongst some of our service users, some child young people we come across with statutory organisations, so police included, but also local authorities. And that's partly because they've been really let down badly over time”</a:t>
            </a:r>
          </a:p>
        </p:txBody>
      </p:sp>
    </p:spTree>
    <p:extLst>
      <p:ext uri="{BB962C8B-B14F-4D97-AF65-F5344CB8AC3E}">
        <p14:creationId xmlns:p14="http://schemas.microsoft.com/office/powerpoint/2010/main" val="2816826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2C4D3-59DA-335A-327B-4212F3C59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74DBC-6E0E-5539-4FEB-871A0E85247D}"/>
              </a:ext>
            </a:extLst>
          </p:cNvPr>
          <p:cNvSpPr>
            <a:spLocks noGrp="1"/>
          </p:cNvSpPr>
          <p:nvPr>
            <p:ph type="title"/>
          </p:nvPr>
        </p:nvSpPr>
        <p:spPr>
          <a:xfrm>
            <a:off x="838197" y="61420"/>
            <a:ext cx="10515600" cy="1325563"/>
          </a:xfrm>
        </p:spPr>
        <p:txBody>
          <a:bodyPr>
            <a:normAutofit/>
          </a:bodyPr>
          <a:lstStyle/>
          <a:p>
            <a:r>
              <a:rPr lang="en-GB" sz="2400" dirty="0"/>
              <a:t>Focus Group 1</a:t>
            </a:r>
          </a:p>
        </p:txBody>
      </p:sp>
      <p:sp>
        <p:nvSpPr>
          <p:cNvPr id="4" name="TextBox 3">
            <a:extLst>
              <a:ext uri="{FF2B5EF4-FFF2-40B4-BE49-F238E27FC236}">
                <a16:creationId xmlns:a16="http://schemas.microsoft.com/office/drawing/2014/main" id="{F69F0518-87F6-3437-003A-CC89888FA94C}"/>
              </a:ext>
            </a:extLst>
          </p:cNvPr>
          <p:cNvSpPr txBox="1"/>
          <p:nvPr/>
        </p:nvSpPr>
        <p:spPr>
          <a:xfrm>
            <a:off x="838197" y="1117354"/>
            <a:ext cx="9859298" cy="4185761"/>
          </a:xfrm>
          <a:prstGeom prst="rect">
            <a:avLst/>
          </a:prstGeom>
          <a:noFill/>
        </p:spPr>
        <p:txBody>
          <a:bodyPr wrap="square" lIns="0" tIns="0" rIns="0" bIns="0" rtlCol="0">
            <a:spAutoFit/>
          </a:bodyPr>
          <a:lstStyle/>
          <a:p>
            <a:r>
              <a:rPr lang="en-GB" sz="1600" b="1" dirty="0">
                <a:latin typeface="FS Me" panose="02000506040000020004"/>
              </a:rPr>
              <a:t>Suggested ways for local councils to engage with and empower people</a:t>
            </a:r>
          </a:p>
          <a:p>
            <a:pPr algn="l"/>
            <a:endParaRPr lang="en-GB" sz="1600" dirty="0">
              <a:latin typeface="FS Me" panose="02000506040000020004"/>
            </a:endParaRPr>
          </a:p>
          <a:p>
            <a:pPr algn="l"/>
            <a:r>
              <a:rPr lang="en-GB" sz="1600" dirty="0">
                <a:latin typeface="FS Me" panose="02000506040000020004"/>
              </a:rPr>
              <a:t>Face-to-face engagement in community spaces</a:t>
            </a:r>
          </a:p>
          <a:p>
            <a:pPr algn="l"/>
            <a:endParaRPr lang="en-GB" sz="1600" dirty="0">
              <a:latin typeface="FS Me" panose="02000506040000020004"/>
            </a:endParaRPr>
          </a:p>
          <a:p>
            <a:pPr lvl="1"/>
            <a:r>
              <a:rPr lang="en-GB" sz="1600" i="1" dirty="0">
                <a:latin typeface="FS Me" panose="02000506040000020004"/>
              </a:rPr>
              <a:t>“They actually have to go out and be in the schools, be in the local health centres, be in the local community hubs and prepare to answer the questions”</a:t>
            </a:r>
          </a:p>
          <a:p>
            <a:pPr lvl="1"/>
            <a:endParaRPr lang="en-GB" sz="1600" i="1" dirty="0">
              <a:latin typeface="FS Me" panose="02000506040000020004"/>
            </a:endParaRPr>
          </a:p>
          <a:p>
            <a:pPr lvl="1"/>
            <a:r>
              <a:rPr lang="en-GB" sz="1600" i="1" dirty="0">
                <a:latin typeface="FS Me" panose="02000506040000020004"/>
              </a:rPr>
              <a:t>“You can’t engage with that community by just sending out a survey”</a:t>
            </a:r>
          </a:p>
          <a:p>
            <a:pPr algn="l"/>
            <a:endParaRPr lang="en-GB" sz="1600" dirty="0">
              <a:latin typeface="FS Me" panose="02000506040000020004"/>
            </a:endParaRPr>
          </a:p>
          <a:p>
            <a:pPr algn="l"/>
            <a:r>
              <a:rPr lang="en-GB" sz="1600" dirty="0">
                <a:latin typeface="FS Me" panose="02000506040000020004"/>
              </a:rPr>
              <a:t>Make community engagement a key principle of service delivery</a:t>
            </a:r>
          </a:p>
          <a:p>
            <a:pPr algn="l"/>
            <a:endParaRPr lang="en-GB" sz="1600" dirty="0">
              <a:latin typeface="FS Me" panose="02000506040000020004"/>
            </a:endParaRPr>
          </a:p>
          <a:p>
            <a:pPr lvl="1"/>
            <a:r>
              <a:rPr lang="en-GB" sz="1600" i="1" dirty="0">
                <a:latin typeface="FS Me" panose="02000506040000020004"/>
              </a:rPr>
              <a:t>“…there needs to be a willingness by the local authorities to speak, to reach out…they need to want to do that because otherwise it's not going to happen”</a:t>
            </a:r>
          </a:p>
          <a:p>
            <a:pPr lvl="1"/>
            <a:endParaRPr lang="en-GB" sz="1600" i="1" dirty="0">
              <a:latin typeface="FS Me" panose="02000506040000020004"/>
            </a:endParaRPr>
          </a:p>
          <a:p>
            <a:pPr lvl="1"/>
            <a:r>
              <a:rPr lang="en-GB" sz="1600" i="1" dirty="0">
                <a:latin typeface="FS Me" panose="02000506040000020004"/>
              </a:rPr>
              <a:t>“These kind of meetings that we're doing now that should be…a county wide conversation, not just [with] the industry and the services, but the people that are going to be affected. It should be them making the decision, not the government saying, well, we're going to do this whether you like it or not, it should be those people you know”</a:t>
            </a:r>
          </a:p>
        </p:txBody>
      </p:sp>
    </p:spTree>
    <p:extLst>
      <p:ext uri="{BB962C8B-B14F-4D97-AF65-F5344CB8AC3E}">
        <p14:creationId xmlns:p14="http://schemas.microsoft.com/office/powerpoint/2010/main" val="1640287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A2A94-EDA2-4B5B-2CFC-BD090602E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7DF0C-10CB-B53D-9173-627E24C98CB6}"/>
              </a:ext>
            </a:extLst>
          </p:cNvPr>
          <p:cNvSpPr>
            <a:spLocks noGrp="1"/>
          </p:cNvSpPr>
          <p:nvPr>
            <p:ph type="title"/>
          </p:nvPr>
        </p:nvSpPr>
        <p:spPr>
          <a:xfrm>
            <a:off x="838200" y="79990"/>
            <a:ext cx="10515600" cy="1325563"/>
          </a:xfrm>
        </p:spPr>
        <p:txBody>
          <a:bodyPr>
            <a:normAutofit/>
          </a:bodyPr>
          <a:lstStyle/>
          <a:p>
            <a:r>
              <a:rPr lang="en-GB" sz="2400" dirty="0"/>
              <a:t>Focus Group 2: Hampshire Leadership Forum</a:t>
            </a:r>
          </a:p>
        </p:txBody>
      </p:sp>
      <p:sp>
        <p:nvSpPr>
          <p:cNvPr id="7" name="TextBox 6">
            <a:extLst>
              <a:ext uri="{FF2B5EF4-FFF2-40B4-BE49-F238E27FC236}">
                <a16:creationId xmlns:a16="http://schemas.microsoft.com/office/drawing/2014/main" id="{04BA0DC0-DF9D-772F-53A4-D35AFE0576C3}"/>
              </a:ext>
            </a:extLst>
          </p:cNvPr>
          <p:cNvSpPr txBox="1"/>
          <p:nvPr/>
        </p:nvSpPr>
        <p:spPr>
          <a:xfrm>
            <a:off x="838200" y="1086393"/>
            <a:ext cx="5985387" cy="2215991"/>
          </a:xfrm>
          <a:prstGeom prst="rect">
            <a:avLst/>
          </a:prstGeom>
          <a:noFill/>
        </p:spPr>
        <p:txBody>
          <a:bodyPr wrap="square" lIns="0" tIns="0" rIns="0" bIns="0" rtlCol="0">
            <a:spAutoFit/>
          </a:bodyPr>
          <a:lstStyle/>
          <a:p>
            <a:pPr algn="l"/>
            <a:r>
              <a:rPr lang="en-GB" dirty="0">
                <a:latin typeface="FS Me" panose="02000506040000020004" pitchFamily="2" charset="0"/>
              </a:rPr>
              <a:t>The groups involved represented:</a:t>
            </a:r>
          </a:p>
          <a:p>
            <a:pPr algn="l"/>
            <a:endParaRPr lang="en-GB" dirty="0">
              <a:latin typeface="FS Me" panose="02000506040000020004" pitchFamily="2" charset="0"/>
            </a:endParaRPr>
          </a:p>
          <a:p>
            <a:pPr marL="285750" indent="-285750" algn="l">
              <a:buFont typeface="Arial" panose="020B0604020202020204" pitchFamily="34" charset="0"/>
              <a:buChar char="•"/>
            </a:pPr>
            <a:r>
              <a:rPr lang="en-GB" dirty="0">
                <a:latin typeface="FS Me" panose="02000506040000020004" pitchFamily="2" charset="0"/>
              </a:rPr>
              <a:t>Adults with learning disabilities</a:t>
            </a:r>
          </a:p>
          <a:p>
            <a:pPr marL="285750" indent="-285750" algn="l">
              <a:buFont typeface="Arial" panose="020B0604020202020204" pitchFamily="34" charset="0"/>
              <a:buChar char="•"/>
            </a:pPr>
            <a:r>
              <a:rPr lang="en-GB" dirty="0">
                <a:latin typeface="FS Me" panose="02000506040000020004" pitchFamily="2" charset="0"/>
              </a:rPr>
              <a:t>People affected by domestic abuse</a:t>
            </a:r>
          </a:p>
          <a:p>
            <a:pPr marL="285750" indent="-285750" algn="l">
              <a:buFont typeface="Arial" panose="020B0604020202020204" pitchFamily="34" charset="0"/>
              <a:buChar char="•"/>
            </a:pPr>
            <a:r>
              <a:rPr lang="en-GB" dirty="0">
                <a:latin typeface="FS Me" panose="02000506040000020004" pitchFamily="2" charset="0"/>
              </a:rPr>
              <a:t>Disabled people</a:t>
            </a:r>
          </a:p>
          <a:p>
            <a:pPr marL="285750" indent="-285750" algn="l">
              <a:buFont typeface="Arial" panose="020B0604020202020204" pitchFamily="34" charset="0"/>
              <a:buChar char="•"/>
            </a:pPr>
            <a:r>
              <a:rPr lang="en-GB" dirty="0">
                <a:latin typeface="FS Me" panose="02000506040000020004" pitchFamily="2" charset="0"/>
              </a:rPr>
              <a:t>Local infrastructure organisations</a:t>
            </a:r>
          </a:p>
          <a:p>
            <a:pPr marL="285750" indent="-285750" algn="l">
              <a:buFont typeface="Arial" panose="020B0604020202020204" pitchFamily="34" charset="0"/>
              <a:buChar char="•"/>
            </a:pPr>
            <a:r>
              <a:rPr lang="en-GB" dirty="0">
                <a:latin typeface="FS Me" panose="02000506040000020004" pitchFamily="2" charset="0"/>
              </a:rPr>
              <a:t>Climate activists</a:t>
            </a:r>
          </a:p>
          <a:p>
            <a:pPr algn="l"/>
            <a:endParaRPr lang="en-GB" dirty="0">
              <a:latin typeface="FS Me" panose="02000506040000020004" pitchFamily="2" charset="0"/>
            </a:endParaRPr>
          </a:p>
        </p:txBody>
      </p:sp>
      <p:sp>
        <p:nvSpPr>
          <p:cNvPr id="8" name="Title 1">
            <a:extLst>
              <a:ext uri="{FF2B5EF4-FFF2-40B4-BE49-F238E27FC236}">
                <a16:creationId xmlns:a16="http://schemas.microsoft.com/office/drawing/2014/main" id="{B4FBB25E-B6D3-054D-5BB7-DCBE5726189A}"/>
              </a:ext>
            </a:extLst>
          </p:cNvPr>
          <p:cNvSpPr txBox="1">
            <a:spLocks/>
          </p:cNvSpPr>
          <p:nvPr/>
        </p:nvSpPr>
        <p:spPr>
          <a:xfrm>
            <a:off x="838200" y="3038401"/>
            <a:ext cx="10515600" cy="1325563"/>
          </a:xfrm>
          <a:prstGeom prst="rect">
            <a:avLst/>
          </a:prstGeom>
        </p:spPr>
        <p:txBody>
          <a:bodyPr vert="horz" lIns="0" tIns="0" rIns="0" bIns="45720" rtlCol="0" anchor="ctr">
            <a:norm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r>
              <a:rPr lang="en-GB" sz="2400" dirty="0"/>
              <a:t>Focus Group 2 Themes: Benefit</a:t>
            </a:r>
          </a:p>
        </p:txBody>
      </p:sp>
      <p:sp>
        <p:nvSpPr>
          <p:cNvPr id="4" name="TextBox 3">
            <a:extLst>
              <a:ext uri="{FF2B5EF4-FFF2-40B4-BE49-F238E27FC236}">
                <a16:creationId xmlns:a16="http://schemas.microsoft.com/office/drawing/2014/main" id="{4B304175-9D4B-EBDD-EE48-BAD78936F740}"/>
              </a:ext>
            </a:extLst>
          </p:cNvPr>
          <p:cNvSpPr txBox="1"/>
          <p:nvPr/>
        </p:nvSpPr>
        <p:spPr>
          <a:xfrm>
            <a:off x="838200" y="4086965"/>
            <a:ext cx="5985387" cy="276999"/>
          </a:xfrm>
          <a:prstGeom prst="rect">
            <a:avLst/>
          </a:prstGeom>
          <a:noFill/>
        </p:spPr>
        <p:txBody>
          <a:bodyPr wrap="square" lIns="0" tIns="0" rIns="0" bIns="0" rtlCol="0">
            <a:spAutoFit/>
          </a:bodyPr>
          <a:lstStyle/>
          <a:p>
            <a:pPr algn="l"/>
            <a:r>
              <a:rPr lang="en-GB" b="1">
                <a:latin typeface="FS Me" panose="02000506040000020004" pitchFamily="2" charset="0"/>
              </a:rPr>
              <a:t>Equitable service delivery</a:t>
            </a:r>
          </a:p>
        </p:txBody>
      </p:sp>
      <p:sp>
        <p:nvSpPr>
          <p:cNvPr id="3" name="TextBox 2">
            <a:extLst>
              <a:ext uri="{FF2B5EF4-FFF2-40B4-BE49-F238E27FC236}">
                <a16:creationId xmlns:a16="http://schemas.microsoft.com/office/drawing/2014/main" id="{923D8C53-EB53-2130-136C-1B906948C740}"/>
              </a:ext>
            </a:extLst>
          </p:cNvPr>
          <p:cNvSpPr txBox="1"/>
          <p:nvPr/>
        </p:nvSpPr>
        <p:spPr>
          <a:xfrm>
            <a:off x="838200" y="4549503"/>
            <a:ext cx="9859298" cy="1723549"/>
          </a:xfrm>
          <a:prstGeom prst="rect">
            <a:avLst/>
          </a:prstGeom>
          <a:noFill/>
        </p:spPr>
        <p:txBody>
          <a:bodyPr wrap="square" lIns="0" tIns="0" rIns="0" bIns="0" rtlCol="0">
            <a:spAutoFit/>
          </a:bodyPr>
          <a:lstStyle/>
          <a:p>
            <a:r>
              <a:rPr lang="en-GB" sz="1400">
                <a:latin typeface="FS Me" panose="02000506040000020004" pitchFamily="2" charset="0"/>
              </a:rPr>
              <a:t>LGR provides an opportunity to improve service delivery and address some of the current inequity in delivery. This could be made possible by some of the perceived potential benefits of the LGR such as finances coming together, abolishment of a two-tiered system, and opportunities to build partnership/relationships with VCSE sector.</a:t>
            </a:r>
          </a:p>
          <a:p>
            <a:endParaRPr lang="en-GB" sz="1400" i="1">
              <a:solidFill>
                <a:srgbClr val="1AB3AA"/>
              </a:solidFill>
              <a:latin typeface="FS Me" panose="02000506040000020004"/>
            </a:endParaRPr>
          </a:p>
          <a:p>
            <a:r>
              <a:rPr lang="en-GB" sz="1400" i="1">
                <a:solidFill>
                  <a:srgbClr val="1AB3AA"/>
                </a:solidFill>
                <a:latin typeface="FS Me" panose="02000506040000020004"/>
              </a:rPr>
              <a:t>“we have a chance of evening up, even evening up some of the services”</a:t>
            </a:r>
          </a:p>
          <a:p>
            <a:endParaRPr lang="en-GB" sz="1400" i="1">
              <a:solidFill>
                <a:srgbClr val="1AB3AA"/>
              </a:solidFill>
              <a:latin typeface="FS Me" panose="02000506040000020004"/>
            </a:endParaRPr>
          </a:p>
          <a:p>
            <a:r>
              <a:rPr lang="en-GB" sz="1400" i="1">
                <a:solidFill>
                  <a:srgbClr val="1AB3AA"/>
                </a:solidFill>
                <a:latin typeface="FS Me" panose="02000506040000020004"/>
              </a:rPr>
              <a:t>“That the abolition of two tier government in the Hampshire County Council area is a very, very good thing and was </a:t>
            </a:r>
          </a:p>
          <a:p>
            <a:r>
              <a:rPr lang="en-GB" sz="1400" i="1">
                <a:solidFill>
                  <a:srgbClr val="1AB3AA"/>
                </a:solidFill>
                <a:latin typeface="FS Me" panose="02000506040000020004"/>
              </a:rPr>
              <a:t>definitely a benefit because it's inefficient and financially wasteful.”</a:t>
            </a:r>
          </a:p>
        </p:txBody>
      </p:sp>
    </p:spTree>
    <p:extLst>
      <p:ext uri="{BB962C8B-B14F-4D97-AF65-F5344CB8AC3E}">
        <p14:creationId xmlns:p14="http://schemas.microsoft.com/office/powerpoint/2010/main" val="1423710876"/>
      </p:ext>
    </p:extLst>
  </p:cSld>
  <p:clrMapOvr>
    <a:masterClrMapping/>
  </p:clrMapOvr>
</p:sld>
</file>

<file path=ppt/theme/theme1.xml><?xml version="1.0" encoding="utf-8"?>
<a:theme xmlns:a="http://schemas.openxmlformats.org/drawingml/2006/main" name="AH Title Master">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ustom 1">
      <a:majorFont>
        <a:latin typeface="Gotham Rounded Bold"/>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defRPr dirty="0" smtClean="0">
            <a:latin typeface="FS Me" panose="02000506040000020004" pitchFamily="2" charset="0"/>
          </a:defRPr>
        </a:defPPr>
      </a:lstStyle>
    </a:txDef>
  </a:objectDefaults>
  <a:extraClrSchemeLst/>
  <a:extLst>
    <a:ext uri="{05A4C25C-085E-4340-85A3-A5531E510DB2}">
      <thm15:themeFamily xmlns:thm15="http://schemas.microsoft.com/office/thememl/2012/main" name="Action hampshire Slide Deck - TEMPLATE" id="{921636F1-AE2E-4250-A75C-A6EBBD0AE161}" vid="{9169F560-E17B-4ABF-ADE8-F4F464AA170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92ac484-bcca-440c-8ed4-5a5fd230f08f">
      <Terms xmlns="http://schemas.microsoft.com/office/infopath/2007/PartnerControls"/>
    </lcf76f155ced4ddcb4097134ff3c332f>
    <TaxCatchAll xmlns="46e525b2-8c48-4449-9eda-cdf18fc9450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47159275667494BBC44DEB129247667" ma:contentTypeVersion="12" ma:contentTypeDescription="Create a new document." ma:contentTypeScope="" ma:versionID="09bf1c877274548fd279513f3687bf40">
  <xsd:schema xmlns:xsd="http://www.w3.org/2001/XMLSchema" xmlns:xs="http://www.w3.org/2001/XMLSchema" xmlns:p="http://schemas.microsoft.com/office/2006/metadata/properties" xmlns:ns2="592ac484-bcca-440c-8ed4-5a5fd230f08f" xmlns:ns3="46e525b2-8c48-4449-9eda-cdf18fc94501" targetNamespace="http://schemas.microsoft.com/office/2006/metadata/properties" ma:root="true" ma:fieldsID="9836325c35bbf5560d9473dd2565aeef" ns2:_="" ns3:_="">
    <xsd:import namespace="592ac484-bcca-440c-8ed4-5a5fd230f08f"/>
    <xsd:import namespace="46e525b2-8c48-4449-9eda-cdf18fc9450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2ac484-bcca-440c-8ed4-5a5fd230f0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BillingMetadata" ma:index="12" nillable="true" ma:displayName="MediaServiceBillingMetadata" ma:hidden="true" ma:internalName="MediaServiceBilling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e525b2-8c48-4449-9eda-cdf18fc94501"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7a6a6909-09a6-4148-b7e0-bf31970416b6}" ma:internalName="TaxCatchAll" ma:showField="CatchAllData" ma:web="46e525b2-8c48-4449-9eda-cdf18fc9450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40C6FD-FF25-464A-9035-6607F9A90946}">
  <ds:schemaRefs>
    <ds:schemaRef ds:uri="http://schemas.microsoft.com/office/2006/documentManagement/types"/>
    <ds:schemaRef ds:uri="http://schemas.microsoft.com/office/infopath/2007/PartnerControls"/>
    <ds:schemaRef ds:uri="http://purl.org/dc/terms/"/>
    <ds:schemaRef ds:uri="http://www.w3.org/XML/1998/namespace"/>
    <ds:schemaRef ds:uri="http://purl.org/dc/dcmitype/"/>
    <ds:schemaRef ds:uri="592ac484-bcca-440c-8ed4-5a5fd230f08f"/>
    <ds:schemaRef ds:uri="http://schemas.openxmlformats.org/package/2006/metadata/core-properties"/>
    <ds:schemaRef ds:uri="46e525b2-8c48-4449-9eda-cdf18fc94501"/>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7F7532CD-927F-418F-919C-905691ACD7D9}">
  <ds:schemaRefs>
    <ds:schemaRef ds:uri="http://schemas.microsoft.com/sharepoint/v3/contenttype/forms"/>
  </ds:schemaRefs>
</ds:datastoreItem>
</file>

<file path=customXml/itemProps3.xml><?xml version="1.0" encoding="utf-8"?>
<ds:datastoreItem xmlns:ds="http://schemas.openxmlformats.org/officeDocument/2006/customXml" ds:itemID="{CDFCA183-D9A8-4809-9F90-CDA41ECEA0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2ac484-bcca-440c-8ed4-5a5fd230f08f"/>
    <ds:schemaRef ds:uri="46e525b2-8c48-4449-9eda-cdf18fc945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Action hampshire Slide Deck 2025 - TEMPLATE</Template>
  <TotalTime>2127</TotalTime>
  <Words>3855</Words>
  <Application>Microsoft Office PowerPoint</Application>
  <PresentationFormat>Widescreen</PresentationFormat>
  <Paragraphs>291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AH Title Master</vt:lpstr>
      <vt:lpstr>Local Government Reorganisation</vt:lpstr>
      <vt:lpstr>Focus Group 1: Communities of Interest</vt:lpstr>
      <vt:lpstr>Focus Group 1 Themes: Benefit</vt:lpstr>
      <vt:lpstr>Focus Group 1 Themes: Concerns</vt:lpstr>
      <vt:lpstr>Focus Group 1 Themes: Concern/Engaging with communities</vt:lpstr>
      <vt:lpstr>Focus Group 1</vt:lpstr>
      <vt:lpstr>Focus Group 1</vt:lpstr>
      <vt:lpstr>Focus Group 1</vt:lpstr>
      <vt:lpstr>Focus Group 2: Hampshire Leadership Forum</vt:lpstr>
      <vt:lpstr>Focus Group 2 Themes: Concerns/engaging with communities</vt:lpstr>
      <vt:lpstr>Focus Group 2 Themes: Concerns</vt:lpstr>
      <vt:lpstr>Focus Group 2</vt:lpstr>
      <vt:lpstr>Focus Group 2</vt:lpstr>
      <vt:lpstr>Focus Group 3: Geographical Communities</vt:lpstr>
      <vt:lpstr>Focus Group 3 Themes: Concerns/engaging with communities</vt:lpstr>
      <vt:lpstr>Focus Group 3 Themes: Concerns </vt:lpstr>
      <vt:lpstr>Focus Group 3</vt:lpstr>
      <vt:lpstr>Focus Group 3</vt:lpstr>
      <vt:lpstr>Consistent themes across all focus groups</vt:lpstr>
      <vt:lpstr>Consistent themes across focus groups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 Robertson</dc:creator>
  <cp:lastModifiedBy>Foley, Dave</cp:lastModifiedBy>
  <cp:revision>5</cp:revision>
  <dcterms:created xsi:type="dcterms:W3CDTF">2025-03-11T09:23:00Z</dcterms:created>
  <dcterms:modified xsi:type="dcterms:W3CDTF">2025-09-05T09:50:53Z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0x010100F47159275667494BBC44DEB129247667</vt:lpwstr>
  </property>
  <property fmtid="{D5CDD505-2E9C-101B-9397-08002B2CF9AE}" pid="3" name="MediaServiceImageTags">
    <vt:lpwstr/>
  </property>
</Properties>
</file>