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0" r:id="rId7"/>
  </p:sldMasterIdLst>
  <p:notesMasterIdLst>
    <p:notesMasterId r:id="rId17"/>
  </p:notesMasterIdLst>
  <p:handoutMasterIdLst>
    <p:handoutMasterId r:id="rId18"/>
  </p:handoutMasterIdLst>
  <p:sldIdLst>
    <p:sldId id="2147474050" r:id="rId8"/>
    <p:sldId id="263" r:id="rId9"/>
    <p:sldId id="2147474054" r:id="rId10"/>
    <p:sldId id="2147474046" r:id="rId11"/>
    <p:sldId id="2147474055" r:id="rId12"/>
    <p:sldId id="2147474053" r:id="rId13"/>
    <p:sldId id="2147474056" r:id="rId14"/>
    <p:sldId id="2147474057" r:id="rId15"/>
    <p:sldId id="21474740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E236B7-C3C9-D7CD-453C-3BE57BA102E0}" name="Atkins, James" initials="JA" userId="S::cxpuaj@hants.gov.uk::0dcef33d-1e20-42d7-8a43-d1cf1a3222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microsoft.com/office/2018/10/relationships/authors" Target="authors.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2DF6F0-C8F5-514A-4713-AB809D5197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Proposal Template - CRF </a:t>
            </a:r>
          </a:p>
        </p:txBody>
      </p:sp>
      <p:sp>
        <p:nvSpPr>
          <p:cNvPr id="3" name="Date Placeholder 2">
            <a:extLst>
              <a:ext uri="{FF2B5EF4-FFF2-40B4-BE49-F238E27FC236}">
                <a16:creationId xmlns:a16="http://schemas.microsoft.com/office/drawing/2014/main" id="{188E4764-965F-5154-2826-B2730F1CED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A1FE9D-9F9A-48CC-8A53-94D547C06827}" type="datetimeFigureOut">
              <a:rPr lang="en-GB" smtClean="0"/>
              <a:t>22/07/2026</a:t>
            </a:fld>
            <a:endParaRPr lang="en-GB"/>
          </a:p>
        </p:txBody>
      </p:sp>
      <p:sp>
        <p:nvSpPr>
          <p:cNvPr id="4" name="Footer Placeholder 3">
            <a:extLst>
              <a:ext uri="{FF2B5EF4-FFF2-40B4-BE49-F238E27FC236}">
                <a16:creationId xmlns:a16="http://schemas.microsoft.com/office/drawing/2014/main" id="{0C66EE6D-B253-288B-1600-073994D00D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1EE767E-3CBB-3B15-654E-58EFF51118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D4B8D-0D74-4AAE-A52C-4830A91F99E9}" type="slidenum">
              <a:rPr lang="en-GB" smtClean="0"/>
              <a:t>‹#›</a:t>
            </a:fld>
            <a:endParaRPr lang="en-GB"/>
          </a:p>
        </p:txBody>
      </p:sp>
    </p:spTree>
    <p:extLst>
      <p:ext uri="{BB962C8B-B14F-4D97-AF65-F5344CB8AC3E}">
        <p14:creationId xmlns:p14="http://schemas.microsoft.com/office/powerpoint/2010/main" val="14687535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Proposal Template - CRF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D2E2-27A6-4371-8542-778D18B59517}" type="datetimeFigureOut">
              <a:rPr lang="en-GB" smtClean="0"/>
              <a:t>22/07/2026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643D2-AB06-4F3F-8353-99D74408DBA9}" type="slidenum">
              <a:rPr lang="en-GB" smtClean="0"/>
              <a:t>‹#›</a:t>
            </a:fld>
            <a:endParaRPr lang="en-GB"/>
          </a:p>
        </p:txBody>
      </p:sp>
    </p:spTree>
    <p:extLst>
      <p:ext uri="{BB962C8B-B14F-4D97-AF65-F5344CB8AC3E}">
        <p14:creationId xmlns:p14="http://schemas.microsoft.com/office/powerpoint/2010/main" val="10742450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02C0-74D4-CAFD-25BD-D1521AB5BF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6E2412-2F23-2093-790C-F9EF2576D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A5E16D-5EBB-88CC-E569-51EF80B3C555}"/>
              </a:ext>
            </a:extLst>
          </p:cNvPr>
          <p:cNvSpPr>
            <a:spLocks noGrp="1"/>
          </p:cNvSpPr>
          <p:nvPr>
            <p:ph type="dt" sz="half" idx="10"/>
          </p:nvPr>
        </p:nvSpPr>
        <p:spPr/>
        <p:txBody>
          <a:bodyPr/>
          <a:lstStyle/>
          <a:p>
            <a:fld id="{6F12C93B-C08D-412B-9C33-B0550117E8E2}" type="datetime1">
              <a:rPr lang="en-GB" smtClean="0"/>
              <a:t>22/07/2026</a:t>
            </a:fld>
            <a:endParaRPr lang="en-GB"/>
          </a:p>
        </p:txBody>
      </p:sp>
      <p:sp>
        <p:nvSpPr>
          <p:cNvPr id="5" name="Footer Placeholder 4">
            <a:extLst>
              <a:ext uri="{FF2B5EF4-FFF2-40B4-BE49-F238E27FC236}">
                <a16:creationId xmlns:a16="http://schemas.microsoft.com/office/drawing/2014/main" id="{0F231F04-46EB-27F8-2AE6-24004B97F8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88411E-0E33-5699-4FF6-6EDE9EC97E3C}"/>
              </a:ext>
            </a:extLst>
          </p:cNvPr>
          <p:cNvSpPr>
            <a:spLocks noGrp="1"/>
          </p:cNvSpPr>
          <p:nvPr>
            <p:ph type="sldNum" sz="quarter" idx="12"/>
          </p:nvPr>
        </p:nvSpPr>
        <p:spPr/>
        <p:txBody>
          <a:bodyPr/>
          <a:lstStyle/>
          <a:p>
            <a:fld id="{62516F7C-41B4-4A7C-8489-FA3CB45A6A62}" type="slidenum">
              <a:rPr lang="en-GB" smtClean="0"/>
              <a:t>‹#›</a:t>
            </a:fld>
            <a:endParaRPr lang="en-GB"/>
          </a:p>
        </p:txBody>
      </p:sp>
    </p:spTree>
    <p:extLst>
      <p:ext uri="{BB962C8B-B14F-4D97-AF65-F5344CB8AC3E}">
        <p14:creationId xmlns:p14="http://schemas.microsoft.com/office/powerpoint/2010/main" val="88329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ED0A8-10AB-0B45-2BDD-EFE953AC3A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389BFE-5191-4871-3C02-7CAE2B7EC3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BE7566-3AD5-A2E7-B5FD-8277140E2A31}"/>
              </a:ext>
            </a:extLst>
          </p:cNvPr>
          <p:cNvSpPr>
            <a:spLocks noGrp="1"/>
          </p:cNvSpPr>
          <p:nvPr>
            <p:ph type="dt" sz="half" idx="10"/>
          </p:nvPr>
        </p:nvSpPr>
        <p:spPr/>
        <p:txBody>
          <a:bodyPr/>
          <a:lstStyle/>
          <a:p>
            <a:fld id="{112C739B-0E42-4CAE-B668-470C7A8CC562}" type="datetime1">
              <a:rPr lang="en-GB" smtClean="0"/>
              <a:t>22/07/2026</a:t>
            </a:fld>
            <a:endParaRPr lang="en-GB"/>
          </a:p>
        </p:txBody>
      </p:sp>
      <p:sp>
        <p:nvSpPr>
          <p:cNvPr id="5" name="Footer Placeholder 4">
            <a:extLst>
              <a:ext uri="{FF2B5EF4-FFF2-40B4-BE49-F238E27FC236}">
                <a16:creationId xmlns:a16="http://schemas.microsoft.com/office/drawing/2014/main" id="{90F6E7FA-3C7D-853C-5A9E-5A2C115EA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D7A611-1CA3-E0C5-D101-1E482B12ED1B}"/>
              </a:ext>
            </a:extLst>
          </p:cNvPr>
          <p:cNvSpPr>
            <a:spLocks noGrp="1"/>
          </p:cNvSpPr>
          <p:nvPr>
            <p:ph type="sldNum" sz="quarter" idx="12"/>
          </p:nvPr>
        </p:nvSpPr>
        <p:spPr/>
        <p:txBody>
          <a:bodyPr/>
          <a:lstStyle/>
          <a:p>
            <a:fld id="{62516F7C-41B4-4A7C-8489-FA3CB45A6A62}" type="slidenum">
              <a:rPr lang="en-GB" smtClean="0"/>
              <a:t>‹#›</a:t>
            </a:fld>
            <a:endParaRPr lang="en-GB"/>
          </a:p>
        </p:txBody>
      </p:sp>
    </p:spTree>
    <p:extLst>
      <p:ext uri="{BB962C8B-B14F-4D97-AF65-F5344CB8AC3E}">
        <p14:creationId xmlns:p14="http://schemas.microsoft.com/office/powerpoint/2010/main" val="12688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92E787-75D6-2AF3-4D1B-88B81BE5E1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6D9968-5BA7-7871-D4C0-CBB2385522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8CE789-FA53-A05D-8F07-9929E5611D99}"/>
              </a:ext>
            </a:extLst>
          </p:cNvPr>
          <p:cNvSpPr>
            <a:spLocks noGrp="1"/>
          </p:cNvSpPr>
          <p:nvPr>
            <p:ph type="dt" sz="half" idx="10"/>
          </p:nvPr>
        </p:nvSpPr>
        <p:spPr/>
        <p:txBody>
          <a:bodyPr/>
          <a:lstStyle/>
          <a:p>
            <a:fld id="{FA7BBDA1-5574-4D18-8F65-56FD109A5475}" type="datetime1">
              <a:rPr lang="en-GB" smtClean="0"/>
              <a:t>22/07/2026</a:t>
            </a:fld>
            <a:endParaRPr lang="en-GB"/>
          </a:p>
        </p:txBody>
      </p:sp>
      <p:sp>
        <p:nvSpPr>
          <p:cNvPr id="5" name="Footer Placeholder 4">
            <a:extLst>
              <a:ext uri="{FF2B5EF4-FFF2-40B4-BE49-F238E27FC236}">
                <a16:creationId xmlns:a16="http://schemas.microsoft.com/office/drawing/2014/main" id="{30AC4721-8883-2618-0BFC-1BB7A8EE42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DF3914-8F81-9094-92E2-501507312C5A}"/>
              </a:ext>
            </a:extLst>
          </p:cNvPr>
          <p:cNvSpPr>
            <a:spLocks noGrp="1"/>
          </p:cNvSpPr>
          <p:nvPr>
            <p:ph type="sldNum" sz="quarter" idx="12"/>
          </p:nvPr>
        </p:nvSpPr>
        <p:spPr/>
        <p:txBody>
          <a:bodyPr/>
          <a:lstStyle/>
          <a:p>
            <a:fld id="{62516F7C-41B4-4A7C-8489-FA3CB45A6A62}" type="slidenum">
              <a:rPr lang="en-GB" smtClean="0"/>
              <a:t>‹#›</a:t>
            </a:fld>
            <a:endParaRPr lang="en-GB"/>
          </a:p>
        </p:txBody>
      </p:sp>
    </p:spTree>
    <p:extLst>
      <p:ext uri="{BB962C8B-B14F-4D97-AF65-F5344CB8AC3E}">
        <p14:creationId xmlns:p14="http://schemas.microsoft.com/office/powerpoint/2010/main" val="1049172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ED76439-E374-AB40-9FC3-FB5F1B28569B}"/>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419F2BB3-6855-46C4-D695-197B19CED24E}"/>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015826023"/>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ED76439-E374-AB40-9FC3-FB5F1B28569B}"/>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419F2BB3-6855-46C4-D695-197B19CED24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2947641569"/>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ED76439-E374-AB40-9FC3-FB5F1B28569B}"/>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419F2BB3-6855-46C4-D695-197B19CED24E}"/>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251607793"/>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CFBA-7DC1-176A-8715-72FAA447B4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07503D-F0AD-FC7F-9161-9F542CBF18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BCEEF5-24AA-3F13-5667-C02D5297E932}"/>
              </a:ext>
            </a:extLst>
          </p:cNvPr>
          <p:cNvSpPr>
            <a:spLocks noGrp="1"/>
          </p:cNvSpPr>
          <p:nvPr>
            <p:ph type="dt" sz="half" idx="10"/>
          </p:nvPr>
        </p:nvSpPr>
        <p:spPr/>
        <p:txBody>
          <a:bodyPr/>
          <a:lstStyle/>
          <a:p>
            <a:fld id="{3CF63FED-BB16-4FF8-B331-6A37D372C638}" type="datetime1">
              <a:rPr lang="en-GB" smtClean="0"/>
              <a:t>22/07/2026</a:t>
            </a:fld>
            <a:endParaRPr lang="en-GB"/>
          </a:p>
        </p:txBody>
      </p:sp>
      <p:sp>
        <p:nvSpPr>
          <p:cNvPr id="5" name="Footer Placeholder 4">
            <a:extLst>
              <a:ext uri="{FF2B5EF4-FFF2-40B4-BE49-F238E27FC236}">
                <a16:creationId xmlns:a16="http://schemas.microsoft.com/office/drawing/2014/main" id="{A6FF3328-7DD3-A2AC-D6AB-55040349E4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E2222E-90B8-B561-9470-AA3CFFCC23D6}"/>
              </a:ext>
            </a:extLst>
          </p:cNvPr>
          <p:cNvSpPr>
            <a:spLocks noGrp="1"/>
          </p:cNvSpPr>
          <p:nvPr>
            <p:ph type="sldNum" sz="quarter" idx="12"/>
          </p:nvPr>
        </p:nvSpPr>
        <p:spPr/>
        <p:txBody>
          <a:bodyPr/>
          <a:lstStyle/>
          <a:p>
            <a:fld id="{62516F7C-41B4-4A7C-8489-FA3CB45A6A62}" type="slidenum">
              <a:rPr lang="en-GB" smtClean="0"/>
              <a:t>‹#›</a:t>
            </a:fld>
            <a:endParaRPr lang="en-GB"/>
          </a:p>
        </p:txBody>
      </p:sp>
    </p:spTree>
    <p:extLst>
      <p:ext uri="{BB962C8B-B14F-4D97-AF65-F5344CB8AC3E}">
        <p14:creationId xmlns:p14="http://schemas.microsoft.com/office/powerpoint/2010/main" val="289123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ED17-E3F5-0876-DFD3-6B0F77C8CA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AE28C5-59FD-3B51-0977-D91359CA06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528339-6863-6072-85E4-7C17BCAF5D13}"/>
              </a:ext>
            </a:extLst>
          </p:cNvPr>
          <p:cNvSpPr>
            <a:spLocks noGrp="1"/>
          </p:cNvSpPr>
          <p:nvPr>
            <p:ph type="dt" sz="half" idx="10"/>
          </p:nvPr>
        </p:nvSpPr>
        <p:spPr/>
        <p:txBody>
          <a:bodyPr/>
          <a:lstStyle/>
          <a:p>
            <a:fld id="{AF5B8F51-FD20-44B3-AE70-EB084FECBF32}" type="datetime1">
              <a:rPr lang="en-GB" smtClean="0"/>
              <a:t>22/07/2026</a:t>
            </a:fld>
            <a:endParaRPr lang="en-GB"/>
          </a:p>
        </p:txBody>
      </p:sp>
      <p:sp>
        <p:nvSpPr>
          <p:cNvPr id="5" name="Footer Placeholder 4">
            <a:extLst>
              <a:ext uri="{FF2B5EF4-FFF2-40B4-BE49-F238E27FC236}">
                <a16:creationId xmlns:a16="http://schemas.microsoft.com/office/drawing/2014/main" id="{8DBA59E1-133C-973E-EADC-BB748791E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E3505E-84AB-2CB1-3843-68B9FF3EA2B5}"/>
              </a:ext>
            </a:extLst>
          </p:cNvPr>
          <p:cNvSpPr>
            <a:spLocks noGrp="1"/>
          </p:cNvSpPr>
          <p:nvPr>
            <p:ph type="sldNum" sz="quarter" idx="12"/>
          </p:nvPr>
        </p:nvSpPr>
        <p:spPr/>
        <p:txBody>
          <a:bodyPr/>
          <a:lstStyle/>
          <a:p>
            <a:fld id="{62516F7C-41B4-4A7C-8489-FA3CB45A6A62}" type="slidenum">
              <a:rPr lang="en-GB" smtClean="0"/>
              <a:t>‹#›</a:t>
            </a:fld>
            <a:endParaRPr lang="en-GB"/>
          </a:p>
        </p:txBody>
      </p:sp>
    </p:spTree>
    <p:extLst>
      <p:ext uri="{BB962C8B-B14F-4D97-AF65-F5344CB8AC3E}">
        <p14:creationId xmlns:p14="http://schemas.microsoft.com/office/powerpoint/2010/main" val="54948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034E1-4F74-8CFD-227C-43D3FBAB5B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BCE572-1B87-688F-89D4-FE02E1E45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BF1809-38A6-ED03-8C2C-26998DB31B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B7E87B-F462-27A8-7E6A-2F75B08EDCF7}"/>
              </a:ext>
            </a:extLst>
          </p:cNvPr>
          <p:cNvSpPr>
            <a:spLocks noGrp="1"/>
          </p:cNvSpPr>
          <p:nvPr>
            <p:ph type="dt" sz="half" idx="10"/>
          </p:nvPr>
        </p:nvSpPr>
        <p:spPr/>
        <p:txBody>
          <a:bodyPr/>
          <a:lstStyle/>
          <a:p>
            <a:fld id="{BAF5FCFF-305C-4856-8981-973D41E73A96}" type="datetime1">
              <a:rPr lang="en-GB" smtClean="0"/>
              <a:t>22/07/2026</a:t>
            </a:fld>
            <a:endParaRPr lang="en-GB"/>
          </a:p>
        </p:txBody>
      </p:sp>
      <p:sp>
        <p:nvSpPr>
          <p:cNvPr id="6" name="Footer Placeholder 5">
            <a:extLst>
              <a:ext uri="{FF2B5EF4-FFF2-40B4-BE49-F238E27FC236}">
                <a16:creationId xmlns:a16="http://schemas.microsoft.com/office/drawing/2014/main" id="{0C54AFB3-34D7-72D4-D6C3-148F714B83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25F09E-4497-46AD-D66C-55318A7CF93D}"/>
              </a:ext>
            </a:extLst>
          </p:cNvPr>
          <p:cNvSpPr>
            <a:spLocks noGrp="1"/>
          </p:cNvSpPr>
          <p:nvPr>
            <p:ph type="sldNum" sz="quarter" idx="12"/>
          </p:nvPr>
        </p:nvSpPr>
        <p:spPr/>
        <p:txBody>
          <a:bodyPr/>
          <a:lstStyle/>
          <a:p>
            <a:fld id="{62516F7C-41B4-4A7C-8489-FA3CB45A6A62}" type="slidenum">
              <a:rPr lang="en-GB" smtClean="0"/>
              <a:t>‹#›</a:t>
            </a:fld>
            <a:endParaRPr lang="en-GB"/>
          </a:p>
        </p:txBody>
      </p:sp>
    </p:spTree>
    <p:extLst>
      <p:ext uri="{BB962C8B-B14F-4D97-AF65-F5344CB8AC3E}">
        <p14:creationId xmlns:p14="http://schemas.microsoft.com/office/powerpoint/2010/main" val="109932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A281-2F08-C5EE-2399-4EB74D14A0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52D96F-CD5C-AB0C-8AB0-2A131CB52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06F4B0-CF81-9DBA-F9D1-E2C5FFCAC9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D66475-BE8F-6696-0F2B-AEA0F8EB05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A12187-920F-0303-9AAC-97D2BB9DD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77498A-37A4-3B49-93E4-643A93246832}"/>
              </a:ext>
            </a:extLst>
          </p:cNvPr>
          <p:cNvSpPr>
            <a:spLocks noGrp="1"/>
          </p:cNvSpPr>
          <p:nvPr>
            <p:ph type="dt" sz="half" idx="10"/>
          </p:nvPr>
        </p:nvSpPr>
        <p:spPr/>
        <p:txBody>
          <a:bodyPr/>
          <a:lstStyle/>
          <a:p>
            <a:fld id="{CED96B84-D6CE-4223-9836-44E16448C0E2}" type="datetime1">
              <a:rPr lang="en-GB" smtClean="0"/>
              <a:t>22/07/2026</a:t>
            </a:fld>
            <a:endParaRPr lang="en-GB"/>
          </a:p>
        </p:txBody>
      </p:sp>
      <p:sp>
        <p:nvSpPr>
          <p:cNvPr id="8" name="Footer Placeholder 7">
            <a:extLst>
              <a:ext uri="{FF2B5EF4-FFF2-40B4-BE49-F238E27FC236}">
                <a16:creationId xmlns:a16="http://schemas.microsoft.com/office/drawing/2014/main" id="{0BA05D24-3DDD-5758-6631-F910E4F307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269E2E-EBC8-0115-5BC3-4133765FE9B1}"/>
              </a:ext>
            </a:extLst>
          </p:cNvPr>
          <p:cNvSpPr>
            <a:spLocks noGrp="1"/>
          </p:cNvSpPr>
          <p:nvPr>
            <p:ph type="sldNum" sz="quarter" idx="12"/>
          </p:nvPr>
        </p:nvSpPr>
        <p:spPr/>
        <p:txBody>
          <a:bodyPr/>
          <a:lstStyle/>
          <a:p>
            <a:fld id="{62516F7C-41B4-4A7C-8489-FA3CB45A6A62}" type="slidenum">
              <a:rPr lang="en-GB" smtClean="0"/>
              <a:t>‹#›</a:t>
            </a:fld>
            <a:endParaRPr lang="en-GB"/>
          </a:p>
        </p:txBody>
      </p:sp>
    </p:spTree>
    <p:extLst>
      <p:ext uri="{BB962C8B-B14F-4D97-AF65-F5344CB8AC3E}">
        <p14:creationId xmlns:p14="http://schemas.microsoft.com/office/powerpoint/2010/main" val="47529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8E3D-C042-E70D-725A-88EEB67F06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11A519-C662-2099-CB09-A1A05D3B5C64}"/>
              </a:ext>
            </a:extLst>
          </p:cNvPr>
          <p:cNvSpPr>
            <a:spLocks noGrp="1"/>
          </p:cNvSpPr>
          <p:nvPr>
            <p:ph type="dt" sz="half" idx="10"/>
          </p:nvPr>
        </p:nvSpPr>
        <p:spPr/>
        <p:txBody>
          <a:bodyPr/>
          <a:lstStyle/>
          <a:p>
            <a:fld id="{073D0667-1A9E-49A2-A461-CE024E8CE85C}" type="datetime1">
              <a:rPr lang="en-GB" smtClean="0"/>
              <a:t>22/07/2026</a:t>
            </a:fld>
            <a:endParaRPr lang="en-GB"/>
          </a:p>
        </p:txBody>
      </p:sp>
      <p:sp>
        <p:nvSpPr>
          <p:cNvPr id="4" name="Footer Placeholder 3">
            <a:extLst>
              <a:ext uri="{FF2B5EF4-FFF2-40B4-BE49-F238E27FC236}">
                <a16:creationId xmlns:a16="http://schemas.microsoft.com/office/drawing/2014/main" id="{D8C8D42D-6C8E-573C-4627-5D2B420306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12CBF7-F39D-F976-8C6A-FE9B3CF723B2}"/>
              </a:ext>
            </a:extLst>
          </p:cNvPr>
          <p:cNvSpPr>
            <a:spLocks noGrp="1"/>
          </p:cNvSpPr>
          <p:nvPr>
            <p:ph type="sldNum" sz="quarter" idx="12"/>
          </p:nvPr>
        </p:nvSpPr>
        <p:spPr/>
        <p:txBody>
          <a:bodyPr/>
          <a:lstStyle/>
          <a:p>
            <a:fld id="{62516F7C-41B4-4A7C-8489-FA3CB45A6A62}" type="slidenum">
              <a:rPr lang="en-GB" smtClean="0"/>
              <a:t>‹#›</a:t>
            </a:fld>
            <a:endParaRPr lang="en-GB"/>
          </a:p>
        </p:txBody>
      </p:sp>
    </p:spTree>
    <p:extLst>
      <p:ext uri="{BB962C8B-B14F-4D97-AF65-F5344CB8AC3E}">
        <p14:creationId xmlns:p14="http://schemas.microsoft.com/office/powerpoint/2010/main" val="137349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813E4F-5ADD-FCD3-EAC7-E61DA1ACF412}"/>
              </a:ext>
            </a:extLst>
          </p:cNvPr>
          <p:cNvSpPr>
            <a:spLocks noGrp="1"/>
          </p:cNvSpPr>
          <p:nvPr>
            <p:ph type="dt" sz="half" idx="10"/>
          </p:nvPr>
        </p:nvSpPr>
        <p:spPr/>
        <p:txBody>
          <a:bodyPr/>
          <a:lstStyle/>
          <a:p>
            <a:fld id="{085EDB08-18C1-41A1-AD5B-E4B420E15548}" type="datetime1">
              <a:rPr lang="en-GB" smtClean="0"/>
              <a:t>22/07/2026</a:t>
            </a:fld>
            <a:endParaRPr lang="en-GB"/>
          </a:p>
        </p:txBody>
      </p:sp>
      <p:sp>
        <p:nvSpPr>
          <p:cNvPr id="3" name="Footer Placeholder 2">
            <a:extLst>
              <a:ext uri="{FF2B5EF4-FFF2-40B4-BE49-F238E27FC236}">
                <a16:creationId xmlns:a16="http://schemas.microsoft.com/office/drawing/2014/main" id="{28635AE3-AFDF-4263-C8C6-0E7A591DC4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6914CD-2A6C-62BC-4EBC-201645458746}"/>
              </a:ext>
            </a:extLst>
          </p:cNvPr>
          <p:cNvSpPr>
            <a:spLocks noGrp="1"/>
          </p:cNvSpPr>
          <p:nvPr>
            <p:ph type="sldNum" sz="quarter" idx="12"/>
          </p:nvPr>
        </p:nvSpPr>
        <p:spPr/>
        <p:txBody>
          <a:bodyPr/>
          <a:lstStyle/>
          <a:p>
            <a:fld id="{62516F7C-41B4-4A7C-8489-FA3CB45A6A62}" type="slidenum">
              <a:rPr lang="en-GB" smtClean="0"/>
              <a:t>‹#›</a:t>
            </a:fld>
            <a:endParaRPr lang="en-GB"/>
          </a:p>
        </p:txBody>
      </p:sp>
    </p:spTree>
    <p:extLst>
      <p:ext uri="{BB962C8B-B14F-4D97-AF65-F5344CB8AC3E}">
        <p14:creationId xmlns:p14="http://schemas.microsoft.com/office/powerpoint/2010/main" val="368664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90D3-B883-FD17-E413-5B7195E4E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82DA18-FDE3-4403-6F83-5BA6030663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8978D2-B6BE-E828-EBE8-2EA8AB3F4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70CAC7-9E73-541A-B873-EE5A8AA5296E}"/>
              </a:ext>
            </a:extLst>
          </p:cNvPr>
          <p:cNvSpPr>
            <a:spLocks noGrp="1"/>
          </p:cNvSpPr>
          <p:nvPr>
            <p:ph type="dt" sz="half" idx="10"/>
          </p:nvPr>
        </p:nvSpPr>
        <p:spPr/>
        <p:txBody>
          <a:bodyPr/>
          <a:lstStyle/>
          <a:p>
            <a:fld id="{3055B879-7D84-4FDE-9920-4CF3ED9BD1A6}" type="datetime1">
              <a:rPr lang="en-GB" smtClean="0"/>
              <a:t>22/07/2026</a:t>
            </a:fld>
            <a:endParaRPr lang="en-GB"/>
          </a:p>
        </p:txBody>
      </p:sp>
      <p:sp>
        <p:nvSpPr>
          <p:cNvPr id="6" name="Footer Placeholder 5">
            <a:extLst>
              <a:ext uri="{FF2B5EF4-FFF2-40B4-BE49-F238E27FC236}">
                <a16:creationId xmlns:a16="http://schemas.microsoft.com/office/drawing/2014/main" id="{5A69843E-5C5E-8CBE-3488-FE35E27274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4B1329-61AA-11F3-7732-4E19588405E3}"/>
              </a:ext>
            </a:extLst>
          </p:cNvPr>
          <p:cNvSpPr>
            <a:spLocks noGrp="1"/>
          </p:cNvSpPr>
          <p:nvPr>
            <p:ph type="sldNum" sz="quarter" idx="12"/>
          </p:nvPr>
        </p:nvSpPr>
        <p:spPr/>
        <p:txBody>
          <a:bodyPr/>
          <a:lstStyle/>
          <a:p>
            <a:fld id="{62516F7C-41B4-4A7C-8489-FA3CB45A6A62}" type="slidenum">
              <a:rPr lang="en-GB" smtClean="0"/>
              <a:t>‹#›</a:t>
            </a:fld>
            <a:endParaRPr lang="en-GB"/>
          </a:p>
        </p:txBody>
      </p:sp>
    </p:spTree>
    <p:extLst>
      <p:ext uri="{BB962C8B-B14F-4D97-AF65-F5344CB8AC3E}">
        <p14:creationId xmlns:p14="http://schemas.microsoft.com/office/powerpoint/2010/main" val="105929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2683-58A2-28ED-9648-D7A43CD87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7F465F-3C6E-7C88-DEBF-1C6C6E662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82E6E1-D75E-507D-E961-72E1AFD52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E5BFD3-808B-1B40-0FA9-199FDF0F8432}"/>
              </a:ext>
            </a:extLst>
          </p:cNvPr>
          <p:cNvSpPr>
            <a:spLocks noGrp="1"/>
          </p:cNvSpPr>
          <p:nvPr>
            <p:ph type="dt" sz="half" idx="10"/>
          </p:nvPr>
        </p:nvSpPr>
        <p:spPr/>
        <p:txBody>
          <a:bodyPr/>
          <a:lstStyle/>
          <a:p>
            <a:fld id="{7CC0CEDA-F017-4508-B8E1-DED077480BC8}" type="datetime1">
              <a:rPr lang="en-GB" smtClean="0"/>
              <a:t>22/07/2026</a:t>
            </a:fld>
            <a:endParaRPr lang="en-GB"/>
          </a:p>
        </p:txBody>
      </p:sp>
      <p:sp>
        <p:nvSpPr>
          <p:cNvPr id="6" name="Footer Placeholder 5">
            <a:extLst>
              <a:ext uri="{FF2B5EF4-FFF2-40B4-BE49-F238E27FC236}">
                <a16:creationId xmlns:a16="http://schemas.microsoft.com/office/drawing/2014/main" id="{0AE22980-8038-4A7E-49A4-D9273D4D68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27E098-A5C3-D8E2-365B-1421B1C96BB4}"/>
              </a:ext>
            </a:extLst>
          </p:cNvPr>
          <p:cNvSpPr>
            <a:spLocks noGrp="1"/>
          </p:cNvSpPr>
          <p:nvPr>
            <p:ph type="sldNum" sz="quarter" idx="12"/>
          </p:nvPr>
        </p:nvSpPr>
        <p:spPr/>
        <p:txBody>
          <a:bodyPr/>
          <a:lstStyle/>
          <a:p>
            <a:fld id="{62516F7C-41B4-4A7C-8489-FA3CB45A6A62}" type="slidenum">
              <a:rPr lang="en-GB" smtClean="0"/>
              <a:t>‹#›</a:t>
            </a:fld>
            <a:endParaRPr lang="en-GB"/>
          </a:p>
        </p:txBody>
      </p:sp>
    </p:spTree>
    <p:extLst>
      <p:ext uri="{BB962C8B-B14F-4D97-AF65-F5344CB8AC3E}">
        <p14:creationId xmlns:p14="http://schemas.microsoft.com/office/powerpoint/2010/main" val="145091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F78F0-8A90-1AB8-536C-620064756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552E04-D175-BE1B-6538-461246B355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983EAC-EAC7-E9E3-BCF1-D95A34E706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D4BE83-0D30-4990-85F8-3CA1432F1B5E}" type="datetime1">
              <a:rPr lang="en-GB" smtClean="0"/>
              <a:t>22/07/2026</a:t>
            </a:fld>
            <a:endParaRPr lang="en-GB"/>
          </a:p>
        </p:txBody>
      </p:sp>
      <p:sp>
        <p:nvSpPr>
          <p:cNvPr id="5" name="Footer Placeholder 4">
            <a:extLst>
              <a:ext uri="{FF2B5EF4-FFF2-40B4-BE49-F238E27FC236}">
                <a16:creationId xmlns:a16="http://schemas.microsoft.com/office/drawing/2014/main" id="{6098B78F-DC54-FC62-9788-7B5404A12D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439C0E2-CFD2-5639-8B46-D1B945DC2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516F7C-41B4-4A7C-8489-FA3CB45A6A62}" type="slidenum">
              <a:rPr lang="en-GB" smtClean="0"/>
              <a:t>‹#›</a:t>
            </a:fld>
            <a:endParaRPr lang="en-GB"/>
          </a:p>
        </p:txBody>
      </p:sp>
    </p:spTree>
    <p:extLst>
      <p:ext uri="{BB962C8B-B14F-4D97-AF65-F5344CB8AC3E}">
        <p14:creationId xmlns:p14="http://schemas.microsoft.com/office/powerpoint/2010/main" val="967201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background with black border&#10;&#10;Description automatically generated">
            <a:extLst>
              <a:ext uri="{FF2B5EF4-FFF2-40B4-BE49-F238E27FC236}">
                <a16:creationId xmlns:a16="http://schemas.microsoft.com/office/drawing/2014/main" id="{CE4333CA-D6DE-D44C-CE09-5C5C36099EE3}"/>
              </a:ext>
            </a:extLst>
          </p:cNvPr>
          <p:cNvPicPr>
            <a:picLocks noChangeAspect="1"/>
          </p:cNvPicPr>
          <p:nvPr userDrawn="1"/>
        </p:nvPicPr>
        <p:blipFill>
          <a:blip r:embed="rId5"/>
          <a:stretch>
            <a:fillRect/>
          </a:stretch>
        </p:blipFill>
        <p:spPr>
          <a:xfrm>
            <a:off x="0" y="223"/>
            <a:ext cx="12192000" cy="6857554"/>
          </a:xfrm>
          <a:prstGeom prst="rect">
            <a:avLst/>
          </a:prstGeom>
        </p:spPr>
      </p:pic>
    </p:spTree>
    <p:extLst>
      <p:ext uri="{BB962C8B-B14F-4D97-AF65-F5344CB8AC3E}">
        <p14:creationId xmlns:p14="http://schemas.microsoft.com/office/powerpoint/2010/main" val="2621845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F2C8DC-EF18-66E0-8505-EB1E0F33AF56}"/>
              </a:ext>
            </a:extLst>
          </p:cNvPr>
          <p:cNvSpPr txBox="1"/>
          <p:nvPr/>
        </p:nvSpPr>
        <p:spPr>
          <a:xfrm>
            <a:off x="677466" y="2022096"/>
            <a:ext cx="10837069" cy="1077218"/>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Arial" panose="020B0604020202020204" pitchFamily="34" charset="0"/>
                <a:cs typeface="Arial" panose="020B0604020202020204" pitchFamily="34" charset="0"/>
              </a:rPr>
              <a:t>Funding Proposal</a:t>
            </a: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 Crisis Resilience Fund</a:t>
            </a:r>
          </a:p>
          <a:p>
            <a:pPr marL="0" marR="0" lvl="0" indent="0" algn="l" defTabSz="228600" rtl="0" eaLnBrk="1" fontAlgn="auto" latinLnBrk="0" hangingPunct="1">
              <a:lnSpc>
                <a:spcPct val="100000"/>
              </a:lnSpc>
              <a:spcBef>
                <a:spcPts val="0"/>
              </a:spcBef>
              <a:spcAft>
                <a:spcPts val="0"/>
              </a:spcAft>
              <a:buClrTx/>
              <a:buSzTx/>
              <a:buFontTx/>
              <a:buNone/>
              <a:tabLst/>
              <a:defRPr/>
            </a:pPr>
            <a:endParaRPr lang="en-US" sz="3200" b="1">
              <a:solidFill>
                <a:prstClr val="white"/>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694BF40-DA4A-3503-AE04-47CF88642BB3}"/>
              </a:ext>
            </a:extLst>
          </p:cNvPr>
          <p:cNvSpPr txBox="1"/>
          <p:nvPr/>
        </p:nvSpPr>
        <p:spPr>
          <a:xfrm>
            <a:off x="677466" y="3527854"/>
            <a:ext cx="9553575" cy="461665"/>
          </a:xfrm>
          <a:prstGeom prst="rect">
            <a:avLst/>
          </a:prstGeom>
          <a:noFill/>
          <a:ln>
            <a:solidFill>
              <a:schemeClr val="bg1"/>
            </a:solidFill>
          </a:ln>
        </p:spPr>
        <p:txBody>
          <a:bodyPr wrap="square" rtlCol="0">
            <a:spAutoFit/>
          </a:bodyPr>
          <a:lstStyle/>
          <a:p>
            <a:r>
              <a:rPr lang="en-US" sz="2400" b="1">
                <a:solidFill>
                  <a:prstClr val="white"/>
                </a:solidFill>
                <a:latin typeface="Arial" panose="020B0604020202020204" pitchFamily="34" charset="0"/>
                <a:cs typeface="Arial" panose="020B0604020202020204" pitchFamily="34" charset="0"/>
              </a:rPr>
              <a:t>Proposal name: (Insert name)</a:t>
            </a:r>
            <a:endParaRPr lang="en-US" sz="6000" b="1">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23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E4D71-72C4-8D7A-FFBD-D39B8C6C0E01}"/>
            </a:ext>
          </a:extLst>
        </p:cNvPr>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0B88221F-A85D-B82B-9AB5-54077FDA2188}"/>
              </a:ext>
            </a:extLst>
          </p:cNvPr>
          <p:cNvGraphicFramePr>
            <a:graphicFrameLocks noGrp="1"/>
          </p:cNvGraphicFramePr>
          <p:nvPr>
            <p:extLst>
              <p:ext uri="{D42A27DB-BD31-4B8C-83A1-F6EECF244321}">
                <p14:modId xmlns:p14="http://schemas.microsoft.com/office/powerpoint/2010/main" val="143818359"/>
              </p:ext>
            </p:extLst>
          </p:nvPr>
        </p:nvGraphicFramePr>
        <p:xfrm>
          <a:off x="265773" y="568583"/>
          <a:ext cx="11608840" cy="830850"/>
        </p:xfrm>
        <a:graphic>
          <a:graphicData uri="http://schemas.openxmlformats.org/drawingml/2006/table">
            <a:tbl>
              <a:tblPr firstRow="1" bandRow="1">
                <a:tableStyleId>{7DF18680-E054-41AD-8BC1-D1AEF772440D}</a:tableStyleId>
              </a:tblPr>
              <a:tblGrid>
                <a:gridCol w="2532007">
                  <a:extLst>
                    <a:ext uri="{9D8B030D-6E8A-4147-A177-3AD203B41FA5}">
                      <a16:colId xmlns:a16="http://schemas.microsoft.com/office/drawing/2014/main" val="1433084200"/>
                    </a:ext>
                  </a:extLst>
                </a:gridCol>
                <a:gridCol w="2111529">
                  <a:extLst>
                    <a:ext uri="{9D8B030D-6E8A-4147-A177-3AD203B41FA5}">
                      <a16:colId xmlns:a16="http://schemas.microsoft.com/office/drawing/2014/main" val="2243648090"/>
                    </a:ext>
                  </a:extLst>
                </a:gridCol>
                <a:gridCol w="2321768">
                  <a:extLst>
                    <a:ext uri="{9D8B030D-6E8A-4147-A177-3AD203B41FA5}">
                      <a16:colId xmlns:a16="http://schemas.microsoft.com/office/drawing/2014/main" val="4111179997"/>
                    </a:ext>
                  </a:extLst>
                </a:gridCol>
                <a:gridCol w="2321768">
                  <a:extLst>
                    <a:ext uri="{9D8B030D-6E8A-4147-A177-3AD203B41FA5}">
                      <a16:colId xmlns:a16="http://schemas.microsoft.com/office/drawing/2014/main" val="3690321084"/>
                    </a:ext>
                  </a:extLst>
                </a:gridCol>
                <a:gridCol w="2321768">
                  <a:extLst>
                    <a:ext uri="{9D8B030D-6E8A-4147-A177-3AD203B41FA5}">
                      <a16:colId xmlns:a16="http://schemas.microsoft.com/office/drawing/2014/main" val="606393364"/>
                    </a:ext>
                  </a:extLst>
                </a:gridCol>
              </a:tblGrid>
              <a:tr h="415425">
                <a:tc>
                  <a:txBody>
                    <a:bodyPr/>
                    <a:lstStyle/>
                    <a:p>
                      <a:pPr algn="ctr"/>
                      <a:r>
                        <a:rPr lang="en-GB" sz="1200" b="1">
                          <a:latin typeface="Arial" panose="020B0604020202020204" pitchFamily="34" charset="0"/>
                          <a:cs typeface="Arial" panose="020B0604020202020204" pitchFamily="34" charset="0"/>
                        </a:rPr>
                        <a:t>Project Title</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Organisation</a:t>
                      </a:r>
                    </a:p>
                  </a:txBody>
                  <a:tcPr marL="45717" marR="45717" marT="22859" marB="22859" anchor="ctr">
                    <a:solidFill>
                      <a:srgbClr val="08324B"/>
                    </a:solidFill>
                  </a:tcPr>
                </a:tc>
                <a:tc>
                  <a:txBody>
                    <a:bodyPr/>
                    <a:lstStyle/>
                    <a:p>
                      <a:pPr algn="ctr"/>
                      <a:r>
                        <a:rPr lang="en-GB" sz="1200" b="1" dirty="0">
                          <a:latin typeface="Arial"/>
                          <a:cs typeface="Arial"/>
                        </a:rPr>
                        <a:t>Sponsor (Lead)</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CRF Area</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Value</a:t>
                      </a:r>
                    </a:p>
                  </a:txBody>
                  <a:tcPr marL="45717" marR="45717" marT="22859" marB="22859" anchor="ctr">
                    <a:solidFill>
                      <a:srgbClr val="08324B"/>
                    </a:solidFill>
                  </a:tcPr>
                </a:tc>
                <a:extLst>
                  <a:ext uri="{0D108BD9-81ED-4DB2-BD59-A6C34878D82A}">
                    <a16:rowId xmlns:a16="http://schemas.microsoft.com/office/drawing/2014/main" val="1329886154"/>
                  </a:ext>
                </a:extLst>
              </a:tr>
              <a:tr h="415425">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Arial" panose="020B0604020202020204" pitchFamily="34" charset="0"/>
                          <a:cs typeface="Arial" panose="020B0604020202020204" pitchFamily="34" charset="0"/>
                        </a:rPr>
                        <a:t>XXX</a:t>
                      </a:r>
                    </a:p>
                  </a:txBody>
                  <a:tcPr marL="45717" marR="45717" marT="22859" marB="22859" anchor="ctr">
                    <a:solidFill>
                      <a:srgbClr val="E8ECF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XXXX</a:t>
                      </a:r>
                    </a:p>
                  </a:txBody>
                  <a:tcPr marL="45717" marR="45717" marT="22859" marB="22859" anchor="ctr">
                    <a:solidFill>
                      <a:srgbClr val="E8ECF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XXXXX</a:t>
                      </a:r>
                    </a:p>
                  </a:txBody>
                  <a:tcPr marL="45717" marR="45717" marT="22859" marB="22859" anchor="ctr">
                    <a:solidFill>
                      <a:srgbClr val="E8ECF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Crisis/Resilience/Community Coordination</a:t>
                      </a:r>
                    </a:p>
                  </a:txBody>
                  <a:tcPr marL="45717" marR="45717" marT="22859" marB="22859" anchor="ctr">
                    <a:solidFill>
                      <a:srgbClr val="E8ECF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   </a:t>
                      </a:r>
                    </a:p>
                    <a:p>
                      <a:pPr marL="0" marR="0" lvl="0" indent="0" algn="ctr" defTabSz="1828709"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Arial" panose="020B0604020202020204" pitchFamily="34" charset="0"/>
                          <a:cs typeface="Arial" panose="020B0604020202020204" pitchFamily="34" charset="0"/>
                        </a:rPr>
                        <a:t>(include match funding)</a:t>
                      </a:r>
                    </a:p>
                  </a:txBody>
                  <a:tcPr marL="45717" marR="45717" marT="22859" marB="22859" anchor="ctr">
                    <a:solidFill>
                      <a:srgbClr val="E8ECF2"/>
                    </a:solidFill>
                  </a:tcPr>
                </a:tc>
                <a:extLst>
                  <a:ext uri="{0D108BD9-81ED-4DB2-BD59-A6C34878D82A}">
                    <a16:rowId xmlns:a16="http://schemas.microsoft.com/office/drawing/2014/main" val="3709190285"/>
                  </a:ext>
                </a:extLst>
              </a:tr>
            </a:tbl>
          </a:graphicData>
        </a:graphic>
      </p:graphicFrame>
      <p:graphicFrame>
        <p:nvGraphicFramePr>
          <p:cNvPr id="4" name="Table 3">
            <a:extLst>
              <a:ext uri="{FF2B5EF4-FFF2-40B4-BE49-F238E27FC236}">
                <a16:creationId xmlns:a16="http://schemas.microsoft.com/office/drawing/2014/main" id="{141241A0-3A55-7184-D755-B11B7EC1AF88}"/>
              </a:ext>
            </a:extLst>
          </p:cNvPr>
          <p:cNvGraphicFramePr>
            <a:graphicFrameLocks noGrp="1"/>
          </p:cNvGraphicFramePr>
          <p:nvPr>
            <p:extLst>
              <p:ext uri="{D42A27DB-BD31-4B8C-83A1-F6EECF244321}">
                <p14:modId xmlns:p14="http://schemas.microsoft.com/office/powerpoint/2010/main" val="1908413302"/>
              </p:ext>
            </p:extLst>
          </p:nvPr>
        </p:nvGraphicFramePr>
        <p:xfrm>
          <a:off x="294409" y="1567295"/>
          <a:ext cx="11608819" cy="4877706"/>
        </p:xfrm>
        <a:graphic>
          <a:graphicData uri="http://schemas.openxmlformats.org/drawingml/2006/table">
            <a:tbl>
              <a:tblPr firstRow="1" bandRow="1">
                <a:tableStyleId>{7DF18680-E054-41AD-8BC1-D1AEF772440D}</a:tableStyleId>
              </a:tblPr>
              <a:tblGrid>
                <a:gridCol w="2953107">
                  <a:extLst>
                    <a:ext uri="{9D8B030D-6E8A-4147-A177-3AD203B41FA5}">
                      <a16:colId xmlns:a16="http://schemas.microsoft.com/office/drawing/2014/main" val="1433084200"/>
                    </a:ext>
                  </a:extLst>
                </a:gridCol>
                <a:gridCol w="2846214">
                  <a:extLst>
                    <a:ext uri="{9D8B030D-6E8A-4147-A177-3AD203B41FA5}">
                      <a16:colId xmlns:a16="http://schemas.microsoft.com/office/drawing/2014/main" val="2243648090"/>
                    </a:ext>
                  </a:extLst>
                </a:gridCol>
                <a:gridCol w="2904749">
                  <a:extLst>
                    <a:ext uri="{9D8B030D-6E8A-4147-A177-3AD203B41FA5}">
                      <a16:colId xmlns:a16="http://schemas.microsoft.com/office/drawing/2014/main" val="3690321084"/>
                    </a:ext>
                  </a:extLst>
                </a:gridCol>
                <a:gridCol w="2904749">
                  <a:extLst>
                    <a:ext uri="{9D8B030D-6E8A-4147-A177-3AD203B41FA5}">
                      <a16:colId xmlns:a16="http://schemas.microsoft.com/office/drawing/2014/main" val="606393364"/>
                    </a:ext>
                  </a:extLst>
                </a:gridCol>
              </a:tblGrid>
              <a:tr h="259988">
                <a:tc>
                  <a:txBody>
                    <a:bodyPr/>
                    <a:lstStyle/>
                    <a:p>
                      <a:pPr algn="ctr"/>
                      <a:r>
                        <a:rPr lang="en-GB" sz="1200" b="1">
                          <a:latin typeface="Arial" panose="020B0604020202020204" pitchFamily="34" charset="0"/>
                          <a:cs typeface="Arial" panose="020B0604020202020204" pitchFamily="34" charset="0"/>
                        </a:rPr>
                        <a:t>Project Summary</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Alignment to CRF Criteria</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Project Deliverables</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Benefits &amp; Outcomes</a:t>
                      </a:r>
                    </a:p>
                  </a:txBody>
                  <a:tcPr marL="45717" marR="45717" marT="22859" marB="22859" anchor="ctr">
                    <a:solidFill>
                      <a:srgbClr val="08324B"/>
                    </a:solidFill>
                  </a:tcPr>
                </a:tc>
                <a:extLst>
                  <a:ext uri="{0D108BD9-81ED-4DB2-BD59-A6C34878D82A}">
                    <a16:rowId xmlns:a16="http://schemas.microsoft.com/office/drawing/2014/main" val="1329886154"/>
                  </a:ext>
                </a:extLst>
              </a:tr>
              <a:tr h="2188532">
                <a:tc>
                  <a:txBody>
                    <a:bodyPr/>
                    <a:lstStyle/>
                    <a:p>
                      <a:pPr marL="0" indent="0" algn="l">
                        <a:buFont typeface="Arial" panose="020B0604020202020204" pitchFamily="34" charset="0"/>
                        <a:buNone/>
                      </a:pPr>
                      <a:r>
                        <a:rPr lang="en-GB" sz="1200">
                          <a:solidFill>
                            <a:schemeClr val="tx1"/>
                          </a:solidFill>
                          <a:latin typeface="Arial" panose="020B0604020202020204" pitchFamily="34" charset="0"/>
                          <a:cs typeface="Arial" panose="020B0604020202020204" pitchFamily="34" charset="0"/>
                        </a:rPr>
                        <a:t>Include: Aims/Objectives/Target Cohort/Locality/expected outcomes.</a:t>
                      </a:r>
                    </a:p>
                    <a:p>
                      <a:pPr marL="0" indent="0" algn="l">
                        <a:buFont typeface="Arial" panose="020B0604020202020204" pitchFamily="34" charset="0"/>
                        <a:buNone/>
                      </a:pPr>
                      <a:r>
                        <a:rPr lang="en-GB" sz="1200">
                          <a:solidFill>
                            <a:schemeClr val="tx1"/>
                          </a:solidFill>
                          <a:latin typeface="Arial" panose="020B0604020202020204" pitchFamily="34" charset="0"/>
                          <a:cs typeface="Arial" panose="020B0604020202020204" pitchFamily="34" charset="0"/>
                        </a:rPr>
                        <a:t>Is this a brand new scheme, or an extension/improvement of something existing.</a:t>
                      </a:r>
                    </a:p>
                  </a:txBody>
                  <a:tcPr marL="45717" marR="45717" marT="22859" marB="22859">
                    <a:solidFill>
                      <a:srgbClr val="E8ECF2"/>
                    </a:solidFill>
                  </a:tcPr>
                </a:tc>
                <a:tc>
                  <a:txBody>
                    <a:bodyPr/>
                    <a:lstStyle/>
                    <a:p>
                      <a:pPr marL="0" indent="0" algn="l">
                        <a:buFont typeface="Arial" panose="020B0604020202020204" pitchFamily="34" charset="0"/>
                        <a:buNone/>
                      </a:pPr>
                      <a:r>
                        <a:rPr lang="en-GB" sz="1200">
                          <a:solidFill>
                            <a:schemeClr val="tx1"/>
                          </a:solidFill>
                          <a:latin typeface="Arial" panose="020B0604020202020204" pitchFamily="34" charset="0"/>
                          <a:cs typeface="Arial" panose="020B0604020202020204" pitchFamily="34" charset="0"/>
                        </a:rPr>
                        <a:t>Which strand does this support.</a:t>
                      </a:r>
                    </a:p>
                    <a:p>
                      <a:pPr marL="0" indent="0" algn="l">
                        <a:buFont typeface="Arial" panose="020B0604020202020204" pitchFamily="34" charset="0"/>
                        <a:buNone/>
                      </a:pPr>
                      <a:endParaRPr lang="en-GB" sz="120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200">
                          <a:solidFill>
                            <a:schemeClr val="tx1"/>
                          </a:solidFill>
                          <a:latin typeface="Arial" panose="020B0604020202020204" pitchFamily="34" charset="0"/>
                          <a:cs typeface="Arial" panose="020B0604020202020204" pitchFamily="34" charset="0"/>
                        </a:rPr>
                        <a:t>What outcomes does it support.</a:t>
                      </a:r>
                    </a:p>
                    <a:p>
                      <a:pPr marL="0" indent="0" algn="l">
                        <a:buFont typeface="Arial" panose="020B0604020202020204" pitchFamily="34" charset="0"/>
                        <a:buNone/>
                      </a:pPr>
                      <a:endParaRPr lang="en-GB" sz="120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200">
                          <a:solidFill>
                            <a:schemeClr val="tx1"/>
                          </a:solidFill>
                          <a:latin typeface="Arial" panose="020B0604020202020204" pitchFamily="34" charset="0"/>
                          <a:cs typeface="Arial" panose="020B0604020202020204" pitchFamily="34" charset="0"/>
                        </a:rPr>
                        <a:t>How does it meet the DWP criteria</a:t>
                      </a:r>
                    </a:p>
                  </a:txBody>
                  <a:tcPr marL="45717" marR="45717" marT="22859" marB="22859">
                    <a:solidFill>
                      <a:srgbClr val="E8ECF2"/>
                    </a:solidFill>
                  </a:tcPr>
                </a:tc>
                <a:tc>
                  <a:txBody>
                    <a:bodyPr/>
                    <a:lstStyle/>
                    <a:p>
                      <a:pPr marL="0" indent="0" algn="l">
                        <a:buFont typeface="Arial" panose="020B0604020202020204" pitchFamily="34" charset="0"/>
                        <a:buNone/>
                      </a:pPr>
                      <a:r>
                        <a:rPr lang="en-GB" sz="1200" kern="1200">
                          <a:solidFill>
                            <a:schemeClr val="tx1"/>
                          </a:solidFill>
                          <a:latin typeface="Arial" panose="020B0604020202020204" pitchFamily="34" charset="0"/>
                          <a:ea typeface="+mn-ea"/>
                          <a:cs typeface="Arial" panose="020B0604020202020204" pitchFamily="34" charset="0"/>
                        </a:rPr>
                        <a:t>Detail what the project will deliver</a:t>
                      </a:r>
                    </a:p>
                    <a:p>
                      <a:pPr marL="171450" indent="-171450" algn="l">
                        <a:buFont typeface="Arial" panose="020B0604020202020204" pitchFamily="34" charset="0"/>
                        <a:buChar char="•"/>
                      </a:pPr>
                      <a:endParaRPr lang="en-GB" sz="1200" kern="1200">
                        <a:solidFill>
                          <a:schemeClr val="tx1"/>
                        </a:solidFill>
                        <a:latin typeface="Arial" panose="020B0604020202020204" pitchFamily="34" charset="0"/>
                        <a:ea typeface="+mn-ea"/>
                        <a:cs typeface="Arial" panose="020B0604020202020204" pitchFamily="34" charset="0"/>
                      </a:endParaRPr>
                    </a:p>
                    <a:p>
                      <a:pPr marL="171450" indent="-171450" algn="l">
                        <a:buFont typeface="Arial" panose="020B0604020202020204" pitchFamily="34" charset="0"/>
                        <a:buChar char="•"/>
                      </a:pPr>
                      <a:endParaRPr lang="en-GB" sz="1200" kern="1200">
                        <a:solidFill>
                          <a:schemeClr val="tx1"/>
                        </a:solidFill>
                        <a:latin typeface="Arial" panose="020B0604020202020204" pitchFamily="34" charset="0"/>
                        <a:ea typeface="+mn-ea"/>
                        <a:cs typeface="Arial" panose="020B0604020202020204" pitchFamily="34" charset="0"/>
                      </a:endParaRPr>
                    </a:p>
                  </a:txBody>
                  <a:tcPr marL="45717" marR="45717" marT="22859" marB="22859">
                    <a:solidFill>
                      <a:srgbClr val="E8ECF2"/>
                    </a:solidFill>
                  </a:tcPr>
                </a:tc>
                <a:tc>
                  <a:txBody>
                    <a:bodyPr/>
                    <a:lstStyle/>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What will the direct impact of this proposal be on individuals?</a:t>
                      </a:r>
                    </a:p>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How many people does it target?</a:t>
                      </a:r>
                    </a:p>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What is the wider community benefit?</a:t>
                      </a:r>
                    </a:p>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Include things like:</a:t>
                      </a:r>
                    </a:p>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Proposed and measurable benefits</a:t>
                      </a:r>
                    </a:p>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Key Performance Indicators (KPI’s)</a:t>
                      </a:r>
                    </a:p>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How many people will it support</a:t>
                      </a: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txBody>
                  <a:tcPr marL="45717" marR="45717" marT="22859" marB="22859">
                    <a:solidFill>
                      <a:srgbClr val="E8ECF2"/>
                    </a:solidFill>
                  </a:tcPr>
                </a:tc>
                <a:extLst>
                  <a:ext uri="{0D108BD9-81ED-4DB2-BD59-A6C34878D82A}">
                    <a16:rowId xmlns:a16="http://schemas.microsoft.com/office/drawing/2014/main" val="3709190285"/>
                  </a:ext>
                </a:extLst>
              </a:tr>
            </a:tbl>
          </a:graphicData>
        </a:graphic>
      </p:graphicFrame>
      <p:sp>
        <p:nvSpPr>
          <p:cNvPr id="5" name="Title 4">
            <a:extLst>
              <a:ext uri="{FF2B5EF4-FFF2-40B4-BE49-F238E27FC236}">
                <a16:creationId xmlns:a16="http://schemas.microsoft.com/office/drawing/2014/main" id="{626A87ED-AC7B-1384-CF14-2CD45B1D669B}"/>
              </a:ext>
            </a:extLst>
          </p:cNvPr>
          <p:cNvSpPr>
            <a:spLocks noGrp="1"/>
          </p:cNvSpPr>
          <p:nvPr>
            <p:ph type="title"/>
          </p:nvPr>
        </p:nvSpPr>
        <p:spPr>
          <a:xfrm>
            <a:off x="102574" y="103961"/>
            <a:ext cx="10514807" cy="377832"/>
          </a:xfrm>
        </p:spPr>
        <p:txBody>
          <a:bodyPr>
            <a:normAutofit fontScale="90000"/>
          </a:bodyPr>
          <a:lstStyle/>
          <a:p>
            <a:r>
              <a:rPr lang="en-GB" sz="3250"/>
              <a:t>Proposal Overview</a:t>
            </a:r>
          </a:p>
        </p:txBody>
      </p:sp>
      <p:pic>
        <p:nvPicPr>
          <p:cNvPr id="7" name="Picture 6">
            <a:extLst>
              <a:ext uri="{FF2B5EF4-FFF2-40B4-BE49-F238E27FC236}">
                <a16:creationId xmlns:a16="http://schemas.microsoft.com/office/drawing/2014/main" id="{8FF4678B-75C1-BB62-F66F-36C9DD9A6715}"/>
              </a:ext>
            </a:extLst>
          </p:cNvPr>
          <p:cNvPicPr>
            <a:picLocks noChangeAspect="1"/>
          </p:cNvPicPr>
          <p:nvPr/>
        </p:nvPicPr>
        <p:blipFill>
          <a:blip r:embed="rId2"/>
          <a:stretch>
            <a:fillRect/>
          </a:stretch>
        </p:blipFill>
        <p:spPr>
          <a:xfrm>
            <a:off x="9809725" y="6534105"/>
            <a:ext cx="2314898" cy="323895"/>
          </a:xfrm>
          <a:prstGeom prst="rect">
            <a:avLst/>
          </a:prstGeom>
        </p:spPr>
      </p:pic>
    </p:spTree>
    <p:extLst>
      <p:ext uri="{BB962C8B-B14F-4D97-AF65-F5344CB8AC3E}">
        <p14:creationId xmlns:p14="http://schemas.microsoft.com/office/powerpoint/2010/main" val="31214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D441E-EED0-24FB-DBEA-AB261ECFBAF1}"/>
            </a:ext>
          </a:extLst>
        </p:cNvPr>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99BCC714-F935-A5AC-E99B-D974F7B7DA37}"/>
              </a:ext>
            </a:extLst>
          </p:cNvPr>
          <p:cNvGraphicFramePr>
            <a:graphicFrameLocks noGrp="1"/>
          </p:cNvGraphicFramePr>
          <p:nvPr>
            <p:extLst>
              <p:ext uri="{D42A27DB-BD31-4B8C-83A1-F6EECF244321}">
                <p14:modId xmlns:p14="http://schemas.microsoft.com/office/powerpoint/2010/main" val="2578547451"/>
              </p:ext>
            </p:extLst>
          </p:nvPr>
        </p:nvGraphicFramePr>
        <p:xfrm>
          <a:off x="265773" y="568583"/>
          <a:ext cx="11608840" cy="830850"/>
        </p:xfrm>
        <a:graphic>
          <a:graphicData uri="http://schemas.openxmlformats.org/drawingml/2006/table">
            <a:tbl>
              <a:tblPr firstRow="1" bandRow="1">
                <a:tableStyleId>{7DF18680-E054-41AD-8BC1-D1AEF772440D}</a:tableStyleId>
              </a:tblPr>
              <a:tblGrid>
                <a:gridCol w="2532007">
                  <a:extLst>
                    <a:ext uri="{9D8B030D-6E8A-4147-A177-3AD203B41FA5}">
                      <a16:colId xmlns:a16="http://schemas.microsoft.com/office/drawing/2014/main" val="1433084200"/>
                    </a:ext>
                  </a:extLst>
                </a:gridCol>
                <a:gridCol w="2111529">
                  <a:extLst>
                    <a:ext uri="{9D8B030D-6E8A-4147-A177-3AD203B41FA5}">
                      <a16:colId xmlns:a16="http://schemas.microsoft.com/office/drawing/2014/main" val="2243648090"/>
                    </a:ext>
                  </a:extLst>
                </a:gridCol>
                <a:gridCol w="2321768">
                  <a:extLst>
                    <a:ext uri="{9D8B030D-6E8A-4147-A177-3AD203B41FA5}">
                      <a16:colId xmlns:a16="http://schemas.microsoft.com/office/drawing/2014/main" val="4111179997"/>
                    </a:ext>
                  </a:extLst>
                </a:gridCol>
                <a:gridCol w="2321768">
                  <a:extLst>
                    <a:ext uri="{9D8B030D-6E8A-4147-A177-3AD203B41FA5}">
                      <a16:colId xmlns:a16="http://schemas.microsoft.com/office/drawing/2014/main" val="3690321084"/>
                    </a:ext>
                  </a:extLst>
                </a:gridCol>
                <a:gridCol w="2321768">
                  <a:extLst>
                    <a:ext uri="{9D8B030D-6E8A-4147-A177-3AD203B41FA5}">
                      <a16:colId xmlns:a16="http://schemas.microsoft.com/office/drawing/2014/main" val="606393364"/>
                    </a:ext>
                  </a:extLst>
                </a:gridCol>
              </a:tblGrid>
              <a:tr h="415425">
                <a:tc>
                  <a:txBody>
                    <a:bodyPr/>
                    <a:lstStyle/>
                    <a:p>
                      <a:pPr algn="ctr"/>
                      <a:r>
                        <a:rPr lang="en-GB" sz="1200" b="1">
                          <a:latin typeface="Arial" panose="020B0604020202020204" pitchFamily="34" charset="0"/>
                          <a:cs typeface="Arial" panose="020B0604020202020204" pitchFamily="34" charset="0"/>
                        </a:rPr>
                        <a:t>Project Title</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Organisation</a:t>
                      </a:r>
                    </a:p>
                  </a:txBody>
                  <a:tcPr marL="45717" marR="45717" marT="22859" marB="22859" anchor="ctr">
                    <a:solidFill>
                      <a:srgbClr val="08324B"/>
                    </a:solidFill>
                  </a:tcPr>
                </a:tc>
                <a:tc>
                  <a:txBody>
                    <a:bodyPr/>
                    <a:lstStyle/>
                    <a:p>
                      <a:pPr algn="ctr"/>
                      <a:r>
                        <a:rPr lang="en-GB" sz="1200" b="1" dirty="0">
                          <a:latin typeface="Arial"/>
                          <a:cs typeface="Arial"/>
                        </a:rPr>
                        <a:t>Contact</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CRF Area</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Value</a:t>
                      </a:r>
                    </a:p>
                  </a:txBody>
                  <a:tcPr marL="45717" marR="45717" marT="22859" marB="22859" anchor="ctr">
                    <a:solidFill>
                      <a:srgbClr val="08324B"/>
                    </a:solidFill>
                  </a:tcPr>
                </a:tc>
                <a:extLst>
                  <a:ext uri="{0D108BD9-81ED-4DB2-BD59-A6C34878D82A}">
                    <a16:rowId xmlns:a16="http://schemas.microsoft.com/office/drawing/2014/main" val="1329886154"/>
                  </a:ext>
                </a:extLst>
              </a:tr>
              <a:tr h="415425">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Arial" panose="020B0604020202020204" pitchFamily="34" charset="0"/>
                          <a:cs typeface="Arial" panose="020B0604020202020204" pitchFamily="34" charset="0"/>
                        </a:rPr>
                        <a:t>XXX</a:t>
                      </a:r>
                    </a:p>
                  </a:txBody>
                  <a:tcPr marL="45717" marR="45717" marT="22859" marB="22859" anchor="ctr">
                    <a:solidFill>
                      <a:srgbClr val="E8ECF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XXXX</a:t>
                      </a:r>
                    </a:p>
                  </a:txBody>
                  <a:tcPr marL="45717" marR="45717" marT="22859" marB="22859" anchor="ctr">
                    <a:solidFill>
                      <a:srgbClr val="E8ECF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XXXXX</a:t>
                      </a:r>
                    </a:p>
                  </a:txBody>
                  <a:tcPr marL="45717" marR="45717" marT="22859" marB="22859" anchor="ctr">
                    <a:solidFill>
                      <a:srgbClr val="E8ECF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Crisis/Resilience/Community Coordination</a:t>
                      </a:r>
                    </a:p>
                  </a:txBody>
                  <a:tcPr marL="45717" marR="45717" marT="22859" marB="22859" anchor="ctr">
                    <a:solidFill>
                      <a:srgbClr val="E8ECF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   </a:t>
                      </a:r>
                    </a:p>
                    <a:p>
                      <a:pPr marL="0" marR="0" lvl="0" indent="0" algn="ctr" defTabSz="1828709"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Arial" panose="020B0604020202020204" pitchFamily="34" charset="0"/>
                          <a:cs typeface="Arial" panose="020B0604020202020204" pitchFamily="34" charset="0"/>
                        </a:rPr>
                        <a:t>(include match funding)</a:t>
                      </a:r>
                    </a:p>
                  </a:txBody>
                  <a:tcPr marL="45717" marR="45717" marT="22859" marB="22859" anchor="ctr">
                    <a:solidFill>
                      <a:srgbClr val="E8ECF2"/>
                    </a:solidFill>
                  </a:tcPr>
                </a:tc>
                <a:extLst>
                  <a:ext uri="{0D108BD9-81ED-4DB2-BD59-A6C34878D82A}">
                    <a16:rowId xmlns:a16="http://schemas.microsoft.com/office/drawing/2014/main" val="3709190285"/>
                  </a:ext>
                </a:extLst>
              </a:tr>
            </a:tbl>
          </a:graphicData>
        </a:graphic>
      </p:graphicFrame>
      <p:graphicFrame>
        <p:nvGraphicFramePr>
          <p:cNvPr id="4" name="Table 3">
            <a:extLst>
              <a:ext uri="{FF2B5EF4-FFF2-40B4-BE49-F238E27FC236}">
                <a16:creationId xmlns:a16="http://schemas.microsoft.com/office/drawing/2014/main" id="{59C418E6-5F09-B5E0-73DF-7F24192C82DC}"/>
              </a:ext>
            </a:extLst>
          </p:cNvPr>
          <p:cNvGraphicFramePr>
            <a:graphicFrameLocks noGrp="1"/>
          </p:cNvGraphicFramePr>
          <p:nvPr/>
        </p:nvGraphicFramePr>
        <p:xfrm>
          <a:off x="294409" y="1567295"/>
          <a:ext cx="11608819" cy="4877706"/>
        </p:xfrm>
        <a:graphic>
          <a:graphicData uri="http://schemas.openxmlformats.org/drawingml/2006/table">
            <a:tbl>
              <a:tblPr firstRow="1" bandRow="1">
                <a:tableStyleId>{7DF18680-E054-41AD-8BC1-D1AEF772440D}</a:tableStyleId>
              </a:tblPr>
              <a:tblGrid>
                <a:gridCol w="2953107">
                  <a:extLst>
                    <a:ext uri="{9D8B030D-6E8A-4147-A177-3AD203B41FA5}">
                      <a16:colId xmlns:a16="http://schemas.microsoft.com/office/drawing/2014/main" val="1433084200"/>
                    </a:ext>
                  </a:extLst>
                </a:gridCol>
                <a:gridCol w="2846214">
                  <a:extLst>
                    <a:ext uri="{9D8B030D-6E8A-4147-A177-3AD203B41FA5}">
                      <a16:colId xmlns:a16="http://schemas.microsoft.com/office/drawing/2014/main" val="2243648090"/>
                    </a:ext>
                  </a:extLst>
                </a:gridCol>
                <a:gridCol w="2904749">
                  <a:extLst>
                    <a:ext uri="{9D8B030D-6E8A-4147-A177-3AD203B41FA5}">
                      <a16:colId xmlns:a16="http://schemas.microsoft.com/office/drawing/2014/main" val="3690321084"/>
                    </a:ext>
                  </a:extLst>
                </a:gridCol>
                <a:gridCol w="2904749">
                  <a:extLst>
                    <a:ext uri="{9D8B030D-6E8A-4147-A177-3AD203B41FA5}">
                      <a16:colId xmlns:a16="http://schemas.microsoft.com/office/drawing/2014/main" val="606393364"/>
                    </a:ext>
                  </a:extLst>
                </a:gridCol>
              </a:tblGrid>
              <a:tr h="259988">
                <a:tc>
                  <a:txBody>
                    <a:bodyPr/>
                    <a:lstStyle/>
                    <a:p>
                      <a:pPr algn="ctr"/>
                      <a:r>
                        <a:rPr lang="en-GB" sz="1200" b="1">
                          <a:latin typeface="Arial" panose="020B0604020202020204" pitchFamily="34" charset="0"/>
                          <a:cs typeface="Arial" panose="020B0604020202020204" pitchFamily="34" charset="0"/>
                        </a:rPr>
                        <a:t>Project Summary</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Alignment to CRF Criteria</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Project Deliverables</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Benefits &amp; Outcomes</a:t>
                      </a:r>
                    </a:p>
                  </a:txBody>
                  <a:tcPr marL="45717" marR="45717" marT="22859" marB="22859" anchor="ctr">
                    <a:solidFill>
                      <a:srgbClr val="08324B"/>
                    </a:solidFill>
                  </a:tcPr>
                </a:tc>
                <a:extLst>
                  <a:ext uri="{0D108BD9-81ED-4DB2-BD59-A6C34878D82A}">
                    <a16:rowId xmlns:a16="http://schemas.microsoft.com/office/drawing/2014/main" val="1329886154"/>
                  </a:ext>
                </a:extLst>
              </a:tr>
              <a:tr h="2188532">
                <a:tc>
                  <a:txBody>
                    <a:bodyPr/>
                    <a:lstStyle/>
                    <a:p>
                      <a:pPr marL="0" indent="0" algn="l">
                        <a:buFont typeface="Arial" panose="020B0604020202020204" pitchFamily="34" charset="0"/>
                        <a:buNone/>
                      </a:pPr>
                      <a:r>
                        <a:rPr lang="en-GB" sz="1200">
                          <a:solidFill>
                            <a:schemeClr val="tx1"/>
                          </a:solidFill>
                          <a:latin typeface="Arial" panose="020B0604020202020204" pitchFamily="34" charset="0"/>
                          <a:cs typeface="Arial" panose="020B0604020202020204" pitchFamily="34" charset="0"/>
                        </a:rPr>
                        <a:t>Include: Aims/Objectives/Target Cohort/Locality/expected outcomes.</a:t>
                      </a:r>
                    </a:p>
                    <a:p>
                      <a:pPr marL="0" indent="0" algn="l">
                        <a:buFont typeface="Arial" panose="020B0604020202020204" pitchFamily="34" charset="0"/>
                        <a:buNone/>
                      </a:pPr>
                      <a:r>
                        <a:rPr lang="en-GB" sz="1200">
                          <a:solidFill>
                            <a:schemeClr val="tx1"/>
                          </a:solidFill>
                          <a:latin typeface="Arial" panose="020B0604020202020204" pitchFamily="34" charset="0"/>
                          <a:cs typeface="Arial" panose="020B0604020202020204" pitchFamily="34" charset="0"/>
                        </a:rPr>
                        <a:t>Is this a brand new scheme, or an extension/improvement of something existing.</a:t>
                      </a:r>
                    </a:p>
                  </a:txBody>
                  <a:tcPr marL="45717" marR="45717" marT="22859" marB="22859">
                    <a:solidFill>
                      <a:srgbClr val="E8ECF2"/>
                    </a:solidFill>
                  </a:tcPr>
                </a:tc>
                <a:tc>
                  <a:txBody>
                    <a:bodyPr/>
                    <a:lstStyle/>
                    <a:p>
                      <a:pPr marL="0" indent="0" algn="l">
                        <a:buFont typeface="Arial" panose="020B0604020202020204" pitchFamily="34" charset="0"/>
                        <a:buNone/>
                      </a:pPr>
                      <a:r>
                        <a:rPr lang="en-GB" sz="1200">
                          <a:solidFill>
                            <a:schemeClr val="tx1"/>
                          </a:solidFill>
                          <a:latin typeface="Arial" panose="020B0604020202020204" pitchFamily="34" charset="0"/>
                          <a:cs typeface="Arial" panose="020B0604020202020204" pitchFamily="34" charset="0"/>
                        </a:rPr>
                        <a:t>Which strand does this support.</a:t>
                      </a:r>
                    </a:p>
                    <a:p>
                      <a:pPr marL="0" indent="0" algn="l">
                        <a:buFont typeface="Arial" panose="020B0604020202020204" pitchFamily="34" charset="0"/>
                        <a:buNone/>
                      </a:pPr>
                      <a:endParaRPr lang="en-GB" sz="120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200">
                          <a:solidFill>
                            <a:schemeClr val="tx1"/>
                          </a:solidFill>
                          <a:latin typeface="Arial" panose="020B0604020202020204" pitchFamily="34" charset="0"/>
                          <a:cs typeface="Arial" panose="020B0604020202020204" pitchFamily="34" charset="0"/>
                        </a:rPr>
                        <a:t>What outcomes does it support.</a:t>
                      </a:r>
                    </a:p>
                    <a:p>
                      <a:pPr marL="0" indent="0" algn="l">
                        <a:buFont typeface="Arial" panose="020B0604020202020204" pitchFamily="34" charset="0"/>
                        <a:buNone/>
                      </a:pPr>
                      <a:endParaRPr lang="en-GB" sz="120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200">
                          <a:solidFill>
                            <a:schemeClr val="tx1"/>
                          </a:solidFill>
                          <a:latin typeface="Arial" panose="020B0604020202020204" pitchFamily="34" charset="0"/>
                          <a:cs typeface="Arial" panose="020B0604020202020204" pitchFamily="34" charset="0"/>
                        </a:rPr>
                        <a:t>How does it meet the DWP criteria</a:t>
                      </a:r>
                    </a:p>
                  </a:txBody>
                  <a:tcPr marL="45717" marR="45717" marT="22859" marB="22859">
                    <a:solidFill>
                      <a:srgbClr val="E8ECF2"/>
                    </a:solidFill>
                  </a:tcPr>
                </a:tc>
                <a:tc>
                  <a:txBody>
                    <a:bodyPr/>
                    <a:lstStyle/>
                    <a:p>
                      <a:pPr marL="0" indent="0" algn="l">
                        <a:buFont typeface="Arial" panose="020B0604020202020204" pitchFamily="34" charset="0"/>
                        <a:buNone/>
                      </a:pPr>
                      <a:r>
                        <a:rPr lang="en-GB" sz="1200" kern="1200">
                          <a:solidFill>
                            <a:schemeClr val="tx1"/>
                          </a:solidFill>
                          <a:latin typeface="Arial" panose="020B0604020202020204" pitchFamily="34" charset="0"/>
                          <a:ea typeface="+mn-ea"/>
                          <a:cs typeface="Arial" panose="020B0604020202020204" pitchFamily="34" charset="0"/>
                        </a:rPr>
                        <a:t>Detail what the project will deliver</a:t>
                      </a:r>
                    </a:p>
                    <a:p>
                      <a:pPr marL="171450" indent="-171450" algn="l">
                        <a:buFont typeface="Arial" panose="020B0604020202020204" pitchFamily="34" charset="0"/>
                        <a:buChar char="•"/>
                      </a:pPr>
                      <a:endParaRPr lang="en-GB" sz="1200" kern="1200">
                        <a:solidFill>
                          <a:schemeClr val="tx1"/>
                        </a:solidFill>
                        <a:latin typeface="Arial" panose="020B0604020202020204" pitchFamily="34" charset="0"/>
                        <a:ea typeface="+mn-ea"/>
                        <a:cs typeface="Arial" panose="020B0604020202020204" pitchFamily="34" charset="0"/>
                      </a:endParaRPr>
                    </a:p>
                    <a:p>
                      <a:pPr marL="171450" indent="-171450" algn="l">
                        <a:buFont typeface="Arial" panose="020B0604020202020204" pitchFamily="34" charset="0"/>
                        <a:buChar char="•"/>
                      </a:pPr>
                      <a:endParaRPr lang="en-GB" sz="1200" kern="1200">
                        <a:solidFill>
                          <a:schemeClr val="tx1"/>
                        </a:solidFill>
                        <a:latin typeface="Arial" panose="020B0604020202020204" pitchFamily="34" charset="0"/>
                        <a:ea typeface="+mn-ea"/>
                        <a:cs typeface="Arial" panose="020B0604020202020204" pitchFamily="34" charset="0"/>
                      </a:endParaRPr>
                    </a:p>
                  </a:txBody>
                  <a:tcPr marL="45717" marR="45717" marT="22859" marB="22859">
                    <a:solidFill>
                      <a:srgbClr val="E8ECF2"/>
                    </a:solidFill>
                  </a:tcPr>
                </a:tc>
                <a:tc>
                  <a:txBody>
                    <a:bodyPr/>
                    <a:lstStyle/>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What will the direct impact of this proposal be on individuals?</a:t>
                      </a:r>
                    </a:p>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How many people does it target?</a:t>
                      </a:r>
                    </a:p>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What is the wider community benefit?</a:t>
                      </a:r>
                    </a:p>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Include things like:</a:t>
                      </a:r>
                    </a:p>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Proposed and measurable benefits</a:t>
                      </a:r>
                    </a:p>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Key Performance Indicators (KPI’s)</a:t>
                      </a:r>
                    </a:p>
                    <a:p>
                      <a:pPr marL="0" indent="0" algn="l">
                        <a:buFont typeface="Arial" panose="020B0604020202020204" pitchFamily="34" charset="0"/>
                        <a:buNone/>
                      </a:pPr>
                      <a:r>
                        <a:rPr lang="en-GB" sz="1200" b="0" i="0" kern="1200" dirty="0">
                          <a:solidFill>
                            <a:schemeClr val="dk1"/>
                          </a:solidFill>
                          <a:effectLst/>
                          <a:latin typeface="Arial" panose="020B0604020202020204" pitchFamily="34" charset="0"/>
                          <a:ea typeface="+mn-ea"/>
                          <a:cs typeface="Arial" panose="020B0604020202020204" pitchFamily="34" charset="0"/>
                        </a:rPr>
                        <a:t>How many people will it support</a:t>
                      </a: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b="0" i="0" kern="1200" dirty="0">
                        <a:solidFill>
                          <a:schemeClr val="dk1"/>
                        </a:solidFill>
                        <a:effectLst/>
                        <a:latin typeface="Arial" panose="020B0604020202020204" pitchFamily="34" charset="0"/>
                        <a:ea typeface="+mn-ea"/>
                        <a:cs typeface="Arial" panose="020B0604020202020204" pitchFamily="34" charset="0"/>
                      </a:endParaRPr>
                    </a:p>
                  </a:txBody>
                  <a:tcPr marL="45717" marR="45717" marT="22859" marB="22859">
                    <a:solidFill>
                      <a:srgbClr val="E8ECF2"/>
                    </a:solidFill>
                  </a:tcPr>
                </a:tc>
                <a:extLst>
                  <a:ext uri="{0D108BD9-81ED-4DB2-BD59-A6C34878D82A}">
                    <a16:rowId xmlns:a16="http://schemas.microsoft.com/office/drawing/2014/main" val="3709190285"/>
                  </a:ext>
                </a:extLst>
              </a:tr>
            </a:tbl>
          </a:graphicData>
        </a:graphic>
      </p:graphicFrame>
      <p:sp>
        <p:nvSpPr>
          <p:cNvPr id="5" name="Title 4">
            <a:extLst>
              <a:ext uri="{FF2B5EF4-FFF2-40B4-BE49-F238E27FC236}">
                <a16:creationId xmlns:a16="http://schemas.microsoft.com/office/drawing/2014/main" id="{56228DA0-4B47-4E5D-4D5D-A738C4CCD741}"/>
              </a:ext>
            </a:extLst>
          </p:cNvPr>
          <p:cNvSpPr>
            <a:spLocks noGrp="1"/>
          </p:cNvSpPr>
          <p:nvPr>
            <p:ph type="title"/>
          </p:nvPr>
        </p:nvSpPr>
        <p:spPr>
          <a:xfrm>
            <a:off x="102574" y="103961"/>
            <a:ext cx="10514807" cy="377832"/>
          </a:xfrm>
        </p:spPr>
        <p:txBody>
          <a:bodyPr>
            <a:normAutofit fontScale="90000"/>
          </a:bodyPr>
          <a:lstStyle/>
          <a:p>
            <a:r>
              <a:rPr lang="en-GB" sz="3250"/>
              <a:t>Proposal Overview</a:t>
            </a:r>
          </a:p>
        </p:txBody>
      </p:sp>
      <p:pic>
        <p:nvPicPr>
          <p:cNvPr id="7" name="Picture 6">
            <a:extLst>
              <a:ext uri="{FF2B5EF4-FFF2-40B4-BE49-F238E27FC236}">
                <a16:creationId xmlns:a16="http://schemas.microsoft.com/office/drawing/2014/main" id="{57A1BD6B-DB08-7B27-E366-8D233215C666}"/>
              </a:ext>
            </a:extLst>
          </p:cNvPr>
          <p:cNvPicPr>
            <a:picLocks noChangeAspect="1"/>
          </p:cNvPicPr>
          <p:nvPr/>
        </p:nvPicPr>
        <p:blipFill>
          <a:blip r:embed="rId2"/>
          <a:stretch>
            <a:fillRect/>
          </a:stretch>
        </p:blipFill>
        <p:spPr>
          <a:xfrm>
            <a:off x="9809725" y="6534105"/>
            <a:ext cx="2314898" cy="323895"/>
          </a:xfrm>
          <a:prstGeom prst="rect">
            <a:avLst/>
          </a:prstGeom>
        </p:spPr>
      </p:pic>
    </p:spTree>
    <p:extLst>
      <p:ext uri="{BB962C8B-B14F-4D97-AF65-F5344CB8AC3E}">
        <p14:creationId xmlns:p14="http://schemas.microsoft.com/office/powerpoint/2010/main" val="71016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E4D71-72C4-8D7A-FFBD-D39B8C6C0E01}"/>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6D0AF84-9233-910B-21E8-0F282A80FBEC}"/>
              </a:ext>
            </a:extLst>
          </p:cNvPr>
          <p:cNvGraphicFramePr>
            <a:graphicFrameLocks noGrp="1"/>
          </p:cNvGraphicFramePr>
          <p:nvPr>
            <p:extLst>
              <p:ext uri="{D42A27DB-BD31-4B8C-83A1-F6EECF244321}">
                <p14:modId xmlns:p14="http://schemas.microsoft.com/office/powerpoint/2010/main" val="1196293588"/>
              </p:ext>
            </p:extLst>
          </p:nvPr>
        </p:nvGraphicFramePr>
        <p:xfrm>
          <a:off x="173181" y="658090"/>
          <a:ext cx="11851671" cy="5779551"/>
        </p:xfrm>
        <a:graphic>
          <a:graphicData uri="http://schemas.openxmlformats.org/drawingml/2006/table">
            <a:tbl>
              <a:tblPr firstRow="1" bandRow="1">
                <a:tableStyleId>{7DF18680-E054-41AD-8BC1-D1AEF772440D}</a:tableStyleId>
              </a:tblPr>
              <a:tblGrid>
                <a:gridCol w="3023656">
                  <a:extLst>
                    <a:ext uri="{9D8B030D-6E8A-4147-A177-3AD203B41FA5}">
                      <a16:colId xmlns:a16="http://schemas.microsoft.com/office/drawing/2014/main" val="1433084200"/>
                    </a:ext>
                  </a:extLst>
                </a:gridCol>
                <a:gridCol w="2896983">
                  <a:extLst>
                    <a:ext uri="{9D8B030D-6E8A-4147-A177-3AD203B41FA5}">
                      <a16:colId xmlns:a16="http://schemas.microsoft.com/office/drawing/2014/main" val="2243648090"/>
                    </a:ext>
                  </a:extLst>
                </a:gridCol>
                <a:gridCol w="2965516">
                  <a:extLst>
                    <a:ext uri="{9D8B030D-6E8A-4147-A177-3AD203B41FA5}">
                      <a16:colId xmlns:a16="http://schemas.microsoft.com/office/drawing/2014/main" val="3690321084"/>
                    </a:ext>
                  </a:extLst>
                </a:gridCol>
                <a:gridCol w="2965516">
                  <a:extLst>
                    <a:ext uri="{9D8B030D-6E8A-4147-A177-3AD203B41FA5}">
                      <a16:colId xmlns:a16="http://schemas.microsoft.com/office/drawing/2014/main" val="606393364"/>
                    </a:ext>
                  </a:extLst>
                </a:gridCol>
              </a:tblGrid>
              <a:tr h="247433">
                <a:tc>
                  <a:txBody>
                    <a:bodyPr/>
                    <a:lstStyle/>
                    <a:p>
                      <a:pPr algn="ctr"/>
                      <a:r>
                        <a:rPr lang="en-GB" sz="1200" b="1">
                          <a:latin typeface="Arial" panose="020B0604020202020204" pitchFamily="34" charset="0"/>
                          <a:cs typeface="Arial" panose="020B0604020202020204" pitchFamily="34" charset="0"/>
                        </a:rPr>
                        <a:t>Links to other Projects</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Requirements to implement</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Timescales/Key Milestones</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Risks &amp; Mitigations</a:t>
                      </a:r>
                    </a:p>
                  </a:txBody>
                  <a:tcPr marL="45717" marR="45717" marT="22859" marB="22859" anchor="ctr">
                    <a:solidFill>
                      <a:srgbClr val="08324B"/>
                    </a:solidFill>
                  </a:tcPr>
                </a:tc>
                <a:extLst>
                  <a:ext uri="{0D108BD9-81ED-4DB2-BD59-A6C34878D82A}">
                    <a16:rowId xmlns:a16="http://schemas.microsoft.com/office/drawing/2014/main" val="1329886154"/>
                  </a:ext>
                </a:extLst>
              </a:tr>
              <a:tr h="2082841">
                <a:tc>
                  <a:txBody>
                    <a:bodyPr/>
                    <a:lstStyle/>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How does this project align to or support other areas of the CRF Programme that are already up and running.</a:t>
                      </a: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What are the links to other programmes running outside of CRF in the community and how do they compliment each other?</a:t>
                      </a:r>
                    </a:p>
                  </a:txBody>
                  <a:tcPr marL="45717" marR="45717" marT="22859" marB="22859">
                    <a:solidFill>
                      <a:srgbClr val="E8ECF2"/>
                    </a:solidFill>
                  </a:tcPr>
                </a:tc>
                <a:tc>
                  <a:txBody>
                    <a:bodyPr/>
                    <a:lstStyle/>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How will the project be managed and by whom?</a:t>
                      </a: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What support is needed – from the Steering Group, HCC directly or from other external partners.</a:t>
                      </a:r>
                    </a:p>
                  </a:txBody>
                  <a:tcPr marL="45717" marR="45717" marT="22859" marB="22859">
                    <a:solidFill>
                      <a:srgbClr val="E8ECF2"/>
                    </a:solidFill>
                  </a:tcPr>
                </a:tc>
                <a:tc>
                  <a:txBody>
                    <a:bodyPr/>
                    <a:lstStyle/>
                    <a:p>
                      <a:pPr marL="0" indent="0" algn="l">
                        <a:buFont typeface="Arial" panose="020B0604020202020204" pitchFamily="34" charset="0"/>
                        <a:buNone/>
                      </a:pPr>
                      <a:r>
                        <a:rPr lang="en-GB" sz="1200" kern="1200" dirty="0">
                          <a:solidFill>
                            <a:schemeClr val="tx1"/>
                          </a:solidFill>
                          <a:latin typeface="Arial" panose="020B0604020202020204" pitchFamily="34" charset="0"/>
                          <a:ea typeface="+mn-ea"/>
                          <a:cs typeface="Arial" panose="020B0604020202020204" pitchFamily="34" charset="0"/>
                        </a:rPr>
                        <a:t>Provide an indication of:</a:t>
                      </a:r>
                    </a:p>
                    <a:p>
                      <a:pPr lvl="0" fontAlgn="base"/>
                      <a:r>
                        <a:rPr lang="en-US" sz="1200" u="none" strike="noStrike" kern="1200" dirty="0">
                          <a:solidFill>
                            <a:schemeClr val="dk1"/>
                          </a:solidFill>
                          <a:effectLst/>
                          <a:latin typeface="Arial" panose="020B0604020202020204" pitchFamily="34" charset="0"/>
                          <a:ea typeface="+mn-ea"/>
                          <a:cs typeface="Arial" panose="020B0604020202020204" pitchFamily="34" charset="0"/>
                        </a:rPr>
                        <a:t>How long would it take to get the project up and running</a:t>
                      </a:r>
                      <a:endParaRPr lang="en-GB" sz="1200" u="none" strike="noStrike"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How long would the project run for</a:t>
                      </a:r>
                      <a:endParaRPr lang="en-GB" sz="1200" u="none" strike="noStrike"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When will it be evaluated</a:t>
                      </a:r>
                      <a:endParaRPr lang="en-GB" sz="1200" u="none" strike="noStrike"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Is this a pilot project and if so, are there plans to extend it?</a:t>
                      </a: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txBody>
                  <a:tcPr marL="45717" marR="45717" marT="22859" marB="22859">
                    <a:solidFill>
                      <a:srgbClr val="E8EC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Outline the risks and challenges of implementing the proposal and how these will be mitigated.</a:t>
                      </a:r>
                    </a:p>
                  </a:txBody>
                  <a:tcPr marL="45717" marR="45717" marT="22859" marB="22859">
                    <a:solidFill>
                      <a:srgbClr val="E8ECF2"/>
                    </a:solidFill>
                  </a:tcPr>
                </a:tc>
                <a:extLst>
                  <a:ext uri="{0D108BD9-81ED-4DB2-BD59-A6C34878D82A}">
                    <a16:rowId xmlns:a16="http://schemas.microsoft.com/office/drawing/2014/main" val="3709190285"/>
                  </a:ext>
                </a:extLst>
              </a:tr>
            </a:tbl>
          </a:graphicData>
        </a:graphic>
      </p:graphicFrame>
      <p:sp>
        <p:nvSpPr>
          <p:cNvPr id="5" name="Title 4">
            <a:extLst>
              <a:ext uri="{FF2B5EF4-FFF2-40B4-BE49-F238E27FC236}">
                <a16:creationId xmlns:a16="http://schemas.microsoft.com/office/drawing/2014/main" id="{626A87ED-AC7B-1384-CF14-2CD45B1D669B}"/>
              </a:ext>
            </a:extLst>
          </p:cNvPr>
          <p:cNvSpPr>
            <a:spLocks noGrp="1"/>
          </p:cNvSpPr>
          <p:nvPr>
            <p:ph type="title"/>
          </p:nvPr>
        </p:nvSpPr>
        <p:spPr>
          <a:xfrm>
            <a:off x="76597" y="103961"/>
            <a:ext cx="10514807" cy="377832"/>
          </a:xfrm>
        </p:spPr>
        <p:txBody>
          <a:bodyPr>
            <a:normAutofit fontScale="90000"/>
          </a:bodyPr>
          <a:lstStyle/>
          <a:p>
            <a:r>
              <a:rPr lang="en-GB" sz="3250"/>
              <a:t>Proposal Overview</a:t>
            </a:r>
          </a:p>
        </p:txBody>
      </p:sp>
      <p:pic>
        <p:nvPicPr>
          <p:cNvPr id="4" name="Picture 3">
            <a:extLst>
              <a:ext uri="{FF2B5EF4-FFF2-40B4-BE49-F238E27FC236}">
                <a16:creationId xmlns:a16="http://schemas.microsoft.com/office/drawing/2014/main" id="{28FD551E-855D-6E72-EE08-A761061AA065}"/>
              </a:ext>
            </a:extLst>
          </p:cNvPr>
          <p:cNvPicPr>
            <a:picLocks noChangeAspect="1"/>
          </p:cNvPicPr>
          <p:nvPr/>
        </p:nvPicPr>
        <p:blipFill>
          <a:blip r:embed="rId2"/>
          <a:stretch>
            <a:fillRect/>
          </a:stretch>
        </p:blipFill>
        <p:spPr>
          <a:xfrm>
            <a:off x="9739151" y="6479523"/>
            <a:ext cx="2314898" cy="323895"/>
          </a:xfrm>
          <a:prstGeom prst="rect">
            <a:avLst/>
          </a:prstGeom>
        </p:spPr>
      </p:pic>
    </p:spTree>
    <p:extLst>
      <p:ext uri="{BB962C8B-B14F-4D97-AF65-F5344CB8AC3E}">
        <p14:creationId xmlns:p14="http://schemas.microsoft.com/office/powerpoint/2010/main" val="268731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D06C6-7B40-2011-EBDD-7956EF2E6187}"/>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17D6BD0-CA04-8FAB-BA6F-CD3FAA9D4D96}"/>
              </a:ext>
            </a:extLst>
          </p:cNvPr>
          <p:cNvGraphicFramePr>
            <a:graphicFrameLocks noGrp="1"/>
          </p:cNvGraphicFramePr>
          <p:nvPr>
            <p:extLst>
              <p:ext uri="{D42A27DB-BD31-4B8C-83A1-F6EECF244321}">
                <p14:modId xmlns:p14="http://schemas.microsoft.com/office/powerpoint/2010/main" val="630519553"/>
              </p:ext>
            </p:extLst>
          </p:nvPr>
        </p:nvGraphicFramePr>
        <p:xfrm>
          <a:off x="173181" y="658090"/>
          <a:ext cx="11851671" cy="5779551"/>
        </p:xfrm>
        <a:graphic>
          <a:graphicData uri="http://schemas.openxmlformats.org/drawingml/2006/table">
            <a:tbl>
              <a:tblPr firstRow="1" bandRow="1">
                <a:tableStyleId>{7DF18680-E054-41AD-8BC1-D1AEF772440D}</a:tableStyleId>
              </a:tblPr>
              <a:tblGrid>
                <a:gridCol w="3023656">
                  <a:extLst>
                    <a:ext uri="{9D8B030D-6E8A-4147-A177-3AD203B41FA5}">
                      <a16:colId xmlns:a16="http://schemas.microsoft.com/office/drawing/2014/main" val="1433084200"/>
                    </a:ext>
                  </a:extLst>
                </a:gridCol>
                <a:gridCol w="2896983">
                  <a:extLst>
                    <a:ext uri="{9D8B030D-6E8A-4147-A177-3AD203B41FA5}">
                      <a16:colId xmlns:a16="http://schemas.microsoft.com/office/drawing/2014/main" val="2243648090"/>
                    </a:ext>
                  </a:extLst>
                </a:gridCol>
                <a:gridCol w="2965516">
                  <a:extLst>
                    <a:ext uri="{9D8B030D-6E8A-4147-A177-3AD203B41FA5}">
                      <a16:colId xmlns:a16="http://schemas.microsoft.com/office/drawing/2014/main" val="3690321084"/>
                    </a:ext>
                  </a:extLst>
                </a:gridCol>
                <a:gridCol w="2965516">
                  <a:extLst>
                    <a:ext uri="{9D8B030D-6E8A-4147-A177-3AD203B41FA5}">
                      <a16:colId xmlns:a16="http://schemas.microsoft.com/office/drawing/2014/main" val="606393364"/>
                    </a:ext>
                  </a:extLst>
                </a:gridCol>
              </a:tblGrid>
              <a:tr h="247433">
                <a:tc>
                  <a:txBody>
                    <a:bodyPr/>
                    <a:lstStyle/>
                    <a:p>
                      <a:pPr algn="ctr"/>
                      <a:r>
                        <a:rPr lang="en-GB" sz="1200" b="1">
                          <a:latin typeface="Arial" panose="020B0604020202020204" pitchFamily="34" charset="0"/>
                          <a:cs typeface="Arial" panose="020B0604020202020204" pitchFamily="34" charset="0"/>
                        </a:rPr>
                        <a:t>Links to other Projects</a:t>
                      </a:r>
                    </a:p>
                  </a:txBody>
                  <a:tcPr marL="45717" marR="45717" marT="22859" marB="22859" anchor="ctr">
                    <a:solidFill>
                      <a:srgbClr val="08324B"/>
                    </a:solidFill>
                  </a:tcPr>
                </a:tc>
                <a:tc>
                  <a:txBody>
                    <a:bodyPr/>
                    <a:lstStyle/>
                    <a:p>
                      <a:pPr algn="ctr"/>
                      <a:r>
                        <a:rPr lang="en-GB" sz="1200" b="1" dirty="0">
                          <a:latin typeface="Arial" panose="020B0604020202020204" pitchFamily="34" charset="0"/>
                          <a:cs typeface="Arial" panose="020B0604020202020204" pitchFamily="34" charset="0"/>
                        </a:rPr>
                        <a:t>Requirements to deliver</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Timescales/Key Milestones</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Risks &amp; Mitigations</a:t>
                      </a:r>
                    </a:p>
                  </a:txBody>
                  <a:tcPr marL="45717" marR="45717" marT="22859" marB="22859" anchor="ctr">
                    <a:solidFill>
                      <a:srgbClr val="08324B"/>
                    </a:solidFill>
                  </a:tcPr>
                </a:tc>
                <a:extLst>
                  <a:ext uri="{0D108BD9-81ED-4DB2-BD59-A6C34878D82A}">
                    <a16:rowId xmlns:a16="http://schemas.microsoft.com/office/drawing/2014/main" val="1329886154"/>
                  </a:ext>
                </a:extLst>
              </a:tr>
              <a:tr h="2082841">
                <a:tc>
                  <a:txBody>
                    <a:bodyPr/>
                    <a:lstStyle/>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Does this project build on anything that is already being delivered?</a:t>
                      </a: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Does it align to or compliment any other projects in the local area?</a:t>
                      </a:r>
                    </a:p>
                  </a:txBody>
                  <a:tcPr marL="45717" marR="45717" marT="22859" marB="22859">
                    <a:solidFill>
                      <a:srgbClr val="E8ECF2"/>
                    </a:solidFill>
                  </a:tcPr>
                </a:tc>
                <a:tc>
                  <a:txBody>
                    <a:bodyPr/>
                    <a:lstStyle/>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How will the project be delivered/operate?</a:t>
                      </a: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Are there specific staff/resources allocated to this work, is new technology needed, or accommodation?</a:t>
                      </a: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marL="45717" marR="45717" marT="22859" marB="22859">
                    <a:solidFill>
                      <a:srgbClr val="E8ECF2"/>
                    </a:solidFill>
                  </a:tcPr>
                </a:tc>
                <a:tc>
                  <a:txBody>
                    <a:bodyPr/>
                    <a:lstStyle/>
                    <a:p>
                      <a:pPr marL="0" indent="0" algn="l">
                        <a:buFont typeface="Arial" panose="020B0604020202020204" pitchFamily="34" charset="0"/>
                        <a:buNone/>
                      </a:pPr>
                      <a:r>
                        <a:rPr lang="en-GB" sz="1200" kern="1200" dirty="0">
                          <a:solidFill>
                            <a:schemeClr val="tx1"/>
                          </a:solidFill>
                          <a:latin typeface="Arial" panose="020B0604020202020204" pitchFamily="34" charset="0"/>
                          <a:ea typeface="+mn-ea"/>
                          <a:cs typeface="Arial" panose="020B0604020202020204" pitchFamily="34" charset="0"/>
                        </a:rPr>
                        <a:t>Provide an indication of:</a:t>
                      </a:r>
                    </a:p>
                    <a:p>
                      <a:pPr lvl="0" fontAlgn="base"/>
                      <a:r>
                        <a:rPr lang="en-US" sz="1200" u="none" strike="noStrike" kern="1200" dirty="0">
                          <a:solidFill>
                            <a:schemeClr val="dk1"/>
                          </a:solidFill>
                          <a:effectLst/>
                          <a:latin typeface="Arial" panose="020B0604020202020204" pitchFamily="34" charset="0"/>
                          <a:ea typeface="+mn-ea"/>
                          <a:cs typeface="Arial" panose="020B0604020202020204" pitchFamily="34" charset="0"/>
                        </a:rPr>
                        <a:t>How long would it take to get the project up and running</a:t>
                      </a:r>
                      <a:endParaRPr lang="en-GB" sz="1200" u="none" strike="noStrike"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How long would the project run for</a:t>
                      </a:r>
                      <a:endParaRPr lang="en-GB" sz="1200" u="none" strike="noStrike"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When will it be evaluated</a:t>
                      </a:r>
                      <a:endParaRPr lang="en-GB" sz="1200" u="none" strike="noStrike"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Is this a pilot project and if so, are there plans to extend it?</a:t>
                      </a: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txBody>
                  <a:tcPr marL="45717" marR="45717" marT="22859" marB="22859">
                    <a:solidFill>
                      <a:srgbClr val="E8EC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Outline the risks and challenges of implementing the proposal and how these will be mitigated.</a:t>
                      </a:r>
                    </a:p>
                  </a:txBody>
                  <a:tcPr marL="45717" marR="45717" marT="22859" marB="22859">
                    <a:solidFill>
                      <a:srgbClr val="E8ECF2"/>
                    </a:solidFill>
                  </a:tcPr>
                </a:tc>
                <a:extLst>
                  <a:ext uri="{0D108BD9-81ED-4DB2-BD59-A6C34878D82A}">
                    <a16:rowId xmlns:a16="http://schemas.microsoft.com/office/drawing/2014/main" val="3709190285"/>
                  </a:ext>
                </a:extLst>
              </a:tr>
            </a:tbl>
          </a:graphicData>
        </a:graphic>
      </p:graphicFrame>
      <p:sp>
        <p:nvSpPr>
          <p:cNvPr id="5" name="Title 4">
            <a:extLst>
              <a:ext uri="{FF2B5EF4-FFF2-40B4-BE49-F238E27FC236}">
                <a16:creationId xmlns:a16="http://schemas.microsoft.com/office/drawing/2014/main" id="{1FA0814F-434E-8086-FAB6-2E6A68461DDE}"/>
              </a:ext>
            </a:extLst>
          </p:cNvPr>
          <p:cNvSpPr>
            <a:spLocks noGrp="1"/>
          </p:cNvSpPr>
          <p:nvPr>
            <p:ph type="title"/>
          </p:nvPr>
        </p:nvSpPr>
        <p:spPr>
          <a:xfrm>
            <a:off x="76597" y="103961"/>
            <a:ext cx="10514807" cy="377832"/>
          </a:xfrm>
        </p:spPr>
        <p:txBody>
          <a:bodyPr>
            <a:normAutofit fontScale="90000"/>
          </a:bodyPr>
          <a:lstStyle/>
          <a:p>
            <a:r>
              <a:rPr lang="en-GB" sz="3250"/>
              <a:t>Proposal Overview</a:t>
            </a:r>
          </a:p>
        </p:txBody>
      </p:sp>
      <p:pic>
        <p:nvPicPr>
          <p:cNvPr id="4" name="Picture 3">
            <a:extLst>
              <a:ext uri="{FF2B5EF4-FFF2-40B4-BE49-F238E27FC236}">
                <a16:creationId xmlns:a16="http://schemas.microsoft.com/office/drawing/2014/main" id="{34B4BC2B-82E8-FAD3-AD09-47380A0635A5}"/>
              </a:ext>
            </a:extLst>
          </p:cNvPr>
          <p:cNvPicPr>
            <a:picLocks noChangeAspect="1"/>
          </p:cNvPicPr>
          <p:nvPr/>
        </p:nvPicPr>
        <p:blipFill>
          <a:blip r:embed="rId2"/>
          <a:stretch>
            <a:fillRect/>
          </a:stretch>
        </p:blipFill>
        <p:spPr>
          <a:xfrm>
            <a:off x="9739151" y="6479523"/>
            <a:ext cx="2314898" cy="323895"/>
          </a:xfrm>
          <a:prstGeom prst="rect">
            <a:avLst/>
          </a:prstGeom>
        </p:spPr>
      </p:pic>
    </p:spTree>
    <p:extLst>
      <p:ext uri="{BB962C8B-B14F-4D97-AF65-F5344CB8AC3E}">
        <p14:creationId xmlns:p14="http://schemas.microsoft.com/office/powerpoint/2010/main" val="3418385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6F456-9CAD-67AE-D10A-D8A1DC706EF1}"/>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488172C-E983-9D07-7050-3D1EF83483C7}"/>
              </a:ext>
            </a:extLst>
          </p:cNvPr>
          <p:cNvGraphicFramePr>
            <a:graphicFrameLocks noGrp="1"/>
          </p:cNvGraphicFramePr>
          <p:nvPr>
            <p:extLst>
              <p:ext uri="{D42A27DB-BD31-4B8C-83A1-F6EECF244321}">
                <p14:modId xmlns:p14="http://schemas.microsoft.com/office/powerpoint/2010/main" val="2276420468"/>
              </p:ext>
            </p:extLst>
          </p:nvPr>
        </p:nvGraphicFramePr>
        <p:xfrm>
          <a:off x="184583" y="563047"/>
          <a:ext cx="11765964" cy="5257199"/>
        </p:xfrm>
        <a:graphic>
          <a:graphicData uri="http://schemas.openxmlformats.org/drawingml/2006/table">
            <a:tbl>
              <a:tblPr firstRow="1" bandRow="1">
                <a:tableStyleId>{7DF18680-E054-41AD-8BC1-D1AEF772440D}</a:tableStyleId>
              </a:tblPr>
              <a:tblGrid>
                <a:gridCol w="3001790">
                  <a:extLst>
                    <a:ext uri="{9D8B030D-6E8A-4147-A177-3AD203B41FA5}">
                      <a16:colId xmlns:a16="http://schemas.microsoft.com/office/drawing/2014/main" val="1433084200"/>
                    </a:ext>
                  </a:extLst>
                </a:gridCol>
                <a:gridCol w="2876034">
                  <a:extLst>
                    <a:ext uri="{9D8B030D-6E8A-4147-A177-3AD203B41FA5}">
                      <a16:colId xmlns:a16="http://schemas.microsoft.com/office/drawing/2014/main" val="2243648090"/>
                    </a:ext>
                  </a:extLst>
                </a:gridCol>
                <a:gridCol w="2944070">
                  <a:extLst>
                    <a:ext uri="{9D8B030D-6E8A-4147-A177-3AD203B41FA5}">
                      <a16:colId xmlns:a16="http://schemas.microsoft.com/office/drawing/2014/main" val="3690321084"/>
                    </a:ext>
                  </a:extLst>
                </a:gridCol>
                <a:gridCol w="2944070">
                  <a:extLst>
                    <a:ext uri="{9D8B030D-6E8A-4147-A177-3AD203B41FA5}">
                      <a16:colId xmlns:a16="http://schemas.microsoft.com/office/drawing/2014/main" val="606393364"/>
                    </a:ext>
                  </a:extLst>
                </a:gridCol>
              </a:tblGrid>
              <a:tr h="460600">
                <a:tc>
                  <a:txBody>
                    <a:bodyPr/>
                    <a:lstStyle/>
                    <a:p>
                      <a:pPr algn="ctr"/>
                      <a:r>
                        <a:rPr lang="en-GB" sz="1200" b="1">
                          <a:latin typeface="Arial" panose="020B0604020202020204" pitchFamily="34" charset="0"/>
                          <a:cs typeface="Arial" panose="020B0604020202020204" pitchFamily="34" charset="0"/>
                        </a:rPr>
                        <a:t>How will services be accessible and inclusive?</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Impacts on Partnerships and Community Engagement</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Eligibility</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Sustainability and Legacy</a:t>
                      </a:r>
                    </a:p>
                  </a:txBody>
                  <a:tcPr marL="45717" marR="45717" marT="22859" marB="22859" anchor="ctr">
                    <a:solidFill>
                      <a:srgbClr val="08324B"/>
                    </a:solidFill>
                  </a:tcPr>
                </a:tc>
                <a:extLst>
                  <a:ext uri="{0D108BD9-81ED-4DB2-BD59-A6C34878D82A}">
                    <a16:rowId xmlns:a16="http://schemas.microsoft.com/office/drawing/2014/main" val="1329886154"/>
                  </a:ext>
                </a:extLst>
              </a:tr>
              <a:tr h="4796599">
                <a:tc>
                  <a:txBody>
                    <a:bodyPr/>
                    <a:lstStyle/>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How will people access the service?</a:t>
                      </a:r>
                    </a:p>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Will it reach those digitally excluded?</a:t>
                      </a:r>
                    </a:p>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How will it reach hard to reach groups?</a:t>
                      </a:r>
                    </a:p>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Will it provide a face to face service?</a:t>
                      </a:r>
                    </a:p>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How will it be inclusive for people with disabilities, support challenges with language or literacy barriers?</a:t>
                      </a: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marL="45717" marR="45717" marT="22859" marB="22859">
                    <a:solidFill>
                      <a:srgbClr val="E8ECF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Are there any delivery partners and what are their roles?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Is there a need for community engagement and involvement?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Will/has there been any co-production?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What will be the impact on partners</a:t>
                      </a: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marL="45717" marR="45717" marT="22859" marB="22859">
                    <a:solidFill>
                      <a:srgbClr val="E8ECF2"/>
                    </a:solidFill>
                  </a:tcPr>
                </a:tc>
                <a:tc>
                  <a:txBody>
                    <a:bodyPr/>
                    <a:lstStyle/>
                    <a:p>
                      <a:pPr marL="0" indent="0" algn="l">
                        <a:buFont typeface="Arial" panose="020B0604020202020204" pitchFamily="34" charset="0"/>
                        <a:buNone/>
                      </a:pPr>
                      <a:r>
                        <a:rPr lang="en-GB" sz="1200" kern="1200" dirty="0">
                          <a:solidFill>
                            <a:schemeClr val="tx1"/>
                          </a:solidFill>
                          <a:latin typeface="Arial" panose="020B0604020202020204" pitchFamily="34" charset="0"/>
                          <a:ea typeface="+mn-ea"/>
                          <a:cs typeface="Arial" panose="020B0604020202020204" pitchFamily="34" charset="0"/>
                        </a:rPr>
                        <a:t>How will the service/project establish that the support/service being delivered is being targeted at those individuals who meet the eligibility criteria as set out by the DWP?</a:t>
                      </a:r>
                    </a:p>
                  </a:txBody>
                  <a:tcPr marL="45717" marR="45717" marT="22859" marB="22859">
                    <a:solidFill>
                      <a:srgbClr val="E8EC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How will the benefits continue beyond CRF 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How is capacity or learning to be  embedded?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What are the plans for continuation, scale, or handover?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17" marR="45717" marT="22859" marB="22859">
                    <a:solidFill>
                      <a:srgbClr val="E8ECF2"/>
                    </a:solidFill>
                  </a:tcPr>
                </a:tc>
                <a:extLst>
                  <a:ext uri="{0D108BD9-81ED-4DB2-BD59-A6C34878D82A}">
                    <a16:rowId xmlns:a16="http://schemas.microsoft.com/office/drawing/2014/main" val="3709190285"/>
                  </a:ext>
                </a:extLst>
              </a:tr>
            </a:tbl>
          </a:graphicData>
        </a:graphic>
      </p:graphicFrame>
      <p:sp>
        <p:nvSpPr>
          <p:cNvPr id="5" name="Title 4">
            <a:extLst>
              <a:ext uri="{FF2B5EF4-FFF2-40B4-BE49-F238E27FC236}">
                <a16:creationId xmlns:a16="http://schemas.microsoft.com/office/drawing/2014/main" id="{47017528-B866-069C-14AE-9195F1674411}"/>
              </a:ext>
            </a:extLst>
          </p:cNvPr>
          <p:cNvSpPr>
            <a:spLocks noGrp="1"/>
          </p:cNvSpPr>
          <p:nvPr>
            <p:ph type="title"/>
          </p:nvPr>
        </p:nvSpPr>
        <p:spPr>
          <a:xfrm>
            <a:off x="105172" y="121279"/>
            <a:ext cx="10514807" cy="377832"/>
          </a:xfrm>
        </p:spPr>
        <p:txBody>
          <a:bodyPr>
            <a:normAutofit fontScale="90000"/>
          </a:bodyPr>
          <a:lstStyle/>
          <a:p>
            <a:r>
              <a:rPr lang="en-GB" sz="3250"/>
              <a:t>Proposal Overview</a:t>
            </a:r>
          </a:p>
        </p:txBody>
      </p:sp>
      <p:graphicFrame>
        <p:nvGraphicFramePr>
          <p:cNvPr id="2" name="Table 1">
            <a:extLst>
              <a:ext uri="{FF2B5EF4-FFF2-40B4-BE49-F238E27FC236}">
                <a16:creationId xmlns:a16="http://schemas.microsoft.com/office/drawing/2014/main" id="{095650E6-204F-CBEA-C295-4055D7045361}"/>
              </a:ext>
            </a:extLst>
          </p:cNvPr>
          <p:cNvGraphicFramePr>
            <a:graphicFrameLocks noGrp="1"/>
          </p:cNvGraphicFramePr>
          <p:nvPr>
            <p:extLst>
              <p:ext uri="{D42A27DB-BD31-4B8C-83A1-F6EECF244321}">
                <p14:modId xmlns:p14="http://schemas.microsoft.com/office/powerpoint/2010/main" val="1080437587"/>
              </p:ext>
            </p:extLst>
          </p:nvPr>
        </p:nvGraphicFramePr>
        <p:xfrm>
          <a:off x="184583" y="5906776"/>
          <a:ext cx="7814453" cy="828040"/>
        </p:xfrm>
        <a:graphic>
          <a:graphicData uri="http://schemas.openxmlformats.org/drawingml/2006/table">
            <a:tbl>
              <a:tblPr firstRow="1" bandRow="1">
                <a:tableStyleId>{5C22544A-7EE6-4342-B048-85BDC9FD1C3A}</a:tableStyleId>
              </a:tblPr>
              <a:tblGrid>
                <a:gridCol w="7814453">
                  <a:extLst>
                    <a:ext uri="{9D8B030D-6E8A-4147-A177-3AD203B41FA5}">
                      <a16:colId xmlns:a16="http://schemas.microsoft.com/office/drawing/2014/main" val="1114541758"/>
                    </a:ext>
                  </a:extLst>
                </a:gridCol>
              </a:tblGrid>
              <a:tr h="370840">
                <a:tc>
                  <a:txBody>
                    <a:bodyPr/>
                    <a:lstStyle/>
                    <a:p>
                      <a:r>
                        <a:rPr lang="en-GB" sz="1200">
                          <a:latin typeface="Arial" panose="020B0604020202020204" pitchFamily="34" charset="0"/>
                          <a:cs typeface="Arial" panose="020B0604020202020204" pitchFamily="34" charset="0"/>
                        </a:rPr>
                        <a:t>Service Declaration</a:t>
                      </a:r>
                    </a:p>
                  </a:txBody>
                  <a:tcPr>
                    <a:solidFill>
                      <a:schemeClr val="tx2"/>
                    </a:solidFill>
                  </a:tcPr>
                </a:tc>
                <a:extLst>
                  <a:ext uri="{0D108BD9-81ED-4DB2-BD59-A6C34878D82A}">
                    <a16:rowId xmlns:a16="http://schemas.microsoft.com/office/drawing/2014/main" val="2986750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Arial"/>
                        </a:rPr>
                        <a:t>Confirmation of organisational commitment, readiness to deliver and compliance with CRF requirements.</a:t>
                      </a:r>
                    </a:p>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8617556"/>
                  </a:ext>
                </a:extLst>
              </a:tr>
            </a:tbl>
          </a:graphicData>
        </a:graphic>
      </p:graphicFrame>
      <p:pic>
        <p:nvPicPr>
          <p:cNvPr id="6" name="Picture 5">
            <a:extLst>
              <a:ext uri="{FF2B5EF4-FFF2-40B4-BE49-F238E27FC236}">
                <a16:creationId xmlns:a16="http://schemas.microsoft.com/office/drawing/2014/main" id="{EFC55855-B2FC-6B1F-AE0C-FE3243664D7F}"/>
              </a:ext>
            </a:extLst>
          </p:cNvPr>
          <p:cNvPicPr>
            <a:picLocks noChangeAspect="1"/>
          </p:cNvPicPr>
          <p:nvPr/>
        </p:nvPicPr>
        <p:blipFill>
          <a:blip r:embed="rId2"/>
          <a:stretch>
            <a:fillRect/>
          </a:stretch>
        </p:blipFill>
        <p:spPr>
          <a:xfrm>
            <a:off x="9665999" y="6479523"/>
            <a:ext cx="2314898" cy="323895"/>
          </a:xfrm>
          <a:prstGeom prst="rect">
            <a:avLst/>
          </a:prstGeom>
        </p:spPr>
      </p:pic>
    </p:spTree>
    <p:extLst>
      <p:ext uri="{BB962C8B-B14F-4D97-AF65-F5344CB8AC3E}">
        <p14:creationId xmlns:p14="http://schemas.microsoft.com/office/powerpoint/2010/main" val="68760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C4AAC-F588-F4CA-016A-8D3261770B52}"/>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EDA8DCD-AFCE-C926-2C43-36F57FBF4B1B}"/>
              </a:ext>
            </a:extLst>
          </p:cNvPr>
          <p:cNvGraphicFramePr>
            <a:graphicFrameLocks noGrp="1"/>
          </p:cNvGraphicFramePr>
          <p:nvPr/>
        </p:nvGraphicFramePr>
        <p:xfrm>
          <a:off x="184583" y="563047"/>
          <a:ext cx="11765964" cy="5257199"/>
        </p:xfrm>
        <a:graphic>
          <a:graphicData uri="http://schemas.openxmlformats.org/drawingml/2006/table">
            <a:tbl>
              <a:tblPr firstRow="1" bandRow="1">
                <a:tableStyleId>{7DF18680-E054-41AD-8BC1-D1AEF772440D}</a:tableStyleId>
              </a:tblPr>
              <a:tblGrid>
                <a:gridCol w="3001790">
                  <a:extLst>
                    <a:ext uri="{9D8B030D-6E8A-4147-A177-3AD203B41FA5}">
                      <a16:colId xmlns:a16="http://schemas.microsoft.com/office/drawing/2014/main" val="1433084200"/>
                    </a:ext>
                  </a:extLst>
                </a:gridCol>
                <a:gridCol w="2876034">
                  <a:extLst>
                    <a:ext uri="{9D8B030D-6E8A-4147-A177-3AD203B41FA5}">
                      <a16:colId xmlns:a16="http://schemas.microsoft.com/office/drawing/2014/main" val="2243648090"/>
                    </a:ext>
                  </a:extLst>
                </a:gridCol>
                <a:gridCol w="2944070">
                  <a:extLst>
                    <a:ext uri="{9D8B030D-6E8A-4147-A177-3AD203B41FA5}">
                      <a16:colId xmlns:a16="http://schemas.microsoft.com/office/drawing/2014/main" val="3690321084"/>
                    </a:ext>
                  </a:extLst>
                </a:gridCol>
                <a:gridCol w="2944070">
                  <a:extLst>
                    <a:ext uri="{9D8B030D-6E8A-4147-A177-3AD203B41FA5}">
                      <a16:colId xmlns:a16="http://schemas.microsoft.com/office/drawing/2014/main" val="606393364"/>
                    </a:ext>
                  </a:extLst>
                </a:gridCol>
              </a:tblGrid>
              <a:tr h="460600">
                <a:tc>
                  <a:txBody>
                    <a:bodyPr/>
                    <a:lstStyle/>
                    <a:p>
                      <a:pPr algn="ctr"/>
                      <a:r>
                        <a:rPr lang="en-GB" sz="1200" b="1">
                          <a:latin typeface="Arial" panose="020B0604020202020204" pitchFamily="34" charset="0"/>
                          <a:cs typeface="Arial" panose="020B0604020202020204" pitchFamily="34" charset="0"/>
                        </a:rPr>
                        <a:t>How will services be accessible and inclusive?</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Impacts on Partnerships and Community Engagement</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Eligibility</a:t>
                      </a:r>
                    </a:p>
                  </a:txBody>
                  <a:tcPr marL="45717" marR="45717" marT="22859" marB="22859" anchor="ctr">
                    <a:solidFill>
                      <a:srgbClr val="08324B"/>
                    </a:solidFill>
                  </a:tcPr>
                </a:tc>
                <a:tc>
                  <a:txBody>
                    <a:bodyPr/>
                    <a:lstStyle/>
                    <a:p>
                      <a:pPr algn="ctr"/>
                      <a:r>
                        <a:rPr lang="en-GB" sz="1200" b="1">
                          <a:latin typeface="Arial" panose="020B0604020202020204" pitchFamily="34" charset="0"/>
                          <a:cs typeface="Arial" panose="020B0604020202020204" pitchFamily="34" charset="0"/>
                        </a:rPr>
                        <a:t>Sustainability and Legacy</a:t>
                      </a:r>
                    </a:p>
                  </a:txBody>
                  <a:tcPr marL="45717" marR="45717" marT="22859" marB="22859" anchor="ctr">
                    <a:solidFill>
                      <a:srgbClr val="08324B"/>
                    </a:solidFill>
                  </a:tcPr>
                </a:tc>
                <a:extLst>
                  <a:ext uri="{0D108BD9-81ED-4DB2-BD59-A6C34878D82A}">
                    <a16:rowId xmlns:a16="http://schemas.microsoft.com/office/drawing/2014/main" val="1329886154"/>
                  </a:ext>
                </a:extLst>
              </a:tr>
              <a:tr h="4796599">
                <a:tc>
                  <a:txBody>
                    <a:bodyPr/>
                    <a:lstStyle/>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How will people access the service?</a:t>
                      </a:r>
                    </a:p>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Will it reach those digitally excluded?</a:t>
                      </a:r>
                    </a:p>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How will it reach hard to reach groups?</a:t>
                      </a:r>
                    </a:p>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Will it provide a face to face service?</a:t>
                      </a:r>
                    </a:p>
                    <a:p>
                      <a:pPr marL="0" indent="0" algn="l">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How will it be inclusive for people with disabilities, support challenges with language or literacy barriers?</a:t>
                      </a: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marL="45717" marR="45717" marT="22859" marB="22859">
                    <a:solidFill>
                      <a:srgbClr val="E8ECF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Are there any delivery partners and what are their roles?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Is there a need for community engagement and involvement?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Will/has there been any co-production?</a:t>
                      </a:r>
                    </a:p>
                    <a:p>
                      <a:pPr marL="0" indent="0" algn="l">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marL="45717" marR="45717" marT="22859" marB="22859">
                    <a:solidFill>
                      <a:srgbClr val="E8ECF2"/>
                    </a:solidFill>
                  </a:tcPr>
                </a:tc>
                <a:tc>
                  <a:txBody>
                    <a:bodyPr/>
                    <a:lstStyle/>
                    <a:p>
                      <a:pPr marL="0" indent="0" algn="l">
                        <a:buFont typeface="Arial" panose="020B0604020202020204" pitchFamily="34" charset="0"/>
                        <a:buNone/>
                      </a:pPr>
                      <a:r>
                        <a:rPr lang="en-GB" sz="1200" kern="1200" dirty="0">
                          <a:solidFill>
                            <a:schemeClr val="tx1"/>
                          </a:solidFill>
                          <a:latin typeface="Arial" panose="020B0604020202020204" pitchFamily="34" charset="0"/>
                          <a:ea typeface="+mn-ea"/>
                          <a:cs typeface="Arial" panose="020B0604020202020204" pitchFamily="34" charset="0"/>
                        </a:rPr>
                        <a:t>How will the service/project establish that the support/service being delivered is being targeted at those individuals who meet the eligibility criteria as set out by the DWP?</a:t>
                      </a:r>
                    </a:p>
                  </a:txBody>
                  <a:tcPr marL="45717" marR="45717" marT="22859" marB="22859">
                    <a:solidFill>
                      <a:srgbClr val="E8EC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How will the benefits continue beyond CRF 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How is capacity or learning to be  embedded?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What are the plans for continuation, scale, or handover?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17" marR="45717" marT="22859" marB="22859">
                    <a:solidFill>
                      <a:srgbClr val="E8ECF2"/>
                    </a:solidFill>
                  </a:tcPr>
                </a:tc>
                <a:extLst>
                  <a:ext uri="{0D108BD9-81ED-4DB2-BD59-A6C34878D82A}">
                    <a16:rowId xmlns:a16="http://schemas.microsoft.com/office/drawing/2014/main" val="3709190285"/>
                  </a:ext>
                </a:extLst>
              </a:tr>
            </a:tbl>
          </a:graphicData>
        </a:graphic>
      </p:graphicFrame>
      <p:sp>
        <p:nvSpPr>
          <p:cNvPr id="5" name="Title 4">
            <a:extLst>
              <a:ext uri="{FF2B5EF4-FFF2-40B4-BE49-F238E27FC236}">
                <a16:creationId xmlns:a16="http://schemas.microsoft.com/office/drawing/2014/main" id="{A91EA4A4-D703-21A8-E82E-099B38E5897B}"/>
              </a:ext>
            </a:extLst>
          </p:cNvPr>
          <p:cNvSpPr>
            <a:spLocks noGrp="1"/>
          </p:cNvSpPr>
          <p:nvPr>
            <p:ph type="title"/>
          </p:nvPr>
        </p:nvSpPr>
        <p:spPr>
          <a:xfrm>
            <a:off x="105172" y="121279"/>
            <a:ext cx="10514807" cy="377832"/>
          </a:xfrm>
        </p:spPr>
        <p:txBody>
          <a:bodyPr>
            <a:normAutofit fontScale="90000"/>
          </a:bodyPr>
          <a:lstStyle/>
          <a:p>
            <a:r>
              <a:rPr lang="en-GB" sz="3250"/>
              <a:t>Proposal Overview</a:t>
            </a:r>
          </a:p>
        </p:txBody>
      </p:sp>
      <p:graphicFrame>
        <p:nvGraphicFramePr>
          <p:cNvPr id="2" name="Table 1">
            <a:extLst>
              <a:ext uri="{FF2B5EF4-FFF2-40B4-BE49-F238E27FC236}">
                <a16:creationId xmlns:a16="http://schemas.microsoft.com/office/drawing/2014/main" id="{9D89C990-2674-D30A-E6C0-458EBC0A90D9}"/>
              </a:ext>
            </a:extLst>
          </p:cNvPr>
          <p:cNvGraphicFramePr>
            <a:graphicFrameLocks noGrp="1"/>
          </p:cNvGraphicFramePr>
          <p:nvPr/>
        </p:nvGraphicFramePr>
        <p:xfrm>
          <a:off x="184583" y="5906776"/>
          <a:ext cx="7814453" cy="828040"/>
        </p:xfrm>
        <a:graphic>
          <a:graphicData uri="http://schemas.openxmlformats.org/drawingml/2006/table">
            <a:tbl>
              <a:tblPr firstRow="1" bandRow="1">
                <a:tableStyleId>{5C22544A-7EE6-4342-B048-85BDC9FD1C3A}</a:tableStyleId>
              </a:tblPr>
              <a:tblGrid>
                <a:gridCol w="7814453">
                  <a:extLst>
                    <a:ext uri="{9D8B030D-6E8A-4147-A177-3AD203B41FA5}">
                      <a16:colId xmlns:a16="http://schemas.microsoft.com/office/drawing/2014/main" val="1114541758"/>
                    </a:ext>
                  </a:extLst>
                </a:gridCol>
              </a:tblGrid>
              <a:tr h="370840">
                <a:tc>
                  <a:txBody>
                    <a:bodyPr/>
                    <a:lstStyle/>
                    <a:p>
                      <a:r>
                        <a:rPr lang="en-GB" sz="1200">
                          <a:latin typeface="Arial" panose="020B0604020202020204" pitchFamily="34" charset="0"/>
                          <a:cs typeface="Arial" panose="020B0604020202020204" pitchFamily="34" charset="0"/>
                        </a:rPr>
                        <a:t>Service Declaration</a:t>
                      </a:r>
                    </a:p>
                  </a:txBody>
                  <a:tcPr>
                    <a:solidFill>
                      <a:schemeClr val="tx2"/>
                    </a:solidFill>
                  </a:tcPr>
                </a:tc>
                <a:extLst>
                  <a:ext uri="{0D108BD9-81ED-4DB2-BD59-A6C34878D82A}">
                    <a16:rowId xmlns:a16="http://schemas.microsoft.com/office/drawing/2014/main" val="2986750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Arial"/>
                        </a:rPr>
                        <a:t>Confirmation of organisational commitment, readiness to deliver and compliance with CRF requirements.</a:t>
                      </a:r>
                    </a:p>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8617556"/>
                  </a:ext>
                </a:extLst>
              </a:tr>
            </a:tbl>
          </a:graphicData>
        </a:graphic>
      </p:graphicFrame>
      <p:pic>
        <p:nvPicPr>
          <p:cNvPr id="6" name="Picture 5">
            <a:extLst>
              <a:ext uri="{FF2B5EF4-FFF2-40B4-BE49-F238E27FC236}">
                <a16:creationId xmlns:a16="http://schemas.microsoft.com/office/drawing/2014/main" id="{B3443F62-95AC-CD17-FF60-DAD4AF551840}"/>
              </a:ext>
            </a:extLst>
          </p:cNvPr>
          <p:cNvPicPr>
            <a:picLocks noChangeAspect="1"/>
          </p:cNvPicPr>
          <p:nvPr/>
        </p:nvPicPr>
        <p:blipFill>
          <a:blip r:embed="rId2"/>
          <a:stretch>
            <a:fillRect/>
          </a:stretch>
        </p:blipFill>
        <p:spPr>
          <a:xfrm>
            <a:off x="9665999" y="6479523"/>
            <a:ext cx="2314898" cy="323895"/>
          </a:xfrm>
          <a:prstGeom prst="rect">
            <a:avLst/>
          </a:prstGeom>
        </p:spPr>
      </p:pic>
    </p:spTree>
    <p:extLst>
      <p:ext uri="{BB962C8B-B14F-4D97-AF65-F5344CB8AC3E}">
        <p14:creationId xmlns:p14="http://schemas.microsoft.com/office/powerpoint/2010/main" val="411282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6B953-EE3E-40C1-30A0-2B6F2C8AF8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A26707-349E-B749-AB5F-49FA6FE30BEA}"/>
              </a:ext>
            </a:extLst>
          </p:cNvPr>
          <p:cNvSpPr txBox="1"/>
          <p:nvPr/>
        </p:nvSpPr>
        <p:spPr>
          <a:xfrm>
            <a:off x="948325" y="768096"/>
            <a:ext cx="10149840" cy="1200329"/>
          </a:xfrm>
          <a:prstGeom prst="rect">
            <a:avLst/>
          </a:prstGeom>
          <a:noFill/>
        </p:spPr>
        <p:txBody>
          <a:bodyPr wrap="square" rtlCol="0">
            <a:spAutoFit/>
          </a:bodyPr>
          <a:lstStyle/>
          <a:p>
            <a:endParaRPr lang="en-GB"/>
          </a:p>
          <a:p>
            <a:endParaRPr lang="en-GB"/>
          </a:p>
          <a:p>
            <a:endParaRPr lang="en-GB"/>
          </a:p>
          <a:p>
            <a:endParaRPr lang="en-GB"/>
          </a:p>
        </p:txBody>
      </p:sp>
      <p:sp>
        <p:nvSpPr>
          <p:cNvPr id="3" name="Title 4">
            <a:extLst>
              <a:ext uri="{FF2B5EF4-FFF2-40B4-BE49-F238E27FC236}">
                <a16:creationId xmlns:a16="http://schemas.microsoft.com/office/drawing/2014/main" id="{DC0DF470-B9CF-F446-DF80-FD2105E31E72}"/>
              </a:ext>
            </a:extLst>
          </p:cNvPr>
          <p:cNvSpPr txBox="1">
            <a:spLocks/>
          </p:cNvSpPr>
          <p:nvPr/>
        </p:nvSpPr>
        <p:spPr>
          <a:xfrm>
            <a:off x="55677" y="93847"/>
            <a:ext cx="10514807" cy="3778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950"/>
              <a:t>Proposal Overview – Data</a:t>
            </a:r>
          </a:p>
        </p:txBody>
      </p:sp>
      <p:sp>
        <p:nvSpPr>
          <p:cNvPr id="5" name="TextBox 4">
            <a:extLst>
              <a:ext uri="{FF2B5EF4-FFF2-40B4-BE49-F238E27FC236}">
                <a16:creationId xmlns:a16="http://schemas.microsoft.com/office/drawing/2014/main" id="{B13DEA84-0C5E-3953-4622-4E337DEA8E14}"/>
              </a:ext>
            </a:extLst>
          </p:cNvPr>
          <p:cNvSpPr txBox="1"/>
          <p:nvPr/>
        </p:nvSpPr>
        <p:spPr>
          <a:xfrm>
            <a:off x="298720" y="644875"/>
            <a:ext cx="11594560" cy="646331"/>
          </a:xfrm>
          <a:prstGeom prst="rect">
            <a:avLst/>
          </a:prstGeom>
          <a:noFill/>
        </p:spPr>
        <p:txBody>
          <a:bodyPr wrap="square">
            <a:spAutoFit/>
          </a:bodyPr>
          <a:lstStyle/>
          <a:p>
            <a:r>
              <a:rPr lang="en-GB"/>
              <a:t>Data – evidence there is a need to be met – hard data, lived experience, insight.</a:t>
            </a:r>
          </a:p>
          <a:p>
            <a:endParaRPr lang="en-GB"/>
          </a:p>
        </p:txBody>
      </p:sp>
      <p:pic>
        <p:nvPicPr>
          <p:cNvPr id="7" name="Picture 6">
            <a:extLst>
              <a:ext uri="{FF2B5EF4-FFF2-40B4-BE49-F238E27FC236}">
                <a16:creationId xmlns:a16="http://schemas.microsoft.com/office/drawing/2014/main" id="{FCB1CD2C-01E3-8F4D-A567-E6B82AEBC632}"/>
              </a:ext>
            </a:extLst>
          </p:cNvPr>
          <p:cNvPicPr>
            <a:picLocks noChangeAspect="1"/>
          </p:cNvPicPr>
          <p:nvPr/>
        </p:nvPicPr>
        <p:blipFill>
          <a:blip r:embed="rId2"/>
          <a:stretch>
            <a:fillRect/>
          </a:stretch>
        </p:blipFill>
        <p:spPr>
          <a:xfrm>
            <a:off x="9722307" y="6414513"/>
            <a:ext cx="2314898" cy="323895"/>
          </a:xfrm>
          <a:prstGeom prst="rect">
            <a:avLst/>
          </a:prstGeom>
        </p:spPr>
      </p:pic>
      <p:sp>
        <p:nvSpPr>
          <p:cNvPr id="4" name="TextBox 3">
            <a:extLst>
              <a:ext uri="{FF2B5EF4-FFF2-40B4-BE49-F238E27FC236}">
                <a16:creationId xmlns:a16="http://schemas.microsoft.com/office/drawing/2014/main" id="{E8594E6F-A14F-28AB-C2A1-896E506D40D5}"/>
              </a:ext>
            </a:extLst>
          </p:cNvPr>
          <p:cNvSpPr txBox="1"/>
          <p:nvPr/>
        </p:nvSpPr>
        <p:spPr>
          <a:xfrm>
            <a:off x="298720" y="1045095"/>
            <a:ext cx="11382375" cy="4801314"/>
          </a:xfrm>
          <a:prstGeom prst="rect">
            <a:avLst/>
          </a:prstGeom>
          <a:noFill/>
          <a:ln>
            <a:solidFill>
              <a:schemeClr val="tx1"/>
            </a:solidFill>
          </a:ln>
        </p:spPr>
        <p:txBody>
          <a:bodyPr wrap="square" rtlCol="0">
            <a:spAutoFit/>
          </a:bodyPr>
          <a:lstStyle/>
          <a:p>
            <a:r>
              <a:rPr lang="en-GB" dirty="0"/>
              <a:t>Please add in any information that support the need for this project.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856915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BE2F4-D656-73E1-4816-0E5364EB46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C4F7BF-9DC9-C9D9-A18A-F0425E7F921C}"/>
              </a:ext>
            </a:extLst>
          </p:cNvPr>
          <p:cNvSpPr>
            <a:spLocks noGrp="1"/>
          </p:cNvSpPr>
          <p:nvPr>
            <p:ph type="title"/>
          </p:nvPr>
        </p:nvSpPr>
        <p:spPr>
          <a:xfrm>
            <a:off x="181372" y="148468"/>
            <a:ext cx="10514807" cy="377832"/>
          </a:xfrm>
        </p:spPr>
        <p:txBody>
          <a:bodyPr>
            <a:normAutofit fontScale="90000"/>
          </a:bodyPr>
          <a:lstStyle/>
          <a:p>
            <a:r>
              <a:rPr lang="en-GB" sz="3250"/>
              <a:t>Proposal Overview – Funding</a:t>
            </a:r>
          </a:p>
        </p:txBody>
      </p:sp>
      <p:sp>
        <p:nvSpPr>
          <p:cNvPr id="3" name="TextBox 2">
            <a:extLst>
              <a:ext uri="{FF2B5EF4-FFF2-40B4-BE49-F238E27FC236}">
                <a16:creationId xmlns:a16="http://schemas.microsoft.com/office/drawing/2014/main" id="{59C56630-C967-4A38-08E5-7AE1AEC8632D}"/>
              </a:ext>
            </a:extLst>
          </p:cNvPr>
          <p:cNvSpPr txBox="1"/>
          <p:nvPr/>
        </p:nvSpPr>
        <p:spPr>
          <a:xfrm>
            <a:off x="181372" y="579334"/>
            <a:ext cx="9656064" cy="923330"/>
          </a:xfrm>
          <a:prstGeom prst="rect">
            <a:avLst/>
          </a:prstGeom>
          <a:noFill/>
        </p:spPr>
        <p:txBody>
          <a:bodyPr wrap="square" rtlCol="0">
            <a:spAutoFit/>
          </a:bodyPr>
          <a:lstStyle/>
          <a:p>
            <a:endParaRPr lang="en-GB" dirty="0"/>
          </a:p>
          <a:p>
            <a:endParaRPr lang="en-GB" dirty="0"/>
          </a:p>
          <a:p>
            <a:endParaRPr lang="en-GB" dirty="0"/>
          </a:p>
        </p:txBody>
      </p:sp>
      <p:pic>
        <p:nvPicPr>
          <p:cNvPr id="8" name="Picture 7">
            <a:extLst>
              <a:ext uri="{FF2B5EF4-FFF2-40B4-BE49-F238E27FC236}">
                <a16:creationId xmlns:a16="http://schemas.microsoft.com/office/drawing/2014/main" id="{2B5ADBCB-2B81-1AF4-8BA8-70F11AF75166}"/>
              </a:ext>
            </a:extLst>
          </p:cNvPr>
          <p:cNvPicPr>
            <a:picLocks noChangeAspect="1"/>
          </p:cNvPicPr>
          <p:nvPr/>
        </p:nvPicPr>
        <p:blipFill>
          <a:blip r:embed="rId2"/>
          <a:stretch>
            <a:fillRect/>
          </a:stretch>
        </p:blipFill>
        <p:spPr>
          <a:xfrm>
            <a:off x="9712682" y="6385637"/>
            <a:ext cx="2314898" cy="323895"/>
          </a:xfrm>
          <a:prstGeom prst="rect">
            <a:avLst/>
          </a:prstGeom>
        </p:spPr>
      </p:pic>
      <p:sp>
        <p:nvSpPr>
          <p:cNvPr id="11" name="TextBox 10">
            <a:extLst>
              <a:ext uri="{FF2B5EF4-FFF2-40B4-BE49-F238E27FC236}">
                <a16:creationId xmlns:a16="http://schemas.microsoft.com/office/drawing/2014/main" id="{2FAA11BF-F245-37B5-B321-883A1AAD2942}"/>
              </a:ext>
            </a:extLst>
          </p:cNvPr>
          <p:cNvSpPr txBox="1"/>
          <p:nvPr/>
        </p:nvSpPr>
        <p:spPr>
          <a:xfrm>
            <a:off x="181372" y="582596"/>
            <a:ext cx="10514807" cy="1015663"/>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Use this section of the proposal template to provide the financial information that sets out the following:</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Initial set up costs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On-going costs – broken down between staffing, marketing</a:t>
            </a:r>
            <a:r>
              <a:rPr lang="en-GB" sz="1200">
                <a:latin typeface="Arial" panose="020B0604020202020204" pitchFamily="34" charset="0"/>
                <a:cs typeface="Arial" panose="020B0604020202020204" pitchFamily="34" charset="0"/>
              </a:rPr>
              <a:t>/publicity etc.</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Total funding requested</a:t>
            </a:r>
            <a:endParaRPr lang="en-GB" dirty="0"/>
          </a:p>
        </p:txBody>
      </p:sp>
    </p:spTree>
    <p:extLst>
      <p:ext uri="{BB962C8B-B14F-4D97-AF65-F5344CB8AC3E}">
        <p14:creationId xmlns:p14="http://schemas.microsoft.com/office/powerpoint/2010/main" val="1800974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5d951f5b-7b83-4632-a2a0-f7e0c54b053b">AU23VD7J3TJD-585428225-32772</_dlc_DocId>
    <TaxCatchAll xmlns="c5dbf80e-f509-45f6-9fe5-406e3eefabbb" xsi:nil="true"/>
    <Item_x0020_ID xmlns="c5dbf80e-f509-45f6-9fe5-406e3eefabbb" xsi:nil="true"/>
    <Active_x0020_Document xmlns="c5dbf80e-f509-45f6-9fe5-406e3eefabbb">true</Active_x0020_Document>
    <_dlc_DocIdUrl xmlns="5d951f5b-7b83-4632-a2a0-f7e0c54b053b">
      <Url>https://hants.sharepoint.com/sites/CSD-8234/_layouts/15/DocIdRedir.aspx?ID=AU23VD7J3TJD-585428225-32772</Url>
      <Description>AU23VD7J3TJD-585428225-32772</Description>
    </_dlc_DocIdUrl>
    <hc632fe273cb498aa970207d30c3b1d8 xmlns="c5dbf80e-f509-45f6-9fe5-406e3eefabbb">
      <Terms xmlns="http://schemas.microsoft.com/office/infopath/2007/PartnerControls"/>
    </hc632fe273cb498aa970207d30c3b1d8>
  </documentManagement>
</p:properties>
</file>

<file path=customXml/item4.xml><?xml version="1.0" encoding="utf-8"?>
<?mso-contentType ?>
<SharedContentType xmlns="Microsoft.SharePoint.Taxonomy.ContentTypeSync" SourceId="3c5dbf34-c73a-430c-9290-9174ad787734" ContentTypeId="0x0101004E1B537BC2B2AD43A5AF5311D732D3AA" PreviousValue="false"/>
</file>

<file path=customXml/item5.xml><?xml version="1.0" encoding="utf-8"?>
<ct:contentTypeSchema xmlns:ct="http://schemas.microsoft.com/office/2006/metadata/contentType" xmlns:ma="http://schemas.microsoft.com/office/2006/metadata/properties/metaAttributes" ct:_="" ma:_="" ma:contentTypeName="HCC Default Document" ma:contentTypeID="0x0101004E1B537BC2B2AD43A5AF5311D732D3AA0012F023F69995224AA732F0CC53E562AF" ma:contentTypeVersion="12" ma:contentTypeDescription="Default base CT that all others should inherit from." ma:contentTypeScope="" ma:versionID="c27540b8c148581e99a5e5afe6b3f1bf">
  <xsd:schema xmlns:xsd="http://www.w3.org/2001/XMLSchema" xmlns:xs="http://www.w3.org/2001/XMLSchema" xmlns:p="http://schemas.microsoft.com/office/2006/metadata/properties" xmlns:ns2="c5dbf80e-f509-45f6-9fe5-406e3eefabbb" xmlns:ns3="5d951f5b-7b83-4632-a2a0-f7e0c54b053b" targetNamespace="http://schemas.microsoft.com/office/2006/metadata/properties" ma:root="true" ma:fieldsID="e46042a8101c0b31da9eb08792c69640" ns2:_="" ns3:_="">
    <xsd:import namespace="c5dbf80e-f509-45f6-9fe5-406e3eefabbb"/>
    <xsd:import namespace="5d951f5b-7b83-4632-a2a0-f7e0c54b053b"/>
    <xsd:element name="properties">
      <xsd:complexType>
        <xsd:sequence>
          <xsd:element name="documentManagement">
            <xsd:complexType>
              <xsd:all>
                <xsd:element ref="ns2:hc632fe273cb498aa970207d30c3b1d8" minOccurs="0"/>
                <xsd:element ref="ns2:TaxCatchAll" minOccurs="0"/>
                <xsd:element ref="ns2:TaxCatchAllLabel" minOccurs="0"/>
                <xsd:element ref="ns2:Item_x0020_ID" minOccurs="0"/>
                <xsd:element ref="ns2:Active_x0020_Document"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hc632fe273cb498aa970207d30c3b1d8" ma:index="8" nillable="true" ma:taxonomy="true" ma:internalName="hc632fe273cb498aa970207d30c3b1d8" ma:taxonomyFieldName="Document_x0020_Type" ma:displayName="Document Type" ma:default="" ma:fieldId="{1c632fe2-73cb-498a-a970-207d30c3b1d8}" ma:sspId="3c5dbf34-c73a-430c-9290-9174ad787734" ma:termSetId="b599ea14-30b5-458d-8ef2-998774c2af3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36bfcae-2f2b-4acf-8ffa-7855e34725f6}" ma:internalName="TaxCatchAll" ma:showField="CatchAllData" ma:web="5d951f5b-7b83-4632-a2a0-f7e0c54b053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36bfcae-2f2b-4acf-8ffa-7855e34725f6}" ma:internalName="TaxCatchAllLabel" ma:readOnly="true" ma:showField="CatchAllDataLabel" ma:web="5d951f5b-7b83-4632-a2a0-f7e0c54b053b">
      <xsd:complexType>
        <xsd:complexContent>
          <xsd:extension base="dms:MultiChoiceLookup">
            <xsd:sequence>
              <xsd:element name="Value" type="dms:Lookup" maxOccurs="unbounded" minOccurs="0" nillable="true"/>
            </xsd:sequence>
          </xsd:extension>
        </xsd:complexContent>
      </xsd:complexType>
    </xsd:element>
    <xsd:element name="Item_x0020_ID" ma:index="12" nillable="true" ma:displayName="Item ID" ma:internalName="Item_x0020_ID">
      <xsd:simpleType>
        <xsd:restriction base="dms:Text">
          <xsd:maxLength value="255"/>
        </xsd:restriction>
      </xsd:simpleType>
    </xsd:element>
    <xsd:element name="Active_x0020_Document" ma:index="13" nillable="true" ma:displayName="Active Document" ma:default="1" ma:internalName="Active_x0020_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d951f5b-7b83-4632-a2a0-f7e0c54b053b"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0188D4-0450-4A7E-A661-19239407D2D6}">
  <ds:schemaRefs>
    <ds:schemaRef ds:uri="http://schemas.microsoft.com/sharepoint/events"/>
  </ds:schemaRefs>
</ds:datastoreItem>
</file>

<file path=customXml/itemProps2.xml><?xml version="1.0" encoding="utf-8"?>
<ds:datastoreItem xmlns:ds="http://schemas.openxmlformats.org/officeDocument/2006/customXml" ds:itemID="{6AE60164-B372-4B3E-87CC-92E37356118A}">
  <ds:schemaRefs>
    <ds:schemaRef ds:uri="http://schemas.microsoft.com/sharepoint/v3/contenttype/forms"/>
  </ds:schemaRefs>
</ds:datastoreItem>
</file>

<file path=customXml/itemProps3.xml><?xml version="1.0" encoding="utf-8"?>
<ds:datastoreItem xmlns:ds="http://schemas.openxmlformats.org/officeDocument/2006/customXml" ds:itemID="{36652CD5-1803-4DC3-A363-1CA972D729E7}">
  <ds:schemaRefs>
    <ds:schemaRef ds:uri="http://purl.org/dc/term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schemas.microsoft.com/office/infopath/2007/PartnerControls"/>
    <ds:schemaRef ds:uri="5d951f5b-7b83-4632-a2a0-f7e0c54b053b"/>
    <ds:schemaRef ds:uri="c5dbf80e-f509-45f6-9fe5-406e3eefabbb"/>
  </ds:schemaRefs>
</ds:datastoreItem>
</file>

<file path=customXml/itemProps4.xml><?xml version="1.0" encoding="utf-8"?>
<ds:datastoreItem xmlns:ds="http://schemas.openxmlformats.org/officeDocument/2006/customXml" ds:itemID="{230CEBA6-7366-42E9-9A7C-EB4CB11535C7}">
  <ds:schemaRefs>
    <ds:schemaRef ds:uri="Microsoft.SharePoint.Taxonomy.ContentTypeSync"/>
  </ds:schemaRefs>
</ds:datastoreItem>
</file>

<file path=customXml/itemProps5.xml><?xml version="1.0" encoding="utf-8"?>
<ds:datastoreItem xmlns:ds="http://schemas.openxmlformats.org/officeDocument/2006/customXml" ds:itemID="{17273424-35BB-4678-B572-25A12FBCEB8D}">
  <ds:schemaRefs>
    <ds:schemaRef ds:uri="5d951f5b-7b83-4632-a2a0-f7e0c54b053b"/>
    <ds:schemaRef ds:uri="c5dbf80e-f509-45f6-9fe5-406e3eefab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175</TotalTime>
  <Words>1006</Words>
  <Application>Microsoft Office PowerPoint</Application>
  <PresentationFormat>Widescreen</PresentationFormat>
  <Paragraphs>261</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Aptos</vt:lpstr>
      <vt:lpstr>Aptos Display</vt:lpstr>
      <vt:lpstr>Arial</vt:lpstr>
      <vt:lpstr>Office Theme</vt:lpstr>
      <vt:lpstr>1_Office Theme</vt:lpstr>
      <vt:lpstr>PowerPoint Presentation</vt:lpstr>
      <vt:lpstr>Proposal Overview</vt:lpstr>
      <vt:lpstr>Proposal Overview</vt:lpstr>
      <vt:lpstr>Proposal Overview</vt:lpstr>
      <vt:lpstr>Proposal Overview</vt:lpstr>
      <vt:lpstr>Proposal Overview</vt:lpstr>
      <vt:lpstr>Proposal Overview</vt:lpstr>
      <vt:lpstr>PowerPoint Presentation</vt:lpstr>
      <vt:lpstr>Proposal Overview – Funding</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Atkins, James</dc:creator>
  <cp:lastModifiedBy>Harley, Crystal</cp:lastModifiedBy>
  <cp:revision>6</cp:revision>
  <dcterms:created xsi:type="dcterms:W3CDTF">2026-04-23T12:29:28Z</dcterms:created>
  <dcterms:modified xsi:type="dcterms:W3CDTF">2026-07-22T08:53:09Z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e8e935f9-cbce-4b8b-8740-6b620aacb14f</vt:lpwstr>
  </property>
  <property fmtid="{D5CDD505-2E9C-101B-9397-08002B2CF9AE}" pid="3" name="ContentTypeId">
    <vt:lpwstr>0x0101004E1B537BC2B2AD43A5AF5311D732D3AA0012F023F69995224AA732F0CC53E562AF</vt:lpwstr>
  </property>
  <property fmtid="{D5CDD505-2E9C-101B-9397-08002B2CF9AE}" pid="4" name="Document_x0020_Type">
    <vt:lpwstr/>
  </property>
  <property fmtid="{D5CDD505-2E9C-101B-9397-08002B2CF9AE}" pid="5" name="MediaServiceImageTags">
    <vt:lpwstr/>
  </property>
  <property fmtid="{D5CDD505-2E9C-101B-9397-08002B2CF9AE}" pid="6" name="Document Type">
    <vt:lpwstr/>
  </property>
  <property fmtid="{D5CDD505-2E9C-101B-9397-08002B2CF9AE}" pid="7" name="lcf76f155ced4ddcb4097134ff3c332f">
    <vt:lpwstr/>
  </property>
</Properties>
</file>